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895" r:id="rId5"/>
  </p:sldMasterIdLst>
  <p:notesMasterIdLst>
    <p:notesMasterId r:id="rId50"/>
  </p:notesMasterIdLst>
  <p:sldIdLst>
    <p:sldId id="256" r:id="rId6"/>
    <p:sldId id="260" r:id="rId7"/>
    <p:sldId id="2147483349" r:id="rId8"/>
    <p:sldId id="261" r:id="rId9"/>
    <p:sldId id="262" r:id="rId10"/>
    <p:sldId id="307" r:id="rId11"/>
    <p:sldId id="335" r:id="rId12"/>
    <p:sldId id="2147483638" r:id="rId13"/>
    <p:sldId id="269" r:id="rId14"/>
    <p:sldId id="257" r:id="rId15"/>
    <p:sldId id="273" r:id="rId16"/>
    <p:sldId id="2147483366" r:id="rId17"/>
    <p:sldId id="316" r:id="rId18"/>
    <p:sldId id="321" r:id="rId19"/>
    <p:sldId id="326" r:id="rId20"/>
    <p:sldId id="259" r:id="rId21"/>
    <p:sldId id="310" r:id="rId22"/>
    <p:sldId id="338" r:id="rId23"/>
    <p:sldId id="304" r:id="rId24"/>
    <p:sldId id="276" r:id="rId25"/>
    <p:sldId id="2132735922" r:id="rId26"/>
    <p:sldId id="303" r:id="rId27"/>
    <p:sldId id="270" r:id="rId28"/>
    <p:sldId id="271" r:id="rId29"/>
    <p:sldId id="340" r:id="rId30"/>
    <p:sldId id="368" r:id="rId31"/>
    <p:sldId id="285" r:id="rId32"/>
    <p:sldId id="377" r:id="rId33"/>
    <p:sldId id="376" r:id="rId34"/>
    <p:sldId id="349" r:id="rId35"/>
    <p:sldId id="283" r:id="rId36"/>
    <p:sldId id="380" r:id="rId37"/>
    <p:sldId id="379" r:id="rId38"/>
    <p:sldId id="272" r:id="rId39"/>
    <p:sldId id="2147478048" r:id="rId40"/>
    <p:sldId id="323" r:id="rId41"/>
    <p:sldId id="2147478042" r:id="rId42"/>
    <p:sldId id="2147472028" r:id="rId43"/>
    <p:sldId id="306" r:id="rId44"/>
    <p:sldId id="322" r:id="rId45"/>
    <p:sldId id="2147477975" r:id="rId46"/>
    <p:sldId id="343" r:id="rId47"/>
    <p:sldId id="356" r:id="rId48"/>
    <p:sldId id="2147483361" r:id="rId49"/>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ACA31F-69F6-C825-277E-D99D3EA48B5D}" name="Aaron Woland (aawoland)" initials="" userId="S::aawoland@cisco.com::0539fdc9-9056-4b2e-b4be-e37a40a2018f" providerId="AD"/>
  <p188:author id="{8C651720-752F-5B86-59FF-1BD5AAF8D0A5}" name="Justin Simons (jussimon)" initials="J(" userId="S::jussimon@cisco.com::ef069a92-da87-4719-bd76-20514fafd414" providerId="AD"/>
  <p188:author id="{50ADFE3D-E738-0BB3-BDA8-8014679ED93A}" name="Chris Anderson (canders3)" initials="" userId="S::canders3@cisco.com::772c8543-4fe1-41e5-a826-e5df25243eb2" providerId="AD"/>
  <p188:author id="{B0DD3673-0989-DD39-801B-1CCED58D9EC8}" name="Josh Green (jmigreen)" initials="JG" userId="S::jmigreen@cisco.com::eaef1059-147b-4f6a-98fe-2349dae1732a" providerId="AD"/>
  <p188:author id="{3D957AAC-D287-A9B1-7A36-66D352236439}" name="Jerry Lin (jelin)" initials="" userId="S::jelin@cisco.com::ae39fa46-2a3c-4e1b-b973-fa44df17926c" providerId="AD"/>
  <p188:author id="{6866C4BC-DDEC-4AAE-4FBE-946DFA4158AB}" name="Andy Winiarski (andyw22)" initials="A(" userId="S::andyw22@cisco.com::eedac648-f8f5-45e5-8bbf-8aa1fba54012" providerId="AD"/>
  <p188:author id="{4DB6ADEF-5C11-8A6C-488D-B66CE02213A1}" name="Jeremiah Williams (jeremiwi)" initials="" userId="S::jeremiwi@cisco.com::b2566c38-fa19-4755-bf58-4da81ae9475a" providerId="AD"/>
  <p188:author id="{0A1A26F9-60B5-4016-D4D2-1F76D59EDC0C}" name="Bill Tang (billtang)" initials="" userId="S::billtang@cisco.com::7f052f1e-8624-4f6a-b782-ebff8e3bf2a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846B8-0ADE-8312-4207-B3F62C4C42B8}" v="3" dt="2026-02-18T11:29:48.314"/>
    <p1510:client id="{AF4D61ED-CCD5-4744-B4B6-A11C905820C4}" v="4" dt="2026-02-18T11:34:41.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AEEEC-7869-8444-94A8-C0EFA3370B7B}" type="datetimeFigureOut">
              <a:rPr lang="en-US" smtClean="0"/>
              <a:t>2/18/26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F6872-7394-8641-82FC-D7259FCA7E15}" type="slidenum">
              <a:rPr lang="en-US" smtClean="0"/>
              <a:t>‹#›</a:t>
            </a:fld>
            <a:endParaRPr lang="en-US"/>
          </a:p>
        </p:txBody>
      </p:sp>
    </p:spTree>
    <p:extLst>
      <p:ext uri="{BB962C8B-B14F-4D97-AF65-F5344CB8AC3E}">
        <p14:creationId xmlns:p14="http://schemas.microsoft.com/office/powerpoint/2010/main" val="163883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uo.com/product/multi-factor-authentication-mfa/two-factor-authentication-2f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guide.duo.com/universal-prompt#verified-push"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guide.duo.com/passwordles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F6872-7394-8641-82FC-D7259FCA7E15}" type="slidenum">
              <a:rPr lang="en-US" smtClean="0"/>
              <a:t>1</a:t>
            </a:fld>
            <a:endParaRPr lang="en-US"/>
          </a:p>
        </p:txBody>
      </p:sp>
    </p:spTree>
    <p:extLst>
      <p:ext uri="{BB962C8B-B14F-4D97-AF65-F5344CB8AC3E}">
        <p14:creationId xmlns:p14="http://schemas.microsoft.com/office/powerpoint/2010/main" val="5750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679E2-6369-E4D3-C885-9E2AB8D31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A18A4-1775-7E29-2BB5-FDC5624C7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CF998-61A4-273A-0053-BD7323F59E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Case: </a:t>
            </a:r>
            <a:br>
              <a:rPr lang="en-US"/>
            </a:b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A challenge with </a:t>
            </a:r>
            <a:r>
              <a:rPr kumimoji="0" lang="en-US" sz="1200" b="0" i="0" u="none" strike="noStrike" kern="1200" cap="none" spc="0" normalizeH="0" baseline="0" noProof="0" err="1">
                <a:ln>
                  <a:noFill/>
                </a:ln>
                <a:solidFill>
                  <a:srgbClr val="414244"/>
                </a:solidFill>
                <a:effectLst/>
                <a:uLnTx/>
                <a:uFillTx/>
                <a:latin typeface="CiscoSansTT Light"/>
                <a:ea typeface="ＭＳ Ｐゴシック" charset="0"/>
              </a:rPr>
              <a:t>passwordless</a:t>
            </a: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 adoption today is that some applications do not support </a:t>
            </a:r>
            <a:r>
              <a:rPr kumimoji="0" lang="en-US" sz="1200" b="0" i="0" u="none" strike="noStrike" kern="1200" cap="none" spc="0" normalizeH="0" baseline="0" noProof="0" err="1">
                <a:ln>
                  <a:noFill/>
                </a:ln>
                <a:solidFill>
                  <a:srgbClr val="414244"/>
                </a:solidFill>
                <a:effectLst/>
                <a:uLnTx/>
                <a:uFillTx/>
                <a:latin typeface="CiscoSansTT Light"/>
                <a:ea typeface="ＭＳ Ｐゴシック" charset="0"/>
              </a:rPr>
              <a:t>WebAuthn</a:t>
            </a: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 in their embedded browsers or thick clients, such as VPN software or Microsoft Office Suites. While some applications provides a configuration path to leverage the default system browsers, the option is not available to all applications and sometimes not feasible in customer’s particular environment.</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Solution:  </a:t>
            </a:r>
            <a:br>
              <a:rPr lang="en-US"/>
            </a:b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Duo is able to solve this challenge with Duo Desktop, which is used to bridge the cases where </a:t>
            </a:r>
            <a:r>
              <a:rPr kumimoji="0" lang="en-US" sz="1200" b="0" i="0" u="none" strike="noStrike" kern="1200" cap="none" spc="0" normalizeH="0" baseline="0" noProof="0" err="1">
                <a:ln>
                  <a:noFill/>
                </a:ln>
                <a:solidFill>
                  <a:srgbClr val="414244"/>
                </a:solidFill>
                <a:effectLst/>
                <a:uLnTx/>
                <a:uFillTx/>
                <a:latin typeface="CiscoSansTT Light"/>
                <a:ea typeface="ＭＳ Ｐゴシック" charset="0"/>
              </a:rPr>
              <a:t>WebAuthn</a:t>
            </a: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 support isn’t available in the embedded browsers. </a:t>
            </a:r>
          </a:p>
          <a:p>
            <a:endParaRPr lang="en-US"/>
          </a:p>
          <a:p>
            <a:endParaRPr lang="en-US"/>
          </a:p>
        </p:txBody>
      </p:sp>
      <p:sp>
        <p:nvSpPr>
          <p:cNvPr id="4" name="Slide Number Placeholder 3">
            <a:extLst>
              <a:ext uri="{FF2B5EF4-FFF2-40B4-BE49-F238E27FC236}">
                <a16:creationId xmlns:a16="http://schemas.microsoft.com/office/drawing/2014/main" id="{5E3FF397-7B21-A264-6942-75DD0F3B36F7}"/>
              </a:ext>
            </a:extLst>
          </p:cNvPr>
          <p:cNvSpPr>
            <a:spLocks noGrp="1"/>
          </p:cNvSpPr>
          <p:nvPr>
            <p:ph type="sldNum" sz="quarter" idx="5"/>
          </p:nvPr>
        </p:nvSpPr>
        <p:spPr/>
        <p:txBody>
          <a:bodyPr/>
          <a:lstStyle/>
          <a:p>
            <a:pPr marL="0" marR="0" lvl="0" indent="0" algn="r" defTabSz="609559" rtl="0" eaLnBrk="1" fontAlgn="base" latinLnBrk="0" hangingPunct="1">
              <a:lnSpc>
                <a:spcPct val="100000"/>
              </a:lnSpc>
              <a:spcBef>
                <a:spcPct val="0"/>
              </a:spcBef>
              <a:spcAft>
                <a:spcPct val="0"/>
              </a:spcAft>
              <a:buClrTx/>
              <a:buSzTx/>
              <a:buFontTx/>
              <a:buNone/>
              <a:tabLst/>
              <a:defRPr/>
            </a:pPr>
            <a:fld id="{519381E2-CE1E-DD4D-85CD-4845AC0AC79B}" type="slidenum">
              <a:rPr kumimoji="0" lang="en-US" sz="1200" b="0" i="0" u="none" strike="noStrike" kern="1200" cap="none" spc="0" normalizeH="0" baseline="0" noProof="0" smtClean="0">
                <a:ln>
                  <a:noFill/>
                </a:ln>
                <a:solidFill>
                  <a:prstClr val="black"/>
                </a:solidFill>
                <a:effectLst/>
                <a:uLnTx/>
                <a:uFillTx/>
                <a:latin typeface="CiscoSansTT" panose="020B0503020201020303" pitchFamily="34" charset="0"/>
                <a:ea typeface="ＭＳ Ｐゴシック" charset="0"/>
              </a:rPr>
              <a:pPr marL="0" marR="0" lvl="0" indent="0" algn="r" defTabSz="609559"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iscoSansTT" panose="020B0503020201020303" pitchFamily="34" charset="0"/>
              <a:ea typeface="ＭＳ Ｐゴシック" charset="0"/>
            </a:endParaRPr>
          </a:p>
        </p:txBody>
      </p:sp>
    </p:spTree>
    <p:extLst>
      <p:ext uri="{BB962C8B-B14F-4D97-AF65-F5344CB8AC3E}">
        <p14:creationId xmlns:p14="http://schemas.microsoft.com/office/powerpoint/2010/main" val="1537713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Case: </a:t>
            </a:r>
            <a:br>
              <a:rPr lang="en-US"/>
            </a:b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Today’s requirements of on-premise Active Directory and Auth Proxy have prevented some customers who don’t have AD or want to migrate off AD to use Duo </a:t>
            </a:r>
            <a:r>
              <a:rPr kumimoji="0" lang="en-US" sz="1200" b="0" i="0" u="none" strike="noStrike" kern="1200" cap="none" spc="0" normalizeH="0" baseline="0" noProof="0" err="1">
                <a:ln>
                  <a:noFill/>
                </a:ln>
                <a:solidFill>
                  <a:srgbClr val="414244"/>
                </a:solidFill>
                <a:effectLst/>
                <a:uLnTx/>
                <a:uFillTx/>
                <a:latin typeface="CiscoSansTT Light"/>
                <a:ea typeface="ＭＳ Ｐゴシック" charset="0"/>
              </a:rPr>
              <a:t>Passwordless</a:t>
            </a: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 </a:t>
            </a:r>
          </a:p>
          <a:p>
            <a:endParaRPr lang="en-US"/>
          </a:p>
          <a:p>
            <a:endParaRPr lang="en-US"/>
          </a:p>
          <a:p>
            <a:r>
              <a:rPr lang="en-US"/>
              <a:t>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This new feature will enable customers to use Duo </a:t>
            </a:r>
            <a:r>
              <a:rPr kumimoji="0" lang="en-US" sz="1200" b="0" i="0" u="none" strike="noStrike" kern="1200" cap="none" spc="0" normalizeH="0" baseline="0" noProof="0" err="1">
                <a:ln>
                  <a:noFill/>
                </a:ln>
                <a:solidFill>
                  <a:srgbClr val="414244"/>
                </a:solidFill>
                <a:effectLst/>
                <a:uLnTx/>
                <a:uFillTx/>
                <a:latin typeface="CiscoSansTT Light"/>
                <a:ea typeface="ＭＳ Ｐゴシック" charset="0"/>
              </a:rPr>
              <a:t>Passwordless</a:t>
            </a: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 with cloud authentication sources like Entra ID. Behind the scenes, Duo’s attribute stores are enhanced with custom attributes and will be able to provide user information without the need for Duo to reach outwards to other user information stores. </a:t>
            </a:r>
          </a:p>
          <a:p>
            <a:endParaRPr lang="en-US"/>
          </a:p>
        </p:txBody>
      </p:sp>
      <p:sp>
        <p:nvSpPr>
          <p:cNvPr id="4" name="Slide Number Placeholder 3"/>
          <p:cNvSpPr>
            <a:spLocks noGrp="1"/>
          </p:cNvSpPr>
          <p:nvPr>
            <p:ph type="sldNum" sz="quarter" idx="5"/>
          </p:nvPr>
        </p:nvSpPr>
        <p:spPr/>
        <p:txBody>
          <a:bodyPr/>
          <a:lstStyle/>
          <a:p>
            <a:pPr marL="0" marR="0" lvl="0" indent="0" algn="r" defTabSz="609559" rtl="0" eaLnBrk="1" fontAlgn="base" latinLnBrk="0" hangingPunct="1">
              <a:lnSpc>
                <a:spcPct val="100000"/>
              </a:lnSpc>
              <a:spcBef>
                <a:spcPct val="0"/>
              </a:spcBef>
              <a:spcAft>
                <a:spcPct val="0"/>
              </a:spcAft>
              <a:buClrTx/>
              <a:buSzTx/>
              <a:buFontTx/>
              <a:buNone/>
              <a:tabLst/>
              <a:defRPr/>
            </a:pPr>
            <a:fld id="{519381E2-CE1E-DD4D-85CD-4845AC0AC79B}" type="slidenum">
              <a:rPr kumimoji="0" lang="en-US" sz="1200" b="0" i="0" u="none" strike="noStrike" kern="1200" cap="none" spc="0" normalizeH="0" baseline="0" noProof="0" smtClean="0">
                <a:ln>
                  <a:noFill/>
                </a:ln>
                <a:solidFill>
                  <a:prstClr val="black"/>
                </a:solidFill>
                <a:effectLst/>
                <a:uLnTx/>
                <a:uFillTx/>
                <a:latin typeface="CiscoSansTT" panose="020B0503020201020303" pitchFamily="34" charset="0"/>
                <a:ea typeface="ＭＳ Ｐゴシック" charset="0"/>
              </a:rPr>
              <a:pPr marL="0" marR="0" lvl="0" indent="0" algn="r" defTabSz="609559"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iscoSansTT" panose="020B0503020201020303" pitchFamily="34" charset="0"/>
              <a:ea typeface="ＭＳ Ｐゴシック" charset="0"/>
            </a:endParaRPr>
          </a:p>
        </p:txBody>
      </p:sp>
    </p:spTree>
    <p:extLst>
      <p:ext uri="{BB962C8B-B14F-4D97-AF65-F5344CB8AC3E}">
        <p14:creationId xmlns:p14="http://schemas.microsoft.com/office/powerpoint/2010/main" val="3246785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5CF39-0DD1-DCCA-15E9-CC537C9E2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7E431-7C98-AFB7-B107-9C7A22FA9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19313-5E20-0987-6CC5-4E87539244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B8792B-70D7-7080-DE96-07BD5CA0B1D2}"/>
              </a:ext>
            </a:extLst>
          </p:cNvPr>
          <p:cNvSpPr>
            <a:spLocks noGrp="1"/>
          </p:cNvSpPr>
          <p:nvPr>
            <p:ph type="sldNum" sz="quarter" idx="5"/>
          </p:nvPr>
        </p:nvSpPr>
        <p:spPr/>
        <p:txBody>
          <a:bodyPr/>
          <a:lstStyle/>
          <a:p>
            <a:fld id="{B8DF6872-7394-8641-82FC-D7259FCA7E15}" type="slidenum">
              <a:rPr lang="en-US" smtClean="0"/>
              <a:t>19</a:t>
            </a:fld>
            <a:endParaRPr lang="en-US"/>
          </a:p>
        </p:txBody>
      </p:sp>
    </p:spTree>
    <p:extLst>
      <p:ext uri="{BB962C8B-B14F-4D97-AF65-F5344CB8AC3E}">
        <p14:creationId xmlns:p14="http://schemas.microsoft.com/office/powerpoint/2010/main" val="101682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0339A-279C-57DD-A651-3E51479B2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B3BF2-3E1A-FFEB-180B-B904604D3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D8278-BFE4-E65D-C68B-4F929B27AD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79EC5C-F466-3480-F80F-C7F91552C017}"/>
              </a:ext>
            </a:extLst>
          </p:cNvPr>
          <p:cNvSpPr>
            <a:spLocks noGrp="1"/>
          </p:cNvSpPr>
          <p:nvPr>
            <p:ph type="sldNum" sz="quarter" idx="5"/>
          </p:nvPr>
        </p:nvSpPr>
        <p:spPr/>
        <p:txBody>
          <a:bodyPr/>
          <a:lstStyle/>
          <a:p>
            <a:fld id="{B8DF6872-7394-8641-82FC-D7259FCA7E15}" type="slidenum">
              <a:rPr lang="en-US" smtClean="0"/>
              <a:t>20</a:t>
            </a:fld>
            <a:endParaRPr lang="en-US"/>
          </a:p>
        </p:txBody>
      </p:sp>
    </p:spTree>
    <p:extLst>
      <p:ext uri="{BB962C8B-B14F-4D97-AF65-F5344CB8AC3E}">
        <p14:creationId xmlns:p14="http://schemas.microsoft.com/office/powerpoint/2010/main" val="3396025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62d3cc5d3c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62d3cc5d3c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a:solidFill>
                  <a:schemeClr val="bg2"/>
                </a:solidFill>
                <a:latin typeface="+mn-lt"/>
              </a:rPr>
              <a:t>Windows login and RDP are one of our most popular and highly demanded integrations.  In concert with Duo Passport, this yields a very flexible and user-friendly experience that even Microsoft struggles to deliver.</a:t>
            </a:r>
          </a:p>
          <a:p>
            <a:pPr algn="l"/>
            <a:endParaRPr lang="en-US">
              <a:solidFill>
                <a:schemeClr val="bg2"/>
              </a:solidFill>
              <a:latin typeface="+mn-lt"/>
            </a:endParaRPr>
          </a:p>
        </p:txBody>
      </p:sp>
    </p:spTree>
    <p:extLst>
      <p:ext uri="{BB962C8B-B14F-4D97-AF65-F5344CB8AC3E}">
        <p14:creationId xmlns:p14="http://schemas.microsoft.com/office/powerpoint/2010/main" val="3269571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F6872-7394-8641-82FC-D7259FCA7E15}" type="slidenum">
              <a:rPr lang="en-US" smtClean="0"/>
              <a:t>23</a:t>
            </a:fld>
            <a:endParaRPr lang="en-US"/>
          </a:p>
        </p:txBody>
      </p:sp>
    </p:spTree>
    <p:extLst>
      <p:ext uri="{BB962C8B-B14F-4D97-AF65-F5344CB8AC3E}">
        <p14:creationId xmlns:p14="http://schemas.microsoft.com/office/powerpoint/2010/main" val="3697632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F6872-7394-8641-82FC-D7259FCA7E15}" type="slidenum">
              <a:rPr lang="en-US" smtClean="0"/>
              <a:t>24</a:t>
            </a:fld>
            <a:endParaRPr lang="en-US"/>
          </a:p>
        </p:txBody>
      </p:sp>
    </p:spTree>
    <p:extLst>
      <p:ext uri="{BB962C8B-B14F-4D97-AF65-F5344CB8AC3E}">
        <p14:creationId xmlns:p14="http://schemas.microsoft.com/office/powerpoint/2010/main" val="2830862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9EC7F-609C-DF59-8311-50E4FB47A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038EF-8486-1662-00DD-1BAB0842A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FEF29-4E45-C44D-D484-983D7645B9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D10040-4533-B398-DC84-6B559CC78938}"/>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47361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F6872-7394-8641-82FC-D7259FCA7E15}" type="slidenum">
              <a:rPr lang="en-US" smtClean="0"/>
              <a:t>31</a:t>
            </a:fld>
            <a:endParaRPr lang="en-US"/>
          </a:p>
        </p:txBody>
      </p:sp>
    </p:spTree>
    <p:extLst>
      <p:ext uri="{BB962C8B-B14F-4D97-AF65-F5344CB8AC3E}">
        <p14:creationId xmlns:p14="http://schemas.microsoft.com/office/powerpoint/2010/main" val="3678582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a:extLst>
            <a:ext uri="{FF2B5EF4-FFF2-40B4-BE49-F238E27FC236}">
              <a16:creationId xmlns:a16="http://schemas.microsoft.com/office/drawing/2014/main" id="{C82F1D64-9DB0-C5C2-8063-AFCE8882207B}"/>
            </a:ext>
          </a:extLst>
        </p:cNvPr>
        <p:cNvGrpSpPr/>
        <p:nvPr/>
      </p:nvGrpSpPr>
      <p:grpSpPr>
        <a:xfrm>
          <a:off x="0" y="0"/>
          <a:ext cx="0" cy="0"/>
          <a:chOff x="0" y="0"/>
          <a:chExt cx="0" cy="0"/>
        </a:xfrm>
      </p:grpSpPr>
      <p:sp>
        <p:nvSpPr>
          <p:cNvPr id="2145" name="Google Shape;2145;g48848f84f8_4_1381:notes">
            <a:extLst>
              <a:ext uri="{FF2B5EF4-FFF2-40B4-BE49-F238E27FC236}">
                <a16:creationId xmlns:a16="http://schemas.microsoft.com/office/drawing/2014/main" id="{CB4B31D2-EB45-CACF-6D2B-095536656C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09585" rtl="0" eaLnBrk="1" fontAlgn="base" latinLnBrk="0" hangingPunct="1">
              <a:lnSpc>
                <a:spcPct val="100000"/>
              </a:lnSpc>
              <a:spcBef>
                <a:spcPts val="800"/>
              </a:spcBef>
              <a:spcAft>
                <a:spcPts val="800"/>
              </a:spcAft>
              <a:buClrTx/>
              <a:buSzTx/>
              <a:buFontTx/>
              <a:buNone/>
              <a:tabLst/>
              <a:defRPr/>
            </a:pPr>
            <a:r>
              <a:rPr kumimoji="0" lang="en-US" sz="1200" b="0" i="0" u="none" strike="noStrike" kern="1200" cap="none" spc="0" normalizeH="0" baseline="0" noProof="0">
                <a:ln>
                  <a:noFill/>
                </a:ln>
                <a:solidFill>
                  <a:schemeClr val="bg2">
                    <a:lumMod val="85000"/>
                  </a:schemeClr>
                </a:solidFill>
                <a:effectLst/>
                <a:uLnTx/>
                <a:uFillTx/>
                <a:latin typeface="CiscoSansTT Light"/>
                <a:ea typeface="ＭＳ Ｐゴシック" charset="0"/>
              </a:rPr>
              <a:t>Trusted Endpoint management integrations that use Duo Desktop for verification match the information reported by Duo Desktop to information reported by the endpoint management system to determine the computer's management status. </a:t>
            </a:r>
          </a:p>
          <a:p>
            <a:pPr marL="0" marR="0" lvl="0" indent="0" algn="l" defTabSz="609585" rtl="0" eaLnBrk="1" fontAlgn="base" latinLnBrk="0" hangingPunct="1">
              <a:lnSpc>
                <a:spcPct val="100000"/>
              </a:lnSpc>
              <a:spcBef>
                <a:spcPts val="800"/>
              </a:spcBef>
              <a:spcAft>
                <a:spcPts val="800"/>
              </a:spcAft>
              <a:buClrTx/>
              <a:buSzTx/>
              <a:buFontTx/>
              <a:buNone/>
              <a:tabLst/>
              <a:defRPr/>
            </a:pPr>
            <a:r>
              <a:rPr kumimoji="0" lang="en-US" sz="1200" b="1" i="0" u="none" strike="noStrike" kern="1200" cap="none" spc="0" normalizeH="0" baseline="0" noProof="0">
                <a:ln>
                  <a:noFill/>
                </a:ln>
                <a:solidFill>
                  <a:schemeClr val="bg2">
                    <a:lumMod val="85000"/>
                  </a:schemeClr>
                </a:solidFill>
                <a:effectLst/>
                <a:uLnTx/>
                <a:uFillTx/>
                <a:latin typeface="CiscoSansTT Light"/>
                <a:ea typeface="ＭＳ Ｐゴシック" charset="0"/>
              </a:rPr>
              <a:t>Note: </a:t>
            </a:r>
            <a:r>
              <a:rPr kumimoji="0" lang="en-US" sz="1200" b="0" i="0" u="none" strike="noStrike" kern="1200" cap="none" spc="0" normalizeH="0" baseline="0" noProof="0">
                <a:ln>
                  <a:noFill/>
                </a:ln>
                <a:solidFill>
                  <a:schemeClr val="bg2">
                    <a:lumMod val="85000"/>
                  </a:schemeClr>
                </a:solidFill>
                <a:effectLst/>
                <a:uLnTx/>
                <a:uFillTx/>
                <a:latin typeface="CiscoSansTT Light"/>
                <a:ea typeface="ＭＳ Ｐゴシック" charset="0"/>
              </a:rPr>
              <a:t>For AD domain joined devices, Domain SID is used to verify trust of the device. Administrators will have to provide the SID as part of the initial API integration. Duo Desktop collects the domain name from the access device and uses Windows APIs to query the SID based on the domain name. </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2">
                    <a:lumMod val="85000"/>
                  </a:schemeClr>
                </a:solidFill>
                <a:effectLst/>
                <a:uLnTx/>
                <a:uFillTx/>
                <a:latin typeface="CiscoSansTT Light"/>
                <a:ea typeface="ＭＳ Ｐゴシック" charset="0"/>
              </a:rPr>
              <a:t>For generic or manual integrations, you can use Device API to upload device Identifiers to Duo Device Cache.</a:t>
            </a:r>
          </a:p>
          <a:p>
            <a:pPr marL="0" lvl="0" indent="0" algn="l" rtl="0">
              <a:spcBef>
                <a:spcPts val="0"/>
              </a:spcBef>
              <a:spcAft>
                <a:spcPts val="0"/>
              </a:spcAft>
              <a:buNone/>
            </a:pPr>
            <a:endParaRPr>
              <a:latin typeface="Helvetica Neue" panose="02000503000000020004" pitchFamily="2" charset="0"/>
            </a:endParaRPr>
          </a:p>
        </p:txBody>
      </p:sp>
      <p:sp>
        <p:nvSpPr>
          <p:cNvPr id="2146" name="Google Shape;2146;g48848f84f8_4_1381:notes">
            <a:extLst>
              <a:ext uri="{FF2B5EF4-FFF2-40B4-BE49-F238E27FC236}">
                <a16:creationId xmlns:a16="http://schemas.microsoft.com/office/drawing/2014/main" id="{25806519-C2B0-BD31-FFE2-57A8BDA90B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4389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F6872-7394-8641-82FC-D7259FCA7E15}" type="slidenum">
              <a:rPr lang="en-US" smtClean="0"/>
              <a:t>2</a:t>
            </a:fld>
            <a:endParaRPr lang="en-US"/>
          </a:p>
        </p:txBody>
      </p:sp>
    </p:spTree>
    <p:extLst>
      <p:ext uri="{BB962C8B-B14F-4D97-AF65-F5344CB8AC3E}">
        <p14:creationId xmlns:p14="http://schemas.microsoft.com/office/powerpoint/2010/main" val="2297110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48848f84f8_4_1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5" name="Google Shape;1785;g48848f84f8_4_1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Helvetica Neue" panose="02000503000000020004" pitchFamily="2" charset="0"/>
            </a:endParaRPr>
          </a:p>
        </p:txBody>
      </p:sp>
    </p:spTree>
    <p:extLst>
      <p:ext uri="{BB962C8B-B14F-4D97-AF65-F5344CB8AC3E}">
        <p14:creationId xmlns:p14="http://schemas.microsoft.com/office/powerpoint/2010/main" val="3498283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EC6D5-E9A8-A5B4-2BF8-1240C1417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61BEA-D8CE-4A79-3A5C-FD9CF2E7B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EE6E6-F0B1-25D1-BA5D-92C949FF01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2BE7FB-5BB0-7AA0-EBFB-5075F3241861}"/>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31603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Duo offers a broad range of authentication options for MFA. From Duo Push, our most commonly-used </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second-factor authentication</a:t>
            </a:r>
            <a:r>
              <a:rPr lang="en-US" sz="1200">
                <a:effectLst/>
                <a:latin typeface="Calibri" panose="020F0502020204030204" pitchFamily="34" charset="0"/>
                <a:ea typeface="Calibri" panose="020F0502020204030204" pitchFamily="34" charset="0"/>
                <a:cs typeface="Times New Roman" panose="02020603050405020304" pitchFamily="18" charset="0"/>
              </a:rPr>
              <a:t> method, to more traditional methods that use a secure passcode generated by a physical token, configuring any authentication method is easy with Duo. You can configure authentication methods on a per-application or per user group basis, and for ease of use and flexibility, you can enable multiple methods. </a:t>
            </a:r>
          </a:p>
          <a:p>
            <a:endParaRPr lang="en-US"/>
          </a:p>
          <a:p>
            <a:r>
              <a:rPr lang="en-US"/>
              <a:t>While some methods are clearly more secure than others, users and companies in some locales can only do SMS based auth. It is still better than no 2FA at all, and this is why we give administrators the final say about which methods and authenticators they wish to enable.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543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92F81-E200-720D-12DC-71099E107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C6E91-30CD-0B27-0359-E4850FD64D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F1929-421D-23D4-A12B-DFA1811915E9}"/>
              </a:ext>
            </a:extLst>
          </p:cNvPr>
          <p:cNvSpPr>
            <a:spLocks noGrp="1"/>
          </p:cNvSpPr>
          <p:nvPr>
            <p:ph type="body" idx="1"/>
          </p:nvPr>
        </p:nvSpPr>
        <p:spPr/>
        <p:txBody>
          <a:bodyPr/>
          <a:lstStyle/>
          <a:p>
            <a:pPr marL="285750" indent="-285750">
              <a:buFont typeface="Arial"/>
              <a:buChar char="•"/>
            </a:pPr>
            <a:r>
              <a:rPr lang="en-US">
                <a:cs typeface="Calibri"/>
              </a:rPr>
              <a:t>USE CASE: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cs typeface="CiscoSansTT Light"/>
              </a:rPr>
              <a:t>Give Android users an easy way to authenticate directly from their wrists!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cs typeface="CiscoSansTT Light"/>
              </a:rPr>
              <a:t>Solution: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cs typeface="CiscoSansTT Light"/>
              </a:rPr>
              <a:t>Duo Wear is a companion smart watch app for Duo Mobile. It allows users to generate OTPs and answer Duo Pushes and Verified Duo Pushes.</a:t>
            </a:r>
            <a:endParaRPr lang="en-US">
              <a:solidFill>
                <a:srgbClr val="000000"/>
              </a:solidFill>
              <a:cs typeface="CiscoSansTT Light"/>
            </a:endParaRPr>
          </a:p>
          <a:p>
            <a:pPr marL="285750" indent="-285750">
              <a:buFont typeface="Arial"/>
              <a:buChar char="•"/>
            </a:pPr>
            <a:endParaRPr lang="en-US">
              <a:cs typeface="Calibri"/>
            </a:endParaRPr>
          </a:p>
        </p:txBody>
      </p:sp>
      <p:sp>
        <p:nvSpPr>
          <p:cNvPr id="4" name="Slide Number Placeholder 3">
            <a:extLst>
              <a:ext uri="{FF2B5EF4-FFF2-40B4-BE49-F238E27FC236}">
                <a16:creationId xmlns:a16="http://schemas.microsoft.com/office/drawing/2014/main" id="{C6FD707D-6F3E-9196-2AA8-AF4353A86E23}"/>
              </a:ext>
            </a:extLst>
          </p:cNvPr>
          <p:cNvSpPr>
            <a:spLocks noGrp="1"/>
          </p:cNvSpPr>
          <p:nvPr>
            <p:ph type="sldNum" sz="quarter" idx="5"/>
          </p:nvPr>
        </p:nvSpPr>
        <p:spPr/>
        <p:txBody>
          <a:bodyPr/>
          <a:lstStyle/>
          <a:p>
            <a:pPr>
              <a:defRPr/>
            </a:pPr>
            <a:fld id="{F97A1FA6-25DE-9E4E-A34D-CF67DE7DBDC7}" type="slidenum">
              <a:rPr lang="en-US"/>
              <a:pPr>
                <a:defRPr/>
              </a:pPr>
              <a:t>38</a:t>
            </a:fld>
            <a:endParaRPr lang="en-US"/>
          </a:p>
        </p:txBody>
      </p:sp>
    </p:spTree>
    <p:extLst>
      <p:ext uri="{BB962C8B-B14F-4D97-AF65-F5344CB8AC3E}">
        <p14:creationId xmlns:p14="http://schemas.microsoft.com/office/powerpoint/2010/main" val="4119478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CF90A-1B01-1638-0ABA-DF74D97E1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78B7B-6CFE-FA6C-7C97-8B9378884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B3F32-BBC4-DE54-F183-B90D218EA5FA}"/>
              </a:ext>
            </a:extLst>
          </p:cNvPr>
          <p:cNvSpPr>
            <a:spLocks noGrp="1"/>
          </p:cNvSpPr>
          <p:nvPr>
            <p:ph type="body" idx="1"/>
          </p:nvPr>
        </p:nvSpPr>
        <p:spPr/>
        <p:txBody>
          <a:bodyPr/>
          <a:lstStyle/>
          <a:p>
            <a:pPr algn="l">
              <a:lnSpc>
                <a:spcPts val="1800"/>
              </a:lnSpc>
            </a:pPr>
            <a:r>
              <a:rPr lang="en-US" b="0" i="0">
                <a:solidFill>
                  <a:srgbClr val="54626A"/>
                </a:solidFill>
                <a:effectLst/>
                <a:latin typeface="Neue Haas Grotesk"/>
              </a:rPr>
              <a:t>When you receive a two-factor push notification, you'll also see the notification on your paired Apple Watch if your phone is locked. Apple Watch’s </a:t>
            </a:r>
            <a:r>
              <a:rPr lang="en-US" b="0" i="0" err="1">
                <a:solidFill>
                  <a:srgbClr val="54626A"/>
                </a:solidFill>
                <a:effectLst/>
                <a:latin typeface="Neue Haas Grotesk"/>
              </a:rPr>
              <a:t>Taptic</a:t>
            </a:r>
            <a:r>
              <a:rPr lang="en-US" b="0" i="0">
                <a:solidFill>
                  <a:srgbClr val="54626A"/>
                </a:solidFill>
                <a:effectLst/>
                <a:latin typeface="Neue Haas Grotesk"/>
              </a:rPr>
              <a:t> Engine is a linear actuator inside the device that produces haptic feedback, meaning it literally taps you on the wrist whenever you receive an alert or notification. That means you’ll also feel a tap whenever a login request is sent via Duo Mobile, letting you quickly log in or deny the request.</a:t>
            </a:r>
          </a:p>
          <a:p>
            <a:pPr algn="l">
              <a:lnSpc>
                <a:spcPts val="1800"/>
              </a:lnSpc>
            </a:pPr>
            <a:endParaRPr lang="en-US" b="0" i="0">
              <a:solidFill>
                <a:srgbClr val="54626A"/>
              </a:solidFill>
              <a:effectLst/>
              <a:latin typeface="Neue Haas Grotesk"/>
            </a:endParaRPr>
          </a:p>
          <a:p>
            <a:pPr algn="l">
              <a:lnSpc>
                <a:spcPts val="1800"/>
              </a:lnSpc>
            </a:pPr>
            <a:r>
              <a:rPr lang="en-US" b="0" i="0">
                <a:solidFill>
                  <a:srgbClr val="54626A"/>
                </a:solidFill>
                <a:effectLst/>
                <a:latin typeface="Neue Haas Grotesk"/>
              </a:rPr>
              <a:t>You can approve the two-factor authentication login request or deny the login request without ever touching your phone.</a:t>
            </a:r>
          </a:p>
          <a:p>
            <a:pPr algn="l">
              <a:lnSpc>
                <a:spcPts val="1800"/>
              </a:lnSpc>
            </a:pPr>
            <a:endParaRPr lang="en-US" b="0" i="0">
              <a:solidFill>
                <a:srgbClr val="54626A"/>
              </a:solidFill>
              <a:effectLst/>
              <a:latin typeface="Neue Haas Grotesk"/>
            </a:endParaRPr>
          </a:p>
          <a:p>
            <a:pPr algn="l">
              <a:lnSpc>
                <a:spcPts val="1800"/>
              </a:lnSpc>
            </a:pPr>
            <a:r>
              <a:rPr lang="en-US" b="0" i="0">
                <a:solidFill>
                  <a:srgbClr val="54626A"/>
                </a:solidFill>
                <a:effectLst/>
                <a:latin typeface="Neue Haas Grotesk"/>
              </a:rPr>
              <a:t>If your organization requires </a:t>
            </a:r>
            <a:r>
              <a:rPr lang="en-US" b="0" i="0" u="sng">
                <a:solidFill>
                  <a:srgbClr val="405665"/>
                </a:solidFill>
                <a:effectLst/>
                <a:latin typeface="Neue Haas Grotesk"/>
                <a:hlinkClick r:id="rId3"/>
              </a:rPr>
              <a:t>Duo Push verification with a numeric code</a:t>
            </a:r>
            <a:r>
              <a:rPr lang="en-US" b="0" i="0">
                <a:solidFill>
                  <a:srgbClr val="54626A"/>
                </a:solidFill>
                <a:effectLst/>
                <a:latin typeface="Neue Haas Grotesk"/>
              </a:rPr>
              <a:t> you can draw or narrate the code to approve the login request from your Watch.</a:t>
            </a:r>
          </a:p>
          <a:p>
            <a:pPr algn="l">
              <a:lnSpc>
                <a:spcPts val="1800"/>
              </a:lnSpc>
            </a:pPr>
            <a:r>
              <a:rPr lang="en-US" b="0" i="0">
                <a:solidFill>
                  <a:srgbClr val="54626A"/>
                </a:solidFill>
                <a:effectLst/>
                <a:latin typeface="Neue Haas Grotesk"/>
              </a:rPr>
              <a:t>You'll only see the Duo request on your watch when your phone is locked. Notifications won't go to your Apple Watch when your phone is unlocked.</a:t>
            </a:r>
          </a:p>
          <a:p>
            <a:pPr algn="l">
              <a:lnSpc>
                <a:spcPts val="1800"/>
              </a:lnSpc>
            </a:pPr>
            <a:r>
              <a:rPr lang="en-US" b="0" i="0" u="sng">
                <a:solidFill>
                  <a:srgbClr val="405665"/>
                </a:solidFill>
                <a:effectLst/>
                <a:latin typeface="Neue Haas Grotesk"/>
                <a:hlinkClick r:id="rId4"/>
              </a:rPr>
              <a:t>Duo Passwordless</a:t>
            </a:r>
            <a:r>
              <a:rPr lang="en-US" b="0" i="0">
                <a:solidFill>
                  <a:srgbClr val="54626A"/>
                </a:solidFill>
                <a:effectLst/>
                <a:latin typeface="Neue Haas Grotesk"/>
              </a:rPr>
              <a:t> push login requests can't be approved from an Apple Watch because </a:t>
            </a:r>
            <a:r>
              <a:rPr lang="en-US" b="0" i="0" err="1">
                <a:solidFill>
                  <a:srgbClr val="54626A"/>
                </a:solidFill>
                <a:effectLst/>
                <a:latin typeface="Neue Haas Grotesk"/>
              </a:rPr>
              <a:t>passwordless</a:t>
            </a:r>
            <a:r>
              <a:rPr lang="en-US" b="0" i="0">
                <a:solidFill>
                  <a:srgbClr val="54626A"/>
                </a:solidFill>
                <a:effectLst/>
                <a:latin typeface="Neue Haas Grotesk"/>
              </a:rPr>
              <a:t> push authentication requires that you complete an additional verification step — either biometric verification with Touch ID or Face ID or entering your device's screen lock PIN. The same additional verification step may be necessary for two-factor Duo Push authentication if your organization's Duo policy enforces it. In these situations, the Duo notification received on your Apple Watch instructs you to open Duo Mobile on your phone to view the request.</a:t>
            </a:r>
          </a:p>
          <a:p>
            <a:pPr algn="l">
              <a:lnSpc>
                <a:spcPts val="2850"/>
              </a:lnSpc>
              <a:spcBef>
                <a:spcPts val="750"/>
              </a:spcBef>
              <a:spcAft>
                <a:spcPts val="750"/>
              </a:spcAft>
            </a:pPr>
            <a:r>
              <a:rPr lang="en-US" b="1" i="0">
                <a:solidFill>
                  <a:srgbClr val="363F44"/>
                </a:solidFill>
                <a:effectLst/>
                <a:latin typeface="Neue Haas Grotesk"/>
              </a:rPr>
              <a:t>Passcodes</a:t>
            </a:r>
          </a:p>
          <a:p>
            <a:pPr algn="l">
              <a:lnSpc>
                <a:spcPts val="1800"/>
              </a:lnSpc>
            </a:pPr>
            <a:r>
              <a:rPr lang="en-US" b="0" i="0">
                <a:solidFill>
                  <a:srgbClr val="54626A"/>
                </a:solidFill>
                <a:effectLst/>
                <a:latin typeface="Neue Haas Grotesk"/>
              </a:rPr>
              <a:t>You can also generate passcodes from the Duo Apple Watch app. Simply launch the app from the watch and tap an account to generate a passcode for that account.</a:t>
            </a:r>
          </a:p>
          <a:p>
            <a:br>
              <a:rPr lang="en-US"/>
            </a:br>
            <a:endParaRPr lang="en-US">
              <a:cs typeface="Calibri"/>
            </a:endParaRPr>
          </a:p>
        </p:txBody>
      </p:sp>
      <p:sp>
        <p:nvSpPr>
          <p:cNvPr id="4" name="Slide Number Placeholder 3">
            <a:extLst>
              <a:ext uri="{FF2B5EF4-FFF2-40B4-BE49-F238E27FC236}">
                <a16:creationId xmlns:a16="http://schemas.microsoft.com/office/drawing/2014/main" id="{10222ADA-7871-06E5-C2DB-ECBC93C15962}"/>
              </a:ext>
            </a:extLst>
          </p:cNvPr>
          <p:cNvSpPr>
            <a:spLocks noGrp="1"/>
          </p:cNvSpPr>
          <p:nvPr>
            <p:ph type="sldNum" sz="quarter" idx="5"/>
          </p:nvPr>
        </p:nvSpPr>
        <p:spPr/>
        <p:txBody>
          <a:bodyPr/>
          <a:lstStyle/>
          <a:p>
            <a:pPr>
              <a:defRPr/>
            </a:pPr>
            <a:fld id="{F97A1FA6-25DE-9E4E-A34D-CF67DE7DBDC7}" type="slidenum">
              <a:rPr lang="en-US"/>
              <a:pPr>
                <a:defRPr/>
              </a:pPr>
              <a:t>39</a:t>
            </a:fld>
            <a:endParaRPr lang="en-US"/>
          </a:p>
        </p:txBody>
      </p:sp>
    </p:spTree>
    <p:extLst>
      <p:ext uri="{BB962C8B-B14F-4D97-AF65-F5344CB8AC3E}">
        <p14:creationId xmlns:p14="http://schemas.microsoft.com/office/powerpoint/2010/main" val="1912518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6"/>
        <p:cNvGrpSpPr/>
        <p:nvPr/>
      </p:nvGrpSpPr>
      <p:grpSpPr>
        <a:xfrm>
          <a:off x="0" y="0"/>
          <a:ext cx="0" cy="0"/>
          <a:chOff x="0" y="0"/>
          <a:chExt cx="0" cy="0"/>
        </a:xfrm>
      </p:grpSpPr>
      <p:sp>
        <p:nvSpPr>
          <p:cNvPr id="3877" name="Google Shape;3877;gf009a8d650_0_3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8" name="Google Shape;3878;gf009a8d650_0_3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322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Verified Duo Push, commonly known as push with number matching, is a more secure form of push-based authentication. This mitigates attacks that bypass MFA by tricking users into accepting a fraudulent push. </a:t>
            </a:r>
          </a:p>
          <a:p>
            <a:endParaRPr lang="en-US" sz="1100"/>
          </a:p>
          <a:p>
            <a:r>
              <a:rPr lang="en-US" sz="1100"/>
              <a:t>WHY IS IT IMPORTANT?</a:t>
            </a:r>
          </a:p>
          <a:p>
            <a:pPr marL="171450" indent="-171450">
              <a:buFontTx/>
              <a:buChar char="-"/>
            </a:pPr>
            <a:r>
              <a:rPr lang="en-US" sz="1100"/>
              <a:t>MFA Fatigue</a:t>
            </a:r>
          </a:p>
          <a:p>
            <a:pPr marL="171450" indent="-171450">
              <a:buFontTx/>
              <a:buChar char="-"/>
            </a:pPr>
            <a:r>
              <a:rPr lang="en-US" sz="1100"/>
              <a:t>Getting used to accepting MFA challenges without thinking…..</a:t>
            </a:r>
          </a:p>
        </p:txBody>
      </p:sp>
      <p:sp>
        <p:nvSpPr>
          <p:cNvPr id="4" name="Slide Number Placeholder 3"/>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422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Case: </a:t>
            </a:r>
          </a:p>
          <a:p>
            <a:pPr marL="342900" indent="-342900">
              <a:buAutoNum type="arabicPeriod"/>
            </a:pPr>
            <a:r>
              <a:rPr lang="en-US" sz="1200">
                <a:solidFill>
                  <a:schemeClr val="tx1"/>
                </a:solidFill>
                <a:latin typeface="CiscoSansTT Light"/>
                <a:ea typeface="ＭＳ Ｐゴシック"/>
                <a:cs typeface="CiscoSansTT Light"/>
              </a:rPr>
              <a:t>Reduce Verified Duo Push friction by using Bluetooth to autofill verification codes</a:t>
            </a:r>
          </a:p>
          <a:p>
            <a:pPr marL="342900" indent="-342900">
              <a:buAutoNum type="arabicPeriod"/>
            </a:pPr>
            <a:r>
              <a:rPr lang="en-US" sz="1200">
                <a:solidFill>
                  <a:schemeClr val="tx1"/>
                </a:solidFill>
                <a:latin typeface="CiscoSansTT Light"/>
                <a:ea typeface="ＭＳ Ｐゴシック"/>
                <a:cs typeface="CiscoSansTT Light"/>
              </a:rPr>
              <a:t>Increase phishing-resistance of Verified/Duo Push by checking proximity between auth and access devices</a:t>
            </a:r>
          </a:p>
          <a:p>
            <a:endParaRPr lang="en-US"/>
          </a:p>
          <a:p>
            <a:endParaRPr lang="en-US"/>
          </a:p>
          <a:p>
            <a:r>
              <a:rPr lang="en-US"/>
              <a:t>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iscoSansTT Light"/>
                <a:ea typeface="ＭＳ Ｐゴシック"/>
                <a:cs typeface="CiscoSansTT Light"/>
              </a:rPr>
              <a:t>Using Bluetooth LE to broadcast and autofill verified code to reduce user friction, meanwhile guaranteeing mobile phones (auth device) and computers (access device) are in proximity to prevent bad actors from accessing from a different location. Duo Desktop is required (available for all editions)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iscoSansTT Light"/>
              <a:ea typeface="ＭＳ Ｐゴシック"/>
              <a:cs typeface="CiscoSansT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iscoSansTT Light"/>
                <a:ea typeface="ＭＳ Ｐゴシック"/>
                <a:cs typeface="CiscoSansTT Light"/>
              </a:rPr>
              <a:t>*Evaluating against NIST 800-63 AAL2/3.  In progress.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609559" rtl="0" eaLnBrk="1" fontAlgn="base" latinLnBrk="0" hangingPunct="1">
              <a:lnSpc>
                <a:spcPct val="100000"/>
              </a:lnSpc>
              <a:spcBef>
                <a:spcPct val="0"/>
              </a:spcBef>
              <a:spcAft>
                <a:spcPct val="0"/>
              </a:spcAft>
              <a:buClrTx/>
              <a:buSzTx/>
              <a:buFontTx/>
              <a:buNone/>
              <a:tabLst/>
              <a:defRPr/>
            </a:pPr>
            <a:fld id="{519381E2-CE1E-DD4D-85CD-4845AC0AC79B}" type="slidenum">
              <a:rPr kumimoji="0" lang="en-US" sz="1200" b="0" i="0" u="none" strike="noStrike" kern="1200" cap="none" spc="0" normalizeH="0" baseline="0" noProof="0" smtClean="0">
                <a:ln>
                  <a:noFill/>
                </a:ln>
                <a:solidFill>
                  <a:prstClr val="black"/>
                </a:solidFill>
                <a:effectLst/>
                <a:uLnTx/>
                <a:uFillTx/>
                <a:latin typeface="CiscoSansTT" panose="020B0503020201020303" pitchFamily="34" charset="0"/>
                <a:ea typeface="ＭＳ Ｐゴシック" charset="0"/>
              </a:rPr>
              <a:pPr marL="0" marR="0" lvl="0" indent="0" algn="r" defTabSz="609559"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iscoSansTT" panose="020B0503020201020303" pitchFamily="34" charset="0"/>
              <a:ea typeface="ＭＳ Ｐゴシック" charset="0"/>
            </a:endParaRPr>
          </a:p>
        </p:txBody>
      </p:sp>
    </p:spTree>
    <p:extLst>
      <p:ext uri="{BB962C8B-B14F-4D97-AF65-F5344CB8AC3E}">
        <p14:creationId xmlns:p14="http://schemas.microsoft.com/office/powerpoint/2010/main" val="3626134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effectLst/>
              </a:rPr>
              <a:t>- 100% of breaches include an identity component</a:t>
            </a:r>
            <a:br>
              <a:rPr lang="en-US">
                <a:effectLst/>
              </a:rPr>
            </a:br>
            <a:br>
              <a:rPr lang="en-US">
                <a:effectLst/>
              </a:rPr>
            </a:br>
            <a:r>
              <a:rPr lang="en-US"/>
              <a:t>https://</a:t>
            </a:r>
            <a:r>
              <a:rPr lang="en-US" err="1"/>
              <a:t>blog.talosintelligence.com</a:t>
            </a:r>
            <a:r>
              <a:rPr lang="en-US"/>
              <a:t>/incident-response-trends-q3-2024/</a:t>
            </a:r>
          </a:p>
          <a:p>
            <a:pPr fontAlgn="base"/>
            <a:endParaRPr lang="en-US">
              <a:effectLst/>
            </a:endParaRPr>
          </a:p>
          <a:p>
            <a:pPr fontAlgn="base"/>
            <a:endParaRPr lang="en-US">
              <a:effectLst/>
            </a:endParaRPr>
          </a:p>
          <a:p>
            <a:pPr fontAlgn="base"/>
            <a:r>
              <a:rPr lang="en-US">
                <a:effectLst/>
              </a:rPr>
              <a:t>So let's start with the state of identity security. This is a statistic from Cisco Talos, our own threat intelligence and threat research organization. And in the last year, so 2023 to 2024, their incident response team found that 80 % of breaches leverage identity as a key component.</a:t>
            </a:r>
          </a:p>
          <a:p>
            <a:pPr fontAlgn="base"/>
            <a:endParaRPr lang="en-US">
              <a:effectLst/>
            </a:endParaRPr>
          </a:p>
          <a:p>
            <a:pPr fontAlgn="base"/>
            <a:r>
              <a:rPr lang="en-US">
                <a:effectLst/>
              </a:rPr>
              <a:t>This is a startling statistic, but I don't think it'll be unfamiliar to people who see this. In fact, you know, I bet if you put this slide up, most people will nod their head and say this is something I understand. I know that identity is a key aspect of breaches. The next step though is why is this happening? Why do these breaches happen year in, year out?  Why do we continue to see identity as a core vector for breaches?</a:t>
            </a:r>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247033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a:t>
            </a:r>
            <a:r>
              <a:rPr lang="en-US" err="1"/>
              <a:t>blog.talosintelligence.com</a:t>
            </a:r>
            <a:r>
              <a:rPr lang="en-US"/>
              <a:t>/incident-response-trends-q3-2024/</a:t>
            </a:r>
          </a:p>
          <a:p>
            <a:endParaRPr lang="en-US"/>
          </a:p>
        </p:txBody>
      </p:sp>
      <p:sp>
        <p:nvSpPr>
          <p:cNvPr id="4" name="Slide Number Placeholder 3"/>
          <p:cNvSpPr>
            <a:spLocks noGrp="1"/>
          </p:cNvSpPr>
          <p:nvPr>
            <p:ph type="sldNum" sz="quarter" idx="5"/>
          </p:nvPr>
        </p:nvSpPr>
        <p:spPr/>
        <p:txBody>
          <a:bodyPr/>
          <a:lstStyle/>
          <a:p>
            <a:fld id="{B8DF6872-7394-8641-82FC-D7259FCA7E15}" type="slidenum">
              <a:rPr lang="en-US" smtClean="0"/>
              <a:t>4</a:t>
            </a:fld>
            <a:endParaRPr lang="en-US"/>
          </a:p>
        </p:txBody>
      </p:sp>
    </p:spTree>
    <p:extLst>
      <p:ext uri="{BB962C8B-B14F-4D97-AF65-F5344CB8AC3E}">
        <p14:creationId xmlns:p14="http://schemas.microsoft.com/office/powerpoint/2010/main" val="365364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a:t>
            </a:r>
            <a:r>
              <a:rPr lang="en-US" err="1"/>
              <a:t>blog.talosintelligence.com</a:t>
            </a:r>
            <a:r>
              <a:rPr lang="en-US"/>
              <a:t>/incident-response-trends-q3-2024/</a:t>
            </a:r>
          </a:p>
          <a:p>
            <a:endParaRPr lang="en-US"/>
          </a:p>
        </p:txBody>
      </p:sp>
      <p:sp>
        <p:nvSpPr>
          <p:cNvPr id="4" name="Slide Number Placeholder 3"/>
          <p:cNvSpPr>
            <a:spLocks noGrp="1"/>
          </p:cNvSpPr>
          <p:nvPr>
            <p:ph type="sldNum" sz="quarter" idx="5"/>
          </p:nvPr>
        </p:nvSpPr>
        <p:spPr/>
        <p:txBody>
          <a:bodyPr/>
          <a:lstStyle/>
          <a:p>
            <a:fld id="{B8DF6872-7394-8641-82FC-D7259FCA7E15}" type="slidenum">
              <a:rPr lang="en-US" smtClean="0"/>
              <a:t>5</a:t>
            </a:fld>
            <a:endParaRPr lang="en-US"/>
          </a:p>
        </p:txBody>
      </p:sp>
    </p:spTree>
    <p:extLst>
      <p:ext uri="{BB962C8B-B14F-4D97-AF65-F5344CB8AC3E}">
        <p14:creationId xmlns:p14="http://schemas.microsoft.com/office/powerpoint/2010/main" val="3045389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Times" panose="02020603050405020304" pitchFamily="18" charset="0"/>
              </a:rPr>
              <a:t>UX  – Trusted first &amp; second factor session</a:t>
            </a:r>
          </a:p>
          <a:p>
            <a:r>
              <a:rPr lang="en-US" b="0" i="0">
                <a:solidFill>
                  <a:srgbClr val="000000"/>
                </a:solidFill>
                <a:effectLst/>
                <a:latin typeface="Times" panose="02020603050405020304" pitchFamily="18" charset="0"/>
              </a:rPr>
              <a:t>UX - Trusted second factor session</a:t>
            </a:r>
          </a:p>
          <a:p>
            <a:r>
              <a:rPr lang="en-US" b="0" i="0">
                <a:solidFill>
                  <a:srgbClr val="000000"/>
                </a:solidFill>
                <a:effectLst/>
                <a:latin typeface="Times" panose="02020603050405020304" pitchFamily="18" charset="0"/>
              </a:rPr>
              <a:t>No browser config</a:t>
            </a:r>
          </a:p>
          <a:p>
            <a:r>
              <a:rPr lang="en-US" b="0" i="0">
                <a:solidFill>
                  <a:srgbClr val="000000"/>
                </a:solidFill>
                <a:effectLst/>
                <a:latin typeface="Times" panose="02020603050405020304" pitchFamily="18" charset="0"/>
              </a:rPr>
              <a:t>No MDM requirement</a:t>
            </a:r>
            <a:br>
              <a:rPr lang="en-US" b="0" i="0">
                <a:solidFill>
                  <a:srgbClr val="000000"/>
                </a:solidFill>
                <a:effectLst/>
                <a:latin typeface="Times" panose="02020603050405020304" pitchFamily="18" charset="0"/>
              </a:rPr>
            </a:br>
            <a:br>
              <a:rPr lang="en-US" b="0" i="0">
                <a:solidFill>
                  <a:srgbClr val="000000"/>
                </a:solidFill>
                <a:effectLst/>
                <a:latin typeface="Times" panose="02020603050405020304" pitchFamily="18" charset="0"/>
              </a:rPr>
            </a:br>
            <a:br>
              <a:rPr lang="en-US" b="0" i="0">
                <a:solidFill>
                  <a:srgbClr val="000000"/>
                </a:solidFill>
                <a:effectLst/>
                <a:latin typeface="Times" panose="02020603050405020304" pitchFamily="18" charset="0"/>
              </a:rPr>
            </a:br>
            <a:br>
              <a:rPr lang="en-US" b="0" i="0">
                <a:solidFill>
                  <a:srgbClr val="000000"/>
                </a:solidFill>
                <a:effectLst/>
                <a:latin typeface="Times" panose="02020603050405020304" pitchFamily="18" charset="0"/>
              </a:rPr>
            </a:br>
            <a:r>
              <a:rPr lang="en-US" b="0" i="0">
                <a:solidFill>
                  <a:srgbClr val="000000"/>
                </a:solidFill>
                <a:effectLst/>
                <a:latin typeface="Times" panose="02020603050405020304" pitchFamily="18" charset="0"/>
              </a:rPr>
              <a:t>With Duo Passport, user and device trust is verified once, at OS login – and delivers a seamless access experience to all apps and resources without interrupting the user again. At the same time, Duo continues to assess device posture and risk signals for each access attempt in the background and will adjust security requirements based on risk and changes in user context. Security teams maintain visibility and control over who and what is accessing what application – and a continuous measure of their associated risk.</a:t>
            </a:r>
          </a:p>
          <a:p>
            <a:endParaRPr lang="en-US" b="0" i="0">
              <a:solidFill>
                <a:srgbClr val="000000"/>
              </a:solidFill>
              <a:effectLst/>
              <a:latin typeface="Times" panose="02020603050405020304" pitchFamily="18" charset="0"/>
            </a:endParaRPr>
          </a:p>
          <a:p>
            <a:r>
              <a:rPr lang="en-US" b="0" i="0">
                <a:solidFill>
                  <a:srgbClr val="000000"/>
                </a:solidFill>
                <a:effectLst/>
                <a:latin typeface="Times" panose="02020603050405020304" pitchFamily="18" charset="0"/>
              </a:rPr>
              <a:t>Passport really belongs in both the User experience AND Admin experience side</a:t>
            </a:r>
          </a:p>
          <a:p>
            <a:endParaRPr lang="en-US" b="0" i="0">
              <a:solidFill>
                <a:srgbClr val="000000"/>
              </a:solidFill>
              <a:effectLst/>
              <a:latin typeface="Times" panose="02020603050405020304" pitchFamily="18" charset="0"/>
            </a:endParaRPr>
          </a:p>
          <a:p>
            <a:r>
              <a:rPr lang="en-US" b="0" i="0">
                <a:solidFill>
                  <a:srgbClr val="000000"/>
                </a:solidFill>
                <a:effectLst/>
                <a:latin typeface="Times" panose="02020603050405020304" pitchFamily="18" charset="0"/>
              </a:rPr>
              <a:t>	Enabling Passport in a Duo environment is essentially a few clicks.  Duo Desktop takes care of the rest on the endpoint</a:t>
            </a:r>
          </a:p>
          <a:p>
            <a:endParaRPr lang="en-US" b="0" i="0">
              <a:solidFill>
                <a:srgbClr val="000000"/>
              </a:solidFill>
              <a:effectLst/>
              <a:latin typeface="Times" panose="02020603050405020304" pitchFamily="18" charset="0"/>
            </a:endParaRPr>
          </a:p>
          <a:p>
            <a:r>
              <a:rPr lang="en-US" b="0" i="0">
                <a:solidFill>
                  <a:srgbClr val="000000"/>
                </a:solidFill>
                <a:effectLst/>
                <a:latin typeface="Times" panose="02020603050405020304" pitchFamily="18" charset="0"/>
              </a:rPr>
              <a:t>	Other similar SSO solutions require MUCH more admin configuration in a dashboard as well as on the endpoint and have limitations on browser / external browser support.  Some have dependencies on MDM managed devices</a:t>
            </a:r>
          </a:p>
          <a:p>
            <a:endParaRPr lang="en-US" b="0" i="0">
              <a:solidFill>
                <a:srgbClr val="000000"/>
              </a:solidFill>
              <a:effectLst/>
              <a:latin typeface="Times" panose="02020603050405020304" pitchFamily="18" charset="0"/>
            </a:endParaRP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972666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8F9F7-C2CA-2172-5A28-A5781AC1D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6ED60-7075-B4A9-DB9A-29861B1C1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02EAE-92EF-3B03-48F8-005CA5CA6FDC}"/>
              </a:ext>
            </a:extLst>
          </p:cNvPr>
          <p:cNvSpPr>
            <a:spLocks noGrp="1"/>
          </p:cNvSpPr>
          <p:nvPr>
            <p:ph type="body" idx="1"/>
          </p:nvPr>
        </p:nvSpPr>
        <p:spPr/>
        <p:txBody>
          <a:bodyPr/>
          <a:lstStyle/>
          <a:p>
            <a:r>
              <a:rPr lang="en-US"/>
              <a:t>Duo Passport takes the SSO experience, which for all of history was relegated to only a single browser, and extends it to ANY browser; including EMBEDDED browsers.</a:t>
            </a:r>
          </a:p>
          <a:p>
            <a:endParaRPr lang="en-US"/>
          </a:p>
          <a:p>
            <a:r>
              <a:rPr lang="en-US"/>
              <a:t>This means that for the first time, a user can move between browsers and client applications without having to sign in again.</a:t>
            </a:r>
          </a:p>
          <a:p>
            <a:endParaRPr lang="en-US"/>
          </a:p>
          <a:p>
            <a:r>
              <a:rPr lang="en-US"/>
              <a:t>This is accomplished with the assistance of the Duo Desktop application. It’s OS-level connection with Duo Cloud means that sessions can be initiated in any browser, and thus there is no need to be moving 3</a:t>
            </a:r>
            <a:r>
              <a:rPr lang="en-US" baseline="30000"/>
              <a:t>rd</a:t>
            </a:r>
            <a:r>
              <a:rPr lang="en-US"/>
              <a:t> party cookies between browsers nor any issue with ephemeral, embedded browser sessions.</a:t>
            </a:r>
          </a:p>
        </p:txBody>
      </p:sp>
      <p:sp>
        <p:nvSpPr>
          <p:cNvPr id="4" name="Slide Number Placeholder 3">
            <a:extLst>
              <a:ext uri="{FF2B5EF4-FFF2-40B4-BE49-F238E27FC236}">
                <a16:creationId xmlns:a16="http://schemas.microsoft.com/office/drawing/2014/main" id="{8DEDFDA1-4B38-E8A4-87A8-C87CA1549F34}"/>
              </a:ext>
            </a:extLst>
          </p:cNvPr>
          <p:cNvSpPr>
            <a:spLocks noGrp="1"/>
          </p:cNvSpPr>
          <p:nvPr>
            <p:ph type="sldNum" sz="quarter" idx="5"/>
          </p:nvPr>
        </p:nvSpPr>
        <p:spPr/>
        <p:txBody>
          <a:bodyPr/>
          <a:lstStyle/>
          <a:p>
            <a:fld id="{B8DF6872-7394-8641-82FC-D7259FCA7E15}" type="slidenum">
              <a:rPr lang="en-US" smtClean="0"/>
              <a:t>9</a:t>
            </a:fld>
            <a:endParaRPr lang="en-US"/>
          </a:p>
        </p:txBody>
      </p:sp>
    </p:spTree>
    <p:extLst>
      <p:ext uri="{BB962C8B-B14F-4D97-AF65-F5344CB8AC3E}">
        <p14:creationId xmlns:p14="http://schemas.microsoft.com/office/powerpoint/2010/main" val="1719163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AE1EF-C2F3-7876-1E49-539A8FDFF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984C6-92D7-877C-3DFD-43638ED1C3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25DBC-FD14-6745-DBB3-3E86A3683D27}"/>
              </a:ext>
            </a:extLst>
          </p:cNvPr>
          <p:cNvSpPr>
            <a:spLocks noGrp="1"/>
          </p:cNvSpPr>
          <p:nvPr>
            <p:ph type="body" idx="1"/>
          </p:nvPr>
        </p:nvSpPr>
        <p:spPr/>
        <p:txBody>
          <a:bodyPr/>
          <a:lstStyle/>
          <a:p>
            <a:r>
              <a:rPr lang="en-US"/>
              <a:t>Duo Passport takes the SSO experience, which for all of history was relegated to only a single browser, and extends it to ANY browser; including EMBEDDED browsers.</a:t>
            </a:r>
          </a:p>
          <a:p>
            <a:endParaRPr lang="en-US"/>
          </a:p>
          <a:p>
            <a:r>
              <a:rPr lang="en-US"/>
              <a:t>This means that for the first time, a user can move between browsers and client applications without having to sign in again.</a:t>
            </a:r>
          </a:p>
          <a:p>
            <a:endParaRPr lang="en-US"/>
          </a:p>
          <a:p>
            <a:r>
              <a:rPr lang="en-US"/>
              <a:t>This is accomplished with the assistance of the Duo Desktop application. It’s OS-level connection with Duo Cloud means that sessions can be initiated in any browser, and thus there is no need to be moving 3</a:t>
            </a:r>
            <a:r>
              <a:rPr lang="en-US" baseline="30000"/>
              <a:t>rd</a:t>
            </a:r>
            <a:r>
              <a:rPr lang="en-US"/>
              <a:t> party cookies between browsers nor any issue with ephemeral, embedded browser sessions.</a:t>
            </a:r>
          </a:p>
        </p:txBody>
      </p:sp>
      <p:sp>
        <p:nvSpPr>
          <p:cNvPr id="4" name="Slide Number Placeholder 3">
            <a:extLst>
              <a:ext uri="{FF2B5EF4-FFF2-40B4-BE49-F238E27FC236}">
                <a16:creationId xmlns:a16="http://schemas.microsoft.com/office/drawing/2014/main" id="{6FF9AFFC-DAAE-010C-E147-0E7122B3C22D}"/>
              </a:ext>
            </a:extLst>
          </p:cNvPr>
          <p:cNvSpPr>
            <a:spLocks noGrp="1"/>
          </p:cNvSpPr>
          <p:nvPr>
            <p:ph type="sldNum" sz="quarter" idx="5"/>
          </p:nvPr>
        </p:nvSpPr>
        <p:spPr/>
        <p:txBody>
          <a:bodyPr/>
          <a:lstStyle/>
          <a:p>
            <a:fld id="{B8DF6872-7394-8641-82FC-D7259FCA7E15}" type="slidenum">
              <a:rPr lang="en-US" smtClean="0"/>
              <a:t>10</a:t>
            </a:fld>
            <a:endParaRPr lang="en-US"/>
          </a:p>
        </p:txBody>
      </p:sp>
    </p:spTree>
    <p:extLst>
      <p:ext uri="{BB962C8B-B14F-4D97-AF65-F5344CB8AC3E}">
        <p14:creationId xmlns:p14="http://schemas.microsoft.com/office/powerpoint/2010/main" val="422273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Case: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Today’s </a:t>
            </a:r>
            <a:r>
              <a:rPr kumimoji="0" lang="en-US" sz="1200" b="0" i="0" u="none" strike="noStrike" kern="1200" cap="none" spc="0" normalizeH="0" baseline="0" noProof="0" err="1">
                <a:ln>
                  <a:noFill/>
                </a:ln>
                <a:solidFill>
                  <a:srgbClr val="414244"/>
                </a:solidFill>
                <a:effectLst/>
                <a:uLnTx/>
                <a:uFillTx/>
                <a:latin typeface="CiscoSansTT Light"/>
                <a:ea typeface="ＭＳ Ｐゴシック" charset="0"/>
              </a:rPr>
              <a:t>passwordless</a:t>
            </a: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 solution allows fallback to password &amp; 2FA and relies on password to bootstrap trust for new user enrollment. The objective is to enable a completely </a:t>
            </a:r>
            <a:r>
              <a:rPr kumimoji="0" lang="en-US" sz="1200" b="0" i="0" u="none" strike="noStrike" kern="1200" cap="none" spc="0" normalizeH="0" baseline="0" noProof="0" err="1">
                <a:ln>
                  <a:noFill/>
                </a:ln>
                <a:solidFill>
                  <a:srgbClr val="414244"/>
                </a:solidFill>
                <a:effectLst/>
                <a:uLnTx/>
                <a:uFillTx/>
                <a:latin typeface="CiscoSansTT Light"/>
                <a:ea typeface="ＭＳ Ｐゴシック" charset="0"/>
              </a:rPr>
              <a:t>passwordless</a:t>
            </a: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 experience and achieve the full promise of </a:t>
            </a:r>
            <a:r>
              <a:rPr kumimoji="0" lang="en-US" sz="1200" b="0" i="0" u="none" strike="noStrike" kern="1200" cap="none" spc="0" normalizeH="0" baseline="0" noProof="0" err="1">
                <a:ln>
                  <a:noFill/>
                </a:ln>
                <a:solidFill>
                  <a:srgbClr val="414244"/>
                </a:solidFill>
                <a:effectLst/>
                <a:uLnTx/>
                <a:uFillTx/>
                <a:latin typeface="CiscoSansTT Light"/>
                <a:ea typeface="ＭＳ Ｐゴシック" charset="0"/>
              </a:rPr>
              <a:t>passwordless</a:t>
            </a: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a:t>
            </a:r>
          </a:p>
          <a:p>
            <a:endParaRPr lang="en-US"/>
          </a:p>
          <a:p>
            <a:endParaRPr lang="en-US"/>
          </a:p>
          <a:p>
            <a:r>
              <a:rPr lang="en-US"/>
              <a:t>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Duo is working on a series of new features to enable new user enrollment without relying on a password, secure ways for account recovery, disable fallback to passwords, controls to allow administrator to test and rollout gradually, additional functions to reduce the administrative burden managing the transition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14244"/>
              </a:solidFill>
              <a:effectLst/>
              <a:uLnTx/>
              <a:uFillTx/>
              <a:latin typeface="CiscoSansTT Light"/>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244"/>
                </a:solidFill>
                <a:effectLst/>
                <a:uLnTx/>
                <a:uFillTx/>
                <a:latin typeface="CiscoSansTT Light"/>
                <a:ea typeface="ＭＳ Ｐゴシック" charset="0"/>
              </a:rPr>
              <a:t>YOU CAN configure fallback to a password, but you don’t have to.</a:t>
            </a:r>
          </a:p>
          <a:p>
            <a:endParaRPr lang="en-US"/>
          </a:p>
          <a:p>
            <a:r>
              <a:rPr lang="en-US"/>
              <a:t>We’re also working to add 3</a:t>
            </a:r>
            <a:r>
              <a:rPr lang="en-US" baseline="30000"/>
              <a:t>rd</a:t>
            </a:r>
            <a:r>
              <a:rPr lang="en-US"/>
              <a:t> party identity verification as a recovery option to further ensure a secure, seamless, </a:t>
            </a:r>
            <a:r>
              <a:rPr lang="en-US" err="1"/>
              <a:t>passwordless</a:t>
            </a:r>
            <a:r>
              <a:rPr lang="en-US"/>
              <a:t> recovery flow. </a:t>
            </a:r>
          </a:p>
        </p:txBody>
      </p:sp>
      <p:sp>
        <p:nvSpPr>
          <p:cNvPr id="4" name="Slide Number Placeholder 3"/>
          <p:cNvSpPr>
            <a:spLocks noGrp="1"/>
          </p:cNvSpPr>
          <p:nvPr>
            <p:ph type="sldNum" sz="quarter" idx="5"/>
          </p:nvPr>
        </p:nvSpPr>
        <p:spPr/>
        <p:txBody>
          <a:bodyPr/>
          <a:lstStyle/>
          <a:p>
            <a:pPr marL="0" marR="0" lvl="0" indent="0" algn="r" defTabSz="609559" rtl="0" eaLnBrk="1" fontAlgn="base" latinLnBrk="0" hangingPunct="1">
              <a:lnSpc>
                <a:spcPct val="100000"/>
              </a:lnSpc>
              <a:spcBef>
                <a:spcPct val="0"/>
              </a:spcBef>
              <a:spcAft>
                <a:spcPct val="0"/>
              </a:spcAft>
              <a:buClrTx/>
              <a:buSzTx/>
              <a:buFontTx/>
              <a:buNone/>
              <a:tabLst/>
              <a:defRPr/>
            </a:pPr>
            <a:fld id="{519381E2-CE1E-DD4D-85CD-4845AC0AC79B}" type="slidenum">
              <a:rPr kumimoji="0" lang="en-US" sz="1200" b="0" i="0" u="none" strike="noStrike" kern="1200" cap="none" spc="0" normalizeH="0" baseline="0" noProof="0" smtClean="0">
                <a:ln>
                  <a:noFill/>
                </a:ln>
                <a:solidFill>
                  <a:prstClr val="black"/>
                </a:solidFill>
                <a:effectLst/>
                <a:uLnTx/>
                <a:uFillTx/>
                <a:latin typeface="CiscoSansTT" panose="020B0503020201020303" pitchFamily="34" charset="0"/>
                <a:ea typeface="ＭＳ Ｐゴシック" charset="0"/>
              </a:rPr>
              <a:pPr marL="0" marR="0" lvl="0" indent="0" algn="r" defTabSz="609559"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iscoSansTT" panose="020B0503020201020303" pitchFamily="34" charset="0"/>
              <a:ea typeface="ＭＳ Ｐゴシック" charset="0"/>
            </a:endParaRPr>
          </a:p>
        </p:txBody>
      </p:sp>
    </p:spTree>
    <p:extLst>
      <p:ext uri="{BB962C8B-B14F-4D97-AF65-F5344CB8AC3E}">
        <p14:creationId xmlns:p14="http://schemas.microsoft.com/office/powerpoint/2010/main" val="1868370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Left Photo Gray Gradient">
    <p:bg>
      <p:bgPr>
        <a:gradFill>
          <a:gsLst>
            <a:gs pos="0">
              <a:srgbClr val="454545"/>
            </a:gs>
            <a:gs pos="51000">
              <a:srgbClr val="121212"/>
            </a:gs>
            <a:gs pos="100000">
              <a:srgbClr val="121212"/>
            </a:gs>
          </a:gsLst>
          <a:lin ang="18900000" scaled="0"/>
        </a:gra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2013" y="2941508"/>
            <a:ext cx="722376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bg2"/>
                </a:solidFill>
                <a:latin typeface="+mj-lt"/>
                <a:cs typeface="CiscoSansTT ExtraLight"/>
              </a:defRPr>
            </a:lvl1pPr>
          </a:lstStyle>
          <a:p>
            <a:r>
              <a:rPr lang="en-GB"/>
              <a:t>Presentation title</a:t>
            </a:r>
            <a:endParaRPr lang="en-US"/>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2013" y="4533638"/>
            <a:ext cx="722376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2013" y="5150448"/>
            <a:ext cx="722376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bg2"/>
                </a:solidFill>
                <a:latin typeface="+mn-lt"/>
                <a:cs typeface="CiscoSansTT Light" panose="020B0503020201020303" pitchFamily="34" charset="0"/>
              </a:defRPr>
            </a:lvl1pPr>
            <a:lvl2pPr marL="457127" indent="0" algn="ctr">
              <a:buNone/>
              <a:defRPr>
                <a:solidFill>
                  <a:schemeClr val="tx1">
                    <a:tint val="75000"/>
                  </a:schemeClr>
                </a:solidFill>
              </a:defRPr>
            </a:lvl2pPr>
            <a:lvl3pPr marL="914264" indent="0" algn="ctr">
              <a:buNone/>
              <a:defRPr>
                <a:solidFill>
                  <a:schemeClr val="tx1">
                    <a:tint val="75000"/>
                  </a:schemeClr>
                </a:solidFill>
              </a:defRPr>
            </a:lvl3pPr>
            <a:lvl4pPr marL="1371392" indent="0" algn="ctr">
              <a:buNone/>
              <a:defRPr>
                <a:solidFill>
                  <a:schemeClr val="tx1">
                    <a:tint val="75000"/>
                  </a:schemeClr>
                </a:solidFill>
              </a:defRPr>
            </a:lvl4pPr>
            <a:lvl5pPr marL="1828528" indent="0" algn="ctr">
              <a:buNone/>
              <a:defRPr>
                <a:solidFill>
                  <a:schemeClr val="tx1">
                    <a:tint val="75000"/>
                  </a:schemeClr>
                </a:solidFill>
              </a:defRPr>
            </a:lvl5pPr>
            <a:lvl6pPr marL="2285654"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5" indent="0" algn="ctr">
              <a:buNone/>
              <a:defRPr>
                <a:solidFill>
                  <a:schemeClr val="tx1">
                    <a:tint val="75000"/>
                  </a:schemeClr>
                </a:solidFill>
              </a:defRPr>
            </a:lvl9pPr>
          </a:lstStyle>
          <a:p>
            <a:r>
              <a:rPr lang="en-GB"/>
              <a:t>Speaker name, Speaker title </a:t>
            </a:r>
            <a:br>
              <a:rPr lang="en-GB"/>
            </a:br>
            <a:r>
              <a:rPr lang="en-GB"/>
              <a:t>Department</a:t>
            </a:r>
          </a:p>
        </p:txBody>
      </p:sp>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612013" y="5824731"/>
            <a:ext cx="7223760" cy="287339"/>
          </a:xfrm>
          <a:prstGeom prst="rect">
            <a:avLst/>
          </a:prstGeom>
        </p:spPr>
        <p:txBody>
          <a:bodyPr lIns="45720" rIns="45720"/>
          <a:lstStyle>
            <a:lvl1pPr marL="0" indent="0">
              <a:spcBef>
                <a:spcPts val="0"/>
              </a:spcBef>
              <a:buNone/>
              <a:defRPr sz="1400">
                <a:solidFill>
                  <a:schemeClr val="bg2"/>
                </a:solidFill>
                <a:latin typeface="+mn-lt"/>
              </a:defRPr>
            </a:lvl1pPr>
          </a:lstStyle>
          <a:p>
            <a:r>
              <a:rPr lang="en-GB"/>
              <a:t>Date</a:t>
            </a:r>
          </a:p>
        </p:txBody>
      </p:sp>
      <p:sp>
        <p:nvSpPr>
          <p:cNvPr id="2" name="Picture Placeholder 2">
            <a:extLst>
              <a:ext uri="{FF2B5EF4-FFF2-40B4-BE49-F238E27FC236}">
                <a16:creationId xmlns:a16="http://schemas.microsoft.com/office/drawing/2014/main" id="{3142FB2B-DAA9-0877-DC48-2611FC3FC410}"/>
              </a:ext>
            </a:extLst>
          </p:cNvPr>
          <p:cNvSpPr>
            <a:spLocks noGrp="1"/>
          </p:cNvSpPr>
          <p:nvPr>
            <p:ph type="pic" sz="quarter" idx="10" hasCustomPrompt="1"/>
          </p:nvPr>
        </p:nvSpPr>
        <p:spPr>
          <a:xfrm>
            <a:off x="8186060" y="0"/>
            <a:ext cx="4005943" cy="6858000"/>
          </a:xfrm>
          <a:prstGeom prst="rect">
            <a:avLst/>
          </a:prstGeom>
          <a:solidFill>
            <a:schemeClr val="accent4">
              <a:alpha val="25000"/>
            </a:schemeClr>
          </a:solidFill>
        </p:spPr>
        <p:txBody>
          <a:bodyPr vert="horz" lIns="91420" tIns="45710" rIns="91420" bIns="45710" anchor="ctr"/>
          <a:lstStyle>
            <a:lvl1pPr marL="0" indent="0" algn="ctr">
              <a:buNone/>
              <a:defRPr sz="1200" b="0" i="0" baseline="0">
                <a:solidFill>
                  <a:schemeClr val="tx1"/>
                </a:solidFill>
                <a:latin typeface="+mn-lt"/>
                <a:cs typeface="CiscoSans ExtraLight"/>
              </a:defRPr>
            </a:lvl1pPr>
          </a:lstStyle>
          <a:p>
            <a:pPr lvl="0"/>
            <a:r>
              <a:rPr lang="en-US" noProof="0"/>
              <a:t>Click to add picture</a:t>
            </a:r>
          </a:p>
        </p:txBody>
      </p:sp>
      <p:pic>
        <p:nvPicPr>
          <p:cNvPr id="13" name="Graphic 12">
            <a:extLst>
              <a:ext uri="{FF2B5EF4-FFF2-40B4-BE49-F238E27FC236}">
                <a16:creationId xmlns:a16="http://schemas.microsoft.com/office/drawing/2014/main" id="{60D0DF27-EC3A-3CF4-94AF-71D041FCC6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2013" y="428429"/>
            <a:ext cx="2233936" cy="429603"/>
          </a:xfrm>
          <a:prstGeom prst="rect">
            <a:avLst/>
          </a:prstGeom>
        </p:spPr>
      </p:pic>
    </p:spTree>
    <p:extLst>
      <p:ext uri="{BB962C8B-B14F-4D97-AF65-F5344CB8AC3E}">
        <p14:creationId xmlns:p14="http://schemas.microsoft.com/office/powerpoint/2010/main" val="242576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wo Column w Icons 90% Black">
    <p:bg>
      <p:bgPr>
        <a:solidFill>
          <a:srgbClr val="121212"/>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E02DD01B-53E6-C542-A933-2D42DD0D2C62}"/>
              </a:ext>
            </a:extLst>
          </p:cNvPr>
          <p:cNvSpPr>
            <a:spLocks noGrp="1"/>
          </p:cNvSpPr>
          <p:nvPr>
            <p:ph type="pic" sz="quarter" idx="24" hasCustomPrompt="1"/>
          </p:nvPr>
        </p:nvSpPr>
        <p:spPr>
          <a:xfrm>
            <a:off x="632127" y="1252073"/>
            <a:ext cx="1024772" cy="957729"/>
          </a:xfrm>
          <a:prstGeom prst="rect">
            <a:avLst/>
          </a:prstGeom>
          <a:noFill/>
        </p:spPr>
        <p:txBody>
          <a:bodyPr vert="horz" lIns="91420" tIns="45710" rIns="91420" bIns="45710" anchor="ctr"/>
          <a:lstStyle>
            <a:lvl1pPr marL="0" indent="0" algn="ctr">
              <a:buNone/>
              <a:defRPr sz="1200" b="0" i="0" baseline="0">
                <a:solidFill>
                  <a:schemeClr val="bg2"/>
                </a:solidFill>
                <a:latin typeface="+mn-lt"/>
                <a:cs typeface="CiscoSans ExtraLight"/>
              </a:defRPr>
            </a:lvl1pPr>
          </a:lstStyle>
          <a:p>
            <a:pPr lvl="0"/>
            <a:r>
              <a:rPr lang="en-US" noProof="0"/>
              <a:t>Click to add marketing icon</a:t>
            </a:r>
          </a:p>
        </p:txBody>
      </p:sp>
      <p:sp>
        <p:nvSpPr>
          <p:cNvPr id="16" name="Text Placeholder 2">
            <a:extLst>
              <a:ext uri="{FF2B5EF4-FFF2-40B4-BE49-F238E27FC236}">
                <a16:creationId xmlns:a16="http://schemas.microsoft.com/office/drawing/2014/main" id="{17EBF19C-49E3-D24F-8832-1A12184F6688}"/>
              </a:ext>
            </a:extLst>
          </p:cNvPr>
          <p:cNvSpPr>
            <a:spLocks noGrp="1"/>
          </p:cNvSpPr>
          <p:nvPr>
            <p:ph type="body" sz="quarter" idx="15" hasCustomPrompt="1"/>
          </p:nvPr>
        </p:nvSpPr>
        <p:spPr>
          <a:xfrm>
            <a:off x="623679" y="3668309"/>
            <a:ext cx="5166360" cy="1463040"/>
          </a:xfrm>
          <a:prstGeom prst="rect">
            <a:avLst/>
          </a:prstGeom>
        </p:spPr>
        <p:txBody>
          <a:bodyPr lIns="45720" tIns="45720" rIns="45720" bIns="45720">
            <a:noAutofit/>
          </a:bodyPr>
          <a:lstStyle>
            <a:lvl1pPr marL="0" marR="0" indent="0" algn="l" defTabSz="912253"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6" name="Text Placeholder 6">
            <a:extLst>
              <a:ext uri="{FF2B5EF4-FFF2-40B4-BE49-F238E27FC236}">
                <a16:creationId xmlns:a16="http://schemas.microsoft.com/office/drawing/2014/main" id="{3148D23F-4FB0-0283-D700-8A06DCABC281}"/>
              </a:ext>
            </a:extLst>
          </p:cNvPr>
          <p:cNvSpPr>
            <a:spLocks noGrp="1"/>
          </p:cNvSpPr>
          <p:nvPr>
            <p:ph type="body" sz="quarter" idx="25" hasCustomPrompt="1"/>
          </p:nvPr>
        </p:nvSpPr>
        <p:spPr>
          <a:xfrm>
            <a:off x="6390621" y="2763200"/>
            <a:ext cx="5166360" cy="658368"/>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a:t>Heading</a:t>
            </a:r>
          </a:p>
        </p:txBody>
      </p:sp>
      <p:sp>
        <p:nvSpPr>
          <p:cNvPr id="27" name="Picture Placeholder 2">
            <a:extLst>
              <a:ext uri="{FF2B5EF4-FFF2-40B4-BE49-F238E27FC236}">
                <a16:creationId xmlns:a16="http://schemas.microsoft.com/office/drawing/2014/main" id="{C5C6BDEC-E33F-4C34-5403-6A238AB80D5E}"/>
              </a:ext>
            </a:extLst>
          </p:cNvPr>
          <p:cNvSpPr>
            <a:spLocks noGrp="1"/>
          </p:cNvSpPr>
          <p:nvPr>
            <p:ph type="pic" sz="quarter" idx="26" hasCustomPrompt="1"/>
          </p:nvPr>
        </p:nvSpPr>
        <p:spPr>
          <a:xfrm>
            <a:off x="6399979" y="1252073"/>
            <a:ext cx="1024772" cy="957729"/>
          </a:xfrm>
          <a:prstGeom prst="rect">
            <a:avLst/>
          </a:prstGeom>
          <a:noFill/>
        </p:spPr>
        <p:txBody>
          <a:bodyPr vert="horz" lIns="91420" tIns="45710" rIns="91420" bIns="45710" anchor="ctr"/>
          <a:lstStyle>
            <a:lvl1pPr marL="0" indent="0" algn="ctr">
              <a:buNone/>
              <a:defRPr sz="1200" b="0" i="0" baseline="0">
                <a:solidFill>
                  <a:schemeClr val="bg2"/>
                </a:solidFill>
                <a:latin typeface="+mn-lt"/>
                <a:cs typeface="CiscoSans ExtraLight"/>
              </a:defRPr>
            </a:lvl1pPr>
          </a:lstStyle>
          <a:p>
            <a:pPr lvl="0"/>
            <a:r>
              <a:rPr lang="en-US" noProof="0"/>
              <a:t>Click to add marketing icon</a:t>
            </a:r>
          </a:p>
        </p:txBody>
      </p:sp>
      <p:sp>
        <p:nvSpPr>
          <p:cNvPr id="28" name="Text Placeholder 2">
            <a:extLst>
              <a:ext uri="{FF2B5EF4-FFF2-40B4-BE49-F238E27FC236}">
                <a16:creationId xmlns:a16="http://schemas.microsoft.com/office/drawing/2014/main" id="{2136F578-A3CF-9005-0901-E724D7D5226F}"/>
              </a:ext>
            </a:extLst>
          </p:cNvPr>
          <p:cNvSpPr>
            <a:spLocks noGrp="1"/>
          </p:cNvSpPr>
          <p:nvPr>
            <p:ph type="body" sz="quarter" idx="27" hasCustomPrompt="1"/>
          </p:nvPr>
        </p:nvSpPr>
        <p:spPr>
          <a:xfrm>
            <a:off x="6399977" y="3668309"/>
            <a:ext cx="5166360" cy="1463040"/>
          </a:xfrm>
          <a:prstGeom prst="rect">
            <a:avLst/>
          </a:prstGeom>
        </p:spPr>
        <p:txBody>
          <a:bodyPr lIns="45720" tIns="45720" rIns="45720" bIns="45720">
            <a:noAutofit/>
          </a:bodyPr>
          <a:lstStyle>
            <a:lvl1pPr marL="0" marR="0" indent="0" algn="l" defTabSz="912253"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9" name="Text Placeholder 6">
            <a:extLst>
              <a:ext uri="{FF2B5EF4-FFF2-40B4-BE49-F238E27FC236}">
                <a16:creationId xmlns:a16="http://schemas.microsoft.com/office/drawing/2014/main" id="{ADFE46B3-A8B5-C645-B495-DA6D53180536}"/>
              </a:ext>
            </a:extLst>
          </p:cNvPr>
          <p:cNvSpPr>
            <a:spLocks noGrp="1"/>
          </p:cNvSpPr>
          <p:nvPr>
            <p:ph type="body" sz="quarter" idx="23" hasCustomPrompt="1"/>
          </p:nvPr>
        </p:nvSpPr>
        <p:spPr>
          <a:xfrm>
            <a:off x="621757" y="2763200"/>
            <a:ext cx="5166360" cy="658368"/>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a:t>Heading</a:t>
            </a:r>
          </a:p>
        </p:txBody>
      </p:sp>
    </p:spTree>
    <p:extLst>
      <p:ext uri="{BB962C8B-B14F-4D97-AF65-F5344CB8AC3E}">
        <p14:creationId xmlns:p14="http://schemas.microsoft.com/office/powerpoint/2010/main" val="382804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Column w Icons 90% Black">
    <p:bg>
      <p:bgPr>
        <a:solidFill>
          <a:srgbClr val="121212"/>
        </a:solidFill>
        <a:effectLst/>
      </p:bgPr>
    </p:bg>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96CA1346-1D62-4F41-BA11-B3EEBA6B5192}"/>
              </a:ext>
            </a:extLst>
          </p:cNvPr>
          <p:cNvSpPr>
            <a:spLocks noGrp="1"/>
          </p:cNvSpPr>
          <p:nvPr>
            <p:ph type="body" sz="quarter" idx="20" hasCustomPrompt="1"/>
          </p:nvPr>
        </p:nvSpPr>
        <p:spPr>
          <a:xfrm>
            <a:off x="4340227" y="2763200"/>
            <a:ext cx="3511549" cy="665803"/>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a:t>Heading</a:t>
            </a:r>
          </a:p>
        </p:txBody>
      </p:sp>
      <p:sp>
        <p:nvSpPr>
          <p:cNvPr id="18" name="Text Placeholder 6">
            <a:extLst>
              <a:ext uri="{FF2B5EF4-FFF2-40B4-BE49-F238E27FC236}">
                <a16:creationId xmlns:a16="http://schemas.microsoft.com/office/drawing/2014/main" id="{53E5B521-5917-164E-BF18-105160A01CA5}"/>
              </a:ext>
            </a:extLst>
          </p:cNvPr>
          <p:cNvSpPr>
            <a:spLocks noGrp="1"/>
          </p:cNvSpPr>
          <p:nvPr>
            <p:ph type="body" sz="quarter" idx="22" hasCustomPrompt="1"/>
          </p:nvPr>
        </p:nvSpPr>
        <p:spPr>
          <a:xfrm>
            <a:off x="8076848" y="2763200"/>
            <a:ext cx="3511549" cy="665803"/>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a:t>Heading</a:t>
            </a:r>
          </a:p>
        </p:txBody>
      </p:sp>
      <p:sp>
        <p:nvSpPr>
          <p:cNvPr id="20" name="Picture Placeholder 2">
            <a:extLst>
              <a:ext uri="{FF2B5EF4-FFF2-40B4-BE49-F238E27FC236}">
                <a16:creationId xmlns:a16="http://schemas.microsoft.com/office/drawing/2014/main" id="{8143D29F-44CB-0E44-8852-5377E5E8F518}"/>
              </a:ext>
            </a:extLst>
          </p:cNvPr>
          <p:cNvSpPr>
            <a:spLocks noGrp="1"/>
          </p:cNvSpPr>
          <p:nvPr>
            <p:ph type="pic" sz="quarter" idx="10" hasCustomPrompt="1"/>
          </p:nvPr>
        </p:nvSpPr>
        <p:spPr>
          <a:xfrm>
            <a:off x="4359395" y="1252073"/>
            <a:ext cx="1024772" cy="957729"/>
          </a:xfrm>
          <a:prstGeom prst="rect">
            <a:avLst/>
          </a:prstGeom>
          <a:noFill/>
        </p:spPr>
        <p:txBody>
          <a:bodyPr vert="horz" lIns="91420" tIns="45710" rIns="91420" bIns="45710" anchor="ctr"/>
          <a:lstStyle>
            <a:lvl1pPr marL="0" indent="0" algn="ctr">
              <a:buNone/>
              <a:defRPr sz="1200" b="0" i="0" baseline="0">
                <a:solidFill>
                  <a:schemeClr val="bg2"/>
                </a:solidFill>
                <a:latin typeface="+mn-lt"/>
                <a:cs typeface="CiscoSans ExtraLight"/>
              </a:defRPr>
            </a:lvl1pPr>
          </a:lstStyle>
          <a:p>
            <a:pPr lvl="0"/>
            <a:r>
              <a:rPr lang="en-US" noProof="0"/>
              <a:t>Click to add marketing icon</a:t>
            </a:r>
          </a:p>
        </p:txBody>
      </p:sp>
      <p:sp>
        <p:nvSpPr>
          <p:cNvPr id="21" name="Picture Placeholder 2">
            <a:extLst>
              <a:ext uri="{FF2B5EF4-FFF2-40B4-BE49-F238E27FC236}">
                <a16:creationId xmlns:a16="http://schemas.microsoft.com/office/drawing/2014/main" id="{E02DD01B-53E6-C542-A933-2D42DD0D2C62}"/>
              </a:ext>
            </a:extLst>
          </p:cNvPr>
          <p:cNvSpPr>
            <a:spLocks noGrp="1"/>
          </p:cNvSpPr>
          <p:nvPr>
            <p:ph type="pic" sz="quarter" idx="24" hasCustomPrompt="1"/>
          </p:nvPr>
        </p:nvSpPr>
        <p:spPr>
          <a:xfrm>
            <a:off x="632127" y="1252073"/>
            <a:ext cx="1024772" cy="957729"/>
          </a:xfrm>
          <a:prstGeom prst="rect">
            <a:avLst/>
          </a:prstGeom>
          <a:noFill/>
        </p:spPr>
        <p:txBody>
          <a:bodyPr vert="horz" lIns="91420" tIns="45710" rIns="91420" bIns="45710" anchor="ctr"/>
          <a:lstStyle>
            <a:lvl1pPr marL="0" indent="0" algn="ctr">
              <a:buNone/>
              <a:defRPr sz="1200" b="0" i="0" baseline="0">
                <a:solidFill>
                  <a:schemeClr val="bg2"/>
                </a:solidFill>
                <a:latin typeface="+mn-lt"/>
                <a:cs typeface="CiscoSans ExtraLight"/>
              </a:defRPr>
            </a:lvl1pPr>
          </a:lstStyle>
          <a:p>
            <a:pPr lvl="0"/>
            <a:r>
              <a:rPr lang="en-US" noProof="0"/>
              <a:t>Click to add marketing icon</a:t>
            </a:r>
          </a:p>
        </p:txBody>
      </p:sp>
      <p:sp>
        <p:nvSpPr>
          <p:cNvPr id="22" name="Picture Placeholder 2">
            <a:extLst>
              <a:ext uri="{FF2B5EF4-FFF2-40B4-BE49-F238E27FC236}">
                <a16:creationId xmlns:a16="http://schemas.microsoft.com/office/drawing/2014/main" id="{EE6224FA-C881-7942-88CA-85C557540C4C}"/>
              </a:ext>
            </a:extLst>
          </p:cNvPr>
          <p:cNvSpPr>
            <a:spLocks noGrp="1"/>
          </p:cNvSpPr>
          <p:nvPr>
            <p:ph type="pic" sz="quarter" idx="25" hasCustomPrompt="1"/>
          </p:nvPr>
        </p:nvSpPr>
        <p:spPr>
          <a:xfrm>
            <a:off x="8086662" y="1252073"/>
            <a:ext cx="1024772" cy="957729"/>
          </a:xfrm>
          <a:prstGeom prst="rect">
            <a:avLst/>
          </a:prstGeom>
          <a:noFill/>
        </p:spPr>
        <p:txBody>
          <a:bodyPr vert="horz" lIns="91420" tIns="45710" rIns="91420" bIns="45710" anchor="ctr"/>
          <a:lstStyle>
            <a:lvl1pPr marL="0" indent="0" algn="ctr">
              <a:buNone/>
              <a:defRPr sz="1200" b="0" i="0" baseline="0">
                <a:solidFill>
                  <a:schemeClr val="bg2"/>
                </a:solidFill>
                <a:latin typeface="+mn-lt"/>
                <a:cs typeface="CiscoSans ExtraLight"/>
              </a:defRPr>
            </a:lvl1pPr>
          </a:lstStyle>
          <a:p>
            <a:pPr lvl="0"/>
            <a:r>
              <a:rPr lang="en-US" noProof="0"/>
              <a:t>Click to add marketing icon</a:t>
            </a:r>
          </a:p>
        </p:txBody>
      </p:sp>
      <p:sp>
        <p:nvSpPr>
          <p:cNvPr id="2" name="Text Placeholder 2">
            <a:extLst>
              <a:ext uri="{FF2B5EF4-FFF2-40B4-BE49-F238E27FC236}">
                <a16:creationId xmlns:a16="http://schemas.microsoft.com/office/drawing/2014/main" id="{66A53209-57D8-0C80-F7FB-B1A028923F8E}"/>
              </a:ext>
            </a:extLst>
          </p:cNvPr>
          <p:cNvSpPr>
            <a:spLocks noGrp="1"/>
          </p:cNvSpPr>
          <p:nvPr>
            <p:ph type="body" sz="quarter" idx="15" hasCustomPrompt="1"/>
          </p:nvPr>
        </p:nvSpPr>
        <p:spPr>
          <a:xfrm>
            <a:off x="632125" y="3675743"/>
            <a:ext cx="3489235" cy="1645920"/>
          </a:xfrm>
          <a:prstGeom prst="rect">
            <a:avLst/>
          </a:prstGeom>
        </p:spPr>
        <p:txBody>
          <a:bodyPr lIns="45720" tIns="45720" rIns="45720" bIns="45720">
            <a:noAutofit/>
          </a:bodyPr>
          <a:lstStyle>
            <a:lvl1pPr marL="0" marR="0" indent="0" algn="l" defTabSz="912253"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3" name="Text Placeholder 2">
            <a:extLst>
              <a:ext uri="{FF2B5EF4-FFF2-40B4-BE49-F238E27FC236}">
                <a16:creationId xmlns:a16="http://schemas.microsoft.com/office/drawing/2014/main" id="{87B629FA-854C-9FDB-35AE-257C4F46B331}"/>
              </a:ext>
            </a:extLst>
          </p:cNvPr>
          <p:cNvSpPr>
            <a:spLocks noGrp="1"/>
          </p:cNvSpPr>
          <p:nvPr>
            <p:ph type="body" sz="quarter" idx="29" hasCustomPrompt="1"/>
          </p:nvPr>
        </p:nvSpPr>
        <p:spPr>
          <a:xfrm>
            <a:off x="4350253" y="3675743"/>
            <a:ext cx="3489235" cy="1645920"/>
          </a:xfrm>
          <a:prstGeom prst="rect">
            <a:avLst/>
          </a:prstGeom>
        </p:spPr>
        <p:txBody>
          <a:bodyPr lIns="45720" tIns="45720" rIns="45720" bIns="45720">
            <a:noAutofit/>
          </a:bodyPr>
          <a:lstStyle>
            <a:lvl1pPr marL="0" marR="0" indent="0" algn="l" defTabSz="912253"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4" name="Text Placeholder 2">
            <a:extLst>
              <a:ext uri="{FF2B5EF4-FFF2-40B4-BE49-F238E27FC236}">
                <a16:creationId xmlns:a16="http://schemas.microsoft.com/office/drawing/2014/main" id="{A86DDF84-07E1-9F30-2A61-508622F128AE}"/>
              </a:ext>
            </a:extLst>
          </p:cNvPr>
          <p:cNvSpPr>
            <a:spLocks noGrp="1"/>
          </p:cNvSpPr>
          <p:nvPr>
            <p:ph type="body" sz="quarter" idx="30" hasCustomPrompt="1"/>
          </p:nvPr>
        </p:nvSpPr>
        <p:spPr>
          <a:xfrm>
            <a:off x="8102969" y="3675743"/>
            <a:ext cx="3489235" cy="1645920"/>
          </a:xfrm>
          <a:prstGeom prst="rect">
            <a:avLst/>
          </a:prstGeom>
        </p:spPr>
        <p:txBody>
          <a:bodyPr lIns="45720" tIns="45720" rIns="45720" bIns="45720">
            <a:noAutofit/>
          </a:bodyPr>
          <a:lstStyle>
            <a:lvl1pPr marL="0" marR="0" indent="0" algn="l" defTabSz="912253"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5" name="Text Placeholder 6">
            <a:extLst>
              <a:ext uri="{FF2B5EF4-FFF2-40B4-BE49-F238E27FC236}">
                <a16:creationId xmlns:a16="http://schemas.microsoft.com/office/drawing/2014/main" id="{4F16851C-FF16-C8FD-C1A2-97DC62B0B3A0}"/>
              </a:ext>
            </a:extLst>
          </p:cNvPr>
          <p:cNvSpPr>
            <a:spLocks noGrp="1"/>
          </p:cNvSpPr>
          <p:nvPr>
            <p:ph type="body" sz="quarter" idx="31" hasCustomPrompt="1"/>
          </p:nvPr>
        </p:nvSpPr>
        <p:spPr>
          <a:xfrm>
            <a:off x="621759" y="2755765"/>
            <a:ext cx="3493008" cy="665803"/>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a:t>Heading</a:t>
            </a:r>
          </a:p>
        </p:txBody>
      </p:sp>
    </p:spTree>
    <p:extLst>
      <p:ext uri="{BB962C8B-B14F-4D97-AF65-F5344CB8AC3E}">
        <p14:creationId xmlns:p14="http://schemas.microsoft.com/office/powerpoint/2010/main" val="21444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eading Only 90% Black">
    <p:bg>
      <p:bgPr>
        <a:solidFill>
          <a:srgbClr val="121212"/>
        </a:solidFill>
        <a:effectLst/>
      </p:bgPr>
    </p:bg>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467AAB6B-16FE-95C2-6E58-2E5FC7150AA0}"/>
              </a:ext>
            </a:extLst>
          </p:cNvPr>
          <p:cNvSpPr>
            <a:spLocks noGrp="1"/>
          </p:cNvSpPr>
          <p:nvPr>
            <p:ph type="title" hasCustomPrompt="1"/>
          </p:nvPr>
        </p:nvSpPr>
        <p:spPr>
          <a:xfrm>
            <a:off x="609603" y="384079"/>
            <a:ext cx="10972800" cy="685800"/>
          </a:xfrm>
          <a:prstGeom prst="rect">
            <a:avLst/>
          </a:prstGeom>
        </p:spPr>
        <p:txBody>
          <a:bodyPr vert="horz" lIns="45720" tIns="45720" rIns="45720" bIns="45720" rtlCol="0" anchor="ctr">
            <a:noAutofit/>
          </a:bodyPr>
          <a:lstStyle>
            <a:lvl1pPr>
              <a:defRPr>
                <a:solidFill>
                  <a:schemeClr val="accent1"/>
                </a:solidFill>
              </a:defRPr>
            </a:lvl1pPr>
          </a:lstStyle>
          <a:p>
            <a:r>
              <a:rPr lang="en-US"/>
              <a:t>Click to edit master title style</a:t>
            </a:r>
          </a:p>
        </p:txBody>
      </p:sp>
      <p:sp>
        <p:nvSpPr>
          <p:cNvPr id="18" name="Section title" descr="Section title">
            <a:extLst>
              <a:ext uri="{FF2B5EF4-FFF2-40B4-BE49-F238E27FC236}">
                <a16:creationId xmlns:a16="http://schemas.microsoft.com/office/drawing/2014/main" id="{194B3EE7-4A1E-F0EC-D3C3-FAEA1173B6AD}"/>
              </a:ext>
            </a:extLst>
          </p:cNvPr>
          <p:cNvSpPr>
            <a:spLocks noGrp="1"/>
          </p:cNvSpPr>
          <p:nvPr>
            <p:ph type="body" sz="quarter" idx="14" hasCustomPrompt="1"/>
          </p:nvPr>
        </p:nvSpPr>
        <p:spPr>
          <a:xfrm>
            <a:off x="0" y="0"/>
            <a:ext cx="9144" cy="9144"/>
          </a:xfrm>
          <a:prstGeom prst="rect">
            <a:avLst/>
          </a:prstGeom>
        </p:spPr>
        <p:txBody>
          <a:bodyPr lIns="45720" tIns="45720" rIns="45720" bIns="45720">
            <a:normAutofit/>
          </a:bodyPr>
          <a:lstStyle>
            <a:lvl1pPr marL="0" indent="0">
              <a:lnSpc>
                <a:spcPct val="100000"/>
              </a:lnSpc>
              <a:spcBef>
                <a:spcPts val="0"/>
              </a:spcBef>
              <a:buFont typeface="Arial" panose="020B0604020202020204" pitchFamily="34" charset="0"/>
              <a:buNone/>
              <a:defRPr sz="133" b="0" i="0" baseline="0">
                <a:no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 </a:t>
            </a:r>
          </a:p>
        </p:txBody>
      </p:sp>
    </p:spTree>
    <p:extLst>
      <p:ext uri="{BB962C8B-B14F-4D97-AF65-F5344CB8AC3E}">
        <p14:creationId xmlns:p14="http://schemas.microsoft.com/office/powerpoint/2010/main" val="74715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eading w Section Title 90% Black">
    <p:bg>
      <p:bgPr>
        <a:solidFill>
          <a:srgbClr val="12121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C30067D-BDB2-4ED3-9FF2-9A7F7110FF90}"/>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Section title</a:t>
            </a:r>
          </a:p>
        </p:txBody>
      </p:sp>
      <p:sp>
        <p:nvSpPr>
          <p:cNvPr id="5" name="Title Placeholder 1">
            <a:extLst>
              <a:ext uri="{FF2B5EF4-FFF2-40B4-BE49-F238E27FC236}">
                <a16:creationId xmlns:a16="http://schemas.microsoft.com/office/drawing/2014/main" id="{6A362478-34D6-842A-DADB-69D0E6949944}"/>
              </a:ext>
            </a:extLst>
          </p:cNvPr>
          <p:cNvSpPr>
            <a:spLocks noGrp="1"/>
          </p:cNvSpPr>
          <p:nvPr>
            <p:ph type="title" hasCustomPrompt="1"/>
          </p:nvPr>
        </p:nvSpPr>
        <p:spPr>
          <a:xfrm>
            <a:off x="609603" y="722735"/>
            <a:ext cx="10972800" cy="685800"/>
          </a:xfrm>
          <a:prstGeom prst="rect">
            <a:avLst/>
          </a:prstGeom>
        </p:spPr>
        <p:txBody>
          <a:bodyPr vert="horz" lIns="45720" tIns="45720" rIns="45720" bIns="45720" rtlCol="0" anchor="ctr">
            <a:no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412116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Heading w Bullets 90% Black">
    <p:bg>
      <p:bgPr>
        <a:solidFill>
          <a:srgbClr val="121212"/>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584BCD8-4E60-DFC8-29A4-3BFD44FDB3F2}"/>
              </a:ext>
            </a:extLst>
          </p:cNvPr>
          <p:cNvSpPr>
            <a:spLocks noGrp="1"/>
          </p:cNvSpPr>
          <p:nvPr>
            <p:ph type="title" hasCustomPrompt="1"/>
          </p:nvPr>
        </p:nvSpPr>
        <p:spPr>
          <a:xfrm>
            <a:off x="609603" y="384079"/>
            <a:ext cx="10972800" cy="685800"/>
          </a:xfrm>
          <a:prstGeom prst="rect">
            <a:avLst/>
          </a:prstGeom>
        </p:spPr>
        <p:txBody>
          <a:bodyPr vert="horz" lIns="45720" tIns="45720" rIns="45720" bIns="45720" rtlCol="0" anchor="ctr">
            <a:noAutofit/>
          </a:bodyPr>
          <a:lstStyle>
            <a:lvl1pPr>
              <a:defRPr>
                <a:solidFill>
                  <a:schemeClr val="accent1"/>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AD7487D1-1623-CCE2-CEFB-F5648D1A437E}"/>
              </a:ext>
            </a:extLst>
          </p:cNvPr>
          <p:cNvSpPr>
            <a:spLocks noGrp="1"/>
          </p:cNvSpPr>
          <p:nvPr>
            <p:ph type="body" sz="quarter" idx="10"/>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203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Heading w 2 Bullets 90% Black">
    <p:bg>
      <p:bgPr>
        <a:solidFill>
          <a:srgbClr val="121212"/>
        </a:solidFill>
        <a:effectLst/>
      </p:bgPr>
    </p:bg>
    <p:spTree>
      <p:nvGrpSpPr>
        <p:cNvPr id="1" name=""/>
        <p:cNvGrpSpPr/>
        <p:nvPr/>
      </p:nvGrpSpPr>
      <p:grpSpPr>
        <a:xfrm>
          <a:off x="0" y="0"/>
          <a:ext cx="0" cy="0"/>
          <a:chOff x="0" y="0"/>
          <a:chExt cx="0" cy="0"/>
        </a:xfrm>
      </p:grpSpPr>
      <p:sp>
        <p:nvSpPr>
          <p:cNvPr id="2" name="Text Placeholder 2" descr="Section title">
            <a:extLst>
              <a:ext uri="{FF2B5EF4-FFF2-40B4-BE49-F238E27FC236}">
                <a16:creationId xmlns:a16="http://schemas.microsoft.com/office/drawing/2014/main" id="{0B8FE018-3611-D52D-6AC1-37B5B6BECD5F}"/>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Section title</a:t>
            </a:r>
          </a:p>
        </p:txBody>
      </p:sp>
      <p:sp>
        <p:nvSpPr>
          <p:cNvPr id="3" name="Title Placeholder 1">
            <a:extLst>
              <a:ext uri="{FF2B5EF4-FFF2-40B4-BE49-F238E27FC236}">
                <a16:creationId xmlns:a16="http://schemas.microsoft.com/office/drawing/2014/main" id="{0F119481-ACDD-57F7-7858-66E3120A9D17}"/>
              </a:ext>
            </a:extLst>
          </p:cNvPr>
          <p:cNvSpPr>
            <a:spLocks noGrp="1"/>
          </p:cNvSpPr>
          <p:nvPr>
            <p:ph type="title" hasCustomPrompt="1"/>
          </p:nvPr>
        </p:nvSpPr>
        <p:spPr>
          <a:xfrm>
            <a:off x="609603" y="722735"/>
            <a:ext cx="10972800" cy="685800"/>
          </a:xfrm>
          <a:prstGeom prst="rect">
            <a:avLst/>
          </a:prstGeom>
        </p:spPr>
        <p:txBody>
          <a:bodyPr vert="horz" lIns="45720" tIns="45720" rIns="45720" bIns="45720" rtlCol="0" anchor="ctr">
            <a:noAutofit/>
          </a:bodyPr>
          <a:lstStyle>
            <a:lvl1pPr>
              <a:defRPr>
                <a:solidFill>
                  <a:schemeClr val="accent1"/>
                </a:solidFill>
              </a:defRPr>
            </a:lvl1pPr>
          </a:lstStyle>
          <a:p>
            <a:r>
              <a:rPr lang="en-US"/>
              <a:t>Click to edit master title style</a:t>
            </a:r>
          </a:p>
        </p:txBody>
      </p:sp>
      <p:sp>
        <p:nvSpPr>
          <p:cNvPr id="9" name="Text Placeholder 8">
            <a:extLst>
              <a:ext uri="{FF2B5EF4-FFF2-40B4-BE49-F238E27FC236}">
                <a16:creationId xmlns:a16="http://schemas.microsoft.com/office/drawing/2014/main" id="{4BC97880-0676-CEF3-919A-02D28F226AC2}"/>
              </a:ext>
            </a:extLst>
          </p:cNvPr>
          <p:cNvSpPr>
            <a:spLocks noGrp="1"/>
          </p:cNvSpPr>
          <p:nvPr>
            <p:ph type="body" sz="quarter" idx="16"/>
          </p:nvPr>
        </p:nvSpPr>
        <p:spPr>
          <a:xfrm>
            <a:off x="609601" y="1619249"/>
            <a:ext cx="5211763" cy="451485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D7691CA3-8502-339A-3BA5-6244A8389DE2}"/>
              </a:ext>
            </a:extLst>
          </p:cNvPr>
          <p:cNvSpPr>
            <a:spLocks noGrp="1"/>
          </p:cNvSpPr>
          <p:nvPr>
            <p:ph type="body" sz="quarter" idx="17"/>
          </p:nvPr>
        </p:nvSpPr>
        <p:spPr>
          <a:xfrm>
            <a:off x="6371700" y="1619249"/>
            <a:ext cx="5211763" cy="451485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65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Half Page 90% Black 1">
    <p:bg>
      <p:bgPr>
        <a:solidFill>
          <a:srgbClr val="121212"/>
        </a:solidFill>
        <a:effectLst/>
      </p:bgPr>
    </p:bg>
    <p:spTree>
      <p:nvGrpSpPr>
        <p:cNvPr id="1" name=""/>
        <p:cNvGrpSpPr/>
        <p:nvPr/>
      </p:nvGrpSpPr>
      <p:grpSpPr>
        <a:xfrm>
          <a:off x="0" y="0"/>
          <a:ext cx="0" cy="0"/>
          <a:chOff x="0" y="0"/>
          <a:chExt cx="0" cy="0"/>
        </a:xfrm>
      </p:grpSpPr>
      <p:sp>
        <p:nvSpPr>
          <p:cNvPr id="4" name="Rectangle 3"/>
          <p:cNvSpPr/>
          <p:nvPr/>
        </p:nvSpPr>
        <p:spPr>
          <a:xfrm>
            <a:off x="6096000" y="0"/>
            <a:ext cx="6096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solidFill>
                <a:srgbClr val="0D274D"/>
              </a:solidFill>
              <a:latin typeface="CiscoSansTT ExtraLight" panose="020B0303020201020303" pitchFamily="34" charset="0"/>
            </a:endParaRPr>
          </a:p>
        </p:txBody>
      </p:sp>
      <p:sp>
        <p:nvSpPr>
          <p:cNvPr id="6" name="Text Placeholder 2">
            <a:extLst>
              <a:ext uri="{FF2B5EF4-FFF2-40B4-BE49-F238E27FC236}">
                <a16:creationId xmlns:a16="http://schemas.microsoft.com/office/drawing/2014/main" id="{128A24FB-C90E-8608-90DD-14467743B562}"/>
              </a:ext>
            </a:extLst>
          </p:cNvPr>
          <p:cNvSpPr>
            <a:spLocks noGrp="1"/>
          </p:cNvSpPr>
          <p:nvPr>
            <p:ph type="body" sz="quarter" idx="15" hasCustomPrompt="1"/>
          </p:nvPr>
        </p:nvSpPr>
        <p:spPr>
          <a:xfrm>
            <a:off x="621964" y="2565400"/>
            <a:ext cx="4572000" cy="2743200"/>
          </a:xfrm>
          <a:prstGeom prst="rect">
            <a:avLst/>
          </a:prstGeom>
        </p:spPr>
        <p:txBody>
          <a:bodyPr lIns="45720" tIns="45720" rIns="45720" bIns="45720"/>
          <a:lstStyle>
            <a:lvl1pPr marL="0" marR="0" indent="0" algn="l" defTabSz="912253" rtl="0" eaLnBrk="1" fontAlgn="base" latinLnBrk="0" hangingPunct="1">
              <a:lnSpc>
                <a:spcPct val="100000"/>
              </a:lnSpc>
              <a:spcBef>
                <a:spcPts val="0"/>
              </a:spcBef>
              <a:spcAft>
                <a:spcPts val="600"/>
              </a:spcAft>
              <a:buClr>
                <a:schemeClr val="tx2"/>
              </a:buClr>
              <a:buSzPct val="90000"/>
              <a:buFont typeface="Arial" panose="020B0604020202020204" pitchFamily="34" charset="0"/>
              <a:buNone/>
              <a:tabLst/>
              <a:defRPr sz="16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et dolore.</a:t>
            </a:r>
            <a:endParaRPr lang="en-GB"/>
          </a:p>
          <a:p>
            <a:pPr lvl="0"/>
            <a:endParaRPr lang="en-GB"/>
          </a:p>
        </p:txBody>
      </p:sp>
      <p:sp>
        <p:nvSpPr>
          <p:cNvPr id="3" name="Text Placeholder 2">
            <a:extLst>
              <a:ext uri="{FF2B5EF4-FFF2-40B4-BE49-F238E27FC236}">
                <a16:creationId xmlns:a16="http://schemas.microsoft.com/office/drawing/2014/main" id="{D696A67E-A1D7-9527-29EB-EF2FEEA57DB0}"/>
              </a:ext>
            </a:extLst>
          </p:cNvPr>
          <p:cNvSpPr>
            <a:spLocks noGrp="1"/>
          </p:cNvSpPr>
          <p:nvPr>
            <p:ph type="body" sz="quarter" idx="14" hasCustomPrompt="1"/>
          </p:nvPr>
        </p:nvSpPr>
        <p:spPr>
          <a:xfrm>
            <a:off x="632125"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bg2"/>
                </a:solidFill>
                <a:latin typeface="CiscoSansTT Light" panose="020B0503020201020303" pitchFamily="34" charset="0"/>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Section title</a:t>
            </a:r>
          </a:p>
        </p:txBody>
      </p:sp>
      <p:sp>
        <p:nvSpPr>
          <p:cNvPr id="9" name="Title Placeholder 1">
            <a:extLst>
              <a:ext uri="{FF2B5EF4-FFF2-40B4-BE49-F238E27FC236}">
                <a16:creationId xmlns:a16="http://schemas.microsoft.com/office/drawing/2014/main" id="{958130C6-64C1-4324-51CC-4C096C99291A}"/>
              </a:ext>
            </a:extLst>
          </p:cNvPr>
          <p:cNvSpPr>
            <a:spLocks noGrp="1"/>
          </p:cNvSpPr>
          <p:nvPr>
            <p:ph type="title" hasCustomPrompt="1"/>
          </p:nvPr>
        </p:nvSpPr>
        <p:spPr>
          <a:xfrm>
            <a:off x="609602" y="1582397"/>
            <a:ext cx="4594524" cy="634577"/>
          </a:xfrm>
          <a:prstGeom prst="rect">
            <a:avLst/>
          </a:prstGeom>
        </p:spPr>
        <p:txBody>
          <a:bodyPr vert="horz" lIns="45720" tIns="45720" rIns="45720" bIns="45720" rtlCol="0" anchor="ctr">
            <a:no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68330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Half Page 90% Black 1b">
    <p:bg>
      <p:bgPr>
        <a:solidFill>
          <a:srgbClr val="121212"/>
        </a:solidFill>
        <a:effectLst/>
      </p:bgPr>
    </p:bg>
    <p:spTree>
      <p:nvGrpSpPr>
        <p:cNvPr id="1" name=""/>
        <p:cNvGrpSpPr/>
        <p:nvPr/>
      </p:nvGrpSpPr>
      <p:grpSpPr>
        <a:xfrm>
          <a:off x="0" y="0"/>
          <a:ext cx="0" cy="0"/>
          <a:chOff x="0" y="0"/>
          <a:chExt cx="0" cy="0"/>
        </a:xfrm>
      </p:grpSpPr>
      <p:sp>
        <p:nvSpPr>
          <p:cNvPr id="4" name="Rectangle 3"/>
          <p:cNvSpPr/>
          <p:nvPr/>
        </p:nvSpPr>
        <p:spPr>
          <a:xfrm>
            <a:off x="6085212" y="0"/>
            <a:ext cx="610678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solidFill>
                <a:srgbClr val="0D274D"/>
              </a:solidFill>
              <a:latin typeface="CiscoSansTT ExtraLight" panose="020B0303020201020303" pitchFamily="34" charset="0"/>
            </a:endParaRPr>
          </a:p>
        </p:txBody>
      </p:sp>
      <p:sp>
        <p:nvSpPr>
          <p:cNvPr id="2" name="Title Placeholder 1">
            <a:extLst>
              <a:ext uri="{FF2B5EF4-FFF2-40B4-BE49-F238E27FC236}">
                <a16:creationId xmlns:a16="http://schemas.microsoft.com/office/drawing/2014/main" id="{92F330DC-D569-243E-8D0F-B65621C3C28B}"/>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26841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Half Page 90% Black 2">
    <p:bg>
      <p:bgPr>
        <a:solidFill>
          <a:srgbClr val="12121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336399-B83B-D450-D7E9-D04E0D0AE3D1}"/>
              </a:ext>
            </a:extLst>
          </p:cNvPr>
          <p:cNvSpPr/>
          <p:nvPr/>
        </p:nvSpPr>
        <p:spPr>
          <a:xfrm>
            <a:off x="6096000" y="0"/>
            <a:ext cx="6096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solidFill>
                <a:srgbClr val="0D274D"/>
              </a:solidFill>
              <a:latin typeface="CiscoSansTT ExtraLight" panose="020B0303020201020303" pitchFamily="34" charset="0"/>
            </a:endParaRPr>
          </a:p>
        </p:txBody>
      </p:sp>
      <p:sp>
        <p:nvSpPr>
          <p:cNvPr id="3" name="Text Placeholder 2">
            <a:extLst>
              <a:ext uri="{FF2B5EF4-FFF2-40B4-BE49-F238E27FC236}">
                <a16:creationId xmlns:a16="http://schemas.microsoft.com/office/drawing/2014/main" id="{27C7D05B-CC63-FBAA-768B-D092C4B24200}"/>
              </a:ext>
            </a:extLst>
          </p:cNvPr>
          <p:cNvSpPr>
            <a:spLocks noGrp="1"/>
          </p:cNvSpPr>
          <p:nvPr>
            <p:ph type="body" sz="quarter" idx="15" hasCustomPrompt="1"/>
          </p:nvPr>
        </p:nvSpPr>
        <p:spPr>
          <a:xfrm>
            <a:off x="6722911" y="736602"/>
            <a:ext cx="4842181" cy="5384799"/>
          </a:xfrm>
          <a:prstGeom prst="rect">
            <a:avLst/>
          </a:prstGeom>
        </p:spPr>
        <p:txBody>
          <a:bodyPr lIns="45720" tIns="45720" rIns="45720" bIns="45720" anchor="ctr"/>
          <a:lstStyle>
            <a:lvl1pPr marL="0" marR="0" indent="0" algn="l" defTabSz="912253" rtl="0" eaLnBrk="1" fontAlgn="base" latinLnBrk="0" hangingPunct="1">
              <a:lnSpc>
                <a:spcPct val="95000"/>
              </a:lnSpc>
              <a:spcBef>
                <a:spcPts val="0"/>
              </a:spcBef>
              <a:spcAft>
                <a:spcPts val="14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p:txBody>
      </p:sp>
      <p:sp>
        <p:nvSpPr>
          <p:cNvPr id="11" name="Title Placeholder 1">
            <a:extLst>
              <a:ext uri="{FF2B5EF4-FFF2-40B4-BE49-F238E27FC236}">
                <a16:creationId xmlns:a16="http://schemas.microsoft.com/office/drawing/2014/main" id="{B356B89E-D2D7-929C-273F-CBC73FF73B68}"/>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84347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Half Page Text">
    <p:bg>
      <p:bgPr>
        <a:solidFill>
          <a:srgbClr val="12121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336399-B83B-D450-D7E9-D04E0D0AE3D1}"/>
              </a:ext>
            </a:extLst>
          </p:cNvPr>
          <p:cNvSpPr/>
          <p:nvPr/>
        </p:nvSpPr>
        <p:spPr>
          <a:xfrm>
            <a:off x="6096000" y="0"/>
            <a:ext cx="6096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solidFill>
                <a:srgbClr val="0D274D"/>
              </a:solidFill>
              <a:latin typeface="CiscoSansTT ExtraLight" panose="020B0303020201020303" pitchFamily="34" charset="0"/>
            </a:endParaRPr>
          </a:p>
        </p:txBody>
      </p:sp>
      <p:sp>
        <p:nvSpPr>
          <p:cNvPr id="11" name="Title Placeholder 1">
            <a:extLst>
              <a:ext uri="{FF2B5EF4-FFF2-40B4-BE49-F238E27FC236}">
                <a16:creationId xmlns:a16="http://schemas.microsoft.com/office/drawing/2014/main" id="{B356B89E-D2D7-929C-273F-CBC73FF73B68}"/>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accent1"/>
                </a:solidFill>
              </a:defRPr>
            </a:lvl1pPr>
          </a:lstStyle>
          <a:p>
            <a:r>
              <a:rPr lang="en-US"/>
              <a:t>Click to edit master title style</a:t>
            </a:r>
          </a:p>
        </p:txBody>
      </p:sp>
      <p:sp>
        <p:nvSpPr>
          <p:cNvPr id="6" name="Text Placeholder 5">
            <a:extLst>
              <a:ext uri="{FF2B5EF4-FFF2-40B4-BE49-F238E27FC236}">
                <a16:creationId xmlns:a16="http://schemas.microsoft.com/office/drawing/2014/main" id="{03B289F7-E5B0-8A28-B402-3D69F140CB10}"/>
              </a:ext>
            </a:extLst>
          </p:cNvPr>
          <p:cNvSpPr>
            <a:spLocks noGrp="1"/>
          </p:cNvSpPr>
          <p:nvPr>
            <p:ph type="body" sz="quarter" idx="10"/>
          </p:nvPr>
        </p:nvSpPr>
        <p:spPr>
          <a:xfrm>
            <a:off x="6604001" y="600075"/>
            <a:ext cx="5008563" cy="5932488"/>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84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Left Gray Gradient">
    <p:bg>
      <p:bgPr>
        <a:gradFill>
          <a:gsLst>
            <a:gs pos="0">
              <a:srgbClr val="454545"/>
            </a:gs>
            <a:gs pos="51000">
              <a:srgbClr val="121212"/>
            </a:gs>
            <a:gs pos="100000">
              <a:srgbClr val="121212"/>
            </a:gs>
          </a:gsLst>
          <a:lin ang="18900000" scaled="0"/>
        </a:gra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2013" y="2941508"/>
            <a:ext cx="1097280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bg2"/>
                </a:solidFill>
                <a:latin typeface="+mj-lt"/>
                <a:cs typeface="CiscoSansTT ExtraLight"/>
              </a:defRPr>
            </a:lvl1pPr>
          </a:lstStyle>
          <a:p>
            <a:r>
              <a:rPr lang="en-GB"/>
              <a:t>Presentation title</a:t>
            </a:r>
            <a:endParaRPr lang="en-US"/>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2013" y="4533638"/>
            <a:ext cx="1097280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2013" y="5150448"/>
            <a:ext cx="1097280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bg2"/>
                </a:solidFill>
                <a:latin typeface="+mn-lt"/>
                <a:cs typeface="CiscoSansTT Light" panose="020B0503020201020303" pitchFamily="34" charset="0"/>
              </a:defRPr>
            </a:lvl1pPr>
            <a:lvl2pPr marL="457127" indent="0" algn="ctr">
              <a:buNone/>
              <a:defRPr>
                <a:solidFill>
                  <a:schemeClr val="tx1">
                    <a:tint val="75000"/>
                  </a:schemeClr>
                </a:solidFill>
              </a:defRPr>
            </a:lvl2pPr>
            <a:lvl3pPr marL="914264" indent="0" algn="ctr">
              <a:buNone/>
              <a:defRPr>
                <a:solidFill>
                  <a:schemeClr val="tx1">
                    <a:tint val="75000"/>
                  </a:schemeClr>
                </a:solidFill>
              </a:defRPr>
            </a:lvl3pPr>
            <a:lvl4pPr marL="1371392" indent="0" algn="ctr">
              <a:buNone/>
              <a:defRPr>
                <a:solidFill>
                  <a:schemeClr val="tx1">
                    <a:tint val="75000"/>
                  </a:schemeClr>
                </a:solidFill>
              </a:defRPr>
            </a:lvl4pPr>
            <a:lvl5pPr marL="1828528" indent="0" algn="ctr">
              <a:buNone/>
              <a:defRPr>
                <a:solidFill>
                  <a:schemeClr val="tx1">
                    <a:tint val="75000"/>
                  </a:schemeClr>
                </a:solidFill>
              </a:defRPr>
            </a:lvl5pPr>
            <a:lvl6pPr marL="2285654"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5" indent="0" algn="ctr">
              <a:buNone/>
              <a:defRPr>
                <a:solidFill>
                  <a:schemeClr val="tx1">
                    <a:tint val="75000"/>
                  </a:schemeClr>
                </a:solidFill>
              </a:defRPr>
            </a:lvl9pPr>
          </a:lstStyle>
          <a:p>
            <a:r>
              <a:rPr lang="en-GB"/>
              <a:t>Speaker name, Speaker title </a:t>
            </a:r>
            <a:br>
              <a:rPr lang="en-GB"/>
            </a:br>
            <a:r>
              <a:rPr lang="en-GB"/>
              <a:t>Department</a:t>
            </a:r>
          </a:p>
        </p:txBody>
      </p:sp>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612013" y="5824731"/>
            <a:ext cx="10972800" cy="287339"/>
          </a:xfrm>
          <a:prstGeom prst="rect">
            <a:avLst/>
          </a:prstGeom>
        </p:spPr>
        <p:txBody>
          <a:bodyPr lIns="45720" rIns="45720"/>
          <a:lstStyle>
            <a:lvl1pPr marL="0" indent="0">
              <a:spcBef>
                <a:spcPts val="0"/>
              </a:spcBef>
              <a:buNone/>
              <a:defRPr sz="1400">
                <a:solidFill>
                  <a:schemeClr val="bg2"/>
                </a:solidFill>
                <a:latin typeface="+mn-lt"/>
              </a:defRPr>
            </a:lvl1pPr>
          </a:lstStyle>
          <a:p>
            <a:r>
              <a:rPr lang="en-GB"/>
              <a:t>Date</a:t>
            </a:r>
          </a:p>
        </p:txBody>
      </p:sp>
      <p:pic>
        <p:nvPicPr>
          <p:cNvPr id="6" name="Picture 5">
            <a:extLst>
              <a:ext uri="{FF2B5EF4-FFF2-40B4-BE49-F238E27FC236}">
                <a16:creationId xmlns:a16="http://schemas.microsoft.com/office/drawing/2014/main" id="{3A4CFA98-3F05-8125-03E1-307A50CBA7DA}"/>
              </a:ext>
            </a:extLst>
          </p:cNvPr>
          <p:cNvPicPr>
            <a:picLocks noChangeAspect="1"/>
          </p:cNvPicPr>
          <p:nvPr/>
        </p:nvPicPr>
        <p:blipFill>
          <a:blip r:embed="rId2"/>
          <a:srcRect/>
          <a:stretch/>
        </p:blipFill>
        <p:spPr>
          <a:xfrm>
            <a:off x="549611" y="210313"/>
            <a:ext cx="1491831" cy="769644"/>
          </a:xfrm>
          <a:prstGeom prst="rect">
            <a:avLst/>
          </a:prstGeom>
        </p:spPr>
      </p:pic>
      <p:pic>
        <p:nvPicPr>
          <p:cNvPr id="2" name="Google Shape;192;p37" descr="Duo Logo White@2x.png">
            <a:extLst>
              <a:ext uri="{FF2B5EF4-FFF2-40B4-BE49-F238E27FC236}">
                <a16:creationId xmlns:a16="http://schemas.microsoft.com/office/drawing/2014/main" id="{D394C112-6D3C-63E2-58F0-77CD64B71B50}"/>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0915270" y="515329"/>
            <a:ext cx="558779" cy="181043"/>
          </a:xfrm>
          <a:prstGeom prst="rect">
            <a:avLst/>
          </a:prstGeom>
          <a:noFill/>
          <a:ln>
            <a:noFill/>
          </a:ln>
        </p:spPr>
      </p:pic>
      <p:pic>
        <p:nvPicPr>
          <p:cNvPr id="4" name="Picture 7">
            <a:extLst>
              <a:ext uri="{FF2B5EF4-FFF2-40B4-BE49-F238E27FC236}">
                <a16:creationId xmlns:a16="http://schemas.microsoft.com/office/drawing/2014/main" id="{1156744E-D87A-AF39-DDAF-713EAD3A966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372127" y="484632"/>
            <a:ext cx="402989" cy="211740"/>
          </a:xfrm>
          <a:prstGeom prst="rect">
            <a:avLst/>
          </a:prstGeom>
        </p:spPr>
      </p:pic>
    </p:spTree>
    <p:extLst>
      <p:ext uri="{BB962C8B-B14F-4D97-AF65-F5344CB8AC3E}">
        <p14:creationId xmlns:p14="http://schemas.microsoft.com/office/powerpoint/2010/main" val="36847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Half_Page_Blank">
    <p:bg>
      <p:bgPr>
        <a:solidFill>
          <a:srgbClr val="12121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336399-B83B-D450-D7E9-D04E0D0AE3D1}"/>
              </a:ext>
            </a:extLst>
          </p:cNvPr>
          <p:cNvSpPr/>
          <p:nvPr/>
        </p:nvSpPr>
        <p:spPr>
          <a:xfrm>
            <a:off x="6096000" y="0"/>
            <a:ext cx="6096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solidFill>
                <a:srgbClr val="0D274D"/>
              </a:solidFill>
              <a:latin typeface="CiscoSansTT ExtraLight" panose="020B0303020201020303" pitchFamily="34" charset="0"/>
            </a:endParaRPr>
          </a:p>
        </p:txBody>
      </p:sp>
      <p:sp>
        <p:nvSpPr>
          <p:cNvPr id="3" name="Text Placeholder 2">
            <a:extLst>
              <a:ext uri="{FF2B5EF4-FFF2-40B4-BE49-F238E27FC236}">
                <a16:creationId xmlns:a16="http://schemas.microsoft.com/office/drawing/2014/main" id="{27C7D05B-CC63-FBAA-768B-D092C4B24200}"/>
              </a:ext>
            </a:extLst>
          </p:cNvPr>
          <p:cNvSpPr>
            <a:spLocks noGrp="1"/>
          </p:cNvSpPr>
          <p:nvPr>
            <p:ph type="body" sz="quarter" idx="15" hasCustomPrompt="1"/>
          </p:nvPr>
        </p:nvSpPr>
        <p:spPr>
          <a:xfrm>
            <a:off x="6722911" y="736602"/>
            <a:ext cx="4842181" cy="5384799"/>
          </a:xfrm>
          <a:prstGeom prst="rect">
            <a:avLst/>
          </a:prstGeom>
        </p:spPr>
        <p:txBody>
          <a:bodyPr lIns="45720" tIns="45720" rIns="45720" bIns="45720" anchor="ctr"/>
          <a:lstStyle>
            <a:lvl1pPr marL="0" marR="0" indent="0" algn="l" defTabSz="912253" rtl="0" eaLnBrk="1" fontAlgn="base" latinLnBrk="0" hangingPunct="1">
              <a:lnSpc>
                <a:spcPct val="95000"/>
              </a:lnSpc>
              <a:spcBef>
                <a:spcPts val="0"/>
              </a:spcBef>
              <a:spcAft>
                <a:spcPts val="14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p:txBody>
      </p:sp>
      <p:sp>
        <p:nvSpPr>
          <p:cNvPr id="5" name="Text Placeholder 3">
            <a:extLst>
              <a:ext uri="{FF2B5EF4-FFF2-40B4-BE49-F238E27FC236}">
                <a16:creationId xmlns:a16="http://schemas.microsoft.com/office/drawing/2014/main" id="{2E4B9588-03D7-9DA9-49AB-82862C3B67FC}"/>
              </a:ext>
            </a:extLst>
          </p:cNvPr>
          <p:cNvSpPr>
            <a:spLocks noGrp="1"/>
          </p:cNvSpPr>
          <p:nvPr>
            <p:ph type="body" sz="quarter" idx="10" hasCustomPrompt="1"/>
          </p:nvPr>
        </p:nvSpPr>
        <p:spPr>
          <a:xfrm>
            <a:off x="616403" y="2220244"/>
            <a:ext cx="5221293" cy="3901157"/>
          </a:xfrm>
          <a:prstGeom prst="rect">
            <a:avLst/>
          </a:prstGeom>
        </p:spPr>
        <p:txBody>
          <a:bodyPr lIns="91420" tIns="45710" rIns="91420" bIns="45710">
            <a:noAutofit/>
          </a:bodyPr>
          <a:lstStyle>
            <a:lvl1pPr marL="232822" indent="-232822">
              <a:lnSpc>
                <a:spcPct val="95000"/>
              </a:lnSpc>
              <a:spcBef>
                <a:spcPts val="1480"/>
              </a:spcBef>
              <a:buClr>
                <a:schemeClr val="tx1">
                  <a:lumMod val="20000"/>
                  <a:lumOff val="80000"/>
                </a:schemeClr>
              </a:buClr>
              <a:buSzPct val="80000"/>
              <a:buFont typeface="Arial"/>
              <a:buChar char="•"/>
              <a:defRPr sz="2667" b="0" i="0">
                <a:solidFill>
                  <a:schemeClr val="bg2"/>
                </a:solidFill>
                <a:latin typeface="+mn-lt"/>
                <a:ea typeface="CiscoSansTT Thin" charset="0"/>
                <a:cs typeface="CiscoSansTT Thin" charset="0"/>
              </a:defRPr>
            </a:lvl1pPr>
            <a:lvl2pPr marL="455062" indent="-222240">
              <a:lnSpc>
                <a:spcPct val="95000"/>
              </a:lnSpc>
              <a:spcBef>
                <a:spcPts val="800"/>
              </a:spcBef>
              <a:buClr>
                <a:schemeClr val="tx1">
                  <a:lumMod val="20000"/>
                  <a:lumOff val="80000"/>
                </a:schemeClr>
              </a:buClr>
              <a:buSzPct val="80000"/>
              <a:buFont typeface="Arial"/>
              <a:buChar char="•"/>
              <a:defRPr sz="2400" b="0" i="0">
                <a:solidFill>
                  <a:schemeClr val="bg2"/>
                </a:solidFill>
                <a:latin typeface="+mn-lt"/>
                <a:ea typeface="CiscoSansTT Thin" charset="0"/>
                <a:cs typeface="CiscoSansTT Thin" charset="0"/>
              </a:defRPr>
            </a:lvl2pPr>
            <a:lvl3pPr marL="681534" indent="-226473">
              <a:spcBef>
                <a:spcPts val="800"/>
              </a:spcBef>
              <a:buClr>
                <a:schemeClr val="tx1">
                  <a:lumMod val="20000"/>
                  <a:lumOff val="80000"/>
                </a:schemeClr>
              </a:buClr>
              <a:buSzPct val="80000"/>
              <a:buFont typeface="Arial"/>
              <a:buChar char="•"/>
              <a:defRPr sz="2133" b="0" i="0">
                <a:solidFill>
                  <a:schemeClr val="bg2"/>
                </a:solidFill>
                <a:latin typeface="+mn-lt"/>
                <a:ea typeface="CiscoSansTT Thin" charset="0"/>
                <a:cs typeface="CiscoSansTT Thin" charset="0"/>
              </a:defRPr>
            </a:lvl3pPr>
            <a:lvl4pPr marL="689999" indent="-152392">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391" indent="-152392">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lvl="0"/>
            <a:r>
              <a:rPr lang="en-GB"/>
              <a:t>First level</a:t>
            </a:r>
          </a:p>
          <a:p>
            <a:pPr lvl="1"/>
            <a:r>
              <a:rPr lang="en-GB"/>
              <a:t>Second level</a:t>
            </a:r>
          </a:p>
          <a:p>
            <a:pPr lvl="2"/>
            <a:r>
              <a:rPr lang="en-GB"/>
              <a:t>Third level</a:t>
            </a:r>
            <a:endParaRPr lang="en-US"/>
          </a:p>
        </p:txBody>
      </p:sp>
      <p:sp>
        <p:nvSpPr>
          <p:cNvPr id="6" name="Title Placeholder 5">
            <a:extLst>
              <a:ext uri="{FF2B5EF4-FFF2-40B4-BE49-F238E27FC236}">
                <a16:creationId xmlns:a16="http://schemas.microsoft.com/office/drawing/2014/main" id="{54188557-21D8-33CC-6428-9CCC7114ED43}"/>
              </a:ext>
            </a:extLst>
          </p:cNvPr>
          <p:cNvSpPr>
            <a:spLocks noGrp="1"/>
          </p:cNvSpPr>
          <p:nvPr>
            <p:ph type="title"/>
          </p:nvPr>
        </p:nvSpPr>
        <p:spPr bwMode="auto">
          <a:xfrm>
            <a:off x="583690" y="455086"/>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defRPr sz="4267">
                <a:solidFill>
                  <a:schemeClr val="accent1"/>
                </a:solidFill>
                <a:latin typeface="+mj-lt"/>
              </a:defRPr>
            </a:lvl1pPr>
          </a:lstStyle>
          <a:p>
            <a:pPr lvl="0"/>
            <a:r>
              <a:rPr lang="en-US"/>
              <a:t>Click to edit Master title style</a:t>
            </a:r>
            <a:endParaRPr lang="en-GB"/>
          </a:p>
        </p:txBody>
      </p:sp>
    </p:spTree>
    <p:extLst>
      <p:ext uri="{BB962C8B-B14F-4D97-AF65-F5344CB8AC3E}">
        <p14:creationId xmlns:p14="http://schemas.microsoft.com/office/powerpoint/2010/main" val="380961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3_Half_Page_Blank">
    <p:bg>
      <p:bgPr>
        <a:solidFill>
          <a:srgbClr val="12121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336399-B83B-D450-D7E9-D04E0D0AE3D1}"/>
              </a:ext>
            </a:extLst>
          </p:cNvPr>
          <p:cNvSpPr/>
          <p:nvPr/>
        </p:nvSpPr>
        <p:spPr>
          <a:xfrm>
            <a:off x="6096000" y="0"/>
            <a:ext cx="6096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solidFill>
                <a:srgbClr val="0D274D"/>
              </a:solidFill>
              <a:latin typeface="CiscoSansTT ExtraLight" panose="020B0303020201020303" pitchFamily="34" charset="0"/>
            </a:endParaRPr>
          </a:p>
        </p:txBody>
      </p:sp>
      <p:sp>
        <p:nvSpPr>
          <p:cNvPr id="5" name="Text Placeholder 3">
            <a:extLst>
              <a:ext uri="{FF2B5EF4-FFF2-40B4-BE49-F238E27FC236}">
                <a16:creationId xmlns:a16="http://schemas.microsoft.com/office/drawing/2014/main" id="{2E4B9588-03D7-9DA9-49AB-82862C3B67FC}"/>
              </a:ext>
            </a:extLst>
          </p:cNvPr>
          <p:cNvSpPr>
            <a:spLocks noGrp="1"/>
          </p:cNvSpPr>
          <p:nvPr>
            <p:ph type="body" sz="quarter" idx="10" hasCustomPrompt="1"/>
          </p:nvPr>
        </p:nvSpPr>
        <p:spPr>
          <a:xfrm>
            <a:off x="616403" y="2220244"/>
            <a:ext cx="5221293" cy="3901157"/>
          </a:xfrm>
          <a:prstGeom prst="rect">
            <a:avLst/>
          </a:prstGeom>
        </p:spPr>
        <p:txBody>
          <a:bodyPr lIns="91420" tIns="45710" rIns="91420" bIns="45710">
            <a:noAutofit/>
          </a:bodyPr>
          <a:lstStyle>
            <a:lvl1pPr marL="232822" indent="-232822">
              <a:lnSpc>
                <a:spcPct val="95000"/>
              </a:lnSpc>
              <a:spcBef>
                <a:spcPts val="1480"/>
              </a:spcBef>
              <a:buClr>
                <a:schemeClr val="tx1">
                  <a:lumMod val="20000"/>
                  <a:lumOff val="80000"/>
                </a:schemeClr>
              </a:buClr>
              <a:buSzPct val="80000"/>
              <a:buFont typeface="Arial"/>
              <a:buChar char="•"/>
              <a:defRPr sz="2667" b="0" i="0">
                <a:solidFill>
                  <a:schemeClr val="bg2"/>
                </a:solidFill>
                <a:latin typeface="+mn-lt"/>
                <a:ea typeface="CiscoSansTT Thin" charset="0"/>
                <a:cs typeface="CiscoSansTT Thin" charset="0"/>
              </a:defRPr>
            </a:lvl1pPr>
            <a:lvl2pPr marL="455062" indent="-222240">
              <a:lnSpc>
                <a:spcPct val="95000"/>
              </a:lnSpc>
              <a:spcBef>
                <a:spcPts val="800"/>
              </a:spcBef>
              <a:buClr>
                <a:schemeClr val="tx1">
                  <a:lumMod val="20000"/>
                  <a:lumOff val="80000"/>
                </a:schemeClr>
              </a:buClr>
              <a:buSzPct val="80000"/>
              <a:buFont typeface="Arial"/>
              <a:buChar char="•"/>
              <a:defRPr sz="2400" b="0" i="0">
                <a:solidFill>
                  <a:schemeClr val="bg2"/>
                </a:solidFill>
                <a:latin typeface="+mn-lt"/>
                <a:ea typeface="CiscoSansTT Thin" charset="0"/>
                <a:cs typeface="CiscoSansTT Thin" charset="0"/>
              </a:defRPr>
            </a:lvl2pPr>
            <a:lvl3pPr marL="681534" indent="-226473">
              <a:spcBef>
                <a:spcPts val="800"/>
              </a:spcBef>
              <a:buClr>
                <a:schemeClr val="tx1">
                  <a:lumMod val="20000"/>
                  <a:lumOff val="80000"/>
                </a:schemeClr>
              </a:buClr>
              <a:buSzPct val="80000"/>
              <a:buFont typeface="Arial"/>
              <a:buChar char="•"/>
              <a:defRPr sz="2133" b="0" i="0">
                <a:solidFill>
                  <a:schemeClr val="bg2"/>
                </a:solidFill>
                <a:latin typeface="+mn-lt"/>
                <a:ea typeface="CiscoSansTT Thin" charset="0"/>
                <a:cs typeface="CiscoSansTT Thin" charset="0"/>
              </a:defRPr>
            </a:lvl3pPr>
            <a:lvl4pPr marL="689999" indent="-152392">
              <a:buClr>
                <a:schemeClr val="tx2"/>
              </a:buClr>
              <a:buSzPct val="60000"/>
              <a:buFont typeface="Arial"/>
              <a:buChar char="•"/>
              <a:defRPr sz="1867" b="0" i="0">
                <a:solidFill>
                  <a:schemeClr val="bg1">
                    <a:lumMod val="75000"/>
                  </a:schemeClr>
                </a:solidFill>
                <a:latin typeface="CiscoSansTT Light" panose="020B0503020201020303" pitchFamily="34" charset="0"/>
                <a:ea typeface="CiscoSansTT Thin" charset="0"/>
                <a:cs typeface="CiscoSansTT Thin" charset="0"/>
              </a:defRPr>
            </a:lvl4pPr>
            <a:lvl5pPr marL="842391" indent="-152392">
              <a:buClr>
                <a:schemeClr val="tx2"/>
              </a:buClr>
              <a:buSzPct val="60000"/>
              <a:buFont typeface="Arial"/>
              <a:buChar char="•"/>
              <a:defRPr sz="1600" b="0" i="0">
                <a:solidFill>
                  <a:schemeClr val="bg1">
                    <a:lumMod val="75000"/>
                  </a:schemeClr>
                </a:solidFill>
                <a:latin typeface="CiscoSansTT Light" panose="020B0503020201020303" pitchFamily="34" charset="0"/>
                <a:ea typeface="CiscoSansTT Thin" charset="0"/>
                <a:cs typeface="CiscoSansTT Thin" charset="0"/>
              </a:defRPr>
            </a:lvl5pPr>
          </a:lstStyle>
          <a:p>
            <a:pPr lvl="0"/>
            <a:r>
              <a:rPr lang="en-GB"/>
              <a:t>First level</a:t>
            </a:r>
          </a:p>
          <a:p>
            <a:pPr lvl="1"/>
            <a:r>
              <a:rPr lang="en-GB"/>
              <a:t>Second level</a:t>
            </a:r>
          </a:p>
          <a:p>
            <a:pPr lvl="2"/>
            <a:r>
              <a:rPr lang="en-GB"/>
              <a:t>Third level</a:t>
            </a:r>
            <a:endParaRPr lang="en-US"/>
          </a:p>
        </p:txBody>
      </p:sp>
      <p:sp>
        <p:nvSpPr>
          <p:cNvPr id="6" name="Title Placeholder 5">
            <a:extLst>
              <a:ext uri="{FF2B5EF4-FFF2-40B4-BE49-F238E27FC236}">
                <a16:creationId xmlns:a16="http://schemas.microsoft.com/office/drawing/2014/main" id="{54188557-21D8-33CC-6428-9CCC7114ED43}"/>
              </a:ext>
            </a:extLst>
          </p:cNvPr>
          <p:cNvSpPr>
            <a:spLocks noGrp="1"/>
          </p:cNvSpPr>
          <p:nvPr>
            <p:ph type="title"/>
          </p:nvPr>
        </p:nvSpPr>
        <p:spPr bwMode="auto">
          <a:xfrm>
            <a:off x="583690" y="455086"/>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defRPr sz="4267">
                <a:solidFill>
                  <a:schemeClr val="accent1"/>
                </a:solidFill>
                <a:latin typeface="+mj-lt"/>
              </a:defRPr>
            </a:lvl1pPr>
          </a:lstStyle>
          <a:p>
            <a:pPr lvl="0"/>
            <a:r>
              <a:rPr lang="en-US"/>
              <a:t>Click to edit Master title style</a:t>
            </a:r>
            <a:endParaRPr lang="en-GB"/>
          </a:p>
        </p:txBody>
      </p:sp>
    </p:spTree>
    <p:extLst>
      <p:ext uri="{BB962C8B-B14F-4D97-AF65-F5344CB8AC3E}">
        <p14:creationId xmlns:p14="http://schemas.microsoft.com/office/powerpoint/2010/main" val="38632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Half Page 90% Black 3">
    <p:bg>
      <p:bgPr>
        <a:solidFill>
          <a:srgbClr val="12121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85D6C4-923D-0A37-5765-F4FFA48FC1C2}"/>
              </a:ext>
            </a:extLst>
          </p:cNvPr>
          <p:cNvSpPr/>
          <p:nvPr/>
        </p:nvSpPr>
        <p:spPr>
          <a:xfrm>
            <a:off x="6096000" y="0"/>
            <a:ext cx="6096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 Placeholder 2">
            <a:extLst>
              <a:ext uri="{FF2B5EF4-FFF2-40B4-BE49-F238E27FC236}">
                <a16:creationId xmlns:a16="http://schemas.microsoft.com/office/drawing/2014/main" id="{15B3E190-93EE-235A-0F6B-07C04E09A1D3}"/>
              </a:ext>
            </a:extLst>
          </p:cNvPr>
          <p:cNvSpPr>
            <a:spLocks noGrp="1"/>
          </p:cNvSpPr>
          <p:nvPr>
            <p:ph type="body" sz="quarter" idx="21" hasCustomPrompt="1"/>
          </p:nvPr>
        </p:nvSpPr>
        <p:spPr>
          <a:xfrm>
            <a:off x="6720840" y="746203"/>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Subtitle</a:t>
            </a:r>
          </a:p>
        </p:txBody>
      </p:sp>
      <p:sp>
        <p:nvSpPr>
          <p:cNvPr id="9" name="Text Placeholder 2">
            <a:extLst>
              <a:ext uri="{FF2B5EF4-FFF2-40B4-BE49-F238E27FC236}">
                <a16:creationId xmlns:a16="http://schemas.microsoft.com/office/drawing/2014/main" id="{618BC08B-D219-8756-C142-C4584D727A25}"/>
              </a:ext>
            </a:extLst>
          </p:cNvPr>
          <p:cNvSpPr>
            <a:spLocks noGrp="1"/>
          </p:cNvSpPr>
          <p:nvPr>
            <p:ph type="body" sz="quarter" idx="24" hasCustomPrompt="1"/>
          </p:nvPr>
        </p:nvSpPr>
        <p:spPr>
          <a:xfrm>
            <a:off x="6720840" y="2605600"/>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Subtitle</a:t>
            </a:r>
          </a:p>
        </p:txBody>
      </p:sp>
      <p:sp>
        <p:nvSpPr>
          <p:cNvPr id="10" name="Text Placeholder 2">
            <a:extLst>
              <a:ext uri="{FF2B5EF4-FFF2-40B4-BE49-F238E27FC236}">
                <a16:creationId xmlns:a16="http://schemas.microsoft.com/office/drawing/2014/main" id="{04803960-9A60-1EDC-E465-98985D436CDA}"/>
              </a:ext>
            </a:extLst>
          </p:cNvPr>
          <p:cNvSpPr>
            <a:spLocks noGrp="1"/>
          </p:cNvSpPr>
          <p:nvPr>
            <p:ph type="body" sz="quarter" idx="26" hasCustomPrompt="1"/>
          </p:nvPr>
        </p:nvSpPr>
        <p:spPr>
          <a:xfrm>
            <a:off x="6720840" y="4464997"/>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Subtitle</a:t>
            </a:r>
          </a:p>
        </p:txBody>
      </p:sp>
      <p:sp>
        <p:nvSpPr>
          <p:cNvPr id="11" name="Text Placeholder 2">
            <a:extLst>
              <a:ext uri="{FF2B5EF4-FFF2-40B4-BE49-F238E27FC236}">
                <a16:creationId xmlns:a16="http://schemas.microsoft.com/office/drawing/2014/main" id="{FF220C6C-65CC-3070-48A3-52BC6CD2323F}"/>
              </a:ext>
            </a:extLst>
          </p:cNvPr>
          <p:cNvSpPr>
            <a:spLocks noGrp="1"/>
          </p:cNvSpPr>
          <p:nvPr>
            <p:ph type="body" sz="quarter" idx="15" hasCustomPrompt="1"/>
          </p:nvPr>
        </p:nvSpPr>
        <p:spPr>
          <a:xfrm>
            <a:off x="6720840" y="1246523"/>
            <a:ext cx="4846320" cy="1097280"/>
          </a:xfrm>
          <a:prstGeom prst="rect">
            <a:avLst/>
          </a:prstGeom>
        </p:spPr>
        <p:txBody>
          <a:bodyPr lIns="45720" tIns="45720" rIns="45720" bIns="45720"/>
          <a:lstStyle>
            <a:lvl1pPr marL="0" marR="0" indent="0" algn="l" defTabSz="912253"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12" name="Text Placeholder 2">
            <a:extLst>
              <a:ext uri="{FF2B5EF4-FFF2-40B4-BE49-F238E27FC236}">
                <a16:creationId xmlns:a16="http://schemas.microsoft.com/office/drawing/2014/main" id="{995A9DA7-0C91-35C3-D416-9F0304263448}"/>
              </a:ext>
            </a:extLst>
          </p:cNvPr>
          <p:cNvSpPr>
            <a:spLocks noGrp="1"/>
          </p:cNvSpPr>
          <p:nvPr>
            <p:ph type="body" sz="quarter" idx="28" hasCustomPrompt="1"/>
          </p:nvPr>
        </p:nvSpPr>
        <p:spPr>
          <a:xfrm>
            <a:off x="6720840" y="3105920"/>
            <a:ext cx="4846320" cy="1097280"/>
          </a:xfrm>
          <a:prstGeom prst="rect">
            <a:avLst/>
          </a:prstGeom>
        </p:spPr>
        <p:txBody>
          <a:bodyPr lIns="45720" tIns="45720" rIns="45720" bIns="45720"/>
          <a:lstStyle>
            <a:lvl1pPr marL="0" marR="0" indent="0" algn="l" defTabSz="912253"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13" name="Text Placeholder 2">
            <a:extLst>
              <a:ext uri="{FF2B5EF4-FFF2-40B4-BE49-F238E27FC236}">
                <a16:creationId xmlns:a16="http://schemas.microsoft.com/office/drawing/2014/main" id="{E6DF162A-E518-4D2F-E1D4-46E7A06FEE65}"/>
              </a:ext>
            </a:extLst>
          </p:cNvPr>
          <p:cNvSpPr>
            <a:spLocks noGrp="1"/>
          </p:cNvSpPr>
          <p:nvPr>
            <p:ph type="body" sz="quarter" idx="29" hasCustomPrompt="1"/>
          </p:nvPr>
        </p:nvSpPr>
        <p:spPr>
          <a:xfrm>
            <a:off x="6720840" y="4965316"/>
            <a:ext cx="4846320" cy="1097280"/>
          </a:xfrm>
          <a:prstGeom prst="rect">
            <a:avLst/>
          </a:prstGeom>
        </p:spPr>
        <p:txBody>
          <a:bodyPr lIns="45720" tIns="45720" rIns="45720" bIns="45720"/>
          <a:lstStyle>
            <a:lvl1pPr marL="0" marR="0" indent="0" algn="l" defTabSz="912253"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4" name="Text Placeholder 2">
            <a:extLst>
              <a:ext uri="{FF2B5EF4-FFF2-40B4-BE49-F238E27FC236}">
                <a16:creationId xmlns:a16="http://schemas.microsoft.com/office/drawing/2014/main" id="{74DE6FCA-9477-3080-6D9A-BF19D9088219}"/>
              </a:ext>
            </a:extLst>
          </p:cNvPr>
          <p:cNvSpPr>
            <a:spLocks noGrp="1"/>
          </p:cNvSpPr>
          <p:nvPr>
            <p:ph type="body" sz="quarter" idx="14" hasCustomPrompt="1"/>
          </p:nvPr>
        </p:nvSpPr>
        <p:spPr>
          <a:xfrm>
            <a:off x="632125"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bg2"/>
                </a:solidFill>
                <a:latin typeface="CiscoSansTT Light" panose="020B0503020201020303" pitchFamily="34" charset="0"/>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Section title</a:t>
            </a:r>
          </a:p>
        </p:txBody>
      </p:sp>
      <p:sp>
        <p:nvSpPr>
          <p:cNvPr id="16" name="Title Placeholder 1">
            <a:extLst>
              <a:ext uri="{FF2B5EF4-FFF2-40B4-BE49-F238E27FC236}">
                <a16:creationId xmlns:a16="http://schemas.microsoft.com/office/drawing/2014/main" id="{3EA95E83-5C21-97F4-1503-23FF4926ADCF}"/>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69414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Half Page 90% Black Photo Caption">
    <p:bg>
      <p:bgPr>
        <a:solidFill>
          <a:srgbClr val="12121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786037" y="431803"/>
            <a:ext cx="5405967" cy="5201356"/>
          </a:xfrm>
          <a:prstGeom prst="rect">
            <a:avLst/>
          </a:prstGeom>
          <a:solidFill>
            <a:schemeClr val="bg2">
              <a:alpha val="15000"/>
            </a:schemeClr>
          </a:solidFill>
        </p:spPr>
        <p:txBody>
          <a:bodyPr anchor="ctr" anchorCtr="0"/>
          <a:lstStyle>
            <a:lvl1pPr marL="0" indent="0" algn="ctr">
              <a:buNone/>
              <a:defRPr>
                <a:solidFill>
                  <a:schemeClr val="bg2"/>
                </a:solidFill>
              </a:defRPr>
            </a:lvl1pPr>
          </a:lstStyle>
          <a:p>
            <a:r>
              <a:rPr lang="en-US"/>
              <a:t>Click icon to add picture</a:t>
            </a:r>
          </a:p>
        </p:txBody>
      </p:sp>
      <p:sp>
        <p:nvSpPr>
          <p:cNvPr id="9" name="Text Placeholder 8"/>
          <p:cNvSpPr>
            <a:spLocks noGrp="1"/>
          </p:cNvSpPr>
          <p:nvPr>
            <p:ph type="body" sz="quarter" idx="11" hasCustomPrompt="1"/>
          </p:nvPr>
        </p:nvSpPr>
        <p:spPr>
          <a:xfrm>
            <a:off x="6786037" y="5893687"/>
            <a:ext cx="4745567" cy="365760"/>
          </a:xfrm>
          <a:prstGeom prst="rect">
            <a:avLst/>
          </a:prstGeom>
        </p:spPr>
        <p:txBody>
          <a:bodyPr lIns="45720" tIns="45720" rIns="45720" bIns="45720"/>
          <a:lstStyle>
            <a:lvl1pPr marL="0" indent="0">
              <a:buNone/>
              <a:defRPr sz="1600">
                <a:solidFill>
                  <a:schemeClr val="bg2"/>
                </a:solidFill>
              </a:defRPr>
            </a:lvl1pPr>
          </a:lstStyle>
          <a:p>
            <a:pPr lvl="0"/>
            <a:r>
              <a:rPr lang="en-US"/>
              <a:t>Photo caption</a:t>
            </a:r>
          </a:p>
        </p:txBody>
      </p:sp>
      <p:sp>
        <p:nvSpPr>
          <p:cNvPr id="4" name="Text Placeholder 2">
            <a:extLst>
              <a:ext uri="{FF2B5EF4-FFF2-40B4-BE49-F238E27FC236}">
                <a16:creationId xmlns:a16="http://schemas.microsoft.com/office/drawing/2014/main" id="{6662FEFF-3E75-8C00-6245-672DD6C1DD9F}"/>
              </a:ext>
            </a:extLst>
          </p:cNvPr>
          <p:cNvSpPr>
            <a:spLocks noGrp="1"/>
          </p:cNvSpPr>
          <p:nvPr>
            <p:ph type="body" sz="quarter" idx="14" hasCustomPrompt="1"/>
          </p:nvPr>
        </p:nvSpPr>
        <p:spPr>
          <a:xfrm>
            <a:off x="632125"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bg2"/>
                </a:solidFill>
                <a:latin typeface="CiscoSansTT Light" panose="020B0503020201020303" pitchFamily="34" charset="0"/>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Section title</a:t>
            </a:r>
          </a:p>
        </p:txBody>
      </p:sp>
      <p:sp>
        <p:nvSpPr>
          <p:cNvPr id="11" name="Title Placeholder 1">
            <a:extLst>
              <a:ext uri="{FF2B5EF4-FFF2-40B4-BE49-F238E27FC236}">
                <a16:creationId xmlns:a16="http://schemas.microsoft.com/office/drawing/2014/main" id="{3EB68504-08D0-FA7F-F0B3-182F7E2A367F}"/>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4074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pos="427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Half Page 90% Black Photo">
    <p:bg>
      <p:bgPr>
        <a:solidFill>
          <a:srgbClr val="121212"/>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2C94DA5F-CCF7-A048-8A5D-EE8276E9014F}"/>
              </a:ext>
            </a:extLst>
          </p:cNvPr>
          <p:cNvSpPr>
            <a:spLocks noGrp="1"/>
          </p:cNvSpPr>
          <p:nvPr>
            <p:ph type="pic" sz="quarter" idx="10"/>
          </p:nvPr>
        </p:nvSpPr>
        <p:spPr>
          <a:xfrm>
            <a:off x="6096003" y="431800"/>
            <a:ext cx="6096000" cy="6045200"/>
          </a:xfrm>
          <a:prstGeom prst="rect">
            <a:avLst/>
          </a:prstGeom>
          <a:solidFill>
            <a:schemeClr val="bg2">
              <a:alpha val="15000"/>
            </a:schemeClr>
          </a:solidFill>
        </p:spPr>
        <p:txBody>
          <a:bodyPr anchor="ctr" anchorCtr="0"/>
          <a:lstStyle>
            <a:lvl1pPr marL="0" indent="0" algn="ctr">
              <a:buNone/>
              <a:defRPr>
                <a:solidFill>
                  <a:schemeClr val="bg2"/>
                </a:solidFill>
              </a:defRPr>
            </a:lvl1pPr>
          </a:lstStyle>
          <a:p>
            <a:r>
              <a:rPr lang="en-US"/>
              <a:t>Click icon to add picture</a:t>
            </a:r>
          </a:p>
        </p:txBody>
      </p:sp>
      <p:sp>
        <p:nvSpPr>
          <p:cNvPr id="4" name="Text Placeholder 2">
            <a:extLst>
              <a:ext uri="{FF2B5EF4-FFF2-40B4-BE49-F238E27FC236}">
                <a16:creationId xmlns:a16="http://schemas.microsoft.com/office/drawing/2014/main" id="{B8ED364C-BAF2-9F2F-E224-E59C48A7EF90}"/>
              </a:ext>
            </a:extLst>
          </p:cNvPr>
          <p:cNvSpPr>
            <a:spLocks noGrp="1"/>
          </p:cNvSpPr>
          <p:nvPr>
            <p:ph type="body" sz="quarter" idx="14" hasCustomPrompt="1"/>
          </p:nvPr>
        </p:nvSpPr>
        <p:spPr>
          <a:xfrm>
            <a:off x="632125"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bg2"/>
                </a:solidFill>
                <a:latin typeface="CiscoSansTT Light" panose="020B0503020201020303" pitchFamily="34" charset="0"/>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Section title</a:t>
            </a:r>
          </a:p>
        </p:txBody>
      </p:sp>
      <p:sp>
        <p:nvSpPr>
          <p:cNvPr id="9" name="Title Placeholder 1">
            <a:extLst>
              <a:ext uri="{FF2B5EF4-FFF2-40B4-BE49-F238E27FC236}">
                <a16:creationId xmlns:a16="http://schemas.microsoft.com/office/drawing/2014/main" id="{BB93CE8B-2A39-4C51-DEFC-338F8C1A9062}"/>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70554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56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ull Photo 90% Black Caption">
    <p:bg>
      <p:bgPr>
        <a:solidFill>
          <a:srgbClr val="121212"/>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F1594EA-D397-6C41-A885-CC4BB73C61CA}"/>
              </a:ext>
            </a:extLst>
          </p:cNvPr>
          <p:cNvSpPr>
            <a:spLocks noGrp="1"/>
          </p:cNvSpPr>
          <p:nvPr>
            <p:ph type="pic" sz="quarter" idx="10" hasCustomPrompt="1"/>
          </p:nvPr>
        </p:nvSpPr>
        <p:spPr>
          <a:xfrm>
            <a:off x="1" y="0"/>
            <a:ext cx="12192000" cy="4324904"/>
          </a:xfrm>
          <a:prstGeom prst="rect">
            <a:avLst/>
          </a:prstGeom>
          <a:solidFill>
            <a:schemeClr val="bg2">
              <a:alpha val="15000"/>
            </a:schemeClr>
          </a:solidFill>
        </p:spPr>
        <p:txBody>
          <a:bodyPr vert="horz" lIns="91420" tIns="45710" rIns="91420" bIns="45710" anchor="ctr"/>
          <a:lstStyle>
            <a:lvl1pPr marL="0" indent="0" algn="ctr">
              <a:buNone/>
              <a:defRPr sz="1800" b="0" i="0" baseline="0">
                <a:solidFill>
                  <a:schemeClr val="bg2"/>
                </a:solidFill>
                <a:latin typeface="+mn-lt"/>
                <a:cs typeface="CiscoSans ExtraLight"/>
              </a:defRPr>
            </a:lvl1pPr>
          </a:lstStyle>
          <a:p>
            <a:pPr lvl="0"/>
            <a:r>
              <a:rPr lang="en-US" noProof="0"/>
              <a:t>Click to add picture</a:t>
            </a:r>
          </a:p>
        </p:txBody>
      </p:sp>
      <p:sp>
        <p:nvSpPr>
          <p:cNvPr id="3" name="Title Placeholder 1">
            <a:extLst>
              <a:ext uri="{FF2B5EF4-FFF2-40B4-BE49-F238E27FC236}">
                <a16:creationId xmlns:a16="http://schemas.microsoft.com/office/drawing/2014/main" id="{6D6B94F4-618A-F016-8EBA-95840E9A8D24}"/>
              </a:ext>
            </a:extLst>
          </p:cNvPr>
          <p:cNvSpPr>
            <a:spLocks noGrp="1"/>
          </p:cNvSpPr>
          <p:nvPr>
            <p:ph type="title" hasCustomPrompt="1"/>
          </p:nvPr>
        </p:nvSpPr>
        <p:spPr>
          <a:xfrm>
            <a:off x="609600" y="4333956"/>
            <a:ext cx="10972800" cy="1828800"/>
          </a:xfrm>
          <a:prstGeom prst="rect">
            <a:avLst/>
          </a:prstGeom>
        </p:spPr>
        <p:txBody>
          <a:bodyPr vert="horz" lIns="45720" tIns="45720" rIns="45720" bIns="45720" rtlCol="0" anchor="ctr">
            <a:noAutofit/>
          </a:bodyPr>
          <a:lstStyle>
            <a:lvl1pPr algn="ctr">
              <a:defRPr sz="4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89223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ull Photo 90% Black">
    <p:bg>
      <p:bgPr>
        <a:solidFill>
          <a:srgbClr val="12121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45C13F8A-9C96-BC4F-A27C-6AF68C9B9A84}"/>
              </a:ext>
            </a:extLst>
          </p:cNvPr>
          <p:cNvSpPr>
            <a:spLocks noGrp="1"/>
          </p:cNvSpPr>
          <p:nvPr>
            <p:ph type="pic" sz="quarter" idx="10" hasCustomPrompt="1"/>
          </p:nvPr>
        </p:nvSpPr>
        <p:spPr>
          <a:xfrm>
            <a:off x="1" y="0"/>
            <a:ext cx="12192000" cy="5992432"/>
          </a:xfrm>
          <a:prstGeom prst="rect">
            <a:avLst/>
          </a:prstGeom>
          <a:solidFill>
            <a:schemeClr val="bg2">
              <a:alpha val="15000"/>
            </a:schemeClr>
          </a:solidFill>
        </p:spPr>
        <p:txBody>
          <a:bodyPr vert="horz" lIns="91420" tIns="45710" rIns="91420" bIns="45710" anchor="ctr"/>
          <a:lstStyle>
            <a:lvl1pPr marL="0" indent="0" algn="ctr">
              <a:buNone/>
              <a:defRPr sz="1800" b="0" i="0" baseline="0">
                <a:solidFill>
                  <a:schemeClr val="bg2"/>
                </a:solidFill>
                <a:latin typeface="+mn-lt"/>
                <a:cs typeface="CiscoSans ExtraLight"/>
              </a:defRPr>
            </a:lvl1pPr>
          </a:lstStyle>
          <a:p>
            <a:pPr lvl="0"/>
            <a:r>
              <a:rPr lang="en-US" noProof="0"/>
              <a:t>Click to add picture</a:t>
            </a:r>
          </a:p>
        </p:txBody>
      </p:sp>
    </p:spTree>
    <p:extLst>
      <p:ext uri="{BB962C8B-B14F-4D97-AF65-F5344CB8AC3E}">
        <p14:creationId xmlns:p14="http://schemas.microsoft.com/office/powerpoint/2010/main" val="17508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90% Black Blank Slide">
    <p:bg>
      <p:bgPr>
        <a:solidFill>
          <a:srgbClr val="12121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72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Half Page 90% Black Chart">
    <p:bg>
      <p:bgPr>
        <a:solidFill>
          <a:srgbClr val="121212"/>
        </a:solidFill>
        <a:effectLst/>
      </p:bgPr>
    </p:bg>
    <p:spTree>
      <p:nvGrpSpPr>
        <p:cNvPr id="1" name=""/>
        <p:cNvGrpSpPr/>
        <p:nvPr/>
      </p:nvGrpSpPr>
      <p:grpSpPr>
        <a:xfrm>
          <a:off x="0" y="0"/>
          <a:ext cx="0" cy="0"/>
          <a:chOff x="0" y="0"/>
          <a:chExt cx="0" cy="0"/>
        </a:xfrm>
      </p:grpSpPr>
      <p:sp>
        <p:nvSpPr>
          <p:cNvPr id="6" name="Chart Placeholder 5"/>
          <p:cNvSpPr>
            <a:spLocks noGrp="1"/>
          </p:cNvSpPr>
          <p:nvPr>
            <p:ph type="chart" sz="quarter" idx="10"/>
          </p:nvPr>
        </p:nvSpPr>
        <p:spPr>
          <a:xfrm>
            <a:off x="6786037" y="431805"/>
            <a:ext cx="4796367" cy="5702297"/>
          </a:xfrm>
          <a:prstGeom prst="rect">
            <a:avLst/>
          </a:prstGeom>
          <a:solidFill>
            <a:schemeClr val="bg2">
              <a:alpha val="15000"/>
            </a:schemeClr>
          </a:solidFill>
        </p:spPr>
        <p:txBody>
          <a:bodyPr anchor="ctr" anchorCtr="0"/>
          <a:lstStyle>
            <a:lvl1pPr marL="0" indent="0" algn="ctr">
              <a:buNone/>
              <a:defRPr>
                <a:solidFill>
                  <a:schemeClr val="bg2"/>
                </a:solidFill>
              </a:defRPr>
            </a:lvl1pPr>
          </a:lstStyle>
          <a:p>
            <a:r>
              <a:rPr lang="en-US"/>
              <a:t>Click icon to add chart</a:t>
            </a:r>
          </a:p>
        </p:txBody>
      </p:sp>
      <p:sp>
        <p:nvSpPr>
          <p:cNvPr id="4" name="Text Placeholder 2">
            <a:extLst>
              <a:ext uri="{FF2B5EF4-FFF2-40B4-BE49-F238E27FC236}">
                <a16:creationId xmlns:a16="http://schemas.microsoft.com/office/drawing/2014/main" id="{38CA122E-84F3-46AD-9E51-F9AF1BE6DC8D}"/>
              </a:ext>
            </a:extLst>
          </p:cNvPr>
          <p:cNvSpPr>
            <a:spLocks noGrp="1"/>
          </p:cNvSpPr>
          <p:nvPr>
            <p:ph type="body" sz="quarter" idx="14" hasCustomPrompt="1"/>
          </p:nvPr>
        </p:nvSpPr>
        <p:spPr>
          <a:xfrm>
            <a:off x="632125"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bg2"/>
                </a:solidFill>
                <a:latin typeface="CiscoSansTT Light" panose="020B0503020201020303" pitchFamily="34" charset="0"/>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Section title</a:t>
            </a:r>
          </a:p>
        </p:txBody>
      </p:sp>
      <p:sp>
        <p:nvSpPr>
          <p:cNvPr id="10" name="Title Placeholder 1">
            <a:extLst>
              <a:ext uri="{FF2B5EF4-FFF2-40B4-BE49-F238E27FC236}">
                <a16:creationId xmlns:a16="http://schemas.microsoft.com/office/drawing/2014/main" id="{052B211B-517D-A64F-A54C-62D02B79A0F5}"/>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43924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56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eading w Table 90% Black">
    <p:bg>
      <p:bgPr>
        <a:solidFill>
          <a:srgbClr val="121212"/>
        </a:solidFill>
        <a:effectLst/>
      </p:bgPr>
    </p:bg>
    <p:spTree>
      <p:nvGrpSpPr>
        <p:cNvPr id="1" name=""/>
        <p:cNvGrpSpPr/>
        <p:nvPr/>
      </p:nvGrpSpPr>
      <p:grpSpPr>
        <a:xfrm>
          <a:off x="0" y="0"/>
          <a:ext cx="0" cy="0"/>
          <a:chOff x="0" y="0"/>
          <a:chExt cx="0" cy="0"/>
        </a:xfrm>
      </p:grpSpPr>
      <p:sp>
        <p:nvSpPr>
          <p:cNvPr id="6" name="Table Placeholder 11">
            <a:extLst>
              <a:ext uri="{FF2B5EF4-FFF2-40B4-BE49-F238E27FC236}">
                <a16:creationId xmlns:a16="http://schemas.microsoft.com/office/drawing/2014/main" id="{C83B223E-030E-74D0-B6FA-BEC3DA7BD3FA}"/>
              </a:ext>
            </a:extLst>
          </p:cNvPr>
          <p:cNvSpPr>
            <a:spLocks noGrp="1"/>
          </p:cNvSpPr>
          <p:nvPr>
            <p:ph type="tbl" sz="quarter" idx="12"/>
          </p:nvPr>
        </p:nvSpPr>
        <p:spPr>
          <a:xfrm>
            <a:off x="621103" y="1409701"/>
            <a:ext cx="10974395" cy="3932321"/>
          </a:xfrm>
          <a:prstGeom prst="rect">
            <a:avLst/>
          </a:prstGeom>
        </p:spPr>
        <p:txBody>
          <a:bodyPr lIns="45720" tIns="45720" rIns="45720" bIns="45720">
            <a:noAutofit/>
          </a:bodyPr>
          <a:lstStyle>
            <a:lvl1pPr marL="0" indent="0" algn="ctr">
              <a:lnSpc>
                <a:spcPct val="100000"/>
              </a:lnSpc>
              <a:spcBef>
                <a:spcPts val="0"/>
              </a:spcBef>
              <a:buNone/>
              <a:defRPr sz="2400" baseline="0">
                <a:solidFill>
                  <a:schemeClr val="bg2"/>
                </a:solidFill>
                <a:latin typeface="+mn-lt"/>
              </a:defRPr>
            </a:lvl1pPr>
          </a:lstStyle>
          <a:p>
            <a:pPr lvl="0"/>
            <a:r>
              <a:rPr lang="en-US" noProof="0"/>
              <a:t>Click icon to add table</a:t>
            </a:r>
            <a:endParaRPr lang="en-GB" noProof="0"/>
          </a:p>
        </p:txBody>
      </p:sp>
      <p:sp>
        <p:nvSpPr>
          <p:cNvPr id="11" name="Text Placeholder 2">
            <a:extLst>
              <a:ext uri="{FF2B5EF4-FFF2-40B4-BE49-F238E27FC236}">
                <a16:creationId xmlns:a16="http://schemas.microsoft.com/office/drawing/2014/main" id="{89B8D9E7-EAC8-4A5C-4139-BA396711F078}"/>
              </a:ext>
            </a:extLst>
          </p:cNvPr>
          <p:cNvSpPr>
            <a:spLocks noGrp="1"/>
          </p:cNvSpPr>
          <p:nvPr>
            <p:ph type="body" sz="quarter" idx="16" hasCustomPrompt="1"/>
          </p:nvPr>
        </p:nvSpPr>
        <p:spPr>
          <a:xfrm>
            <a:off x="632125" y="5586423"/>
            <a:ext cx="5463875" cy="36576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6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Table caption</a:t>
            </a:r>
          </a:p>
        </p:txBody>
      </p:sp>
      <p:sp>
        <p:nvSpPr>
          <p:cNvPr id="5" name="Title Placeholder 1">
            <a:extLst>
              <a:ext uri="{FF2B5EF4-FFF2-40B4-BE49-F238E27FC236}">
                <a16:creationId xmlns:a16="http://schemas.microsoft.com/office/drawing/2014/main" id="{6095535F-B15D-4674-AA8E-3E7F5789B255}"/>
              </a:ext>
            </a:extLst>
          </p:cNvPr>
          <p:cNvSpPr>
            <a:spLocks noGrp="1"/>
          </p:cNvSpPr>
          <p:nvPr>
            <p:ph type="title" hasCustomPrompt="1"/>
          </p:nvPr>
        </p:nvSpPr>
        <p:spPr>
          <a:xfrm>
            <a:off x="609603" y="384079"/>
            <a:ext cx="10972800" cy="685800"/>
          </a:xfrm>
          <a:prstGeom prst="rect">
            <a:avLst/>
          </a:prstGeom>
        </p:spPr>
        <p:txBody>
          <a:bodyPr vert="horz" lIns="45720" tIns="45720" rIns="45720" bIns="45720" rtlCol="0" anchor="ctr">
            <a:no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1979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gue Grey Gradient">
    <p:bg>
      <p:bgPr>
        <a:gradFill>
          <a:gsLst>
            <a:gs pos="0">
              <a:srgbClr val="454545"/>
            </a:gs>
            <a:gs pos="51000">
              <a:srgbClr val="121212"/>
            </a:gs>
            <a:gs pos="100000">
              <a:srgbClr val="121212"/>
            </a:gs>
          </a:gsLst>
          <a:lin ang="18900000" scaled="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E683ED-333E-71AE-8D5B-04FB014DEDA7}"/>
              </a:ext>
            </a:extLst>
          </p:cNvPr>
          <p:cNvSpPr>
            <a:spLocks noGrp="1"/>
          </p:cNvSpPr>
          <p:nvPr>
            <p:ph type="ctrTitle" hasCustomPrompt="1"/>
          </p:nvPr>
        </p:nvSpPr>
        <p:spPr>
          <a:xfrm>
            <a:off x="625929" y="2789672"/>
            <a:ext cx="10232136" cy="637377"/>
          </a:xfrm>
          <a:prstGeom prst="rect">
            <a:avLst/>
          </a:prstGeom>
        </p:spPr>
        <p:txBody>
          <a:bodyPr lIns="45720" tIns="45720" rIns="45720" bIns="45720" anchor="b"/>
          <a:lstStyle>
            <a:lvl1pPr marL="0" indent="0" algn="l">
              <a:lnSpc>
                <a:spcPts val="4800"/>
              </a:lnSpc>
              <a:buFont typeface="Arial" panose="020B0604020202020204" pitchFamily="34" charset="0"/>
              <a:buNone/>
              <a:defRPr sz="4400" b="0" i="0" spc="0" baseline="0">
                <a:solidFill>
                  <a:schemeClr val="accent1"/>
                </a:solidFill>
                <a:latin typeface="+mj-lt"/>
                <a:cs typeface="CiscoSansTT ExtraLight" panose="020B0303020201020303" pitchFamily="34" charset="0"/>
              </a:defRPr>
            </a:lvl1pPr>
          </a:lstStyle>
          <a:p>
            <a:r>
              <a:rPr lang="en-GB"/>
              <a:t>Segue slide</a:t>
            </a:r>
            <a:endParaRPr lang="en-US"/>
          </a:p>
        </p:txBody>
      </p:sp>
    </p:spTree>
    <p:extLst>
      <p:ext uri="{BB962C8B-B14F-4D97-AF65-F5344CB8AC3E}">
        <p14:creationId xmlns:p14="http://schemas.microsoft.com/office/powerpoint/2010/main" val="349097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Heading w Chart 90% Black">
    <p:bg>
      <p:bgPr>
        <a:solidFill>
          <a:srgbClr val="121212"/>
        </a:solid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8CE7DB6-039C-AC58-5C90-9B19A4AA26C7}"/>
              </a:ext>
            </a:extLst>
          </p:cNvPr>
          <p:cNvSpPr>
            <a:spLocks noGrp="1"/>
          </p:cNvSpPr>
          <p:nvPr>
            <p:ph type="body" sz="quarter" idx="16" hasCustomPrompt="1"/>
          </p:nvPr>
        </p:nvSpPr>
        <p:spPr>
          <a:xfrm>
            <a:off x="632125" y="5586423"/>
            <a:ext cx="5463875" cy="36576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6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Chart caption</a:t>
            </a:r>
          </a:p>
        </p:txBody>
      </p:sp>
      <p:sp>
        <p:nvSpPr>
          <p:cNvPr id="14" name="Chart Placeholder 2">
            <a:extLst>
              <a:ext uri="{FF2B5EF4-FFF2-40B4-BE49-F238E27FC236}">
                <a16:creationId xmlns:a16="http://schemas.microsoft.com/office/drawing/2014/main" id="{BD75F8AD-CDF4-CE28-1C24-08F6FA9598D3}"/>
              </a:ext>
            </a:extLst>
          </p:cNvPr>
          <p:cNvSpPr>
            <a:spLocks noGrp="1"/>
          </p:cNvSpPr>
          <p:nvPr>
            <p:ph type="chart" sz="quarter" idx="10"/>
          </p:nvPr>
        </p:nvSpPr>
        <p:spPr>
          <a:xfrm>
            <a:off x="632125" y="1409701"/>
            <a:ext cx="10960608" cy="3937003"/>
          </a:xfrm>
          <a:prstGeom prst="rect">
            <a:avLst/>
          </a:prstGeom>
        </p:spPr>
        <p:txBody>
          <a:bodyPr vert="horz" lIns="45720" tIns="45720" rIns="45720" bIns="45720">
            <a:noAutofit/>
          </a:bodyPr>
          <a:lstStyle>
            <a:lvl1pPr marL="0" indent="0" algn="ctr">
              <a:lnSpc>
                <a:spcPct val="100000"/>
              </a:lnSpc>
              <a:spcBef>
                <a:spcPts val="0"/>
              </a:spcBef>
              <a:buNone/>
              <a:defRPr sz="2400" b="0" i="0">
                <a:solidFill>
                  <a:schemeClr val="bg2"/>
                </a:solidFill>
                <a:latin typeface="+mn-lt"/>
                <a:cs typeface="CiscoSans ExtraLight"/>
              </a:defRPr>
            </a:lvl1pPr>
          </a:lstStyle>
          <a:p>
            <a:pPr lvl="0"/>
            <a:r>
              <a:rPr lang="en-US" noProof="0"/>
              <a:t>Click icon to add chart</a:t>
            </a:r>
          </a:p>
        </p:txBody>
      </p:sp>
      <p:sp>
        <p:nvSpPr>
          <p:cNvPr id="5" name="Title Placeholder 1">
            <a:extLst>
              <a:ext uri="{FF2B5EF4-FFF2-40B4-BE49-F238E27FC236}">
                <a16:creationId xmlns:a16="http://schemas.microsoft.com/office/drawing/2014/main" id="{EC8E4F24-1DD2-9F21-154D-07CBBFFD6996}"/>
              </a:ext>
            </a:extLst>
          </p:cNvPr>
          <p:cNvSpPr>
            <a:spLocks noGrp="1"/>
          </p:cNvSpPr>
          <p:nvPr>
            <p:ph type="title" hasCustomPrompt="1"/>
          </p:nvPr>
        </p:nvSpPr>
        <p:spPr>
          <a:xfrm>
            <a:off x="609603" y="384079"/>
            <a:ext cx="10972800" cy="685800"/>
          </a:xfrm>
          <a:prstGeom prst="rect">
            <a:avLst/>
          </a:prstGeom>
        </p:spPr>
        <p:txBody>
          <a:bodyPr vert="horz" lIns="45720" tIns="45720" rIns="45720" bIns="45720" rtlCol="0" anchor="ctr">
            <a:no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78146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losing 90% Black">
    <p:bg>
      <p:bgPr>
        <a:solidFill>
          <a:srgbClr val="12121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6DBA30-B3BE-4515-C2F8-0344F7523B14}"/>
              </a:ext>
            </a:extLst>
          </p:cNvPr>
          <p:cNvPicPr>
            <a:picLocks noChangeAspect="1"/>
          </p:cNvPicPr>
          <p:nvPr/>
        </p:nvPicPr>
        <p:blipFill>
          <a:blip r:embed="rId2"/>
          <a:srcRect r="60401"/>
          <a:stretch/>
        </p:blipFill>
        <p:spPr>
          <a:xfrm>
            <a:off x="4211701" y="2842965"/>
            <a:ext cx="1581631" cy="1173451"/>
          </a:xfrm>
          <a:prstGeom prst="rect">
            <a:avLst/>
          </a:prstGeom>
        </p:spPr>
      </p:pic>
      <p:pic>
        <p:nvPicPr>
          <p:cNvPr id="2" name="Google Shape;192;p37" descr="Duo Logo White@2x.png">
            <a:extLst>
              <a:ext uri="{FF2B5EF4-FFF2-40B4-BE49-F238E27FC236}">
                <a16:creationId xmlns:a16="http://schemas.microsoft.com/office/drawing/2014/main" id="{79E3F342-748B-FBF3-19F6-BA7B92821179}"/>
              </a:ext>
            </a:extLst>
          </p:cNvPr>
          <p:cNvPicPr preferRelativeResize="0"/>
          <p:nvPr/>
        </p:nvPicPr>
        <p:blipFill>
          <a:blip r:embed="rId3">
            <a:alphaModFix/>
          </a:blip>
          <a:stretch>
            <a:fillRect/>
          </a:stretch>
        </p:blipFill>
        <p:spPr>
          <a:xfrm>
            <a:off x="5839809" y="3208809"/>
            <a:ext cx="1581631" cy="512445"/>
          </a:xfrm>
          <a:prstGeom prst="rect">
            <a:avLst/>
          </a:prstGeom>
          <a:noFill/>
          <a:ln>
            <a:noFill/>
          </a:ln>
        </p:spPr>
      </p:pic>
    </p:spTree>
    <p:extLst>
      <p:ext uri="{BB962C8B-B14F-4D97-AF65-F5344CB8AC3E}">
        <p14:creationId xmlns:p14="http://schemas.microsoft.com/office/powerpoint/2010/main" val="242027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72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Title Left Gray Gradient">
    <p:bg>
      <p:bgPr>
        <a:gradFill>
          <a:gsLst>
            <a:gs pos="0">
              <a:srgbClr val="454545"/>
            </a:gs>
            <a:gs pos="51000">
              <a:srgbClr val="121212"/>
            </a:gs>
            <a:gs pos="100000">
              <a:srgbClr val="121212"/>
            </a:gs>
          </a:gsLst>
          <a:lin ang="18900000" scaled="0"/>
        </a:gra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2015" y="2941508"/>
            <a:ext cx="1097280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bg2"/>
                </a:solidFill>
                <a:latin typeface="+mj-lt"/>
                <a:cs typeface="CiscoSansTT ExtraLight"/>
              </a:defRPr>
            </a:lvl1pPr>
          </a:lstStyle>
          <a:p>
            <a:r>
              <a:rPr lang="en-GB"/>
              <a:t>Presentation title</a:t>
            </a:r>
            <a:endParaRPr lang="en-US"/>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2015" y="4533638"/>
            <a:ext cx="1097280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2015" y="5150448"/>
            <a:ext cx="1097280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bg2"/>
                </a:solidFill>
                <a:latin typeface="+mn-lt"/>
                <a:cs typeface="CiscoSansTT Light" panose="020B0503020201020303" pitchFamily="34" charset="0"/>
              </a:defRPr>
            </a:lvl1pPr>
            <a:lvl2pPr marL="457127" indent="0" algn="ctr">
              <a:buNone/>
              <a:defRPr>
                <a:solidFill>
                  <a:schemeClr val="tx1">
                    <a:tint val="75000"/>
                  </a:schemeClr>
                </a:solidFill>
              </a:defRPr>
            </a:lvl2pPr>
            <a:lvl3pPr marL="914264" indent="0" algn="ctr">
              <a:buNone/>
              <a:defRPr>
                <a:solidFill>
                  <a:schemeClr val="tx1">
                    <a:tint val="75000"/>
                  </a:schemeClr>
                </a:solidFill>
              </a:defRPr>
            </a:lvl3pPr>
            <a:lvl4pPr marL="1371392" indent="0" algn="ctr">
              <a:buNone/>
              <a:defRPr>
                <a:solidFill>
                  <a:schemeClr val="tx1">
                    <a:tint val="75000"/>
                  </a:schemeClr>
                </a:solidFill>
              </a:defRPr>
            </a:lvl4pPr>
            <a:lvl5pPr marL="1828528" indent="0" algn="ctr">
              <a:buNone/>
              <a:defRPr>
                <a:solidFill>
                  <a:schemeClr val="tx1">
                    <a:tint val="75000"/>
                  </a:schemeClr>
                </a:solidFill>
              </a:defRPr>
            </a:lvl5pPr>
            <a:lvl6pPr marL="2285654"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5" indent="0" algn="ctr">
              <a:buNone/>
              <a:defRPr>
                <a:solidFill>
                  <a:schemeClr val="tx1">
                    <a:tint val="75000"/>
                  </a:schemeClr>
                </a:solidFill>
              </a:defRPr>
            </a:lvl9pPr>
          </a:lstStyle>
          <a:p>
            <a:r>
              <a:rPr lang="en-GB"/>
              <a:t>Speaker name, Speaker title </a:t>
            </a:r>
            <a:br>
              <a:rPr lang="en-GB"/>
            </a:br>
            <a:r>
              <a:rPr lang="en-GB"/>
              <a:t>Department</a:t>
            </a:r>
          </a:p>
        </p:txBody>
      </p:sp>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612015" y="5824731"/>
            <a:ext cx="10972800" cy="287339"/>
          </a:xfrm>
          <a:prstGeom prst="rect">
            <a:avLst/>
          </a:prstGeom>
        </p:spPr>
        <p:txBody>
          <a:bodyPr lIns="45720" rIns="45720"/>
          <a:lstStyle>
            <a:lvl1pPr marL="0" indent="0">
              <a:spcBef>
                <a:spcPts val="0"/>
              </a:spcBef>
              <a:buNone/>
              <a:defRPr sz="1400">
                <a:solidFill>
                  <a:schemeClr val="bg2"/>
                </a:solidFill>
                <a:latin typeface="+mn-lt"/>
              </a:defRPr>
            </a:lvl1pPr>
          </a:lstStyle>
          <a:p>
            <a:r>
              <a:rPr lang="en-GB"/>
              <a:t>Date</a:t>
            </a:r>
          </a:p>
        </p:txBody>
      </p:sp>
      <p:pic>
        <p:nvPicPr>
          <p:cNvPr id="7" name="Graphic 6">
            <a:extLst>
              <a:ext uri="{FF2B5EF4-FFF2-40B4-BE49-F238E27FC236}">
                <a16:creationId xmlns:a16="http://schemas.microsoft.com/office/drawing/2014/main" id="{D4FDB95E-761B-99B5-2CFE-23DE50DEB7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2015" y="391232"/>
            <a:ext cx="2266503" cy="435866"/>
          </a:xfrm>
          <a:prstGeom prst="rect">
            <a:avLst/>
          </a:prstGeom>
        </p:spPr>
      </p:pic>
    </p:spTree>
    <p:extLst>
      <p:ext uri="{BB962C8B-B14F-4D97-AF65-F5344CB8AC3E}">
        <p14:creationId xmlns:p14="http://schemas.microsoft.com/office/powerpoint/2010/main" val="330269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_Agenda">
    <p:bg>
      <p:bgPr>
        <a:gradFill>
          <a:gsLst>
            <a:gs pos="0">
              <a:srgbClr val="454545"/>
            </a:gs>
            <a:gs pos="51000">
              <a:srgbClr val="121212"/>
            </a:gs>
            <a:gs pos="100000">
              <a:srgbClr val="121212"/>
            </a:gs>
          </a:gsLst>
          <a:lin ang="18900000" scaled="0"/>
        </a:gradFill>
        <a:effectLst/>
      </p:bgPr>
    </p:bg>
    <p:spTree>
      <p:nvGrpSpPr>
        <p:cNvPr id="1" name=""/>
        <p:cNvGrpSpPr/>
        <p:nvPr/>
      </p:nvGrpSpPr>
      <p:grpSpPr>
        <a:xfrm>
          <a:off x="0" y="0"/>
          <a:ext cx="0" cy="0"/>
          <a:chOff x="0" y="0"/>
          <a:chExt cx="0" cy="0"/>
        </a:xfrm>
      </p:grpSpPr>
      <p:pic>
        <p:nvPicPr>
          <p:cNvPr id="2" name="Picture 1" descr="A picture containing text, marker&#10;&#10;Description automatically generated">
            <a:extLst>
              <a:ext uri="{FF2B5EF4-FFF2-40B4-BE49-F238E27FC236}">
                <a16:creationId xmlns:a16="http://schemas.microsoft.com/office/drawing/2014/main" id="{87BBBBC6-D82A-F32C-CE9A-E580488AA68D}"/>
              </a:ext>
            </a:extLst>
          </p:cNvPr>
          <p:cNvPicPr>
            <a:picLocks noChangeAspect="1"/>
          </p:cNvPicPr>
          <p:nvPr/>
        </p:nvPicPr>
        <p:blipFill rotWithShape="1">
          <a:blip r:embed="rId2" cstate="hqprint">
            <a:grayscl/>
            <a:extLst>
              <a:ext uri="{28A0092B-C50C-407E-A947-70E740481C1C}">
                <a14:useLocalDpi xmlns:a14="http://schemas.microsoft.com/office/drawing/2010/main"/>
              </a:ext>
            </a:extLst>
          </a:blip>
          <a:srcRect t="-97886" r="-5112" b="-88205"/>
          <a:stretch/>
        </p:blipFill>
        <p:spPr>
          <a:xfrm rot="18900000">
            <a:off x="-1018889" y="895899"/>
            <a:ext cx="6964168" cy="7010476"/>
          </a:xfrm>
          <a:prstGeom prst="diamond">
            <a:avLst/>
          </a:prstGeom>
        </p:spPr>
      </p:pic>
      <p:sp>
        <p:nvSpPr>
          <p:cNvPr id="3" name="Text Placeholder 3">
            <a:extLst>
              <a:ext uri="{FF2B5EF4-FFF2-40B4-BE49-F238E27FC236}">
                <a16:creationId xmlns:a16="http://schemas.microsoft.com/office/drawing/2014/main" id="{69B4E6D7-CD82-4EA4-62ED-735DEAA2676F}"/>
              </a:ext>
            </a:extLst>
          </p:cNvPr>
          <p:cNvSpPr>
            <a:spLocks noGrp="1"/>
          </p:cNvSpPr>
          <p:nvPr>
            <p:ph type="body" sz="quarter" idx="10" hasCustomPrompt="1"/>
          </p:nvPr>
        </p:nvSpPr>
        <p:spPr>
          <a:xfrm>
            <a:off x="5926113" y="709084"/>
            <a:ext cx="5605489" cy="5310717"/>
          </a:xfrm>
          <a:prstGeom prst="rect">
            <a:avLst/>
          </a:prstGeom>
        </p:spPr>
        <p:txBody>
          <a:bodyPr anchor="ctr">
            <a:noAutofit/>
          </a:bodyPr>
          <a:lstStyle>
            <a:lvl1pPr marL="365751" indent="-365751">
              <a:spcBef>
                <a:spcPts val="3200"/>
              </a:spcBef>
              <a:buClr>
                <a:schemeClr val="accent1"/>
              </a:buClr>
              <a:buSzPct val="100000"/>
              <a:buFont typeface="Courier" pitchFamily="2" charset="0"/>
              <a:buChar char="‣"/>
              <a:defRPr>
                <a:solidFill>
                  <a:schemeClr val="tx1">
                    <a:lumMod val="40000"/>
                    <a:lumOff val="60000"/>
                  </a:schemeClr>
                </a:solidFill>
              </a:defRPr>
            </a:lvl1pPr>
            <a:lvl2pPr marL="687900" indent="-317492">
              <a:buClr>
                <a:schemeClr val="tx2"/>
              </a:buClr>
              <a:buSzPct val="100000"/>
              <a:buFont typeface="Courier" pitchFamily="2" charset="0"/>
              <a:buChar char="‣"/>
              <a:defRPr>
                <a:solidFill>
                  <a:schemeClr val="bg1"/>
                </a:solidFill>
              </a:defRPr>
            </a:lvl2pPr>
            <a:lvl3pPr marL="990575" indent="-317492">
              <a:buClr>
                <a:schemeClr val="tx2"/>
              </a:buClr>
              <a:buSzPct val="100000"/>
              <a:buFont typeface="Courier" pitchFamily="2" charset="0"/>
              <a:buChar char="‣"/>
              <a:defRPr>
                <a:solidFill>
                  <a:schemeClr val="bg1"/>
                </a:solidFill>
              </a:defRPr>
            </a:lvl3pPr>
            <a:lvl4pPr marL="1295368" indent="-317492">
              <a:buFont typeface="Apple SD GothicNeo ExtraBold" panose="02000300000000000000" pitchFamily="2" charset="-127"/>
              <a:buChar char="▷"/>
              <a:defRPr/>
            </a:lvl4pPr>
            <a:lvl5pPr marL="1600160" indent="-317492">
              <a:buFont typeface="Apple SD GothicNeo ExtraBold" panose="02000300000000000000" pitchFamily="2" charset="-127"/>
              <a:buChar char="▷"/>
              <a:defRPr/>
            </a:lvl5pPr>
          </a:lstStyle>
          <a:p>
            <a:pPr lvl="0"/>
            <a:r>
              <a:rPr lang="en-US"/>
              <a:t>Insert topic one here</a:t>
            </a:r>
          </a:p>
        </p:txBody>
      </p:sp>
      <p:sp>
        <p:nvSpPr>
          <p:cNvPr id="5" name="Rectangle 4">
            <a:extLst>
              <a:ext uri="{FF2B5EF4-FFF2-40B4-BE49-F238E27FC236}">
                <a16:creationId xmlns:a16="http://schemas.microsoft.com/office/drawing/2014/main" id="{7C658BFC-86A0-D154-CB32-6C31FB615413}"/>
              </a:ext>
            </a:extLst>
          </p:cNvPr>
          <p:cNvSpPr/>
          <p:nvPr/>
        </p:nvSpPr>
        <p:spPr>
          <a:xfrm>
            <a:off x="170057" y="1891004"/>
            <a:ext cx="2537703" cy="1473439"/>
          </a:xfrm>
          <a:prstGeom prst="rect">
            <a:avLst/>
          </a:prstGeom>
        </p:spPr>
        <p:txBody>
          <a:bodyPr wrap="square" anchor="ctr">
            <a:normAutofit/>
          </a:bodyPr>
          <a:lstStyle/>
          <a:p>
            <a:pPr algn="l" defTabSz="912261" rtl="0" eaLnBrk="1" fontAlgn="base" hangingPunct="1">
              <a:lnSpc>
                <a:spcPct val="85000"/>
              </a:lnSpc>
              <a:spcBef>
                <a:spcPct val="0"/>
              </a:spcBef>
              <a:spcAft>
                <a:spcPct val="0"/>
              </a:spcAft>
            </a:pPr>
            <a:r>
              <a:rPr lang="en-US" sz="3733" b="0" i="0" u="none" kern="1200" baseline="0">
                <a:solidFill>
                  <a:schemeClr val="tx1">
                    <a:lumMod val="40000"/>
                    <a:lumOff val="60000"/>
                  </a:schemeClr>
                </a:solidFill>
                <a:latin typeface="+mj-lt"/>
                <a:cs typeface="CiscoSansTT Thin" charset="0"/>
              </a:rPr>
              <a:t>Learning Objectives</a:t>
            </a:r>
          </a:p>
        </p:txBody>
      </p:sp>
    </p:spTree>
    <p:extLst>
      <p:ext uri="{BB962C8B-B14F-4D97-AF65-F5344CB8AC3E}">
        <p14:creationId xmlns:p14="http://schemas.microsoft.com/office/powerpoint/2010/main" val="3684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Heading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1FB59F-B811-01A1-0C36-08DBF16A01CF}"/>
              </a:ext>
            </a:extLst>
          </p:cNvPr>
          <p:cNvSpPr>
            <a:spLocks noGrp="1"/>
          </p:cNvSpPr>
          <p:nvPr>
            <p:ph type="title"/>
          </p:nvPr>
        </p:nvSpPr>
        <p:spPr>
          <a:xfrm>
            <a:off x="609602" y="384079"/>
            <a:ext cx="10972800" cy="685800"/>
          </a:xfrm>
          <a:prstGeom prst="rect">
            <a:avLst/>
          </a:prstGeom>
        </p:spPr>
        <p:txBody>
          <a:bodyPr vert="horz" lIns="45720" tIns="45720" rIns="45720" bIns="45720" rtlCol="0" anchor="t" anchorCtr="0">
            <a:noAutofit/>
          </a:bodyPr>
          <a:lstStyle/>
          <a:p>
            <a:r>
              <a:rPr lang="en-US"/>
              <a:t>Click to edit Master title style</a:t>
            </a:r>
          </a:p>
        </p:txBody>
      </p:sp>
    </p:spTree>
    <p:extLst>
      <p:ext uri="{BB962C8B-B14F-4D97-AF65-F5344CB8AC3E}">
        <p14:creationId xmlns:p14="http://schemas.microsoft.com/office/powerpoint/2010/main" val="243826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2" indent="-156625">
              <a:lnSpc>
                <a:spcPct val="95000"/>
              </a:lnSpc>
              <a:spcBef>
                <a:spcPts val="1480"/>
              </a:spcBef>
              <a:buClr>
                <a:schemeClr val="tx1">
                  <a:lumMod val="20000"/>
                  <a:lumOff val="80000"/>
                </a:schemeClr>
              </a:buClr>
              <a:buSzPct val="60000"/>
              <a:buFont typeface="Arial"/>
              <a:buChar char="•"/>
              <a:defRPr sz="2667" b="0" i="0">
                <a:solidFill>
                  <a:schemeClr val="tx1">
                    <a:lumMod val="20000"/>
                    <a:lumOff val="80000"/>
                  </a:schemeClr>
                </a:solidFill>
                <a:latin typeface="+mn-lt"/>
                <a:cs typeface="CiscoSans ExtraLight"/>
              </a:defRPr>
            </a:lvl1pPr>
            <a:lvl2pPr marL="385214" indent="-152392">
              <a:lnSpc>
                <a:spcPct val="95000"/>
              </a:lnSpc>
              <a:spcBef>
                <a:spcPts val="600"/>
              </a:spcBef>
              <a:buClr>
                <a:schemeClr val="tx1">
                  <a:lumMod val="20000"/>
                  <a:lumOff val="80000"/>
                </a:schemeClr>
              </a:buClr>
              <a:buSzPct val="60000"/>
              <a:buFont typeface="Arial"/>
              <a:buChar char="•"/>
              <a:defRPr sz="2400" b="0" i="0">
                <a:solidFill>
                  <a:schemeClr val="tx1">
                    <a:lumMod val="20000"/>
                    <a:lumOff val="80000"/>
                  </a:schemeClr>
                </a:solidFill>
                <a:latin typeface="+mn-lt"/>
                <a:cs typeface="CiscoSans ExtraLight"/>
              </a:defRPr>
            </a:lvl2pPr>
            <a:lvl3pPr marL="537607" indent="-152392">
              <a:buClr>
                <a:schemeClr val="tx1">
                  <a:lumMod val="20000"/>
                  <a:lumOff val="80000"/>
                </a:schemeClr>
              </a:buClr>
              <a:buSzPct val="60000"/>
              <a:buFont typeface="Arial"/>
              <a:buChar char="•"/>
              <a:defRPr sz="2133" b="0" i="0">
                <a:solidFill>
                  <a:schemeClr val="tx1">
                    <a:lumMod val="20000"/>
                    <a:lumOff val="80000"/>
                  </a:schemeClr>
                </a:solidFill>
                <a:latin typeface="+mn-lt"/>
                <a:cs typeface="CiscoSans ExtraLight"/>
              </a:defRPr>
            </a:lvl3pPr>
            <a:lvl4pPr marL="689999" indent="-152392">
              <a:buClr>
                <a:schemeClr val="tx1">
                  <a:lumMod val="20000"/>
                  <a:lumOff val="80000"/>
                </a:schemeClr>
              </a:buClr>
              <a:buSzPct val="60000"/>
              <a:buFont typeface="Arial"/>
              <a:buChar char="•"/>
              <a:defRPr sz="1867" b="0" i="0">
                <a:solidFill>
                  <a:schemeClr val="tx1">
                    <a:lumMod val="20000"/>
                    <a:lumOff val="80000"/>
                  </a:schemeClr>
                </a:solidFill>
                <a:latin typeface="+mn-lt"/>
                <a:cs typeface="CiscoSans ExtraLight"/>
              </a:defRPr>
            </a:lvl4pPr>
            <a:lvl5pPr marL="842391" indent="-152392">
              <a:buClr>
                <a:schemeClr val="tx1">
                  <a:lumMod val="20000"/>
                  <a:lumOff val="80000"/>
                </a:schemeClr>
              </a:buClr>
              <a:buSzPct val="60000"/>
              <a:buFont typeface="Arial"/>
              <a:buChar char="•"/>
              <a:defRPr sz="1600" b="0" i="0">
                <a:solidFill>
                  <a:schemeClr val="tx1">
                    <a:lumMod val="20000"/>
                    <a:lumOff val="80000"/>
                  </a:schemeClr>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2" indent="-156625">
              <a:lnSpc>
                <a:spcPct val="95000"/>
              </a:lnSpc>
              <a:spcBef>
                <a:spcPts val="1480"/>
              </a:spcBef>
              <a:buClr>
                <a:schemeClr val="tx1">
                  <a:lumMod val="20000"/>
                  <a:lumOff val="80000"/>
                </a:schemeClr>
              </a:buClr>
              <a:buSzPct val="60000"/>
              <a:buFont typeface="Arial"/>
              <a:buChar char="•"/>
              <a:defRPr sz="2667" b="0" i="0" baseline="0">
                <a:solidFill>
                  <a:schemeClr val="tx1">
                    <a:lumMod val="20000"/>
                    <a:lumOff val="80000"/>
                  </a:schemeClr>
                </a:solidFill>
                <a:latin typeface="+mn-lt"/>
                <a:cs typeface="CiscoSans ExtraLight"/>
              </a:defRPr>
            </a:lvl1pPr>
            <a:lvl2pPr marL="385214" indent="-152392">
              <a:lnSpc>
                <a:spcPct val="95000"/>
              </a:lnSpc>
              <a:spcBef>
                <a:spcPts val="600"/>
              </a:spcBef>
              <a:buClr>
                <a:schemeClr val="tx1">
                  <a:lumMod val="20000"/>
                  <a:lumOff val="80000"/>
                </a:schemeClr>
              </a:buClr>
              <a:buSzPct val="60000"/>
              <a:buFont typeface="Arial"/>
              <a:buChar char="•"/>
              <a:defRPr sz="2400" b="0" i="0">
                <a:solidFill>
                  <a:schemeClr val="tx1">
                    <a:lumMod val="20000"/>
                    <a:lumOff val="80000"/>
                  </a:schemeClr>
                </a:solidFill>
                <a:latin typeface="+mn-lt"/>
                <a:cs typeface="CiscoSans ExtraLight"/>
              </a:defRPr>
            </a:lvl2pPr>
            <a:lvl3pPr marL="537607" indent="-152392">
              <a:buClr>
                <a:schemeClr val="tx1">
                  <a:lumMod val="20000"/>
                  <a:lumOff val="80000"/>
                </a:schemeClr>
              </a:buClr>
              <a:buSzPct val="60000"/>
              <a:buFont typeface="Arial"/>
              <a:buChar char="•"/>
              <a:defRPr sz="2133" b="0" i="0">
                <a:solidFill>
                  <a:schemeClr val="tx1">
                    <a:lumMod val="20000"/>
                    <a:lumOff val="80000"/>
                  </a:schemeClr>
                </a:solidFill>
                <a:latin typeface="+mn-lt"/>
                <a:cs typeface="CiscoSans ExtraLight"/>
              </a:defRPr>
            </a:lvl3pPr>
            <a:lvl4pPr marL="689999" indent="-152392">
              <a:buClr>
                <a:schemeClr val="tx1">
                  <a:lumMod val="20000"/>
                  <a:lumOff val="80000"/>
                </a:schemeClr>
              </a:buClr>
              <a:buSzPct val="60000"/>
              <a:buFont typeface="Arial"/>
              <a:buChar char="•"/>
              <a:defRPr sz="1867" b="0" i="0">
                <a:solidFill>
                  <a:schemeClr val="tx1">
                    <a:lumMod val="20000"/>
                    <a:lumOff val="80000"/>
                  </a:schemeClr>
                </a:solidFill>
                <a:latin typeface="+mn-lt"/>
                <a:cs typeface="CiscoSans ExtraLight"/>
              </a:defRPr>
            </a:lvl4pPr>
            <a:lvl5pPr marL="842391" indent="-152392">
              <a:buClr>
                <a:schemeClr val="tx1">
                  <a:lumMod val="20000"/>
                  <a:lumOff val="80000"/>
                </a:schemeClr>
              </a:buClr>
              <a:buSzPct val="60000"/>
              <a:buFont typeface="Arial"/>
              <a:buChar char="•"/>
              <a:defRPr sz="1600" b="0" i="0">
                <a:solidFill>
                  <a:schemeClr val="tx1">
                    <a:lumMod val="20000"/>
                    <a:lumOff val="80000"/>
                  </a:schemeClr>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0660E291-F34B-B5FC-CA89-288F9542398D}"/>
              </a:ext>
            </a:extLst>
          </p:cNvPr>
          <p:cNvSpPr>
            <a:spLocks noGrp="1"/>
          </p:cNvSpPr>
          <p:nvPr>
            <p:ph type="title"/>
          </p:nvPr>
        </p:nvSpPr>
        <p:spPr>
          <a:xfrm>
            <a:off x="609603" y="384079"/>
            <a:ext cx="10972800" cy="685800"/>
          </a:xfrm>
          <a:prstGeom prst="rect">
            <a:avLst/>
          </a:prstGeom>
        </p:spPr>
        <p:txBody>
          <a:bodyPr vert="horz" lIns="45720" tIns="45720" rIns="45720" bIns="45720" rtlCol="0" anchor="ctr">
            <a:noAutofit/>
          </a:bodyPr>
          <a:lstStyle/>
          <a:p>
            <a:r>
              <a:rPr lang="en-US"/>
              <a:t>Click to edit Master title style</a:t>
            </a:r>
          </a:p>
        </p:txBody>
      </p:sp>
    </p:spTree>
    <p:extLst>
      <p:ext uri="{BB962C8B-B14F-4D97-AF65-F5344CB8AC3E}">
        <p14:creationId xmlns:p14="http://schemas.microsoft.com/office/powerpoint/2010/main" val="1801694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ollumn_90%">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1BAF-C61C-272A-855E-D61974C2C08F}"/>
              </a:ext>
            </a:extLst>
          </p:cNvPr>
          <p:cNvSpPr>
            <a:spLocks noGrp="1"/>
          </p:cNvSpPr>
          <p:nvPr>
            <p:ph type="title" hasCustomPrompt="1"/>
          </p:nvPr>
        </p:nvSpPr>
        <p:spPr/>
        <p:txBody>
          <a:bodyPr/>
          <a:lstStyle/>
          <a:p>
            <a:r>
              <a:rPr lang="en-US"/>
              <a:t>Click to edit master title style</a:t>
            </a:r>
          </a:p>
        </p:txBody>
      </p:sp>
      <p:sp>
        <p:nvSpPr>
          <p:cNvPr id="3" name="Text Placeholder 8">
            <a:extLst>
              <a:ext uri="{FF2B5EF4-FFF2-40B4-BE49-F238E27FC236}">
                <a16:creationId xmlns:a16="http://schemas.microsoft.com/office/drawing/2014/main" id="{DD8ADF9A-10AE-50C1-6F53-520885281E77}"/>
              </a:ext>
            </a:extLst>
          </p:cNvPr>
          <p:cNvSpPr>
            <a:spLocks noGrp="1"/>
          </p:cNvSpPr>
          <p:nvPr>
            <p:ph type="body" sz="quarter" idx="16"/>
          </p:nvPr>
        </p:nvSpPr>
        <p:spPr>
          <a:xfrm>
            <a:off x="609600" y="1409700"/>
            <a:ext cx="5211763" cy="4724400"/>
          </a:xfrm>
        </p:spPr>
        <p:txBody>
          <a:bodyPr/>
          <a:lstStyle>
            <a:lvl1pPr>
              <a:buClr>
                <a:schemeClr val="accent1"/>
              </a:buClr>
              <a:defRPr>
                <a:solidFill>
                  <a:schemeClr val="bg2"/>
                </a:solidFill>
              </a:defRPr>
            </a:lvl1pPr>
            <a:lvl2pPr>
              <a:buClr>
                <a:schemeClr val="accent1"/>
              </a:buClr>
              <a:defRPr>
                <a:solidFill>
                  <a:schemeClr val="bg2"/>
                </a:solidFill>
              </a:defRPr>
            </a:lvl2pPr>
            <a:lvl3pPr>
              <a:buClr>
                <a:schemeClr val="accent1"/>
              </a:buClr>
              <a:defRPr>
                <a:solidFill>
                  <a:schemeClr val="bg2"/>
                </a:solidFill>
              </a:defRPr>
            </a:lvl3pPr>
            <a:lvl4pPr>
              <a:buClr>
                <a:schemeClr val="accent1"/>
              </a:buClr>
              <a:defRPr>
                <a:solidFill>
                  <a:schemeClr val="bg2"/>
                </a:solidFill>
              </a:defRPr>
            </a:lvl4pPr>
            <a:lvl5pPr>
              <a:buClr>
                <a:schemeClr val="accent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477A9DD0-597D-28FD-BF6C-1EB4C6AAA280}"/>
              </a:ext>
            </a:extLst>
          </p:cNvPr>
          <p:cNvSpPr>
            <a:spLocks noGrp="1"/>
          </p:cNvSpPr>
          <p:nvPr>
            <p:ph type="body" sz="quarter" idx="17"/>
          </p:nvPr>
        </p:nvSpPr>
        <p:spPr>
          <a:xfrm>
            <a:off x="6371699" y="1409700"/>
            <a:ext cx="5211763" cy="4724400"/>
          </a:xfrm>
        </p:spPr>
        <p:txBody>
          <a:bodyPr/>
          <a:lstStyle>
            <a:lvl1pPr>
              <a:buClr>
                <a:schemeClr val="accent1"/>
              </a:buClr>
              <a:defRPr>
                <a:solidFill>
                  <a:schemeClr val="bg2"/>
                </a:solidFill>
              </a:defRPr>
            </a:lvl1pPr>
            <a:lvl2pPr>
              <a:buClr>
                <a:schemeClr val="accent1"/>
              </a:buClr>
              <a:defRPr>
                <a:solidFill>
                  <a:schemeClr val="bg2"/>
                </a:solidFill>
              </a:defRPr>
            </a:lvl2pPr>
            <a:lvl3pPr>
              <a:buClr>
                <a:schemeClr val="accent1"/>
              </a:buClr>
              <a:defRPr>
                <a:solidFill>
                  <a:schemeClr val="bg2"/>
                </a:solidFill>
              </a:defRPr>
            </a:lvl3pPr>
            <a:lvl4pPr>
              <a:buClr>
                <a:schemeClr val="accent1"/>
              </a:buClr>
              <a:defRPr>
                <a:solidFill>
                  <a:schemeClr val="bg2"/>
                </a:solidFill>
              </a:defRPr>
            </a:lvl4pPr>
            <a:lvl5pPr>
              <a:buClr>
                <a:schemeClr val="accent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840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Blank Slide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973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1FB59F-B811-01A1-0C36-08DBF16A01CF}"/>
              </a:ext>
            </a:extLst>
          </p:cNvPr>
          <p:cNvSpPr>
            <a:spLocks noGrp="1"/>
          </p:cNvSpPr>
          <p:nvPr>
            <p:ph type="title"/>
          </p:nvPr>
        </p:nvSpPr>
        <p:spPr>
          <a:xfrm>
            <a:off x="609602" y="384079"/>
            <a:ext cx="10972800" cy="685800"/>
          </a:xfrm>
          <a:prstGeom prst="rect">
            <a:avLst/>
          </a:prstGeom>
        </p:spPr>
        <p:txBody>
          <a:bodyPr vert="horz" lIns="45720" tIns="45720" rIns="45720" bIns="45720" rtlCol="0" anchor="t" anchorCtr="0">
            <a:noAutofit/>
          </a:bodyPr>
          <a:lstStyle/>
          <a:p>
            <a:r>
              <a:rPr lang="en-US"/>
              <a:t>Click to edit master title style</a:t>
            </a:r>
          </a:p>
        </p:txBody>
      </p:sp>
    </p:spTree>
    <p:extLst>
      <p:ext uri="{BB962C8B-B14F-4D97-AF65-F5344CB8AC3E}">
        <p14:creationId xmlns:p14="http://schemas.microsoft.com/office/powerpoint/2010/main" val="251334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ransition Gray Gradient">
    <p:bg>
      <p:bgPr>
        <a:gradFill>
          <a:gsLst>
            <a:gs pos="0">
              <a:srgbClr val="454545"/>
            </a:gs>
            <a:gs pos="51000">
              <a:srgbClr val="121212"/>
            </a:gs>
            <a:gs pos="100000">
              <a:srgbClr val="12121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2D482-EDEF-0534-A336-804F44744A73}"/>
              </a:ext>
            </a:extLst>
          </p:cNvPr>
          <p:cNvSpPr>
            <a:spLocks noGrp="1"/>
          </p:cNvSpPr>
          <p:nvPr>
            <p:ph type="ctrTitle" hasCustomPrompt="1"/>
          </p:nvPr>
        </p:nvSpPr>
        <p:spPr>
          <a:xfrm>
            <a:off x="1341120" y="2772055"/>
            <a:ext cx="10241280" cy="640080"/>
          </a:xfrm>
          <a:prstGeom prst="rect">
            <a:avLst/>
          </a:prstGeom>
        </p:spPr>
        <p:txBody>
          <a:bodyPr lIns="45720" rIns="45720" anchor="ctr"/>
          <a:lstStyle>
            <a:lvl1pPr marL="0" indent="0" algn="r">
              <a:lnSpc>
                <a:spcPts val="4800"/>
              </a:lnSpc>
              <a:buFont typeface="Arial" panose="020B0604020202020204" pitchFamily="34" charset="0"/>
              <a:buNone/>
              <a:defRPr sz="4400" b="0" i="0" spc="0" baseline="0">
                <a:solidFill>
                  <a:schemeClr val="accent1"/>
                </a:solidFill>
                <a:latin typeface="+mj-lt"/>
                <a:cs typeface="CiscoSansTT ExtraLight" panose="020B0303020201020303" pitchFamily="34" charset="0"/>
              </a:defRPr>
            </a:lvl1pPr>
          </a:lstStyle>
          <a:p>
            <a:r>
              <a:rPr lang="en-GB"/>
              <a:t>Transition slide</a:t>
            </a:r>
            <a:endParaRPr lang="en-US"/>
          </a:p>
        </p:txBody>
      </p:sp>
    </p:spTree>
    <p:extLst>
      <p:ext uri="{BB962C8B-B14F-4D97-AF65-F5344CB8AC3E}">
        <p14:creationId xmlns:p14="http://schemas.microsoft.com/office/powerpoint/2010/main" val="397533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ing w Subtitl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39F0EF0-117B-0E6A-78BB-D81D17664A9B}"/>
              </a:ext>
            </a:extLst>
          </p:cNvPr>
          <p:cNvSpPr>
            <a:spLocks noGrp="1"/>
          </p:cNvSpPr>
          <p:nvPr>
            <p:ph type="body" sz="quarter" idx="14" hasCustomPrompt="1"/>
          </p:nvPr>
        </p:nvSpPr>
        <p:spPr>
          <a:xfrm>
            <a:off x="625927" y="989378"/>
            <a:ext cx="11110801"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20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a:t>Edit subtitle</a:t>
            </a:r>
          </a:p>
        </p:txBody>
      </p:sp>
      <p:sp>
        <p:nvSpPr>
          <p:cNvPr id="3" name="Title Placeholder 1">
            <a:extLst>
              <a:ext uri="{FF2B5EF4-FFF2-40B4-BE49-F238E27FC236}">
                <a16:creationId xmlns:a16="http://schemas.microsoft.com/office/drawing/2014/main" id="{CD718C1D-E16C-CF95-19EE-CD8A568CFEA4}"/>
              </a:ext>
            </a:extLst>
          </p:cNvPr>
          <p:cNvSpPr>
            <a:spLocks noGrp="1"/>
          </p:cNvSpPr>
          <p:nvPr>
            <p:ph type="title"/>
          </p:nvPr>
        </p:nvSpPr>
        <p:spPr>
          <a:xfrm>
            <a:off x="609602" y="384079"/>
            <a:ext cx="10972800" cy="685800"/>
          </a:xfrm>
          <a:prstGeom prst="rect">
            <a:avLst/>
          </a:prstGeom>
        </p:spPr>
        <p:txBody>
          <a:bodyPr vert="horz" lIns="45720" tIns="45720" rIns="45720" bIns="45720" rtlCol="0" anchor="t" anchorCtr="0">
            <a:noAutofit/>
          </a:bodyPr>
          <a:lstStyle/>
          <a:p>
            <a:r>
              <a:rPr lang="en-US"/>
              <a:t>Click to edit master title style</a:t>
            </a:r>
          </a:p>
        </p:txBody>
      </p:sp>
    </p:spTree>
    <p:extLst>
      <p:ext uri="{BB962C8B-B14F-4D97-AF65-F5344CB8AC3E}">
        <p14:creationId xmlns:p14="http://schemas.microsoft.com/office/powerpoint/2010/main" val="82261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Quote 90% Gray">
    <p:bg>
      <p:bgPr>
        <a:solidFill>
          <a:srgbClr val="121212"/>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55E4C37-FAD6-B449-9189-A035C0C9E88B}"/>
              </a:ext>
            </a:extLst>
          </p:cNvPr>
          <p:cNvSpPr>
            <a:spLocks noGrp="1"/>
          </p:cNvSpPr>
          <p:nvPr>
            <p:ph type="subTitle" idx="1" hasCustomPrompt="1"/>
          </p:nvPr>
        </p:nvSpPr>
        <p:spPr>
          <a:xfrm>
            <a:off x="609601" y="5658221"/>
            <a:ext cx="10972800" cy="465891"/>
          </a:xfrm>
          <a:prstGeom prst="rect">
            <a:avLst/>
          </a:prstGeom>
        </p:spPr>
        <p:txBody>
          <a:bodyPr lIns="45720" tIns="45710" rIns="45720" bIns="45710" anchor="t" anchorCtr="0">
            <a:noAutofit/>
          </a:bodyPr>
          <a:lstStyle>
            <a:lvl1pPr marL="0" indent="0" algn="ctr">
              <a:lnSpc>
                <a:spcPct val="150000"/>
              </a:lnSpc>
              <a:spcBef>
                <a:spcPts val="0"/>
              </a:spcBef>
              <a:spcAft>
                <a:spcPts val="0"/>
              </a:spcAft>
              <a:buNone/>
              <a:defRPr sz="1400" b="0" i="0">
                <a:solidFill>
                  <a:schemeClr val="bg2"/>
                </a:solidFill>
                <a:latin typeface="+mn-lt"/>
                <a:cs typeface="CiscoSansTT" panose="020B0503020201020303" pitchFamily="34" charset="0"/>
              </a:defRPr>
            </a:lvl1pPr>
            <a:lvl2pPr marL="457127" indent="0" algn="ctr">
              <a:buNone/>
              <a:defRPr>
                <a:solidFill>
                  <a:schemeClr val="tx1">
                    <a:tint val="75000"/>
                  </a:schemeClr>
                </a:solidFill>
              </a:defRPr>
            </a:lvl2pPr>
            <a:lvl3pPr marL="914264" indent="0" algn="ctr">
              <a:buNone/>
              <a:defRPr>
                <a:solidFill>
                  <a:schemeClr val="tx1">
                    <a:tint val="75000"/>
                  </a:schemeClr>
                </a:solidFill>
              </a:defRPr>
            </a:lvl3pPr>
            <a:lvl4pPr marL="1371392" indent="0" algn="ctr">
              <a:buNone/>
              <a:defRPr>
                <a:solidFill>
                  <a:schemeClr val="tx1">
                    <a:tint val="75000"/>
                  </a:schemeClr>
                </a:solidFill>
              </a:defRPr>
            </a:lvl4pPr>
            <a:lvl5pPr marL="1828528" indent="0" algn="ctr">
              <a:buNone/>
              <a:defRPr>
                <a:solidFill>
                  <a:schemeClr val="tx1">
                    <a:tint val="75000"/>
                  </a:schemeClr>
                </a:solidFill>
              </a:defRPr>
            </a:lvl5pPr>
            <a:lvl6pPr marL="2285654"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5" indent="0" algn="ctr">
              <a:buNone/>
              <a:defRPr>
                <a:solidFill>
                  <a:schemeClr val="tx1">
                    <a:tint val="75000"/>
                  </a:schemeClr>
                </a:solidFill>
              </a:defRPr>
            </a:lvl9pPr>
          </a:lstStyle>
          <a:p>
            <a:r>
              <a:rPr lang="en-GB"/>
              <a:t>Speaker role</a:t>
            </a:r>
            <a:endParaRPr lang="en-US"/>
          </a:p>
        </p:txBody>
      </p:sp>
      <p:sp>
        <p:nvSpPr>
          <p:cNvPr id="15" name="Text Placeholder 2">
            <a:extLst>
              <a:ext uri="{FF2B5EF4-FFF2-40B4-BE49-F238E27FC236}">
                <a16:creationId xmlns:a16="http://schemas.microsoft.com/office/drawing/2014/main" id="{FEADEB85-EFB9-A048-BE6B-F1473C49995D}"/>
              </a:ext>
            </a:extLst>
          </p:cNvPr>
          <p:cNvSpPr>
            <a:spLocks noGrp="1"/>
          </p:cNvSpPr>
          <p:nvPr>
            <p:ph type="body" sz="quarter" idx="13" hasCustomPrompt="1"/>
          </p:nvPr>
        </p:nvSpPr>
        <p:spPr>
          <a:xfrm>
            <a:off x="609600" y="5233079"/>
            <a:ext cx="10972800" cy="398668"/>
          </a:xfrm>
          <a:prstGeom prst="rect">
            <a:avLst/>
          </a:prstGeom>
        </p:spPr>
        <p:txBody>
          <a:bodyPr lIns="45720" tIns="45710" rIns="45720" bIns="45710">
            <a:noAutofit/>
          </a:bodyPr>
          <a:lstStyle>
            <a:lvl1pPr marL="0" indent="0" algn="ctr">
              <a:buFont typeface="Arial" panose="020B0604020202020204" pitchFamily="34" charset="0"/>
              <a:buNone/>
              <a:defRPr sz="2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Speaker name</a:t>
            </a:r>
          </a:p>
        </p:txBody>
      </p:sp>
      <p:sp>
        <p:nvSpPr>
          <p:cNvPr id="17" name="Title 1">
            <a:extLst>
              <a:ext uri="{FF2B5EF4-FFF2-40B4-BE49-F238E27FC236}">
                <a16:creationId xmlns:a16="http://schemas.microsoft.com/office/drawing/2014/main" id="{86E3EA5B-6C70-8F4D-9385-EC53B25066C1}"/>
              </a:ext>
            </a:extLst>
          </p:cNvPr>
          <p:cNvSpPr>
            <a:spLocks noGrp="1"/>
          </p:cNvSpPr>
          <p:nvPr>
            <p:ph type="ctrTitle" hasCustomPrompt="1"/>
          </p:nvPr>
        </p:nvSpPr>
        <p:spPr>
          <a:xfrm>
            <a:off x="899521" y="1398875"/>
            <a:ext cx="10376024" cy="3311089"/>
          </a:xfrm>
          <a:prstGeom prst="rect">
            <a:avLst/>
          </a:prstGeom>
        </p:spPr>
        <p:txBody>
          <a:bodyPr anchor="ctr"/>
          <a:lstStyle>
            <a:lvl1pPr marL="0" indent="0" algn="ctr">
              <a:lnSpc>
                <a:spcPts val="4800"/>
              </a:lnSpc>
              <a:buFont typeface="Arial" panose="020B0604020202020204" pitchFamily="34" charset="0"/>
              <a:buNone/>
              <a:defRPr sz="4000" b="0" i="0" spc="0" baseline="0">
                <a:solidFill>
                  <a:schemeClr val="bg2"/>
                </a:solidFill>
                <a:latin typeface="+mj-lt"/>
                <a:cs typeface="CiscoSansTT ExtraLight" panose="020B0303020201020303" pitchFamily="34" charset="0"/>
              </a:defRPr>
            </a:lvl1pPr>
          </a:lstStyle>
          <a:p>
            <a:r>
              <a:rPr lang="en-GB"/>
              <a:t>As the adoption of multi-cloud strategy grows, Ulla </a:t>
            </a:r>
            <a:r>
              <a:rPr lang="en-GB" err="1"/>
              <a:t>sitiora</a:t>
            </a:r>
            <a:r>
              <a:rPr lang="en-GB"/>
              <a:t> </a:t>
            </a:r>
            <a:r>
              <a:rPr lang="en-GB" err="1"/>
              <a:t>turest</a:t>
            </a:r>
            <a:r>
              <a:rPr lang="en-GB"/>
              <a:t> </a:t>
            </a:r>
            <a:r>
              <a:rPr lang="en-GB" err="1"/>
              <a:t>experibus</a:t>
            </a:r>
            <a:r>
              <a:rPr lang="en-GB"/>
              <a:t> </a:t>
            </a:r>
            <a:r>
              <a:rPr lang="en-GB" err="1"/>
              <a:t>ut</a:t>
            </a:r>
            <a:r>
              <a:rPr lang="en-GB"/>
              <a:t> pa </a:t>
            </a:r>
            <a:r>
              <a:rPr lang="en-GB" err="1"/>
              <a:t>dolor</a:t>
            </a:r>
            <a:r>
              <a:rPr lang="en-GB"/>
              <a:t> a </a:t>
            </a:r>
            <a:r>
              <a:rPr lang="en-GB" err="1"/>
              <a:t>conestia</a:t>
            </a:r>
            <a:r>
              <a:rPr lang="en-GB"/>
              <a:t> vent </a:t>
            </a:r>
            <a:r>
              <a:rPr lang="en-GB" err="1"/>
              <a:t>eosse</a:t>
            </a:r>
            <a:r>
              <a:rPr lang="en-GB"/>
              <a:t> non </a:t>
            </a:r>
            <a:r>
              <a:rPr lang="en-GB" err="1"/>
              <a:t>consequ</a:t>
            </a:r>
            <a:r>
              <a:rPr lang="en-GB"/>
              <a:t> </a:t>
            </a:r>
            <a:r>
              <a:rPr lang="en-GB" err="1"/>
              <a:t>aturit</a:t>
            </a:r>
            <a:r>
              <a:rPr lang="en-GB"/>
              <a:t> </a:t>
            </a:r>
            <a:r>
              <a:rPr lang="en-GB" err="1"/>
              <a:t>faccum</a:t>
            </a:r>
            <a:r>
              <a:rPr lang="en-GB"/>
              <a:t> qui </a:t>
            </a:r>
            <a:r>
              <a:rPr lang="en-GB" err="1"/>
              <a:t>dolor</a:t>
            </a:r>
            <a:r>
              <a:rPr lang="en-GB"/>
              <a:t> a </a:t>
            </a:r>
            <a:r>
              <a:rPr lang="en-GB" err="1"/>
              <a:t>num</a:t>
            </a:r>
            <a:endParaRPr lang="en-GB"/>
          </a:p>
        </p:txBody>
      </p:sp>
      <p:pic>
        <p:nvPicPr>
          <p:cNvPr id="8" name="Graphic 7">
            <a:extLst>
              <a:ext uri="{FF2B5EF4-FFF2-40B4-BE49-F238E27FC236}">
                <a16:creationId xmlns:a16="http://schemas.microsoft.com/office/drawing/2014/main" id="{8E18B2BC-5B8F-6442-A3B3-AB5D063112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1976" y="733891"/>
            <a:ext cx="1508048" cy="836396"/>
          </a:xfrm>
          <a:prstGeom prst="rect">
            <a:avLst/>
          </a:prstGeom>
        </p:spPr>
      </p:pic>
      <p:cxnSp>
        <p:nvCxnSpPr>
          <p:cNvPr id="3" name="Straight Connector 2">
            <a:extLst>
              <a:ext uri="{FF2B5EF4-FFF2-40B4-BE49-F238E27FC236}">
                <a16:creationId xmlns:a16="http://schemas.microsoft.com/office/drawing/2014/main" id="{7191B82D-853E-F074-193C-5B7F13F89D29}"/>
              </a:ext>
            </a:extLst>
          </p:cNvPr>
          <p:cNvCxnSpPr>
            <a:cxnSpLocks/>
          </p:cNvCxnSpPr>
          <p:nvPr/>
        </p:nvCxnSpPr>
        <p:spPr>
          <a:xfrm>
            <a:off x="4545878" y="4934857"/>
            <a:ext cx="310025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04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p:bg>
      <p:bgPr>
        <a:gradFill>
          <a:gsLst>
            <a:gs pos="0">
              <a:srgbClr val="454545"/>
            </a:gs>
            <a:gs pos="51000">
              <a:srgbClr val="121212"/>
            </a:gs>
            <a:gs pos="100000">
              <a:srgbClr val="121212"/>
            </a:gs>
          </a:gsLst>
          <a:lin ang="18900000" scaled="0"/>
        </a:gra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4EDF771-3EBA-6D81-5030-BFCDD2BE5E4E}"/>
              </a:ext>
            </a:extLst>
          </p:cNvPr>
          <p:cNvSpPr>
            <a:spLocks noGrp="1"/>
          </p:cNvSpPr>
          <p:nvPr>
            <p:ph type="body" sz="quarter" idx="10"/>
          </p:nvPr>
        </p:nvSpPr>
        <p:spPr>
          <a:xfrm>
            <a:off x="5595939" y="920751"/>
            <a:ext cx="6070600" cy="495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ound Same Side Corner Rectangle 2">
            <a:extLst>
              <a:ext uri="{FF2B5EF4-FFF2-40B4-BE49-F238E27FC236}">
                <a16:creationId xmlns:a16="http://schemas.microsoft.com/office/drawing/2014/main" id="{92209893-63DC-8BF2-58D9-3D5A3467F303}"/>
              </a:ext>
            </a:extLst>
          </p:cNvPr>
          <p:cNvSpPr/>
          <p:nvPr/>
        </p:nvSpPr>
        <p:spPr>
          <a:xfrm rot="5400000">
            <a:off x="1163773" y="3919813"/>
            <a:ext cx="963367" cy="3290915"/>
          </a:xfrm>
          <a:prstGeom prst="round2SameRect">
            <a:avLst>
              <a:gd name="adj1" fmla="val 50000"/>
              <a:gd name="adj2" fmla="val 0"/>
            </a:avLst>
          </a:prstGeom>
          <a:solidFill>
            <a:srgbClr val="1E4271">
              <a:alpha val="37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mn-ea"/>
              <a:cs typeface="+mn-cs"/>
            </a:endParaRPr>
          </a:p>
        </p:txBody>
      </p:sp>
      <p:sp>
        <p:nvSpPr>
          <p:cNvPr id="4" name="Rounded Rectangle 3">
            <a:extLst>
              <a:ext uri="{FF2B5EF4-FFF2-40B4-BE49-F238E27FC236}">
                <a16:creationId xmlns:a16="http://schemas.microsoft.com/office/drawing/2014/main" id="{C9220FE9-8AD2-073B-12F0-661E4D253DE3}"/>
              </a:ext>
            </a:extLst>
          </p:cNvPr>
          <p:cNvSpPr/>
          <p:nvPr/>
        </p:nvSpPr>
        <p:spPr>
          <a:xfrm rot="10800000">
            <a:off x="-1520181" y="5052207"/>
            <a:ext cx="3883909" cy="825032"/>
          </a:xfrm>
          <a:prstGeom prst="roundRect">
            <a:avLst>
              <a:gd name="adj" fmla="val 50000"/>
            </a:avLst>
          </a:prstGeom>
          <a:noFill/>
          <a:ln w="19050" cap="rnd">
            <a:solidFill>
              <a:srgbClr val="FFFFFF"/>
            </a:solidFill>
            <a:custDash>
              <a:ds d="558173" sp="837263"/>
            </a:custDash>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400">
              <a:solidFill>
                <a:schemeClr val="tx1"/>
              </a:solidFill>
            </a:endParaRPr>
          </a:p>
        </p:txBody>
      </p:sp>
      <p:pic>
        <p:nvPicPr>
          <p:cNvPr id="5" name="Picture 4">
            <a:extLst>
              <a:ext uri="{FF2B5EF4-FFF2-40B4-BE49-F238E27FC236}">
                <a16:creationId xmlns:a16="http://schemas.microsoft.com/office/drawing/2014/main" id="{19DAABB0-ADB4-B557-2318-9B60BFF1B272}"/>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1663731" y="2044892"/>
            <a:ext cx="6672285" cy="3753161"/>
          </a:xfrm>
          <a:prstGeom prst="rect">
            <a:avLst/>
          </a:prstGeom>
        </p:spPr>
      </p:pic>
      <p:grpSp>
        <p:nvGrpSpPr>
          <p:cNvPr id="6" name="Group 5">
            <a:extLst>
              <a:ext uri="{FF2B5EF4-FFF2-40B4-BE49-F238E27FC236}">
                <a16:creationId xmlns:a16="http://schemas.microsoft.com/office/drawing/2014/main" id="{27FCAE76-61B2-384B-ED3B-0F4B4921B3C6}"/>
              </a:ext>
            </a:extLst>
          </p:cNvPr>
          <p:cNvGrpSpPr/>
          <p:nvPr/>
        </p:nvGrpSpPr>
        <p:grpSpPr>
          <a:xfrm>
            <a:off x="-4765" y="1054189"/>
            <a:ext cx="5000619" cy="4468840"/>
            <a:chOff x="-10253" y="375009"/>
            <a:chExt cx="4037065" cy="3607754"/>
          </a:xfrm>
        </p:grpSpPr>
        <p:sp>
          <p:nvSpPr>
            <p:cNvPr id="7" name="Round Same Side Corner Rectangle 13">
              <a:extLst>
                <a:ext uri="{FF2B5EF4-FFF2-40B4-BE49-F238E27FC236}">
                  <a16:creationId xmlns:a16="http://schemas.microsoft.com/office/drawing/2014/main" id="{88863D73-02DC-88E4-3752-6F367E332506}"/>
                </a:ext>
              </a:extLst>
            </p:cNvPr>
            <p:cNvSpPr/>
            <p:nvPr/>
          </p:nvSpPr>
          <p:spPr>
            <a:xfrm rot="5400000">
              <a:off x="1160408" y="1469106"/>
              <a:ext cx="970158" cy="3303784"/>
            </a:xfrm>
            <a:custGeom>
              <a:avLst/>
              <a:gdLst>
                <a:gd name="connsiteX0" fmla="*/ 485079 w 970157"/>
                <a:gd name="connsiteY0" fmla="*/ 0 h 3303784"/>
                <a:gd name="connsiteX1" fmla="*/ 485079 w 970157"/>
                <a:gd name="connsiteY1" fmla="*/ 0 h 3303784"/>
                <a:gd name="connsiteX2" fmla="*/ 970158 w 970157"/>
                <a:gd name="connsiteY2" fmla="*/ 485079 h 3303784"/>
                <a:gd name="connsiteX3" fmla="*/ 970157 w 970157"/>
                <a:gd name="connsiteY3" fmla="*/ 3303784 h 3303784"/>
                <a:gd name="connsiteX4" fmla="*/ 970157 w 970157"/>
                <a:gd name="connsiteY4" fmla="*/ 3303784 h 3303784"/>
                <a:gd name="connsiteX5" fmla="*/ 0 w 970157"/>
                <a:gd name="connsiteY5" fmla="*/ 3303784 h 3303784"/>
                <a:gd name="connsiteX6" fmla="*/ 0 w 970157"/>
                <a:gd name="connsiteY6" fmla="*/ 3303784 h 3303784"/>
                <a:gd name="connsiteX7" fmla="*/ 0 w 970157"/>
                <a:gd name="connsiteY7" fmla="*/ 485079 h 3303784"/>
                <a:gd name="connsiteX8" fmla="*/ 485079 w 970157"/>
                <a:gd name="connsiteY8" fmla="*/ 0 h 3303784"/>
                <a:gd name="connsiteX0" fmla="*/ 485079 w 970158"/>
                <a:gd name="connsiteY0" fmla="*/ 0 h 3314157"/>
                <a:gd name="connsiteX1" fmla="*/ 485079 w 970158"/>
                <a:gd name="connsiteY1" fmla="*/ 0 h 3314157"/>
                <a:gd name="connsiteX2" fmla="*/ 970158 w 970158"/>
                <a:gd name="connsiteY2" fmla="*/ 485079 h 3314157"/>
                <a:gd name="connsiteX3" fmla="*/ 970157 w 970158"/>
                <a:gd name="connsiteY3" fmla="*/ 3303784 h 3314157"/>
                <a:gd name="connsiteX4" fmla="*/ 970157 w 970158"/>
                <a:gd name="connsiteY4" fmla="*/ 3303784 h 3314157"/>
                <a:gd name="connsiteX5" fmla="*/ 468009 w 970158"/>
                <a:gd name="connsiteY5" fmla="*/ 3314157 h 3314157"/>
                <a:gd name="connsiteX6" fmla="*/ 0 w 970158"/>
                <a:gd name="connsiteY6" fmla="*/ 3303784 h 3314157"/>
                <a:gd name="connsiteX7" fmla="*/ 0 w 970158"/>
                <a:gd name="connsiteY7" fmla="*/ 3303784 h 3314157"/>
                <a:gd name="connsiteX8" fmla="*/ 0 w 970158"/>
                <a:gd name="connsiteY8" fmla="*/ 485079 h 3314157"/>
                <a:gd name="connsiteX9" fmla="*/ 485079 w 970158"/>
                <a:gd name="connsiteY9" fmla="*/ 0 h 3314157"/>
                <a:gd name="connsiteX0" fmla="*/ 468009 w 970158"/>
                <a:gd name="connsiteY0" fmla="*/ 3314157 h 3405597"/>
                <a:gd name="connsiteX1" fmla="*/ 0 w 970158"/>
                <a:gd name="connsiteY1" fmla="*/ 3303784 h 3405597"/>
                <a:gd name="connsiteX2" fmla="*/ 0 w 970158"/>
                <a:gd name="connsiteY2" fmla="*/ 3303784 h 3405597"/>
                <a:gd name="connsiteX3" fmla="*/ 0 w 970158"/>
                <a:gd name="connsiteY3" fmla="*/ 485079 h 3405597"/>
                <a:gd name="connsiteX4" fmla="*/ 485079 w 970158"/>
                <a:gd name="connsiteY4" fmla="*/ 0 h 3405597"/>
                <a:gd name="connsiteX5" fmla="*/ 485079 w 970158"/>
                <a:gd name="connsiteY5" fmla="*/ 0 h 3405597"/>
                <a:gd name="connsiteX6" fmla="*/ 970158 w 970158"/>
                <a:gd name="connsiteY6" fmla="*/ 485079 h 3405597"/>
                <a:gd name="connsiteX7" fmla="*/ 970157 w 970158"/>
                <a:gd name="connsiteY7" fmla="*/ 3303784 h 3405597"/>
                <a:gd name="connsiteX8" fmla="*/ 970157 w 970158"/>
                <a:gd name="connsiteY8" fmla="*/ 3303784 h 3405597"/>
                <a:gd name="connsiteX9" fmla="*/ 559449 w 970158"/>
                <a:gd name="connsiteY9" fmla="*/ 3405597 h 3405597"/>
                <a:gd name="connsiteX0" fmla="*/ 0 w 970158"/>
                <a:gd name="connsiteY0" fmla="*/ 3303784 h 3405597"/>
                <a:gd name="connsiteX1" fmla="*/ 0 w 970158"/>
                <a:gd name="connsiteY1" fmla="*/ 3303784 h 3405597"/>
                <a:gd name="connsiteX2" fmla="*/ 0 w 970158"/>
                <a:gd name="connsiteY2" fmla="*/ 485079 h 3405597"/>
                <a:gd name="connsiteX3" fmla="*/ 485079 w 970158"/>
                <a:gd name="connsiteY3" fmla="*/ 0 h 3405597"/>
                <a:gd name="connsiteX4" fmla="*/ 485079 w 970158"/>
                <a:gd name="connsiteY4" fmla="*/ 0 h 3405597"/>
                <a:gd name="connsiteX5" fmla="*/ 970158 w 970158"/>
                <a:gd name="connsiteY5" fmla="*/ 485079 h 3405597"/>
                <a:gd name="connsiteX6" fmla="*/ 970157 w 970158"/>
                <a:gd name="connsiteY6" fmla="*/ 3303784 h 3405597"/>
                <a:gd name="connsiteX7" fmla="*/ 970157 w 970158"/>
                <a:gd name="connsiteY7" fmla="*/ 3303784 h 3405597"/>
                <a:gd name="connsiteX8" fmla="*/ 559449 w 970158"/>
                <a:gd name="connsiteY8" fmla="*/ 3405597 h 3405597"/>
                <a:gd name="connsiteX0" fmla="*/ 0 w 970158"/>
                <a:gd name="connsiteY0" fmla="*/ 3303784 h 3303784"/>
                <a:gd name="connsiteX1" fmla="*/ 0 w 970158"/>
                <a:gd name="connsiteY1" fmla="*/ 3303784 h 3303784"/>
                <a:gd name="connsiteX2" fmla="*/ 0 w 970158"/>
                <a:gd name="connsiteY2" fmla="*/ 485079 h 3303784"/>
                <a:gd name="connsiteX3" fmla="*/ 485079 w 970158"/>
                <a:gd name="connsiteY3" fmla="*/ 0 h 3303784"/>
                <a:gd name="connsiteX4" fmla="*/ 485079 w 970158"/>
                <a:gd name="connsiteY4" fmla="*/ 0 h 3303784"/>
                <a:gd name="connsiteX5" fmla="*/ 970158 w 970158"/>
                <a:gd name="connsiteY5" fmla="*/ 485079 h 3303784"/>
                <a:gd name="connsiteX6" fmla="*/ 970157 w 970158"/>
                <a:gd name="connsiteY6" fmla="*/ 3303784 h 3303784"/>
                <a:gd name="connsiteX7" fmla="*/ 970157 w 970158"/>
                <a:gd name="connsiteY7" fmla="*/ 3303784 h 330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158" h="3303784">
                  <a:moveTo>
                    <a:pt x="0" y="3303784"/>
                  </a:moveTo>
                  <a:lnTo>
                    <a:pt x="0" y="3303784"/>
                  </a:lnTo>
                  <a:lnTo>
                    <a:pt x="0" y="485079"/>
                  </a:lnTo>
                  <a:cubicBezTo>
                    <a:pt x="0" y="217177"/>
                    <a:pt x="217177" y="0"/>
                    <a:pt x="485079" y="0"/>
                  </a:cubicBezTo>
                  <a:lnTo>
                    <a:pt x="485079" y="0"/>
                  </a:lnTo>
                  <a:cubicBezTo>
                    <a:pt x="752981" y="0"/>
                    <a:pt x="970158" y="217177"/>
                    <a:pt x="970158" y="485079"/>
                  </a:cubicBezTo>
                  <a:cubicBezTo>
                    <a:pt x="970158" y="1424647"/>
                    <a:pt x="970157" y="2364216"/>
                    <a:pt x="970157" y="3303784"/>
                  </a:cubicBezTo>
                  <a:lnTo>
                    <a:pt x="970157" y="3303784"/>
                  </a:lnTo>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mn-ea"/>
                <a:cs typeface="+mn-cs"/>
              </a:endParaRPr>
            </a:p>
          </p:txBody>
        </p:sp>
        <p:sp>
          <p:nvSpPr>
            <p:cNvPr id="8" name="Round Same Side Corner Rectangle 8">
              <a:extLst>
                <a:ext uri="{FF2B5EF4-FFF2-40B4-BE49-F238E27FC236}">
                  <a16:creationId xmlns:a16="http://schemas.microsoft.com/office/drawing/2014/main" id="{0CC82E54-7797-092A-5A36-B92445E1507C}"/>
                </a:ext>
              </a:extLst>
            </p:cNvPr>
            <p:cNvSpPr/>
            <p:nvPr/>
          </p:nvSpPr>
          <p:spPr>
            <a:xfrm rot="5400000">
              <a:off x="1526942" y="1482892"/>
              <a:ext cx="962676" cy="4037065"/>
            </a:xfrm>
            <a:custGeom>
              <a:avLst/>
              <a:gdLst>
                <a:gd name="connsiteX0" fmla="*/ 481338 w 962676"/>
                <a:gd name="connsiteY0" fmla="*/ 0 h 4037065"/>
                <a:gd name="connsiteX1" fmla="*/ 481338 w 962676"/>
                <a:gd name="connsiteY1" fmla="*/ 0 h 4037065"/>
                <a:gd name="connsiteX2" fmla="*/ 962676 w 962676"/>
                <a:gd name="connsiteY2" fmla="*/ 481338 h 4037065"/>
                <a:gd name="connsiteX3" fmla="*/ 962676 w 962676"/>
                <a:gd name="connsiteY3" fmla="*/ 4037065 h 4037065"/>
                <a:gd name="connsiteX4" fmla="*/ 962676 w 962676"/>
                <a:gd name="connsiteY4" fmla="*/ 4037065 h 4037065"/>
                <a:gd name="connsiteX5" fmla="*/ 0 w 962676"/>
                <a:gd name="connsiteY5" fmla="*/ 4037065 h 4037065"/>
                <a:gd name="connsiteX6" fmla="*/ 0 w 962676"/>
                <a:gd name="connsiteY6" fmla="*/ 4037065 h 4037065"/>
                <a:gd name="connsiteX7" fmla="*/ 0 w 962676"/>
                <a:gd name="connsiteY7" fmla="*/ 481338 h 4037065"/>
                <a:gd name="connsiteX8" fmla="*/ 481338 w 962676"/>
                <a:gd name="connsiteY8" fmla="*/ 0 h 4037065"/>
                <a:gd name="connsiteX0" fmla="*/ 481338 w 962676"/>
                <a:gd name="connsiteY0" fmla="*/ 0 h 4045455"/>
                <a:gd name="connsiteX1" fmla="*/ 481338 w 962676"/>
                <a:gd name="connsiteY1" fmla="*/ 0 h 4045455"/>
                <a:gd name="connsiteX2" fmla="*/ 962676 w 962676"/>
                <a:gd name="connsiteY2" fmla="*/ 481338 h 4045455"/>
                <a:gd name="connsiteX3" fmla="*/ 962676 w 962676"/>
                <a:gd name="connsiteY3" fmla="*/ 4037065 h 4045455"/>
                <a:gd name="connsiteX4" fmla="*/ 962676 w 962676"/>
                <a:gd name="connsiteY4" fmla="*/ 4037065 h 4045455"/>
                <a:gd name="connsiteX5" fmla="*/ 452955 w 962676"/>
                <a:gd name="connsiteY5" fmla="*/ 4045455 h 4045455"/>
                <a:gd name="connsiteX6" fmla="*/ 0 w 962676"/>
                <a:gd name="connsiteY6" fmla="*/ 4037065 h 4045455"/>
                <a:gd name="connsiteX7" fmla="*/ 0 w 962676"/>
                <a:gd name="connsiteY7" fmla="*/ 4037065 h 4045455"/>
                <a:gd name="connsiteX8" fmla="*/ 0 w 962676"/>
                <a:gd name="connsiteY8" fmla="*/ 481338 h 4045455"/>
                <a:gd name="connsiteX9" fmla="*/ 481338 w 962676"/>
                <a:gd name="connsiteY9" fmla="*/ 0 h 4045455"/>
                <a:gd name="connsiteX0" fmla="*/ 452955 w 962676"/>
                <a:gd name="connsiteY0" fmla="*/ 4045455 h 4136895"/>
                <a:gd name="connsiteX1" fmla="*/ 0 w 962676"/>
                <a:gd name="connsiteY1" fmla="*/ 4037065 h 4136895"/>
                <a:gd name="connsiteX2" fmla="*/ 0 w 962676"/>
                <a:gd name="connsiteY2" fmla="*/ 4037065 h 4136895"/>
                <a:gd name="connsiteX3" fmla="*/ 0 w 962676"/>
                <a:gd name="connsiteY3" fmla="*/ 481338 h 4136895"/>
                <a:gd name="connsiteX4" fmla="*/ 481338 w 962676"/>
                <a:gd name="connsiteY4" fmla="*/ 0 h 4136895"/>
                <a:gd name="connsiteX5" fmla="*/ 481338 w 962676"/>
                <a:gd name="connsiteY5" fmla="*/ 0 h 4136895"/>
                <a:gd name="connsiteX6" fmla="*/ 962676 w 962676"/>
                <a:gd name="connsiteY6" fmla="*/ 481338 h 4136895"/>
                <a:gd name="connsiteX7" fmla="*/ 962676 w 962676"/>
                <a:gd name="connsiteY7" fmla="*/ 4037065 h 4136895"/>
                <a:gd name="connsiteX8" fmla="*/ 962676 w 962676"/>
                <a:gd name="connsiteY8" fmla="*/ 4037065 h 4136895"/>
                <a:gd name="connsiteX9" fmla="*/ 544395 w 962676"/>
                <a:gd name="connsiteY9" fmla="*/ 4136895 h 4136895"/>
                <a:gd name="connsiteX0" fmla="*/ 0 w 962676"/>
                <a:gd name="connsiteY0" fmla="*/ 4037065 h 4136895"/>
                <a:gd name="connsiteX1" fmla="*/ 0 w 962676"/>
                <a:gd name="connsiteY1" fmla="*/ 4037065 h 4136895"/>
                <a:gd name="connsiteX2" fmla="*/ 0 w 962676"/>
                <a:gd name="connsiteY2" fmla="*/ 481338 h 4136895"/>
                <a:gd name="connsiteX3" fmla="*/ 481338 w 962676"/>
                <a:gd name="connsiteY3" fmla="*/ 0 h 4136895"/>
                <a:gd name="connsiteX4" fmla="*/ 481338 w 962676"/>
                <a:gd name="connsiteY4" fmla="*/ 0 h 4136895"/>
                <a:gd name="connsiteX5" fmla="*/ 962676 w 962676"/>
                <a:gd name="connsiteY5" fmla="*/ 481338 h 4136895"/>
                <a:gd name="connsiteX6" fmla="*/ 962676 w 962676"/>
                <a:gd name="connsiteY6" fmla="*/ 4037065 h 4136895"/>
                <a:gd name="connsiteX7" fmla="*/ 962676 w 962676"/>
                <a:gd name="connsiteY7" fmla="*/ 4037065 h 4136895"/>
                <a:gd name="connsiteX8" fmla="*/ 544395 w 962676"/>
                <a:gd name="connsiteY8" fmla="*/ 4136895 h 4136895"/>
                <a:gd name="connsiteX0" fmla="*/ 0 w 962676"/>
                <a:gd name="connsiteY0" fmla="*/ 4037065 h 4037065"/>
                <a:gd name="connsiteX1" fmla="*/ 0 w 962676"/>
                <a:gd name="connsiteY1" fmla="*/ 4037065 h 4037065"/>
                <a:gd name="connsiteX2" fmla="*/ 0 w 962676"/>
                <a:gd name="connsiteY2" fmla="*/ 481338 h 4037065"/>
                <a:gd name="connsiteX3" fmla="*/ 481338 w 962676"/>
                <a:gd name="connsiteY3" fmla="*/ 0 h 4037065"/>
                <a:gd name="connsiteX4" fmla="*/ 481338 w 962676"/>
                <a:gd name="connsiteY4" fmla="*/ 0 h 4037065"/>
                <a:gd name="connsiteX5" fmla="*/ 962676 w 962676"/>
                <a:gd name="connsiteY5" fmla="*/ 481338 h 4037065"/>
                <a:gd name="connsiteX6" fmla="*/ 962676 w 962676"/>
                <a:gd name="connsiteY6" fmla="*/ 4037065 h 4037065"/>
                <a:gd name="connsiteX7" fmla="*/ 962676 w 962676"/>
                <a:gd name="connsiteY7" fmla="*/ 4037065 h 403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676" h="4037065">
                  <a:moveTo>
                    <a:pt x="0" y="4037065"/>
                  </a:moveTo>
                  <a:lnTo>
                    <a:pt x="0" y="4037065"/>
                  </a:lnTo>
                  <a:lnTo>
                    <a:pt x="0" y="481338"/>
                  </a:lnTo>
                  <a:cubicBezTo>
                    <a:pt x="0" y="215502"/>
                    <a:pt x="215502" y="0"/>
                    <a:pt x="481338" y="0"/>
                  </a:cubicBezTo>
                  <a:lnTo>
                    <a:pt x="481338" y="0"/>
                  </a:lnTo>
                  <a:cubicBezTo>
                    <a:pt x="747174" y="0"/>
                    <a:pt x="962676" y="215502"/>
                    <a:pt x="962676" y="481338"/>
                  </a:cubicBezTo>
                  <a:lnTo>
                    <a:pt x="962676" y="4037065"/>
                  </a:lnTo>
                  <a:lnTo>
                    <a:pt x="962676" y="4037065"/>
                  </a:lnTo>
                </a:path>
              </a:pathLst>
            </a:custGeom>
            <a:gradFill>
              <a:gsLst>
                <a:gs pos="99000">
                  <a:schemeClr val="accent1"/>
                </a:gs>
                <a:gs pos="0">
                  <a:schemeClr val="accent1">
                    <a:alpha val="62606"/>
                  </a:schemeClr>
                </a:gs>
              </a:gsLst>
              <a:lin ang="5400000" scaled="0"/>
            </a:gradFill>
            <a:ln w="190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mn-ea"/>
                <a:cs typeface="+mn-cs"/>
              </a:endParaRPr>
            </a:p>
          </p:txBody>
        </p:sp>
        <p:sp>
          <p:nvSpPr>
            <p:cNvPr id="9" name="Rectangle 8">
              <a:extLst>
                <a:ext uri="{FF2B5EF4-FFF2-40B4-BE49-F238E27FC236}">
                  <a16:creationId xmlns:a16="http://schemas.microsoft.com/office/drawing/2014/main" id="{0175FBD3-07BB-F489-8A21-2FC20D00E1CB}"/>
                </a:ext>
              </a:extLst>
            </p:cNvPr>
            <p:cNvSpPr/>
            <p:nvPr/>
          </p:nvSpPr>
          <p:spPr>
            <a:xfrm>
              <a:off x="596174" y="375009"/>
              <a:ext cx="3180553" cy="1105079"/>
            </a:xfrm>
            <a:prstGeom prst="rect">
              <a:avLst/>
            </a:prstGeom>
          </p:spPr>
          <p:txBody>
            <a:bodyPr wrap="square" anchor="ctr">
              <a:normAutofit/>
            </a:bodyPr>
            <a:lstStyle/>
            <a:p>
              <a:pPr marL="0" marR="0" lvl="0" indent="0" algn="l" defTabSz="684196" rtl="0" eaLnBrk="1" fontAlgn="base" latinLnBrk="0" hangingPunct="1">
                <a:lnSpc>
                  <a:spcPct val="85000"/>
                </a:lnSpc>
                <a:spcBef>
                  <a:spcPts val="800"/>
                </a:spcBef>
                <a:spcAft>
                  <a:spcPts val="800"/>
                </a:spcAft>
                <a:buClrTx/>
                <a:buSzTx/>
                <a:buFontTx/>
                <a:buNone/>
                <a:tabLst/>
                <a:defRPr/>
              </a:pPr>
              <a:r>
                <a:rPr kumimoji="0" lang="en-US" sz="6000" b="0" i="0" u="none" strike="noStrike" kern="1200" cap="none" spc="0" normalizeH="0" baseline="0" noProof="0">
                  <a:ln>
                    <a:noFill/>
                  </a:ln>
                  <a:solidFill>
                    <a:srgbClr val="FFFFFF"/>
                  </a:solidFill>
                  <a:effectLst/>
                  <a:uLnTx/>
                  <a:uFillTx/>
                  <a:latin typeface="CiscoSansTT ExtraLight"/>
                  <a:ea typeface="ＭＳ Ｐゴシック" charset="0"/>
                  <a:cs typeface="CiscoSansTT Thin" charset="0"/>
                </a:rPr>
                <a:t>Agenda</a:t>
              </a:r>
            </a:p>
          </p:txBody>
        </p:sp>
      </p:grpSp>
      <p:pic>
        <p:nvPicPr>
          <p:cNvPr id="10" name="Picture 9" descr="Two people looking at a phone&#10;&#10;Description automatically generated with medium confidence">
            <a:extLst>
              <a:ext uri="{FF2B5EF4-FFF2-40B4-BE49-F238E27FC236}">
                <a16:creationId xmlns:a16="http://schemas.microsoft.com/office/drawing/2014/main" id="{AD97B7E0-558D-5264-5AFC-DA176FC504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8579" y="2286001"/>
            <a:ext cx="3707980" cy="3237031"/>
          </a:xfrm>
          <a:prstGeom prst="rect">
            <a:avLst/>
          </a:prstGeom>
        </p:spPr>
      </p:pic>
    </p:spTree>
    <p:extLst>
      <p:ext uri="{BB962C8B-B14F-4D97-AF65-F5344CB8AC3E}">
        <p14:creationId xmlns:p14="http://schemas.microsoft.com/office/powerpoint/2010/main" val="74384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One Column 90% Black">
    <p:bg>
      <p:bgPr>
        <a:solidFill>
          <a:srgbClr val="12121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20C842-0F32-695C-C13C-22709486A20F}"/>
              </a:ext>
            </a:extLst>
          </p:cNvPr>
          <p:cNvSpPr>
            <a:spLocks noGrp="1"/>
          </p:cNvSpPr>
          <p:nvPr>
            <p:ph type="ctrTitle" hasCustomPrompt="1"/>
          </p:nvPr>
        </p:nvSpPr>
        <p:spPr>
          <a:xfrm>
            <a:off x="621967" y="1549401"/>
            <a:ext cx="5166360" cy="660401"/>
          </a:xfrm>
          <a:prstGeom prst="rect">
            <a:avLst/>
          </a:prstGeom>
        </p:spPr>
        <p:txBody>
          <a:bodyPr lIns="45720" tIns="45720" rIns="45720" bIns="45720" anchor="b">
            <a:noAutofit/>
          </a:bodyPr>
          <a:lstStyle>
            <a:lvl1pPr marL="0" indent="0" algn="l">
              <a:lnSpc>
                <a:spcPct val="100000"/>
              </a:lnSpc>
              <a:buFont typeface="Arial" panose="020B0604020202020204" pitchFamily="34" charset="0"/>
              <a:buNone/>
              <a:defRPr sz="3200" b="0" i="0" spc="0" baseline="0">
                <a:solidFill>
                  <a:schemeClr val="accent1"/>
                </a:solidFill>
                <a:latin typeface="+mj-lt"/>
                <a:cs typeface="CiscoSansTT ExtraLight" panose="020B0303020201020303" pitchFamily="34" charset="0"/>
              </a:defRPr>
            </a:lvl1pPr>
          </a:lstStyle>
          <a:p>
            <a:r>
              <a:rPr lang="en-GB"/>
              <a:t>Heading</a:t>
            </a:r>
            <a:endParaRPr lang="en-US"/>
          </a:p>
        </p:txBody>
      </p:sp>
      <p:sp>
        <p:nvSpPr>
          <p:cNvPr id="7" name="Text Placeholder 2">
            <a:extLst>
              <a:ext uri="{FF2B5EF4-FFF2-40B4-BE49-F238E27FC236}">
                <a16:creationId xmlns:a16="http://schemas.microsoft.com/office/drawing/2014/main" id="{168D6516-732F-28D1-A6A6-F2DE6AD69BEA}"/>
              </a:ext>
            </a:extLst>
          </p:cNvPr>
          <p:cNvSpPr>
            <a:spLocks noGrp="1"/>
          </p:cNvSpPr>
          <p:nvPr>
            <p:ph type="body" sz="quarter" idx="15" hasCustomPrompt="1"/>
          </p:nvPr>
        </p:nvSpPr>
        <p:spPr>
          <a:xfrm>
            <a:off x="621964" y="2565400"/>
            <a:ext cx="5166360" cy="2743200"/>
          </a:xfrm>
          <a:prstGeom prst="rect">
            <a:avLst/>
          </a:prstGeom>
        </p:spPr>
        <p:txBody>
          <a:bodyPr lIns="45720" tIns="45720" rIns="45720" bIns="45720">
            <a:noAutofit/>
          </a:bodyPr>
          <a:lstStyle>
            <a:lvl1pPr marL="0" marR="0" indent="0" algn="l" defTabSz="912253" rtl="0" eaLnBrk="1" fontAlgn="base" latinLnBrk="0" hangingPunct="1">
              <a:lnSpc>
                <a:spcPct val="100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et dolore.</a:t>
            </a:r>
            <a:endParaRPr lang="en-GB"/>
          </a:p>
          <a:p>
            <a:pPr lvl="0"/>
            <a:endParaRPr lang="en-GB"/>
          </a:p>
        </p:txBody>
      </p:sp>
    </p:spTree>
    <p:extLst>
      <p:ext uri="{BB962C8B-B14F-4D97-AF65-F5344CB8AC3E}">
        <p14:creationId xmlns:p14="http://schemas.microsoft.com/office/powerpoint/2010/main" val="325319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wo Column 90% Black">
    <p:bg>
      <p:bgPr>
        <a:solidFill>
          <a:srgbClr val="121212"/>
        </a:solidFill>
        <a:effectLst/>
      </p:bgPr>
    </p:bg>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35059BF6-2F19-7F49-9CBE-82197BDDFC8C}"/>
              </a:ext>
            </a:extLst>
          </p:cNvPr>
          <p:cNvSpPr>
            <a:spLocks noGrp="1"/>
          </p:cNvSpPr>
          <p:nvPr>
            <p:ph type="body" sz="quarter" idx="24" hasCustomPrompt="1"/>
          </p:nvPr>
        </p:nvSpPr>
        <p:spPr>
          <a:xfrm>
            <a:off x="6410938" y="2382519"/>
            <a:ext cx="5169260" cy="365760"/>
          </a:xfrm>
          <a:prstGeom prst="rect">
            <a:avLst/>
          </a:prstGeom>
        </p:spPr>
        <p:txBody>
          <a:bodyPr lIns="45720" tIns="45720" rIns="45720" bIns="45720">
            <a:noAutofit/>
          </a:bodyPr>
          <a:lstStyle>
            <a:lvl1pPr marL="0" indent="0">
              <a:lnSpc>
                <a:spcPct val="100000"/>
              </a:lnSpc>
              <a:spcBef>
                <a:spcPts val="0"/>
              </a:spcBef>
              <a:buFont typeface="Arial" panose="020B0604020202020204" pitchFamily="34" charset="0"/>
              <a:buNone/>
              <a:defRPr sz="16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Subtitle</a:t>
            </a:r>
          </a:p>
        </p:txBody>
      </p:sp>
      <p:sp>
        <p:nvSpPr>
          <p:cNvPr id="13" name="Text Placeholder 2">
            <a:extLst>
              <a:ext uri="{FF2B5EF4-FFF2-40B4-BE49-F238E27FC236}">
                <a16:creationId xmlns:a16="http://schemas.microsoft.com/office/drawing/2014/main" id="{A8B70A03-DFE5-BAFE-E792-E9F9971D5DDA}"/>
              </a:ext>
            </a:extLst>
          </p:cNvPr>
          <p:cNvSpPr>
            <a:spLocks noGrp="1"/>
          </p:cNvSpPr>
          <p:nvPr>
            <p:ph type="body" sz="quarter" idx="28" hasCustomPrompt="1"/>
          </p:nvPr>
        </p:nvSpPr>
        <p:spPr>
          <a:xfrm>
            <a:off x="621966" y="2382520"/>
            <a:ext cx="5169260" cy="365760"/>
          </a:xfrm>
          <a:prstGeom prst="rect">
            <a:avLst/>
          </a:prstGeom>
        </p:spPr>
        <p:txBody>
          <a:bodyPr lIns="45720" tIns="45720" rIns="45720" bIns="45720">
            <a:noAutofit/>
          </a:bodyPr>
          <a:lstStyle>
            <a:lvl1pPr marL="0" indent="0">
              <a:lnSpc>
                <a:spcPct val="100000"/>
              </a:lnSpc>
              <a:spcBef>
                <a:spcPts val="0"/>
              </a:spcBef>
              <a:buFont typeface="Arial" panose="020B0604020202020204" pitchFamily="34" charset="0"/>
              <a:buNone/>
              <a:defRPr sz="16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Subtitle</a:t>
            </a:r>
          </a:p>
        </p:txBody>
      </p:sp>
      <p:sp>
        <p:nvSpPr>
          <p:cNvPr id="3" name="Text Placeholder 2">
            <a:extLst>
              <a:ext uri="{FF2B5EF4-FFF2-40B4-BE49-F238E27FC236}">
                <a16:creationId xmlns:a16="http://schemas.microsoft.com/office/drawing/2014/main" id="{F2F8DA8E-89D4-2754-2F23-8BC1A882CC64}"/>
              </a:ext>
            </a:extLst>
          </p:cNvPr>
          <p:cNvSpPr>
            <a:spLocks noGrp="1"/>
          </p:cNvSpPr>
          <p:nvPr>
            <p:ph type="body" sz="quarter" idx="30" hasCustomPrompt="1"/>
          </p:nvPr>
        </p:nvSpPr>
        <p:spPr>
          <a:xfrm>
            <a:off x="623679" y="2932588"/>
            <a:ext cx="5166360" cy="1463040"/>
          </a:xfrm>
          <a:prstGeom prst="rect">
            <a:avLst/>
          </a:prstGeom>
        </p:spPr>
        <p:txBody>
          <a:bodyPr lIns="45720" tIns="45720" rIns="45720" bIns="45720">
            <a:noAutofit/>
          </a:bodyPr>
          <a:lstStyle>
            <a:lvl1pPr marL="0" marR="0" indent="0" algn="l" defTabSz="912253"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4" name="Text Placeholder 2">
            <a:extLst>
              <a:ext uri="{FF2B5EF4-FFF2-40B4-BE49-F238E27FC236}">
                <a16:creationId xmlns:a16="http://schemas.microsoft.com/office/drawing/2014/main" id="{0AC6832F-2D70-B8EC-0B06-A53E0213069D}"/>
              </a:ext>
            </a:extLst>
          </p:cNvPr>
          <p:cNvSpPr>
            <a:spLocks noGrp="1"/>
          </p:cNvSpPr>
          <p:nvPr>
            <p:ph type="body" sz="quarter" idx="27" hasCustomPrompt="1"/>
          </p:nvPr>
        </p:nvSpPr>
        <p:spPr>
          <a:xfrm>
            <a:off x="6399977" y="2932588"/>
            <a:ext cx="5166360" cy="1463040"/>
          </a:xfrm>
          <a:prstGeom prst="rect">
            <a:avLst/>
          </a:prstGeom>
        </p:spPr>
        <p:txBody>
          <a:bodyPr lIns="45720" tIns="45720" rIns="45720" bIns="45720">
            <a:noAutofit/>
          </a:bodyPr>
          <a:lstStyle>
            <a:lvl1pPr marL="0" marR="0" indent="0" algn="l" defTabSz="912253"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6" name="Title 1">
            <a:extLst>
              <a:ext uri="{FF2B5EF4-FFF2-40B4-BE49-F238E27FC236}">
                <a16:creationId xmlns:a16="http://schemas.microsoft.com/office/drawing/2014/main" id="{AEA1A354-0871-A2E1-F013-7080A6D3E534}"/>
              </a:ext>
            </a:extLst>
          </p:cNvPr>
          <p:cNvSpPr>
            <a:spLocks noGrp="1"/>
          </p:cNvSpPr>
          <p:nvPr>
            <p:ph type="ctrTitle" hasCustomPrompt="1"/>
          </p:nvPr>
        </p:nvSpPr>
        <p:spPr>
          <a:xfrm>
            <a:off x="621967" y="1549401"/>
            <a:ext cx="5166360" cy="660401"/>
          </a:xfrm>
          <a:prstGeom prst="rect">
            <a:avLst/>
          </a:prstGeom>
        </p:spPr>
        <p:txBody>
          <a:bodyPr lIns="45720" tIns="45720" rIns="45720" bIns="45720" anchor="b">
            <a:noAutofit/>
          </a:bodyPr>
          <a:lstStyle>
            <a:lvl1pPr marL="0" indent="0" algn="l">
              <a:lnSpc>
                <a:spcPct val="100000"/>
              </a:lnSpc>
              <a:spcBef>
                <a:spcPts val="0"/>
              </a:spcBef>
              <a:spcAft>
                <a:spcPts val="0"/>
              </a:spcAft>
              <a:buFont typeface="Arial" panose="020B0604020202020204" pitchFamily="34" charset="0"/>
              <a:buNone/>
              <a:defRPr sz="3200" b="0" i="0" spc="0" baseline="0">
                <a:solidFill>
                  <a:schemeClr val="accent1"/>
                </a:solidFill>
                <a:latin typeface="+mj-lt"/>
                <a:cs typeface="CiscoSansTT ExtraLight" panose="020B0303020201020303" pitchFamily="34" charset="0"/>
              </a:defRPr>
            </a:lvl1pPr>
          </a:lstStyle>
          <a:p>
            <a:r>
              <a:rPr lang="en-GB"/>
              <a:t>Heading</a:t>
            </a:r>
            <a:endParaRPr lang="en-US"/>
          </a:p>
        </p:txBody>
      </p:sp>
      <p:sp>
        <p:nvSpPr>
          <p:cNvPr id="9" name="Text Placeholder 6">
            <a:extLst>
              <a:ext uri="{FF2B5EF4-FFF2-40B4-BE49-F238E27FC236}">
                <a16:creationId xmlns:a16="http://schemas.microsoft.com/office/drawing/2014/main" id="{6C8EA024-D9FE-B723-2F3F-890E3F4517DB}"/>
              </a:ext>
            </a:extLst>
          </p:cNvPr>
          <p:cNvSpPr>
            <a:spLocks noGrp="1"/>
          </p:cNvSpPr>
          <p:nvPr>
            <p:ph type="body" sz="quarter" idx="19" hasCustomPrompt="1"/>
          </p:nvPr>
        </p:nvSpPr>
        <p:spPr>
          <a:xfrm>
            <a:off x="6407661" y="1551433"/>
            <a:ext cx="5165819" cy="658368"/>
          </a:xfrm>
          <a:prstGeom prst="rect">
            <a:avLst/>
          </a:prstGeom>
        </p:spPr>
        <p:txBody>
          <a:bodyPr lIns="45720" tIns="45720" rIns="45720" bIns="45720" anchor="b" anchorCtr="0">
            <a:noAutofit/>
          </a:bodyPr>
          <a:lstStyle>
            <a:lvl1pPr marL="0" indent="0">
              <a:lnSpc>
                <a:spcPct val="100000"/>
              </a:lnSpc>
              <a:spcBef>
                <a:spcPts val="0"/>
              </a:spcBef>
              <a:buNone/>
              <a:defRPr sz="3200" b="0" i="0">
                <a:solidFill>
                  <a:schemeClr val="accent1"/>
                </a:solidFill>
                <a:latin typeface="+mj-lt"/>
                <a:cs typeface="CiscoSansTT ExtraLight" panose="020B0303020201020303" pitchFamily="34" charset="0"/>
              </a:defRPr>
            </a:lvl1pPr>
          </a:lstStyle>
          <a:p>
            <a:r>
              <a:rPr lang="en-GB"/>
              <a:t>Heading</a:t>
            </a:r>
          </a:p>
        </p:txBody>
      </p:sp>
    </p:spTree>
    <p:extLst>
      <p:ext uri="{BB962C8B-B14F-4D97-AF65-F5344CB8AC3E}">
        <p14:creationId xmlns:p14="http://schemas.microsoft.com/office/powerpoint/2010/main" val="349509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hree Column 90% Black">
    <p:bg>
      <p:bgPr>
        <a:solidFill>
          <a:srgbClr val="121212"/>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B27A1D91-B0C5-82DE-7D46-53E481769CC7}"/>
              </a:ext>
            </a:extLst>
          </p:cNvPr>
          <p:cNvSpPr>
            <a:spLocks noGrp="1"/>
          </p:cNvSpPr>
          <p:nvPr>
            <p:ph type="body" sz="quarter" idx="16" hasCustomPrompt="1"/>
          </p:nvPr>
        </p:nvSpPr>
        <p:spPr>
          <a:xfrm>
            <a:off x="621966" y="2382520"/>
            <a:ext cx="3489235" cy="365760"/>
          </a:xfrm>
          <a:prstGeom prst="rect">
            <a:avLst/>
          </a:prstGeom>
        </p:spPr>
        <p:txBody>
          <a:bodyPr lIns="45720" tIns="45720" rIns="45720" bIns="45720">
            <a:noAutofit/>
          </a:bodyPr>
          <a:lstStyle>
            <a:lvl1pPr marL="0" indent="0">
              <a:lnSpc>
                <a:spcPct val="100000"/>
              </a:lnSpc>
              <a:spcBef>
                <a:spcPts val="0"/>
              </a:spcBef>
              <a:spcAft>
                <a:spcPts val="0"/>
              </a:spcAft>
              <a:buFont typeface="Arial" panose="020B0604020202020204" pitchFamily="34" charset="0"/>
              <a:buNone/>
              <a:defRPr sz="16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Subtitle</a:t>
            </a:r>
          </a:p>
        </p:txBody>
      </p:sp>
      <p:sp>
        <p:nvSpPr>
          <p:cNvPr id="21" name="Text Placeholder 2">
            <a:extLst>
              <a:ext uri="{FF2B5EF4-FFF2-40B4-BE49-F238E27FC236}">
                <a16:creationId xmlns:a16="http://schemas.microsoft.com/office/drawing/2014/main" id="{45F39481-2908-3822-701D-5FF87E1F03A5}"/>
              </a:ext>
            </a:extLst>
          </p:cNvPr>
          <p:cNvSpPr>
            <a:spLocks noGrp="1"/>
          </p:cNvSpPr>
          <p:nvPr>
            <p:ph type="body" sz="quarter" idx="17" hasCustomPrompt="1"/>
          </p:nvPr>
        </p:nvSpPr>
        <p:spPr>
          <a:xfrm>
            <a:off x="8093165" y="2382520"/>
            <a:ext cx="3489235" cy="365760"/>
          </a:xfrm>
          <a:prstGeom prst="rect">
            <a:avLst/>
          </a:prstGeom>
        </p:spPr>
        <p:txBody>
          <a:bodyPr lIns="45720" tIns="45720" rIns="45720" bIns="45720">
            <a:noAutofit/>
          </a:bodyPr>
          <a:lstStyle>
            <a:lvl1pPr marL="0" indent="0">
              <a:lnSpc>
                <a:spcPct val="100000"/>
              </a:lnSpc>
              <a:spcBef>
                <a:spcPts val="0"/>
              </a:spcBef>
              <a:spcAft>
                <a:spcPts val="0"/>
              </a:spcAft>
              <a:buFont typeface="Arial" panose="020B0604020202020204" pitchFamily="34" charset="0"/>
              <a:buNone/>
              <a:defRPr sz="16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Subtitle</a:t>
            </a:r>
          </a:p>
        </p:txBody>
      </p:sp>
      <p:sp>
        <p:nvSpPr>
          <p:cNvPr id="27" name="Text Placeholder 2">
            <a:extLst>
              <a:ext uri="{FF2B5EF4-FFF2-40B4-BE49-F238E27FC236}">
                <a16:creationId xmlns:a16="http://schemas.microsoft.com/office/drawing/2014/main" id="{3BD0ABDF-0D5E-A765-9F69-3BC9541847C2}"/>
              </a:ext>
            </a:extLst>
          </p:cNvPr>
          <p:cNvSpPr>
            <a:spLocks noGrp="1"/>
          </p:cNvSpPr>
          <p:nvPr>
            <p:ph type="body" sz="quarter" idx="19" hasCustomPrompt="1"/>
          </p:nvPr>
        </p:nvSpPr>
        <p:spPr>
          <a:xfrm>
            <a:off x="4362645" y="2382520"/>
            <a:ext cx="3489235" cy="365760"/>
          </a:xfrm>
          <a:prstGeom prst="rect">
            <a:avLst/>
          </a:prstGeom>
        </p:spPr>
        <p:txBody>
          <a:bodyPr lIns="45720" tIns="45720" rIns="45720" bIns="45720">
            <a:noAutofit/>
          </a:bodyPr>
          <a:lstStyle>
            <a:lvl1pPr marL="0" indent="0">
              <a:lnSpc>
                <a:spcPct val="100000"/>
              </a:lnSpc>
              <a:spcBef>
                <a:spcPts val="0"/>
              </a:spcBef>
              <a:spcAft>
                <a:spcPts val="0"/>
              </a:spcAft>
              <a:buFont typeface="Arial" panose="020B0604020202020204" pitchFamily="34" charset="0"/>
              <a:buNone/>
              <a:defRPr sz="16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Subtitle</a:t>
            </a:r>
          </a:p>
        </p:txBody>
      </p:sp>
      <p:sp>
        <p:nvSpPr>
          <p:cNvPr id="30" name="Text Placeholder 6">
            <a:extLst>
              <a:ext uri="{FF2B5EF4-FFF2-40B4-BE49-F238E27FC236}">
                <a16:creationId xmlns:a16="http://schemas.microsoft.com/office/drawing/2014/main" id="{3EB9F6D8-47DF-1F5B-55DF-071309C37FDE}"/>
              </a:ext>
            </a:extLst>
          </p:cNvPr>
          <p:cNvSpPr>
            <a:spLocks noGrp="1"/>
          </p:cNvSpPr>
          <p:nvPr>
            <p:ph type="body" sz="quarter" idx="21" hasCustomPrompt="1"/>
          </p:nvPr>
        </p:nvSpPr>
        <p:spPr>
          <a:xfrm>
            <a:off x="4362645" y="1549400"/>
            <a:ext cx="3489236" cy="660403"/>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a:t>Heading</a:t>
            </a:r>
          </a:p>
        </p:txBody>
      </p:sp>
      <p:sp>
        <p:nvSpPr>
          <p:cNvPr id="31" name="Text Placeholder 6">
            <a:extLst>
              <a:ext uri="{FF2B5EF4-FFF2-40B4-BE49-F238E27FC236}">
                <a16:creationId xmlns:a16="http://schemas.microsoft.com/office/drawing/2014/main" id="{1B9F0F59-8C07-4391-070A-F127239E51B0}"/>
              </a:ext>
            </a:extLst>
          </p:cNvPr>
          <p:cNvSpPr>
            <a:spLocks noGrp="1"/>
          </p:cNvSpPr>
          <p:nvPr>
            <p:ph type="body" sz="quarter" idx="22" hasCustomPrompt="1"/>
          </p:nvPr>
        </p:nvSpPr>
        <p:spPr>
          <a:xfrm>
            <a:off x="8093165" y="1549400"/>
            <a:ext cx="3489763" cy="660403"/>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accent1"/>
                </a:solidFill>
                <a:latin typeface="+mj-lt"/>
                <a:cs typeface="CiscoSansTT ExtraLight" panose="020B0303020201020303" pitchFamily="34" charset="0"/>
              </a:defRPr>
            </a:lvl1pPr>
          </a:lstStyle>
          <a:p>
            <a:r>
              <a:rPr lang="en-GB"/>
              <a:t>Heading</a:t>
            </a:r>
          </a:p>
        </p:txBody>
      </p:sp>
      <p:sp>
        <p:nvSpPr>
          <p:cNvPr id="2" name="Text Placeholder 2">
            <a:extLst>
              <a:ext uri="{FF2B5EF4-FFF2-40B4-BE49-F238E27FC236}">
                <a16:creationId xmlns:a16="http://schemas.microsoft.com/office/drawing/2014/main" id="{90CFD439-E346-0E67-C9C2-132C9C4EAD4D}"/>
              </a:ext>
            </a:extLst>
          </p:cNvPr>
          <p:cNvSpPr>
            <a:spLocks noGrp="1"/>
          </p:cNvSpPr>
          <p:nvPr>
            <p:ph type="body" sz="quarter" idx="15" hasCustomPrompt="1"/>
          </p:nvPr>
        </p:nvSpPr>
        <p:spPr>
          <a:xfrm>
            <a:off x="621966" y="2932240"/>
            <a:ext cx="3489235" cy="1828800"/>
          </a:xfrm>
          <a:prstGeom prst="rect">
            <a:avLst/>
          </a:prstGeom>
        </p:spPr>
        <p:txBody>
          <a:bodyPr lIns="45720" tIns="45720" rIns="45720" bIns="45720">
            <a:noAutofit/>
          </a:bodyPr>
          <a:lstStyle>
            <a:lvl1pPr marL="0" marR="0" indent="0" algn="l" defTabSz="912253"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3" name="Text Placeholder 2">
            <a:extLst>
              <a:ext uri="{FF2B5EF4-FFF2-40B4-BE49-F238E27FC236}">
                <a16:creationId xmlns:a16="http://schemas.microsoft.com/office/drawing/2014/main" id="{444CB3C8-42AF-C48C-331D-14C6776D22E0}"/>
              </a:ext>
            </a:extLst>
          </p:cNvPr>
          <p:cNvSpPr>
            <a:spLocks noGrp="1"/>
          </p:cNvSpPr>
          <p:nvPr>
            <p:ph type="body" sz="quarter" idx="18" hasCustomPrompt="1"/>
          </p:nvPr>
        </p:nvSpPr>
        <p:spPr>
          <a:xfrm>
            <a:off x="8093165" y="2932240"/>
            <a:ext cx="3489235" cy="1828800"/>
          </a:xfrm>
          <a:prstGeom prst="rect">
            <a:avLst/>
          </a:prstGeom>
        </p:spPr>
        <p:txBody>
          <a:bodyPr lIns="45720" tIns="45720" rIns="45720" bIns="45720">
            <a:noAutofit/>
          </a:bodyPr>
          <a:lstStyle>
            <a:lvl1pPr marL="0" marR="0" indent="0" algn="l" defTabSz="912253"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4" name="Text Placeholder 2">
            <a:extLst>
              <a:ext uri="{FF2B5EF4-FFF2-40B4-BE49-F238E27FC236}">
                <a16:creationId xmlns:a16="http://schemas.microsoft.com/office/drawing/2014/main" id="{995EC4FE-BFD0-FE57-EEA5-41CE44541429}"/>
              </a:ext>
            </a:extLst>
          </p:cNvPr>
          <p:cNvSpPr>
            <a:spLocks noGrp="1"/>
          </p:cNvSpPr>
          <p:nvPr>
            <p:ph type="body" sz="quarter" idx="20" hasCustomPrompt="1"/>
          </p:nvPr>
        </p:nvSpPr>
        <p:spPr>
          <a:xfrm>
            <a:off x="4362645" y="2932240"/>
            <a:ext cx="3489235" cy="1828800"/>
          </a:xfrm>
          <a:prstGeom prst="rect">
            <a:avLst/>
          </a:prstGeom>
        </p:spPr>
        <p:txBody>
          <a:bodyPr lIns="45720" tIns="45720" rIns="45720" bIns="45720">
            <a:noAutofit/>
          </a:bodyPr>
          <a:lstStyle>
            <a:lvl1pPr marL="0" marR="0" indent="0" algn="l" defTabSz="912253"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bg2"/>
                </a:solidFill>
                <a:latin typeface="+mn-lt"/>
                <a:cs typeface="CiscoSansTT Light" panose="020B0503020201020303" pitchFamily="34" charset="0"/>
              </a:defRPr>
            </a:lvl1pPr>
            <a:lvl2pPr marL="406361" indent="0">
              <a:buNone/>
              <a:defRPr/>
            </a:lvl2pPr>
            <a:lvl3pPr marL="569848" indent="0">
              <a:buNone/>
              <a:defRPr/>
            </a:lvl3pPr>
            <a:lvl4pPr marL="688903" indent="0">
              <a:buNone/>
              <a:defRPr/>
            </a:lvl4pPr>
            <a:lvl5pPr marL="80160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6" name="Title 1">
            <a:extLst>
              <a:ext uri="{FF2B5EF4-FFF2-40B4-BE49-F238E27FC236}">
                <a16:creationId xmlns:a16="http://schemas.microsoft.com/office/drawing/2014/main" id="{75EF17F4-A551-A381-6DF1-CED9B14FF852}"/>
              </a:ext>
            </a:extLst>
          </p:cNvPr>
          <p:cNvSpPr>
            <a:spLocks noGrp="1"/>
          </p:cNvSpPr>
          <p:nvPr>
            <p:ph type="ctrTitle" hasCustomPrompt="1"/>
          </p:nvPr>
        </p:nvSpPr>
        <p:spPr>
          <a:xfrm>
            <a:off x="621967" y="1549401"/>
            <a:ext cx="3493008" cy="660401"/>
          </a:xfrm>
          <a:prstGeom prst="rect">
            <a:avLst/>
          </a:prstGeom>
        </p:spPr>
        <p:txBody>
          <a:bodyPr lIns="45720" tIns="45720" rIns="45720" bIns="45720" anchor="b">
            <a:noAutofit/>
          </a:bodyPr>
          <a:lstStyle>
            <a:lvl1pPr marL="0" indent="0" algn="l">
              <a:lnSpc>
                <a:spcPct val="100000"/>
              </a:lnSpc>
              <a:spcBef>
                <a:spcPts val="0"/>
              </a:spcBef>
              <a:spcAft>
                <a:spcPts val="0"/>
              </a:spcAft>
              <a:buFont typeface="Arial" panose="020B0604020202020204" pitchFamily="34" charset="0"/>
              <a:buNone/>
              <a:defRPr sz="3200" b="0" i="0" spc="0" baseline="0">
                <a:solidFill>
                  <a:schemeClr val="accent1"/>
                </a:solidFill>
                <a:latin typeface="+mj-lt"/>
                <a:cs typeface="CiscoSansTT ExtraLight" panose="020B0303020201020303" pitchFamily="34" charset="0"/>
              </a:defRPr>
            </a:lvl1pPr>
          </a:lstStyle>
          <a:p>
            <a:r>
              <a:rPr lang="en-GB"/>
              <a:t>Heading</a:t>
            </a:r>
            <a:endParaRPr lang="en-US"/>
          </a:p>
        </p:txBody>
      </p:sp>
    </p:spTree>
    <p:extLst>
      <p:ext uri="{BB962C8B-B14F-4D97-AF65-F5344CB8AC3E}">
        <p14:creationId xmlns:p14="http://schemas.microsoft.com/office/powerpoint/2010/main" val="288728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E5826-E261-5240-BCCC-F517FDB6EBB5}"/>
              </a:ext>
            </a:extLst>
          </p:cNvPr>
          <p:cNvSpPr>
            <a:spLocks noChangeArrowheads="1"/>
          </p:cNvSpPr>
          <p:nvPr/>
        </p:nvSpPr>
        <p:spPr bwMode="ltGray">
          <a:xfrm>
            <a:off x="2097795" y="6590240"/>
            <a:ext cx="4534733" cy="175247"/>
          </a:xfrm>
          <a:prstGeom prst="rect">
            <a:avLst/>
          </a:prstGeom>
          <a:noFill/>
          <a:ln w="9525">
            <a:noFill/>
            <a:miter lim="800000"/>
            <a:headEnd/>
            <a:tailEnd/>
          </a:ln>
          <a:effectLst/>
        </p:spPr>
        <p:txBody>
          <a:bodyPr wrap="square" lIns="82115" tIns="41056" rIns="82115" bIns="41056" anchor="b">
            <a:spAutoFit/>
          </a:bodyPr>
          <a:lstStyle/>
          <a:p>
            <a:pPr defTabSz="814298" fontAlgn="auto">
              <a:spcBef>
                <a:spcPts val="0"/>
              </a:spcBef>
              <a:spcAft>
                <a:spcPts val="0"/>
              </a:spcAft>
              <a:defRPr/>
            </a:pPr>
            <a:r>
              <a:rPr lang="en-US" sz="600" b="0" i="0" spc="27" baseline="0">
                <a:solidFill>
                  <a:schemeClr val="bg2"/>
                </a:solidFill>
                <a:latin typeface="+mn-lt"/>
                <a:ea typeface="+mn-ea"/>
                <a:cs typeface="CiscoSansTT Light" panose="020B0503020201020303" pitchFamily="34" charset="0"/>
              </a:rPr>
              <a:t>© 2025  Cisco and/or its affiliates. All rights reserved.   Cisco Confidential</a:t>
            </a:r>
          </a:p>
        </p:txBody>
      </p:sp>
      <p:sp>
        <p:nvSpPr>
          <p:cNvPr id="3" name="Title Placeholder 1">
            <a:extLst>
              <a:ext uri="{FF2B5EF4-FFF2-40B4-BE49-F238E27FC236}">
                <a16:creationId xmlns:a16="http://schemas.microsoft.com/office/drawing/2014/main" id="{F21F2830-F0A3-2EAC-C709-5C928A8C49EF}"/>
              </a:ext>
            </a:extLst>
          </p:cNvPr>
          <p:cNvSpPr>
            <a:spLocks noGrp="1"/>
          </p:cNvSpPr>
          <p:nvPr>
            <p:ph type="title"/>
          </p:nvPr>
        </p:nvSpPr>
        <p:spPr>
          <a:xfrm>
            <a:off x="609603" y="384079"/>
            <a:ext cx="10972800" cy="685800"/>
          </a:xfrm>
          <a:prstGeom prst="rect">
            <a:avLst/>
          </a:prstGeom>
        </p:spPr>
        <p:txBody>
          <a:bodyPr vert="horz" lIns="45720" tIns="45720" rIns="45720" bIns="45720" rtlCol="0" anchor="ctr">
            <a:noAutofit/>
          </a:bodyPr>
          <a:lstStyle/>
          <a:p>
            <a:r>
              <a:rPr lang="en-US"/>
              <a:t>Click to edit Master title style</a:t>
            </a:r>
          </a:p>
        </p:txBody>
      </p:sp>
      <p:sp>
        <p:nvSpPr>
          <p:cNvPr id="7" name="Text Placeholder 2">
            <a:extLst>
              <a:ext uri="{FF2B5EF4-FFF2-40B4-BE49-F238E27FC236}">
                <a16:creationId xmlns:a16="http://schemas.microsoft.com/office/drawing/2014/main" id="{455BE63C-8C0C-FC75-3DF2-F8F96A3C87BE}"/>
              </a:ext>
            </a:extLst>
          </p:cNvPr>
          <p:cNvSpPr>
            <a:spLocks noGrp="1"/>
          </p:cNvSpPr>
          <p:nvPr>
            <p:ph type="body" idx="1"/>
          </p:nvPr>
        </p:nvSpPr>
        <p:spPr>
          <a:xfrm>
            <a:off x="609602" y="1409700"/>
            <a:ext cx="10972799" cy="4724400"/>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oogle Shape;192;p37" descr="Duo Logo White@2x.png">
            <a:extLst>
              <a:ext uri="{FF2B5EF4-FFF2-40B4-BE49-F238E27FC236}">
                <a16:creationId xmlns:a16="http://schemas.microsoft.com/office/drawing/2014/main" id="{C8B6F5F6-2846-3EFA-2672-18794B5AA368}"/>
              </a:ext>
            </a:extLst>
          </p:cNvPr>
          <p:cNvPicPr preferRelativeResize="0"/>
          <p:nvPr/>
        </p:nvPicPr>
        <p:blipFill>
          <a:blip r:embed="rId40" cstate="hqprint">
            <a:alphaModFix/>
            <a:extLst>
              <a:ext uri="{28A0092B-C50C-407E-A947-70E740481C1C}">
                <a14:useLocalDpi xmlns:a14="http://schemas.microsoft.com/office/drawing/2010/main"/>
              </a:ext>
            </a:extLst>
          </a:blip>
          <a:stretch>
            <a:fillRect/>
          </a:stretch>
        </p:blipFill>
        <p:spPr>
          <a:xfrm>
            <a:off x="1226388" y="6574370"/>
            <a:ext cx="558779" cy="181043"/>
          </a:xfrm>
          <a:prstGeom prst="rect">
            <a:avLst/>
          </a:prstGeom>
          <a:noFill/>
          <a:ln>
            <a:noFill/>
          </a:ln>
        </p:spPr>
      </p:pic>
      <p:pic>
        <p:nvPicPr>
          <p:cNvPr id="11" name="Picture 7">
            <a:extLst>
              <a:ext uri="{FF2B5EF4-FFF2-40B4-BE49-F238E27FC236}">
                <a16:creationId xmlns:a16="http://schemas.microsoft.com/office/drawing/2014/main" id="{6849FB06-3CC5-3E8C-B6C8-F3D6E36890DC}"/>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683245" y="6543673"/>
            <a:ext cx="402989" cy="211740"/>
          </a:xfrm>
          <a:prstGeom prst="rect">
            <a:avLst/>
          </a:prstGeom>
        </p:spPr>
      </p:pic>
      <p:sp>
        <p:nvSpPr>
          <p:cNvPr id="2" name="Rectangle 1">
            <a:extLst>
              <a:ext uri="{FF2B5EF4-FFF2-40B4-BE49-F238E27FC236}">
                <a16:creationId xmlns:a16="http://schemas.microsoft.com/office/drawing/2014/main" id="{1A83FBCE-4DFF-CA31-6A14-BCB026F1463A}"/>
              </a:ext>
            </a:extLst>
          </p:cNvPr>
          <p:cNvSpPr>
            <a:spLocks noChangeArrowheads="1"/>
          </p:cNvSpPr>
          <p:nvPr userDrawn="1"/>
        </p:nvSpPr>
        <p:spPr bwMode="ltGray">
          <a:xfrm>
            <a:off x="7081840" y="6590240"/>
            <a:ext cx="4054650" cy="175247"/>
          </a:xfrm>
          <a:prstGeom prst="rect">
            <a:avLst/>
          </a:prstGeom>
          <a:noFill/>
          <a:ln w="9525">
            <a:noFill/>
            <a:miter lim="800000"/>
            <a:headEnd/>
            <a:tailEnd/>
          </a:ln>
          <a:effectLst/>
        </p:spPr>
        <p:txBody>
          <a:bodyPr wrap="square" lIns="82115" tIns="41056" rIns="82115" bIns="41056" anchor="b">
            <a:spAutoFit/>
          </a:bodyPr>
          <a:lstStyle/>
          <a:p>
            <a:pPr algn="r" defTabSz="814298" fontAlgn="auto">
              <a:spcBef>
                <a:spcPts val="0"/>
              </a:spcBef>
              <a:spcAft>
                <a:spcPts val="0"/>
              </a:spcAft>
              <a:defRPr/>
            </a:pPr>
            <a:r>
              <a:rPr lang="en-US" sz="600" b="0" i="0" spc="27" baseline="0">
                <a:solidFill>
                  <a:schemeClr val="bg2"/>
                </a:solidFill>
                <a:latin typeface="+mn-lt"/>
                <a:ea typeface="+mn-ea"/>
                <a:cs typeface="CiscoSansTT Light" panose="020B0503020201020303" pitchFamily="34" charset="0"/>
              </a:rPr>
              <a:t>Duo: Identity Simplified. Security Amplified</a:t>
            </a:r>
          </a:p>
        </p:txBody>
      </p:sp>
      <p:sp>
        <p:nvSpPr>
          <p:cNvPr id="6" name="TextovéPole 5">
            <a:extLst>
              <a:ext uri="{FF2B5EF4-FFF2-40B4-BE49-F238E27FC236}">
                <a16:creationId xmlns:a16="http://schemas.microsoft.com/office/drawing/2014/main" id="{9B6068FD-1D3B-CE8B-FBFB-6FDBC40AD01E}"/>
              </a:ext>
            </a:extLst>
          </p:cNvPr>
          <p:cNvSpPr txBox="1"/>
          <p:nvPr userDrawn="1">
            <p:extLst>
              <p:ext uri="{1162E1C5-73C7-4A58-AE30-91384D911F3F}">
                <p184:classification xmlns:p184="http://schemas.microsoft.com/office/powerpoint/2018/4/main" val="ftr"/>
              </p:ext>
            </p:extLst>
          </p:nvPr>
        </p:nvSpPr>
        <p:spPr>
          <a:xfrm>
            <a:off x="63500" y="6779260"/>
            <a:ext cx="7938" cy="15240"/>
          </a:xfrm>
          <a:prstGeom prst="rect">
            <a:avLst/>
          </a:prstGeom>
        </p:spPr>
        <p:txBody>
          <a:bodyPr horzOverflow="overflow" lIns="0" tIns="0" rIns="0" bIns="0">
            <a:spAutoFit/>
          </a:bodyPr>
          <a:lstStyle/>
          <a:p>
            <a:pPr algn="l"/>
            <a:r>
              <a:rPr lang="cs-CZ" sz="100">
                <a:solidFill>
                  <a:srgbClr val="000000">
                    <a:alpha val="50000"/>
                  </a:srgbClr>
                </a:solidFill>
                <a:latin typeface="Aptos" panose="020B0004020202020204" pitchFamily="34" charset="0"/>
              </a:rPr>
              <a:t>-</a:t>
            </a:r>
          </a:p>
        </p:txBody>
      </p:sp>
    </p:spTree>
    <p:extLst>
      <p:ext uri="{BB962C8B-B14F-4D97-AF65-F5344CB8AC3E}">
        <p14:creationId xmlns:p14="http://schemas.microsoft.com/office/powerpoint/2010/main" val="33686790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3" r:id="rId32"/>
    <p:sldLayoutId id="2147483694" r:id="rId33"/>
    <p:sldLayoutId id="2147483695" r:id="rId34"/>
    <p:sldLayoutId id="2147483700" r:id="rId35"/>
    <p:sldLayoutId id="2147483699" r:id="rId36"/>
    <p:sldLayoutId id="2147483720" r:id="rId37"/>
    <p:sldLayoutId id="2147483697"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2253" rtl="0" eaLnBrk="1" fontAlgn="base" hangingPunct="1">
        <a:lnSpc>
          <a:spcPct val="80000"/>
        </a:lnSpc>
        <a:spcBef>
          <a:spcPct val="0"/>
        </a:spcBef>
        <a:spcAft>
          <a:spcPct val="0"/>
        </a:spcAft>
        <a:defRPr lang="en-US" sz="3600" b="0" i="0" u="none" kern="1200" dirty="0">
          <a:solidFill>
            <a:schemeClr val="accent1"/>
          </a:solidFill>
          <a:latin typeface="+mj-lt"/>
          <a:ea typeface="CiscoSansTT Thin" charset="0"/>
          <a:cs typeface="CiscoSansTT Thin" charset="0"/>
        </a:defRPr>
      </a:lvl1pPr>
      <a:lvl2pPr algn="l" defTabSz="912253"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53"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53"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53"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79" algn="l" defTabSz="912253"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60" algn="l" defTabSz="912253"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40" algn="l" defTabSz="912253"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18" algn="l" defTabSz="912253"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7" indent="-226477" algn="l" defTabSz="912253"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189" indent="-227008" algn="l" defTabSz="912253"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899" indent="-230182" algn="l" defTabSz="912253"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71" indent="-230182" algn="l" defTabSz="912253"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68" indent="-231769" algn="l" defTabSz="912253"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70" indent="-228586" algn="l" defTabSz="914340"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50" indent="-228556" algn="l" defTabSz="914340"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87" indent="0" algn="l" defTabSz="914340"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42" indent="-228586"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0" rtl="0" eaLnBrk="1" latinLnBrk="0" hangingPunct="1">
        <a:defRPr sz="1867" kern="1200">
          <a:solidFill>
            <a:schemeClr val="tx1"/>
          </a:solidFill>
          <a:latin typeface="+mn-lt"/>
          <a:ea typeface="+mn-ea"/>
          <a:cs typeface="+mn-cs"/>
        </a:defRPr>
      </a:lvl1pPr>
      <a:lvl2pPr marL="457167" algn="l" defTabSz="914340" rtl="0" eaLnBrk="1" latinLnBrk="0" hangingPunct="1">
        <a:defRPr sz="1867" kern="1200">
          <a:solidFill>
            <a:schemeClr val="tx1"/>
          </a:solidFill>
          <a:latin typeface="+mn-lt"/>
          <a:ea typeface="+mn-ea"/>
          <a:cs typeface="+mn-cs"/>
        </a:defRPr>
      </a:lvl2pPr>
      <a:lvl3pPr marL="914340" algn="l" defTabSz="914340" rtl="0" eaLnBrk="1" latinLnBrk="0" hangingPunct="1">
        <a:defRPr sz="1867" kern="1200">
          <a:solidFill>
            <a:schemeClr val="tx1"/>
          </a:solidFill>
          <a:latin typeface="+mn-lt"/>
          <a:ea typeface="+mn-ea"/>
          <a:cs typeface="+mn-cs"/>
        </a:defRPr>
      </a:lvl3pPr>
      <a:lvl4pPr marL="1371508" algn="l" defTabSz="914340" rtl="0" eaLnBrk="1" latinLnBrk="0" hangingPunct="1">
        <a:defRPr sz="1867" kern="1200">
          <a:solidFill>
            <a:schemeClr val="tx1"/>
          </a:solidFill>
          <a:latin typeface="+mn-lt"/>
          <a:ea typeface="+mn-ea"/>
          <a:cs typeface="+mn-cs"/>
        </a:defRPr>
      </a:lvl4pPr>
      <a:lvl5pPr marL="1828680" algn="l" defTabSz="914340" rtl="0" eaLnBrk="1" latinLnBrk="0" hangingPunct="1">
        <a:defRPr sz="1867" kern="1200">
          <a:solidFill>
            <a:schemeClr val="tx1"/>
          </a:solidFill>
          <a:latin typeface="+mn-lt"/>
          <a:ea typeface="+mn-ea"/>
          <a:cs typeface="+mn-cs"/>
        </a:defRPr>
      </a:lvl5pPr>
      <a:lvl6pPr marL="2285846" algn="l" defTabSz="914340" rtl="0" eaLnBrk="1" latinLnBrk="0" hangingPunct="1">
        <a:defRPr sz="1867" kern="1200">
          <a:solidFill>
            <a:schemeClr val="tx1"/>
          </a:solidFill>
          <a:latin typeface="+mn-lt"/>
          <a:ea typeface="+mn-ea"/>
          <a:cs typeface="+mn-cs"/>
        </a:defRPr>
      </a:lvl6pPr>
      <a:lvl7pPr marL="2743018" algn="l" defTabSz="914340" rtl="0" eaLnBrk="1" latinLnBrk="0" hangingPunct="1">
        <a:defRPr sz="1867" kern="1200">
          <a:solidFill>
            <a:schemeClr val="tx1"/>
          </a:solidFill>
          <a:latin typeface="+mn-lt"/>
          <a:ea typeface="+mn-ea"/>
          <a:cs typeface="+mn-cs"/>
        </a:defRPr>
      </a:lvl7pPr>
      <a:lvl8pPr marL="3200187" algn="l" defTabSz="914340" rtl="0" eaLnBrk="1" latinLnBrk="0" hangingPunct="1">
        <a:defRPr sz="1867" kern="1200">
          <a:solidFill>
            <a:schemeClr val="tx1"/>
          </a:solidFill>
          <a:latin typeface="+mn-lt"/>
          <a:ea typeface="+mn-ea"/>
          <a:cs typeface="+mn-cs"/>
        </a:defRPr>
      </a:lvl8pPr>
      <a:lvl9pPr marL="3657359" algn="l" defTabSz="91434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1" orient="horz" pos="4128">
          <p15:clr>
            <a:srgbClr val="F26B43"/>
          </p15:clr>
        </p15:guide>
        <p15:guide id="14" pos="384">
          <p15:clr>
            <a:srgbClr val="F26B43"/>
          </p15:clr>
        </p15:guide>
        <p15:guide id="15" pos="7296">
          <p15:clr>
            <a:srgbClr val="F26B43"/>
          </p15:clr>
        </p15:guide>
        <p15:guide id="16" pos="3835">
          <p15:clr>
            <a:srgbClr val="F26B43"/>
          </p15:clr>
        </p15:guide>
        <p15:guide id="17" orient="horz" pos="3864">
          <p15:clr>
            <a:srgbClr val="F26B43"/>
          </p15:clr>
        </p15:guide>
        <p15:guide id="18" orient="horz" pos="240">
          <p15:clr>
            <a:srgbClr val="F26B43"/>
          </p15:clr>
        </p15:guide>
        <p15:guide id="19" orient="horz" pos="2160">
          <p15:clr>
            <a:srgbClr val="F26B43"/>
          </p15:clr>
        </p15:guide>
        <p15:guide id="20" orient="horz" pos="672">
          <p15:clr>
            <a:srgbClr val="F26B43"/>
          </p15:clr>
        </p15:guide>
        <p15:guide id="21" orient="horz" pos="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563804D0-1B5B-924C-8995-DA787F4942D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09602" y="6342698"/>
            <a:ext cx="396305" cy="208228"/>
          </a:xfrm>
          <a:prstGeom prst="rect">
            <a:avLst/>
          </a:prstGeom>
        </p:spPr>
      </p:pic>
      <p:sp>
        <p:nvSpPr>
          <p:cNvPr id="3" name="Title Placeholder 1">
            <a:extLst>
              <a:ext uri="{FF2B5EF4-FFF2-40B4-BE49-F238E27FC236}">
                <a16:creationId xmlns:a16="http://schemas.microsoft.com/office/drawing/2014/main" id="{F21F2830-F0A3-2EAC-C709-5C928A8C49EF}"/>
              </a:ext>
            </a:extLst>
          </p:cNvPr>
          <p:cNvSpPr>
            <a:spLocks noGrp="1"/>
          </p:cNvSpPr>
          <p:nvPr>
            <p:ph type="title"/>
          </p:nvPr>
        </p:nvSpPr>
        <p:spPr>
          <a:xfrm>
            <a:off x="609602" y="384079"/>
            <a:ext cx="10972800" cy="685800"/>
          </a:xfrm>
          <a:prstGeom prst="rect">
            <a:avLst/>
          </a:prstGeom>
        </p:spPr>
        <p:txBody>
          <a:bodyPr vert="horz" lIns="45720" tIns="45720" rIns="45720" bIns="45720" rtlCol="0" anchor="t" anchorCtr="0">
            <a:noAutofit/>
          </a:bodyPr>
          <a:lstStyle/>
          <a:p>
            <a:r>
              <a:rPr lang="en-US"/>
              <a:t>Click to edit master title style</a:t>
            </a:r>
          </a:p>
        </p:txBody>
      </p:sp>
      <p:sp>
        <p:nvSpPr>
          <p:cNvPr id="7" name="Text Placeholder 2">
            <a:extLst>
              <a:ext uri="{FF2B5EF4-FFF2-40B4-BE49-F238E27FC236}">
                <a16:creationId xmlns:a16="http://schemas.microsoft.com/office/drawing/2014/main" id="{455BE63C-8C0C-FC75-3DF2-F8F96A3C87BE}"/>
              </a:ext>
            </a:extLst>
          </p:cNvPr>
          <p:cNvSpPr>
            <a:spLocks noGrp="1"/>
          </p:cNvSpPr>
          <p:nvPr>
            <p:ph type="body" idx="1"/>
          </p:nvPr>
        </p:nvSpPr>
        <p:spPr>
          <a:xfrm>
            <a:off x="609602" y="1409700"/>
            <a:ext cx="10972798" cy="4724400"/>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C7438860-68D2-7C04-57D7-18D6475E4ED0}"/>
              </a:ext>
            </a:extLst>
          </p:cNvPr>
          <p:cNvSpPr txBox="1"/>
          <p:nvPr userDrawn="1"/>
        </p:nvSpPr>
        <p:spPr>
          <a:xfrm>
            <a:off x="5562011" y="6373893"/>
            <a:ext cx="6099716" cy="184666"/>
          </a:xfrm>
          <a:prstGeom prst="rect">
            <a:avLst/>
          </a:prstGeom>
          <a:noFill/>
        </p:spPr>
        <p:txBody>
          <a:bodyPr wrap="square">
            <a:spAutoFit/>
          </a:bodyPr>
          <a:lstStyle/>
          <a:p>
            <a:pPr algn="r"/>
            <a:r>
              <a:rPr lang="en-US" sz="600">
                <a:solidFill>
                  <a:schemeClr val="bg1"/>
                </a:solidFill>
                <a:latin typeface="+mn-lt"/>
              </a:rPr>
              <a:t>Cisco Security    </a:t>
            </a:r>
            <a:r>
              <a:rPr lang="en-US" sz="600">
                <a:solidFill>
                  <a:schemeClr val="accent1"/>
                </a:solidFill>
                <a:latin typeface="+mn-lt"/>
              </a:rPr>
              <a:t>|</a:t>
            </a:r>
            <a:r>
              <a:rPr lang="en-US" sz="600">
                <a:solidFill>
                  <a:schemeClr val="bg1"/>
                </a:solidFill>
                <a:latin typeface="+mn-lt"/>
              </a:rPr>
              <a:t>    </a:t>
            </a:r>
            <a:fld id="{946C8B70-93B4-2248-8474-95FC19DCEA30}" type="slidenum">
              <a:rPr lang="en-US" sz="600" smtClean="0">
                <a:solidFill>
                  <a:schemeClr val="bg1"/>
                </a:solidFill>
                <a:latin typeface="+mn-lt"/>
              </a:rPr>
              <a:pPr algn="r"/>
              <a:t>‹#›</a:t>
            </a:fld>
            <a:endParaRPr lang="en-US" sz="600">
              <a:solidFill>
                <a:schemeClr val="bg1"/>
              </a:solidFill>
              <a:latin typeface="+mn-lt"/>
            </a:endParaRPr>
          </a:p>
        </p:txBody>
      </p:sp>
      <p:sp>
        <p:nvSpPr>
          <p:cNvPr id="8" name="TextovéPole 7">
            <a:extLst>
              <a:ext uri="{FF2B5EF4-FFF2-40B4-BE49-F238E27FC236}">
                <a16:creationId xmlns:a16="http://schemas.microsoft.com/office/drawing/2014/main" id="{4E760789-D3D0-3521-3590-1EE75C516DAD}"/>
              </a:ext>
            </a:extLst>
          </p:cNvPr>
          <p:cNvSpPr txBox="1"/>
          <p:nvPr>
            <p:extLst>
              <p:ext uri="{1162E1C5-73C7-4A58-AE30-91384D911F3F}">
                <p184:classification xmlns:p184="http://schemas.microsoft.com/office/powerpoint/2018/4/main" val="ftr"/>
              </p:ext>
            </p:extLst>
          </p:nvPr>
        </p:nvSpPr>
        <p:spPr>
          <a:xfrm>
            <a:off x="63500" y="6779260"/>
            <a:ext cx="7938" cy="15240"/>
          </a:xfrm>
          <a:prstGeom prst="rect">
            <a:avLst/>
          </a:prstGeom>
        </p:spPr>
        <p:txBody>
          <a:bodyPr horzOverflow="overflow" lIns="0" tIns="0" rIns="0" bIns="0">
            <a:spAutoFit/>
          </a:bodyPr>
          <a:lstStyle/>
          <a:p>
            <a:pPr algn="l"/>
            <a:r>
              <a:rPr lang="cs-CZ" sz="100">
                <a:solidFill>
                  <a:srgbClr val="000000">
                    <a:alpha val="50000"/>
                  </a:srgbClr>
                </a:solidFill>
                <a:latin typeface="Aptos" panose="020B0004020202020204" pitchFamily="34" charset="0"/>
              </a:rPr>
              <a:t>-</a:t>
            </a:r>
          </a:p>
        </p:txBody>
      </p:sp>
    </p:spTree>
    <p:extLst>
      <p:ext uri="{BB962C8B-B14F-4D97-AF65-F5344CB8AC3E}">
        <p14:creationId xmlns:p14="http://schemas.microsoft.com/office/powerpoint/2010/main" val="1773376399"/>
      </p:ext>
    </p:extLst>
  </p:cSld>
  <p:clrMap bg1="dk1" tx1="lt1" bg2="dk2" tx2="lt2" accent1="accent1" accent2="accent2" accent3="accent3" accent4="accent4" accent5="accent5" accent6="accent6" hlink="hlink" folHlink="folHlink"/>
  <p:sldLayoutIdLst>
    <p:sldLayoutId id="2147483896" r:id="rId1"/>
    <p:sldLayoutId id="2147483897" r:id="rId2"/>
    <p:sldLayoutId id="2147483898"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76" rtl="0" eaLnBrk="1" fontAlgn="base" hangingPunct="1">
        <a:lnSpc>
          <a:spcPct val="90000"/>
        </a:lnSpc>
        <a:spcBef>
          <a:spcPct val="0"/>
        </a:spcBef>
        <a:spcAft>
          <a:spcPct val="0"/>
        </a:spcAft>
        <a:defRPr lang="en-US" sz="3600" b="0" i="0" u="none" kern="1200" dirty="0">
          <a:solidFill>
            <a:schemeClr val="bg1"/>
          </a:solidFill>
          <a:latin typeface="+mj-lt"/>
          <a:ea typeface="CiscoSansTT Thin" charset="0"/>
          <a:cs typeface="CiscoSansTT Thin"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000" kern="1200" dirty="0">
          <a:solidFill>
            <a:schemeClr val="tx1"/>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1800" kern="1200" dirty="0">
          <a:solidFill>
            <a:schemeClr val="tx1"/>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tx1"/>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tx1"/>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200"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2" rtl="0" eaLnBrk="1" latinLnBrk="0" hangingPunct="1">
        <a:defRPr sz="1867" kern="1200">
          <a:solidFill>
            <a:schemeClr val="tx1"/>
          </a:solidFill>
          <a:latin typeface="+mn-lt"/>
          <a:ea typeface="+mn-ea"/>
          <a:cs typeface="+mn-cs"/>
        </a:defRPr>
      </a:lvl1pPr>
      <a:lvl2pPr marL="457178" algn="l" defTabSz="914362" rtl="0" eaLnBrk="1" latinLnBrk="0" hangingPunct="1">
        <a:defRPr sz="1867" kern="1200">
          <a:solidFill>
            <a:schemeClr val="tx1"/>
          </a:solidFill>
          <a:latin typeface="+mn-lt"/>
          <a:ea typeface="+mn-ea"/>
          <a:cs typeface="+mn-cs"/>
        </a:defRPr>
      </a:lvl2pPr>
      <a:lvl3pPr marL="914362" algn="l" defTabSz="914362" rtl="0" eaLnBrk="1" latinLnBrk="0" hangingPunct="1">
        <a:defRPr sz="1867" kern="1200">
          <a:solidFill>
            <a:schemeClr val="tx1"/>
          </a:solidFill>
          <a:latin typeface="+mn-lt"/>
          <a:ea typeface="+mn-ea"/>
          <a:cs typeface="+mn-cs"/>
        </a:defRPr>
      </a:lvl3pPr>
      <a:lvl4pPr marL="1371542" algn="l" defTabSz="914362" rtl="0" eaLnBrk="1" latinLnBrk="0" hangingPunct="1">
        <a:defRPr sz="1867" kern="1200">
          <a:solidFill>
            <a:schemeClr val="tx1"/>
          </a:solidFill>
          <a:latin typeface="+mn-lt"/>
          <a:ea typeface="+mn-ea"/>
          <a:cs typeface="+mn-cs"/>
        </a:defRPr>
      </a:lvl4pPr>
      <a:lvl5pPr marL="1828725" algn="l" defTabSz="914362" rtl="0" eaLnBrk="1" latinLnBrk="0" hangingPunct="1">
        <a:defRPr sz="1867" kern="1200">
          <a:solidFill>
            <a:schemeClr val="tx1"/>
          </a:solidFill>
          <a:latin typeface="+mn-lt"/>
          <a:ea typeface="+mn-ea"/>
          <a:cs typeface="+mn-cs"/>
        </a:defRPr>
      </a:lvl5pPr>
      <a:lvl6pPr marL="2285903" algn="l" defTabSz="914362" rtl="0" eaLnBrk="1" latinLnBrk="0" hangingPunct="1">
        <a:defRPr sz="1867" kern="1200">
          <a:solidFill>
            <a:schemeClr val="tx1"/>
          </a:solidFill>
          <a:latin typeface="+mn-lt"/>
          <a:ea typeface="+mn-ea"/>
          <a:cs typeface="+mn-cs"/>
        </a:defRPr>
      </a:lvl6pPr>
      <a:lvl7pPr marL="2743086" algn="l" defTabSz="914362" rtl="0" eaLnBrk="1" latinLnBrk="0" hangingPunct="1">
        <a:defRPr sz="1867" kern="1200">
          <a:solidFill>
            <a:schemeClr val="tx1"/>
          </a:solidFill>
          <a:latin typeface="+mn-lt"/>
          <a:ea typeface="+mn-ea"/>
          <a:cs typeface="+mn-cs"/>
        </a:defRPr>
      </a:lvl7pPr>
      <a:lvl8pPr marL="3200267" algn="l" defTabSz="914362" rtl="0" eaLnBrk="1" latinLnBrk="0" hangingPunct="1">
        <a:defRPr sz="1867" kern="1200">
          <a:solidFill>
            <a:schemeClr val="tx1"/>
          </a:solidFill>
          <a:latin typeface="+mn-lt"/>
          <a:ea typeface="+mn-ea"/>
          <a:cs typeface="+mn-cs"/>
        </a:defRPr>
      </a:lvl8pPr>
      <a:lvl9pPr marL="3657450" algn="l" defTabSz="914362"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
          <p15:clr>
            <a:srgbClr val="F26B43"/>
          </p15:clr>
        </p15:guide>
        <p15:guide id="3" pos="7296">
          <p15:clr>
            <a:srgbClr val="F26B43"/>
          </p15:clr>
        </p15:guide>
        <p15:guide id="6" pos="3835">
          <p15:clr>
            <a:srgbClr val="F26B43"/>
          </p15:clr>
        </p15:guide>
        <p15:guide id="9" orient="horz" pos="3864">
          <p15:clr>
            <a:srgbClr val="F26B43"/>
          </p15:clr>
        </p15:guide>
        <p15:guide id="10" orient="horz" pos="240">
          <p15:clr>
            <a:srgbClr val="F26B43"/>
          </p15:clr>
        </p15:guide>
        <p15:guide id="11" orient="horz" pos="2160">
          <p15:clr>
            <a:srgbClr val="F26B43"/>
          </p15:clr>
        </p15:guide>
        <p15:guide id="12" orient="horz" pos="672">
          <p15:clr>
            <a:srgbClr val="F26B43"/>
          </p15:clr>
        </p15:guide>
        <p15:guide id="13" orient="horz" pos="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sv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45.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54.png"/><Relationship Id="rId9" Type="http://schemas.openxmlformats.org/officeDocument/2006/relationships/image" Target="../media/image52.sv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5.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66.png"/><Relationship Id="rId16" Type="http://schemas.openxmlformats.org/officeDocument/2006/relationships/image" Target="../media/image80.svg"/><Relationship Id="rId1" Type="http://schemas.openxmlformats.org/officeDocument/2006/relationships/slideLayout" Target="../slideLayouts/slideLayout12.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sv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image" Target="../media/image82.svg"/><Relationship Id="rId21" Type="http://schemas.openxmlformats.org/officeDocument/2006/relationships/image" Target="../media/image100.svg"/><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6.svg"/><Relationship Id="rId25" Type="http://schemas.openxmlformats.org/officeDocument/2006/relationships/image" Target="../media/image104.png"/><Relationship Id="rId2" Type="http://schemas.openxmlformats.org/officeDocument/2006/relationships/image" Target="../media/image81.png"/><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12.xml"/><Relationship Id="rId6" Type="http://schemas.openxmlformats.org/officeDocument/2006/relationships/image" Target="../media/image85.png"/><Relationship Id="rId11" Type="http://schemas.openxmlformats.org/officeDocument/2006/relationships/image" Target="../media/image90.png"/><Relationship Id="rId24" Type="http://schemas.openxmlformats.org/officeDocument/2006/relationships/image" Target="../media/image103.png"/><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102.svg"/><Relationship Id="rId10" Type="http://schemas.openxmlformats.org/officeDocument/2006/relationships/image" Target="../media/image89.png"/><Relationship Id="rId19" Type="http://schemas.openxmlformats.org/officeDocument/2006/relationships/image" Target="../media/image98.svg"/><Relationship Id="rId4" Type="http://schemas.openxmlformats.org/officeDocument/2006/relationships/image" Target="../media/image83.emf"/><Relationship Id="rId9" Type="http://schemas.openxmlformats.org/officeDocument/2006/relationships/image" Target="../media/image88.svg"/><Relationship Id="rId14" Type="http://schemas.openxmlformats.org/officeDocument/2006/relationships/image" Target="../media/image93.svg"/><Relationship Id="rId22" Type="http://schemas.openxmlformats.org/officeDocument/2006/relationships/image" Target="../media/image101.png"/></Relationships>
</file>

<file path=ppt/slides/_rels/slide2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4.png"/><Relationship Id="rId3" Type="http://schemas.openxmlformats.org/officeDocument/2006/relationships/image" Target="../media/image115.svg"/><Relationship Id="rId7" Type="http://schemas.openxmlformats.org/officeDocument/2006/relationships/image" Target="../media/image119.svg"/><Relationship Id="rId12" Type="http://schemas.openxmlformats.org/officeDocument/2006/relationships/image" Target="../media/image123.jpeg"/><Relationship Id="rId2" Type="http://schemas.openxmlformats.org/officeDocument/2006/relationships/image" Target="../media/image114.png"/><Relationship Id="rId16" Type="http://schemas.openxmlformats.org/officeDocument/2006/relationships/image" Target="../media/image127.svg"/><Relationship Id="rId1" Type="http://schemas.openxmlformats.org/officeDocument/2006/relationships/slideLayout" Target="../slideLayouts/slideLayout12.xml"/><Relationship Id="rId6" Type="http://schemas.openxmlformats.org/officeDocument/2006/relationships/image" Target="../media/image118.png"/><Relationship Id="rId11" Type="http://schemas.openxmlformats.org/officeDocument/2006/relationships/image" Target="../media/image122.png"/><Relationship Id="rId5" Type="http://schemas.openxmlformats.org/officeDocument/2006/relationships/image" Target="../media/image117.svg"/><Relationship Id="rId15" Type="http://schemas.openxmlformats.org/officeDocument/2006/relationships/image" Target="../media/image126.png"/><Relationship Id="rId10" Type="http://schemas.openxmlformats.org/officeDocument/2006/relationships/image" Target="../media/image76.pn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12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7.png"/><Relationship Id="rId3" Type="http://schemas.openxmlformats.org/officeDocument/2006/relationships/image" Target="../media/image129.svg"/><Relationship Id="rId7" Type="http://schemas.openxmlformats.org/officeDocument/2006/relationships/image" Target="../media/image133.svg"/><Relationship Id="rId12" Type="http://schemas.openxmlformats.org/officeDocument/2006/relationships/image" Target="../media/image93.svg"/><Relationship Id="rId17" Type="http://schemas.openxmlformats.org/officeDocument/2006/relationships/image" Target="../media/image141.png"/><Relationship Id="rId2" Type="http://schemas.openxmlformats.org/officeDocument/2006/relationships/image" Target="../media/image128.png"/><Relationship Id="rId16" Type="http://schemas.openxmlformats.org/officeDocument/2006/relationships/image" Target="../media/image140.svg"/><Relationship Id="rId1" Type="http://schemas.openxmlformats.org/officeDocument/2006/relationships/slideLayout" Target="../slideLayouts/slideLayout12.xml"/><Relationship Id="rId6" Type="http://schemas.openxmlformats.org/officeDocument/2006/relationships/image" Target="../media/image132.png"/><Relationship Id="rId11" Type="http://schemas.openxmlformats.org/officeDocument/2006/relationships/image" Target="../media/image92.png"/><Relationship Id="rId5" Type="http://schemas.openxmlformats.org/officeDocument/2006/relationships/image" Target="../media/image131.svg"/><Relationship Id="rId15" Type="http://schemas.openxmlformats.org/officeDocument/2006/relationships/image" Target="../media/image139.png"/><Relationship Id="rId10" Type="http://schemas.openxmlformats.org/officeDocument/2006/relationships/image" Target="../media/image136.sv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38.svg"/></Relationships>
</file>

<file path=ppt/slides/_rels/slide31.xml.rels><?xml version="1.0" encoding="UTF-8" standalone="yes"?>
<Relationships xmlns="http://schemas.openxmlformats.org/package/2006/relationships"><Relationship Id="rId8" Type="http://schemas.openxmlformats.org/officeDocument/2006/relationships/image" Target="../media/image147.svg"/><Relationship Id="rId13" Type="http://schemas.openxmlformats.org/officeDocument/2006/relationships/image" Target="../media/image150.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49.svg"/><Relationship Id="rId2" Type="http://schemas.openxmlformats.org/officeDocument/2006/relationships/notesSlide" Target="../notesSlides/notesSlide18.xml"/><Relationship Id="rId16" Type="http://schemas.openxmlformats.org/officeDocument/2006/relationships/image" Target="../media/image153.svg"/><Relationship Id="rId1" Type="http://schemas.openxmlformats.org/officeDocument/2006/relationships/slideLayout" Target="../slideLayouts/slideLayout12.xml"/><Relationship Id="rId6" Type="http://schemas.openxmlformats.org/officeDocument/2006/relationships/image" Target="../media/image145.svg"/><Relationship Id="rId11" Type="http://schemas.openxmlformats.org/officeDocument/2006/relationships/image" Target="../media/image148.png"/><Relationship Id="rId5" Type="http://schemas.openxmlformats.org/officeDocument/2006/relationships/image" Target="../media/image144.png"/><Relationship Id="rId15" Type="http://schemas.openxmlformats.org/officeDocument/2006/relationships/image" Target="../media/image152.png"/><Relationship Id="rId10" Type="http://schemas.openxmlformats.org/officeDocument/2006/relationships/image" Target="../media/image133.svg"/><Relationship Id="rId4" Type="http://schemas.openxmlformats.org/officeDocument/2006/relationships/image" Target="../media/image143.svg"/><Relationship Id="rId9" Type="http://schemas.openxmlformats.org/officeDocument/2006/relationships/image" Target="../media/image132.png"/><Relationship Id="rId14" Type="http://schemas.openxmlformats.org/officeDocument/2006/relationships/image" Target="../media/image151.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37.png"/><Relationship Id="rId3" Type="http://schemas.openxmlformats.org/officeDocument/2006/relationships/notesSlide" Target="../notesSlides/notesSlide19.xml"/><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emf"/><Relationship Id="rId10" Type="http://schemas.openxmlformats.org/officeDocument/2006/relationships/image" Target="../media/image159.svg"/><Relationship Id="rId4" Type="http://schemas.openxmlformats.org/officeDocument/2006/relationships/oleObject" Target="../embeddings/oleObject1.bin"/><Relationship Id="rId9" Type="http://schemas.openxmlformats.org/officeDocument/2006/relationships/image" Target="../media/image158.png"/><Relationship Id="rId14" Type="http://schemas.openxmlformats.org/officeDocument/2006/relationships/image" Target="../media/image38.svg"/></Relationships>
</file>

<file path=ppt/slides/_rels/slide3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62.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65.svg"/><Relationship Id="rId5" Type="http://schemas.openxmlformats.org/officeDocument/2006/relationships/image" Target="../media/image164.png"/><Relationship Id="rId4" Type="http://schemas.openxmlformats.org/officeDocument/2006/relationships/image" Target="../media/image163.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167.svg"/></Relationships>
</file>

<file path=ppt/slides/_rels/slide3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68.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6.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4.xml"/><Relationship Id="rId1" Type="http://schemas.openxmlformats.org/officeDocument/2006/relationships/slideLayout" Target="../slideLayouts/slideLayout36.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38.svg"/></Relationships>
</file>

<file path=ppt/slides/_rels/slide4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1D7932-FDBF-072E-C2D3-FA54AB45AB5F}"/>
              </a:ext>
            </a:extLst>
          </p:cNvPr>
          <p:cNvSpPr>
            <a:spLocks noGrp="1"/>
          </p:cNvSpPr>
          <p:nvPr>
            <p:ph type="ctrTitle"/>
          </p:nvPr>
        </p:nvSpPr>
        <p:spPr/>
        <p:txBody>
          <a:bodyPr vert="horz" lIns="45720" tIns="45720" rIns="45720" bIns="45720" rtlCol="0" anchor="b" anchorCtr="0">
            <a:normAutofit/>
          </a:bodyPr>
          <a:lstStyle/>
          <a:p>
            <a:r>
              <a:rPr lang="en-US" sz="5000" dirty="0"/>
              <a:t>Duo Identity</a:t>
            </a:r>
          </a:p>
        </p:txBody>
      </p:sp>
      <p:sp>
        <p:nvSpPr>
          <p:cNvPr id="7" name="Text Placeholder 6">
            <a:extLst>
              <a:ext uri="{FF2B5EF4-FFF2-40B4-BE49-F238E27FC236}">
                <a16:creationId xmlns:a16="http://schemas.microsoft.com/office/drawing/2014/main" id="{D38BD4F8-2A11-A601-D675-F27DCA98D158}"/>
              </a:ext>
            </a:extLst>
          </p:cNvPr>
          <p:cNvSpPr>
            <a:spLocks noGrp="1"/>
          </p:cNvSpPr>
          <p:nvPr>
            <p:ph type="body" sz="quarter" idx="13"/>
          </p:nvPr>
        </p:nvSpPr>
        <p:spPr/>
        <p:txBody>
          <a:bodyPr vert="horz" lIns="45720" tIns="45720" rIns="45720" bIns="45720" rtlCol="0">
            <a:normAutofit/>
          </a:bodyPr>
          <a:lstStyle/>
          <a:p>
            <a:r>
              <a:rPr lang="en-GB" sz="2000" b="0" i="0" kern="1200" baseline="0" err="1">
                <a:latin typeface="+mn-lt"/>
                <a:ea typeface="ＭＳ Ｐゴシック" charset="0"/>
                <a:cs typeface="CiscoSansTT Light" panose="020B0503020201020303" pitchFamily="34" charset="0"/>
              </a:rPr>
              <a:t>TechClub</a:t>
            </a:r>
            <a:r>
              <a:rPr lang="en-GB" sz="2000" b="0" i="0" kern="1200" baseline="0">
                <a:latin typeface="+mn-lt"/>
                <a:ea typeface="ＭＳ Ｐゴシック" charset="0"/>
                <a:cs typeface="CiscoSansTT Light" panose="020B0503020201020303" pitchFamily="34" charset="0"/>
              </a:rPr>
              <a:t>, 17.2.2026</a:t>
            </a:r>
          </a:p>
        </p:txBody>
      </p:sp>
      <p:sp>
        <p:nvSpPr>
          <p:cNvPr id="5" name="Subtitle 4">
            <a:extLst>
              <a:ext uri="{FF2B5EF4-FFF2-40B4-BE49-F238E27FC236}">
                <a16:creationId xmlns:a16="http://schemas.microsoft.com/office/drawing/2014/main" id="{AF047985-31B7-98D6-89DD-4F9EF2BBADB8}"/>
              </a:ext>
            </a:extLst>
          </p:cNvPr>
          <p:cNvSpPr>
            <a:spLocks noGrp="1"/>
          </p:cNvSpPr>
          <p:nvPr>
            <p:ph type="subTitle" idx="1"/>
          </p:nvPr>
        </p:nvSpPr>
        <p:spPr>
          <a:xfrm>
            <a:off x="612013" y="5163670"/>
            <a:ext cx="7223760" cy="765305"/>
          </a:xfrm>
        </p:spPr>
        <p:txBody>
          <a:bodyPr vert="horz" lIns="45720" tIns="45720" rIns="45720" bIns="45720" rtlCol="0" anchor="t" anchorCtr="0">
            <a:normAutofit/>
          </a:bodyPr>
          <a:lstStyle/>
          <a:p>
            <a:pPr>
              <a:spcAft>
                <a:spcPts val="600"/>
              </a:spcAft>
            </a:pPr>
            <a:r>
              <a:rPr lang="en-GB"/>
              <a:t>Milan Habrcetl, Cisco AE Security</a:t>
            </a:r>
          </a:p>
          <a:p>
            <a:pPr>
              <a:spcAft>
                <a:spcPts val="600"/>
              </a:spcAft>
            </a:pPr>
            <a:r>
              <a:rPr lang="en-GB" b="0" i="0" kern="1200" err="1">
                <a:latin typeface="+mn-lt"/>
                <a:ea typeface="ＭＳ Ｐゴシック" charset="0"/>
                <a:cs typeface="CiscoSansTT Light" panose="020B0503020201020303" pitchFamily="34" charset="0"/>
              </a:rPr>
              <a:t>mhabrcet@cisco.com</a:t>
            </a:r>
            <a:endParaRPr lang="en-GB" b="0" i="0" kern="1200">
              <a:latin typeface="+mn-lt"/>
              <a:ea typeface="ＭＳ Ｐゴシック" charset="0"/>
              <a:cs typeface="CiscoSansTT Light" panose="020B0503020201020303" pitchFamily="34" charset="0"/>
            </a:endParaRPr>
          </a:p>
        </p:txBody>
      </p:sp>
      <p:sp>
        <p:nvSpPr>
          <p:cNvPr id="3" name="TextBox 2">
            <a:extLst>
              <a:ext uri="{FF2B5EF4-FFF2-40B4-BE49-F238E27FC236}">
                <a16:creationId xmlns:a16="http://schemas.microsoft.com/office/drawing/2014/main" id="{378B9E07-27BA-A363-4FAB-3DF51D64ABCB}"/>
              </a:ext>
            </a:extLst>
          </p:cNvPr>
          <p:cNvSpPr txBox="1"/>
          <p:nvPr/>
        </p:nvSpPr>
        <p:spPr>
          <a:xfrm>
            <a:off x="612013" y="6415574"/>
            <a:ext cx="7223760" cy="287339"/>
          </a:xfrm>
          <a:prstGeom prst="rect">
            <a:avLst/>
          </a:prstGeom>
        </p:spPr>
        <p:txBody>
          <a:bodyPr vert="horz" lIns="45720" tIns="45720" rIns="45720" bIns="45720" rtlCol="0">
            <a:normAutofit/>
          </a:bodyPr>
          <a:lstStyle/>
          <a:p>
            <a:pPr marR="0" lvl="0" defTabSz="912253" latinLnBrk="0">
              <a:lnSpc>
                <a:spcPct val="95000"/>
              </a:lnSpc>
              <a:spcBef>
                <a:spcPts val="0"/>
              </a:spcBef>
              <a:spcAft>
                <a:spcPts val="600"/>
              </a:spcAft>
              <a:buClr>
                <a:schemeClr val="accent1"/>
              </a:buClr>
              <a:buSzPct val="90000"/>
              <a:tabLst/>
              <a:defRPr/>
            </a:pPr>
            <a:r>
              <a:rPr kumimoji="0" lang="en-GB" sz="1300" b="1" i="0" u="none" strike="noStrike" kern="1200" cap="none" spc="0" normalizeH="0" baseline="0" noProof="0">
                <a:ln>
                  <a:noFill/>
                </a:ln>
                <a:solidFill>
                  <a:schemeClr val="accent2"/>
                </a:solidFill>
                <a:effectLst/>
                <a:uLnTx/>
                <a:uFillTx/>
                <a:latin typeface="+mn-lt"/>
                <a:ea typeface="ＭＳ Ｐゴシック" charset="0"/>
                <a:cs typeface="CiscoSans"/>
              </a:rPr>
              <a:t>Duo: Identity Simplified. Security Amplified.</a:t>
            </a:r>
          </a:p>
        </p:txBody>
      </p:sp>
      <p:pic>
        <p:nvPicPr>
          <p:cNvPr id="11" name="Picture 10" descr="A person looking at a tablet&#10;&#10;AI-generated content may be incorrect.">
            <a:extLst>
              <a:ext uri="{FF2B5EF4-FFF2-40B4-BE49-F238E27FC236}">
                <a16:creationId xmlns:a16="http://schemas.microsoft.com/office/drawing/2014/main" id="{FD694FE1-E95B-2133-BE5A-9C749E52E09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86060" y="10"/>
            <a:ext cx="4005943" cy="6857990"/>
          </a:xfrm>
          <a:prstGeom prst="rect">
            <a:avLst/>
          </a:prstGeom>
          <a:noFill/>
        </p:spPr>
      </p:pic>
    </p:spTree>
    <p:extLst>
      <p:ext uri="{BB962C8B-B14F-4D97-AF65-F5344CB8AC3E}">
        <p14:creationId xmlns:p14="http://schemas.microsoft.com/office/powerpoint/2010/main" val="349471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58D2-3445-FADC-654E-A1D6A4345751}"/>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D21DCF06-4A6D-4015-44E5-570B8B04D0B4}"/>
              </a:ext>
            </a:extLst>
          </p:cNvPr>
          <p:cNvSpPr txBox="1"/>
          <p:nvPr/>
        </p:nvSpPr>
        <p:spPr>
          <a:xfrm>
            <a:off x="93105" y="3771099"/>
            <a:ext cx="1095172" cy="369332"/>
          </a:xfrm>
          <a:prstGeom prst="rect">
            <a:avLst/>
          </a:prstGeom>
          <a:noFill/>
        </p:spPr>
        <p:txBody>
          <a:bodyPr wrap="none" rtlCol="0">
            <a:spAutoFit/>
          </a:bodyPr>
          <a:lstStyle/>
          <a:p>
            <a:pPr marL="0" marR="0" lvl="0" indent="0" algn="l" defTabSz="60955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2"/>
                </a:solidFill>
                <a:effectLst/>
                <a:uLnTx/>
                <a:uFillTx/>
                <a:latin typeface="Arial" charset="0"/>
                <a:ea typeface="ＭＳ Ｐゴシック" charset="0"/>
              </a:rPr>
              <a:t>Endpoint</a:t>
            </a:r>
          </a:p>
        </p:txBody>
      </p:sp>
      <p:sp>
        <p:nvSpPr>
          <p:cNvPr id="23" name="TextBox 22">
            <a:extLst>
              <a:ext uri="{FF2B5EF4-FFF2-40B4-BE49-F238E27FC236}">
                <a16:creationId xmlns:a16="http://schemas.microsoft.com/office/drawing/2014/main" id="{024C98EB-FB37-4FF0-AB35-5DBC0B7F3EF5}"/>
              </a:ext>
            </a:extLst>
          </p:cNvPr>
          <p:cNvSpPr txBox="1"/>
          <p:nvPr/>
        </p:nvSpPr>
        <p:spPr>
          <a:xfrm>
            <a:off x="118385" y="5435217"/>
            <a:ext cx="1274708" cy="369332"/>
          </a:xfrm>
          <a:prstGeom prst="rect">
            <a:avLst/>
          </a:prstGeom>
          <a:noFill/>
        </p:spPr>
        <p:txBody>
          <a:bodyPr wrap="none" rtlCol="0">
            <a:spAutoFit/>
          </a:bodyPr>
          <a:lstStyle/>
          <a:p>
            <a:pPr marL="0" marR="0" lvl="0" indent="0" algn="l" defTabSz="60955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2"/>
                </a:solidFill>
                <a:effectLst/>
                <a:uLnTx/>
                <a:uFillTx/>
                <a:latin typeface="Arial" charset="0"/>
                <a:ea typeface="ＭＳ Ｐゴシック" charset="0"/>
              </a:rPr>
              <a:t>Duo Cloud</a:t>
            </a:r>
          </a:p>
        </p:txBody>
      </p:sp>
      <p:pic>
        <p:nvPicPr>
          <p:cNvPr id="36" name="Picture 35" descr="A screenshot of a computer&#10;&#10;AI-generated content may be incorrect.">
            <a:extLst>
              <a:ext uri="{FF2B5EF4-FFF2-40B4-BE49-F238E27FC236}">
                <a16:creationId xmlns:a16="http://schemas.microsoft.com/office/drawing/2014/main" id="{BE41291D-3CF7-47DB-BF5B-42E9C2ABA81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95729" y="1197118"/>
            <a:ext cx="3861583" cy="2323245"/>
          </a:xfrm>
          <a:prstGeom prst="rect">
            <a:avLst/>
          </a:prstGeom>
        </p:spPr>
      </p:pic>
      <p:graphicFrame>
        <p:nvGraphicFramePr>
          <p:cNvPr id="15" name="Google Shape;4047;p121">
            <a:extLst>
              <a:ext uri="{FF2B5EF4-FFF2-40B4-BE49-F238E27FC236}">
                <a16:creationId xmlns:a16="http://schemas.microsoft.com/office/drawing/2014/main" id="{FFA51774-E45D-326F-9227-5BC6FF26FED3}"/>
              </a:ext>
            </a:extLst>
          </p:cNvPr>
          <p:cNvGraphicFramePr/>
          <p:nvPr/>
        </p:nvGraphicFramePr>
        <p:xfrm>
          <a:off x="478495" y="4604471"/>
          <a:ext cx="11407483" cy="471083"/>
        </p:xfrm>
        <a:graphic>
          <a:graphicData uri="http://schemas.openxmlformats.org/drawingml/2006/table">
            <a:tbl>
              <a:tblPr>
                <a:noFill/>
              </a:tblPr>
              <a:tblGrid>
                <a:gridCol w="436483">
                  <a:extLst>
                    <a:ext uri="{9D8B030D-6E8A-4147-A177-3AD203B41FA5}">
                      <a16:colId xmlns:a16="http://schemas.microsoft.com/office/drawing/2014/main" val="20000"/>
                    </a:ext>
                  </a:extLst>
                </a:gridCol>
                <a:gridCol w="365700">
                  <a:extLst>
                    <a:ext uri="{9D8B030D-6E8A-4147-A177-3AD203B41FA5}">
                      <a16:colId xmlns:a16="http://schemas.microsoft.com/office/drawing/2014/main" val="20001"/>
                    </a:ext>
                  </a:extLst>
                </a:gridCol>
                <a:gridCol w="365700">
                  <a:extLst>
                    <a:ext uri="{9D8B030D-6E8A-4147-A177-3AD203B41FA5}">
                      <a16:colId xmlns:a16="http://schemas.microsoft.com/office/drawing/2014/main" val="20002"/>
                    </a:ext>
                  </a:extLst>
                </a:gridCol>
                <a:gridCol w="365700">
                  <a:extLst>
                    <a:ext uri="{9D8B030D-6E8A-4147-A177-3AD203B41FA5}">
                      <a16:colId xmlns:a16="http://schemas.microsoft.com/office/drawing/2014/main" val="20003"/>
                    </a:ext>
                  </a:extLst>
                </a:gridCol>
                <a:gridCol w="365700">
                  <a:extLst>
                    <a:ext uri="{9D8B030D-6E8A-4147-A177-3AD203B41FA5}">
                      <a16:colId xmlns:a16="http://schemas.microsoft.com/office/drawing/2014/main" val="20004"/>
                    </a:ext>
                  </a:extLst>
                </a:gridCol>
                <a:gridCol w="365700">
                  <a:extLst>
                    <a:ext uri="{9D8B030D-6E8A-4147-A177-3AD203B41FA5}">
                      <a16:colId xmlns:a16="http://schemas.microsoft.com/office/drawing/2014/main" val="20005"/>
                    </a:ext>
                  </a:extLst>
                </a:gridCol>
                <a:gridCol w="365700">
                  <a:extLst>
                    <a:ext uri="{9D8B030D-6E8A-4147-A177-3AD203B41FA5}">
                      <a16:colId xmlns:a16="http://schemas.microsoft.com/office/drawing/2014/main" val="20006"/>
                    </a:ext>
                  </a:extLst>
                </a:gridCol>
                <a:gridCol w="365700">
                  <a:extLst>
                    <a:ext uri="{9D8B030D-6E8A-4147-A177-3AD203B41FA5}">
                      <a16:colId xmlns:a16="http://schemas.microsoft.com/office/drawing/2014/main" val="20007"/>
                    </a:ext>
                  </a:extLst>
                </a:gridCol>
                <a:gridCol w="365700">
                  <a:extLst>
                    <a:ext uri="{9D8B030D-6E8A-4147-A177-3AD203B41FA5}">
                      <a16:colId xmlns:a16="http://schemas.microsoft.com/office/drawing/2014/main" val="20008"/>
                    </a:ext>
                  </a:extLst>
                </a:gridCol>
                <a:gridCol w="365700">
                  <a:extLst>
                    <a:ext uri="{9D8B030D-6E8A-4147-A177-3AD203B41FA5}">
                      <a16:colId xmlns:a16="http://schemas.microsoft.com/office/drawing/2014/main" val="20009"/>
                    </a:ext>
                  </a:extLst>
                </a:gridCol>
                <a:gridCol w="365700">
                  <a:extLst>
                    <a:ext uri="{9D8B030D-6E8A-4147-A177-3AD203B41FA5}">
                      <a16:colId xmlns:a16="http://schemas.microsoft.com/office/drawing/2014/main" val="20010"/>
                    </a:ext>
                  </a:extLst>
                </a:gridCol>
                <a:gridCol w="365700">
                  <a:extLst>
                    <a:ext uri="{9D8B030D-6E8A-4147-A177-3AD203B41FA5}">
                      <a16:colId xmlns:a16="http://schemas.microsoft.com/office/drawing/2014/main" val="20011"/>
                    </a:ext>
                  </a:extLst>
                </a:gridCol>
                <a:gridCol w="365700">
                  <a:extLst>
                    <a:ext uri="{9D8B030D-6E8A-4147-A177-3AD203B41FA5}">
                      <a16:colId xmlns:a16="http://schemas.microsoft.com/office/drawing/2014/main" val="20012"/>
                    </a:ext>
                  </a:extLst>
                </a:gridCol>
                <a:gridCol w="365700">
                  <a:extLst>
                    <a:ext uri="{9D8B030D-6E8A-4147-A177-3AD203B41FA5}">
                      <a16:colId xmlns:a16="http://schemas.microsoft.com/office/drawing/2014/main" val="20013"/>
                    </a:ext>
                  </a:extLst>
                </a:gridCol>
                <a:gridCol w="365700">
                  <a:extLst>
                    <a:ext uri="{9D8B030D-6E8A-4147-A177-3AD203B41FA5}">
                      <a16:colId xmlns:a16="http://schemas.microsoft.com/office/drawing/2014/main" val="20014"/>
                    </a:ext>
                  </a:extLst>
                </a:gridCol>
                <a:gridCol w="365700">
                  <a:extLst>
                    <a:ext uri="{9D8B030D-6E8A-4147-A177-3AD203B41FA5}">
                      <a16:colId xmlns:a16="http://schemas.microsoft.com/office/drawing/2014/main" val="20015"/>
                    </a:ext>
                  </a:extLst>
                </a:gridCol>
                <a:gridCol w="365700">
                  <a:extLst>
                    <a:ext uri="{9D8B030D-6E8A-4147-A177-3AD203B41FA5}">
                      <a16:colId xmlns:a16="http://schemas.microsoft.com/office/drawing/2014/main" val="20016"/>
                    </a:ext>
                  </a:extLst>
                </a:gridCol>
                <a:gridCol w="365700">
                  <a:extLst>
                    <a:ext uri="{9D8B030D-6E8A-4147-A177-3AD203B41FA5}">
                      <a16:colId xmlns:a16="http://schemas.microsoft.com/office/drawing/2014/main" val="20017"/>
                    </a:ext>
                  </a:extLst>
                </a:gridCol>
                <a:gridCol w="365700">
                  <a:extLst>
                    <a:ext uri="{9D8B030D-6E8A-4147-A177-3AD203B41FA5}">
                      <a16:colId xmlns:a16="http://schemas.microsoft.com/office/drawing/2014/main" val="20018"/>
                    </a:ext>
                  </a:extLst>
                </a:gridCol>
                <a:gridCol w="365700">
                  <a:extLst>
                    <a:ext uri="{9D8B030D-6E8A-4147-A177-3AD203B41FA5}">
                      <a16:colId xmlns:a16="http://schemas.microsoft.com/office/drawing/2014/main" val="20019"/>
                    </a:ext>
                  </a:extLst>
                </a:gridCol>
                <a:gridCol w="365700">
                  <a:extLst>
                    <a:ext uri="{9D8B030D-6E8A-4147-A177-3AD203B41FA5}">
                      <a16:colId xmlns:a16="http://schemas.microsoft.com/office/drawing/2014/main" val="20020"/>
                    </a:ext>
                  </a:extLst>
                </a:gridCol>
                <a:gridCol w="365700">
                  <a:extLst>
                    <a:ext uri="{9D8B030D-6E8A-4147-A177-3AD203B41FA5}">
                      <a16:colId xmlns:a16="http://schemas.microsoft.com/office/drawing/2014/main" val="20021"/>
                    </a:ext>
                  </a:extLst>
                </a:gridCol>
                <a:gridCol w="365700">
                  <a:extLst>
                    <a:ext uri="{9D8B030D-6E8A-4147-A177-3AD203B41FA5}">
                      <a16:colId xmlns:a16="http://schemas.microsoft.com/office/drawing/2014/main" val="20022"/>
                    </a:ext>
                  </a:extLst>
                </a:gridCol>
                <a:gridCol w="365700">
                  <a:extLst>
                    <a:ext uri="{9D8B030D-6E8A-4147-A177-3AD203B41FA5}">
                      <a16:colId xmlns:a16="http://schemas.microsoft.com/office/drawing/2014/main" val="20023"/>
                    </a:ext>
                  </a:extLst>
                </a:gridCol>
                <a:gridCol w="365700">
                  <a:extLst>
                    <a:ext uri="{9D8B030D-6E8A-4147-A177-3AD203B41FA5}">
                      <a16:colId xmlns:a16="http://schemas.microsoft.com/office/drawing/2014/main" val="20024"/>
                    </a:ext>
                  </a:extLst>
                </a:gridCol>
                <a:gridCol w="365700">
                  <a:extLst>
                    <a:ext uri="{9D8B030D-6E8A-4147-A177-3AD203B41FA5}">
                      <a16:colId xmlns:a16="http://schemas.microsoft.com/office/drawing/2014/main" val="20025"/>
                    </a:ext>
                  </a:extLst>
                </a:gridCol>
                <a:gridCol w="365700">
                  <a:extLst>
                    <a:ext uri="{9D8B030D-6E8A-4147-A177-3AD203B41FA5}">
                      <a16:colId xmlns:a16="http://schemas.microsoft.com/office/drawing/2014/main" val="20026"/>
                    </a:ext>
                  </a:extLst>
                </a:gridCol>
                <a:gridCol w="365700">
                  <a:extLst>
                    <a:ext uri="{9D8B030D-6E8A-4147-A177-3AD203B41FA5}">
                      <a16:colId xmlns:a16="http://schemas.microsoft.com/office/drawing/2014/main" val="20027"/>
                    </a:ext>
                  </a:extLst>
                </a:gridCol>
                <a:gridCol w="365700">
                  <a:extLst>
                    <a:ext uri="{9D8B030D-6E8A-4147-A177-3AD203B41FA5}">
                      <a16:colId xmlns:a16="http://schemas.microsoft.com/office/drawing/2014/main" val="20028"/>
                    </a:ext>
                  </a:extLst>
                </a:gridCol>
                <a:gridCol w="365700">
                  <a:extLst>
                    <a:ext uri="{9D8B030D-6E8A-4147-A177-3AD203B41FA5}">
                      <a16:colId xmlns:a16="http://schemas.microsoft.com/office/drawing/2014/main" val="20029"/>
                    </a:ext>
                  </a:extLst>
                </a:gridCol>
                <a:gridCol w="365700">
                  <a:extLst>
                    <a:ext uri="{9D8B030D-6E8A-4147-A177-3AD203B41FA5}">
                      <a16:colId xmlns:a16="http://schemas.microsoft.com/office/drawing/2014/main" val="20030"/>
                    </a:ext>
                  </a:extLst>
                </a:gridCol>
              </a:tblGrid>
              <a:tr h="471083">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9525" cap="flat" cmpd="sng">
                      <a:noFill/>
                      <a:prstDash val="solid"/>
                      <a:round/>
                      <a:headEnd type="none" w="sm" len="sm"/>
                      <a:tailEnd type="none" w="sm" len="sm"/>
                    </a:lnL>
                    <a:lnR w="12700" cap="flat" cmpd="sng" algn="ctr">
                      <a:solidFill>
                        <a:srgbClr val="FFFFFF">
                          <a:lumMod val="95000"/>
                        </a:srgb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6" name="Google Shape;4052;p121" descr="© INSCALE GmbH, 26.05.2010&#10;http://www.presentationload.com/">
            <a:extLst>
              <a:ext uri="{FF2B5EF4-FFF2-40B4-BE49-F238E27FC236}">
                <a16:creationId xmlns:a16="http://schemas.microsoft.com/office/drawing/2014/main" id="{F6B50BD5-21A3-C48F-0A46-B350FE27AA7B}"/>
              </a:ext>
            </a:extLst>
          </p:cNvPr>
          <p:cNvSpPr txBox="1"/>
          <p:nvPr/>
        </p:nvSpPr>
        <p:spPr>
          <a:xfrm>
            <a:off x="59996" y="4652212"/>
            <a:ext cx="836998" cy="369332"/>
          </a:xfrm>
          <a:prstGeom prst="rect">
            <a:avLst/>
          </a:prstGeom>
          <a:noFill/>
          <a:ln>
            <a:noFill/>
          </a:ln>
        </p:spPr>
        <p:txBody>
          <a:bodyPr spcFirstLastPara="1" wrap="square" lIns="119967" tIns="0" rIns="95967" bIns="0" anchor="ctr" anchorCtr="0">
            <a:noAutofit/>
          </a:bodyPr>
          <a:lstStyle/>
          <a:p>
            <a:pPr>
              <a:spcBef>
                <a:spcPts val="0"/>
              </a:spcBef>
              <a:spcAft>
                <a:spcPts val="0"/>
              </a:spcAft>
            </a:pPr>
            <a:r>
              <a:rPr lang="en" sz="1200">
                <a:solidFill>
                  <a:schemeClr val="bg2"/>
                </a:solidFill>
                <a:latin typeface="CiscoSansTT ExtraLight"/>
                <a:cs typeface="Arial"/>
                <a:sym typeface="Arial"/>
              </a:rPr>
              <a:t>Timeline</a:t>
            </a:r>
            <a:endParaRPr sz="1200">
              <a:solidFill>
                <a:schemeClr val="bg2"/>
              </a:solidFill>
              <a:latin typeface="CiscoSansTT ExtraLight"/>
            </a:endParaRPr>
          </a:p>
        </p:txBody>
      </p:sp>
      <p:sp>
        <p:nvSpPr>
          <p:cNvPr id="53" name="Google Shape;4048;p121" descr="© INSCALE GmbH, 26.05.2010&#10;http://www.presentationload.com/">
            <a:extLst>
              <a:ext uri="{FF2B5EF4-FFF2-40B4-BE49-F238E27FC236}">
                <a16:creationId xmlns:a16="http://schemas.microsoft.com/office/drawing/2014/main" id="{595C45B4-8C43-50FF-E816-B2C8D1915C0F}"/>
              </a:ext>
            </a:extLst>
          </p:cNvPr>
          <p:cNvSpPr txBox="1"/>
          <p:nvPr/>
        </p:nvSpPr>
        <p:spPr>
          <a:xfrm>
            <a:off x="1455964" y="3752383"/>
            <a:ext cx="1677988" cy="68151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rPr>
              <a:t>User accesses a Duo-protected application via a 2nd browser</a:t>
            </a:r>
          </a:p>
        </p:txBody>
      </p:sp>
      <p:sp>
        <p:nvSpPr>
          <p:cNvPr id="57" name="Google Shape;4048;p121" descr="© INSCALE GmbH, 26.05.2010&#10;http://www.presentationload.com/">
            <a:extLst>
              <a:ext uri="{FF2B5EF4-FFF2-40B4-BE49-F238E27FC236}">
                <a16:creationId xmlns:a16="http://schemas.microsoft.com/office/drawing/2014/main" id="{8C726443-3239-B135-9CD0-5F74D1EB94E9}"/>
              </a:ext>
            </a:extLst>
          </p:cNvPr>
          <p:cNvSpPr txBox="1"/>
          <p:nvPr/>
        </p:nvSpPr>
        <p:spPr>
          <a:xfrm>
            <a:off x="2227381" y="5250231"/>
            <a:ext cx="1275964" cy="61720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rPr>
              <a:t>Duo requests user &amp; device profile from the device</a:t>
            </a:r>
          </a:p>
        </p:txBody>
      </p:sp>
      <p:sp>
        <p:nvSpPr>
          <p:cNvPr id="64" name="Google Shape;4048;p121" descr="© INSCALE GmbH, 26.05.2010&#10;http://www.presentationload.com/">
            <a:extLst>
              <a:ext uri="{FF2B5EF4-FFF2-40B4-BE49-F238E27FC236}">
                <a16:creationId xmlns:a16="http://schemas.microsoft.com/office/drawing/2014/main" id="{018DC1CB-347C-3803-564D-332E0E0A0E9D}"/>
              </a:ext>
            </a:extLst>
          </p:cNvPr>
          <p:cNvSpPr txBox="1"/>
          <p:nvPr/>
        </p:nvSpPr>
        <p:spPr>
          <a:xfrm>
            <a:off x="3672324" y="3752383"/>
            <a:ext cx="1677988" cy="68151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rPr>
              <a:t>Duo Desktop sends profile to the cloud</a:t>
            </a:r>
          </a:p>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sp>
        <p:nvSpPr>
          <p:cNvPr id="68" name="Google Shape;4048;p121" descr="© INSCALE GmbH, 26.05.2010&#10;http://www.presentationload.com/">
            <a:extLst>
              <a:ext uri="{FF2B5EF4-FFF2-40B4-BE49-F238E27FC236}">
                <a16:creationId xmlns:a16="http://schemas.microsoft.com/office/drawing/2014/main" id="{A2448487-4A52-31D3-30AB-66D87BF6E201}"/>
              </a:ext>
            </a:extLst>
          </p:cNvPr>
          <p:cNvSpPr txBox="1"/>
          <p:nvPr/>
        </p:nvSpPr>
        <p:spPr>
          <a:xfrm>
            <a:off x="4443741" y="5250231"/>
            <a:ext cx="1275964" cy="61720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GB" sz="1200" kern="0">
                <a:solidFill>
                  <a:schemeClr val="tx1">
                    <a:lumMod val="20000"/>
                    <a:lumOff val="80000"/>
                  </a:schemeClr>
                </a:solidFill>
                <a:latin typeface="Helvetica Neue Light"/>
                <a:ea typeface="Helvetica Neue Light"/>
                <a:cs typeface="Helvetica Neue Light"/>
                <a:sym typeface="Helvetica Neue Light"/>
              </a:rPr>
              <a:t>Does the new profile match the original profile?</a:t>
            </a:r>
            <a:endParaRPr kumimoji="0" lang="en-GB"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sp>
        <p:nvSpPr>
          <p:cNvPr id="77" name="Google Shape;4048;p121" descr="© INSCALE GmbH, 26.05.2010&#10;http://www.presentationload.com/">
            <a:extLst>
              <a:ext uri="{FF2B5EF4-FFF2-40B4-BE49-F238E27FC236}">
                <a16:creationId xmlns:a16="http://schemas.microsoft.com/office/drawing/2014/main" id="{9812560D-CE74-5028-369F-28D3084EAA3C}"/>
              </a:ext>
            </a:extLst>
          </p:cNvPr>
          <p:cNvSpPr txBox="1"/>
          <p:nvPr/>
        </p:nvSpPr>
        <p:spPr>
          <a:xfrm>
            <a:off x="5857747" y="5250231"/>
            <a:ext cx="1275964" cy="61720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GB" sz="1200" kern="0">
                <a:solidFill>
                  <a:schemeClr val="tx1">
                    <a:lumMod val="20000"/>
                    <a:lumOff val="80000"/>
                  </a:schemeClr>
                </a:solidFill>
                <a:latin typeface="Helvetica Neue Light"/>
                <a:ea typeface="Helvetica Neue Light"/>
                <a:cs typeface="Helvetica Neue Light"/>
                <a:sym typeface="Helvetica Neue Light"/>
              </a:rPr>
              <a:t>Duo issues a new session cookie for the application</a:t>
            </a:r>
            <a:endParaRPr kumimoji="0" lang="en-GB"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sp>
        <p:nvSpPr>
          <p:cNvPr id="79" name="Google Shape;4048;p121" descr="© INSCALE GmbH, 26.05.2010&#10;http://www.presentationload.com/">
            <a:extLst>
              <a:ext uri="{FF2B5EF4-FFF2-40B4-BE49-F238E27FC236}">
                <a16:creationId xmlns:a16="http://schemas.microsoft.com/office/drawing/2014/main" id="{4E68C848-7AF6-F50E-FD87-E95200E6F2A4}"/>
              </a:ext>
            </a:extLst>
          </p:cNvPr>
          <p:cNvSpPr txBox="1"/>
          <p:nvPr/>
        </p:nvSpPr>
        <p:spPr>
          <a:xfrm>
            <a:off x="7323869" y="3752383"/>
            <a:ext cx="1677988" cy="68151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rPr>
              <a:t>User is logged in to the application</a:t>
            </a:r>
          </a:p>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cxnSp>
        <p:nvCxnSpPr>
          <p:cNvPr id="98" name="Straight Arrow Connector 37">
            <a:extLst>
              <a:ext uri="{FF2B5EF4-FFF2-40B4-BE49-F238E27FC236}">
                <a16:creationId xmlns:a16="http://schemas.microsoft.com/office/drawing/2014/main" id="{EF374D13-2752-BBF4-7ED9-CE806DBAE874}"/>
              </a:ext>
            </a:extLst>
          </p:cNvPr>
          <p:cNvCxnSpPr>
            <a:cxnSpLocks/>
          </p:cNvCxnSpPr>
          <p:nvPr/>
        </p:nvCxnSpPr>
        <p:spPr>
          <a:xfrm flipV="1">
            <a:off x="1461973" y="3756961"/>
            <a:ext cx="0" cy="902721"/>
          </a:xfrm>
          <a:prstGeom prst="straightConnector1">
            <a:avLst/>
          </a:prstGeom>
          <a:noFill/>
          <a:ln w="12700" cap="rnd">
            <a:solidFill>
              <a:srgbClr val="92D050"/>
            </a:solidFill>
            <a:prstDash val="solid"/>
            <a:round/>
            <a:headEnd type="oval"/>
            <a:tailEnd type="none"/>
          </a:ln>
          <a:effectLst/>
        </p:spPr>
      </p:cxnSp>
      <p:grpSp>
        <p:nvGrpSpPr>
          <p:cNvPr id="99" name="Group 98">
            <a:extLst>
              <a:ext uri="{FF2B5EF4-FFF2-40B4-BE49-F238E27FC236}">
                <a16:creationId xmlns:a16="http://schemas.microsoft.com/office/drawing/2014/main" id="{0F288155-83A6-5B38-EFD0-FC3D0BF48734}"/>
              </a:ext>
            </a:extLst>
          </p:cNvPr>
          <p:cNvGrpSpPr/>
          <p:nvPr/>
        </p:nvGrpSpPr>
        <p:grpSpPr>
          <a:xfrm>
            <a:off x="1335029" y="4601207"/>
            <a:ext cx="284761" cy="291627"/>
            <a:chOff x="4898858" y="1048117"/>
            <a:chExt cx="2839071" cy="2907526"/>
          </a:xfrm>
        </p:grpSpPr>
        <p:sp>
          <p:nvSpPr>
            <p:cNvPr id="100" name="Freeform 99">
              <a:extLst>
                <a:ext uri="{FF2B5EF4-FFF2-40B4-BE49-F238E27FC236}">
                  <a16:creationId xmlns:a16="http://schemas.microsoft.com/office/drawing/2014/main" id="{9BE5A989-C3E6-3790-6FA9-597689ACA0FC}"/>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a:extLst>
                <a:ext uri="{FF2B5EF4-FFF2-40B4-BE49-F238E27FC236}">
                  <a16:creationId xmlns:a16="http://schemas.microsoft.com/office/drawing/2014/main" id="{CDC552A0-D89D-5AF9-C554-C733EEEE0149}"/>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2" name="Straight Arrow Connector 2">
            <a:extLst>
              <a:ext uri="{FF2B5EF4-FFF2-40B4-BE49-F238E27FC236}">
                <a16:creationId xmlns:a16="http://schemas.microsoft.com/office/drawing/2014/main" id="{9002229C-9242-2910-30AD-8D23B803E204}"/>
              </a:ext>
            </a:extLst>
          </p:cNvPr>
          <p:cNvCxnSpPr>
            <a:cxnSpLocks/>
          </p:cNvCxnSpPr>
          <p:nvPr/>
        </p:nvCxnSpPr>
        <p:spPr>
          <a:xfrm flipV="1">
            <a:off x="2206535"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103" name="Graphic 102">
            <a:extLst>
              <a:ext uri="{FF2B5EF4-FFF2-40B4-BE49-F238E27FC236}">
                <a16:creationId xmlns:a16="http://schemas.microsoft.com/office/drawing/2014/main" id="{356A04FD-ABCD-781E-E7C8-0C8839BB83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2057" y="4867462"/>
            <a:ext cx="328955" cy="225569"/>
          </a:xfrm>
          <a:prstGeom prst="rect">
            <a:avLst/>
          </a:prstGeom>
        </p:spPr>
      </p:pic>
      <p:cxnSp>
        <p:nvCxnSpPr>
          <p:cNvPr id="104" name="Straight Arrow Connector 37">
            <a:extLst>
              <a:ext uri="{FF2B5EF4-FFF2-40B4-BE49-F238E27FC236}">
                <a16:creationId xmlns:a16="http://schemas.microsoft.com/office/drawing/2014/main" id="{A750037D-4A81-612D-72DF-15AA1E52FDA0}"/>
              </a:ext>
            </a:extLst>
          </p:cNvPr>
          <p:cNvCxnSpPr>
            <a:cxnSpLocks/>
          </p:cNvCxnSpPr>
          <p:nvPr/>
        </p:nvCxnSpPr>
        <p:spPr>
          <a:xfrm flipV="1">
            <a:off x="3660290" y="3756961"/>
            <a:ext cx="0" cy="902721"/>
          </a:xfrm>
          <a:prstGeom prst="straightConnector1">
            <a:avLst/>
          </a:prstGeom>
          <a:noFill/>
          <a:ln w="12700" cap="rnd">
            <a:solidFill>
              <a:srgbClr val="92D050"/>
            </a:solidFill>
            <a:prstDash val="solid"/>
            <a:round/>
            <a:headEnd type="oval"/>
            <a:tailEnd type="none"/>
          </a:ln>
          <a:effectLst/>
        </p:spPr>
      </p:cxnSp>
      <p:grpSp>
        <p:nvGrpSpPr>
          <p:cNvPr id="105" name="Group 104">
            <a:extLst>
              <a:ext uri="{FF2B5EF4-FFF2-40B4-BE49-F238E27FC236}">
                <a16:creationId xmlns:a16="http://schemas.microsoft.com/office/drawing/2014/main" id="{8009386D-32CB-1EB0-B9B7-78B3845224CA}"/>
              </a:ext>
            </a:extLst>
          </p:cNvPr>
          <p:cNvGrpSpPr/>
          <p:nvPr/>
        </p:nvGrpSpPr>
        <p:grpSpPr>
          <a:xfrm>
            <a:off x="3533346" y="4601207"/>
            <a:ext cx="284761" cy="291627"/>
            <a:chOff x="4898858" y="1048117"/>
            <a:chExt cx="2839071" cy="2907526"/>
          </a:xfrm>
        </p:grpSpPr>
        <p:sp>
          <p:nvSpPr>
            <p:cNvPr id="106" name="Freeform 105">
              <a:extLst>
                <a:ext uri="{FF2B5EF4-FFF2-40B4-BE49-F238E27FC236}">
                  <a16:creationId xmlns:a16="http://schemas.microsoft.com/office/drawing/2014/main" id="{37832035-40CF-CB67-5DAD-D0055C984636}"/>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a:extLst>
                <a:ext uri="{FF2B5EF4-FFF2-40B4-BE49-F238E27FC236}">
                  <a16:creationId xmlns:a16="http://schemas.microsoft.com/office/drawing/2014/main" id="{F4D9A559-DF7B-37B8-1434-8C1EF3EE2A57}"/>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8" name="Straight Arrow Connector 2">
            <a:extLst>
              <a:ext uri="{FF2B5EF4-FFF2-40B4-BE49-F238E27FC236}">
                <a16:creationId xmlns:a16="http://schemas.microsoft.com/office/drawing/2014/main" id="{7A291822-71A5-EC8D-2550-9027A0958DB5}"/>
              </a:ext>
            </a:extLst>
          </p:cNvPr>
          <p:cNvCxnSpPr>
            <a:cxnSpLocks/>
          </p:cNvCxnSpPr>
          <p:nvPr/>
        </p:nvCxnSpPr>
        <p:spPr>
          <a:xfrm flipV="1">
            <a:off x="4398590"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109" name="Graphic 108">
            <a:extLst>
              <a:ext uri="{FF2B5EF4-FFF2-40B4-BE49-F238E27FC236}">
                <a16:creationId xmlns:a16="http://schemas.microsoft.com/office/drawing/2014/main" id="{E81C8279-B58C-0696-38B5-51AA4A9C04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4112" y="4867462"/>
            <a:ext cx="328955" cy="225569"/>
          </a:xfrm>
          <a:prstGeom prst="rect">
            <a:avLst/>
          </a:prstGeom>
        </p:spPr>
      </p:pic>
      <p:cxnSp>
        <p:nvCxnSpPr>
          <p:cNvPr id="110" name="Straight Arrow Connector 2">
            <a:extLst>
              <a:ext uri="{FF2B5EF4-FFF2-40B4-BE49-F238E27FC236}">
                <a16:creationId xmlns:a16="http://schemas.microsoft.com/office/drawing/2014/main" id="{0A815138-CFBB-FE30-9204-4F4C1C7E2C92}"/>
              </a:ext>
            </a:extLst>
          </p:cNvPr>
          <p:cNvCxnSpPr>
            <a:cxnSpLocks/>
          </p:cNvCxnSpPr>
          <p:nvPr/>
        </p:nvCxnSpPr>
        <p:spPr>
          <a:xfrm flipV="1">
            <a:off x="5870398"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111" name="Graphic 110">
            <a:extLst>
              <a:ext uri="{FF2B5EF4-FFF2-40B4-BE49-F238E27FC236}">
                <a16:creationId xmlns:a16="http://schemas.microsoft.com/office/drawing/2014/main" id="{A8D810C0-9E8D-F1ED-DFD2-C155F4C1E6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05920" y="4867462"/>
            <a:ext cx="328955" cy="225569"/>
          </a:xfrm>
          <a:prstGeom prst="rect">
            <a:avLst/>
          </a:prstGeom>
        </p:spPr>
      </p:pic>
      <p:cxnSp>
        <p:nvCxnSpPr>
          <p:cNvPr id="112" name="Straight Arrow Connector 37">
            <a:extLst>
              <a:ext uri="{FF2B5EF4-FFF2-40B4-BE49-F238E27FC236}">
                <a16:creationId xmlns:a16="http://schemas.microsoft.com/office/drawing/2014/main" id="{E5FE6998-6DE0-45A0-AF1B-C704931F4D9A}"/>
              </a:ext>
            </a:extLst>
          </p:cNvPr>
          <p:cNvCxnSpPr>
            <a:cxnSpLocks/>
          </p:cNvCxnSpPr>
          <p:nvPr/>
        </p:nvCxnSpPr>
        <p:spPr>
          <a:xfrm flipV="1">
            <a:off x="7324153" y="3756961"/>
            <a:ext cx="0" cy="902721"/>
          </a:xfrm>
          <a:prstGeom prst="straightConnector1">
            <a:avLst/>
          </a:prstGeom>
          <a:noFill/>
          <a:ln w="12700" cap="rnd">
            <a:solidFill>
              <a:srgbClr val="92D050"/>
            </a:solidFill>
            <a:prstDash val="solid"/>
            <a:round/>
            <a:headEnd type="oval"/>
            <a:tailEnd type="none"/>
          </a:ln>
          <a:effectLst/>
        </p:spPr>
      </p:cxnSp>
      <p:grpSp>
        <p:nvGrpSpPr>
          <p:cNvPr id="113" name="Group 112">
            <a:extLst>
              <a:ext uri="{FF2B5EF4-FFF2-40B4-BE49-F238E27FC236}">
                <a16:creationId xmlns:a16="http://schemas.microsoft.com/office/drawing/2014/main" id="{3111708B-85A9-1E55-8D2B-6901B2F9C8F6}"/>
              </a:ext>
            </a:extLst>
          </p:cNvPr>
          <p:cNvGrpSpPr/>
          <p:nvPr/>
        </p:nvGrpSpPr>
        <p:grpSpPr>
          <a:xfrm>
            <a:off x="7197209" y="4601207"/>
            <a:ext cx="284761" cy="291627"/>
            <a:chOff x="4898858" y="1048117"/>
            <a:chExt cx="2839071" cy="2907526"/>
          </a:xfrm>
        </p:grpSpPr>
        <p:sp>
          <p:nvSpPr>
            <p:cNvPr id="114" name="Freeform 113">
              <a:extLst>
                <a:ext uri="{FF2B5EF4-FFF2-40B4-BE49-F238E27FC236}">
                  <a16:creationId xmlns:a16="http://schemas.microsoft.com/office/drawing/2014/main" id="{E30284B1-E2C0-FECA-B70F-781E4079C1AD}"/>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2CF672A5-439C-D6D2-0730-0FBDFAB6FBEF}"/>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Title 115">
            <a:extLst>
              <a:ext uri="{FF2B5EF4-FFF2-40B4-BE49-F238E27FC236}">
                <a16:creationId xmlns:a16="http://schemas.microsoft.com/office/drawing/2014/main" id="{EAF406E1-503D-4B1D-9BFB-C1C206509699}"/>
              </a:ext>
            </a:extLst>
          </p:cNvPr>
          <p:cNvSpPr>
            <a:spLocks noGrp="1"/>
          </p:cNvSpPr>
          <p:nvPr>
            <p:ph type="title"/>
          </p:nvPr>
        </p:nvSpPr>
        <p:spPr/>
        <p:txBody>
          <a:bodyPr/>
          <a:lstStyle/>
          <a:p>
            <a:r>
              <a:rPr lang="en-US"/>
              <a:t>Duo Passport – True SSO</a:t>
            </a:r>
          </a:p>
        </p:txBody>
      </p:sp>
      <p:sp>
        <p:nvSpPr>
          <p:cNvPr id="117" name="Text Placeholder 116">
            <a:extLst>
              <a:ext uri="{FF2B5EF4-FFF2-40B4-BE49-F238E27FC236}">
                <a16:creationId xmlns:a16="http://schemas.microsoft.com/office/drawing/2014/main" id="{9A8C5887-AB10-8F19-7625-827A054BE1C8}"/>
              </a:ext>
            </a:extLst>
          </p:cNvPr>
          <p:cNvSpPr>
            <a:spLocks noGrp="1"/>
          </p:cNvSpPr>
          <p:nvPr>
            <p:ph type="body" sz="quarter" idx="14"/>
          </p:nvPr>
        </p:nvSpPr>
        <p:spPr/>
        <p:txBody>
          <a:bodyPr>
            <a:normAutofit fontScale="25000" lnSpcReduction="20000"/>
          </a:bodyPr>
          <a:lstStyle/>
          <a:p>
            <a:endParaRPr lang="en-US"/>
          </a:p>
        </p:txBody>
      </p:sp>
      <p:grpSp>
        <p:nvGrpSpPr>
          <p:cNvPr id="5" name="Group 4">
            <a:extLst>
              <a:ext uri="{FF2B5EF4-FFF2-40B4-BE49-F238E27FC236}">
                <a16:creationId xmlns:a16="http://schemas.microsoft.com/office/drawing/2014/main" id="{941ADC4C-94C7-95A4-3E62-F727749582C5}"/>
              </a:ext>
            </a:extLst>
          </p:cNvPr>
          <p:cNvGrpSpPr/>
          <p:nvPr/>
        </p:nvGrpSpPr>
        <p:grpSpPr>
          <a:xfrm>
            <a:off x="1083412" y="1162812"/>
            <a:ext cx="1760456" cy="2184444"/>
            <a:chOff x="1083412" y="1162812"/>
            <a:chExt cx="1760456" cy="2184444"/>
          </a:xfrm>
        </p:grpSpPr>
        <p:pic>
          <p:nvPicPr>
            <p:cNvPr id="4" name="Picture 3">
              <a:extLst>
                <a:ext uri="{FF2B5EF4-FFF2-40B4-BE49-F238E27FC236}">
                  <a16:creationId xmlns:a16="http://schemas.microsoft.com/office/drawing/2014/main" id="{AE478C43-2BA3-3A45-F3BA-ED4044017976}"/>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125204" y="1162812"/>
              <a:ext cx="1718664" cy="2184444"/>
            </a:xfrm>
            <a:prstGeom prst="rect">
              <a:avLst/>
            </a:prstGeom>
          </p:spPr>
        </p:pic>
        <p:pic>
          <p:nvPicPr>
            <p:cNvPr id="3" name="Picture 2" descr="Mozilla Firefox Icons - PNG &amp; Vector - Free Icons and PNG Backgrounds">
              <a:extLst>
                <a:ext uri="{FF2B5EF4-FFF2-40B4-BE49-F238E27FC236}">
                  <a16:creationId xmlns:a16="http://schemas.microsoft.com/office/drawing/2014/main" id="{3E5BD60D-E6C2-6023-F2EC-28428B2E9A16}"/>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83412" y="2559262"/>
              <a:ext cx="787994" cy="7879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621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heel(1)">
                                      <p:cBhvr>
                                        <p:cTn id="7" dur="500"/>
                                        <p:tgtEl>
                                          <p:spTgt spid="99"/>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wipe(down)">
                                      <p:cBhvr>
                                        <p:cTn id="14" dur="500"/>
                                        <p:tgtEl>
                                          <p:spTgt spid="9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wheel(1)">
                                      <p:cBhvr>
                                        <p:cTn id="23" dur="500"/>
                                        <p:tgtEl>
                                          <p:spTgt spid="103"/>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wipe(up)">
                                      <p:cBhvr>
                                        <p:cTn id="27" dur="500"/>
                                        <p:tgtEl>
                                          <p:spTgt spid="102"/>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left)">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05"/>
                                        </p:tgtEl>
                                        <p:attrNameLst>
                                          <p:attrName>style.visibility</p:attrName>
                                        </p:attrNameLst>
                                      </p:cBhvr>
                                      <p:to>
                                        <p:strVal val="visible"/>
                                      </p:to>
                                    </p:set>
                                    <p:animEffect transition="in" filter="wheel(1)">
                                      <p:cBhvr>
                                        <p:cTn id="36" dur="500"/>
                                        <p:tgtEl>
                                          <p:spTgt spid="105"/>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wipe(down)">
                                      <p:cBhvr>
                                        <p:cTn id="40" dur="500"/>
                                        <p:tgtEl>
                                          <p:spTgt spid="104"/>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left)">
                                      <p:cBhvr>
                                        <p:cTn id="44" dur="500"/>
                                        <p:tgtEl>
                                          <p:spTgt spid="64"/>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09"/>
                                        </p:tgtEl>
                                        <p:attrNameLst>
                                          <p:attrName>style.visibility</p:attrName>
                                        </p:attrNameLst>
                                      </p:cBhvr>
                                      <p:to>
                                        <p:strVal val="visible"/>
                                      </p:to>
                                    </p:set>
                                    <p:animEffect transition="in" filter="wheel(1)">
                                      <p:cBhvr>
                                        <p:cTn id="49" dur="500"/>
                                        <p:tgtEl>
                                          <p:spTgt spid="109"/>
                                        </p:tgtEl>
                                      </p:cBhvr>
                                    </p:animEffect>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108"/>
                                        </p:tgtEl>
                                        <p:attrNameLst>
                                          <p:attrName>style.visibility</p:attrName>
                                        </p:attrNameLst>
                                      </p:cBhvr>
                                      <p:to>
                                        <p:strVal val="visible"/>
                                      </p:to>
                                    </p:set>
                                    <p:animEffect transition="in" filter="wipe(up)">
                                      <p:cBhvr>
                                        <p:cTn id="53" dur="500"/>
                                        <p:tgtEl>
                                          <p:spTgt spid="108"/>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left)">
                                      <p:cBhvr>
                                        <p:cTn id="57" dur="5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111"/>
                                        </p:tgtEl>
                                        <p:attrNameLst>
                                          <p:attrName>style.visibility</p:attrName>
                                        </p:attrNameLst>
                                      </p:cBhvr>
                                      <p:to>
                                        <p:strVal val="visible"/>
                                      </p:to>
                                    </p:set>
                                    <p:animEffect transition="in" filter="wheel(1)">
                                      <p:cBhvr>
                                        <p:cTn id="62" dur="500"/>
                                        <p:tgtEl>
                                          <p:spTgt spid="111"/>
                                        </p:tgtEl>
                                      </p:cBhvr>
                                    </p:animEffect>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110"/>
                                        </p:tgtEl>
                                        <p:attrNameLst>
                                          <p:attrName>style.visibility</p:attrName>
                                        </p:attrNameLst>
                                      </p:cBhvr>
                                      <p:to>
                                        <p:strVal val="visible"/>
                                      </p:to>
                                    </p:set>
                                    <p:animEffect transition="in" filter="wipe(up)">
                                      <p:cBhvr>
                                        <p:cTn id="66" dur="500"/>
                                        <p:tgtEl>
                                          <p:spTgt spid="110"/>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wipe(left)">
                                      <p:cBhvr>
                                        <p:cTn id="70" dur="500"/>
                                        <p:tgtEl>
                                          <p:spTgt spid="77"/>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nodeType="clickEffect">
                                  <p:stCondLst>
                                    <p:cond delay="0"/>
                                  </p:stCondLst>
                                  <p:childTnLst>
                                    <p:set>
                                      <p:cBhvr>
                                        <p:cTn id="74" dur="1" fill="hold">
                                          <p:stCondLst>
                                            <p:cond delay="0"/>
                                          </p:stCondLst>
                                        </p:cTn>
                                        <p:tgtEl>
                                          <p:spTgt spid="113"/>
                                        </p:tgtEl>
                                        <p:attrNameLst>
                                          <p:attrName>style.visibility</p:attrName>
                                        </p:attrNameLst>
                                      </p:cBhvr>
                                      <p:to>
                                        <p:strVal val="visible"/>
                                      </p:to>
                                    </p:set>
                                    <p:animEffect transition="in" filter="wheel(1)">
                                      <p:cBhvr>
                                        <p:cTn id="75" dur="500"/>
                                        <p:tgtEl>
                                          <p:spTgt spid="113"/>
                                        </p:tgtEl>
                                      </p:cBhvr>
                                    </p:animEffect>
                                  </p:childTnLst>
                                </p:cTn>
                              </p:par>
                              <p:par>
                                <p:cTn id="76" presetID="9"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dissolve">
                                      <p:cBhvr>
                                        <p:cTn id="78" dur="500"/>
                                        <p:tgtEl>
                                          <p:spTgt spid="36"/>
                                        </p:tgtEl>
                                      </p:cBhvr>
                                    </p:animEffect>
                                  </p:childTnLst>
                                </p:cTn>
                              </p:par>
                            </p:childTnLst>
                          </p:cTn>
                        </p:par>
                        <p:par>
                          <p:cTn id="79" fill="hold">
                            <p:stCondLst>
                              <p:cond delay="500"/>
                            </p:stCondLst>
                            <p:childTnLst>
                              <p:par>
                                <p:cTn id="80" presetID="22" presetClass="entr" presetSubtype="4" fill="hold" nodeType="afterEffect">
                                  <p:stCondLst>
                                    <p:cond delay="0"/>
                                  </p:stCondLst>
                                  <p:childTnLst>
                                    <p:set>
                                      <p:cBhvr>
                                        <p:cTn id="81" dur="1" fill="hold">
                                          <p:stCondLst>
                                            <p:cond delay="0"/>
                                          </p:stCondLst>
                                        </p:cTn>
                                        <p:tgtEl>
                                          <p:spTgt spid="112"/>
                                        </p:tgtEl>
                                        <p:attrNameLst>
                                          <p:attrName>style.visibility</p:attrName>
                                        </p:attrNameLst>
                                      </p:cBhvr>
                                      <p:to>
                                        <p:strVal val="visible"/>
                                      </p:to>
                                    </p:set>
                                    <p:animEffect transition="in" filter="wipe(down)">
                                      <p:cBhvr>
                                        <p:cTn id="82" dur="500"/>
                                        <p:tgtEl>
                                          <p:spTgt spid="112"/>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79"/>
                                        </p:tgtEl>
                                        <p:attrNameLst>
                                          <p:attrName>style.visibility</p:attrName>
                                        </p:attrNameLst>
                                      </p:cBhvr>
                                      <p:to>
                                        <p:strVal val="visible"/>
                                      </p:to>
                                    </p:set>
                                    <p:animEffect transition="in" filter="wipe(left)">
                                      <p:cBhvr>
                                        <p:cTn id="8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7" grpId="0"/>
      <p:bldP spid="64" grpId="0"/>
      <p:bldP spid="68" grpId="0"/>
      <p:bldP spid="77" grpId="0"/>
      <p:bldP spid="7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50C4A4-78B0-3AE8-6620-81EE8EE94150}"/>
              </a:ext>
            </a:extLst>
          </p:cNvPr>
          <p:cNvSpPr>
            <a:spLocks noGrp="1"/>
          </p:cNvSpPr>
          <p:nvPr>
            <p:ph type="body" sz="quarter" idx="14"/>
          </p:nvPr>
        </p:nvSpPr>
        <p:spPr/>
        <p:txBody>
          <a:bodyPr/>
          <a:lstStyle/>
          <a:p>
            <a:r>
              <a:rPr lang="en-US"/>
              <a:t>A muti-faceted component</a:t>
            </a:r>
          </a:p>
        </p:txBody>
      </p:sp>
      <p:sp>
        <p:nvSpPr>
          <p:cNvPr id="4" name="Title 3">
            <a:extLst>
              <a:ext uri="{FF2B5EF4-FFF2-40B4-BE49-F238E27FC236}">
                <a16:creationId xmlns:a16="http://schemas.microsoft.com/office/drawing/2014/main" id="{B4BC0F0D-3C0C-B260-BAF4-1DC3448602AA}"/>
              </a:ext>
            </a:extLst>
          </p:cNvPr>
          <p:cNvSpPr>
            <a:spLocks noGrp="1"/>
          </p:cNvSpPr>
          <p:nvPr>
            <p:ph type="title"/>
          </p:nvPr>
        </p:nvSpPr>
        <p:spPr/>
        <p:txBody>
          <a:bodyPr/>
          <a:lstStyle/>
          <a:p>
            <a:r>
              <a:rPr lang="en-US"/>
              <a:t>Duo Desktop</a:t>
            </a:r>
          </a:p>
        </p:txBody>
      </p:sp>
      <p:pic>
        <p:nvPicPr>
          <p:cNvPr id="6" name="Picture 2" descr="Duo Desktop | Duo Security">
            <a:extLst>
              <a:ext uri="{FF2B5EF4-FFF2-40B4-BE49-F238E27FC236}">
                <a16:creationId xmlns:a16="http://schemas.microsoft.com/office/drawing/2014/main" id="{14CF367D-CD59-1566-7612-6E853E6B1C46}"/>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1305" t="2245" r="1174" b="2034"/>
          <a:stretch/>
        </p:blipFill>
        <p:spPr bwMode="auto">
          <a:xfrm>
            <a:off x="5603358" y="829340"/>
            <a:ext cx="2647508" cy="2562446"/>
          </a:xfrm>
          <a:prstGeom prst="roundRect">
            <a:avLst>
              <a:gd name="adj" fmla="val 6139"/>
            </a:avLst>
          </a:prstGeom>
          <a:ln>
            <a:solidFill>
              <a:srgbClr val="FFFFFF"/>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BF3A95-F7F7-F3CE-809D-39FEC5E742EC}"/>
              </a:ext>
            </a:extLst>
          </p:cNvPr>
          <p:cNvSpPr txBox="1"/>
          <p:nvPr/>
        </p:nvSpPr>
        <p:spPr>
          <a:xfrm>
            <a:off x="808962" y="2189884"/>
            <a:ext cx="4305300" cy="2728952"/>
          </a:xfrm>
          <a:prstGeom prst="rect">
            <a:avLst/>
          </a:prstGeom>
          <a:noFill/>
        </p:spPr>
        <p:txBody>
          <a:bodyPr wrap="square" lIns="0" tIns="0" rIns="0" bIns="0" rtlCol="0">
            <a:spAutoFit/>
          </a:bodyPr>
          <a:lstStyle/>
          <a:p>
            <a:pPr marL="285750" indent="-285750" defTabSz="912276">
              <a:spcBef>
                <a:spcPts val="0"/>
              </a:spcBef>
              <a:spcAft>
                <a:spcPts val="1000"/>
              </a:spcAft>
              <a:buClr>
                <a:srgbClr val="FFFFFF"/>
              </a:buClr>
              <a:buSzPct val="100000"/>
              <a:buFontTx/>
              <a:buChar char="-"/>
            </a:pPr>
            <a:r>
              <a:rPr lang="en-US" sz="2400">
                <a:solidFill>
                  <a:srgbClr val="FFFFFF"/>
                </a:solidFill>
                <a:latin typeface="CiscoSansTT"/>
                <a:cs typeface="+mn-cs"/>
              </a:rPr>
              <a:t>Authentication</a:t>
            </a:r>
          </a:p>
          <a:p>
            <a:pPr marL="285750" indent="-285750" defTabSz="912276">
              <a:spcBef>
                <a:spcPts val="0"/>
              </a:spcBef>
              <a:spcAft>
                <a:spcPts val="1000"/>
              </a:spcAft>
              <a:buClr>
                <a:srgbClr val="FFFFFF"/>
              </a:buClr>
              <a:buSzPct val="100000"/>
              <a:buFontTx/>
              <a:buChar char="-"/>
            </a:pPr>
            <a:r>
              <a:rPr lang="en-US" sz="2400">
                <a:solidFill>
                  <a:srgbClr val="FFFFFF"/>
                </a:solidFill>
                <a:latin typeface="CiscoSansTT"/>
                <a:cs typeface="+mn-cs"/>
              </a:rPr>
              <a:t>Device Health</a:t>
            </a:r>
          </a:p>
          <a:p>
            <a:pPr marL="285750" indent="-285750" defTabSz="912276">
              <a:spcBef>
                <a:spcPts val="0"/>
              </a:spcBef>
              <a:spcAft>
                <a:spcPts val="1000"/>
              </a:spcAft>
              <a:buClr>
                <a:srgbClr val="FFFFFF"/>
              </a:buClr>
              <a:buSzPct val="100000"/>
              <a:buFontTx/>
              <a:buChar char="-"/>
            </a:pPr>
            <a:r>
              <a:rPr lang="en-US" sz="2400">
                <a:solidFill>
                  <a:srgbClr val="FFFFFF"/>
                </a:solidFill>
                <a:latin typeface="CiscoSansTT"/>
                <a:cs typeface="+mn-cs"/>
              </a:rPr>
              <a:t>Device Trust</a:t>
            </a:r>
          </a:p>
          <a:p>
            <a:pPr marL="285750" indent="-285750" defTabSz="912276">
              <a:spcBef>
                <a:spcPts val="0"/>
              </a:spcBef>
              <a:spcAft>
                <a:spcPts val="1000"/>
              </a:spcAft>
              <a:buClr>
                <a:srgbClr val="FFFFFF"/>
              </a:buClr>
              <a:buSzPct val="100000"/>
              <a:buFontTx/>
              <a:buChar char="-"/>
            </a:pPr>
            <a:r>
              <a:rPr lang="en-US" sz="2400">
                <a:solidFill>
                  <a:srgbClr val="FFFFFF"/>
                </a:solidFill>
                <a:latin typeface="CiscoSansTT"/>
                <a:cs typeface="+mn-cs"/>
              </a:rPr>
              <a:t>Cryptographic Device Binding </a:t>
            </a:r>
          </a:p>
          <a:p>
            <a:pPr marL="285750" indent="-285750" defTabSz="912276">
              <a:spcBef>
                <a:spcPts val="0"/>
              </a:spcBef>
              <a:spcAft>
                <a:spcPts val="1000"/>
              </a:spcAft>
              <a:buClr>
                <a:srgbClr val="FFFFFF"/>
              </a:buClr>
              <a:buSzPct val="100000"/>
              <a:buFontTx/>
              <a:buChar char="-"/>
            </a:pPr>
            <a:r>
              <a:rPr lang="en-US" sz="2400">
                <a:solidFill>
                  <a:srgbClr val="FFFFFF"/>
                </a:solidFill>
                <a:latin typeface="CiscoSansTT"/>
                <a:cs typeface="+mn-cs"/>
              </a:rPr>
              <a:t>Wi-Fi Fingerprint </a:t>
            </a:r>
          </a:p>
        </p:txBody>
      </p:sp>
      <p:pic>
        <p:nvPicPr>
          <p:cNvPr id="8" name="Picture 7" descr="A screenshot of a computer&#10;&#10;Description automatically generated">
            <a:extLst>
              <a:ext uri="{FF2B5EF4-FFF2-40B4-BE49-F238E27FC236}">
                <a16:creationId xmlns:a16="http://schemas.microsoft.com/office/drawing/2014/main" id="{66232ADA-D685-7227-A794-E3A400B7694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356355" y="3234710"/>
            <a:ext cx="2182426" cy="2677005"/>
          </a:xfrm>
          <a:prstGeom prst="roundRect">
            <a:avLst>
              <a:gd name="adj" fmla="val 6139"/>
            </a:avLst>
          </a:prstGeom>
          <a:ln>
            <a:solidFill>
              <a:srgbClr val="FFFFFF"/>
            </a:solidFill>
          </a:ln>
        </p:spPr>
      </p:pic>
      <p:pic>
        <p:nvPicPr>
          <p:cNvPr id="9" name="Picture 4" descr="Verify Device Health in Real Time | Duo Security">
            <a:extLst>
              <a:ext uri="{FF2B5EF4-FFF2-40B4-BE49-F238E27FC236}">
                <a16:creationId xmlns:a16="http://schemas.microsoft.com/office/drawing/2014/main" id="{42AAA7B2-DC93-2C0C-5AEF-5192C00F5C5C}"/>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6833" t="8032" r="7360" b="10544"/>
          <a:stretch/>
        </p:blipFill>
        <p:spPr bwMode="auto">
          <a:xfrm>
            <a:off x="8739962" y="790589"/>
            <a:ext cx="2977117" cy="2579932"/>
          </a:xfrm>
          <a:prstGeom prst="roundRect">
            <a:avLst>
              <a:gd name="adj" fmla="val 6139"/>
            </a:avLst>
          </a:prstGeom>
          <a:ln>
            <a:solidFill>
              <a:srgbClr val="FFFFFF"/>
            </a:solidFill>
          </a:ln>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47343BE0-7279-3F18-96DC-814B519D04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8552" y="45207"/>
            <a:ext cx="1433448" cy="677528"/>
          </a:xfrm>
          <a:prstGeom prst="rect">
            <a:avLst/>
          </a:prstGeom>
        </p:spPr>
      </p:pic>
    </p:spTree>
    <p:extLst>
      <p:ext uri="{BB962C8B-B14F-4D97-AF65-F5344CB8AC3E}">
        <p14:creationId xmlns:p14="http://schemas.microsoft.com/office/powerpoint/2010/main" val="368075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2B6AB9F-FA5A-614D-0CDE-FC697C05D9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84783" y="1457350"/>
            <a:ext cx="6060126" cy="4411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 Placeholder 14">
            <a:extLst>
              <a:ext uri="{FF2B5EF4-FFF2-40B4-BE49-F238E27FC236}">
                <a16:creationId xmlns:a16="http://schemas.microsoft.com/office/drawing/2014/main" id="{99B8AB59-6C7C-4A56-0888-602508E783ED}"/>
              </a:ext>
            </a:extLst>
          </p:cNvPr>
          <p:cNvSpPr>
            <a:spLocks noGrp="1"/>
          </p:cNvSpPr>
          <p:nvPr>
            <p:ph type="body" sz="quarter" idx="10"/>
          </p:nvPr>
        </p:nvSpPr>
        <p:spPr>
          <a:xfrm>
            <a:off x="347091" y="1607864"/>
            <a:ext cx="5181600" cy="4110792"/>
          </a:xfrm>
        </p:spPr>
        <p:txBody>
          <a:bodyPr anchor="ctr"/>
          <a:lstStyle/>
          <a:p>
            <a:r>
              <a:rPr lang="en-US"/>
              <a:t>Most </a:t>
            </a:r>
            <a:r>
              <a:rPr lang="en-US" err="1"/>
              <a:t>passwordless</a:t>
            </a:r>
            <a:r>
              <a:rPr lang="en-US"/>
              <a:t> solutions are still rooted in passwords</a:t>
            </a:r>
          </a:p>
          <a:p>
            <a:pPr lvl="1"/>
            <a:r>
              <a:rPr lang="en-US"/>
              <a:t>For fallback &amp; bootstrapping</a:t>
            </a:r>
          </a:p>
          <a:p>
            <a:r>
              <a:rPr lang="en-US"/>
              <a:t>Duo Passwordless can be configured for 100% </a:t>
            </a:r>
            <a:r>
              <a:rPr lang="en-US" err="1"/>
              <a:t>passwordless</a:t>
            </a:r>
            <a:endParaRPr lang="en-US"/>
          </a:p>
          <a:p>
            <a:pPr lvl="1"/>
            <a:r>
              <a:rPr lang="en-US"/>
              <a:t>From initial enrollment through the entire identity lifecycle</a:t>
            </a:r>
          </a:p>
        </p:txBody>
      </p:sp>
      <p:sp>
        <p:nvSpPr>
          <p:cNvPr id="14" name="Title 13">
            <a:extLst>
              <a:ext uri="{FF2B5EF4-FFF2-40B4-BE49-F238E27FC236}">
                <a16:creationId xmlns:a16="http://schemas.microsoft.com/office/drawing/2014/main" id="{58DB2D2D-D54C-24FA-A08A-BCD42578097D}"/>
              </a:ext>
            </a:extLst>
          </p:cNvPr>
          <p:cNvSpPr>
            <a:spLocks noGrp="1"/>
          </p:cNvSpPr>
          <p:nvPr>
            <p:ph type="title"/>
          </p:nvPr>
        </p:nvSpPr>
        <p:spPr/>
        <p:txBody>
          <a:bodyPr/>
          <a:lstStyle/>
          <a:p>
            <a:r>
              <a:rPr lang="en-US"/>
              <a:t>Duo Supports True Passwordless</a:t>
            </a:r>
          </a:p>
        </p:txBody>
      </p:sp>
    </p:spTree>
    <p:extLst>
      <p:ext uri="{BB962C8B-B14F-4D97-AF65-F5344CB8AC3E}">
        <p14:creationId xmlns:p14="http://schemas.microsoft.com/office/powerpoint/2010/main" val="135198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FE1A-4133-775A-6D0A-5026EFF2FD19}"/>
              </a:ext>
            </a:extLst>
          </p:cNvPr>
          <p:cNvSpPr>
            <a:spLocks noGrp="1"/>
          </p:cNvSpPr>
          <p:nvPr>
            <p:ph type="ctrTitle"/>
          </p:nvPr>
        </p:nvSpPr>
        <p:spPr/>
        <p:txBody>
          <a:bodyPr/>
          <a:lstStyle/>
          <a:p>
            <a:r>
              <a:rPr lang="en-US"/>
              <a:t>True Passwordless Enrollment Demo</a:t>
            </a:r>
          </a:p>
        </p:txBody>
      </p:sp>
    </p:spTree>
    <p:extLst>
      <p:ext uri="{BB962C8B-B14F-4D97-AF65-F5344CB8AC3E}">
        <p14:creationId xmlns:p14="http://schemas.microsoft.com/office/powerpoint/2010/main" val="318935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IM-PWL-Duo-Crop">
            <a:hlinkClick r:id="" action="ppaction://media"/>
            <a:extLst>
              <a:ext uri="{FF2B5EF4-FFF2-40B4-BE49-F238E27FC236}">
                <a16:creationId xmlns:a16="http://schemas.microsoft.com/office/drawing/2014/main" id="{44EB8EA8-53AA-9FB8-F627-3A1302789B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0106" y="0"/>
            <a:ext cx="11251787" cy="6329130"/>
          </a:xfrm>
          <a:prstGeom prst="rect">
            <a:avLst/>
          </a:prstGeom>
        </p:spPr>
      </p:pic>
    </p:spTree>
    <p:extLst>
      <p:ext uri="{BB962C8B-B14F-4D97-AF65-F5344CB8AC3E}">
        <p14:creationId xmlns:p14="http://schemas.microsoft.com/office/powerpoint/2010/main" val="329017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IM-PWL-enroll-central">
            <a:hlinkClick r:id="" action="ppaction://media"/>
            <a:extLst>
              <a:ext uri="{FF2B5EF4-FFF2-40B4-BE49-F238E27FC236}">
                <a16:creationId xmlns:a16="http://schemas.microsoft.com/office/drawing/2014/main" id="{3503565C-875C-BE69-C18B-0D8AB38464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2437" y="0"/>
            <a:ext cx="11287125" cy="6349008"/>
          </a:xfrm>
          <a:prstGeom prst="rect">
            <a:avLst/>
          </a:prstGeom>
        </p:spPr>
      </p:pic>
    </p:spTree>
    <p:extLst>
      <p:ext uri="{BB962C8B-B14F-4D97-AF65-F5344CB8AC3E}">
        <p14:creationId xmlns:p14="http://schemas.microsoft.com/office/powerpoint/2010/main" val="237617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FA87E-3BB8-69BF-C605-3F526AD144B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486015A9-5802-BA40-09B4-DD9905A22041}"/>
              </a:ext>
            </a:extLst>
          </p:cNvPr>
          <p:cNvPicPr>
            <a:picLocks noChangeAspect="1"/>
          </p:cNvPicPr>
          <p:nvPr/>
        </p:nvPicPr>
        <p:blipFill>
          <a:blip r:embed="rId3"/>
          <a:stretch>
            <a:fillRect/>
          </a:stretch>
        </p:blipFill>
        <p:spPr>
          <a:xfrm>
            <a:off x="6031696" y="1753377"/>
            <a:ext cx="5906169" cy="3819558"/>
          </a:xfrm>
          <a:prstGeom prst="rect">
            <a:avLst/>
          </a:prstGeom>
        </p:spPr>
      </p:pic>
      <p:sp>
        <p:nvSpPr>
          <p:cNvPr id="13" name="Title 12">
            <a:extLst>
              <a:ext uri="{FF2B5EF4-FFF2-40B4-BE49-F238E27FC236}">
                <a16:creationId xmlns:a16="http://schemas.microsoft.com/office/drawing/2014/main" id="{46501DD4-BC65-4A43-A85B-09DA6BA452A8}"/>
              </a:ext>
            </a:extLst>
          </p:cNvPr>
          <p:cNvSpPr>
            <a:spLocks noGrp="1"/>
          </p:cNvSpPr>
          <p:nvPr>
            <p:ph type="title"/>
          </p:nvPr>
        </p:nvSpPr>
        <p:spPr/>
        <p:txBody>
          <a:bodyPr/>
          <a:lstStyle/>
          <a:p>
            <a:r>
              <a:rPr kumimoji="0" lang="en-US" sz="3600" b="0" i="0" u="none" strike="noStrike" kern="1200" cap="none" spc="0" normalizeH="0" baseline="0" noProof="0">
                <a:ln>
                  <a:noFill/>
                </a:ln>
                <a:solidFill>
                  <a:schemeClr val="accent1"/>
                </a:solidFill>
                <a:effectLst/>
                <a:uLnTx/>
                <a:uFillTx/>
                <a:latin typeface="CiscoSansTT ExtraLight"/>
                <a:cs typeface="CiscoSansTT Thin" charset="0"/>
              </a:rPr>
              <a:t>Passwordless: Embedded Browsers</a:t>
            </a:r>
            <a:br>
              <a:rPr kumimoji="0" lang="en-US" sz="3600" b="0" i="0" u="none" strike="noStrike" kern="1200" cap="none" spc="0" normalizeH="0" baseline="0" noProof="0">
                <a:ln>
                  <a:noFill/>
                </a:ln>
                <a:solidFill>
                  <a:schemeClr val="accent1"/>
                </a:solidFill>
                <a:effectLst/>
                <a:uLnTx/>
                <a:uFillTx/>
                <a:latin typeface="CiscoSansTT ExtraLight"/>
                <a:cs typeface="CiscoSansTT Thin" charset="0"/>
              </a:rPr>
            </a:br>
            <a:endParaRPr lang="en-US"/>
          </a:p>
        </p:txBody>
      </p:sp>
      <p:sp>
        <p:nvSpPr>
          <p:cNvPr id="22" name="Text Placeholder 10">
            <a:extLst>
              <a:ext uri="{FF2B5EF4-FFF2-40B4-BE49-F238E27FC236}">
                <a16:creationId xmlns:a16="http://schemas.microsoft.com/office/drawing/2014/main" id="{8A188F12-6FF2-28AC-8D24-A5B69D312F19}"/>
              </a:ext>
            </a:extLst>
          </p:cNvPr>
          <p:cNvSpPr txBox="1">
            <a:spLocks/>
          </p:cNvSpPr>
          <p:nvPr/>
        </p:nvSpPr>
        <p:spPr>
          <a:xfrm>
            <a:off x="489323" y="1608138"/>
            <a:ext cx="5181600" cy="4110037"/>
          </a:xfrm>
          <a:prstGeom prst="rect">
            <a:avLst/>
          </a:prstGeom>
        </p:spPr>
        <p:txBody>
          <a:bodyPr vert="horz" lIns="0" tIns="45710" rIns="0" bIns="45710" rtlCol="0" anchor="ctr">
            <a:noAutofit/>
          </a:bodyPr>
          <a:lstStyle>
            <a:lvl1pPr marL="232822" indent="-156625" algn="l" defTabSz="912253" rtl="0" eaLnBrk="1" fontAlgn="base" hangingPunct="1">
              <a:lnSpc>
                <a:spcPct val="95000"/>
              </a:lnSpc>
              <a:spcBef>
                <a:spcPts val="1480"/>
              </a:spcBef>
              <a:spcAft>
                <a:spcPct val="0"/>
              </a:spcAft>
              <a:buClr>
                <a:schemeClr val="tx1">
                  <a:lumMod val="20000"/>
                  <a:lumOff val="80000"/>
                </a:schemeClr>
              </a:buClr>
              <a:buSzPct val="60000"/>
              <a:buFont typeface="Arial"/>
              <a:buChar char="•"/>
              <a:defRPr lang="en-US" sz="2667" b="0" i="0" kern="1200">
                <a:solidFill>
                  <a:schemeClr val="tx1">
                    <a:lumMod val="20000"/>
                    <a:lumOff val="80000"/>
                  </a:schemeClr>
                </a:solidFill>
                <a:latin typeface="+mn-lt"/>
                <a:ea typeface="ＭＳ Ｐゴシック" charset="0"/>
                <a:cs typeface="CiscoSans ExtraLight"/>
              </a:defRPr>
            </a:lvl1pPr>
            <a:lvl2pPr marL="385214" indent="-152392" algn="l" defTabSz="912253" rtl="0" eaLnBrk="1" fontAlgn="base" hangingPunct="1">
              <a:lnSpc>
                <a:spcPct val="95000"/>
              </a:lnSpc>
              <a:spcBef>
                <a:spcPts val="600"/>
              </a:spcBef>
              <a:spcAft>
                <a:spcPct val="0"/>
              </a:spcAft>
              <a:buClr>
                <a:schemeClr val="tx1">
                  <a:lumMod val="20000"/>
                  <a:lumOff val="80000"/>
                </a:schemeClr>
              </a:buClr>
              <a:buSzPct val="60000"/>
              <a:buFont typeface="Arial"/>
              <a:buChar char="•"/>
              <a:defRPr lang="en-US" sz="2400" b="0" i="0" kern="1200">
                <a:solidFill>
                  <a:schemeClr val="tx1">
                    <a:lumMod val="20000"/>
                    <a:lumOff val="80000"/>
                  </a:schemeClr>
                </a:solidFill>
                <a:latin typeface="+mn-lt"/>
                <a:ea typeface="ＭＳ Ｐゴシック" charset="0"/>
                <a:cs typeface="CiscoSans ExtraLight"/>
              </a:defRPr>
            </a:lvl2pPr>
            <a:lvl3pPr marL="537607" indent="-152392" algn="l" defTabSz="912253" rtl="0" eaLnBrk="1" fontAlgn="base" hangingPunct="1">
              <a:lnSpc>
                <a:spcPct val="95000"/>
              </a:lnSpc>
              <a:spcBef>
                <a:spcPts val="833"/>
              </a:spcBef>
              <a:spcAft>
                <a:spcPct val="0"/>
              </a:spcAft>
              <a:buClr>
                <a:schemeClr val="tx1">
                  <a:lumMod val="20000"/>
                  <a:lumOff val="80000"/>
                </a:schemeClr>
              </a:buClr>
              <a:buSzPct val="60000"/>
              <a:buFont typeface="Arial"/>
              <a:buChar char="•"/>
              <a:defRPr lang="en-US" sz="2133" b="0" i="0" kern="1200">
                <a:solidFill>
                  <a:schemeClr val="tx1">
                    <a:lumMod val="20000"/>
                    <a:lumOff val="80000"/>
                  </a:schemeClr>
                </a:solidFill>
                <a:latin typeface="+mn-lt"/>
                <a:ea typeface="ＭＳ Ｐゴシック" charset="0"/>
                <a:cs typeface="CiscoSans ExtraLight"/>
              </a:defRPr>
            </a:lvl3pPr>
            <a:lvl4pPr marL="689999" indent="-152392" algn="l" defTabSz="912253" rtl="0" eaLnBrk="1" fontAlgn="base" hangingPunct="1">
              <a:lnSpc>
                <a:spcPct val="95000"/>
              </a:lnSpc>
              <a:spcBef>
                <a:spcPts val="833"/>
              </a:spcBef>
              <a:spcAft>
                <a:spcPct val="0"/>
              </a:spcAft>
              <a:buClr>
                <a:schemeClr val="tx1">
                  <a:lumMod val="20000"/>
                  <a:lumOff val="80000"/>
                </a:schemeClr>
              </a:buClr>
              <a:buSzPct val="60000"/>
              <a:buFont typeface="Arial"/>
              <a:buChar char="•"/>
              <a:defRPr lang="en-US" sz="1867" b="0" i="0" kern="1200">
                <a:solidFill>
                  <a:schemeClr val="tx1">
                    <a:lumMod val="20000"/>
                    <a:lumOff val="80000"/>
                  </a:schemeClr>
                </a:solidFill>
                <a:latin typeface="+mn-lt"/>
                <a:ea typeface="ＭＳ Ｐゴシック" charset="0"/>
                <a:cs typeface="CiscoSans ExtraLight"/>
              </a:defRPr>
            </a:lvl4pPr>
            <a:lvl5pPr marL="842391" indent="-152392" algn="l" defTabSz="912253" rtl="0" eaLnBrk="1" fontAlgn="base" hangingPunct="1">
              <a:lnSpc>
                <a:spcPct val="95000"/>
              </a:lnSpc>
              <a:spcBef>
                <a:spcPts val="833"/>
              </a:spcBef>
              <a:spcAft>
                <a:spcPct val="0"/>
              </a:spcAft>
              <a:buClr>
                <a:schemeClr val="tx1">
                  <a:lumMod val="20000"/>
                  <a:lumOff val="80000"/>
                </a:schemeClr>
              </a:buClr>
              <a:buSzPct val="60000"/>
              <a:buFont typeface="Arial"/>
              <a:buChar char="•"/>
              <a:defRPr lang="en-US" sz="1600" b="0" i="0" kern="1200">
                <a:solidFill>
                  <a:schemeClr val="tx1">
                    <a:lumMod val="20000"/>
                    <a:lumOff val="80000"/>
                  </a:schemeClr>
                </a:solidFill>
                <a:latin typeface="+mn-lt"/>
                <a:ea typeface="ＭＳ Ｐゴシック" charset="0"/>
                <a:cs typeface="CiscoSans ExtraLight"/>
              </a:defRPr>
            </a:lvl5pPr>
            <a:lvl6pPr marL="1151770" indent="-228586" algn="l" defTabSz="914340"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50" indent="-228556" algn="l" defTabSz="914340"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87" indent="0" algn="l" defTabSz="914340"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42" indent="-228586"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err="1"/>
              <a:t>WebAuthN</a:t>
            </a:r>
            <a:r>
              <a:rPr lang="en-US"/>
              <a:t> support is required for </a:t>
            </a:r>
            <a:r>
              <a:rPr lang="en-US" err="1"/>
              <a:t>passwordless</a:t>
            </a:r>
            <a:endParaRPr lang="en-US"/>
          </a:p>
          <a:p>
            <a:pPr lvl="1"/>
            <a:r>
              <a:rPr lang="en-US"/>
              <a:t>Embedded browsers often don’t support </a:t>
            </a:r>
            <a:r>
              <a:rPr lang="en-US" err="1"/>
              <a:t>WebAuthN</a:t>
            </a:r>
            <a:endParaRPr lang="en-US"/>
          </a:p>
          <a:p>
            <a:r>
              <a:rPr lang="en-US"/>
              <a:t>Duo leverages Duo Desktop to bridge that gap</a:t>
            </a:r>
          </a:p>
          <a:p>
            <a:pPr lvl="1"/>
            <a:r>
              <a:rPr lang="en-US"/>
              <a:t>Provides </a:t>
            </a:r>
            <a:r>
              <a:rPr lang="en-US" err="1"/>
              <a:t>passwordless</a:t>
            </a:r>
            <a:r>
              <a:rPr lang="en-US"/>
              <a:t> support to those embedded browsers</a:t>
            </a:r>
          </a:p>
        </p:txBody>
      </p:sp>
    </p:spTree>
    <p:extLst>
      <p:ext uri="{BB962C8B-B14F-4D97-AF65-F5344CB8AC3E}">
        <p14:creationId xmlns:p14="http://schemas.microsoft.com/office/powerpoint/2010/main" val="828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uo Mobile Enabled for Duo Passwordless">
            <a:extLst>
              <a:ext uri="{FF2B5EF4-FFF2-40B4-BE49-F238E27FC236}">
                <a16:creationId xmlns:a16="http://schemas.microsoft.com/office/drawing/2014/main" id="{EA4F13BD-19DA-80A0-63C3-7C3721977D9B}"/>
              </a:ext>
            </a:extLst>
          </p:cNvPr>
          <p:cNvPicPr>
            <a:picLocks noChangeAspect="1"/>
          </p:cNvPicPr>
          <p:nvPr/>
        </p:nvPicPr>
        <p:blipFill>
          <a:blip r:embed="rId3"/>
          <a:stretch>
            <a:fillRect/>
          </a:stretch>
        </p:blipFill>
        <p:spPr>
          <a:xfrm>
            <a:off x="6814657" y="1784151"/>
            <a:ext cx="3435292" cy="4089325"/>
          </a:xfrm>
          <a:prstGeom prst="rect">
            <a:avLst/>
          </a:prstGeom>
        </p:spPr>
      </p:pic>
      <p:sp>
        <p:nvSpPr>
          <p:cNvPr id="20" name="Text Placeholder 19">
            <a:extLst>
              <a:ext uri="{FF2B5EF4-FFF2-40B4-BE49-F238E27FC236}">
                <a16:creationId xmlns:a16="http://schemas.microsoft.com/office/drawing/2014/main" id="{20051AFA-DF2F-2412-7EDB-3AB91F9474C5}"/>
              </a:ext>
            </a:extLst>
          </p:cNvPr>
          <p:cNvSpPr>
            <a:spLocks noGrp="1"/>
          </p:cNvSpPr>
          <p:nvPr>
            <p:ph type="body" sz="quarter" idx="10"/>
          </p:nvPr>
        </p:nvSpPr>
        <p:spPr/>
        <p:txBody>
          <a:bodyPr anchor="ctr"/>
          <a:lstStyle/>
          <a:p>
            <a:r>
              <a:rPr lang="en-US"/>
              <a:t>Duo provides </a:t>
            </a:r>
            <a:r>
              <a:rPr lang="en-US" err="1"/>
              <a:t>Passwordless</a:t>
            </a:r>
            <a:r>
              <a:rPr lang="en-US"/>
              <a:t> for 3</a:t>
            </a:r>
            <a:r>
              <a:rPr lang="en-US" baseline="30000"/>
              <a:t>rd</a:t>
            </a:r>
            <a:r>
              <a:rPr lang="en-US"/>
              <a:t> party IDPs</a:t>
            </a:r>
          </a:p>
          <a:p>
            <a:pPr lvl="1"/>
            <a:r>
              <a:rPr lang="en-US"/>
              <a:t>Can leverage:</a:t>
            </a:r>
          </a:p>
          <a:p>
            <a:pPr lvl="2"/>
            <a:r>
              <a:rPr lang="en-US"/>
              <a:t>LDAP (like Active Directory)</a:t>
            </a:r>
          </a:p>
          <a:p>
            <a:pPr lvl="2"/>
            <a:r>
              <a:rPr lang="en-US"/>
              <a:t>Entra ID</a:t>
            </a:r>
          </a:p>
          <a:p>
            <a:pPr lvl="2"/>
            <a:r>
              <a:rPr lang="en-US"/>
              <a:t>OpenID Connect</a:t>
            </a:r>
          </a:p>
          <a:p>
            <a:pPr lvl="2"/>
            <a:r>
              <a:rPr lang="en-US"/>
              <a:t>SAML 2.0</a:t>
            </a:r>
          </a:p>
        </p:txBody>
      </p:sp>
      <p:sp>
        <p:nvSpPr>
          <p:cNvPr id="15" name="Title 14">
            <a:extLst>
              <a:ext uri="{FF2B5EF4-FFF2-40B4-BE49-F238E27FC236}">
                <a16:creationId xmlns:a16="http://schemas.microsoft.com/office/drawing/2014/main" id="{6118DBA2-6089-9649-630E-D7A6E4F7D9A6}"/>
              </a:ext>
            </a:extLst>
          </p:cNvPr>
          <p:cNvSpPr>
            <a:spLocks noGrp="1"/>
          </p:cNvSpPr>
          <p:nvPr>
            <p:ph type="title"/>
          </p:nvPr>
        </p:nvSpPr>
        <p:spPr/>
        <p:txBody>
          <a:bodyPr/>
          <a:lstStyle/>
          <a:p>
            <a:r>
              <a:rPr lang="en-US" noProof="0"/>
              <a:t>Passwordless with 3</a:t>
            </a:r>
            <a:r>
              <a:rPr lang="en-US" baseline="30000" noProof="0"/>
              <a:t>rd</a:t>
            </a:r>
            <a:r>
              <a:rPr lang="en-US" noProof="0"/>
              <a:t> Party IDPs</a:t>
            </a:r>
            <a:endParaRPr lang="en-US"/>
          </a:p>
        </p:txBody>
      </p:sp>
    </p:spTree>
    <p:extLst>
      <p:ext uri="{BB962C8B-B14F-4D97-AF65-F5344CB8AC3E}">
        <p14:creationId xmlns:p14="http://schemas.microsoft.com/office/powerpoint/2010/main" val="418801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A06DD-2635-5833-7974-4A53CF5E4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DAA1CA-7C1B-A6B8-8EF4-E6DC29A324C2}"/>
              </a:ext>
            </a:extLst>
          </p:cNvPr>
          <p:cNvSpPr>
            <a:spLocks noGrp="1"/>
          </p:cNvSpPr>
          <p:nvPr>
            <p:ph type="ctrTitle"/>
          </p:nvPr>
        </p:nvSpPr>
        <p:spPr/>
        <p:txBody>
          <a:bodyPr/>
          <a:lstStyle/>
          <a:p>
            <a:r>
              <a:rPr lang="en-US" err="1"/>
              <a:t>Passwordless</a:t>
            </a:r>
            <a:r>
              <a:rPr lang="en-US"/>
              <a:t> OS Login</a:t>
            </a:r>
          </a:p>
        </p:txBody>
      </p:sp>
    </p:spTree>
    <p:extLst>
      <p:ext uri="{BB962C8B-B14F-4D97-AF65-F5344CB8AC3E}">
        <p14:creationId xmlns:p14="http://schemas.microsoft.com/office/powerpoint/2010/main" val="261593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B1220-26E5-27F5-E66F-8F93E5DAA523}"/>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81F7176C-900E-2F8D-F7DD-B14CB6215E25}"/>
              </a:ext>
            </a:extLst>
          </p:cNvPr>
          <p:cNvSpPr txBox="1"/>
          <p:nvPr/>
        </p:nvSpPr>
        <p:spPr>
          <a:xfrm>
            <a:off x="-13799" y="3771099"/>
            <a:ext cx="1095172" cy="369332"/>
          </a:xfrm>
          <a:prstGeom prst="rect">
            <a:avLst/>
          </a:prstGeom>
          <a:noFill/>
        </p:spPr>
        <p:txBody>
          <a:bodyPr wrap="none" rtlCol="0">
            <a:spAutoFit/>
          </a:bodyPr>
          <a:lstStyle/>
          <a:p>
            <a:pPr marL="0" marR="0" lvl="0" indent="0" algn="l" defTabSz="60955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2"/>
                </a:solidFill>
                <a:effectLst/>
                <a:uLnTx/>
                <a:uFillTx/>
                <a:latin typeface="Arial" charset="0"/>
                <a:ea typeface="ＭＳ Ｐゴシック" charset="0"/>
              </a:rPr>
              <a:t>Endpoint</a:t>
            </a:r>
          </a:p>
        </p:txBody>
      </p:sp>
      <p:sp>
        <p:nvSpPr>
          <p:cNvPr id="23" name="TextBox 22">
            <a:extLst>
              <a:ext uri="{FF2B5EF4-FFF2-40B4-BE49-F238E27FC236}">
                <a16:creationId xmlns:a16="http://schemas.microsoft.com/office/drawing/2014/main" id="{90A78D0C-F54C-45B0-9B59-2B01F60E3B90}"/>
              </a:ext>
            </a:extLst>
          </p:cNvPr>
          <p:cNvSpPr txBox="1"/>
          <p:nvPr/>
        </p:nvSpPr>
        <p:spPr>
          <a:xfrm>
            <a:off x="11481" y="5435217"/>
            <a:ext cx="864339" cy="369332"/>
          </a:xfrm>
          <a:prstGeom prst="rect">
            <a:avLst/>
          </a:prstGeom>
          <a:noFill/>
        </p:spPr>
        <p:txBody>
          <a:bodyPr wrap="none" rtlCol="0">
            <a:spAutoFit/>
          </a:bodyPr>
          <a:lstStyle/>
          <a:p>
            <a:pPr marL="0" marR="0" lvl="0" indent="0" algn="l" defTabSz="60955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2"/>
                </a:solidFill>
                <a:effectLst/>
                <a:uLnTx/>
                <a:uFillTx/>
                <a:latin typeface="Arial" charset="0"/>
                <a:ea typeface="ＭＳ Ｐゴシック" charset="0"/>
              </a:rPr>
              <a:t>Mobile</a:t>
            </a:r>
          </a:p>
        </p:txBody>
      </p:sp>
      <p:cxnSp>
        <p:nvCxnSpPr>
          <p:cNvPr id="12" name="Straight Arrow Connector 37">
            <a:extLst>
              <a:ext uri="{FF2B5EF4-FFF2-40B4-BE49-F238E27FC236}">
                <a16:creationId xmlns:a16="http://schemas.microsoft.com/office/drawing/2014/main" id="{3B03692D-0264-5098-89C3-DEB7DDD0E8D8}"/>
              </a:ext>
            </a:extLst>
          </p:cNvPr>
          <p:cNvCxnSpPr>
            <a:cxnSpLocks/>
          </p:cNvCxnSpPr>
          <p:nvPr/>
        </p:nvCxnSpPr>
        <p:spPr>
          <a:xfrm flipV="1">
            <a:off x="1829454" y="3756961"/>
            <a:ext cx="0" cy="902721"/>
          </a:xfrm>
          <a:prstGeom prst="straightConnector1">
            <a:avLst/>
          </a:prstGeom>
          <a:noFill/>
          <a:ln w="12700" cap="rnd">
            <a:solidFill>
              <a:srgbClr val="92D050"/>
            </a:solidFill>
            <a:prstDash val="solid"/>
            <a:round/>
            <a:headEnd type="oval"/>
            <a:tailEnd type="none"/>
          </a:ln>
          <a:effectLst/>
        </p:spPr>
      </p:cxnSp>
      <p:graphicFrame>
        <p:nvGraphicFramePr>
          <p:cNvPr id="15" name="Google Shape;4047;p121">
            <a:extLst>
              <a:ext uri="{FF2B5EF4-FFF2-40B4-BE49-F238E27FC236}">
                <a16:creationId xmlns:a16="http://schemas.microsoft.com/office/drawing/2014/main" id="{D58BF160-7668-84F2-A1E9-4C396CE61021}"/>
              </a:ext>
            </a:extLst>
          </p:cNvPr>
          <p:cNvGraphicFramePr/>
          <p:nvPr/>
        </p:nvGraphicFramePr>
        <p:xfrm>
          <a:off x="478495" y="4604471"/>
          <a:ext cx="11407483" cy="471083"/>
        </p:xfrm>
        <a:graphic>
          <a:graphicData uri="http://schemas.openxmlformats.org/drawingml/2006/table">
            <a:tbl>
              <a:tblPr>
                <a:noFill/>
              </a:tblPr>
              <a:tblGrid>
                <a:gridCol w="436483">
                  <a:extLst>
                    <a:ext uri="{9D8B030D-6E8A-4147-A177-3AD203B41FA5}">
                      <a16:colId xmlns:a16="http://schemas.microsoft.com/office/drawing/2014/main" val="20000"/>
                    </a:ext>
                  </a:extLst>
                </a:gridCol>
                <a:gridCol w="365700">
                  <a:extLst>
                    <a:ext uri="{9D8B030D-6E8A-4147-A177-3AD203B41FA5}">
                      <a16:colId xmlns:a16="http://schemas.microsoft.com/office/drawing/2014/main" val="20001"/>
                    </a:ext>
                  </a:extLst>
                </a:gridCol>
                <a:gridCol w="365700">
                  <a:extLst>
                    <a:ext uri="{9D8B030D-6E8A-4147-A177-3AD203B41FA5}">
                      <a16:colId xmlns:a16="http://schemas.microsoft.com/office/drawing/2014/main" val="20002"/>
                    </a:ext>
                  </a:extLst>
                </a:gridCol>
                <a:gridCol w="365700">
                  <a:extLst>
                    <a:ext uri="{9D8B030D-6E8A-4147-A177-3AD203B41FA5}">
                      <a16:colId xmlns:a16="http://schemas.microsoft.com/office/drawing/2014/main" val="20003"/>
                    </a:ext>
                  </a:extLst>
                </a:gridCol>
                <a:gridCol w="365700">
                  <a:extLst>
                    <a:ext uri="{9D8B030D-6E8A-4147-A177-3AD203B41FA5}">
                      <a16:colId xmlns:a16="http://schemas.microsoft.com/office/drawing/2014/main" val="20004"/>
                    </a:ext>
                  </a:extLst>
                </a:gridCol>
                <a:gridCol w="365700">
                  <a:extLst>
                    <a:ext uri="{9D8B030D-6E8A-4147-A177-3AD203B41FA5}">
                      <a16:colId xmlns:a16="http://schemas.microsoft.com/office/drawing/2014/main" val="20005"/>
                    </a:ext>
                  </a:extLst>
                </a:gridCol>
                <a:gridCol w="365700">
                  <a:extLst>
                    <a:ext uri="{9D8B030D-6E8A-4147-A177-3AD203B41FA5}">
                      <a16:colId xmlns:a16="http://schemas.microsoft.com/office/drawing/2014/main" val="20006"/>
                    </a:ext>
                  </a:extLst>
                </a:gridCol>
                <a:gridCol w="365700">
                  <a:extLst>
                    <a:ext uri="{9D8B030D-6E8A-4147-A177-3AD203B41FA5}">
                      <a16:colId xmlns:a16="http://schemas.microsoft.com/office/drawing/2014/main" val="20007"/>
                    </a:ext>
                  </a:extLst>
                </a:gridCol>
                <a:gridCol w="365700">
                  <a:extLst>
                    <a:ext uri="{9D8B030D-6E8A-4147-A177-3AD203B41FA5}">
                      <a16:colId xmlns:a16="http://schemas.microsoft.com/office/drawing/2014/main" val="20008"/>
                    </a:ext>
                  </a:extLst>
                </a:gridCol>
                <a:gridCol w="365700">
                  <a:extLst>
                    <a:ext uri="{9D8B030D-6E8A-4147-A177-3AD203B41FA5}">
                      <a16:colId xmlns:a16="http://schemas.microsoft.com/office/drawing/2014/main" val="20009"/>
                    </a:ext>
                  </a:extLst>
                </a:gridCol>
                <a:gridCol w="365700">
                  <a:extLst>
                    <a:ext uri="{9D8B030D-6E8A-4147-A177-3AD203B41FA5}">
                      <a16:colId xmlns:a16="http://schemas.microsoft.com/office/drawing/2014/main" val="20010"/>
                    </a:ext>
                  </a:extLst>
                </a:gridCol>
                <a:gridCol w="365700">
                  <a:extLst>
                    <a:ext uri="{9D8B030D-6E8A-4147-A177-3AD203B41FA5}">
                      <a16:colId xmlns:a16="http://schemas.microsoft.com/office/drawing/2014/main" val="20011"/>
                    </a:ext>
                  </a:extLst>
                </a:gridCol>
                <a:gridCol w="365700">
                  <a:extLst>
                    <a:ext uri="{9D8B030D-6E8A-4147-A177-3AD203B41FA5}">
                      <a16:colId xmlns:a16="http://schemas.microsoft.com/office/drawing/2014/main" val="20012"/>
                    </a:ext>
                  </a:extLst>
                </a:gridCol>
                <a:gridCol w="365700">
                  <a:extLst>
                    <a:ext uri="{9D8B030D-6E8A-4147-A177-3AD203B41FA5}">
                      <a16:colId xmlns:a16="http://schemas.microsoft.com/office/drawing/2014/main" val="20013"/>
                    </a:ext>
                  </a:extLst>
                </a:gridCol>
                <a:gridCol w="365700">
                  <a:extLst>
                    <a:ext uri="{9D8B030D-6E8A-4147-A177-3AD203B41FA5}">
                      <a16:colId xmlns:a16="http://schemas.microsoft.com/office/drawing/2014/main" val="20014"/>
                    </a:ext>
                  </a:extLst>
                </a:gridCol>
                <a:gridCol w="365700">
                  <a:extLst>
                    <a:ext uri="{9D8B030D-6E8A-4147-A177-3AD203B41FA5}">
                      <a16:colId xmlns:a16="http://schemas.microsoft.com/office/drawing/2014/main" val="20015"/>
                    </a:ext>
                  </a:extLst>
                </a:gridCol>
                <a:gridCol w="365700">
                  <a:extLst>
                    <a:ext uri="{9D8B030D-6E8A-4147-A177-3AD203B41FA5}">
                      <a16:colId xmlns:a16="http://schemas.microsoft.com/office/drawing/2014/main" val="20016"/>
                    </a:ext>
                  </a:extLst>
                </a:gridCol>
                <a:gridCol w="365700">
                  <a:extLst>
                    <a:ext uri="{9D8B030D-6E8A-4147-A177-3AD203B41FA5}">
                      <a16:colId xmlns:a16="http://schemas.microsoft.com/office/drawing/2014/main" val="20017"/>
                    </a:ext>
                  </a:extLst>
                </a:gridCol>
                <a:gridCol w="365700">
                  <a:extLst>
                    <a:ext uri="{9D8B030D-6E8A-4147-A177-3AD203B41FA5}">
                      <a16:colId xmlns:a16="http://schemas.microsoft.com/office/drawing/2014/main" val="20018"/>
                    </a:ext>
                  </a:extLst>
                </a:gridCol>
                <a:gridCol w="365700">
                  <a:extLst>
                    <a:ext uri="{9D8B030D-6E8A-4147-A177-3AD203B41FA5}">
                      <a16:colId xmlns:a16="http://schemas.microsoft.com/office/drawing/2014/main" val="20019"/>
                    </a:ext>
                  </a:extLst>
                </a:gridCol>
                <a:gridCol w="365700">
                  <a:extLst>
                    <a:ext uri="{9D8B030D-6E8A-4147-A177-3AD203B41FA5}">
                      <a16:colId xmlns:a16="http://schemas.microsoft.com/office/drawing/2014/main" val="20020"/>
                    </a:ext>
                  </a:extLst>
                </a:gridCol>
                <a:gridCol w="365700">
                  <a:extLst>
                    <a:ext uri="{9D8B030D-6E8A-4147-A177-3AD203B41FA5}">
                      <a16:colId xmlns:a16="http://schemas.microsoft.com/office/drawing/2014/main" val="20021"/>
                    </a:ext>
                  </a:extLst>
                </a:gridCol>
                <a:gridCol w="365700">
                  <a:extLst>
                    <a:ext uri="{9D8B030D-6E8A-4147-A177-3AD203B41FA5}">
                      <a16:colId xmlns:a16="http://schemas.microsoft.com/office/drawing/2014/main" val="20022"/>
                    </a:ext>
                  </a:extLst>
                </a:gridCol>
                <a:gridCol w="365700">
                  <a:extLst>
                    <a:ext uri="{9D8B030D-6E8A-4147-A177-3AD203B41FA5}">
                      <a16:colId xmlns:a16="http://schemas.microsoft.com/office/drawing/2014/main" val="20023"/>
                    </a:ext>
                  </a:extLst>
                </a:gridCol>
                <a:gridCol w="365700">
                  <a:extLst>
                    <a:ext uri="{9D8B030D-6E8A-4147-A177-3AD203B41FA5}">
                      <a16:colId xmlns:a16="http://schemas.microsoft.com/office/drawing/2014/main" val="20024"/>
                    </a:ext>
                  </a:extLst>
                </a:gridCol>
                <a:gridCol w="365700">
                  <a:extLst>
                    <a:ext uri="{9D8B030D-6E8A-4147-A177-3AD203B41FA5}">
                      <a16:colId xmlns:a16="http://schemas.microsoft.com/office/drawing/2014/main" val="20025"/>
                    </a:ext>
                  </a:extLst>
                </a:gridCol>
                <a:gridCol w="365700">
                  <a:extLst>
                    <a:ext uri="{9D8B030D-6E8A-4147-A177-3AD203B41FA5}">
                      <a16:colId xmlns:a16="http://schemas.microsoft.com/office/drawing/2014/main" val="20026"/>
                    </a:ext>
                  </a:extLst>
                </a:gridCol>
                <a:gridCol w="365700">
                  <a:extLst>
                    <a:ext uri="{9D8B030D-6E8A-4147-A177-3AD203B41FA5}">
                      <a16:colId xmlns:a16="http://schemas.microsoft.com/office/drawing/2014/main" val="20027"/>
                    </a:ext>
                  </a:extLst>
                </a:gridCol>
                <a:gridCol w="365700">
                  <a:extLst>
                    <a:ext uri="{9D8B030D-6E8A-4147-A177-3AD203B41FA5}">
                      <a16:colId xmlns:a16="http://schemas.microsoft.com/office/drawing/2014/main" val="20028"/>
                    </a:ext>
                  </a:extLst>
                </a:gridCol>
                <a:gridCol w="365700">
                  <a:extLst>
                    <a:ext uri="{9D8B030D-6E8A-4147-A177-3AD203B41FA5}">
                      <a16:colId xmlns:a16="http://schemas.microsoft.com/office/drawing/2014/main" val="20029"/>
                    </a:ext>
                  </a:extLst>
                </a:gridCol>
                <a:gridCol w="365700">
                  <a:extLst>
                    <a:ext uri="{9D8B030D-6E8A-4147-A177-3AD203B41FA5}">
                      <a16:colId xmlns:a16="http://schemas.microsoft.com/office/drawing/2014/main" val="20030"/>
                    </a:ext>
                  </a:extLst>
                </a:gridCol>
              </a:tblGrid>
              <a:tr h="471083">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9525" cap="flat" cmpd="sng">
                      <a:noFill/>
                      <a:prstDash val="solid"/>
                      <a:round/>
                      <a:headEnd type="none" w="sm" len="sm"/>
                      <a:tailEnd type="none" w="sm" len="sm"/>
                    </a:lnL>
                    <a:lnR w="12700" cap="flat" cmpd="sng" algn="ctr">
                      <a:solidFill>
                        <a:srgbClr val="FFFFFF">
                          <a:lumMod val="95000"/>
                        </a:srgb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6" name="Google Shape;4052;p121" descr="© INSCALE GmbH, 26.05.2010&#10;http://www.presentationload.com/">
            <a:extLst>
              <a:ext uri="{FF2B5EF4-FFF2-40B4-BE49-F238E27FC236}">
                <a16:creationId xmlns:a16="http://schemas.microsoft.com/office/drawing/2014/main" id="{140ABA7D-3C02-D8B1-66E9-F737695E0A57}"/>
              </a:ext>
            </a:extLst>
          </p:cNvPr>
          <p:cNvSpPr txBox="1"/>
          <p:nvPr/>
        </p:nvSpPr>
        <p:spPr>
          <a:xfrm>
            <a:off x="59996" y="4652212"/>
            <a:ext cx="836998" cy="369332"/>
          </a:xfrm>
          <a:prstGeom prst="rect">
            <a:avLst/>
          </a:prstGeom>
          <a:noFill/>
          <a:ln>
            <a:noFill/>
          </a:ln>
        </p:spPr>
        <p:txBody>
          <a:bodyPr spcFirstLastPara="1" wrap="square" lIns="119967" tIns="0" rIns="95967" bIns="0" anchor="ctr" anchorCtr="0">
            <a:noAutofit/>
          </a:bodyPr>
          <a:lstStyle/>
          <a:p>
            <a:pPr>
              <a:spcBef>
                <a:spcPts val="0"/>
              </a:spcBef>
              <a:spcAft>
                <a:spcPts val="0"/>
              </a:spcAft>
            </a:pPr>
            <a:r>
              <a:rPr lang="en" sz="1200">
                <a:solidFill>
                  <a:schemeClr val="bg2"/>
                </a:solidFill>
                <a:latin typeface="CiscoSansTT ExtraLight"/>
                <a:cs typeface="Arial"/>
                <a:sym typeface="Arial"/>
              </a:rPr>
              <a:t>Timeline</a:t>
            </a:r>
            <a:endParaRPr sz="1200">
              <a:solidFill>
                <a:schemeClr val="bg2"/>
              </a:solidFill>
              <a:latin typeface="CiscoSansTT ExtraLight"/>
            </a:endParaRPr>
          </a:p>
        </p:txBody>
      </p:sp>
      <p:sp>
        <p:nvSpPr>
          <p:cNvPr id="17" name="Google Shape;4048;p121" descr="© INSCALE GmbH, 26.05.2010&#10;http://www.presentationload.com/">
            <a:extLst>
              <a:ext uri="{FF2B5EF4-FFF2-40B4-BE49-F238E27FC236}">
                <a16:creationId xmlns:a16="http://schemas.microsoft.com/office/drawing/2014/main" id="{13EC1F68-2239-387A-DEC7-4523A689F49A}"/>
              </a:ext>
            </a:extLst>
          </p:cNvPr>
          <p:cNvSpPr txBox="1"/>
          <p:nvPr/>
        </p:nvSpPr>
        <p:spPr>
          <a:xfrm>
            <a:off x="3696863" y="5250231"/>
            <a:ext cx="1275964" cy="61720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Key Pair created/stored in TPM, PW is encrypted</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p:txBody>
      </p:sp>
      <p:sp>
        <p:nvSpPr>
          <p:cNvPr id="38" name="Google Shape;4048;p121" descr="© INSCALE GmbH, 26.05.2010&#10;http://www.presentationload.com/">
            <a:extLst>
              <a:ext uri="{FF2B5EF4-FFF2-40B4-BE49-F238E27FC236}">
                <a16:creationId xmlns:a16="http://schemas.microsoft.com/office/drawing/2014/main" id="{F5750310-00E1-87E5-E2FE-2E95D33F9E3B}"/>
              </a:ext>
            </a:extLst>
          </p:cNvPr>
          <p:cNvSpPr txBox="1"/>
          <p:nvPr/>
        </p:nvSpPr>
        <p:spPr>
          <a:xfrm>
            <a:off x="1829455" y="3752383"/>
            <a:ext cx="1735106" cy="68151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Lee enters username/PW and is prompted to register by Duo</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p:txBody>
      </p:sp>
      <p:grpSp>
        <p:nvGrpSpPr>
          <p:cNvPr id="42" name="Group 41">
            <a:extLst>
              <a:ext uri="{FF2B5EF4-FFF2-40B4-BE49-F238E27FC236}">
                <a16:creationId xmlns:a16="http://schemas.microsoft.com/office/drawing/2014/main" id="{6B23B97C-8F1C-5A83-AF34-D0D740A4A139}"/>
              </a:ext>
            </a:extLst>
          </p:cNvPr>
          <p:cNvGrpSpPr/>
          <p:nvPr/>
        </p:nvGrpSpPr>
        <p:grpSpPr>
          <a:xfrm>
            <a:off x="1702510" y="4601207"/>
            <a:ext cx="284761" cy="291627"/>
            <a:chOff x="4898858" y="1048117"/>
            <a:chExt cx="2839071" cy="2907526"/>
          </a:xfrm>
        </p:grpSpPr>
        <p:sp>
          <p:nvSpPr>
            <p:cNvPr id="43" name="Freeform 42">
              <a:extLst>
                <a:ext uri="{FF2B5EF4-FFF2-40B4-BE49-F238E27FC236}">
                  <a16:creationId xmlns:a16="http://schemas.microsoft.com/office/drawing/2014/main" id="{77DE4526-5C0B-4BAD-E7FF-51B6F81D3D65}"/>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C8589B0B-2FF3-40E4-E756-9C664CBC8DFB}"/>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Google Shape;4048;p121" descr="© INSCALE GmbH, 26.05.2010&#10;http://www.presentationload.com/">
            <a:extLst>
              <a:ext uri="{FF2B5EF4-FFF2-40B4-BE49-F238E27FC236}">
                <a16:creationId xmlns:a16="http://schemas.microsoft.com/office/drawing/2014/main" id="{2D815F52-497C-80BF-34F1-DA86F5981502}"/>
              </a:ext>
            </a:extLst>
          </p:cNvPr>
          <p:cNvSpPr txBox="1"/>
          <p:nvPr/>
        </p:nvSpPr>
        <p:spPr>
          <a:xfrm>
            <a:off x="5829172" y="3752383"/>
            <a:ext cx="1677988" cy="68151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Endpoint Bluetooth Low Energy (BLE) advertisement starts</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p:txBody>
      </p:sp>
      <p:sp>
        <p:nvSpPr>
          <p:cNvPr id="57" name="Google Shape;4048;p121" descr="© INSCALE GmbH, 26.05.2010&#10;http://www.presentationload.com/">
            <a:extLst>
              <a:ext uri="{FF2B5EF4-FFF2-40B4-BE49-F238E27FC236}">
                <a16:creationId xmlns:a16="http://schemas.microsoft.com/office/drawing/2014/main" id="{F357E6B5-9727-2C9B-8B63-FD186CC95505}"/>
              </a:ext>
            </a:extLst>
          </p:cNvPr>
          <p:cNvSpPr txBox="1"/>
          <p:nvPr/>
        </p:nvSpPr>
        <p:spPr>
          <a:xfrm>
            <a:off x="6230647" y="5250231"/>
            <a:ext cx="1428587" cy="61720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Lee is prompted for BLE permissions in Duo Mobile</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p:txBody>
      </p:sp>
      <p:cxnSp>
        <p:nvCxnSpPr>
          <p:cNvPr id="18" name="Straight Arrow Connector 2">
            <a:extLst>
              <a:ext uri="{FF2B5EF4-FFF2-40B4-BE49-F238E27FC236}">
                <a16:creationId xmlns:a16="http://schemas.microsoft.com/office/drawing/2014/main" id="{BD4DB736-5965-6234-893C-271FF93DE125}"/>
              </a:ext>
            </a:extLst>
          </p:cNvPr>
          <p:cNvCxnSpPr>
            <a:cxnSpLocks/>
          </p:cNvCxnSpPr>
          <p:nvPr/>
        </p:nvCxnSpPr>
        <p:spPr>
          <a:xfrm flipV="1">
            <a:off x="3657518"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85" name="Graphic 84">
            <a:extLst>
              <a:ext uri="{FF2B5EF4-FFF2-40B4-BE49-F238E27FC236}">
                <a16:creationId xmlns:a16="http://schemas.microsoft.com/office/drawing/2014/main" id="{7F7069C9-64E1-9B6D-C7BB-070793291F9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50999" y="4867462"/>
            <a:ext cx="213037" cy="225569"/>
          </a:xfrm>
          <a:prstGeom prst="rect">
            <a:avLst/>
          </a:prstGeom>
        </p:spPr>
      </p:pic>
      <p:cxnSp>
        <p:nvCxnSpPr>
          <p:cNvPr id="98" name="Straight Arrow Connector 37">
            <a:extLst>
              <a:ext uri="{FF2B5EF4-FFF2-40B4-BE49-F238E27FC236}">
                <a16:creationId xmlns:a16="http://schemas.microsoft.com/office/drawing/2014/main" id="{C37CF729-EF55-A077-BD7B-9FD221402AE0}"/>
              </a:ext>
            </a:extLst>
          </p:cNvPr>
          <p:cNvCxnSpPr>
            <a:cxnSpLocks/>
          </p:cNvCxnSpPr>
          <p:nvPr/>
        </p:nvCxnSpPr>
        <p:spPr>
          <a:xfrm flipV="1">
            <a:off x="5835181" y="3756961"/>
            <a:ext cx="0" cy="902721"/>
          </a:xfrm>
          <a:prstGeom prst="straightConnector1">
            <a:avLst/>
          </a:prstGeom>
          <a:noFill/>
          <a:ln w="12700" cap="rnd">
            <a:solidFill>
              <a:srgbClr val="92D050"/>
            </a:solidFill>
            <a:prstDash val="solid"/>
            <a:round/>
            <a:headEnd type="oval"/>
            <a:tailEnd type="none"/>
          </a:ln>
          <a:effectLst/>
        </p:spPr>
      </p:cxnSp>
      <p:cxnSp>
        <p:nvCxnSpPr>
          <p:cNvPr id="102" name="Straight Arrow Connector 2">
            <a:extLst>
              <a:ext uri="{FF2B5EF4-FFF2-40B4-BE49-F238E27FC236}">
                <a16:creationId xmlns:a16="http://schemas.microsoft.com/office/drawing/2014/main" id="{64CAF045-941A-9BF7-5082-8B8F310CCF47}"/>
              </a:ext>
            </a:extLst>
          </p:cNvPr>
          <p:cNvCxnSpPr>
            <a:cxnSpLocks/>
          </p:cNvCxnSpPr>
          <p:nvPr/>
        </p:nvCxnSpPr>
        <p:spPr>
          <a:xfrm flipV="1">
            <a:off x="6209802"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103" name="Graphic 102">
            <a:extLst>
              <a:ext uri="{FF2B5EF4-FFF2-40B4-BE49-F238E27FC236}">
                <a16:creationId xmlns:a16="http://schemas.microsoft.com/office/drawing/2014/main" id="{449A6D74-F957-9252-AC0C-55FBD6F2D45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103283" y="4867462"/>
            <a:ext cx="213037" cy="225569"/>
          </a:xfrm>
          <a:prstGeom prst="rect">
            <a:avLst/>
          </a:prstGeom>
        </p:spPr>
      </p:pic>
      <p:sp>
        <p:nvSpPr>
          <p:cNvPr id="116" name="Title 115">
            <a:extLst>
              <a:ext uri="{FF2B5EF4-FFF2-40B4-BE49-F238E27FC236}">
                <a16:creationId xmlns:a16="http://schemas.microsoft.com/office/drawing/2014/main" id="{A5A75F91-FE26-60A4-6C23-0DD0DF75978A}"/>
              </a:ext>
            </a:extLst>
          </p:cNvPr>
          <p:cNvSpPr>
            <a:spLocks noGrp="1"/>
          </p:cNvSpPr>
          <p:nvPr>
            <p:ph type="title"/>
          </p:nvPr>
        </p:nvSpPr>
        <p:spPr/>
        <p:txBody>
          <a:bodyPr/>
          <a:lstStyle/>
          <a:p>
            <a:r>
              <a:rPr lang="en-US"/>
              <a:t>Passwordless OS Login – First Login</a:t>
            </a:r>
          </a:p>
        </p:txBody>
      </p:sp>
      <p:sp>
        <p:nvSpPr>
          <p:cNvPr id="117" name="Text Placeholder 116">
            <a:extLst>
              <a:ext uri="{FF2B5EF4-FFF2-40B4-BE49-F238E27FC236}">
                <a16:creationId xmlns:a16="http://schemas.microsoft.com/office/drawing/2014/main" id="{9DFC46DE-CBD2-1040-EC5A-6D3B1F26348C}"/>
              </a:ext>
            </a:extLst>
          </p:cNvPr>
          <p:cNvSpPr>
            <a:spLocks noGrp="1"/>
          </p:cNvSpPr>
          <p:nvPr>
            <p:ph type="body" sz="quarter" idx="14"/>
          </p:nvPr>
        </p:nvSpPr>
        <p:spPr/>
        <p:txBody>
          <a:bodyPr>
            <a:normAutofit fontScale="25000" lnSpcReduction="20000"/>
          </a:bodyPr>
          <a:lstStyle/>
          <a:p>
            <a:endParaRPr lang="en-US"/>
          </a:p>
        </p:txBody>
      </p:sp>
      <p:pic>
        <p:nvPicPr>
          <p:cNvPr id="2" name="Google Shape;848;p92">
            <a:extLst>
              <a:ext uri="{FF2B5EF4-FFF2-40B4-BE49-F238E27FC236}">
                <a16:creationId xmlns:a16="http://schemas.microsoft.com/office/drawing/2014/main" id="{4D87A967-677D-C88F-E69D-E6EF45AF3D3B}"/>
              </a:ext>
            </a:extLst>
          </p:cNvPr>
          <p:cNvPicPr preferRelativeResize="0"/>
          <p:nvPr/>
        </p:nvPicPr>
        <p:blipFill>
          <a:blip r:embed="rId5">
            <a:alphaModFix/>
          </a:blip>
          <a:stretch>
            <a:fillRect/>
          </a:stretch>
        </p:blipFill>
        <p:spPr>
          <a:xfrm>
            <a:off x="286272" y="1287083"/>
            <a:ext cx="2455929" cy="2121867"/>
          </a:xfrm>
          <a:prstGeom prst="rect">
            <a:avLst/>
          </a:prstGeom>
          <a:noFill/>
          <a:ln>
            <a:noFill/>
          </a:ln>
        </p:spPr>
      </p:pic>
      <p:pic>
        <p:nvPicPr>
          <p:cNvPr id="3" name="Google Shape;852;p92">
            <a:extLst>
              <a:ext uri="{FF2B5EF4-FFF2-40B4-BE49-F238E27FC236}">
                <a16:creationId xmlns:a16="http://schemas.microsoft.com/office/drawing/2014/main" id="{E7D73648-5584-47A1-95C5-5270BB8D5C7D}"/>
              </a:ext>
            </a:extLst>
          </p:cNvPr>
          <p:cNvPicPr preferRelativeResize="0"/>
          <p:nvPr/>
        </p:nvPicPr>
        <p:blipFill>
          <a:blip r:embed="rId6">
            <a:alphaModFix/>
          </a:blip>
          <a:stretch>
            <a:fillRect/>
          </a:stretch>
        </p:blipFill>
        <p:spPr>
          <a:xfrm>
            <a:off x="8294034" y="1206582"/>
            <a:ext cx="1109137" cy="2185467"/>
          </a:xfrm>
          <a:prstGeom prst="rect">
            <a:avLst/>
          </a:prstGeom>
          <a:noFill/>
          <a:ln>
            <a:noFill/>
          </a:ln>
        </p:spPr>
      </p:pic>
      <p:pic>
        <p:nvPicPr>
          <p:cNvPr id="4" name="Google Shape;853;p92">
            <a:extLst>
              <a:ext uri="{FF2B5EF4-FFF2-40B4-BE49-F238E27FC236}">
                <a16:creationId xmlns:a16="http://schemas.microsoft.com/office/drawing/2014/main" id="{AAB10AD0-52C8-B402-FF88-75AAF0429272}"/>
              </a:ext>
            </a:extLst>
          </p:cNvPr>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9850233" y="1518603"/>
            <a:ext cx="2107232" cy="1628712"/>
          </a:xfrm>
          <a:prstGeom prst="rect">
            <a:avLst/>
          </a:prstGeom>
          <a:noFill/>
          <a:ln>
            <a:noFill/>
          </a:ln>
        </p:spPr>
      </p:pic>
      <p:pic>
        <p:nvPicPr>
          <p:cNvPr id="5" name="Google Shape;860;p92">
            <a:extLst>
              <a:ext uri="{FF2B5EF4-FFF2-40B4-BE49-F238E27FC236}">
                <a16:creationId xmlns:a16="http://schemas.microsoft.com/office/drawing/2014/main" id="{F3A2B574-933D-C2E2-1E0D-BB6B7DF581FB}"/>
              </a:ext>
            </a:extLst>
          </p:cNvPr>
          <p:cNvPicPr preferRelativeResize="0"/>
          <p:nvPr/>
        </p:nvPicPr>
        <p:blipFill>
          <a:blip r:embed="rId8">
            <a:alphaModFix/>
          </a:blip>
          <a:stretch>
            <a:fillRect/>
          </a:stretch>
        </p:blipFill>
        <p:spPr>
          <a:xfrm>
            <a:off x="2841637" y="1270183"/>
            <a:ext cx="2189063" cy="2121867"/>
          </a:xfrm>
          <a:prstGeom prst="rect">
            <a:avLst/>
          </a:prstGeom>
          <a:noFill/>
          <a:ln>
            <a:noFill/>
          </a:ln>
        </p:spPr>
      </p:pic>
      <p:pic>
        <p:nvPicPr>
          <p:cNvPr id="6" name="Google Shape;861;p92">
            <a:extLst>
              <a:ext uri="{FF2B5EF4-FFF2-40B4-BE49-F238E27FC236}">
                <a16:creationId xmlns:a16="http://schemas.microsoft.com/office/drawing/2014/main" id="{3307B57B-DB8E-9F0C-3B48-3DE8399AE631}"/>
              </a:ext>
            </a:extLst>
          </p:cNvPr>
          <p:cNvPicPr preferRelativeResize="0"/>
          <p:nvPr/>
        </p:nvPicPr>
        <p:blipFill>
          <a:blip r:embed="rId9">
            <a:alphaModFix/>
          </a:blip>
          <a:stretch>
            <a:fillRect/>
          </a:stretch>
        </p:blipFill>
        <p:spPr>
          <a:xfrm>
            <a:off x="5130133" y="1270184"/>
            <a:ext cx="2020819" cy="2121868"/>
          </a:xfrm>
          <a:prstGeom prst="rect">
            <a:avLst/>
          </a:prstGeom>
          <a:noFill/>
          <a:ln>
            <a:noFill/>
          </a:ln>
        </p:spPr>
      </p:pic>
      <p:pic>
        <p:nvPicPr>
          <p:cNvPr id="19" name="Graphic 18">
            <a:extLst>
              <a:ext uri="{FF2B5EF4-FFF2-40B4-BE49-F238E27FC236}">
                <a16:creationId xmlns:a16="http://schemas.microsoft.com/office/drawing/2014/main" id="{1CAAA664-52E0-DF9B-F010-776678A2E2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90471" y="4541829"/>
            <a:ext cx="278050" cy="376185"/>
          </a:xfrm>
          <a:prstGeom prst="rect">
            <a:avLst/>
          </a:prstGeom>
        </p:spPr>
      </p:pic>
      <p:sp>
        <p:nvSpPr>
          <p:cNvPr id="26" name="Google Shape;4048;p121" descr="© INSCALE GmbH, 26.05.2010&#10;http://www.presentationload.com/">
            <a:extLst>
              <a:ext uri="{FF2B5EF4-FFF2-40B4-BE49-F238E27FC236}">
                <a16:creationId xmlns:a16="http://schemas.microsoft.com/office/drawing/2014/main" id="{BCB4C5E0-0564-89DF-D5B6-4E82758C0CC4}"/>
              </a:ext>
            </a:extLst>
          </p:cNvPr>
          <p:cNvSpPr txBox="1"/>
          <p:nvPr/>
        </p:nvSpPr>
        <p:spPr>
          <a:xfrm>
            <a:off x="9172347" y="5250231"/>
            <a:ext cx="1428587" cy="61720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Lee completes a biometric push</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p:txBody>
      </p:sp>
      <p:cxnSp>
        <p:nvCxnSpPr>
          <p:cNvPr id="27" name="Straight Arrow Connector 2">
            <a:extLst>
              <a:ext uri="{FF2B5EF4-FFF2-40B4-BE49-F238E27FC236}">
                <a16:creationId xmlns:a16="http://schemas.microsoft.com/office/drawing/2014/main" id="{3EECEC78-77B6-3191-548D-7184201630BB}"/>
              </a:ext>
            </a:extLst>
          </p:cNvPr>
          <p:cNvCxnSpPr>
            <a:cxnSpLocks/>
          </p:cNvCxnSpPr>
          <p:nvPr/>
        </p:nvCxnSpPr>
        <p:spPr>
          <a:xfrm flipV="1">
            <a:off x="9151502"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28" name="Graphic 27">
            <a:extLst>
              <a:ext uri="{FF2B5EF4-FFF2-40B4-BE49-F238E27FC236}">
                <a16:creationId xmlns:a16="http://schemas.microsoft.com/office/drawing/2014/main" id="{49F91DF7-5B71-46FA-4F39-44903A6ACD2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4983" y="4867462"/>
            <a:ext cx="213037" cy="225569"/>
          </a:xfrm>
          <a:prstGeom prst="rect">
            <a:avLst/>
          </a:prstGeom>
        </p:spPr>
      </p:pic>
      <p:sp>
        <p:nvSpPr>
          <p:cNvPr id="29" name="Google Shape;4048;p121" descr="© INSCALE GmbH, 26.05.2010&#10;http://www.presentationload.com/">
            <a:extLst>
              <a:ext uri="{FF2B5EF4-FFF2-40B4-BE49-F238E27FC236}">
                <a16:creationId xmlns:a16="http://schemas.microsoft.com/office/drawing/2014/main" id="{EAD46230-517F-1D55-527A-67985E233028}"/>
              </a:ext>
            </a:extLst>
          </p:cNvPr>
          <p:cNvSpPr txBox="1"/>
          <p:nvPr/>
        </p:nvSpPr>
        <p:spPr>
          <a:xfrm>
            <a:off x="10642623" y="5250231"/>
            <a:ext cx="1428587" cy="61720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Encrypted PW is sent through Duo Cloud to Duo Mobile</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p:txBody>
      </p:sp>
      <p:cxnSp>
        <p:nvCxnSpPr>
          <p:cNvPr id="31" name="Straight Arrow Connector 2">
            <a:extLst>
              <a:ext uri="{FF2B5EF4-FFF2-40B4-BE49-F238E27FC236}">
                <a16:creationId xmlns:a16="http://schemas.microsoft.com/office/drawing/2014/main" id="{2685FD23-5B21-950D-B4CA-5C11A5898722}"/>
              </a:ext>
            </a:extLst>
          </p:cNvPr>
          <p:cNvCxnSpPr>
            <a:cxnSpLocks/>
          </p:cNvCxnSpPr>
          <p:nvPr/>
        </p:nvCxnSpPr>
        <p:spPr>
          <a:xfrm flipV="1">
            <a:off x="10621778"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32" name="Graphic 31">
            <a:extLst>
              <a:ext uri="{FF2B5EF4-FFF2-40B4-BE49-F238E27FC236}">
                <a16:creationId xmlns:a16="http://schemas.microsoft.com/office/drawing/2014/main" id="{C23D79EE-D156-175F-5F2B-2D5D13ED9DE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515259" y="4867462"/>
            <a:ext cx="213037" cy="225569"/>
          </a:xfrm>
          <a:prstGeom prst="rect">
            <a:avLst/>
          </a:prstGeom>
        </p:spPr>
      </p:pic>
      <p:sp>
        <p:nvSpPr>
          <p:cNvPr id="33" name="Google Shape;4048;p121" descr="© INSCALE GmbH, 26.05.2010&#10;http://www.presentationload.com/">
            <a:extLst>
              <a:ext uri="{FF2B5EF4-FFF2-40B4-BE49-F238E27FC236}">
                <a16:creationId xmlns:a16="http://schemas.microsoft.com/office/drawing/2014/main" id="{2BEC54BC-B890-FC85-AA1B-8BFB9E18E78A}"/>
              </a:ext>
            </a:extLst>
          </p:cNvPr>
          <p:cNvSpPr txBox="1"/>
          <p:nvPr/>
        </p:nvSpPr>
        <p:spPr>
          <a:xfrm>
            <a:off x="10980885" y="3752383"/>
            <a:ext cx="1203035" cy="68151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Lee is registered and gets access</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cxnSp>
        <p:nvCxnSpPr>
          <p:cNvPr id="35" name="Straight Arrow Connector 37">
            <a:extLst>
              <a:ext uri="{FF2B5EF4-FFF2-40B4-BE49-F238E27FC236}">
                <a16:creationId xmlns:a16="http://schemas.microsoft.com/office/drawing/2014/main" id="{79C74AD6-C42D-F901-9284-DB4C40D4DE9B}"/>
              </a:ext>
            </a:extLst>
          </p:cNvPr>
          <p:cNvCxnSpPr>
            <a:cxnSpLocks/>
          </p:cNvCxnSpPr>
          <p:nvPr/>
        </p:nvCxnSpPr>
        <p:spPr>
          <a:xfrm flipV="1">
            <a:off x="10981169" y="3756961"/>
            <a:ext cx="0" cy="902721"/>
          </a:xfrm>
          <a:prstGeom prst="straightConnector1">
            <a:avLst/>
          </a:prstGeom>
          <a:noFill/>
          <a:ln w="12700" cap="rnd">
            <a:solidFill>
              <a:srgbClr val="92D050"/>
            </a:solidFill>
            <a:prstDash val="solid"/>
            <a:round/>
            <a:headEnd type="oval"/>
            <a:tailEnd type="none"/>
          </a:ln>
          <a:effectLst/>
        </p:spPr>
      </p:cxnSp>
      <p:grpSp>
        <p:nvGrpSpPr>
          <p:cNvPr id="37" name="Group 36">
            <a:extLst>
              <a:ext uri="{FF2B5EF4-FFF2-40B4-BE49-F238E27FC236}">
                <a16:creationId xmlns:a16="http://schemas.microsoft.com/office/drawing/2014/main" id="{937E3D59-372D-8860-01F6-A514B1F04A52}"/>
              </a:ext>
            </a:extLst>
          </p:cNvPr>
          <p:cNvGrpSpPr/>
          <p:nvPr/>
        </p:nvGrpSpPr>
        <p:grpSpPr>
          <a:xfrm>
            <a:off x="10854225" y="4601207"/>
            <a:ext cx="284761" cy="291627"/>
            <a:chOff x="4898858" y="1048117"/>
            <a:chExt cx="2839071" cy="2907526"/>
          </a:xfrm>
        </p:grpSpPr>
        <p:sp>
          <p:nvSpPr>
            <p:cNvPr id="39" name="Freeform 38">
              <a:extLst>
                <a:ext uri="{FF2B5EF4-FFF2-40B4-BE49-F238E27FC236}">
                  <a16:creationId xmlns:a16="http://schemas.microsoft.com/office/drawing/2014/main" id="{8FEC8BC0-C0B8-51BB-4BBF-B785D8EB7201}"/>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D6A944DB-E3BA-1439-16F1-2719FFE0136A}"/>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Google Shape;4048;p121" descr="© INSCALE GmbH, 26.05.2010&#10;http://www.presentationload.com/">
            <a:extLst>
              <a:ext uri="{FF2B5EF4-FFF2-40B4-BE49-F238E27FC236}">
                <a16:creationId xmlns:a16="http://schemas.microsoft.com/office/drawing/2014/main" id="{9E71BF11-4766-0AA3-09C4-B2427684AF78}"/>
              </a:ext>
            </a:extLst>
          </p:cNvPr>
          <p:cNvSpPr txBox="1"/>
          <p:nvPr/>
        </p:nvSpPr>
        <p:spPr>
          <a:xfrm>
            <a:off x="7696193" y="5250231"/>
            <a:ext cx="1165972" cy="61720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BLE advertisement is read by Duo Mobile</a:t>
            </a:r>
          </a:p>
        </p:txBody>
      </p:sp>
      <p:cxnSp>
        <p:nvCxnSpPr>
          <p:cNvPr id="54" name="Straight Arrow Connector 2">
            <a:extLst>
              <a:ext uri="{FF2B5EF4-FFF2-40B4-BE49-F238E27FC236}">
                <a16:creationId xmlns:a16="http://schemas.microsoft.com/office/drawing/2014/main" id="{EC695A9B-D3E7-C8C0-E071-10103D1727FF}"/>
              </a:ext>
            </a:extLst>
          </p:cNvPr>
          <p:cNvCxnSpPr>
            <a:cxnSpLocks/>
          </p:cNvCxnSpPr>
          <p:nvPr/>
        </p:nvCxnSpPr>
        <p:spPr>
          <a:xfrm flipV="1">
            <a:off x="7675347"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56" name="Graphic 55">
            <a:extLst>
              <a:ext uri="{FF2B5EF4-FFF2-40B4-BE49-F238E27FC236}">
                <a16:creationId xmlns:a16="http://schemas.microsoft.com/office/drawing/2014/main" id="{5E3F8A27-3FE0-AF2C-41B7-2AF6221A2D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38060" y="4786707"/>
            <a:ext cx="278050" cy="376185"/>
          </a:xfrm>
          <a:prstGeom prst="rect">
            <a:avLst/>
          </a:prstGeom>
        </p:spPr>
      </p:pic>
    </p:spTree>
    <p:extLst>
      <p:ext uri="{BB962C8B-B14F-4D97-AF65-F5344CB8AC3E}">
        <p14:creationId xmlns:p14="http://schemas.microsoft.com/office/powerpoint/2010/main" val="105055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heel(1)">
                                      <p:cBhvr>
                                        <p:cTn id="11" dur="500"/>
                                        <p:tgtEl>
                                          <p:spTgt spid="4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5"/>
                                        </p:tgtEl>
                                        <p:attrNameLst>
                                          <p:attrName>style.visibility</p:attrName>
                                        </p:attrNameLst>
                                      </p:cBhvr>
                                      <p:to>
                                        <p:strVal val="visible"/>
                                      </p:to>
                                    </p:set>
                                    <p:animEffect transition="in" filter="wheel(1)">
                                      <p:cBhvr>
                                        <p:cTn id="26" dur="500"/>
                                        <p:tgtEl>
                                          <p:spTgt spid="8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heel(1)">
                                      <p:cBhvr>
                                        <p:cTn id="39" dur="500"/>
                                        <p:tgtEl>
                                          <p:spTgt spid="19"/>
                                        </p:tgtEl>
                                      </p:cBhvr>
                                    </p:animEffec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98"/>
                                        </p:tgtEl>
                                        <p:attrNameLst>
                                          <p:attrName>style.visibility</p:attrName>
                                        </p:attrNameLst>
                                      </p:cBhvr>
                                      <p:to>
                                        <p:strVal val="visible"/>
                                      </p:to>
                                    </p:set>
                                    <p:animEffect transition="in" filter="wipe(down)">
                                      <p:cBhvr>
                                        <p:cTn id="45" dur="500"/>
                                        <p:tgtEl>
                                          <p:spTgt spid="9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left)">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03"/>
                                        </p:tgtEl>
                                        <p:attrNameLst>
                                          <p:attrName>style.visibility</p:attrName>
                                        </p:attrNameLst>
                                      </p:cBhvr>
                                      <p:to>
                                        <p:strVal val="visible"/>
                                      </p:to>
                                    </p:set>
                                    <p:animEffect transition="in" filter="wheel(1)">
                                      <p:cBhvr>
                                        <p:cTn id="54" dur="500"/>
                                        <p:tgtEl>
                                          <p:spTgt spid="103"/>
                                        </p:tgtEl>
                                      </p:cBhvr>
                                    </p:animEffect>
                                  </p:childTnLst>
                                </p:cTn>
                              </p:par>
                            </p:childTnLst>
                          </p:cTn>
                        </p:par>
                        <p:par>
                          <p:cTn id="55" fill="hold">
                            <p:stCondLst>
                              <p:cond delay="500"/>
                            </p:stCondLst>
                            <p:childTnLst>
                              <p:par>
                                <p:cTn id="56" presetID="22" presetClass="entr" presetSubtype="1" fill="hold" nodeType="afterEffect">
                                  <p:stCondLst>
                                    <p:cond delay="0"/>
                                  </p:stCondLst>
                                  <p:childTnLst>
                                    <p:set>
                                      <p:cBhvr>
                                        <p:cTn id="57" dur="1" fill="hold">
                                          <p:stCondLst>
                                            <p:cond delay="0"/>
                                          </p:stCondLst>
                                        </p:cTn>
                                        <p:tgtEl>
                                          <p:spTgt spid="102"/>
                                        </p:tgtEl>
                                        <p:attrNameLst>
                                          <p:attrName>style.visibility</p:attrName>
                                        </p:attrNameLst>
                                      </p:cBhvr>
                                      <p:to>
                                        <p:strVal val="visible"/>
                                      </p:to>
                                    </p:set>
                                    <p:animEffect transition="in" filter="wipe(up)">
                                      <p:cBhvr>
                                        <p:cTn id="58" dur="500"/>
                                        <p:tgtEl>
                                          <p:spTgt spid="10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ipe(left)">
                                      <p:cBhvr>
                                        <p:cTn id="62" dur="500"/>
                                        <p:tgtEl>
                                          <p:spTgt spid="57"/>
                                        </p:tgtEl>
                                      </p:cBhvr>
                                    </p:animEffect>
                                  </p:childTnLst>
                                </p:cTn>
                              </p:par>
                            </p:childTnLst>
                          </p:cTn>
                        </p:par>
                        <p:par>
                          <p:cTn id="63" fill="hold">
                            <p:stCondLst>
                              <p:cond delay="1500"/>
                            </p:stCondLst>
                            <p:childTnLst>
                              <p:par>
                                <p:cTn id="64" presetID="21" presetClass="entr" presetSubtype="1" fill="hold" nodeType="after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heel(1)">
                                      <p:cBhvr>
                                        <p:cTn id="66" dur="500"/>
                                        <p:tgtEl>
                                          <p:spTgt spid="56"/>
                                        </p:tgtEl>
                                      </p:cBhvr>
                                    </p:animEffect>
                                  </p:childTnLst>
                                </p:cTn>
                              </p:par>
                            </p:childTnLst>
                          </p:cTn>
                        </p:par>
                        <p:par>
                          <p:cTn id="67" fill="hold">
                            <p:stCondLst>
                              <p:cond delay="2000"/>
                            </p:stCondLst>
                            <p:childTnLst>
                              <p:par>
                                <p:cTn id="68" presetID="22" presetClass="entr" presetSubtype="1" fill="hold"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up)">
                                      <p:cBhvr>
                                        <p:cTn id="70" dur="500"/>
                                        <p:tgtEl>
                                          <p:spTgt spid="54"/>
                                        </p:tgtEl>
                                      </p:cBhvr>
                                    </p:animEffect>
                                  </p:childTnLst>
                                </p:cTn>
                              </p:par>
                            </p:childTnLst>
                          </p:cTn>
                        </p:par>
                        <p:par>
                          <p:cTn id="71" fill="hold">
                            <p:stCondLst>
                              <p:cond delay="2500"/>
                            </p:stCondLst>
                            <p:childTnLst>
                              <p:par>
                                <p:cTn id="72" presetID="22" presetClass="entr" presetSubtype="8" fill="hold" grpId="0" nodeType="after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wipe(left)">
                                      <p:cBhvr>
                                        <p:cTn id="74" dur="500"/>
                                        <p:tgtEl>
                                          <p:spTgt spid="52"/>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heel(1)">
                                      <p:cBhvr>
                                        <p:cTn id="79" dur="500"/>
                                        <p:tgtEl>
                                          <p:spTgt spid="28"/>
                                        </p:tgtEl>
                                      </p:cBhvr>
                                    </p:animEffect>
                                  </p:childTnLst>
                                </p:cTn>
                              </p:par>
                              <p:par>
                                <p:cTn id="80" presetID="1" presetClass="entr" presetSubtype="0" fill="hold"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par>
                          <p:cTn id="82" fill="hold">
                            <p:stCondLst>
                              <p:cond delay="500"/>
                            </p:stCondLst>
                            <p:childTnLst>
                              <p:par>
                                <p:cTn id="83" presetID="22" presetClass="entr" presetSubtype="1"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up)">
                                      <p:cBhvr>
                                        <p:cTn id="85" dur="500"/>
                                        <p:tgtEl>
                                          <p:spTgt spid="27"/>
                                        </p:tgtEl>
                                      </p:cBhvr>
                                    </p:animEffect>
                                  </p:childTnLst>
                                </p:cTn>
                              </p:par>
                            </p:childTnLst>
                          </p:cTn>
                        </p:par>
                        <p:par>
                          <p:cTn id="86" fill="hold">
                            <p:stCondLst>
                              <p:cond delay="1000"/>
                            </p:stCondLst>
                            <p:childTnLst>
                              <p:par>
                                <p:cTn id="87" presetID="22" presetClass="entr" presetSubtype="8"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21" presetClass="entr" presetSubtype="1" fill="hold" nodeType="click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wheel(1)">
                                      <p:cBhvr>
                                        <p:cTn id="94" dur="500"/>
                                        <p:tgtEl>
                                          <p:spTgt spid="32"/>
                                        </p:tgtEl>
                                      </p:cBhvr>
                                    </p:animEffect>
                                  </p:childTnLst>
                                </p:cTn>
                              </p:par>
                            </p:childTnLst>
                          </p:cTn>
                        </p:par>
                        <p:par>
                          <p:cTn id="95" fill="hold">
                            <p:stCondLst>
                              <p:cond delay="500"/>
                            </p:stCondLst>
                            <p:childTnLst>
                              <p:par>
                                <p:cTn id="96" presetID="22" presetClass="entr" presetSubtype="1" fill="hold" nodeType="after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up)">
                                      <p:cBhvr>
                                        <p:cTn id="98" dur="500"/>
                                        <p:tgtEl>
                                          <p:spTgt spid="31"/>
                                        </p:tgtEl>
                                      </p:cBhvr>
                                    </p:animEffect>
                                  </p:childTnLst>
                                </p:cTn>
                              </p:par>
                            </p:childTnLst>
                          </p:cTn>
                        </p:par>
                        <p:par>
                          <p:cTn id="99" fill="hold">
                            <p:stCondLst>
                              <p:cond delay="1000"/>
                            </p:stCondLst>
                            <p:childTnLst>
                              <p:par>
                                <p:cTn id="100" presetID="22" presetClass="entr" presetSubtype="8" fill="hold" grpId="0" nodeType="after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wipe(left)">
                                      <p:cBhvr>
                                        <p:cTn id="102" dur="5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heel(1)">
                                      <p:cBhvr>
                                        <p:cTn id="107" dur="500"/>
                                        <p:tgtEl>
                                          <p:spTgt spid="37"/>
                                        </p:tgtEl>
                                      </p:cBhvr>
                                    </p:animEffect>
                                  </p:childTnLst>
                                </p:cTn>
                              </p:par>
                              <p:par>
                                <p:cTn id="108" presetID="1" presetClass="entr" presetSubtype="0" fill="hold" nodeType="withEffect">
                                  <p:stCondLst>
                                    <p:cond delay="0"/>
                                  </p:stCondLst>
                                  <p:childTnLst>
                                    <p:set>
                                      <p:cBhvr>
                                        <p:cTn id="109" dur="1" fill="hold">
                                          <p:stCondLst>
                                            <p:cond delay="0"/>
                                          </p:stCondLst>
                                        </p:cTn>
                                        <p:tgtEl>
                                          <p:spTgt spid="4"/>
                                        </p:tgtEl>
                                        <p:attrNameLst>
                                          <p:attrName>style.visibility</p:attrName>
                                        </p:attrNameLst>
                                      </p:cBhvr>
                                      <p:to>
                                        <p:strVal val="visible"/>
                                      </p:to>
                                    </p:set>
                                  </p:childTnLst>
                                </p:cTn>
                              </p:par>
                            </p:childTnLst>
                          </p:cTn>
                        </p:par>
                        <p:par>
                          <p:cTn id="110" fill="hold">
                            <p:stCondLst>
                              <p:cond delay="500"/>
                            </p:stCondLst>
                            <p:childTnLst>
                              <p:par>
                                <p:cTn id="111" presetID="22" presetClass="entr" presetSubtype="4" fill="hold" nodeType="after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wipe(down)">
                                      <p:cBhvr>
                                        <p:cTn id="113" dur="500"/>
                                        <p:tgtEl>
                                          <p:spTgt spid="35"/>
                                        </p:tgtEl>
                                      </p:cBhvr>
                                    </p:animEffect>
                                  </p:childTnLst>
                                </p:cTn>
                              </p:par>
                            </p:childTnLst>
                          </p:cTn>
                        </p:par>
                        <p:par>
                          <p:cTn id="114" fill="hold">
                            <p:stCondLst>
                              <p:cond delay="1000"/>
                            </p:stCondLst>
                            <p:childTnLst>
                              <p:par>
                                <p:cTn id="115" presetID="22" presetClass="entr" presetSubtype="8" fill="hold" grpId="0" nodeType="after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wipe(left)">
                                      <p:cBhvr>
                                        <p:cTn id="1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8" grpId="0"/>
      <p:bldP spid="53" grpId="0"/>
      <p:bldP spid="57" grpId="0"/>
      <p:bldP spid="26" grpId="0"/>
      <p:bldP spid="29" grpId="0"/>
      <p:bldP spid="33" grpId="0"/>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6254-3B06-8B48-83C2-0D5337C4E50B}"/>
              </a:ext>
            </a:extLst>
          </p:cNvPr>
          <p:cNvSpPr>
            <a:spLocks noGrp="1"/>
          </p:cNvSpPr>
          <p:nvPr>
            <p:ph type="ctrTitle"/>
          </p:nvPr>
        </p:nvSpPr>
        <p:spPr>
          <a:xfrm>
            <a:off x="625929" y="3429000"/>
            <a:ext cx="10232136" cy="637377"/>
          </a:xfrm>
        </p:spPr>
        <p:txBody>
          <a:bodyPr/>
          <a:lstStyle/>
          <a:p>
            <a:r>
              <a:rPr lang="en-US"/>
              <a:t>Identity Security is Security:</a:t>
            </a:r>
            <a:br>
              <a:rPr lang="en-US"/>
            </a:br>
            <a:r>
              <a:rPr lang="en-US">
                <a:solidFill>
                  <a:srgbClr val="FFC000"/>
                </a:solidFill>
              </a:rPr>
              <a:t>By the Numbers</a:t>
            </a:r>
          </a:p>
        </p:txBody>
      </p:sp>
    </p:spTree>
    <p:extLst>
      <p:ext uri="{BB962C8B-B14F-4D97-AF65-F5344CB8AC3E}">
        <p14:creationId xmlns:p14="http://schemas.microsoft.com/office/powerpoint/2010/main" val="32467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9F353-052B-F408-C2D1-81B0FE0DC023}"/>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FBB4C8C3-AF5E-AFC2-1076-5842E54D4043}"/>
              </a:ext>
            </a:extLst>
          </p:cNvPr>
          <p:cNvSpPr txBox="1"/>
          <p:nvPr/>
        </p:nvSpPr>
        <p:spPr>
          <a:xfrm>
            <a:off x="-13799" y="3771099"/>
            <a:ext cx="1095172" cy="369332"/>
          </a:xfrm>
          <a:prstGeom prst="rect">
            <a:avLst/>
          </a:prstGeom>
          <a:noFill/>
        </p:spPr>
        <p:txBody>
          <a:bodyPr wrap="none" rtlCol="0">
            <a:spAutoFit/>
          </a:bodyPr>
          <a:lstStyle/>
          <a:p>
            <a:pPr marL="0" marR="0" lvl="0" indent="0" algn="l" defTabSz="60955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2"/>
                </a:solidFill>
                <a:effectLst/>
                <a:uLnTx/>
                <a:uFillTx/>
                <a:latin typeface="Arial" charset="0"/>
                <a:ea typeface="ＭＳ Ｐゴシック" charset="0"/>
              </a:rPr>
              <a:t>Endpoint</a:t>
            </a:r>
          </a:p>
        </p:txBody>
      </p:sp>
      <p:sp>
        <p:nvSpPr>
          <p:cNvPr id="23" name="TextBox 22">
            <a:extLst>
              <a:ext uri="{FF2B5EF4-FFF2-40B4-BE49-F238E27FC236}">
                <a16:creationId xmlns:a16="http://schemas.microsoft.com/office/drawing/2014/main" id="{B48F5628-8B3B-3A43-36AC-D4EAB6C2F0C5}"/>
              </a:ext>
            </a:extLst>
          </p:cNvPr>
          <p:cNvSpPr txBox="1"/>
          <p:nvPr/>
        </p:nvSpPr>
        <p:spPr>
          <a:xfrm>
            <a:off x="11481" y="5435217"/>
            <a:ext cx="864339" cy="369332"/>
          </a:xfrm>
          <a:prstGeom prst="rect">
            <a:avLst/>
          </a:prstGeom>
          <a:noFill/>
        </p:spPr>
        <p:txBody>
          <a:bodyPr wrap="none" rtlCol="0">
            <a:spAutoFit/>
          </a:bodyPr>
          <a:lstStyle/>
          <a:p>
            <a:pPr marL="0" marR="0" lvl="0" indent="0" algn="l" defTabSz="60955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2"/>
                </a:solidFill>
                <a:effectLst/>
                <a:uLnTx/>
                <a:uFillTx/>
                <a:latin typeface="Arial" charset="0"/>
                <a:ea typeface="ＭＳ Ｐゴシック" charset="0"/>
              </a:rPr>
              <a:t>Mobile</a:t>
            </a:r>
          </a:p>
        </p:txBody>
      </p:sp>
      <p:cxnSp>
        <p:nvCxnSpPr>
          <p:cNvPr id="12" name="Straight Arrow Connector 37">
            <a:extLst>
              <a:ext uri="{FF2B5EF4-FFF2-40B4-BE49-F238E27FC236}">
                <a16:creationId xmlns:a16="http://schemas.microsoft.com/office/drawing/2014/main" id="{8F1D900F-9417-E432-D521-7D669F97FB08}"/>
              </a:ext>
            </a:extLst>
          </p:cNvPr>
          <p:cNvCxnSpPr>
            <a:cxnSpLocks/>
          </p:cNvCxnSpPr>
          <p:nvPr/>
        </p:nvCxnSpPr>
        <p:spPr>
          <a:xfrm flipV="1">
            <a:off x="1829454" y="3756961"/>
            <a:ext cx="0" cy="902721"/>
          </a:xfrm>
          <a:prstGeom prst="straightConnector1">
            <a:avLst/>
          </a:prstGeom>
          <a:noFill/>
          <a:ln w="12700" cap="rnd">
            <a:solidFill>
              <a:srgbClr val="92D050"/>
            </a:solidFill>
            <a:prstDash val="solid"/>
            <a:round/>
            <a:headEnd type="oval"/>
            <a:tailEnd type="none"/>
          </a:ln>
          <a:effectLst/>
        </p:spPr>
      </p:cxnSp>
      <p:graphicFrame>
        <p:nvGraphicFramePr>
          <p:cNvPr id="15" name="Google Shape;4047;p121">
            <a:extLst>
              <a:ext uri="{FF2B5EF4-FFF2-40B4-BE49-F238E27FC236}">
                <a16:creationId xmlns:a16="http://schemas.microsoft.com/office/drawing/2014/main" id="{A71E03E3-4CAF-BEE5-38A1-072E5EAEF386}"/>
              </a:ext>
            </a:extLst>
          </p:cNvPr>
          <p:cNvGraphicFramePr/>
          <p:nvPr>
            <p:extLst>
              <p:ext uri="{D42A27DB-BD31-4B8C-83A1-F6EECF244321}">
                <p14:modId xmlns:p14="http://schemas.microsoft.com/office/powerpoint/2010/main" val="3249030656"/>
              </p:ext>
            </p:extLst>
          </p:nvPr>
        </p:nvGraphicFramePr>
        <p:xfrm>
          <a:off x="478495" y="4604471"/>
          <a:ext cx="11407483" cy="471083"/>
        </p:xfrm>
        <a:graphic>
          <a:graphicData uri="http://schemas.openxmlformats.org/drawingml/2006/table">
            <a:tbl>
              <a:tblPr>
                <a:noFill/>
              </a:tblPr>
              <a:tblGrid>
                <a:gridCol w="436483">
                  <a:extLst>
                    <a:ext uri="{9D8B030D-6E8A-4147-A177-3AD203B41FA5}">
                      <a16:colId xmlns:a16="http://schemas.microsoft.com/office/drawing/2014/main" val="20000"/>
                    </a:ext>
                  </a:extLst>
                </a:gridCol>
                <a:gridCol w="365700">
                  <a:extLst>
                    <a:ext uri="{9D8B030D-6E8A-4147-A177-3AD203B41FA5}">
                      <a16:colId xmlns:a16="http://schemas.microsoft.com/office/drawing/2014/main" val="20001"/>
                    </a:ext>
                  </a:extLst>
                </a:gridCol>
                <a:gridCol w="365700">
                  <a:extLst>
                    <a:ext uri="{9D8B030D-6E8A-4147-A177-3AD203B41FA5}">
                      <a16:colId xmlns:a16="http://schemas.microsoft.com/office/drawing/2014/main" val="20002"/>
                    </a:ext>
                  </a:extLst>
                </a:gridCol>
                <a:gridCol w="365700">
                  <a:extLst>
                    <a:ext uri="{9D8B030D-6E8A-4147-A177-3AD203B41FA5}">
                      <a16:colId xmlns:a16="http://schemas.microsoft.com/office/drawing/2014/main" val="20003"/>
                    </a:ext>
                  </a:extLst>
                </a:gridCol>
                <a:gridCol w="365700">
                  <a:extLst>
                    <a:ext uri="{9D8B030D-6E8A-4147-A177-3AD203B41FA5}">
                      <a16:colId xmlns:a16="http://schemas.microsoft.com/office/drawing/2014/main" val="20004"/>
                    </a:ext>
                  </a:extLst>
                </a:gridCol>
                <a:gridCol w="365700">
                  <a:extLst>
                    <a:ext uri="{9D8B030D-6E8A-4147-A177-3AD203B41FA5}">
                      <a16:colId xmlns:a16="http://schemas.microsoft.com/office/drawing/2014/main" val="20005"/>
                    </a:ext>
                  </a:extLst>
                </a:gridCol>
                <a:gridCol w="365700">
                  <a:extLst>
                    <a:ext uri="{9D8B030D-6E8A-4147-A177-3AD203B41FA5}">
                      <a16:colId xmlns:a16="http://schemas.microsoft.com/office/drawing/2014/main" val="20006"/>
                    </a:ext>
                  </a:extLst>
                </a:gridCol>
                <a:gridCol w="365700">
                  <a:extLst>
                    <a:ext uri="{9D8B030D-6E8A-4147-A177-3AD203B41FA5}">
                      <a16:colId xmlns:a16="http://schemas.microsoft.com/office/drawing/2014/main" val="20007"/>
                    </a:ext>
                  </a:extLst>
                </a:gridCol>
                <a:gridCol w="365700">
                  <a:extLst>
                    <a:ext uri="{9D8B030D-6E8A-4147-A177-3AD203B41FA5}">
                      <a16:colId xmlns:a16="http://schemas.microsoft.com/office/drawing/2014/main" val="20008"/>
                    </a:ext>
                  </a:extLst>
                </a:gridCol>
                <a:gridCol w="365700">
                  <a:extLst>
                    <a:ext uri="{9D8B030D-6E8A-4147-A177-3AD203B41FA5}">
                      <a16:colId xmlns:a16="http://schemas.microsoft.com/office/drawing/2014/main" val="20009"/>
                    </a:ext>
                  </a:extLst>
                </a:gridCol>
                <a:gridCol w="365700">
                  <a:extLst>
                    <a:ext uri="{9D8B030D-6E8A-4147-A177-3AD203B41FA5}">
                      <a16:colId xmlns:a16="http://schemas.microsoft.com/office/drawing/2014/main" val="20010"/>
                    </a:ext>
                  </a:extLst>
                </a:gridCol>
                <a:gridCol w="365700">
                  <a:extLst>
                    <a:ext uri="{9D8B030D-6E8A-4147-A177-3AD203B41FA5}">
                      <a16:colId xmlns:a16="http://schemas.microsoft.com/office/drawing/2014/main" val="20011"/>
                    </a:ext>
                  </a:extLst>
                </a:gridCol>
                <a:gridCol w="365700">
                  <a:extLst>
                    <a:ext uri="{9D8B030D-6E8A-4147-A177-3AD203B41FA5}">
                      <a16:colId xmlns:a16="http://schemas.microsoft.com/office/drawing/2014/main" val="20012"/>
                    </a:ext>
                  </a:extLst>
                </a:gridCol>
                <a:gridCol w="365700">
                  <a:extLst>
                    <a:ext uri="{9D8B030D-6E8A-4147-A177-3AD203B41FA5}">
                      <a16:colId xmlns:a16="http://schemas.microsoft.com/office/drawing/2014/main" val="20013"/>
                    </a:ext>
                  </a:extLst>
                </a:gridCol>
                <a:gridCol w="365700">
                  <a:extLst>
                    <a:ext uri="{9D8B030D-6E8A-4147-A177-3AD203B41FA5}">
                      <a16:colId xmlns:a16="http://schemas.microsoft.com/office/drawing/2014/main" val="20014"/>
                    </a:ext>
                  </a:extLst>
                </a:gridCol>
                <a:gridCol w="365700">
                  <a:extLst>
                    <a:ext uri="{9D8B030D-6E8A-4147-A177-3AD203B41FA5}">
                      <a16:colId xmlns:a16="http://schemas.microsoft.com/office/drawing/2014/main" val="20015"/>
                    </a:ext>
                  </a:extLst>
                </a:gridCol>
                <a:gridCol w="365700">
                  <a:extLst>
                    <a:ext uri="{9D8B030D-6E8A-4147-A177-3AD203B41FA5}">
                      <a16:colId xmlns:a16="http://schemas.microsoft.com/office/drawing/2014/main" val="20016"/>
                    </a:ext>
                  </a:extLst>
                </a:gridCol>
                <a:gridCol w="365700">
                  <a:extLst>
                    <a:ext uri="{9D8B030D-6E8A-4147-A177-3AD203B41FA5}">
                      <a16:colId xmlns:a16="http://schemas.microsoft.com/office/drawing/2014/main" val="20017"/>
                    </a:ext>
                  </a:extLst>
                </a:gridCol>
                <a:gridCol w="365700">
                  <a:extLst>
                    <a:ext uri="{9D8B030D-6E8A-4147-A177-3AD203B41FA5}">
                      <a16:colId xmlns:a16="http://schemas.microsoft.com/office/drawing/2014/main" val="20018"/>
                    </a:ext>
                  </a:extLst>
                </a:gridCol>
                <a:gridCol w="365700">
                  <a:extLst>
                    <a:ext uri="{9D8B030D-6E8A-4147-A177-3AD203B41FA5}">
                      <a16:colId xmlns:a16="http://schemas.microsoft.com/office/drawing/2014/main" val="20019"/>
                    </a:ext>
                  </a:extLst>
                </a:gridCol>
                <a:gridCol w="365700">
                  <a:extLst>
                    <a:ext uri="{9D8B030D-6E8A-4147-A177-3AD203B41FA5}">
                      <a16:colId xmlns:a16="http://schemas.microsoft.com/office/drawing/2014/main" val="20020"/>
                    </a:ext>
                  </a:extLst>
                </a:gridCol>
                <a:gridCol w="365700">
                  <a:extLst>
                    <a:ext uri="{9D8B030D-6E8A-4147-A177-3AD203B41FA5}">
                      <a16:colId xmlns:a16="http://schemas.microsoft.com/office/drawing/2014/main" val="20021"/>
                    </a:ext>
                  </a:extLst>
                </a:gridCol>
                <a:gridCol w="365700">
                  <a:extLst>
                    <a:ext uri="{9D8B030D-6E8A-4147-A177-3AD203B41FA5}">
                      <a16:colId xmlns:a16="http://schemas.microsoft.com/office/drawing/2014/main" val="20022"/>
                    </a:ext>
                  </a:extLst>
                </a:gridCol>
                <a:gridCol w="365700">
                  <a:extLst>
                    <a:ext uri="{9D8B030D-6E8A-4147-A177-3AD203B41FA5}">
                      <a16:colId xmlns:a16="http://schemas.microsoft.com/office/drawing/2014/main" val="20023"/>
                    </a:ext>
                  </a:extLst>
                </a:gridCol>
                <a:gridCol w="365700">
                  <a:extLst>
                    <a:ext uri="{9D8B030D-6E8A-4147-A177-3AD203B41FA5}">
                      <a16:colId xmlns:a16="http://schemas.microsoft.com/office/drawing/2014/main" val="20024"/>
                    </a:ext>
                  </a:extLst>
                </a:gridCol>
                <a:gridCol w="365700">
                  <a:extLst>
                    <a:ext uri="{9D8B030D-6E8A-4147-A177-3AD203B41FA5}">
                      <a16:colId xmlns:a16="http://schemas.microsoft.com/office/drawing/2014/main" val="20025"/>
                    </a:ext>
                  </a:extLst>
                </a:gridCol>
                <a:gridCol w="365700">
                  <a:extLst>
                    <a:ext uri="{9D8B030D-6E8A-4147-A177-3AD203B41FA5}">
                      <a16:colId xmlns:a16="http://schemas.microsoft.com/office/drawing/2014/main" val="20026"/>
                    </a:ext>
                  </a:extLst>
                </a:gridCol>
                <a:gridCol w="365700">
                  <a:extLst>
                    <a:ext uri="{9D8B030D-6E8A-4147-A177-3AD203B41FA5}">
                      <a16:colId xmlns:a16="http://schemas.microsoft.com/office/drawing/2014/main" val="20027"/>
                    </a:ext>
                  </a:extLst>
                </a:gridCol>
                <a:gridCol w="365700">
                  <a:extLst>
                    <a:ext uri="{9D8B030D-6E8A-4147-A177-3AD203B41FA5}">
                      <a16:colId xmlns:a16="http://schemas.microsoft.com/office/drawing/2014/main" val="20028"/>
                    </a:ext>
                  </a:extLst>
                </a:gridCol>
                <a:gridCol w="365700">
                  <a:extLst>
                    <a:ext uri="{9D8B030D-6E8A-4147-A177-3AD203B41FA5}">
                      <a16:colId xmlns:a16="http://schemas.microsoft.com/office/drawing/2014/main" val="20029"/>
                    </a:ext>
                  </a:extLst>
                </a:gridCol>
                <a:gridCol w="365700">
                  <a:extLst>
                    <a:ext uri="{9D8B030D-6E8A-4147-A177-3AD203B41FA5}">
                      <a16:colId xmlns:a16="http://schemas.microsoft.com/office/drawing/2014/main" val="20030"/>
                    </a:ext>
                  </a:extLst>
                </a:gridCol>
              </a:tblGrid>
              <a:tr h="471083">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9525" cap="flat" cmpd="sng">
                      <a:noFill/>
                      <a:prstDash val="solid"/>
                      <a:round/>
                      <a:headEnd type="none" w="sm" len="sm"/>
                      <a:tailEnd type="none" w="sm" len="sm"/>
                    </a:lnL>
                    <a:lnR w="12700" cap="flat" cmpd="sng" algn="ctr">
                      <a:solidFill>
                        <a:srgbClr val="FFFFFF">
                          <a:lumMod val="95000"/>
                        </a:srgb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6" name="Google Shape;4052;p121" descr="© INSCALE GmbH, 26.05.2010&#10;http://www.presentationload.com/">
            <a:extLst>
              <a:ext uri="{FF2B5EF4-FFF2-40B4-BE49-F238E27FC236}">
                <a16:creationId xmlns:a16="http://schemas.microsoft.com/office/drawing/2014/main" id="{D39D2F0D-8006-D639-5134-6B4115B27737}"/>
              </a:ext>
            </a:extLst>
          </p:cNvPr>
          <p:cNvSpPr txBox="1"/>
          <p:nvPr/>
        </p:nvSpPr>
        <p:spPr>
          <a:xfrm>
            <a:off x="59996" y="4652212"/>
            <a:ext cx="836998" cy="369332"/>
          </a:xfrm>
          <a:prstGeom prst="rect">
            <a:avLst/>
          </a:prstGeom>
          <a:noFill/>
          <a:ln>
            <a:noFill/>
          </a:ln>
        </p:spPr>
        <p:txBody>
          <a:bodyPr spcFirstLastPara="1" wrap="square" lIns="119967" tIns="0" rIns="95967" bIns="0" anchor="ctr" anchorCtr="0">
            <a:noAutofit/>
          </a:bodyPr>
          <a:lstStyle/>
          <a:p>
            <a:pPr>
              <a:spcBef>
                <a:spcPts val="0"/>
              </a:spcBef>
              <a:spcAft>
                <a:spcPts val="0"/>
              </a:spcAft>
            </a:pPr>
            <a:r>
              <a:rPr lang="en" sz="1200">
                <a:solidFill>
                  <a:schemeClr val="bg2"/>
                </a:solidFill>
                <a:latin typeface="CiscoSansTT ExtraLight"/>
                <a:cs typeface="Arial"/>
                <a:sym typeface="Arial"/>
              </a:rPr>
              <a:t>Timeline</a:t>
            </a:r>
            <a:endParaRPr sz="1200">
              <a:solidFill>
                <a:schemeClr val="bg2"/>
              </a:solidFill>
              <a:latin typeface="CiscoSansTT ExtraLight"/>
            </a:endParaRPr>
          </a:p>
        </p:txBody>
      </p:sp>
      <p:sp>
        <p:nvSpPr>
          <p:cNvPr id="38" name="Google Shape;4048;p121" descr="© INSCALE GmbH, 26.05.2010&#10;http://www.presentationload.com/">
            <a:extLst>
              <a:ext uri="{FF2B5EF4-FFF2-40B4-BE49-F238E27FC236}">
                <a16:creationId xmlns:a16="http://schemas.microsoft.com/office/drawing/2014/main" id="{3B345BA0-3948-D5C6-AA20-8B55BC41322C}"/>
              </a:ext>
            </a:extLst>
          </p:cNvPr>
          <p:cNvSpPr txBox="1"/>
          <p:nvPr/>
        </p:nvSpPr>
        <p:spPr>
          <a:xfrm>
            <a:off x="1829455" y="3752383"/>
            <a:ext cx="1425182" cy="68151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Lee clicks ‘Sign in’ and is not prompted for a password</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p:txBody>
      </p:sp>
      <p:grpSp>
        <p:nvGrpSpPr>
          <p:cNvPr id="42" name="Group 41">
            <a:extLst>
              <a:ext uri="{FF2B5EF4-FFF2-40B4-BE49-F238E27FC236}">
                <a16:creationId xmlns:a16="http://schemas.microsoft.com/office/drawing/2014/main" id="{A773643A-80D2-BC59-D530-AD20F8D1409C}"/>
              </a:ext>
            </a:extLst>
          </p:cNvPr>
          <p:cNvGrpSpPr/>
          <p:nvPr/>
        </p:nvGrpSpPr>
        <p:grpSpPr>
          <a:xfrm>
            <a:off x="1702510" y="4601207"/>
            <a:ext cx="284761" cy="291627"/>
            <a:chOff x="4898858" y="1048117"/>
            <a:chExt cx="2839071" cy="2907526"/>
          </a:xfrm>
        </p:grpSpPr>
        <p:sp>
          <p:nvSpPr>
            <p:cNvPr id="43" name="Freeform 42">
              <a:extLst>
                <a:ext uri="{FF2B5EF4-FFF2-40B4-BE49-F238E27FC236}">
                  <a16:creationId xmlns:a16="http://schemas.microsoft.com/office/drawing/2014/main" id="{95C97D4F-9EE7-FAD6-F263-999ADC8FD6A7}"/>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B94C7F6C-8972-587A-3D83-7E4AD69C420C}"/>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Title 115">
            <a:extLst>
              <a:ext uri="{FF2B5EF4-FFF2-40B4-BE49-F238E27FC236}">
                <a16:creationId xmlns:a16="http://schemas.microsoft.com/office/drawing/2014/main" id="{661D0F7C-A654-3EB6-A4C7-DED6E44A5304}"/>
              </a:ext>
            </a:extLst>
          </p:cNvPr>
          <p:cNvSpPr>
            <a:spLocks noGrp="1"/>
          </p:cNvSpPr>
          <p:nvPr>
            <p:ph type="title"/>
          </p:nvPr>
        </p:nvSpPr>
        <p:spPr/>
        <p:txBody>
          <a:bodyPr/>
          <a:lstStyle/>
          <a:p>
            <a:r>
              <a:rPr lang="en-US"/>
              <a:t>Passwordless OS Login – Login 2+</a:t>
            </a:r>
          </a:p>
        </p:txBody>
      </p:sp>
      <p:sp>
        <p:nvSpPr>
          <p:cNvPr id="117" name="Text Placeholder 116">
            <a:extLst>
              <a:ext uri="{FF2B5EF4-FFF2-40B4-BE49-F238E27FC236}">
                <a16:creationId xmlns:a16="http://schemas.microsoft.com/office/drawing/2014/main" id="{A6D2EDE8-9B45-1049-113B-3C6DA65AF35C}"/>
              </a:ext>
            </a:extLst>
          </p:cNvPr>
          <p:cNvSpPr>
            <a:spLocks noGrp="1"/>
          </p:cNvSpPr>
          <p:nvPr>
            <p:ph type="body" sz="quarter" idx="14"/>
          </p:nvPr>
        </p:nvSpPr>
        <p:spPr/>
        <p:txBody>
          <a:bodyPr>
            <a:normAutofit fontScale="25000" lnSpcReduction="20000"/>
          </a:bodyPr>
          <a:lstStyle/>
          <a:p>
            <a:endParaRPr lang="en-US"/>
          </a:p>
        </p:txBody>
      </p:sp>
      <p:pic>
        <p:nvPicPr>
          <p:cNvPr id="2" name="Google Shape;848;p92">
            <a:extLst>
              <a:ext uri="{FF2B5EF4-FFF2-40B4-BE49-F238E27FC236}">
                <a16:creationId xmlns:a16="http://schemas.microsoft.com/office/drawing/2014/main" id="{E77F1A6C-60AD-C066-EE09-B2EE3964EFB1}"/>
              </a:ext>
            </a:extLst>
          </p:cNvPr>
          <p:cNvPicPr preferRelativeResize="0"/>
          <p:nvPr/>
        </p:nvPicPr>
        <p:blipFill>
          <a:blip r:embed="rId3"/>
          <a:srcRect/>
          <a:stretch/>
        </p:blipFill>
        <p:spPr>
          <a:xfrm>
            <a:off x="1257131" y="1287083"/>
            <a:ext cx="2242802" cy="2121867"/>
          </a:xfrm>
          <a:prstGeom prst="rect">
            <a:avLst/>
          </a:prstGeom>
          <a:noFill/>
          <a:ln>
            <a:noFill/>
          </a:ln>
        </p:spPr>
      </p:pic>
      <p:pic>
        <p:nvPicPr>
          <p:cNvPr id="3" name="Google Shape;852;p92">
            <a:extLst>
              <a:ext uri="{FF2B5EF4-FFF2-40B4-BE49-F238E27FC236}">
                <a16:creationId xmlns:a16="http://schemas.microsoft.com/office/drawing/2014/main" id="{FBCADCE7-6CAC-8322-5D93-12B5FF7C5A42}"/>
              </a:ext>
            </a:extLst>
          </p:cNvPr>
          <p:cNvPicPr preferRelativeResize="0"/>
          <p:nvPr/>
        </p:nvPicPr>
        <p:blipFill>
          <a:blip r:embed="rId4"/>
          <a:srcRect/>
          <a:stretch/>
        </p:blipFill>
        <p:spPr>
          <a:xfrm>
            <a:off x="5541431" y="1215386"/>
            <a:ext cx="1109137" cy="2167858"/>
          </a:xfrm>
          <a:prstGeom prst="rect">
            <a:avLst/>
          </a:prstGeom>
          <a:noFill/>
          <a:ln>
            <a:noFill/>
          </a:ln>
        </p:spPr>
      </p:pic>
      <p:pic>
        <p:nvPicPr>
          <p:cNvPr id="4" name="Google Shape;853;p92">
            <a:extLst>
              <a:ext uri="{FF2B5EF4-FFF2-40B4-BE49-F238E27FC236}">
                <a16:creationId xmlns:a16="http://schemas.microsoft.com/office/drawing/2014/main" id="{A92153C2-6C66-AC7E-5E8F-84C1246F45B5}"/>
              </a:ext>
            </a:extLst>
          </p:cNvPr>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9010195" y="1518603"/>
            <a:ext cx="2107232" cy="1628712"/>
          </a:xfrm>
          <a:prstGeom prst="rect">
            <a:avLst/>
          </a:prstGeom>
          <a:noFill/>
          <a:ln>
            <a:noFill/>
          </a:ln>
        </p:spPr>
      </p:pic>
      <p:sp>
        <p:nvSpPr>
          <p:cNvPr id="26" name="Google Shape;4048;p121" descr="© INSCALE GmbH, 26.05.2010&#10;http://www.presentationload.com/">
            <a:extLst>
              <a:ext uri="{FF2B5EF4-FFF2-40B4-BE49-F238E27FC236}">
                <a16:creationId xmlns:a16="http://schemas.microsoft.com/office/drawing/2014/main" id="{0BE5E389-00CD-C8E9-AD96-B22E02ECDF2C}"/>
              </a:ext>
            </a:extLst>
          </p:cNvPr>
          <p:cNvSpPr txBox="1"/>
          <p:nvPr/>
        </p:nvSpPr>
        <p:spPr>
          <a:xfrm>
            <a:off x="6224448" y="5250231"/>
            <a:ext cx="1227230" cy="61720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Lee completes a biometric push</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p:txBody>
      </p:sp>
      <p:cxnSp>
        <p:nvCxnSpPr>
          <p:cNvPr id="27" name="Straight Arrow Connector 2">
            <a:extLst>
              <a:ext uri="{FF2B5EF4-FFF2-40B4-BE49-F238E27FC236}">
                <a16:creationId xmlns:a16="http://schemas.microsoft.com/office/drawing/2014/main" id="{4BC49C44-6668-8A57-125A-B885803D2745}"/>
              </a:ext>
            </a:extLst>
          </p:cNvPr>
          <p:cNvCxnSpPr>
            <a:cxnSpLocks/>
          </p:cNvCxnSpPr>
          <p:nvPr/>
        </p:nvCxnSpPr>
        <p:spPr>
          <a:xfrm flipV="1">
            <a:off x="6201341"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28" name="Graphic 27">
            <a:extLst>
              <a:ext uri="{FF2B5EF4-FFF2-40B4-BE49-F238E27FC236}">
                <a16:creationId xmlns:a16="http://schemas.microsoft.com/office/drawing/2014/main" id="{EBED1EC8-79CB-6347-AAB6-3813BA67F91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097083" y="4867462"/>
            <a:ext cx="213037" cy="225569"/>
          </a:xfrm>
          <a:prstGeom prst="rect">
            <a:avLst/>
          </a:prstGeom>
        </p:spPr>
      </p:pic>
      <p:sp>
        <p:nvSpPr>
          <p:cNvPr id="33" name="Google Shape;4048;p121" descr="© INSCALE GmbH, 26.05.2010&#10;http://www.presentationload.com/">
            <a:extLst>
              <a:ext uri="{FF2B5EF4-FFF2-40B4-BE49-F238E27FC236}">
                <a16:creationId xmlns:a16="http://schemas.microsoft.com/office/drawing/2014/main" id="{0C9F66EE-FB73-ABE8-4AE4-457BB7E5AFB1}"/>
              </a:ext>
            </a:extLst>
          </p:cNvPr>
          <p:cNvSpPr txBox="1"/>
          <p:nvPr/>
        </p:nvSpPr>
        <p:spPr>
          <a:xfrm>
            <a:off x="7451678" y="4458839"/>
            <a:ext cx="1425178" cy="757626"/>
          </a:xfrm>
          <a:prstGeom prst="rect">
            <a:avLst/>
          </a:prstGeom>
          <a:solidFill>
            <a:srgbClr val="000000"/>
          </a:solidFill>
          <a:ln>
            <a:solidFill>
              <a:schemeClr val="accent2"/>
            </a:solidFill>
          </a:ln>
        </p:spPr>
        <p:txBody>
          <a:bodyPr spcFirstLastPara="1" wrap="square" lIns="119967" tIns="0" rIns="95967" bIns="0" anchor="t" anchorCtr="0">
            <a:noAutofit/>
          </a:bodyPr>
          <a:lstStyle/>
          <a:p>
            <a:pPr lvl="0" algn="ctr"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Encrypted PW is sent from Duo Mobile, through Duo Cloud to OS</a:t>
            </a:r>
          </a:p>
          <a:p>
            <a:pPr lvl="0" algn="ctr"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sp>
        <p:nvSpPr>
          <p:cNvPr id="52" name="Google Shape;4048;p121" descr="© INSCALE GmbH, 26.05.2010&#10;http://www.presentationload.com/">
            <a:extLst>
              <a:ext uri="{FF2B5EF4-FFF2-40B4-BE49-F238E27FC236}">
                <a16:creationId xmlns:a16="http://schemas.microsoft.com/office/drawing/2014/main" id="{0DC00EAD-6996-5573-E251-6EFAA4C4729D}"/>
              </a:ext>
            </a:extLst>
          </p:cNvPr>
          <p:cNvSpPr txBox="1"/>
          <p:nvPr/>
        </p:nvSpPr>
        <p:spPr>
          <a:xfrm>
            <a:off x="4798258" y="5250231"/>
            <a:ext cx="1165972" cy="61720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BLE advertisement is read by Duo Mobile</a:t>
            </a:r>
          </a:p>
        </p:txBody>
      </p:sp>
      <p:cxnSp>
        <p:nvCxnSpPr>
          <p:cNvPr id="54" name="Straight Arrow Connector 2">
            <a:extLst>
              <a:ext uri="{FF2B5EF4-FFF2-40B4-BE49-F238E27FC236}">
                <a16:creationId xmlns:a16="http://schemas.microsoft.com/office/drawing/2014/main" id="{E316B696-2AC7-1758-553E-5FF24946D74C}"/>
              </a:ext>
            </a:extLst>
          </p:cNvPr>
          <p:cNvCxnSpPr>
            <a:cxnSpLocks/>
          </p:cNvCxnSpPr>
          <p:nvPr/>
        </p:nvCxnSpPr>
        <p:spPr>
          <a:xfrm flipV="1">
            <a:off x="4777412"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56" name="Graphic 55">
            <a:extLst>
              <a:ext uri="{FF2B5EF4-FFF2-40B4-BE49-F238E27FC236}">
                <a16:creationId xmlns:a16="http://schemas.microsoft.com/office/drawing/2014/main" id="{BF441303-5E90-E7B8-EEEC-207823DEC3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0125" y="4786707"/>
            <a:ext cx="278050" cy="376185"/>
          </a:xfrm>
          <a:prstGeom prst="rect">
            <a:avLst/>
          </a:prstGeom>
        </p:spPr>
      </p:pic>
      <p:sp>
        <p:nvSpPr>
          <p:cNvPr id="7" name="Google Shape;4048;p121" descr="© INSCALE GmbH, 26.05.2010&#10;http://www.presentationload.com/">
            <a:extLst>
              <a:ext uri="{FF2B5EF4-FFF2-40B4-BE49-F238E27FC236}">
                <a16:creationId xmlns:a16="http://schemas.microsoft.com/office/drawing/2014/main" id="{F9A99D0E-4D43-856F-A28B-17D720DEBBA8}"/>
              </a:ext>
            </a:extLst>
          </p:cNvPr>
          <p:cNvSpPr txBox="1"/>
          <p:nvPr/>
        </p:nvSpPr>
        <p:spPr>
          <a:xfrm>
            <a:off x="3655907" y="3752383"/>
            <a:ext cx="1677988" cy="681518"/>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Duo Cred Provider starts BLE advertisement </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p:txBody>
      </p:sp>
      <p:cxnSp>
        <p:nvCxnSpPr>
          <p:cNvPr id="8" name="Straight Arrow Connector 37">
            <a:extLst>
              <a:ext uri="{FF2B5EF4-FFF2-40B4-BE49-F238E27FC236}">
                <a16:creationId xmlns:a16="http://schemas.microsoft.com/office/drawing/2014/main" id="{61DFCBFC-1E1F-60E9-AD1E-20F7DC771341}"/>
              </a:ext>
            </a:extLst>
          </p:cNvPr>
          <p:cNvCxnSpPr>
            <a:cxnSpLocks/>
          </p:cNvCxnSpPr>
          <p:nvPr/>
        </p:nvCxnSpPr>
        <p:spPr>
          <a:xfrm flipV="1">
            <a:off x="3661916" y="3756961"/>
            <a:ext cx="0" cy="902721"/>
          </a:xfrm>
          <a:prstGeom prst="straightConnector1">
            <a:avLst/>
          </a:prstGeom>
          <a:noFill/>
          <a:ln w="12700" cap="rnd">
            <a:solidFill>
              <a:srgbClr val="92D050"/>
            </a:solidFill>
            <a:prstDash val="solid"/>
            <a:round/>
            <a:headEnd type="oval"/>
            <a:tailEnd type="none"/>
          </a:ln>
          <a:effectLst/>
        </p:spPr>
      </p:cxnSp>
      <p:pic>
        <p:nvPicPr>
          <p:cNvPr id="9" name="Graphic 8">
            <a:extLst>
              <a:ext uri="{FF2B5EF4-FFF2-40B4-BE49-F238E27FC236}">
                <a16:creationId xmlns:a16="http://schemas.microsoft.com/office/drawing/2014/main" id="{60AA703D-E531-0D9D-BC63-8581432771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17206" y="4541829"/>
            <a:ext cx="278050" cy="376185"/>
          </a:xfrm>
          <a:prstGeom prst="rect">
            <a:avLst/>
          </a:prstGeom>
        </p:spPr>
      </p:pic>
      <p:sp>
        <p:nvSpPr>
          <p:cNvPr id="13" name="Google Shape;4048;p121" descr="© INSCALE GmbH, 26.05.2010&#10;http://www.presentationload.com/">
            <a:extLst>
              <a:ext uri="{FF2B5EF4-FFF2-40B4-BE49-F238E27FC236}">
                <a16:creationId xmlns:a16="http://schemas.microsoft.com/office/drawing/2014/main" id="{0433C46D-0B02-0018-12ED-F9EAB4C7F938}"/>
              </a:ext>
            </a:extLst>
          </p:cNvPr>
          <p:cNvSpPr txBox="1"/>
          <p:nvPr/>
        </p:nvSpPr>
        <p:spPr>
          <a:xfrm>
            <a:off x="9136855" y="3676275"/>
            <a:ext cx="1425178" cy="757626"/>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Duo </a:t>
            </a:r>
            <a:r>
              <a:rPr lang="en-US" sz="1200" kern="0" err="1">
                <a:solidFill>
                  <a:schemeClr val="tx1">
                    <a:lumMod val="20000"/>
                    <a:lumOff val="80000"/>
                  </a:schemeClr>
                </a:solidFill>
                <a:latin typeface="Helvetica Neue Light"/>
                <a:ea typeface="Helvetica Neue Light"/>
                <a:cs typeface="Helvetica Neue Light"/>
                <a:sym typeface="Helvetica Neue Light"/>
              </a:rPr>
              <a:t>CredProvider</a:t>
            </a:r>
            <a:r>
              <a:rPr lang="en-US" sz="1200" kern="0">
                <a:solidFill>
                  <a:schemeClr val="tx1">
                    <a:lumMod val="20000"/>
                    <a:lumOff val="80000"/>
                  </a:schemeClr>
                </a:solidFill>
                <a:latin typeface="Helvetica Neue Light"/>
                <a:ea typeface="Helvetica Neue Light"/>
                <a:cs typeface="Helvetica Neue Light"/>
                <a:sym typeface="Helvetica Neue Light"/>
              </a:rPr>
              <a:t> decrypts PW and Auto-Logs in Lee</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cxnSp>
        <p:nvCxnSpPr>
          <p:cNvPr id="14" name="Straight Arrow Connector 37">
            <a:extLst>
              <a:ext uri="{FF2B5EF4-FFF2-40B4-BE49-F238E27FC236}">
                <a16:creationId xmlns:a16="http://schemas.microsoft.com/office/drawing/2014/main" id="{20675D7B-BCCF-A4CE-D20A-23771DDE52AB}"/>
              </a:ext>
            </a:extLst>
          </p:cNvPr>
          <p:cNvCxnSpPr>
            <a:cxnSpLocks/>
          </p:cNvCxnSpPr>
          <p:nvPr/>
        </p:nvCxnSpPr>
        <p:spPr>
          <a:xfrm flipV="1">
            <a:off x="9137139" y="3756961"/>
            <a:ext cx="0" cy="871406"/>
          </a:xfrm>
          <a:prstGeom prst="straightConnector1">
            <a:avLst/>
          </a:prstGeom>
          <a:noFill/>
          <a:ln w="12700" cap="rnd">
            <a:solidFill>
              <a:srgbClr val="92D050"/>
            </a:solidFill>
            <a:prstDash val="solid"/>
            <a:round/>
            <a:headEnd type="oval"/>
            <a:tailEnd type="none"/>
          </a:ln>
          <a:effectLst/>
        </p:spPr>
      </p:cxnSp>
      <p:grpSp>
        <p:nvGrpSpPr>
          <p:cNvPr id="20" name="Group 19">
            <a:extLst>
              <a:ext uri="{FF2B5EF4-FFF2-40B4-BE49-F238E27FC236}">
                <a16:creationId xmlns:a16="http://schemas.microsoft.com/office/drawing/2014/main" id="{69C9A357-4377-2C6F-FA8D-4973B8081BAD}"/>
              </a:ext>
            </a:extLst>
          </p:cNvPr>
          <p:cNvGrpSpPr/>
          <p:nvPr/>
        </p:nvGrpSpPr>
        <p:grpSpPr>
          <a:xfrm>
            <a:off x="9010195" y="4601207"/>
            <a:ext cx="284761" cy="291627"/>
            <a:chOff x="4898858" y="1048117"/>
            <a:chExt cx="2839071" cy="2907526"/>
          </a:xfrm>
        </p:grpSpPr>
        <p:sp>
          <p:nvSpPr>
            <p:cNvPr id="21" name="Freeform 20">
              <a:extLst>
                <a:ext uri="{FF2B5EF4-FFF2-40B4-BE49-F238E27FC236}">
                  <a16:creationId xmlns:a16="http://schemas.microsoft.com/office/drawing/2014/main" id="{255891BF-3843-6113-E56E-3C3588E33837}"/>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3CC818C-0F6F-6866-A646-17F39AB25B7E}"/>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Google Shape;4048;p121" descr="© INSCALE GmbH, 26.05.2010&#10;http://www.presentationload.com/">
            <a:extLst>
              <a:ext uri="{FF2B5EF4-FFF2-40B4-BE49-F238E27FC236}">
                <a16:creationId xmlns:a16="http://schemas.microsoft.com/office/drawing/2014/main" id="{413D6FA7-AA62-83BD-1B1D-CA8BA4F9E960}"/>
              </a:ext>
            </a:extLst>
          </p:cNvPr>
          <p:cNvSpPr txBox="1"/>
          <p:nvPr/>
        </p:nvSpPr>
        <p:spPr>
          <a:xfrm>
            <a:off x="10596137" y="3676275"/>
            <a:ext cx="1147014" cy="757626"/>
          </a:xfrm>
          <a:prstGeom prst="rect">
            <a:avLst/>
          </a:prstGeom>
          <a:noFill/>
          <a:ln>
            <a:noFill/>
          </a:ln>
        </p:spPr>
        <p:txBody>
          <a:bodyPr spcFirstLastPara="1" wrap="square" lIns="119967" tIns="0" rIns="95967" bIns="0" anchor="t" anchorCtr="0">
            <a:noAutofit/>
          </a:bodyPr>
          <a:lstStyle/>
          <a:p>
            <a:pPr lvl="0" defTabSz="1219170" fontAlgn="auto">
              <a:spcBef>
                <a:spcPts val="0"/>
              </a:spcBef>
              <a:spcAft>
                <a:spcPts val="0"/>
              </a:spcAft>
              <a:buClr>
                <a:srgbClr val="000000"/>
              </a:buClr>
              <a:defRPr/>
            </a:pPr>
            <a:r>
              <a:rPr lang="en-US" sz="1200" kern="0">
                <a:solidFill>
                  <a:schemeClr val="tx1">
                    <a:lumMod val="20000"/>
                    <a:lumOff val="80000"/>
                  </a:schemeClr>
                </a:solidFill>
                <a:latin typeface="Helvetica Neue Light"/>
                <a:ea typeface="Helvetica Neue Light"/>
                <a:cs typeface="Helvetica Neue Light"/>
                <a:sym typeface="Helvetica Neue Light"/>
              </a:rPr>
              <a:t>Lee logs in, OS session is established</a:t>
            </a:r>
          </a:p>
          <a:p>
            <a:pPr lvl="0" defTabSz="1219170" fontAlgn="auto">
              <a:spcBef>
                <a:spcPts val="0"/>
              </a:spcBef>
              <a:spcAft>
                <a:spcPts val="0"/>
              </a:spcAft>
              <a:buClr>
                <a:srgbClr val="000000"/>
              </a:buClr>
              <a:defRPr/>
            </a:pPr>
            <a:endParaRPr lang="en-US" sz="1200" kern="0">
              <a:solidFill>
                <a:schemeClr val="tx1">
                  <a:lumMod val="20000"/>
                  <a:lumOff val="80000"/>
                </a:schemeClr>
              </a:solidFill>
              <a:latin typeface="Helvetica Neue Light"/>
              <a:ea typeface="Helvetica Neue Light"/>
              <a:cs typeface="Helvetica Neue Light"/>
              <a:sym typeface="Helvetica Neue Light"/>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cxnSp>
        <p:nvCxnSpPr>
          <p:cNvPr id="34" name="Straight Arrow Connector 37">
            <a:extLst>
              <a:ext uri="{FF2B5EF4-FFF2-40B4-BE49-F238E27FC236}">
                <a16:creationId xmlns:a16="http://schemas.microsoft.com/office/drawing/2014/main" id="{A34028D3-6E47-F261-63B6-0CAB3C3A5BB3}"/>
              </a:ext>
            </a:extLst>
          </p:cNvPr>
          <p:cNvCxnSpPr>
            <a:cxnSpLocks/>
          </p:cNvCxnSpPr>
          <p:nvPr/>
        </p:nvCxnSpPr>
        <p:spPr>
          <a:xfrm flipV="1">
            <a:off x="10596421" y="3756961"/>
            <a:ext cx="0" cy="871406"/>
          </a:xfrm>
          <a:prstGeom prst="straightConnector1">
            <a:avLst/>
          </a:prstGeom>
          <a:noFill/>
          <a:ln w="12700" cap="rnd">
            <a:solidFill>
              <a:srgbClr val="92D050"/>
            </a:solidFill>
            <a:prstDash val="solid"/>
            <a:round/>
            <a:headEnd type="oval"/>
            <a:tailEnd type="none"/>
          </a:ln>
          <a:effectLst/>
        </p:spPr>
      </p:cxnSp>
      <p:grpSp>
        <p:nvGrpSpPr>
          <p:cNvPr id="36" name="Group 35">
            <a:extLst>
              <a:ext uri="{FF2B5EF4-FFF2-40B4-BE49-F238E27FC236}">
                <a16:creationId xmlns:a16="http://schemas.microsoft.com/office/drawing/2014/main" id="{65D2D8A9-84A2-C4D7-08D8-094233492D4E}"/>
              </a:ext>
            </a:extLst>
          </p:cNvPr>
          <p:cNvGrpSpPr/>
          <p:nvPr/>
        </p:nvGrpSpPr>
        <p:grpSpPr>
          <a:xfrm>
            <a:off x="10469477" y="4601207"/>
            <a:ext cx="284761" cy="291627"/>
            <a:chOff x="4898858" y="1048117"/>
            <a:chExt cx="2839071" cy="2907526"/>
          </a:xfrm>
        </p:grpSpPr>
        <p:sp>
          <p:nvSpPr>
            <p:cNvPr id="41" name="Freeform 40">
              <a:extLst>
                <a:ext uri="{FF2B5EF4-FFF2-40B4-BE49-F238E27FC236}">
                  <a16:creationId xmlns:a16="http://schemas.microsoft.com/office/drawing/2014/main" id="{6A3408DE-F045-121C-C628-FC6A14E124A5}"/>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BF8AD963-A03B-B32E-20EE-0F87DF7193B1}"/>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Up Arrow 45">
            <a:extLst>
              <a:ext uri="{FF2B5EF4-FFF2-40B4-BE49-F238E27FC236}">
                <a16:creationId xmlns:a16="http://schemas.microsoft.com/office/drawing/2014/main" id="{8F3CD32E-62C2-98E6-7A53-B6FCF5A9E8CB}"/>
              </a:ext>
            </a:extLst>
          </p:cNvPr>
          <p:cNvSpPr/>
          <p:nvPr/>
        </p:nvSpPr>
        <p:spPr>
          <a:xfrm>
            <a:off x="8051533" y="4140431"/>
            <a:ext cx="225468" cy="318408"/>
          </a:xfrm>
          <a:prstGeom prst="upArrow">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47" name="Up Arrow 46">
            <a:extLst>
              <a:ext uri="{FF2B5EF4-FFF2-40B4-BE49-F238E27FC236}">
                <a16:creationId xmlns:a16="http://schemas.microsoft.com/office/drawing/2014/main" id="{090F962C-F8BA-CA86-1CC2-DDFBDCF608B8}"/>
              </a:ext>
            </a:extLst>
          </p:cNvPr>
          <p:cNvSpPr/>
          <p:nvPr/>
        </p:nvSpPr>
        <p:spPr>
          <a:xfrm rot="10800000">
            <a:off x="8051533" y="5216465"/>
            <a:ext cx="225468" cy="318408"/>
          </a:xfrm>
          <a:prstGeom prst="upArrow">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Tree>
    <p:extLst>
      <p:ext uri="{BB962C8B-B14F-4D97-AF65-F5344CB8AC3E}">
        <p14:creationId xmlns:p14="http://schemas.microsoft.com/office/powerpoint/2010/main" val="328829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3" name="Google Shape;1583;p194"/>
          <p:cNvSpPr txBox="1">
            <a:spLocks noGrp="1"/>
          </p:cNvSpPr>
          <p:nvPr>
            <p:ph type="title"/>
          </p:nvPr>
        </p:nvSpPr>
        <p:spPr/>
        <p:txBody>
          <a:bodyPr anchor="t"/>
          <a:lstStyle/>
          <a:p>
            <a:pPr lvl="0"/>
            <a:r>
              <a:rPr lang="en-US"/>
              <a:t>Offline Authentication for Windows and macOS</a:t>
            </a:r>
          </a:p>
        </p:txBody>
      </p:sp>
      <p:sp>
        <p:nvSpPr>
          <p:cNvPr id="1587" name="Google Shape;1587;p194"/>
          <p:cNvSpPr txBox="1"/>
          <p:nvPr/>
        </p:nvSpPr>
        <p:spPr>
          <a:xfrm>
            <a:off x="583689" y="1735324"/>
            <a:ext cx="4955247" cy="1431862"/>
          </a:xfrm>
          <a:prstGeom prst="rect">
            <a:avLst/>
          </a:prstGeom>
          <a:noFill/>
          <a:ln>
            <a:noFill/>
          </a:ln>
        </p:spPr>
        <p:txBody>
          <a:bodyPr spcFirstLastPara="1" wrap="square" lIns="121920" tIns="0" rIns="0" bIns="0" anchor="t" anchorCtr="0">
            <a:no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74BF4B"/>
                </a:solidFill>
                <a:effectLst/>
                <a:uLnTx/>
                <a:uFillTx/>
                <a:latin typeface="CiscoSansTT Light"/>
                <a:ea typeface="Helvetica Neue Medium" panose="02000503000000020004" pitchFamily="2" charset="0"/>
                <a:cs typeface="CiscoSansTT" panose="020B0503020201020303" pitchFamily="34" charset="0"/>
                <a:sym typeface="Helvetica Neue"/>
              </a:rPr>
              <a:t>Why it’s needed</a:t>
            </a:r>
          </a:p>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chemeClr val="bg2">
                    <a:lumMod val="85000"/>
                  </a:schemeClr>
                </a:solidFill>
                <a:effectLst/>
                <a:uLnTx/>
                <a:uFillTx/>
                <a:latin typeface="CiscoSansTT Light"/>
                <a:ea typeface="Helvetica Neue"/>
                <a:cs typeface="Helvetica Neue"/>
                <a:sym typeface="Helvetica Neue"/>
              </a:rPr>
              <a:t>Users need to authenticate into their machines with MFA before they can access internet / secure portal</a:t>
            </a:r>
            <a:endParaRPr kumimoji="0" lang="en-US" sz="2133" b="0" i="0" u="none" strike="noStrike" kern="1200" cap="none" spc="0" normalizeH="0" baseline="0" noProof="0">
              <a:ln>
                <a:noFill/>
              </a:ln>
              <a:solidFill>
                <a:schemeClr val="bg2">
                  <a:lumMod val="85000"/>
                </a:schemeClr>
              </a:solidFill>
              <a:effectLst/>
              <a:uLnTx/>
              <a:uFillTx/>
              <a:latin typeface="CiscoSansTT Light"/>
              <a:ea typeface="Helvetica Neue"/>
              <a:cs typeface="Helvetica Neue"/>
            </a:endParaRPr>
          </a:p>
        </p:txBody>
      </p:sp>
      <p:sp>
        <p:nvSpPr>
          <p:cNvPr id="1591" name="Google Shape;1591;p194"/>
          <p:cNvSpPr txBox="1"/>
          <p:nvPr/>
        </p:nvSpPr>
        <p:spPr>
          <a:xfrm>
            <a:off x="5917377" y="1735323"/>
            <a:ext cx="4955227" cy="325200"/>
          </a:xfrm>
          <a:prstGeom prst="rect">
            <a:avLst/>
          </a:prstGeom>
          <a:noFill/>
          <a:ln>
            <a:noFill/>
          </a:ln>
        </p:spPr>
        <p:txBody>
          <a:bodyPr spcFirstLastPara="1" wrap="square" lIns="121920" tIns="0" rIns="0" bIns="0" anchor="t" anchorCtr="0">
            <a:no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74BF4B"/>
                </a:solidFill>
                <a:effectLst/>
                <a:uLnTx/>
                <a:uFillTx/>
                <a:latin typeface="CiscoSansTT Light"/>
                <a:ea typeface="Helvetica Neue Medium" panose="02000503000000020004" pitchFamily="2" charset="0"/>
                <a:cs typeface="CiscoSansTT" panose="020B0503020201020303" pitchFamily="34" charset="0"/>
                <a:sym typeface="Helvetica Neue"/>
              </a:rPr>
              <a:t>Who it’s for</a:t>
            </a:r>
          </a:p>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chemeClr val="bg2">
                    <a:lumMod val="85000"/>
                  </a:schemeClr>
                </a:solidFill>
                <a:effectLst/>
                <a:uLnTx/>
                <a:uFillTx/>
                <a:latin typeface="CiscoSansTT Light"/>
                <a:ea typeface="Helvetica Neue"/>
                <a:cs typeface="Helvetica Neue"/>
                <a:sym typeface="Helvetica Neue"/>
              </a:rPr>
              <a:t>Remote users who need to perform 2FA while they are temporarily disconnected from the internet</a:t>
            </a:r>
            <a:endParaRPr kumimoji="0" lang="en-US" sz="2133" b="0" i="0" u="none" strike="noStrike" kern="1200" cap="none" spc="0" normalizeH="0" baseline="0" noProof="0">
              <a:ln>
                <a:noFill/>
              </a:ln>
              <a:solidFill>
                <a:schemeClr val="bg2">
                  <a:lumMod val="85000"/>
                </a:schemeClr>
              </a:solidFill>
              <a:effectLst/>
              <a:uLnTx/>
              <a:uFillTx/>
              <a:latin typeface="CiscoSansTT Light"/>
              <a:ea typeface="Helvetica Neue"/>
              <a:cs typeface="Helvetica Neue"/>
            </a:endParaRPr>
          </a:p>
        </p:txBody>
      </p:sp>
      <p:sp>
        <p:nvSpPr>
          <p:cNvPr id="29" name="Google Shape;1583;p194">
            <a:extLst>
              <a:ext uri="{FF2B5EF4-FFF2-40B4-BE49-F238E27FC236}">
                <a16:creationId xmlns:a16="http://schemas.microsoft.com/office/drawing/2014/main" id="{988792E4-11E7-4715-9FE7-8E8C6EA145D6}"/>
              </a:ext>
            </a:extLst>
          </p:cNvPr>
          <p:cNvSpPr txBox="1">
            <a:spLocks/>
          </p:cNvSpPr>
          <p:nvPr/>
        </p:nvSpPr>
        <p:spPr bwMode="auto">
          <a:xfrm>
            <a:off x="583689" y="3680641"/>
            <a:ext cx="10017825" cy="77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t" anchorCtr="0" compatLnSpc="1">
            <a:prstTxWarp prst="textNoShape">
              <a:avLst/>
            </a:prstTxWarp>
          </a:bodyPr>
          <a:lstStyle>
            <a:lvl1pPr algn="l" defTabSz="684213"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912261" rtl="0" eaLnBrk="1" fontAlgn="base" latinLnBrk="0" hangingPunct="1">
              <a:lnSpc>
                <a:spcPct val="90000"/>
              </a:lnSpc>
              <a:spcBef>
                <a:spcPct val="0"/>
              </a:spcBef>
              <a:spcAft>
                <a:spcPct val="0"/>
              </a:spcAft>
              <a:buClrTx/>
              <a:buSzTx/>
              <a:buFontTx/>
              <a:buNone/>
              <a:tabLst/>
              <a:defRPr/>
            </a:pPr>
            <a:r>
              <a:rPr kumimoji="0" lang="en-US" sz="2667" b="0" i="0" u="none" strike="noStrike" kern="1200" cap="none" spc="0" normalizeH="0" baseline="0" noProof="0">
                <a:ln>
                  <a:noFill/>
                </a:ln>
                <a:solidFill>
                  <a:srgbClr val="74BF4B"/>
                </a:solidFill>
                <a:effectLst/>
                <a:uLnTx/>
                <a:uFillTx/>
                <a:latin typeface="CiscoSansTT Light"/>
                <a:ea typeface="Helvetica Neue Light" panose="02000403000000020004" pitchFamily="2" charset="0"/>
                <a:cs typeface="Arial"/>
                <a:sym typeface="Helvetica Neue"/>
              </a:rPr>
              <a:t>Supported </a:t>
            </a:r>
            <a:r>
              <a:rPr kumimoji="0" lang="en-US" sz="2667" b="0" i="0" u="none" strike="noStrike" kern="1200" cap="none" spc="0" normalizeH="0" baseline="0" noProof="0">
                <a:ln>
                  <a:noFill/>
                </a:ln>
                <a:solidFill>
                  <a:srgbClr val="74BF4B"/>
                </a:solidFill>
                <a:effectLst/>
                <a:uLnTx/>
                <a:uFillTx/>
                <a:latin typeface="CiscoSansTT Light"/>
                <a:ea typeface="Helvetica Neue Light" panose="02000403000000020004" pitchFamily="2" charset="0"/>
                <a:cs typeface="Arial"/>
              </a:rPr>
              <a:t>Auth M</a:t>
            </a:r>
            <a:r>
              <a:rPr kumimoji="0" lang="en-US" sz="2667" b="0" i="0" u="none" strike="noStrike" kern="1200" cap="none" spc="0" normalizeH="0" baseline="0" noProof="0">
                <a:ln>
                  <a:noFill/>
                </a:ln>
                <a:solidFill>
                  <a:srgbClr val="74BF4B"/>
                </a:solidFill>
                <a:effectLst/>
                <a:uLnTx/>
                <a:uFillTx/>
                <a:latin typeface="CiscoSansTT Light"/>
                <a:ea typeface="Helvetica Neue Light" panose="02000403000000020004" pitchFamily="2" charset="0"/>
                <a:cs typeface="Arial"/>
                <a:sym typeface="Helvetica Neue"/>
              </a:rPr>
              <a:t>ethods for Windows and macOS </a:t>
            </a:r>
            <a:r>
              <a:rPr kumimoji="0" lang="en-US" sz="2667" b="0" i="0" u="none" strike="noStrike" kern="1200" cap="none" spc="0" normalizeH="0" baseline="0" noProof="0">
                <a:ln>
                  <a:noFill/>
                </a:ln>
                <a:solidFill>
                  <a:srgbClr val="74BF4B"/>
                </a:solidFill>
                <a:effectLst/>
                <a:uLnTx/>
                <a:uFillTx/>
                <a:latin typeface="CiscoSansTT Light"/>
                <a:ea typeface="Helvetica Neue Light" panose="02000403000000020004" pitchFamily="2" charset="0"/>
                <a:cs typeface="Arial"/>
              </a:rPr>
              <a:t>O</a:t>
            </a:r>
            <a:r>
              <a:rPr kumimoji="0" lang="en-US" sz="2667" b="0" i="0" u="none" strike="noStrike" kern="1200" cap="none" spc="0" normalizeH="0" baseline="0" noProof="0">
                <a:ln>
                  <a:noFill/>
                </a:ln>
                <a:solidFill>
                  <a:srgbClr val="74BF4B"/>
                </a:solidFill>
                <a:effectLst/>
                <a:uLnTx/>
                <a:uFillTx/>
                <a:latin typeface="CiscoSansTT Light"/>
                <a:ea typeface="Helvetica Neue Light" panose="02000403000000020004" pitchFamily="2" charset="0"/>
                <a:cs typeface="Arial"/>
                <a:sym typeface="Helvetica Neue"/>
              </a:rPr>
              <a:t>ffline:</a:t>
            </a:r>
          </a:p>
        </p:txBody>
      </p:sp>
      <p:sp>
        <p:nvSpPr>
          <p:cNvPr id="30" name="Google Shape;1588;p194">
            <a:extLst>
              <a:ext uri="{FF2B5EF4-FFF2-40B4-BE49-F238E27FC236}">
                <a16:creationId xmlns:a16="http://schemas.microsoft.com/office/drawing/2014/main" id="{06304E92-CFF3-4985-B0F0-0BAB10BCBFFC}"/>
              </a:ext>
            </a:extLst>
          </p:cNvPr>
          <p:cNvSpPr txBox="1"/>
          <p:nvPr/>
        </p:nvSpPr>
        <p:spPr>
          <a:xfrm>
            <a:off x="1455908" y="4566701"/>
            <a:ext cx="4083027" cy="918393"/>
          </a:xfrm>
          <a:prstGeom prst="rect">
            <a:avLst/>
          </a:prstGeom>
          <a:noFill/>
          <a:ln>
            <a:noFill/>
          </a:ln>
        </p:spPr>
        <p:txBody>
          <a:bodyPr spcFirstLastPara="1" wrap="square" lIns="0" tIns="0" rIns="0" bIns="0" anchor="t" anchorCtr="0">
            <a:sp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74BF4B"/>
                </a:solidFill>
                <a:effectLst/>
                <a:uLnTx/>
                <a:uFillTx/>
                <a:latin typeface="CiscoSansTT Light"/>
                <a:ea typeface="ＭＳ Ｐゴシック"/>
                <a:cs typeface="CiscoSansTT" panose="020B0503020201020303" pitchFamily="34" charset="0"/>
                <a:sym typeface="Helvetica Neue"/>
              </a:rPr>
              <a:t>Offline auth via OTP with Duo mobile</a:t>
            </a:r>
            <a:endParaRPr kumimoji="0" lang="en-US" sz="1867" b="0" i="0" u="none" strike="noStrike" kern="1200" cap="none" spc="0" normalizeH="0" baseline="0" noProof="0">
              <a:ln>
                <a:noFill/>
              </a:ln>
              <a:solidFill>
                <a:srgbClr val="74BF4B"/>
              </a:solidFill>
              <a:effectLst/>
              <a:uLnTx/>
              <a:uFillTx/>
              <a:latin typeface="CiscoSansTT Light"/>
              <a:ea typeface="ＭＳ Ｐゴシック"/>
              <a:cs typeface="CiscoSansTT" panose="020B0503020201020303" pitchFamily="34" charset="0"/>
            </a:endParaRPr>
          </a:p>
          <a:p>
            <a:pPr marL="304792" marR="0" lvl="0" indent="-304792" algn="l" defTabSz="609585" rtl="0" eaLnBrk="1" fontAlgn="base" latinLnBrk="0" hangingPunct="1">
              <a:lnSpc>
                <a:spcPct val="100000"/>
              </a:lnSpc>
              <a:spcBef>
                <a:spcPts val="0"/>
              </a:spcBef>
              <a:spcAft>
                <a:spcPts val="667"/>
              </a:spcAft>
              <a:buClr>
                <a:srgbClr val="00BCEB"/>
              </a:buClr>
              <a:buSzPct val="100000"/>
              <a:buFont typeface="Arial" panose="020B0604020202020204" pitchFamily="34" charset="0"/>
              <a:buChar char="•"/>
              <a:tabLst/>
              <a:defRPr/>
            </a:pPr>
            <a:r>
              <a:rPr kumimoji="0" lang="en-US" sz="1467" b="0" i="0" u="none" strike="noStrike" kern="1200" cap="none" spc="0" normalizeH="0" baseline="0" noProof="0">
                <a:ln>
                  <a:noFill/>
                </a:ln>
                <a:solidFill>
                  <a:schemeClr val="bg2">
                    <a:lumMod val="85000"/>
                  </a:schemeClr>
                </a:solidFill>
                <a:effectLst/>
                <a:uLnTx/>
                <a:uFillTx/>
                <a:latin typeface="CiscoSansTT Light"/>
                <a:ea typeface="Helvetica Neue"/>
                <a:sym typeface="Helvetica Neue"/>
              </a:rPr>
              <a:t>Use the smartphone you own</a:t>
            </a:r>
            <a:endParaRPr kumimoji="0" lang="en-US" sz="1467" b="0" i="0" u="none" strike="noStrike" kern="1200" cap="none" spc="0" normalizeH="0" baseline="0" noProof="0">
              <a:ln>
                <a:noFill/>
              </a:ln>
              <a:solidFill>
                <a:schemeClr val="bg2">
                  <a:lumMod val="85000"/>
                </a:schemeClr>
              </a:solidFill>
              <a:effectLst/>
              <a:uLnTx/>
              <a:uFillTx/>
              <a:latin typeface="CiscoSansTT Light"/>
              <a:ea typeface="Helvetica Neue"/>
            </a:endParaRPr>
          </a:p>
          <a:p>
            <a:pPr marL="304792" marR="0" lvl="0" indent="-304792" algn="l" defTabSz="609585" rtl="0" eaLnBrk="1" fontAlgn="base" latinLnBrk="0" hangingPunct="1">
              <a:lnSpc>
                <a:spcPct val="100000"/>
              </a:lnSpc>
              <a:spcBef>
                <a:spcPts val="0"/>
              </a:spcBef>
              <a:spcAft>
                <a:spcPts val="667"/>
              </a:spcAft>
              <a:buClr>
                <a:srgbClr val="00BCEB"/>
              </a:buClr>
              <a:buSzPct val="100000"/>
              <a:buFont typeface="Arial" panose="020B0604020202020204" pitchFamily="34" charset="0"/>
              <a:buChar char="•"/>
              <a:tabLst/>
              <a:defRPr/>
            </a:pPr>
            <a:r>
              <a:rPr kumimoji="0" lang="en-US" sz="1467" b="0" i="0" u="none" strike="noStrike" kern="1200" cap="none" spc="0" normalizeH="0" baseline="0" noProof="0">
                <a:ln>
                  <a:noFill/>
                </a:ln>
                <a:solidFill>
                  <a:schemeClr val="bg2">
                    <a:lumMod val="85000"/>
                  </a:schemeClr>
                </a:solidFill>
                <a:effectLst/>
                <a:uLnTx/>
                <a:uFillTx/>
                <a:latin typeface="CiscoSansTT Light"/>
                <a:ea typeface="Helvetica Neue"/>
                <a:sym typeface="Helvetica Neue"/>
              </a:rPr>
              <a:t>Enter one-time passcode</a:t>
            </a:r>
            <a:endParaRPr kumimoji="0" lang="en-US" sz="1467" b="0" i="0" u="none" strike="noStrike" kern="1200" cap="none" spc="0" normalizeH="0" baseline="0" noProof="0">
              <a:ln>
                <a:noFill/>
              </a:ln>
              <a:solidFill>
                <a:schemeClr val="bg2">
                  <a:lumMod val="85000"/>
                </a:schemeClr>
              </a:solidFill>
              <a:effectLst/>
              <a:uLnTx/>
              <a:uFillTx/>
              <a:latin typeface="CiscoSansTT Light"/>
              <a:ea typeface="Helvetica Neue"/>
            </a:endParaRPr>
          </a:p>
        </p:txBody>
      </p:sp>
      <p:sp>
        <p:nvSpPr>
          <p:cNvPr id="31" name="Google Shape;1590;p194">
            <a:extLst>
              <a:ext uri="{FF2B5EF4-FFF2-40B4-BE49-F238E27FC236}">
                <a16:creationId xmlns:a16="http://schemas.microsoft.com/office/drawing/2014/main" id="{CA845FD3-2B2C-41EC-AC7D-51E58709B598}"/>
              </a:ext>
            </a:extLst>
          </p:cNvPr>
          <p:cNvSpPr txBox="1"/>
          <p:nvPr/>
        </p:nvSpPr>
        <p:spPr>
          <a:xfrm>
            <a:off x="6916408" y="4567375"/>
            <a:ext cx="4688109" cy="918393"/>
          </a:xfrm>
          <a:prstGeom prst="rect">
            <a:avLst/>
          </a:prstGeom>
          <a:noFill/>
          <a:ln>
            <a:noFill/>
          </a:ln>
        </p:spPr>
        <p:txBody>
          <a:bodyPr spcFirstLastPara="1" wrap="square" lIns="0" tIns="0" rIns="0" bIns="0" anchor="t" anchorCtr="0">
            <a:sp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74BF4B"/>
                </a:solidFill>
                <a:effectLst/>
                <a:uLnTx/>
                <a:uFillTx/>
                <a:latin typeface="CiscoSansTT Light"/>
                <a:ea typeface="ＭＳ Ｐゴシック"/>
                <a:cs typeface="CiscoSansTT" panose="020B0503020201020303" pitchFamily="34" charset="0"/>
                <a:sym typeface="Helvetica Neue"/>
              </a:rPr>
              <a:t>Or auth with a security key (</a:t>
            </a:r>
            <a:r>
              <a:rPr kumimoji="0" lang="en-US" sz="1867" b="1" i="0" u="none" strike="noStrike" kern="1200" cap="none" spc="0" normalizeH="0" baseline="0" noProof="0">
                <a:ln>
                  <a:noFill/>
                </a:ln>
                <a:solidFill>
                  <a:srgbClr val="74BF4B"/>
                </a:solidFill>
                <a:effectLst/>
                <a:uLnTx/>
                <a:uFillTx/>
                <a:latin typeface="CiscoSansTT Light"/>
                <a:ea typeface="ＭＳ Ｐゴシック"/>
                <a:cs typeface="CiscoSansTT" panose="020B0503020201020303" pitchFamily="34" charset="0"/>
                <a:sym typeface="Helvetica Neue"/>
              </a:rPr>
              <a:t>Windows Only</a:t>
            </a:r>
            <a:r>
              <a:rPr kumimoji="0" lang="en-US" sz="1867" b="0" i="0" u="none" strike="noStrike" kern="1200" cap="none" spc="0" normalizeH="0" baseline="0" noProof="0">
                <a:ln>
                  <a:noFill/>
                </a:ln>
                <a:solidFill>
                  <a:srgbClr val="74BF4B"/>
                </a:solidFill>
                <a:effectLst/>
                <a:uLnTx/>
                <a:uFillTx/>
                <a:latin typeface="CiscoSansTT Light"/>
                <a:ea typeface="ＭＳ Ｐゴシック"/>
                <a:cs typeface="CiscoSansTT" panose="020B0503020201020303" pitchFamily="34" charset="0"/>
                <a:sym typeface="Helvetica Neue"/>
              </a:rPr>
              <a:t>)</a:t>
            </a:r>
          </a:p>
          <a:p>
            <a:pPr marL="304792" marR="0" lvl="0" indent="-304792" algn="l" defTabSz="912261" rtl="0" eaLnBrk="1" fontAlgn="base" latinLnBrk="0" hangingPunct="1">
              <a:lnSpc>
                <a:spcPct val="100000"/>
              </a:lnSpc>
              <a:spcBef>
                <a:spcPts val="0"/>
              </a:spcBef>
              <a:spcAft>
                <a:spcPts val="667"/>
              </a:spcAft>
              <a:buClr>
                <a:srgbClr val="00BCEB"/>
              </a:buClr>
              <a:buSzPct val="100000"/>
              <a:buFont typeface="Arial" panose="020B0604020202020204" pitchFamily="34" charset="0"/>
              <a:buChar char="•"/>
              <a:tabLst/>
              <a:defRPr/>
            </a:pPr>
            <a:r>
              <a:rPr kumimoji="0" lang="en-US" sz="1467" b="0" i="0" u="none" strike="noStrike" kern="1200" cap="none" spc="0" normalizeH="0" baseline="0" noProof="0">
                <a:ln>
                  <a:noFill/>
                </a:ln>
                <a:solidFill>
                  <a:schemeClr val="bg2">
                    <a:lumMod val="85000"/>
                  </a:schemeClr>
                </a:solidFill>
                <a:effectLst/>
                <a:uLnTx/>
                <a:uFillTx/>
                <a:latin typeface="CiscoSansTT Light"/>
                <a:ea typeface="ＭＳ Ｐゴシック"/>
                <a:cs typeface="Arial"/>
              </a:rPr>
              <a:t>Grab a YubiKey</a:t>
            </a:r>
            <a:r>
              <a:rPr kumimoji="0" lang="en-US" sz="1467" b="0" i="0" u="none" strike="noStrike" kern="1200" cap="none" spc="0" normalizeH="0" baseline="0" noProof="0">
                <a:ln>
                  <a:noFill/>
                </a:ln>
                <a:solidFill>
                  <a:schemeClr val="bg2">
                    <a:lumMod val="85000"/>
                  </a:schemeClr>
                </a:solidFill>
                <a:effectLst/>
                <a:uLnTx/>
                <a:uFillTx/>
                <a:latin typeface="CiscoSansTT Light"/>
                <a:ea typeface="ＭＳ Ｐゴシック"/>
                <a:cs typeface="Arial"/>
                <a:sym typeface="Helvetica Neue"/>
              </a:rPr>
              <a:t> or other security key</a:t>
            </a:r>
            <a:endParaRPr kumimoji="0" lang="en-US" sz="1467" b="0" i="0" u="none" strike="noStrike" kern="1200" cap="none" spc="0" normalizeH="0" baseline="0" noProof="0">
              <a:ln>
                <a:noFill/>
              </a:ln>
              <a:solidFill>
                <a:schemeClr val="bg2">
                  <a:lumMod val="85000"/>
                </a:schemeClr>
              </a:solidFill>
              <a:effectLst/>
              <a:uLnTx/>
              <a:uFillTx/>
              <a:latin typeface="CiscoSansTT Light"/>
              <a:ea typeface="ＭＳ Ｐゴシック"/>
              <a:cs typeface="Arial"/>
            </a:endParaRPr>
          </a:p>
          <a:p>
            <a:pPr marL="304792" marR="0" lvl="0" indent="-304792" algn="l" defTabSz="912261" rtl="0" eaLnBrk="1" fontAlgn="base" latinLnBrk="0" hangingPunct="1">
              <a:lnSpc>
                <a:spcPct val="100000"/>
              </a:lnSpc>
              <a:spcBef>
                <a:spcPts val="0"/>
              </a:spcBef>
              <a:spcAft>
                <a:spcPts val="667"/>
              </a:spcAft>
              <a:buClr>
                <a:srgbClr val="00BCEB"/>
              </a:buClr>
              <a:buSzPct val="100000"/>
              <a:buFont typeface="Arial" panose="020B0604020202020204" pitchFamily="34" charset="0"/>
              <a:buChar char="•"/>
              <a:tabLst/>
              <a:defRPr/>
            </a:pPr>
            <a:r>
              <a:rPr kumimoji="0" lang="en-US" sz="1467" b="0" i="0" u="none" strike="noStrike" kern="1200" cap="none" spc="0" normalizeH="0" baseline="0" noProof="0">
                <a:ln>
                  <a:noFill/>
                </a:ln>
                <a:solidFill>
                  <a:schemeClr val="bg2">
                    <a:lumMod val="85000"/>
                  </a:schemeClr>
                </a:solidFill>
                <a:effectLst/>
                <a:uLnTx/>
                <a:uFillTx/>
                <a:latin typeface="CiscoSansTT Light"/>
                <a:ea typeface="ＭＳ Ｐゴシック"/>
                <a:cs typeface="Arial"/>
                <a:sym typeface="Helvetica Neue"/>
              </a:rPr>
              <a:t>Just tap the key</a:t>
            </a:r>
            <a:r>
              <a:rPr kumimoji="0" lang="en-US" sz="1467" b="0" i="0" u="none" strike="noStrike" kern="1200" cap="none" spc="0" normalizeH="0" baseline="0" noProof="0">
                <a:ln>
                  <a:noFill/>
                </a:ln>
                <a:solidFill>
                  <a:schemeClr val="bg2">
                    <a:lumMod val="85000"/>
                  </a:schemeClr>
                </a:solidFill>
                <a:effectLst/>
                <a:uLnTx/>
                <a:uFillTx/>
                <a:latin typeface="CiscoSansTT Light"/>
                <a:ea typeface="ＭＳ Ｐゴシック"/>
                <a:cs typeface="Arial"/>
              </a:rPr>
              <a:t>!</a:t>
            </a:r>
            <a:endParaRPr kumimoji="0" lang="en-US" sz="1467" b="0" i="0" u="none" strike="noStrike" kern="1200" cap="none" spc="0" normalizeH="0" baseline="0" noProof="0">
              <a:ln>
                <a:noFill/>
              </a:ln>
              <a:solidFill>
                <a:schemeClr val="bg2">
                  <a:lumMod val="85000"/>
                </a:schemeClr>
              </a:solidFill>
              <a:effectLst/>
              <a:uLnTx/>
              <a:uFillTx/>
              <a:latin typeface="CiscoSansTT Light"/>
              <a:ea typeface="ＭＳ Ｐゴシック"/>
              <a:cs typeface="Arial"/>
              <a:sym typeface="Helvetica Neue"/>
            </a:endParaRPr>
          </a:p>
        </p:txBody>
      </p:sp>
      <p:grpSp>
        <p:nvGrpSpPr>
          <p:cNvPr id="32" name="Group 31">
            <a:extLst>
              <a:ext uri="{FF2B5EF4-FFF2-40B4-BE49-F238E27FC236}">
                <a16:creationId xmlns:a16="http://schemas.microsoft.com/office/drawing/2014/main" id="{EC966163-376E-4D40-A319-A32897D1378A}"/>
              </a:ext>
            </a:extLst>
          </p:cNvPr>
          <p:cNvGrpSpPr/>
          <p:nvPr/>
        </p:nvGrpSpPr>
        <p:grpSpPr>
          <a:xfrm>
            <a:off x="851251" y="4568681"/>
            <a:ext cx="451443" cy="769411"/>
            <a:chOff x="6617272" y="762062"/>
            <a:chExt cx="375705" cy="640328"/>
          </a:xfrm>
        </p:grpSpPr>
        <p:sp>
          <p:nvSpPr>
            <p:cNvPr id="33" name="Freeform: Shape 32">
              <a:extLst>
                <a:ext uri="{FF2B5EF4-FFF2-40B4-BE49-F238E27FC236}">
                  <a16:creationId xmlns:a16="http://schemas.microsoft.com/office/drawing/2014/main" id="{2B5975F5-E058-4D0A-B3E0-A5BD3EFC4E32}"/>
                </a:ext>
              </a:extLst>
            </p:cNvPr>
            <p:cNvSpPr/>
            <p:nvPr/>
          </p:nvSpPr>
          <p:spPr>
            <a:xfrm>
              <a:off x="6617272" y="894876"/>
              <a:ext cx="375062" cy="374059"/>
            </a:xfrm>
            <a:custGeom>
              <a:avLst/>
              <a:gdLst>
                <a:gd name="connsiteX0" fmla="*/ 0 w 375062"/>
                <a:gd name="connsiteY0" fmla="*/ 0 h 374059"/>
                <a:gd name="connsiteX1" fmla="*/ 375063 w 375062"/>
                <a:gd name="connsiteY1" fmla="*/ 0 h 374059"/>
                <a:gd name="connsiteX2" fmla="*/ 375063 w 375062"/>
                <a:gd name="connsiteY2" fmla="*/ 374060 h 374059"/>
                <a:gd name="connsiteX3" fmla="*/ 0 w 375062"/>
                <a:gd name="connsiteY3" fmla="*/ 374060 h 374059"/>
              </a:gdLst>
              <a:ahLst/>
              <a:cxnLst>
                <a:cxn ang="0">
                  <a:pos x="connsiteX0" y="connsiteY0"/>
                </a:cxn>
                <a:cxn ang="0">
                  <a:pos x="connsiteX1" y="connsiteY1"/>
                </a:cxn>
                <a:cxn ang="0">
                  <a:pos x="connsiteX2" y="connsiteY2"/>
                </a:cxn>
                <a:cxn ang="0">
                  <a:pos x="connsiteX3" y="connsiteY3"/>
                </a:cxn>
              </a:cxnLst>
              <a:rect l="l" t="t" r="r" b="b"/>
              <a:pathLst>
                <a:path w="375062" h="374059">
                  <a:moveTo>
                    <a:pt x="0" y="0"/>
                  </a:moveTo>
                  <a:lnTo>
                    <a:pt x="375063" y="0"/>
                  </a:lnTo>
                  <a:lnTo>
                    <a:pt x="375063" y="374060"/>
                  </a:lnTo>
                  <a:lnTo>
                    <a:pt x="0" y="374060"/>
                  </a:lnTo>
                  <a:close/>
                </a:path>
              </a:pathLst>
            </a:custGeom>
            <a:solidFill>
              <a:srgbClr val="D9D9D9"/>
            </a:solidFill>
            <a:ln w="6382" cap="flat">
              <a:no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533" b="0" i="0" u="none" strike="noStrike" kern="1200" cap="none" spc="0" normalizeH="0" baseline="0" noProof="0">
                  <a:ln>
                    <a:noFill/>
                  </a:ln>
                  <a:solidFill>
                    <a:srgbClr val="363F42"/>
                  </a:solidFill>
                  <a:effectLst/>
                  <a:uLnTx/>
                  <a:uFillTx/>
                  <a:latin typeface="CiscoSansTT Light"/>
                  <a:ea typeface="ＭＳ Ｐゴシック" charset="0"/>
                </a:rPr>
                <a:t>#####</a:t>
              </a:r>
            </a:p>
          </p:txBody>
        </p:sp>
        <p:sp>
          <p:nvSpPr>
            <p:cNvPr id="34" name="Freeform: Shape 33">
              <a:extLst>
                <a:ext uri="{FF2B5EF4-FFF2-40B4-BE49-F238E27FC236}">
                  <a16:creationId xmlns:a16="http://schemas.microsoft.com/office/drawing/2014/main" id="{08D6E288-08CF-4F11-ACED-C03E7F3A65D4}"/>
                </a:ext>
              </a:extLst>
            </p:cNvPr>
            <p:cNvSpPr/>
            <p:nvPr/>
          </p:nvSpPr>
          <p:spPr>
            <a:xfrm>
              <a:off x="6617272" y="1295883"/>
              <a:ext cx="375062" cy="106507"/>
            </a:xfrm>
            <a:custGeom>
              <a:avLst/>
              <a:gdLst>
                <a:gd name="connsiteX0" fmla="*/ 0 w 375062"/>
                <a:gd name="connsiteY0" fmla="*/ 0 h 106507"/>
                <a:gd name="connsiteX1" fmla="*/ 0 w 375062"/>
                <a:gd name="connsiteY1" fmla="*/ 39780 h 106507"/>
                <a:gd name="connsiteX2" fmla="*/ 66907 w 375062"/>
                <a:gd name="connsiteY2" fmla="*/ 106508 h 106507"/>
                <a:gd name="connsiteX3" fmla="*/ 308156 w 375062"/>
                <a:gd name="connsiteY3" fmla="*/ 106508 h 106507"/>
                <a:gd name="connsiteX4" fmla="*/ 375063 w 375062"/>
                <a:gd name="connsiteY4" fmla="*/ 39780 h 106507"/>
                <a:gd name="connsiteX5" fmla="*/ 375063 w 375062"/>
                <a:gd name="connsiteY5" fmla="*/ 0 h 106507"/>
                <a:gd name="connsiteX6" fmla="*/ 0 w 375062"/>
                <a:gd name="connsiteY6" fmla="*/ 0 h 1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062" h="106507">
                  <a:moveTo>
                    <a:pt x="0" y="0"/>
                  </a:moveTo>
                  <a:lnTo>
                    <a:pt x="0" y="39780"/>
                  </a:lnTo>
                  <a:cubicBezTo>
                    <a:pt x="0" y="76352"/>
                    <a:pt x="30237" y="106508"/>
                    <a:pt x="66907" y="106508"/>
                  </a:cubicBezTo>
                  <a:lnTo>
                    <a:pt x="308156" y="106508"/>
                  </a:lnTo>
                  <a:cubicBezTo>
                    <a:pt x="344826" y="106508"/>
                    <a:pt x="375063" y="76352"/>
                    <a:pt x="375063" y="39780"/>
                  </a:cubicBezTo>
                  <a:lnTo>
                    <a:pt x="375063" y="0"/>
                  </a:lnTo>
                  <a:lnTo>
                    <a:pt x="0" y="0"/>
                  </a:lnTo>
                  <a:close/>
                </a:path>
              </a:pathLst>
            </a:custGeom>
            <a:solidFill>
              <a:srgbClr val="13284C"/>
            </a:solidFill>
            <a:ln w="6382" cap="flat">
              <a:no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63F42"/>
                </a:solidFill>
                <a:effectLst/>
                <a:uLnTx/>
                <a:uFillTx/>
                <a:latin typeface="CiscoSansTT Light"/>
                <a:ea typeface="ＭＳ Ｐゴシック" charset="0"/>
              </a:endParaRPr>
            </a:p>
          </p:txBody>
        </p:sp>
        <p:sp>
          <p:nvSpPr>
            <p:cNvPr id="35" name="Freeform: Shape 34">
              <a:extLst>
                <a:ext uri="{FF2B5EF4-FFF2-40B4-BE49-F238E27FC236}">
                  <a16:creationId xmlns:a16="http://schemas.microsoft.com/office/drawing/2014/main" id="{7DBD959F-9317-4AD0-96BA-3EAC91801A12}"/>
                </a:ext>
              </a:extLst>
            </p:cNvPr>
            <p:cNvSpPr/>
            <p:nvPr/>
          </p:nvSpPr>
          <p:spPr>
            <a:xfrm>
              <a:off x="6778105" y="1309357"/>
              <a:ext cx="54039" cy="53895"/>
            </a:xfrm>
            <a:custGeom>
              <a:avLst/>
              <a:gdLst>
                <a:gd name="connsiteX0" fmla="*/ 54040 w 54039"/>
                <a:gd name="connsiteY0" fmla="*/ 26948 h 53895"/>
                <a:gd name="connsiteX1" fmla="*/ 27020 w 54039"/>
                <a:gd name="connsiteY1" fmla="*/ 53895 h 53895"/>
                <a:gd name="connsiteX2" fmla="*/ 0 w 54039"/>
                <a:gd name="connsiteY2" fmla="*/ 26948 h 53895"/>
                <a:gd name="connsiteX3" fmla="*/ 27020 w 54039"/>
                <a:gd name="connsiteY3" fmla="*/ 0 h 53895"/>
                <a:gd name="connsiteX4" fmla="*/ 54040 w 54039"/>
                <a:gd name="connsiteY4" fmla="*/ 26948 h 5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9" h="53895">
                  <a:moveTo>
                    <a:pt x="54040" y="26948"/>
                  </a:moveTo>
                  <a:cubicBezTo>
                    <a:pt x="54040" y="41830"/>
                    <a:pt x="41943" y="53895"/>
                    <a:pt x="27020" y="53895"/>
                  </a:cubicBezTo>
                  <a:cubicBezTo>
                    <a:pt x="12097" y="53895"/>
                    <a:pt x="0" y="41830"/>
                    <a:pt x="0" y="26948"/>
                  </a:cubicBezTo>
                  <a:cubicBezTo>
                    <a:pt x="0" y="12065"/>
                    <a:pt x="12097" y="0"/>
                    <a:pt x="27020" y="0"/>
                  </a:cubicBezTo>
                  <a:cubicBezTo>
                    <a:pt x="41943" y="0"/>
                    <a:pt x="54040" y="12065"/>
                    <a:pt x="54040" y="26948"/>
                  </a:cubicBezTo>
                  <a:close/>
                </a:path>
              </a:pathLst>
            </a:custGeom>
            <a:solidFill>
              <a:srgbClr val="FFFFFF"/>
            </a:solidFill>
            <a:ln w="6382" cap="flat">
              <a:no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63F42"/>
                </a:solidFill>
                <a:effectLst/>
                <a:uLnTx/>
                <a:uFillTx/>
                <a:latin typeface="CiscoSansTT Light"/>
                <a:ea typeface="ＭＳ Ｐゴシック" charset="0"/>
              </a:endParaRPr>
            </a:p>
          </p:txBody>
        </p:sp>
        <p:sp>
          <p:nvSpPr>
            <p:cNvPr id="36" name="Freeform: Shape 35">
              <a:extLst>
                <a:ext uri="{FF2B5EF4-FFF2-40B4-BE49-F238E27FC236}">
                  <a16:creationId xmlns:a16="http://schemas.microsoft.com/office/drawing/2014/main" id="{558E20BD-9561-464C-9C5E-2BF6F894F850}"/>
                </a:ext>
              </a:extLst>
            </p:cNvPr>
            <p:cNvSpPr/>
            <p:nvPr/>
          </p:nvSpPr>
          <p:spPr>
            <a:xfrm>
              <a:off x="6617272" y="762062"/>
              <a:ext cx="375705" cy="106507"/>
            </a:xfrm>
            <a:custGeom>
              <a:avLst/>
              <a:gdLst>
                <a:gd name="connsiteX0" fmla="*/ 375706 w 375705"/>
                <a:gd name="connsiteY0" fmla="*/ 106508 h 106507"/>
                <a:gd name="connsiteX1" fmla="*/ 375706 w 375705"/>
                <a:gd name="connsiteY1" fmla="*/ 66728 h 106507"/>
                <a:gd name="connsiteX2" fmla="*/ 308799 w 375705"/>
                <a:gd name="connsiteY2" fmla="*/ 0 h 106507"/>
                <a:gd name="connsiteX3" fmla="*/ 66907 w 375705"/>
                <a:gd name="connsiteY3" fmla="*/ 0 h 106507"/>
                <a:gd name="connsiteX4" fmla="*/ 0 w 375705"/>
                <a:gd name="connsiteY4" fmla="*/ 66728 h 106507"/>
                <a:gd name="connsiteX5" fmla="*/ 0 w 375705"/>
                <a:gd name="connsiteY5" fmla="*/ 106508 h 106507"/>
                <a:gd name="connsiteX6" fmla="*/ 375706 w 375705"/>
                <a:gd name="connsiteY6" fmla="*/ 106508 h 1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705" h="106507">
                  <a:moveTo>
                    <a:pt x="375706" y="106508"/>
                  </a:moveTo>
                  <a:lnTo>
                    <a:pt x="375706" y="66728"/>
                  </a:lnTo>
                  <a:cubicBezTo>
                    <a:pt x="375706" y="30156"/>
                    <a:pt x="345469" y="0"/>
                    <a:pt x="308799" y="0"/>
                  </a:cubicBezTo>
                  <a:lnTo>
                    <a:pt x="66907" y="0"/>
                  </a:lnTo>
                  <a:cubicBezTo>
                    <a:pt x="30237" y="0"/>
                    <a:pt x="0" y="30156"/>
                    <a:pt x="0" y="66728"/>
                  </a:cubicBezTo>
                  <a:lnTo>
                    <a:pt x="0" y="106508"/>
                  </a:lnTo>
                  <a:lnTo>
                    <a:pt x="375706" y="106508"/>
                  </a:lnTo>
                  <a:close/>
                </a:path>
              </a:pathLst>
            </a:custGeom>
            <a:solidFill>
              <a:srgbClr val="13284C"/>
            </a:solidFill>
            <a:ln w="6382" cap="flat">
              <a:no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63F42"/>
                </a:solidFill>
                <a:effectLst/>
                <a:uLnTx/>
                <a:uFillTx/>
                <a:latin typeface="CiscoSansTT Light"/>
                <a:ea typeface="ＭＳ Ｐゴシック" charset="0"/>
              </a:endParaRPr>
            </a:p>
          </p:txBody>
        </p:sp>
        <p:sp>
          <p:nvSpPr>
            <p:cNvPr id="37" name="Freeform: Shape 36">
              <a:extLst>
                <a:ext uri="{FF2B5EF4-FFF2-40B4-BE49-F238E27FC236}">
                  <a16:creationId xmlns:a16="http://schemas.microsoft.com/office/drawing/2014/main" id="{E86A7DC1-9C3F-4A24-A1C9-2CC1B8227463}"/>
                </a:ext>
              </a:extLst>
            </p:cNvPr>
            <p:cNvSpPr/>
            <p:nvPr/>
          </p:nvSpPr>
          <p:spPr>
            <a:xfrm>
              <a:off x="6724708" y="814674"/>
              <a:ext cx="160833" cy="26947"/>
            </a:xfrm>
            <a:custGeom>
              <a:avLst/>
              <a:gdLst>
                <a:gd name="connsiteX0" fmla="*/ 13510 w 160833"/>
                <a:gd name="connsiteY0" fmla="*/ 0 h 26947"/>
                <a:gd name="connsiteX1" fmla="*/ 147323 w 160833"/>
                <a:gd name="connsiteY1" fmla="*/ 0 h 26947"/>
                <a:gd name="connsiteX2" fmla="*/ 160833 w 160833"/>
                <a:gd name="connsiteY2" fmla="*/ 13474 h 26947"/>
                <a:gd name="connsiteX3" fmla="*/ 147323 w 160833"/>
                <a:gd name="connsiteY3" fmla="*/ 26948 h 26947"/>
                <a:gd name="connsiteX4" fmla="*/ 13510 w 160833"/>
                <a:gd name="connsiteY4" fmla="*/ 26948 h 26947"/>
                <a:gd name="connsiteX5" fmla="*/ 0 w 160833"/>
                <a:gd name="connsiteY5" fmla="*/ 13474 h 26947"/>
                <a:gd name="connsiteX6" fmla="*/ 13510 w 160833"/>
                <a:gd name="connsiteY6" fmla="*/ 0 h 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33" h="26947">
                  <a:moveTo>
                    <a:pt x="13510" y="0"/>
                  </a:moveTo>
                  <a:lnTo>
                    <a:pt x="147323" y="0"/>
                  </a:lnTo>
                  <a:cubicBezTo>
                    <a:pt x="154400" y="0"/>
                    <a:pt x="160833" y="5775"/>
                    <a:pt x="160833" y="13474"/>
                  </a:cubicBezTo>
                  <a:cubicBezTo>
                    <a:pt x="160833" y="21173"/>
                    <a:pt x="155043" y="26948"/>
                    <a:pt x="147323" y="26948"/>
                  </a:cubicBezTo>
                  <a:lnTo>
                    <a:pt x="13510" y="26948"/>
                  </a:lnTo>
                  <a:cubicBezTo>
                    <a:pt x="5790" y="26948"/>
                    <a:pt x="0" y="21173"/>
                    <a:pt x="0" y="13474"/>
                  </a:cubicBezTo>
                  <a:cubicBezTo>
                    <a:pt x="0" y="5775"/>
                    <a:pt x="5790" y="0"/>
                    <a:pt x="13510" y="0"/>
                  </a:cubicBezTo>
                  <a:close/>
                </a:path>
              </a:pathLst>
            </a:custGeom>
            <a:solidFill>
              <a:srgbClr val="FFFFFF"/>
            </a:solidFill>
            <a:ln w="6382" cap="flat">
              <a:no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63F42"/>
                </a:solidFill>
                <a:effectLst/>
                <a:uLnTx/>
                <a:uFillTx/>
                <a:latin typeface="CiscoSansTT Light"/>
                <a:ea typeface="ＭＳ Ｐゴシック" charset="0"/>
              </a:endParaRPr>
            </a:p>
          </p:txBody>
        </p:sp>
      </p:grpSp>
      <p:pic>
        <p:nvPicPr>
          <p:cNvPr id="48" name="Graphic 47">
            <a:extLst>
              <a:ext uri="{FF2B5EF4-FFF2-40B4-BE49-F238E27FC236}">
                <a16:creationId xmlns:a16="http://schemas.microsoft.com/office/drawing/2014/main" id="{3FAD85B1-43B4-52F9-2853-DBA49465B2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6427" y="4631899"/>
            <a:ext cx="305460" cy="776932"/>
          </a:xfrm>
          <a:prstGeom prst="rect">
            <a:avLst/>
          </a:prstGeom>
        </p:spPr>
      </p:pic>
    </p:spTree>
    <p:extLst>
      <p:ext uri="{BB962C8B-B14F-4D97-AF65-F5344CB8AC3E}">
        <p14:creationId xmlns:p14="http://schemas.microsoft.com/office/powerpoint/2010/main" val="78241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749DD-3CD8-0A2B-EFA0-CD7505CE4EFD}"/>
              </a:ext>
            </a:extLst>
          </p:cNvPr>
          <p:cNvSpPr>
            <a:spLocks noGrp="1"/>
          </p:cNvSpPr>
          <p:nvPr>
            <p:ph type="title"/>
          </p:nvPr>
        </p:nvSpPr>
        <p:spPr/>
        <p:txBody>
          <a:bodyPr/>
          <a:lstStyle/>
          <a:p>
            <a:r>
              <a:rPr lang="en-US"/>
              <a:t>WinLogon, </a:t>
            </a:r>
            <a:r>
              <a:rPr lang="en-US" err="1"/>
              <a:t>MacLogon</a:t>
            </a:r>
            <a:r>
              <a:rPr lang="en-US"/>
              <a:t>, &amp; Linux PAM</a:t>
            </a:r>
          </a:p>
        </p:txBody>
      </p:sp>
      <p:sp>
        <p:nvSpPr>
          <p:cNvPr id="3" name="Text Placeholder 2">
            <a:extLst>
              <a:ext uri="{FF2B5EF4-FFF2-40B4-BE49-F238E27FC236}">
                <a16:creationId xmlns:a16="http://schemas.microsoft.com/office/drawing/2014/main" id="{CF632F2D-5CA4-21CD-A4EF-FE9DE9ABD40B}"/>
              </a:ext>
            </a:extLst>
          </p:cNvPr>
          <p:cNvSpPr>
            <a:spLocks noGrp="1"/>
          </p:cNvSpPr>
          <p:nvPr>
            <p:ph type="body" sz="quarter" idx="14"/>
          </p:nvPr>
        </p:nvSpPr>
        <p:spPr/>
        <p:txBody>
          <a:bodyPr>
            <a:normAutofit fontScale="25000" lnSpcReduction="20000"/>
          </a:bodyPr>
          <a:lstStyle/>
          <a:p>
            <a:endParaRPr lang="en-US"/>
          </a:p>
        </p:txBody>
      </p:sp>
      <p:cxnSp>
        <p:nvCxnSpPr>
          <p:cNvPr id="4" name="Straight Connector 3">
            <a:extLst>
              <a:ext uri="{FF2B5EF4-FFF2-40B4-BE49-F238E27FC236}">
                <a16:creationId xmlns:a16="http://schemas.microsoft.com/office/drawing/2014/main" id="{93700824-EACA-99AB-B9F7-766B5A35F95C}"/>
              </a:ext>
            </a:extLst>
          </p:cNvPr>
          <p:cNvCxnSpPr/>
          <p:nvPr/>
        </p:nvCxnSpPr>
        <p:spPr>
          <a:xfrm>
            <a:off x="4998023" y="1517073"/>
            <a:ext cx="0" cy="4655127"/>
          </a:xfrm>
          <a:prstGeom prst="line">
            <a:avLst/>
          </a:prstGeom>
          <a:noFill/>
          <a:ln w="9525" cap="flat" cmpd="sng" algn="ctr">
            <a:solidFill>
              <a:srgbClr val="B4B9C0"/>
            </a:solidFill>
            <a:prstDash val="solid"/>
          </a:ln>
          <a:effectLst/>
        </p:spPr>
      </p:cxnSp>
      <p:cxnSp>
        <p:nvCxnSpPr>
          <p:cNvPr id="5" name="Straight Connector 4">
            <a:extLst>
              <a:ext uri="{FF2B5EF4-FFF2-40B4-BE49-F238E27FC236}">
                <a16:creationId xmlns:a16="http://schemas.microsoft.com/office/drawing/2014/main" id="{86F5121D-1AB0-FA19-91B7-89B8F380DA9C}"/>
              </a:ext>
            </a:extLst>
          </p:cNvPr>
          <p:cNvCxnSpPr/>
          <p:nvPr/>
        </p:nvCxnSpPr>
        <p:spPr>
          <a:xfrm>
            <a:off x="8243145" y="1517072"/>
            <a:ext cx="0" cy="4655127"/>
          </a:xfrm>
          <a:prstGeom prst="line">
            <a:avLst/>
          </a:prstGeom>
          <a:noFill/>
          <a:ln w="9525" cap="flat" cmpd="sng" algn="ctr">
            <a:solidFill>
              <a:srgbClr val="B4B9C0"/>
            </a:solidFill>
            <a:prstDash val="solid"/>
          </a:ln>
          <a:effectLst/>
        </p:spPr>
      </p:cxnSp>
      <p:sp>
        <p:nvSpPr>
          <p:cNvPr id="6" name="Freeform 5">
            <a:extLst>
              <a:ext uri="{FF2B5EF4-FFF2-40B4-BE49-F238E27FC236}">
                <a16:creationId xmlns:a16="http://schemas.microsoft.com/office/drawing/2014/main" id="{4DAFE628-84A3-EB29-3849-1F124A059419}"/>
              </a:ext>
            </a:extLst>
          </p:cNvPr>
          <p:cNvSpPr>
            <a:spLocks noChangeAspect="1"/>
          </p:cNvSpPr>
          <p:nvPr/>
        </p:nvSpPr>
        <p:spPr>
          <a:xfrm rot="16200000">
            <a:off x="2738239" y="1244032"/>
            <a:ext cx="382694" cy="380564"/>
          </a:xfrm>
          <a:custGeom>
            <a:avLst/>
            <a:gdLst>
              <a:gd name="connsiteX0" fmla="*/ 503145 w 1052008"/>
              <a:gd name="connsiteY0" fmla="*/ 479313 h 1046153"/>
              <a:gd name="connsiteX1" fmla="*/ 503145 w 1052008"/>
              <a:gd name="connsiteY1" fmla="*/ 1046153 h 1046153"/>
              <a:gd name="connsiteX2" fmla="*/ 0 w 1052008"/>
              <a:gd name="connsiteY2" fmla="*/ 1046153 h 1046153"/>
              <a:gd name="connsiteX3" fmla="*/ 81070 w 1052008"/>
              <a:gd name="connsiteY3" fmla="*/ 479313 h 1046153"/>
              <a:gd name="connsiteX4" fmla="*/ 503145 w 1052008"/>
              <a:gd name="connsiteY4" fmla="*/ 0 h 1046153"/>
              <a:gd name="connsiteX5" fmla="*/ 503145 w 1052008"/>
              <a:gd name="connsiteY5" fmla="*/ 433594 h 1046153"/>
              <a:gd name="connsiteX6" fmla="*/ 87609 w 1052008"/>
              <a:gd name="connsiteY6" fmla="*/ 433594 h 1046153"/>
              <a:gd name="connsiteX7" fmla="*/ 149621 w 1052008"/>
              <a:gd name="connsiteY7" fmla="*/ 0 h 1046153"/>
              <a:gd name="connsiteX8" fmla="*/ 964400 w 1052008"/>
              <a:gd name="connsiteY8" fmla="*/ 433594 h 1046153"/>
              <a:gd name="connsiteX9" fmla="*/ 548864 w 1052008"/>
              <a:gd name="connsiteY9" fmla="*/ 433594 h 1046153"/>
              <a:gd name="connsiteX10" fmla="*/ 548864 w 1052008"/>
              <a:gd name="connsiteY10" fmla="*/ 0 h 1046153"/>
              <a:gd name="connsiteX11" fmla="*/ 902387 w 1052008"/>
              <a:gd name="connsiteY11" fmla="*/ 0 h 1046153"/>
              <a:gd name="connsiteX12" fmla="*/ 1052008 w 1052008"/>
              <a:gd name="connsiteY12" fmla="*/ 1046153 h 1046153"/>
              <a:gd name="connsiteX13" fmla="*/ 548864 w 1052008"/>
              <a:gd name="connsiteY13" fmla="*/ 1046153 h 1046153"/>
              <a:gd name="connsiteX14" fmla="*/ 548864 w 1052008"/>
              <a:gd name="connsiteY14" fmla="*/ 479313 h 1046153"/>
              <a:gd name="connsiteX15" fmla="*/ 970938 w 1052008"/>
              <a:gd name="connsiteY15" fmla="*/ 479313 h 104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2008" h="1046153">
                <a:moveTo>
                  <a:pt x="503145" y="479313"/>
                </a:moveTo>
                <a:lnTo>
                  <a:pt x="503145" y="1046153"/>
                </a:lnTo>
                <a:lnTo>
                  <a:pt x="0" y="1046153"/>
                </a:lnTo>
                <a:lnTo>
                  <a:pt x="81070" y="479313"/>
                </a:lnTo>
                <a:close/>
                <a:moveTo>
                  <a:pt x="503145" y="0"/>
                </a:moveTo>
                <a:lnTo>
                  <a:pt x="503145" y="433594"/>
                </a:lnTo>
                <a:lnTo>
                  <a:pt x="87609" y="433594"/>
                </a:lnTo>
                <a:lnTo>
                  <a:pt x="149621" y="0"/>
                </a:lnTo>
                <a:close/>
                <a:moveTo>
                  <a:pt x="964400" y="433594"/>
                </a:moveTo>
                <a:lnTo>
                  <a:pt x="548864" y="433594"/>
                </a:lnTo>
                <a:lnTo>
                  <a:pt x="548864" y="0"/>
                </a:lnTo>
                <a:lnTo>
                  <a:pt x="902387" y="0"/>
                </a:lnTo>
                <a:close/>
                <a:moveTo>
                  <a:pt x="1052008" y="1046153"/>
                </a:moveTo>
                <a:lnTo>
                  <a:pt x="548864" y="1046153"/>
                </a:lnTo>
                <a:lnTo>
                  <a:pt x="548864" y="479313"/>
                </a:lnTo>
                <a:lnTo>
                  <a:pt x="970938" y="479313"/>
                </a:lnTo>
                <a:close/>
              </a:path>
            </a:pathLst>
          </a:custGeom>
          <a:noFill/>
          <a:ln w="9525" cap="flat" cmpd="sng" algn="ctr">
            <a:solidFill>
              <a:srgbClr val="FFFFFF"/>
            </a:solidFill>
            <a:prstDash val="solid"/>
            <a:round/>
            <a:headEnd type="none" w="med" len="med"/>
            <a:tailEnd type="none" w="med" len="med"/>
          </a:ln>
          <a:effectLst/>
        </p:spPr>
        <p:txBody>
          <a:bodyPr wrap="square" lIns="91420" tIns="45710" rIns="91420" bIns="45710" rtlCol="0" anchor="ctr">
            <a:noAutofit/>
          </a:bodyPr>
          <a:lstStyle/>
          <a:p>
            <a:pPr marL="0" marR="0" lvl="0" indent="0" algn="ctr" defTabSz="45670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E6C">
                  <a:lumMod val="50000"/>
                </a:srgbClr>
              </a:solidFill>
              <a:effectLst/>
              <a:uLnTx/>
              <a:uFillTx/>
              <a:latin typeface="Arial"/>
              <a:ea typeface="+mn-ea"/>
              <a:cs typeface="+mn-cs"/>
            </a:endParaRPr>
          </a:p>
        </p:txBody>
      </p:sp>
      <p:sp>
        <p:nvSpPr>
          <p:cNvPr id="7" name="Freeform 6">
            <a:extLst>
              <a:ext uri="{FF2B5EF4-FFF2-40B4-BE49-F238E27FC236}">
                <a16:creationId xmlns:a16="http://schemas.microsoft.com/office/drawing/2014/main" id="{6EF46905-458B-3861-4074-14EFB8C49EA4}"/>
              </a:ext>
            </a:extLst>
          </p:cNvPr>
          <p:cNvSpPr>
            <a:spLocks noChangeAspect="1"/>
          </p:cNvSpPr>
          <p:nvPr/>
        </p:nvSpPr>
        <p:spPr>
          <a:xfrm>
            <a:off x="9868786" y="1196492"/>
            <a:ext cx="388072" cy="467980"/>
          </a:xfrm>
          <a:custGeom>
            <a:avLst/>
            <a:gdLst>
              <a:gd name="connsiteX0" fmla="*/ 3441344 w 4804572"/>
              <a:gd name="connsiteY0" fmla="*/ 3972116 h 5793874"/>
              <a:gd name="connsiteX1" fmla="*/ 3420463 w 4804572"/>
              <a:gd name="connsiteY1" fmla="*/ 3988178 h 5793874"/>
              <a:gd name="connsiteX2" fmla="*/ 3372100 w 4804572"/>
              <a:gd name="connsiteY2" fmla="*/ 4068088 h 5793874"/>
              <a:gd name="connsiteX3" fmla="*/ 3321924 w 4804572"/>
              <a:gd name="connsiteY3" fmla="*/ 4154450 h 5793874"/>
              <a:gd name="connsiteX4" fmla="*/ 3292929 w 4804572"/>
              <a:gd name="connsiteY4" fmla="*/ 4268902 h 5793874"/>
              <a:gd name="connsiteX5" fmla="*/ 3281206 w 4804572"/>
              <a:gd name="connsiteY5" fmla="*/ 4350450 h 5793874"/>
              <a:gd name="connsiteX6" fmla="*/ 3275203 w 4804572"/>
              <a:gd name="connsiteY6" fmla="*/ 4465355 h 5793874"/>
              <a:gd name="connsiteX7" fmla="*/ 3277016 w 4804572"/>
              <a:gd name="connsiteY7" fmla="*/ 4558628 h 5793874"/>
              <a:gd name="connsiteX8" fmla="*/ 3267105 w 4804572"/>
              <a:gd name="connsiteY8" fmla="*/ 4632530 h 5793874"/>
              <a:gd name="connsiteX9" fmla="*/ 3250738 w 4804572"/>
              <a:gd name="connsiteY9" fmla="*/ 4687349 h 5793874"/>
              <a:gd name="connsiteX10" fmla="*/ 3221461 w 4804572"/>
              <a:gd name="connsiteY10" fmla="*/ 4781378 h 5793874"/>
              <a:gd name="connsiteX11" fmla="*/ 3172998 w 4804572"/>
              <a:gd name="connsiteY11" fmla="*/ 4884608 h 5793874"/>
              <a:gd name="connsiteX12" fmla="*/ 3138554 w 4804572"/>
              <a:gd name="connsiteY12" fmla="*/ 4977069 h 5793874"/>
              <a:gd name="connsiteX13" fmla="*/ 3091025 w 4804572"/>
              <a:gd name="connsiteY13" fmla="*/ 5091471 h 5793874"/>
              <a:gd name="connsiteX14" fmla="*/ 3079203 w 4804572"/>
              <a:gd name="connsiteY14" fmla="*/ 5217977 h 5793874"/>
              <a:gd name="connsiteX15" fmla="*/ 3080844 w 4804572"/>
              <a:gd name="connsiteY15" fmla="*/ 5336336 h 5793874"/>
              <a:gd name="connsiteX16" fmla="*/ 3099758 w 4804572"/>
              <a:gd name="connsiteY16" fmla="*/ 5418791 h 5793874"/>
              <a:gd name="connsiteX17" fmla="*/ 3164035 w 4804572"/>
              <a:gd name="connsiteY17" fmla="*/ 5550233 h 5793874"/>
              <a:gd name="connsiteX18" fmla="*/ 3266225 w 4804572"/>
              <a:gd name="connsiteY18" fmla="*/ 5646678 h 5793874"/>
              <a:gd name="connsiteX19" fmla="*/ 3412695 w 4804572"/>
              <a:gd name="connsiteY19" fmla="*/ 5697161 h 5793874"/>
              <a:gd name="connsiteX20" fmla="*/ 3535819 w 4804572"/>
              <a:gd name="connsiteY20" fmla="*/ 5708237 h 5793874"/>
              <a:gd name="connsiteX21" fmla="*/ 3712745 w 4804572"/>
              <a:gd name="connsiteY21" fmla="*/ 5645982 h 5793874"/>
              <a:gd name="connsiteX22" fmla="*/ 3778918 w 4804572"/>
              <a:gd name="connsiteY22" fmla="*/ 5605128 h 5793874"/>
              <a:gd name="connsiteX23" fmla="*/ 3845835 w 4804572"/>
              <a:gd name="connsiteY23" fmla="*/ 5565564 h 5793874"/>
              <a:gd name="connsiteX24" fmla="*/ 3914220 w 4804572"/>
              <a:gd name="connsiteY24" fmla="*/ 5509286 h 5793874"/>
              <a:gd name="connsiteX25" fmla="*/ 3992008 w 4804572"/>
              <a:gd name="connsiteY25" fmla="*/ 5432736 h 5793874"/>
              <a:gd name="connsiteX26" fmla="*/ 4073987 w 4804572"/>
              <a:gd name="connsiteY26" fmla="*/ 5337700 h 5793874"/>
              <a:gd name="connsiteX27" fmla="*/ 4180622 w 4804572"/>
              <a:gd name="connsiteY27" fmla="*/ 5262152 h 5793874"/>
              <a:gd name="connsiteX28" fmla="*/ 4291902 w 4804572"/>
              <a:gd name="connsiteY28" fmla="*/ 5178337 h 5793874"/>
              <a:gd name="connsiteX29" fmla="*/ 4413713 w 4804572"/>
              <a:gd name="connsiteY29" fmla="*/ 5116155 h 5793874"/>
              <a:gd name="connsiteX30" fmla="*/ 4557615 w 4804572"/>
              <a:gd name="connsiteY30" fmla="*/ 5052789 h 5793874"/>
              <a:gd name="connsiteX31" fmla="*/ 4662155 w 4804572"/>
              <a:gd name="connsiteY31" fmla="*/ 4973790 h 5793874"/>
              <a:gd name="connsiteX32" fmla="*/ 4702078 w 4804572"/>
              <a:gd name="connsiteY32" fmla="*/ 4902149 h 5793874"/>
              <a:gd name="connsiteX33" fmla="*/ 4710912 w 4804572"/>
              <a:gd name="connsiteY33" fmla="*/ 4814426 h 5793874"/>
              <a:gd name="connsiteX34" fmla="*/ 4665660 w 4804572"/>
              <a:gd name="connsiteY34" fmla="*/ 4728970 h 5793874"/>
              <a:gd name="connsiteX35" fmla="*/ 4618339 w 4804572"/>
              <a:gd name="connsiteY35" fmla="*/ 4651383 h 5793874"/>
              <a:gd name="connsiteX36" fmla="*/ 4537524 w 4804572"/>
              <a:gd name="connsiteY36" fmla="*/ 4560560 h 5793874"/>
              <a:gd name="connsiteX37" fmla="*/ 4487217 w 4804572"/>
              <a:gd name="connsiteY37" fmla="*/ 4459349 h 5793874"/>
              <a:gd name="connsiteX38" fmla="*/ 4473053 w 4804572"/>
              <a:gd name="connsiteY38" fmla="*/ 4390664 h 5793874"/>
              <a:gd name="connsiteX39" fmla="*/ 4457362 w 4804572"/>
              <a:gd name="connsiteY39" fmla="*/ 4338795 h 5793874"/>
              <a:gd name="connsiteX40" fmla="*/ 4440897 w 4804572"/>
              <a:gd name="connsiteY40" fmla="*/ 4289626 h 5793874"/>
              <a:gd name="connsiteX41" fmla="*/ 4420170 w 4804572"/>
              <a:gd name="connsiteY41" fmla="*/ 4203263 h 5793874"/>
              <a:gd name="connsiteX42" fmla="*/ 4381767 w 4804572"/>
              <a:gd name="connsiteY42" fmla="*/ 4138842 h 5793874"/>
              <a:gd name="connsiteX43" fmla="*/ 4330354 w 4804572"/>
              <a:gd name="connsiteY43" fmla="*/ 4114696 h 5793874"/>
              <a:gd name="connsiteX44" fmla="*/ 4272534 w 4804572"/>
              <a:gd name="connsiteY44" fmla="*/ 4093686 h 5793874"/>
              <a:gd name="connsiteX45" fmla="*/ 4196988 w 4804572"/>
              <a:gd name="connsiteY45" fmla="*/ 4092951 h 5793874"/>
              <a:gd name="connsiteX46" fmla="*/ 4147889 w 4804572"/>
              <a:gd name="connsiteY46" fmla="*/ 4089496 h 5793874"/>
              <a:gd name="connsiteX47" fmla="*/ 4081519 w 4804572"/>
              <a:gd name="connsiteY47" fmla="*/ 4103315 h 5793874"/>
              <a:gd name="connsiteX48" fmla="*/ 3973070 w 4804572"/>
              <a:gd name="connsiteY48" fmla="*/ 4187470 h 5793874"/>
              <a:gd name="connsiteX49" fmla="*/ 3823449 w 4804572"/>
              <a:gd name="connsiteY49" fmla="*/ 4258715 h 5793874"/>
              <a:gd name="connsiteX50" fmla="*/ 3662670 w 4804572"/>
              <a:gd name="connsiteY50" fmla="*/ 4249712 h 5793874"/>
              <a:gd name="connsiteX51" fmla="*/ 3562771 w 4804572"/>
              <a:gd name="connsiteY51" fmla="*/ 4174730 h 5793874"/>
              <a:gd name="connsiteX52" fmla="*/ 3487398 w 4804572"/>
              <a:gd name="connsiteY52" fmla="*/ 4038415 h 5793874"/>
              <a:gd name="connsiteX53" fmla="*/ 3459649 w 4804572"/>
              <a:gd name="connsiteY53" fmla="*/ 3974085 h 5793874"/>
              <a:gd name="connsiteX54" fmla="*/ 3441344 w 4804572"/>
              <a:gd name="connsiteY54" fmla="*/ 3972116 h 5793874"/>
              <a:gd name="connsiteX55" fmla="*/ 859481 w 4804572"/>
              <a:gd name="connsiteY55" fmla="*/ 3949952 h 5793874"/>
              <a:gd name="connsiteX56" fmla="*/ 746672 w 4804572"/>
              <a:gd name="connsiteY56" fmla="*/ 3989310 h 5793874"/>
              <a:gd name="connsiteX57" fmla="*/ 663764 w 4804572"/>
              <a:gd name="connsiteY57" fmla="*/ 4058400 h 5793874"/>
              <a:gd name="connsiteX58" fmla="*/ 601583 w 4804572"/>
              <a:gd name="connsiteY58" fmla="*/ 4120580 h 5793874"/>
              <a:gd name="connsiteX59" fmla="*/ 529038 w 4804572"/>
              <a:gd name="connsiteY59" fmla="*/ 4220762 h 5793874"/>
              <a:gd name="connsiteX60" fmla="*/ 477221 w 4804572"/>
              <a:gd name="connsiteY60" fmla="*/ 4279487 h 5793874"/>
              <a:gd name="connsiteX61" fmla="*/ 435768 w 4804572"/>
              <a:gd name="connsiteY61" fmla="*/ 4303669 h 5793874"/>
              <a:gd name="connsiteX62" fmla="*/ 349405 w 4804572"/>
              <a:gd name="connsiteY62" fmla="*/ 4324396 h 5793874"/>
              <a:gd name="connsiteX63" fmla="*/ 273406 w 4804572"/>
              <a:gd name="connsiteY63" fmla="*/ 4358941 h 5793874"/>
              <a:gd name="connsiteX64" fmla="*/ 190499 w 4804572"/>
              <a:gd name="connsiteY64" fmla="*/ 4414212 h 5793874"/>
              <a:gd name="connsiteX65" fmla="*/ 142136 w 4804572"/>
              <a:gd name="connsiteY65" fmla="*/ 4479848 h 5793874"/>
              <a:gd name="connsiteX66" fmla="*/ 117954 w 4804572"/>
              <a:gd name="connsiteY66" fmla="*/ 4559301 h 5793874"/>
              <a:gd name="connsiteX67" fmla="*/ 114500 w 4804572"/>
              <a:gd name="connsiteY67" fmla="*/ 4631846 h 5793874"/>
              <a:gd name="connsiteX68" fmla="*/ 128318 w 4804572"/>
              <a:gd name="connsiteY68" fmla="*/ 4721663 h 5793874"/>
              <a:gd name="connsiteX69" fmla="*/ 142136 w 4804572"/>
              <a:gd name="connsiteY69" fmla="*/ 4818388 h 5793874"/>
              <a:gd name="connsiteX70" fmla="*/ 135226 w 4804572"/>
              <a:gd name="connsiteY70" fmla="*/ 4928932 h 5793874"/>
              <a:gd name="connsiteX71" fmla="*/ 114500 w 4804572"/>
              <a:gd name="connsiteY71" fmla="*/ 4984204 h 5793874"/>
              <a:gd name="connsiteX72" fmla="*/ 90318 w 4804572"/>
              <a:gd name="connsiteY72" fmla="*/ 5056748 h 5793874"/>
              <a:gd name="connsiteX73" fmla="*/ 75141 w 4804572"/>
              <a:gd name="connsiteY73" fmla="*/ 5171199 h 5793874"/>
              <a:gd name="connsiteX74" fmla="*/ 88959 w 4804572"/>
              <a:gd name="connsiteY74" fmla="*/ 5257562 h 5793874"/>
              <a:gd name="connsiteX75" fmla="*/ 134320 w 4804572"/>
              <a:gd name="connsiteY75" fmla="*/ 5324103 h 5793874"/>
              <a:gd name="connsiteX76" fmla="*/ 218134 w 4804572"/>
              <a:gd name="connsiteY76" fmla="*/ 5371628 h 5793874"/>
              <a:gd name="connsiteX77" fmla="*/ 304496 w 4804572"/>
              <a:gd name="connsiteY77" fmla="*/ 5402545 h 5793874"/>
              <a:gd name="connsiteX78" fmla="*/ 415041 w 4804572"/>
              <a:gd name="connsiteY78" fmla="*/ 5412560 h 5793874"/>
              <a:gd name="connsiteX79" fmla="*/ 508312 w 4804572"/>
              <a:gd name="connsiteY79" fmla="*/ 5412560 h 5793874"/>
              <a:gd name="connsiteX80" fmla="*/ 615401 w 4804572"/>
              <a:gd name="connsiteY80" fmla="*/ 5426379 h 5793874"/>
              <a:gd name="connsiteX81" fmla="*/ 708672 w 4804572"/>
              <a:gd name="connsiteY81" fmla="*/ 5440197 h 5793874"/>
              <a:gd name="connsiteX82" fmla="*/ 770853 w 4804572"/>
              <a:gd name="connsiteY82" fmla="*/ 5454015 h 5793874"/>
              <a:gd name="connsiteX83" fmla="*/ 829580 w 4804572"/>
              <a:gd name="connsiteY83" fmla="*/ 5478197 h 5793874"/>
              <a:gd name="connsiteX84" fmla="*/ 915942 w 4804572"/>
              <a:gd name="connsiteY84" fmla="*/ 5523105 h 5793874"/>
              <a:gd name="connsiteX85" fmla="*/ 1023031 w 4804572"/>
              <a:gd name="connsiteY85" fmla="*/ 5579284 h 5793874"/>
              <a:gd name="connsiteX86" fmla="*/ 1123211 w 4804572"/>
              <a:gd name="connsiteY86" fmla="*/ 5606012 h 5793874"/>
              <a:gd name="connsiteX87" fmla="*/ 1233755 w 4804572"/>
              <a:gd name="connsiteY87" fmla="*/ 5645824 h 5793874"/>
              <a:gd name="connsiteX88" fmla="*/ 1364119 w 4804572"/>
              <a:gd name="connsiteY88" fmla="*/ 5665363 h 5793874"/>
              <a:gd name="connsiteX89" fmla="*/ 1482478 w 4804572"/>
              <a:gd name="connsiteY89" fmla="*/ 5663722 h 5793874"/>
              <a:gd name="connsiteX90" fmla="*/ 1564933 w 4804572"/>
              <a:gd name="connsiteY90" fmla="*/ 5644808 h 5793874"/>
              <a:gd name="connsiteX91" fmla="*/ 1696375 w 4804572"/>
              <a:gd name="connsiteY91" fmla="*/ 5580531 h 5793874"/>
              <a:gd name="connsiteX92" fmla="*/ 1792817 w 4804572"/>
              <a:gd name="connsiteY92" fmla="*/ 5462908 h 5793874"/>
              <a:gd name="connsiteX93" fmla="*/ 1831725 w 4804572"/>
              <a:gd name="connsiteY93" fmla="*/ 5328013 h 5793874"/>
              <a:gd name="connsiteX94" fmla="*/ 1827363 w 4804572"/>
              <a:gd name="connsiteY94" fmla="*/ 5208747 h 5793874"/>
              <a:gd name="connsiteX95" fmla="*/ 1757195 w 4804572"/>
              <a:gd name="connsiteY95" fmla="*/ 5078664 h 5793874"/>
              <a:gd name="connsiteX96" fmla="*/ 1708379 w 4804572"/>
              <a:gd name="connsiteY96" fmla="*/ 5012292 h 5793874"/>
              <a:gd name="connsiteX97" fmla="*/ 1635835 w 4804572"/>
              <a:gd name="connsiteY97" fmla="*/ 4904296 h 5793874"/>
              <a:gd name="connsiteX98" fmla="*/ 1563291 w 4804572"/>
              <a:gd name="connsiteY98" fmla="*/ 4814933 h 5793874"/>
              <a:gd name="connsiteX99" fmla="*/ 1479931 w 4804572"/>
              <a:gd name="connsiteY99" fmla="*/ 4694026 h 5793874"/>
              <a:gd name="connsiteX100" fmla="*/ 1404384 w 4804572"/>
              <a:gd name="connsiteY100" fmla="*/ 4583483 h 5793874"/>
              <a:gd name="connsiteX101" fmla="*/ 1324479 w 4804572"/>
              <a:gd name="connsiteY101" fmla="*/ 4452664 h 5793874"/>
              <a:gd name="connsiteX102" fmla="*/ 1262297 w 4804572"/>
              <a:gd name="connsiteY102" fmla="*/ 4330853 h 5793874"/>
              <a:gd name="connsiteX103" fmla="*/ 1183297 w 4804572"/>
              <a:gd name="connsiteY103" fmla="*/ 4206489 h 5793874"/>
              <a:gd name="connsiteX104" fmla="*/ 1104298 w 4804572"/>
              <a:gd name="connsiteY104" fmla="*/ 4113672 h 5793874"/>
              <a:gd name="connsiteX105" fmla="*/ 1020937 w 4804572"/>
              <a:gd name="connsiteY105" fmla="*/ 4026857 h 5793874"/>
              <a:gd name="connsiteX106" fmla="*/ 937122 w 4804572"/>
              <a:gd name="connsiteY106" fmla="*/ 3967224 h 5793874"/>
              <a:gd name="connsiteX107" fmla="*/ 859481 w 4804572"/>
              <a:gd name="connsiteY107" fmla="*/ 3949952 h 5793874"/>
              <a:gd name="connsiteX108" fmla="*/ 3651702 w 4804572"/>
              <a:gd name="connsiteY108" fmla="*/ 3720074 h 5793874"/>
              <a:gd name="connsiteX109" fmla="*/ 3619760 w 4804572"/>
              <a:gd name="connsiteY109" fmla="*/ 3729871 h 5793874"/>
              <a:gd name="connsiteX110" fmla="*/ 3558799 w 4804572"/>
              <a:gd name="connsiteY110" fmla="*/ 3786477 h 5793874"/>
              <a:gd name="connsiteX111" fmla="*/ 3519611 w 4804572"/>
              <a:gd name="connsiteY111" fmla="*/ 3877917 h 5793874"/>
              <a:gd name="connsiteX112" fmla="*/ 3507137 w 4804572"/>
              <a:gd name="connsiteY112" fmla="*/ 3904918 h 5793874"/>
              <a:gd name="connsiteX113" fmla="*/ 3513991 w 4804572"/>
              <a:gd name="connsiteY113" fmla="*/ 3914746 h 5793874"/>
              <a:gd name="connsiteX114" fmla="*/ 3554098 w 4804572"/>
              <a:gd name="connsiteY114" fmla="*/ 4007224 h 5793874"/>
              <a:gd name="connsiteX115" fmla="*/ 3616522 w 4804572"/>
              <a:gd name="connsiteY115" fmla="*/ 4120449 h 5793874"/>
              <a:gd name="connsiteX116" fmla="*/ 3803844 w 4804572"/>
              <a:gd name="connsiteY116" fmla="*/ 4174963 h 5793874"/>
              <a:gd name="connsiteX117" fmla="*/ 3919844 w 4804572"/>
              <a:gd name="connsiteY117" fmla="*/ 4116331 h 5793874"/>
              <a:gd name="connsiteX118" fmla="*/ 3955198 w 4804572"/>
              <a:gd name="connsiteY118" fmla="*/ 4091010 h 5793874"/>
              <a:gd name="connsiteX119" fmla="*/ 3978649 w 4804572"/>
              <a:gd name="connsiteY119" fmla="*/ 4051408 h 5793874"/>
              <a:gd name="connsiteX120" fmla="*/ 4002936 w 4804572"/>
              <a:gd name="connsiteY120" fmla="*/ 3930169 h 5793874"/>
              <a:gd name="connsiteX121" fmla="*/ 3972456 w 4804572"/>
              <a:gd name="connsiteY121" fmla="*/ 3856145 h 5793874"/>
              <a:gd name="connsiteX122" fmla="*/ 3876662 w 4804572"/>
              <a:gd name="connsiteY122" fmla="*/ 3795185 h 5793874"/>
              <a:gd name="connsiteX123" fmla="*/ 3776513 w 4804572"/>
              <a:gd name="connsiteY123" fmla="*/ 3742934 h 5793874"/>
              <a:gd name="connsiteX124" fmla="*/ 3667656 w 4804572"/>
              <a:gd name="connsiteY124" fmla="*/ 3721162 h 5793874"/>
              <a:gd name="connsiteX125" fmla="*/ 3651702 w 4804572"/>
              <a:gd name="connsiteY125" fmla="*/ 3720074 h 5793874"/>
              <a:gd name="connsiteX126" fmla="*/ 2950633 w 4804572"/>
              <a:gd name="connsiteY126" fmla="*/ 1744724 h 5793874"/>
              <a:gd name="connsiteX127" fmla="*/ 2935291 w 4804572"/>
              <a:gd name="connsiteY127" fmla="*/ 1760604 h 5793874"/>
              <a:gd name="connsiteX128" fmla="*/ 2903708 w 4804572"/>
              <a:gd name="connsiteY128" fmla="*/ 1787173 h 5793874"/>
              <a:gd name="connsiteX129" fmla="*/ 2839540 w 4804572"/>
              <a:gd name="connsiteY129" fmla="*/ 1847331 h 5793874"/>
              <a:gd name="connsiteX130" fmla="*/ 2747298 w 4804572"/>
              <a:gd name="connsiteY130" fmla="*/ 1899468 h 5793874"/>
              <a:gd name="connsiteX131" fmla="*/ 2635003 w 4804572"/>
              <a:gd name="connsiteY131" fmla="*/ 1959626 h 5793874"/>
              <a:gd name="connsiteX132" fmla="*/ 2550782 w 4804572"/>
              <a:gd name="connsiteY132" fmla="*/ 2015773 h 5793874"/>
              <a:gd name="connsiteX133" fmla="*/ 2434477 w 4804572"/>
              <a:gd name="connsiteY133" fmla="*/ 2079941 h 5793874"/>
              <a:gd name="connsiteX134" fmla="*/ 2354266 w 4804572"/>
              <a:gd name="connsiteY134" fmla="*/ 2108015 h 5793874"/>
              <a:gd name="connsiteX135" fmla="*/ 2237961 w 4804572"/>
              <a:gd name="connsiteY135" fmla="*/ 2108015 h 5793874"/>
              <a:gd name="connsiteX136" fmla="*/ 2117645 w 4804572"/>
              <a:gd name="connsiteY136" fmla="*/ 2087963 h 5793874"/>
              <a:gd name="connsiteX137" fmla="*/ 2009361 w 4804572"/>
              <a:gd name="connsiteY137" fmla="*/ 2003741 h 5793874"/>
              <a:gd name="connsiteX138" fmla="*/ 1885035 w 4804572"/>
              <a:gd name="connsiteY138" fmla="*/ 1907489 h 5793874"/>
              <a:gd name="connsiteX139" fmla="*/ 1844710 w 4804572"/>
              <a:gd name="connsiteY139" fmla="*/ 1888314 h 5793874"/>
              <a:gd name="connsiteX140" fmla="*/ 1802984 w 4804572"/>
              <a:gd name="connsiteY140" fmla="*/ 1873141 h 5793874"/>
              <a:gd name="connsiteX141" fmla="*/ 1799124 w 4804572"/>
              <a:gd name="connsiteY141" fmla="*/ 1914951 h 5793874"/>
              <a:gd name="connsiteX142" fmla="*/ 1790960 w 4804572"/>
              <a:gd name="connsiteY142" fmla="*/ 1983803 h 5793874"/>
              <a:gd name="connsiteX143" fmla="*/ 1769189 w 4804572"/>
              <a:gd name="connsiteY143" fmla="*/ 2153622 h 5793874"/>
              <a:gd name="connsiteX144" fmla="*/ 1712583 w 4804572"/>
              <a:gd name="connsiteY144" fmla="*/ 2323438 h 5793874"/>
              <a:gd name="connsiteX145" fmla="*/ 1669040 w 4804572"/>
              <a:gd name="connsiteY145" fmla="*/ 2454066 h 5793874"/>
              <a:gd name="connsiteX146" fmla="*/ 1623592 w 4804572"/>
              <a:gd name="connsiteY146" fmla="*/ 2553671 h 5793874"/>
              <a:gd name="connsiteX147" fmla="*/ 1607563 w 4804572"/>
              <a:gd name="connsiteY147" fmla="*/ 2583263 h 5793874"/>
              <a:gd name="connsiteX148" fmla="*/ 1607500 w 4804572"/>
              <a:gd name="connsiteY148" fmla="*/ 2585206 h 5793874"/>
              <a:gd name="connsiteX149" fmla="*/ 1564536 w 4804572"/>
              <a:gd name="connsiteY149" fmla="*/ 2676135 h 5793874"/>
              <a:gd name="connsiteX150" fmla="*/ 1460033 w 4804572"/>
              <a:gd name="connsiteY150" fmla="*/ 2906912 h 5793874"/>
              <a:gd name="connsiteX151" fmla="*/ 1364239 w 4804572"/>
              <a:gd name="connsiteY151" fmla="*/ 3120272 h 5793874"/>
              <a:gd name="connsiteX152" fmla="*/ 1285862 w 4804572"/>
              <a:gd name="connsiteY152" fmla="*/ 3316215 h 5793874"/>
              <a:gd name="connsiteX153" fmla="*/ 1237965 w 4804572"/>
              <a:gd name="connsiteY153" fmla="*/ 3525221 h 5793874"/>
              <a:gd name="connsiteX154" fmla="*/ 1220548 w 4804572"/>
              <a:gd name="connsiteY154" fmla="*/ 3708101 h 5793874"/>
              <a:gd name="connsiteX155" fmla="*/ 1198776 w 4804572"/>
              <a:gd name="connsiteY155" fmla="*/ 3786478 h 5793874"/>
              <a:gd name="connsiteX156" fmla="*/ 1133462 w 4804572"/>
              <a:gd name="connsiteY156" fmla="*/ 3677621 h 5793874"/>
              <a:gd name="connsiteX157" fmla="*/ 1094273 w 4804572"/>
              <a:gd name="connsiteY157" fmla="*/ 3551346 h 5793874"/>
              <a:gd name="connsiteX158" fmla="*/ 1085565 w 4804572"/>
              <a:gd name="connsiteY158" fmla="*/ 3438135 h 5793874"/>
              <a:gd name="connsiteX159" fmla="*/ 1098628 w 4804572"/>
              <a:gd name="connsiteY159" fmla="*/ 3320569 h 5793874"/>
              <a:gd name="connsiteX160" fmla="*/ 1142171 w 4804572"/>
              <a:gd name="connsiteY160" fmla="*/ 3150752 h 5793874"/>
              <a:gd name="connsiteX161" fmla="*/ 1211839 w 4804572"/>
              <a:gd name="connsiteY161" fmla="*/ 2972226 h 5793874"/>
              <a:gd name="connsiteX162" fmla="*/ 1290216 w 4804572"/>
              <a:gd name="connsiteY162" fmla="*/ 2824181 h 5793874"/>
              <a:gd name="connsiteX163" fmla="*/ 1338113 w 4804572"/>
              <a:gd name="connsiteY163" fmla="*/ 2719678 h 5793874"/>
              <a:gd name="connsiteX164" fmla="*/ 1311988 w 4804572"/>
              <a:gd name="connsiteY164" fmla="*/ 2676135 h 5793874"/>
              <a:gd name="connsiteX165" fmla="*/ 1211839 w 4804572"/>
              <a:gd name="connsiteY165" fmla="*/ 2841598 h 5793874"/>
              <a:gd name="connsiteX166" fmla="*/ 1129108 w 4804572"/>
              <a:gd name="connsiteY166" fmla="*/ 3002706 h 5793874"/>
              <a:gd name="connsiteX167" fmla="*/ 1050731 w 4804572"/>
              <a:gd name="connsiteY167" fmla="*/ 3163815 h 5793874"/>
              <a:gd name="connsiteX168" fmla="*/ 1007188 w 4804572"/>
              <a:gd name="connsiteY168" fmla="*/ 3355403 h 5793874"/>
              <a:gd name="connsiteX169" fmla="*/ 998479 w 4804572"/>
              <a:gd name="connsiteY169" fmla="*/ 3538283 h 5793874"/>
              <a:gd name="connsiteX170" fmla="*/ 1028959 w 4804572"/>
              <a:gd name="connsiteY170" fmla="*/ 3716809 h 5793874"/>
              <a:gd name="connsiteX171" fmla="*/ 1146525 w 4804572"/>
              <a:gd name="connsiteY171" fmla="*/ 3925815 h 5793874"/>
              <a:gd name="connsiteX172" fmla="*/ 1399073 w 4804572"/>
              <a:gd name="connsiteY172" fmla="*/ 4113049 h 5793874"/>
              <a:gd name="connsiteX173" fmla="*/ 1703873 w 4804572"/>
              <a:gd name="connsiteY173" fmla="*/ 4383015 h 5793874"/>
              <a:gd name="connsiteX174" fmla="*/ 1786605 w 4804572"/>
              <a:gd name="connsiteY174" fmla="*/ 4470101 h 5793874"/>
              <a:gd name="connsiteX175" fmla="*/ 1843211 w 4804572"/>
              <a:gd name="connsiteY175" fmla="*/ 4587666 h 5793874"/>
              <a:gd name="connsiteX176" fmla="*/ 1830148 w 4804572"/>
              <a:gd name="connsiteY176" fmla="*/ 4740066 h 5793874"/>
              <a:gd name="connsiteX177" fmla="*/ 1708228 w 4804572"/>
              <a:gd name="connsiteY177" fmla="*/ 4805381 h 5793874"/>
              <a:gd name="connsiteX178" fmla="*/ 1650261 w 4804572"/>
              <a:gd name="connsiteY178" fmla="*/ 4804293 h 5793874"/>
              <a:gd name="connsiteX179" fmla="*/ 1647162 w 4804572"/>
              <a:gd name="connsiteY179" fmla="*/ 4803151 h 5793874"/>
              <a:gd name="connsiteX180" fmla="*/ 1657874 w 4804572"/>
              <a:gd name="connsiteY180" fmla="*/ 4819336 h 5793874"/>
              <a:gd name="connsiteX181" fmla="*/ 1739936 w 4804572"/>
              <a:gd name="connsiteY181" fmla="*/ 4924844 h 5793874"/>
              <a:gd name="connsiteX182" fmla="*/ 1821997 w 4804572"/>
              <a:gd name="connsiteY182" fmla="*/ 5038167 h 5793874"/>
              <a:gd name="connsiteX183" fmla="*/ 1833472 w 4804572"/>
              <a:gd name="connsiteY183" fmla="*/ 5058447 h 5793874"/>
              <a:gd name="connsiteX184" fmla="*/ 1844236 w 4804572"/>
              <a:gd name="connsiteY184" fmla="*/ 5063261 h 5793874"/>
              <a:gd name="connsiteX185" fmla="*/ 1930296 w 4804572"/>
              <a:gd name="connsiteY185" fmla="*/ 5102126 h 5793874"/>
              <a:gd name="connsiteX186" fmla="*/ 2073988 w 4804572"/>
              <a:gd name="connsiteY186" fmla="*/ 5153723 h 5793874"/>
              <a:gd name="connsiteX187" fmla="*/ 2213325 w 4804572"/>
              <a:gd name="connsiteY187" fmla="*/ 5188558 h 5793874"/>
              <a:gd name="connsiteX188" fmla="*/ 2417976 w 4804572"/>
              <a:gd name="connsiteY188" fmla="*/ 5197266 h 5793874"/>
              <a:gd name="connsiteX189" fmla="*/ 2640045 w 4804572"/>
              <a:gd name="connsiteY189" fmla="*/ 5175495 h 5793874"/>
              <a:gd name="connsiteX190" fmla="*/ 2805508 w 4804572"/>
              <a:gd name="connsiteY190" fmla="*/ 5118889 h 5793874"/>
              <a:gd name="connsiteX191" fmla="*/ 2923073 w 4804572"/>
              <a:gd name="connsiteY191" fmla="*/ 5062283 h 5793874"/>
              <a:gd name="connsiteX192" fmla="*/ 3023222 w 4804572"/>
              <a:gd name="connsiteY192" fmla="*/ 5005678 h 5793874"/>
              <a:gd name="connsiteX193" fmla="*/ 3043325 w 4804572"/>
              <a:gd name="connsiteY193" fmla="*/ 4998039 h 5793874"/>
              <a:gd name="connsiteX194" fmla="*/ 3054708 w 4804572"/>
              <a:gd name="connsiteY194" fmla="*/ 4972442 h 5793874"/>
              <a:gd name="connsiteX195" fmla="*/ 3081020 w 4804572"/>
              <a:gd name="connsiteY195" fmla="*/ 4917713 h 5793874"/>
              <a:gd name="connsiteX196" fmla="*/ 3124152 w 4804572"/>
              <a:gd name="connsiteY196" fmla="*/ 4792717 h 5793874"/>
              <a:gd name="connsiteX197" fmla="*/ 3174952 w 4804572"/>
              <a:gd name="connsiteY197" fmla="*/ 4695025 h 5793874"/>
              <a:gd name="connsiteX198" fmla="*/ 3186675 w 4804572"/>
              <a:gd name="connsiteY198" fmla="*/ 4632505 h 5793874"/>
              <a:gd name="connsiteX199" fmla="*/ 3194391 w 4804572"/>
              <a:gd name="connsiteY199" fmla="*/ 4569984 h 5793874"/>
              <a:gd name="connsiteX200" fmla="*/ 3198399 w 4804572"/>
              <a:gd name="connsiteY200" fmla="*/ 4476197 h 5793874"/>
              <a:gd name="connsiteX201" fmla="*/ 3202306 w 4804572"/>
              <a:gd name="connsiteY201" fmla="*/ 4355058 h 5793874"/>
              <a:gd name="connsiteX202" fmla="*/ 3217938 w 4804572"/>
              <a:gd name="connsiteY202" fmla="*/ 4230012 h 5793874"/>
              <a:gd name="connsiteX203" fmla="*/ 3245291 w 4804572"/>
              <a:gd name="connsiteY203" fmla="*/ 4104965 h 5793874"/>
              <a:gd name="connsiteX204" fmla="*/ 3307814 w 4804572"/>
              <a:gd name="connsiteY204" fmla="*/ 4003363 h 5793874"/>
              <a:gd name="connsiteX205" fmla="*/ 3362522 w 4804572"/>
              <a:gd name="connsiteY205" fmla="*/ 3924654 h 5793874"/>
              <a:gd name="connsiteX206" fmla="*/ 3428952 w 4804572"/>
              <a:gd name="connsiteY206" fmla="*/ 3885935 h 5793874"/>
              <a:gd name="connsiteX207" fmla="*/ 3460122 w 4804572"/>
              <a:gd name="connsiteY207" fmla="*/ 3881104 h 5793874"/>
              <a:gd name="connsiteX208" fmla="*/ 3463004 w 4804572"/>
              <a:gd name="connsiteY208" fmla="*/ 3864854 h 5793874"/>
              <a:gd name="connsiteX209" fmla="*/ 3567508 w 4804572"/>
              <a:gd name="connsiteY209" fmla="*/ 3668911 h 5793874"/>
              <a:gd name="connsiteX210" fmla="*/ 3645341 w 4804572"/>
              <a:gd name="connsiteY210" fmla="*/ 3645779 h 5793874"/>
              <a:gd name="connsiteX211" fmla="*/ 3728616 w 4804572"/>
              <a:gd name="connsiteY211" fmla="*/ 3651494 h 5793874"/>
              <a:gd name="connsiteX212" fmla="*/ 3876662 w 4804572"/>
              <a:gd name="connsiteY212" fmla="*/ 3686328 h 5793874"/>
              <a:gd name="connsiteX213" fmla="*/ 3994228 w 4804572"/>
              <a:gd name="connsiteY213" fmla="*/ 3755997 h 5793874"/>
              <a:gd name="connsiteX214" fmla="*/ 4103085 w 4804572"/>
              <a:gd name="connsiteY214" fmla="*/ 3834374 h 5793874"/>
              <a:gd name="connsiteX215" fmla="*/ 4146628 w 4804572"/>
              <a:gd name="connsiteY215" fmla="*/ 3890980 h 5793874"/>
              <a:gd name="connsiteX216" fmla="*/ 4155609 w 4804572"/>
              <a:gd name="connsiteY216" fmla="*/ 3962281 h 5793874"/>
              <a:gd name="connsiteX217" fmla="*/ 4155708 w 4804572"/>
              <a:gd name="connsiteY217" fmla="*/ 4000305 h 5793874"/>
              <a:gd name="connsiteX218" fmla="*/ 4185335 w 4804572"/>
              <a:gd name="connsiteY218" fmla="*/ 4001918 h 5793874"/>
              <a:gd name="connsiteX219" fmla="*/ 4216384 w 4804572"/>
              <a:gd name="connsiteY219" fmla="*/ 4005638 h 5793874"/>
              <a:gd name="connsiteX220" fmla="*/ 4217385 w 4804572"/>
              <a:gd name="connsiteY220" fmla="*/ 3972351 h 5793874"/>
              <a:gd name="connsiteX221" fmla="*/ 4216296 w 4804572"/>
              <a:gd name="connsiteY221" fmla="*/ 3925815 h 5793874"/>
              <a:gd name="connsiteX222" fmla="*/ 4172753 w 4804572"/>
              <a:gd name="connsiteY222" fmla="*/ 3799541 h 5793874"/>
              <a:gd name="connsiteX223" fmla="*/ 4055188 w 4804572"/>
              <a:gd name="connsiteY223" fmla="*/ 3699392 h 5793874"/>
              <a:gd name="connsiteX224" fmla="*/ 3928913 w 4804572"/>
              <a:gd name="connsiteY224" fmla="*/ 3634078 h 5793874"/>
              <a:gd name="connsiteX225" fmla="*/ 3872308 w 4804572"/>
              <a:gd name="connsiteY225" fmla="*/ 3603598 h 5793874"/>
              <a:gd name="connsiteX226" fmla="*/ 3876662 w 4804572"/>
              <a:gd name="connsiteY226" fmla="*/ 3420718 h 5793874"/>
              <a:gd name="connsiteX227" fmla="*/ 3837473 w 4804572"/>
              <a:gd name="connsiteY227" fmla="*/ 3146398 h 5793874"/>
              <a:gd name="connsiteX228" fmla="*/ 3789576 w 4804572"/>
              <a:gd name="connsiteY228" fmla="*/ 2976581 h 5793874"/>
              <a:gd name="connsiteX229" fmla="*/ 3685073 w 4804572"/>
              <a:gd name="connsiteY229" fmla="*/ 2793701 h 5793874"/>
              <a:gd name="connsiteX230" fmla="*/ 3571862 w 4804572"/>
              <a:gd name="connsiteY230" fmla="*/ 2650009 h 5793874"/>
              <a:gd name="connsiteX231" fmla="*/ 3497839 w 4804572"/>
              <a:gd name="connsiteY231" fmla="*/ 2575986 h 5793874"/>
              <a:gd name="connsiteX232" fmla="*/ 3454296 w 4804572"/>
              <a:gd name="connsiteY232" fmla="*/ 2549861 h 5793874"/>
              <a:gd name="connsiteX233" fmla="*/ 3463005 w 4804572"/>
              <a:gd name="connsiteY233" fmla="*/ 2610821 h 5793874"/>
              <a:gd name="connsiteX234" fmla="*/ 3519611 w 4804572"/>
              <a:gd name="connsiteY234" fmla="*/ 2680489 h 5793874"/>
              <a:gd name="connsiteX235" fmla="*/ 3611051 w 4804572"/>
              <a:gd name="connsiteY235" fmla="*/ 2802409 h 5793874"/>
              <a:gd name="connsiteX236" fmla="*/ 3689428 w 4804572"/>
              <a:gd name="connsiteY236" fmla="*/ 2919975 h 5793874"/>
              <a:gd name="connsiteX237" fmla="*/ 3746033 w 4804572"/>
              <a:gd name="connsiteY237" fmla="*/ 3072375 h 5793874"/>
              <a:gd name="connsiteX238" fmla="*/ 3780868 w 4804572"/>
              <a:gd name="connsiteY238" fmla="*/ 3216066 h 5793874"/>
              <a:gd name="connsiteX239" fmla="*/ 3785222 w 4804572"/>
              <a:gd name="connsiteY239" fmla="*/ 3377175 h 5793874"/>
              <a:gd name="connsiteX240" fmla="*/ 3785222 w 4804572"/>
              <a:gd name="connsiteY240" fmla="*/ 3533929 h 5793874"/>
              <a:gd name="connsiteX241" fmla="*/ 3746033 w 4804572"/>
              <a:gd name="connsiteY241" fmla="*/ 3573118 h 5793874"/>
              <a:gd name="connsiteX242" fmla="*/ 3637176 w 4804572"/>
              <a:gd name="connsiteY242" fmla="*/ 3564409 h 5793874"/>
              <a:gd name="connsiteX243" fmla="*/ 3606696 w 4804572"/>
              <a:gd name="connsiteY243" fmla="*/ 3516512 h 5793874"/>
              <a:gd name="connsiteX244" fmla="*/ 3580571 w 4804572"/>
              <a:gd name="connsiteY244" fmla="*/ 3416363 h 5793874"/>
              <a:gd name="connsiteX245" fmla="*/ 3550091 w 4804572"/>
              <a:gd name="connsiteY245" fmla="*/ 3263963 h 5793874"/>
              <a:gd name="connsiteX246" fmla="*/ 3493485 w 4804572"/>
              <a:gd name="connsiteY246" fmla="*/ 3111563 h 5793874"/>
              <a:gd name="connsiteX247" fmla="*/ 3415108 w 4804572"/>
              <a:gd name="connsiteY247" fmla="*/ 2915621 h 5793874"/>
              <a:gd name="connsiteX248" fmla="*/ 3297542 w 4804572"/>
              <a:gd name="connsiteY248" fmla="*/ 2697906 h 5793874"/>
              <a:gd name="connsiteX249" fmla="*/ 3201748 w 4804572"/>
              <a:gd name="connsiteY249" fmla="*/ 2484546 h 5793874"/>
              <a:gd name="connsiteX250" fmla="*/ 3154497 w 4804572"/>
              <a:gd name="connsiteY250" fmla="*/ 2376370 h 5793874"/>
              <a:gd name="connsiteX251" fmla="*/ 3152947 w 4804572"/>
              <a:gd name="connsiteY251" fmla="*/ 2369410 h 5793874"/>
              <a:gd name="connsiteX252" fmla="*/ 3149497 w 4804572"/>
              <a:gd name="connsiteY252" fmla="*/ 2362626 h 5793874"/>
              <a:gd name="connsiteX253" fmla="*/ 3084183 w 4804572"/>
              <a:gd name="connsiteY253" fmla="*/ 2197163 h 5793874"/>
              <a:gd name="connsiteX254" fmla="*/ 3001452 w 4804572"/>
              <a:gd name="connsiteY254" fmla="*/ 1970741 h 5793874"/>
              <a:gd name="connsiteX255" fmla="*/ 2949200 w 4804572"/>
              <a:gd name="connsiteY255" fmla="*/ 1757381 h 5793874"/>
              <a:gd name="connsiteX256" fmla="*/ 2788406 w 4804572"/>
              <a:gd name="connsiteY256" fmla="*/ 1600684 h 5793874"/>
              <a:gd name="connsiteX257" fmla="*/ 2811466 w 4804572"/>
              <a:gd name="connsiteY257" fmla="*/ 1606699 h 5793874"/>
              <a:gd name="connsiteX258" fmla="*/ 2815477 w 4804572"/>
              <a:gd name="connsiteY258" fmla="*/ 1642794 h 5793874"/>
              <a:gd name="connsiteX259" fmla="*/ 2767350 w 4804572"/>
              <a:gd name="connsiteY259" fmla="*/ 1658836 h 5793874"/>
              <a:gd name="connsiteX260" fmla="*/ 2667087 w 4804572"/>
              <a:gd name="connsiteY260" fmla="*/ 1714984 h 5793874"/>
              <a:gd name="connsiteX261" fmla="*/ 2558803 w 4804572"/>
              <a:gd name="connsiteY261" fmla="*/ 1791184 h 5793874"/>
              <a:gd name="connsiteX262" fmla="*/ 2450519 w 4804572"/>
              <a:gd name="connsiteY262" fmla="*/ 1851341 h 5793874"/>
              <a:gd name="connsiteX263" fmla="*/ 2330203 w 4804572"/>
              <a:gd name="connsiteY263" fmla="*/ 1891447 h 5793874"/>
              <a:gd name="connsiteX264" fmla="*/ 2177803 w 4804572"/>
              <a:gd name="connsiteY264" fmla="*/ 1895457 h 5793874"/>
              <a:gd name="connsiteX265" fmla="*/ 2041445 w 4804572"/>
              <a:gd name="connsiteY265" fmla="*/ 1855352 h 5793874"/>
              <a:gd name="connsiteX266" fmla="*/ 1945193 w 4804572"/>
              <a:gd name="connsiteY266" fmla="*/ 1795194 h 5793874"/>
              <a:gd name="connsiteX267" fmla="*/ 1864982 w 4804572"/>
              <a:gd name="connsiteY267" fmla="*/ 1727015 h 5793874"/>
              <a:gd name="connsiteX268" fmla="*/ 1800814 w 4804572"/>
              <a:gd name="connsiteY268" fmla="*/ 1646805 h 5793874"/>
              <a:gd name="connsiteX269" fmla="*/ 1877014 w 4804572"/>
              <a:gd name="connsiteY269" fmla="*/ 1662847 h 5793874"/>
              <a:gd name="connsiteX270" fmla="*/ 1949203 w 4804572"/>
              <a:gd name="connsiteY270" fmla="*/ 1723005 h 5793874"/>
              <a:gd name="connsiteX271" fmla="*/ 2073529 w 4804572"/>
              <a:gd name="connsiteY271" fmla="*/ 1807226 h 5793874"/>
              <a:gd name="connsiteX272" fmla="*/ 2177803 w 4804572"/>
              <a:gd name="connsiteY272" fmla="*/ 1831289 h 5793874"/>
              <a:gd name="connsiteX273" fmla="*/ 2322182 w 4804572"/>
              <a:gd name="connsiteY273" fmla="*/ 1831289 h 5793874"/>
              <a:gd name="connsiteX274" fmla="*/ 2434477 w 4804572"/>
              <a:gd name="connsiteY274" fmla="*/ 1795194 h 5793874"/>
              <a:gd name="connsiteX275" fmla="*/ 2530729 w 4804572"/>
              <a:gd name="connsiteY275" fmla="*/ 1743057 h 5793874"/>
              <a:gd name="connsiteX276" fmla="*/ 2630993 w 4804572"/>
              <a:gd name="connsiteY276" fmla="*/ 1678889 h 5793874"/>
              <a:gd name="connsiteX277" fmla="*/ 2707193 w 4804572"/>
              <a:gd name="connsiteY277" fmla="*/ 1630763 h 5793874"/>
              <a:gd name="connsiteX278" fmla="*/ 2759329 w 4804572"/>
              <a:gd name="connsiteY278" fmla="*/ 1602689 h 5793874"/>
              <a:gd name="connsiteX279" fmla="*/ 2788406 w 4804572"/>
              <a:gd name="connsiteY279" fmla="*/ 1600684 h 5793874"/>
              <a:gd name="connsiteX280" fmla="*/ 2257764 w 4804572"/>
              <a:gd name="connsiteY280" fmla="*/ 1270317 h 5793874"/>
              <a:gd name="connsiteX281" fmla="*/ 2189835 w 4804572"/>
              <a:gd name="connsiteY281" fmla="*/ 1273826 h 5793874"/>
              <a:gd name="connsiteX282" fmla="*/ 2105614 w 4804572"/>
              <a:gd name="connsiteY282" fmla="*/ 1301899 h 5793874"/>
              <a:gd name="connsiteX283" fmla="*/ 1885035 w 4804572"/>
              <a:gd name="connsiteY283" fmla="*/ 1466331 h 5793874"/>
              <a:gd name="connsiteX284" fmla="*/ 1780761 w 4804572"/>
              <a:gd name="connsiteY284" fmla="*/ 1550552 h 5793874"/>
              <a:gd name="connsiteX285" fmla="*/ 1743914 w 4804572"/>
              <a:gd name="connsiteY285" fmla="*/ 1581132 h 5793874"/>
              <a:gd name="connsiteX286" fmla="*/ 1735302 w 4804572"/>
              <a:gd name="connsiteY286" fmla="*/ 1591600 h 5793874"/>
              <a:gd name="connsiteX287" fmla="*/ 1721292 w 4804572"/>
              <a:gd name="connsiteY287" fmla="*/ 1626752 h 5793874"/>
              <a:gd name="connsiteX288" fmla="*/ 1725646 w 4804572"/>
              <a:gd name="connsiteY288" fmla="*/ 1705129 h 5793874"/>
              <a:gd name="connsiteX289" fmla="*/ 1777897 w 4804572"/>
              <a:gd name="connsiteY289" fmla="*/ 1770443 h 5793874"/>
              <a:gd name="connsiteX290" fmla="*/ 1786963 w 4804572"/>
              <a:gd name="connsiteY290" fmla="*/ 1786975 h 5793874"/>
              <a:gd name="connsiteX291" fmla="*/ 1819863 w 4804572"/>
              <a:gd name="connsiteY291" fmla="*/ 1805972 h 5793874"/>
              <a:gd name="connsiteX292" fmla="*/ 1937171 w 4804572"/>
              <a:gd name="connsiteY292" fmla="*/ 1871394 h 5793874"/>
              <a:gd name="connsiteX293" fmla="*/ 2057487 w 4804572"/>
              <a:gd name="connsiteY293" fmla="*/ 1979678 h 5793874"/>
              <a:gd name="connsiteX294" fmla="*/ 2145719 w 4804572"/>
              <a:gd name="connsiteY294" fmla="*/ 2035826 h 5793874"/>
              <a:gd name="connsiteX295" fmla="*/ 2302129 w 4804572"/>
              <a:gd name="connsiteY295" fmla="*/ 2051868 h 5793874"/>
              <a:gd name="connsiteX296" fmla="*/ 2398382 w 4804572"/>
              <a:gd name="connsiteY296" fmla="*/ 2039836 h 5793874"/>
              <a:gd name="connsiteX297" fmla="*/ 2526719 w 4804572"/>
              <a:gd name="connsiteY297" fmla="*/ 1959626 h 5793874"/>
              <a:gd name="connsiteX298" fmla="*/ 2683129 w 4804572"/>
              <a:gd name="connsiteY298" fmla="*/ 1875405 h 5793874"/>
              <a:gd name="connsiteX299" fmla="*/ 2831519 w 4804572"/>
              <a:gd name="connsiteY299" fmla="*/ 1799205 h 5793874"/>
              <a:gd name="connsiteX300" fmla="*/ 2927771 w 4804572"/>
              <a:gd name="connsiteY300" fmla="*/ 1674878 h 5793874"/>
              <a:gd name="connsiteX301" fmla="*/ 2927771 w 4804572"/>
              <a:gd name="connsiteY301" fmla="*/ 1578626 h 5793874"/>
              <a:gd name="connsiteX302" fmla="*/ 2871624 w 4804572"/>
              <a:gd name="connsiteY302" fmla="*/ 1510447 h 5793874"/>
              <a:gd name="connsiteX303" fmla="*/ 2787403 w 4804572"/>
              <a:gd name="connsiteY303" fmla="*/ 1474352 h 5793874"/>
              <a:gd name="connsiteX304" fmla="*/ 2618961 w 4804572"/>
              <a:gd name="connsiteY304" fmla="*/ 1406173 h 5793874"/>
              <a:gd name="connsiteX305" fmla="*/ 2486614 w 4804572"/>
              <a:gd name="connsiteY305" fmla="*/ 1337994 h 5793874"/>
              <a:gd name="connsiteX306" fmla="*/ 2334214 w 4804572"/>
              <a:gd name="connsiteY306" fmla="*/ 1277836 h 5793874"/>
              <a:gd name="connsiteX307" fmla="*/ 2257764 w 4804572"/>
              <a:gd name="connsiteY307" fmla="*/ 1270317 h 5793874"/>
              <a:gd name="connsiteX308" fmla="*/ 1965132 w 4804572"/>
              <a:gd name="connsiteY308" fmla="*/ 847335 h 5793874"/>
              <a:gd name="connsiteX309" fmla="*/ 1825794 w 4804572"/>
              <a:gd name="connsiteY309" fmla="*/ 882169 h 5793874"/>
              <a:gd name="connsiteX310" fmla="*/ 1751772 w 4804572"/>
              <a:gd name="connsiteY310" fmla="*/ 1008443 h 5793874"/>
              <a:gd name="connsiteX311" fmla="*/ 1721292 w 4804572"/>
              <a:gd name="connsiteY311" fmla="*/ 1156489 h 5793874"/>
              <a:gd name="connsiteX312" fmla="*/ 1751772 w 4804572"/>
              <a:gd name="connsiteY312" fmla="*/ 1295826 h 5793874"/>
              <a:gd name="connsiteX313" fmla="*/ 1804023 w 4804572"/>
              <a:gd name="connsiteY313" fmla="*/ 1395975 h 5793874"/>
              <a:gd name="connsiteX314" fmla="*/ 1844845 w 4804572"/>
              <a:gd name="connsiteY314" fmla="*/ 1431082 h 5793874"/>
              <a:gd name="connsiteX315" fmla="*/ 1856549 w 4804572"/>
              <a:gd name="connsiteY315" fmla="*/ 1439702 h 5793874"/>
              <a:gd name="connsiteX316" fmla="*/ 1874257 w 4804572"/>
              <a:gd name="connsiteY316" fmla="*/ 1425223 h 5793874"/>
              <a:gd name="connsiteX317" fmla="*/ 1917119 w 4804572"/>
              <a:gd name="connsiteY317" fmla="*/ 1394141 h 5793874"/>
              <a:gd name="connsiteX318" fmla="*/ 1928613 w 4804572"/>
              <a:gd name="connsiteY318" fmla="*/ 1385866 h 5793874"/>
              <a:gd name="connsiteX319" fmla="*/ 1926926 w 4804572"/>
              <a:gd name="connsiteY319" fmla="*/ 1385024 h 5793874"/>
              <a:gd name="connsiteX320" fmla="*/ 1877014 w 4804572"/>
              <a:gd name="connsiteY320" fmla="*/ 1321953 h 5793874"/>
              <a:gd name="connsiteX321" fmla="*/ 1848940 w 4804572"/>
              <a:gd name="connsiteY321" fmla="*/ 1217679 h 5793874"/>
              <a:gd name="connsiteX322" fmla="*/ 1856961 w 4804572"/>
              <a:gd name="connsiteY322" fmla="*/ 1129448 h 5793874"/>
              <a:gd name="connsiteX323" fmla="*/ 1893056 w 4804572"/>
              <a:gd name="connsiteY323" fmla="*/ 1069290 h 5793874"/>
              <a:gd name="connsiteX324" fmla="*/ 1913297 w 4804572"/>
              <a:gd name="connsiteY324" fmla="*/ 1065624 h 5793874"/>
              <a:gd name="connsiteX325" fmla="*/ 1985298 w 4804572"/>
              <a:gd name="connsiteY325" fmla="*/ 1081321 h 5793874"/>
              <a:gd name="connsiteX326" fmla="*/ 2029414 w 4804572"/>
              <a:gd name="connsiteY326" fmla="*/ 1161532 h 5793874"/>
              <a:gd name="connsiteX327" fmla="*/ 2045456 w 4804572"/>
              <a:gd name="connsiteY327" fmla="*/ 1249764 h 5793874"/>
              <a:gd name="connsiteX328" fmla="*/ 2050469 w 4804572"/>
              <a:gd name="connsiteY328" fmla="*/ 1287362 h 5793874"/>
              <a:gd name="connsiteX329" fmla="*/ 2049961 w 4804572"/>
              <a:gd name="connsiteY329" fmla="*/ 1302864 h 5793874"/>
              <a:gd name="connsiteX330" fmla="*/ 2074282 w 4804572"/>
              <a:gd name="connsiteY330" fmla="*/ 1288614 h 5793874"/>
              <a:gd name="connsiteX331" fmla="*/ 2129677 w 4804572"/>
              <a:gd name="connsiteY331" fmla="*/ 1261794 h 5793874"/>
              <a:gd name="connsiteX332" fmla="*/ 2151735 w 4804572"/>
              <a:gd name="connsiteY332" fmla="*/ 1253209 h 5793874"/>
              <a:gd name="connsiteX333" fmla="*/ 2156252 w 4804572"/>
              <a:gd name="connsiteY333" fmla="*/ 1251797 h 5793874"/>
              <a:gd name="connsiteX334" fmla="*/ 2156142 w 4804572"/>
              <a:gd name="connsiteY334" fmla="*/ 1248610 h 5793874"/>
              <a:gd name="connsiteX335" fmla="*/ 2165429 w 4804572"/>
              <a:gd name="connsiteY335" fmla="*/ 1160843 h 5793874"/>
              <a:gd name="connsiteX336" fmla="*/ 2148012 w 4804572"/>
              <a:gd name="connsiteY336" fmla="*/ 1008443 h 5793874"/>
              <a:gd name="connsiteX337" fmla="*/ 2073989 w 4804572"/>
              <a:gd name="connsiteY337" fmla="*/ 903941 h 5793874"/>
              <a:gd name="connsiteX338" fmla="*/ 1965132 w 4804572"/>
              <a:gd name="connsiteY338" fmla="*/ 847335 h 5793874"/>
              <a:gd name="connsiteX339" fmla="*/ 2668894 w 4804572"/>
              <a:gd name="connsiteY339" fmla="*/ 798894 h 5793874"/>
              <a:gd name="connsiteX340" fmla="*/ 2622629 w 4804572"/>
              <a:gd name="connsiteY340" fmla="*/ 799438 h 5793874"/>
              <a:gd name="connsiteX341" fmla="*/ 2500709 w 4804572"/>
              <a:gd name="connsiteY341" fmla="*/ 838626 h 5793874"/>
              <a:gd name="connsiteX342" fmla="*/ 2417977 w 4804572"/>
              <a:gd name="connsiteY342" fmla="*/ 912649 h 5793874"/>
              <a:gd name="connsiteX343" fmla="*/ 2374434 w 4804572"/>
              <a:gd name="connsiteY343" fmla="*/ 1012798 h 5793874"/>
              <a:gd name="connsiteX344" fmla="*/ 2365726 w 4804572"/>
              <a:gd name="connsiteY344" fmla="*/ 1143426 h 5793874"/>
              <a:gd name="connsiteX345" fmla="*/ 2374298 w 4804572"/>
              <a:gd name="connsiteY345" fmla="*/ 1237010 h 5793874"/>
              <a:gd name="connsiteX346" fmla="*/ 2374411 w 4804572"/>
              <a:gd name="connsiteY346" fmla="*/ 1253275 h 5793874"/>
              <a:gd name="connsiteX347" fmla="*/ 2378329 w 4804572"/>
              <a:gd name="connsiteY347" fmla="*/ 1253773 h 5793874"/>
              <a:gd name="connsiteX348" fmla="*/ 2460545 w 4804572"/>
              <a:gd name="connsiteY348" fmla="*/ 1278337 h 5793874"/>
              <a:gd name="connsiteX349" fmla="*/ 2499448 w 4804572"/>
              <a:gd name="connsiteY349" fmla="*/ 1294048 h 5793874"/>
              <a:gd name="connsiteX350" fmla="*/ 2497643 w 4804572"/>
              <a:gd name="connsiteY350" fmla="*/ 1272824 h 5793874"/>
              <a:gd name="connsiteX351" fmla="*/ 2502656 w 4804572"/>
              <a:gd name="connsiteY351" fmla="*/ 1205647 h 5793874"/>
              <a:gd name="connsiteX352" fmla="*/ 2550782 w 4804572"/>
              <a:gd name="connsiteY352" fmla="*/ 1069289 h 5793874"/>
              <a:gd name="connsiteX353" fmla="*/ 2651045 w 4804572"/>
              <a:gd name="connsiteY353" fmla="*/ 1025173 h 5793874"/>
              <a:gd name="connsiteX354" fmla="*/ 2735266 w 4804572"/>
              <a:gd name="connsiteY354" fmla="*/ 1097363 h 5793874"/>
              <a:gd name="connsiteX355" fmla="*/ 2747298 w 4804572"/>
              <a:gd name="connsiteY355" fmla="*/ 1201636 h 5793874"/>
              <a:gd name="connsiteX356" fmla="*/ 2731256 w 4804572"/>
              <a:gd name="connsiteY356" fmla="*/ 1301899 h 5793874"/>
              <a:gd name="connsiteX357" fmla="*/ 2702963 w 4804572"/>
              <a:gd name="connsiteY357" fmla="*/ 1376908 h 5793874"/>
              <a:gd name="connsiteX358" fmla="*/ 2696646 w 4804572"/>
              <a:gd name="connsiteY358" fmla="*/ 1390861 h 5793874"/>
              <a:gd name="connsiteX359" fmla="*/ 2707994 w 4804572"/>
              <a:gd name="connsiteY359" fmla="*/ 1395760 h 5793874"/>
              <a:gd name="connsiteX360" fmla="*/ 2858840 w 4804572"/>
              <a:gd name="connsiteY360" fmla="*/ 1457150 h 5793874"/>
              <a:gd name="connsiteX361" fmla="*/ 2861023 w 4804572"/>
              <a:gd name="connsiteY361" fmla="*/ 1458191 h 5793874"/>
              <a:gd name="connsiteX362" fmla="*/ 2867286 w 4804572"/>
              <a:gd name="connsiteY362" fmla="*/ 1452853 h 5793874"/>
              <a:gd name="connsiteX363" fmla="*/ 2896949 w 4804572"/>
              <a:gd name="connsiteY363" fmla="*/ 1422102 h 5793874"/>
              <a:gd name="connsiteX364" fmla="*/ 2940492 w 4804572"/>
              <a:gd name="connsiteY364" fmla="*/ 1313244 h 5793874"/>
              <a:gd name="connsiteX365" fmla="*/ 2953554 w 4804572"/>
              <a:gd name="connsiteY365" fmla="*/ 1186969 h 5793874"/>
              <a:gd name="connsiteX366" fmla="*/ 2940492 w 4804572"/>
              <a:gd name="connsiteY366" fmla="*/ 1051986 h 5793874"/>
              <a:gd name="connsiteX367" fmla="*/ 2875177 w 4804572"/>
              <a:gd name="connsiteY367" fmla="*/ 917003 h 5793874"/>
              <a:gd name="connsiteX368" fmla="*/ 2788092 w 4804572"/>
              <a:gd name="connsiteY368" fmla="*/ 847335 h 5793874"/>
              <a:gd name="connsiteX369" fmla="*/ 2709715 w 4804572"/>
              <a:gd name="connsiteY369" fmla="*/ 808147 h 5793874"/>
              <a:gd name="connsiteX370" fmla="*/ 2668894 w 4804572"/>
              <a:gd name="connsiteY370" fmla="*/ 798894 h 5793874"/>
              <a:gd name="connsiteX371" fmla="*/ 2578270 w 4804572"/>
              <a:gd name="connsiteY371" fmla="*/ 426 h 5793874"/>
              <a:gd name="connsiteX372" fmla="*/ 2701006 w 4804572"/>
              <a:gd name="connsiteY372" fmla="*/ 11312 h 5793874"/>
              <a:gd name="connsiteX373" fmla="*/ 2940492 w 4804572"/>
              <a:gd name="connsiteY373" fmla="*/ 80981 h 5793874"/>
              <a:gd name="connsiteX374" fmla="*/ 3127726 w 4804572"/>
              <a:gd name="connsiteY374" fmla="*/ 242089 h 5793874"/>
              <a:gd name="connsiteX375" fmla="*/ 3275772 w 4804572"/>
              <a:gd name="connsiteY375" fmla="*/ 481575 h 5793874"/>
              <a:gd name="connsiteX376" fmla="*/ 3336732 w 4804572"/>
              <a:gd name="connsiteY376" fmla="*/ 725415 h 5793874"/>
              <a:gd name="connsiteX377" fmla="*/ 3371566 w 4804572"/>
              <a:gd name="connsiteY377" fmla="*/ 1012798 h 5793874"/>
              <a:gd name="connsiteX378" fmla="*/ 3371566 w 4804572"/>
              <a:gd name="connsiteY378" fmla="*/ 1321953 h 5793874"/>
              <a:gd name="connsiteX379" fmla="*/ 3384629 w 4804572"/>
              <a:gd name="connsiteY379" fmla="*/ 1613689 h 5793874"/>
              <a:gd name="connsiteX380" fmla="*/ 3402046 w 4804572"/>
              <a:gd name="connsiteY380" fmla="*/ 1726902 h 5793874"/>
              <a:gd name="connsiteX381" fmla="*/ 3510903 w 4804572"/>
              <a:gd name="connsiteY381" fmla="*/ 1966386 h 5793874"/>
              <a:gd name="connsiteX382" fmla="*/ 3624795 w 4804572"/>
              <a:gd name="connsiteY382" fmla="*/ 2117324 h 5793874"/>
              <a:gd name="connsiteX383" fmla="*/ 3644017 w 4804572"/>
              <a:gd name="connsiteY383" fmla="*/ 2148032 h 5793874"/>
              <a:gd name="connsiteX384" fmla="*/ 3645885 w 4804572"/>
              <a:gd name="connsiteY384" fmla="*/ 2149266 h 5793874"/>
              <a:gd name="connsiteX385" fmla="*/ 3754742 w 4804572"/>
              <a:gd name="connsiteY385" fmla="*/ 2297312 h 5793874"/>
              <a:gd name="connsiteX386" fmla="*/ 3885371 w 4804572"/>
              <a:gd name="connsiteY386" fmla="*/ 2462775 h 5793874"/>
              <a:gd name="connsiteX387" fmla="*/ 4072605 w 4804572"/>
              <a:gd name="connsiteY387" fmla="*/ 2724032 h 5793874"/>
              <a:gd name="connsiteX388" fmla="*/ 4246776 w 4804572"/>
              <a:gd name="connsiteY388" fmla="*/ 3037541 h 5793874"/>
              <a:gd name="connsiteX389" fmla="*/ 4359988 w 4804572"/>
              <a:gd name="connsiteY389" fmla="*/ 3368466 h 5793874"/>
              <a:gd name="connsiteX390" fmla="*/ 4381759 w 4804572"/>
              <a:gd name="connsiteY390" fmla="*/ 3621015 h 5793874"/>
              <a:gd name="connsiteX391" fmla="*/ 4364342 w 4804572"/>
              <a:gd name="connsiteY391" fmla="*/ 3869209 h 5793874"/>
              <a:gd name="connsiteX392" fmla="*/ 4334747 w 4804572"/>
              <a:gd name="connsiteY392" fmla="*/ 4020759 h 5793874"/>
              <a:gd name="connsiteX393" fmla="*/ 4328859 w 4804572"/>
              <a:gd name="connsiteY393" fmla="*/ 4033984 h 5793874"/>
              <a:gd name="connsiteX394" fmla="*/ 4370707 w 4804572"/>
              <a:gd name="connsiteY394" fmla="*/ 4050259 h 5793874"/>
              <a:gd name="connsiteX395" fmla="*/ 4429881 w 4804572"/>
              <a:gd name="connsiteY395" fmla="*/ 4084593 h 5793874"/>
              <a:gd name="connsiteX396" fmla="*/ 4480122 w 4804572"/>
              <a:gd name="connsiteY396" fmla="*/ 4151855 h 5793874"/>
              <a:gd name="connsiteX397" fmla="*/ 4503568 w 4804572"/>
              <a:gd name="connsiteY397" fmla="*/ 4249548 h 5793874"/>
              <a:gd name="connsiteX398" fmla="*/ 4519347 w 4804572"/>
              <a:gd name="connsiteY398" fmla="*/ 4300298 h 5793874"/>
              <a:gd name="connsiteX399" fmla="*/ 4542644 w 4804572"/>
              <a:gd name="connsiteY399" fmla="*/ 4382408 h 5793874"/>
              <a:gd name="connsiteX400" fmla="*/ 4597353 w 4804572"/>
              <a:gd name="connsiteY400" fmla="*/ 4499641 h 5793874"/>
              <a:gd name="connsiteX401" fmla="*/ 4659876 w 4804572"/>
              <a:gd name="connsiteY401" fmla="*/ 4577793 h 5793874"/>
              <a:gd name="connsiteX402" fmla="*/ 4726307 w 4804572"/>
              <a:gd name="connsiteY402" fmla="*/ 4663766 h 5793874"/>
              <a:gd name="connsiteX403" fmla="*/ 4773198 w 4804572"/>
              <a:gd name="connsiteY403" fmla="*/ 4745828 h 5793874"/>
              <a:gd name="connsiteX404" fmla="*/ 4800552 w 4804572"/>
              <a:gd name="connsiteY404" fmla="*/ 4816163 h 5793874"/>
              <a:gd name="connsiteX405" fmla="*/ 4796843 w 4804572"/>
              <a:gd name="connsiteY405" fmla="*/ 4909800 h 5793874"/>
              <a:gd name="connsiteX406" fmla="*/ 4730215 w 4804572"/>
              <a:gd name="connsiteY406" fmla="*/ 5015456 h 5793874"/>
              <a:gd name="connsiteX407" fmla="*/ 4624707 w 4804572"/>
              <a:gd name="connsiteY407" fmla="*/ 5093609 h 5793874"/>
              <a:gd name="connsiteX408" fmla="*/ 4480122 w 4804572"/>
              <a:gd name="connsiteY408" fmla="*/ 5179578 h 5793874"/>
              <a:gd name="connsiteX409" fmla="*/ 4339445 w 4804572"/>
              <a:gd name="connsiteY409" fmla="*/ 5246009 h 5793874"/>
              <a:gd name="connsiteX410" fmla="*/ 4206582 w 4804572"/>
              <a:gd name="connsiteY410" fmla="*/ 5335886 h 5793874"/>
              <a:gd name="connsiteX411" fmla="*/ 4101076 w 4804572"/>
              <a:gd name="connsiteY411" fmla="*/ 5425762 h 5793874"/>
              <a:gd name="connsiteX412" fmla="*/ 3999476 w 4804572"/>
              <a:gd name="connsiteY412" fmla="*/ 5539086 h 5793874"/>
              <a:gd name="connsiteX413" fmla="*/ 3882245 w 4804572"/>
              <a:gd name="connsiteY413" fmla="*/ 5632871 h 5793874"/>
              <a:gd name="connsiteX414" fmla="*/ 3764916 w 4804572"/>
              <a:gd name="connsiteY414" fmla="*/ 5707018 h 5793874"/>
              <a:gd name="connsiteX415" fmla="*/ 3663414 w 4804572"/>
              <a:gd name="connsiteY415" fmla="*/ 5757919 h 5793874"/>
              <a:gd name="connsiteX416" fmla="*/ 3483660 w 4804572"/>
              <a:gd name="connsiteY416" fmla="*/ 5793087 h 5793874"/>
              <a:gd name="connsiteX417" fmla="*/ 3358615 w 4804572"/>
              <a:gd name="connsiteY417" fmla="*/ 5777459 h 5793874"/>
              <a:gd name="connsiteX418" fmla="*/ 3245291 w 4804572"/>
              <a:gd name="connsiteY418" fmla="*/ 5722748 h 5793874"/>
              <a:gd name="connsiteX419" fmla="*/ 3147599 w 4804572"/>
              <a:gd name="connsiteY419" fmla="*/ 5644594 h 5793874"/>
              <a:gd name="connsiteX420" fmla="*/ 3061629 w 4804572"/>
              <a:gd name="connsiteY420" fmla="*/ 5531271 h 5793874"/>
              <a:gd name="connsiteX421" fmla="*/ 3037938 w 4804572"/>
              <a:gd name="connsiteY421" fmla="*/ 5483157 h 5793874"/>
              <a:gd name="connsiteX422" fmla="*/ 3028942 w 4804572"/>
              <a:gd name="connsiteY422" fmla="*/ 5454169 h 5793874"/>
              <a:gd name="connsiteX423" fmla="*/ 3023222 w 4804572"/>
              <a:gd name="connsiteY423" fmla="*/ 5454169 h 5793874"/>
              <a:gd name="connsiteX424" fmla="*/ 2944845 w 4804572"/>
              <a:gd name="connsiteY424" fmla="*/ 5458523 h 5793874"/>
              <a:gd name="connsiteX425" fmla="*/ 2783736 w 4804572"/>
              <a:gd name="connsiteY425" fmla="*/ 5445461 h 5793874"/>
              <a:gd name="connsiteX426" fmla="*/ 2622628 w 4804572"/>
              <a:gd name="connsiteY426" fmla="*/ 5423689 h 5793874"/>
              <a:gd name="connsiteX427" fmla="*/ 2483291 w 4804572"/>
              <a:gd name="connsiteY427" fmla="*/ 5410626 h 5793874"/>
              <a:gd name="connsiteX428" fmla="*/ 2335245 w 4804572"/>
              <a:gd name="connsiteY428" fmla="*/ 5410626 h 5793874"/>
              <a:gd name="connsiteX429" fmla="*/ 2217679 w 4804572"/>
              <a:gd name="connsiteY429" fmla="*/ 5419335 h 5793874"/>
              <a:gd name="connsiteX430" fmla="*/ 2091405 w 4804572"/>
              <a:gd name="connsiteY430" fmla="*/ 5462878 h 5793874"/>
              <a:gd name="connsiteX431" fmla="*/ 1930296 w 4804572"/>
              <a:gd name="connsiteY431" fmla="*/ 5489003 h 5793874"/>
              <a:gd name="connsiteX432" fmla="*/ 1874507 w 4804572"/>
              <a:gd name="connsiteY432" fmla="*/ 5489275 h 5793874"/>
              <a:gd name="connsiteX433" fmla="*/ 1872896 w 4804572"/>
              <a:gd name="connsiteY433" fmla="*/ 5488930 h 5793874"/>
              <a:gd name="connsiteX434" fmla="*/ 1868890 w 4804572"/>
              <a:gd name="connsiteY434" fmla="*/ 5499275 h 5793874"/>
              <a:gd name="connsiteX435" fmla="*/ 1790736 w 4804572"/>
              <a:gd name="connsiteY435" fmla="*/ 5596967 h 5793874"/>
              <a:gd name="connsiteX436" fmla="*/ 1677413 w 4804572"/>
              <a:gd name="connsiteY436" fmla="*/ 5682937 h 5793874"/>
              <a:gd name="connsiteX437" fmla="*/ 1579720 w 4804572"/>
              <a:gd name="connsiteY437" fmla="*/ 5722014 h 5793874"/>
              <a:gd name="connsiteX438" fmla="*/ 1454674 w 4804572"/>
              <a:gd name="connsiteY438" fmla="*/ 5741552 h 5793874"/>
              <a:gd name="connsiteX439" fmla="*/ 1298367 w 4804572"/>
              <a:gd name="connsiteY439" fmla="*/ 5741552 h 5793874"/>
              <a:gd name="connsiteX440" fmla="*/ 1173320 w 4804572"/>
              <a:gd name="connsiteY440" fmla="*/ 5714198 h 5793874"/>
              <a:gd name="connsiteX441" fmla="*/ 1059997 w 4804572"/>
              <a:gd name="connsiteY441" fmla="*/ 5675121 h 5793874"/>
              <a:gd name="connsiteX442" fmla="*/ 938859 w 4804572"/>
              <a:gd name="connsiteY442" fmla="*/ 5620414 h 5793874"/>
              <a:gd name="connsiteX443" fmla="*/ 841167 w 4804572"/>
              <a:gd name="connsiteY443" fmla="*/ 5569614 h 5793874"/>
              <a:gd name="connsiteX444" fmla="*/ 774736 w 4804572"/>
              <a:gd name="connsiteY444" fmla="*/ 5542260 h 5793874"/>
              <a:gd name="connsiteX445" fmla="*/ 704397 w 4804572"/>
              <a:gd name="connsiteY445" fmla="*/ 5526629 h 5793874"/>
              <a:gd name="connsiteX446" fmla="*/ 598890 w 4804572"/>
              <a:gd name="connsiteY446" fmla="*/ 5510998 h 5793874"/>
              <a:gd name="connsiteX447" fmla="*/ 477751 w 4804572"/>
              <a:gd name="connsiteY447" fmla="*/ 5495367 h 5793874"/>
              <a:gd name="connsiteX448" fmla="*/ 372244 w 4804572"/>
              <a:gd name="connsiteY448" fmla="*/ 5495367 h 5793874"/>
              <a:gd name="connsiteX449" fmla="*/ 247197 w 4804572"/>
              <a:gd name="connsiteY449" fmla="*/ 5475829 h 5793874"/>
              <a:gd name="connsiteX450" fmla="*/ 149505 w 4804572"/>
              <a:gd name="connsiteY450" fmla="*/ 5436752 h 5793874"/>
              <a:gd name="connsiteX451" fmla="*/ 63536 w 4804572"/>
              <a:gd name="connsiteY451" fmla="*/ 5382044 h 5793874"/>
              <a:gd name="connsiteX452" fmla="*/ 16644 w 4804572"/>
              <a:gd name="connsiteY452" fmla="*/ 5315614 h 5793874"/>
              <a:gd name="connsiteX453" fmla="*/ 1013 w 4804572"/>
              <a:gd name="connsiteY453" fmla="*/ 5217921 h 5793874"/>
              <a:gd name="connsiteX454" fmla="*/ 4920 w 4804572"/>
              <a:gd name="connsiteY454" fmla="*/ 5092875 h 5793874"/>
              <a:gd name="connsiteX455" fmla="*/ 32274 w 4804572"/>
              <a:gd name="connsiteY455" fmla="*/ 5010814 h 5793874"/>
              <a:gd name="connsiteX456" fmla="*/ 55720 w 4804572"/>
              <a:gd name="connsiteY456" fmla="*/ 4948290 h 5793874"/>
              <a:gd name="connsiteX457" fmla="*/ 63536 w 4804572"/>
              <a:gd name="connsiteY457" fmla="*/ 4823244 h 5793874"/>
              <a:gd name="connsiteX458" fmla="*/ 47905 w 4804572"/>
              <a:gd name="connsiteY458" fmla="*/ 4713829 h 5793874"/>
              <a:gd name="connsiteX459" fmla="*/ 32274 w 4804572"/>
              <a:gd name="connsiteY459" fmla="*/ 4612229 h 5793874"/>
              <a:gd name="connsiteX460" fmla="*/ 36182 w 4804572"/>
              <a:gd name="connsiteY460" fmla="*/ 4530167 h 5793874"/>
              <a:gd name="connsiteX461" fmla="*/ 63536 w 4804572"/>
              <a:gd name="connsiteY461" fmla="*/ 4440290 h 5793874"/>
              <a:gd name="connsiteX462" fmla="*/ 118244 w 4804572"/>
              <a:gd name="connsiteY462" fmla="*/ 4366044 h 5793874"/>
              <a:gd name="connsiteX463" fmla="*/ 212028 w 4804572"/>
              <a:gd name="connsiteY463" fmla="*/ 4303521 h 5793874"/>
              <a:gd name="connsiteX464" fmla="*/ 297997 w 4804572"/>
              <a:gd name="connsiteY464" fmla="*/ 4264444 h 5793874"/>
              <a:gd name="connsiteX465" fmla="*/ 395690 w 4804572"/>
              <a:gd name="connsiteY465" fmla="*/ 4240998 h 5793874"/>
              <a:gd name="connsiteX466" fmla="*/ 442582 w 4804572"/>
              <a:gd name="connsiteY466" fmla="*/ 4213644 h 5793874"/>
              <a:gd name="connsiteX467" fmla="*/ 501197 w 4804572"/>
              <a:gd name="connsiteY467" fmla="*/ 4147214 h 5793874"/>
              <a:gd name="connsiteX468" fmla="*/ 583259 w 4804572"/>
              <a:gd name="connsiteY468" fmla="*/ 4033890 h 5793874"/>
              <a:gd name="connsiteX469" fmla="*/ 653597 w 4804572"/>
              <a:gd name="connsiteY469" fmla="*/ 3963552 h 5793874"/>
              <a:gd name="connsiteX470" fmla="*/ 658452 w 4804572"/>
              <a:gd name="connsiteY470" fmla="*/ 3959042 h 5793874"/>
              <a:gd name="connsiteX471" fmla="*/ 657484 w 4804572"/>
              <a:gd name="connsiteY471" fmla="*/ 3942688 h 5793874"/>
              <a:gd name="connsiteX472" fmla="*/ 658845 w 4804572"/>
              <a:gd name="connsiteY472" fmla="*/ 3869209 h 5793874"/>
              <a:gd name="connsiteX473" fmla="*/ 671908 w 4804572"/>
              <a:gd name="connsiteY473" fmla="*/ 3634078 h 5793874"/>
              <a:gd name="connsiteX474" fmla="*/ 732868 w 4804572"/>
              <a:gd name="connsiteY474" fmla="*/ 3385883 h 5793874"/>
              <a:gd name="connsiteX475" fmla="*/ 846079 w 4804572"/>
              <a:gd name="connsiteY475" fmla="*/ 3085438 h 5793874"/>
              <a:gd name="connsiteX476" fmla="*/ 1050731 w 4804572"/>
              <a:gd name="connsiteY476" fmla="*/ 2737095 h 5793874"/>
              <a:gd name="connsiteX477" fmla="*/ 1194422 w 4804572"/>
              <a:gd name="connsiteY477" fmla="*/ 2519381 h 5793874"/>
              <a:gd name="connsiteX478" fmla="*/ 1231977 w 4804572"/>
              <a:gd name="connsiteY478" fmla="*/ 2467946 h 5793874"/>
              <a:gd name="connsiteX479" fmla="*/ 1255049 w 4804572"/>
              <a:gd name="connsiteY479" fmla="*/ 2445679 h 5793874"/>
              <a:gd name="connsiteX480" fmla="*/ 1298926 w 4804572"/>
              <a:gd name="connsiteY480" fmla="*/ 2388752 h 5793874"/>
              <a:gd name="connsiteX481" fmla="*/ 1442617 w 4804572"/>
              <a:gd name="connsiteY481" fmla="*/ 2192809 h 5793874"/>
              <a:gd name="connsiteX482" fmla="*/ 1516640 w 4804572"/>
              <a:gd name="connsiteY482" fmla="*/ 2075243 h 5793874"/>
              <a:gd name="connsiteX483" fmla="*/ 1577600 w 4804572"/>
              <a:gd name="connsiteY483" fmla="*/ 1935906 h 5793874"/>
              <a:gd name="connsiteX484" fmla="*/ 1616789 w 4804572"/>
              <a:gd name="connsiteY484" fmla="*/ 1796569 h 5793874"/>
              <a:gd name="connsiteX485" fmla="*/ 1634206 w 4804572"/>
              <a:gd name="connsiteY485" fmla="*/ 1665942 h 5793874"/>
              <a:gd name="connsiteX486" fmla="*/ 1638560 w 4804572"/>
              <a:gd name="connsiteY486" fmla="*/ 1526604 h 5793874"/>
              <a:gd name="connsiteX487" fmla="*/ 1629852 w 4804572"/>
              <a:gd name="connsiteY487" fmla="*/ 1313244 h 5793874"/>
              <a:gd name="connsiteX488" fmla="*/ 1625497 w 4804572"/>
              <a:gd name="connsiteY488" fmla="*/ 1108592 h 5793874"/>
              <a:gd name="connsiteX489" fmla="*/ 1625497 w 4804572"/>
              <a:gd name="connsiteY489" fmla="*/ 899586 h 5793874"/>
              <a:gd name="connsiteX490" fmla="*/ 1647269 w 4804572"/>
              <a:gd name="connsiteY490" fmla="*/ 651392 h 5793874"/>
              <a:gd name="connsiteX491" fmla="*/ 1703874 w 4804572"/>
              <a:gd name="connsiteY491" fmla="*/ 446741 h 5793874"/>
              <a:gd name="connsiteX492" fmla="*/ 1821440 w 4804572"/>
              <a:gd name="connsiteY492" fmla="*/ 263861 h 5793874"/>
              <a:gd name="connsiteX493" fmla="*/ 2021737 w 4804572"/>
              <a:gd name="connsiteY493" fmla="*/ 111461 h 5793874"/>
              <a:gd name="connsiteX494" fmla="*/ 2230743 w 4804572"/>
              <a:gd name="connsiteY494" fmla="*/ 37438 h 5793874"/>
              <a:gd name="connsiteX495" fmla="*/ 2457166 w 4804572"/>
              <a:gd name="connsiteY495" fmla="*/ 2603 h 5793874"/>
              <a:gd name="connsiteX496" fmla="*/ 2578270 w 4804572"/>
              <a:gd name="connsiteY496" fmla="*/ 426 h 579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Lst>
            <a:rect l="l" t="t" r="r" b="b"/>
            <a:pathLst>
              <a:path w="4804572" h="5793874">
                <a:moveTo>
                  <a:pt x="3441344" y="3972116"/>
                </a:moveTo>
                <a:cubicBezTo>
                  <a:pt x="3434766" y="3974728"/>
                  <a:pt x="3427758" y="3980344"/>
                  <a:pt x="3420463" y="3988178"/>
                </a:cubicBezTo>
                <a:cubicBezTo>
                  <a:pt x="3405872" y="4003845"/>
                  <a:pt x="3388523" y="4040376"/>
                  <a:pt x="3372100" y="4068088"/>
                </a:cubicBezTo>
                <a:cubicBezTo>
                  <a:pt x="3355677" y="4095800"/>
                  <a:pt x="3335119" y="4120981"/>
                  <a:pt x="3321924" y="4154450"/>
                </a:cubicBezTo>
                <a:cubicBezTo>
                  <a:pt x="3308729" y="4187919"/>
                  <a:pt x="3299715" y="4236235"/>
                  <a:pt x="3292929" y="4268902"/>
                </a:cubicBezTo>
                <a:cubicBezTo>
                  <a:pt x="3286143" y="4301569"/>
                  <a:pt x="3284160" y="4317708"/>
                  <a:pt x="3281206" y="4350450"/>
                </a:cubicBezTo>
                <a:cubicBezTo>
                  <a:pt x="3278252" y="4383192"/>
                  <a:pt x="3275901" y="4430659"/>
                  <a:pt x="3275203" y="4465355"/>
                </a:cubicBezTo>
                <a:cubicBezTo>
                  <a:pt x="3275807" y="4496446"/>
                  <a:pt x="3278366" y="4530766"/>
                  <a:pt x="3277016" y="4558628"/>
                </a:cubicBezTo>
                <a:cubicBezTo>
                  <a:pt x="3275666" y="4586490"/>
                  <a:pt x="3271485" y="4611077"/>
                  <a:pt x="3267105" y="4632530"/>
                </a:cubicBezTo>
                <a:cubicBezTo>
                  <a:pt x="3262725" y="4653983"/>
                  <a:pt x="3258345" y="4662541"/>
                  <a:pt x="3250738" y="4687349"/>
                </a:cubicBezTo>
                <a:cubicBezTo>
                  <a:pt x="3243131" y="4712157"/>
                  <a:pt x="3234418" y="4748501"/>
                  <a:pt x="3221461" y="4781378"/>
                </a:cubicBezTo>
                <a:cubicBezTo>
                  <a:pt x="3208504" y="4814255"/>
                  <a:pt x="3186816" y="4851993"/>
                  <a:pt x="3172998" y="4884608"/>
                </a:cubicBezTo>
                <a:cubicBezTo>
                  <a:pt x="3159180" y="4917223"/>
                  <a:pt x="3152216" y="4942592"/>
                  <a:pt x="3138554" y="4977069"/>
                </a:cubicBezTo>
                <a:cubicBezTo>
                  <a:pt x="3124892" y="5011546"/>
                  <a:pt x="3100916" y="5051320"/>
                  <a:pt x="3091025" y="5091471"/>
                </a:cubicBezTo>
                <a:cubicBezTo>
                  <a:pt x="3081133" y="5131623"/>
                  <a:pt x="3080900" y="5177166"/>
                  <a:pt x="3079203" y="5217977"/>
                </a:cubicBezTo>
                <a:cubicBezTo>
                  <a:pt x="3077506" y="5258788"/>
                  <a:pt x="3072208" y="5303518"/>
                  <a:pt x="3080844" y="5336336"/>
                </a:cubicBezTo>
                <a:cubicBezTo>
                  <a:pt x="3089480" y="5369153"/>
                  <a:pt x="3085893" y="5383142"/>
                  <a:pt x="3099758" y="5418791"/>
                </a:cubicBezTo>
                <a:cubicBezTo>
                  <a:pt x="3113623" y="5454440"/>
                  <a:pt x="3136290" y="5512252"/>
                  <a:pt x="3164035" y="5550233"/>
                </a:cubicBezTo>
                <a:cubicBezTo>
                  <a:pt x="3191779" y="5588214"/>
                  <a:pt x="3224782" y="5622190"/>
                  <a:pt x="3266225" y="5646678"/>
                </a:cubicBezTo>
                <a:cubicBezTo>
                  <a:pt x="3307668" y="5671166"/>
                  <a:pt x="3367763" y="5686901"/>
                  <a:pt x="3412695" y="5697161"/>
                </a:cubicBezTo>
                <a:cubicBezTo>
                  <a:pt x="3457627" y="5707421"/>
                  <a:pt x="3485811" y="5716767"/>
                  <a:pt x="3535819" y="5708237"/>
                </a:cubicBezTo>
                <a:cubicBezTo>
                  <a:pt x="3585827" y="5699707"/>
                  <a:pt x="3672228" y="5663167"/>
                  <a:pt x="3712745" y="5645982"/>
                </a:cubicBezTo>
                <a:cubicBezTo>
                  <a:pt x="3753261" y="5628797"/>
                  <a:pt x="3756736" y="5618531"/>
                  <a:pt x="3778918" y="5605128"/>
                </a:cubicBezTo>
                <a:cubicBezTo>
                  <a:pt x="3801100" y="5591725"/>
                  <a:pt x="3827836" y="5577655"/>
                  <a:pt x="3845835" y="5565564"/>
                </a:cubicBezTo>
                <a:cubicBezTo>
                  <a:pt x="3863834" y="5553473"/>
                  <a:pt x="3889858" y="5531424"/>
                  <a:pt x="3914220" y="5509286"/>
                </a:cubicBezTo>
                <a:cubicBezTo>
                  <a:pt x="3938582" y="5487148"/>
                  <a:pt x="3965380" y="5461334"/>
                  <a:pt x="3992008" y="5432736"/>
                </a:cubicBezTo>
                <a:cubicBezTo>
                  <a:pt x="4018636" y="5404138"/>
                  <a:pt x="4042551" y="5366131"/>
                  <a:pt x="4073987" y="5337700"/>
                </a:cubicBezTo>
                <a:cubicBezTo>
                  <a:pt x="4105423" y="5309269"/>
                  <a:pt x="4144303" y="5288712"/>
                  <a:pt x="4180622" y="5262152"/>
                </a:cubicBezTo>
                <a:cubicBezTo>
                  <a:pt x="4216941" y="5235592"/>
                  <a:pt x="4253053" y="5202670"/>
                  <a:pt x="4291902" y="5178337"/>
                </a:cubicBezTo>
                <a:cubicBezTo>
                  <a:pt x="4330750" y="5154004"/>
                  <a:pt x="4369427" y="5137080"/>
                  <a:pt x="4413713" y="5116155"/>
                </a:cubicBezTo>
                <a:cubicBezTo>
                  <a:pt x="4457998" y="5095230"/>
                  <a:pt x="4516208" y="5076517"/>
                  <a:pt x="4557615" y="5052789"/>
                </a:cubicBezTo>
                <a:cubicBezTo>
                  <a:pt x="4599022" y="5029062"/>
                  <a:pt x="4638078" y="4998897"/>
                  <a:pt x="4662155" y="4973790"/>
                </a:cubicBezTo>
                <a:cubicBezTo>
                  <a:pt x="4686232" y="4948683"/>
                  <a:pt x="4693952" y="4928710"/>
                  <a:pt x="4702078" y="4902149"/>
                </a:cubicBezTo>
                <a:cubicBezTo>
                  <a:pt x="4710204" y="4875588"/>
                  <a:pt x="4716982" y="4843289"/>
                  <a:pt x="4710912" y="4814426"/>
                </a:cubicBezTo>
                <a:cubicBezTo>
                  <a:pt x="4704842" y="4785563"/>
                  <a:pt x="4681089" y="4756144"/>
                  <a:pt x="4665660" y="4728970"/>
                </a:cubicBezTo>
                <a:cubicBezTo>
                  <a:pt x="4650231" y="4701796"/>
                  <a:pt x="4639695" y="4679451"/>
                  <a:pt x="4618339" y="4651383"/>
                </a:cubicBezTo>
                <a:cubicBezTo>
                  <a:pt x="4596983" y="4623315"/>
                  <a:pt x="4559378" y="4592566"/>
                  <a:pt x="4537524" y="4560560"/>
                </a:cubicBezTo>
                <a:cubicBezTo>
                  <a:pt x="4515670" y="4528554"/>
                  <a:pt x="4497962" y="4487665"/>
                  <a:pt x="4487217" y="4459349"/>
                </a:cubicBezTo>
                <a:cubicBezTo>
                  <a:pt x="4476472" y="4431033"/>
                  <a:pt x="4478029" y="4410756"/>
                  <a:pt x="4473053" y="4390664"/>
                </a:cubicBezTo>
                <a:cubicBezTo>
                  <a:pt x="4468077" y="4370572"/>
                  <a:pt x="4462721" y="4355635"/>
                  <a:pt x="4457362" y="4338795"/>
                </a:cubicBezTo>
                <a:cubicBezTo>
                  <a:pt x="4452003" y="4321955"/>
                  <a:pt x="4447096" y="4312215"/>
                  <a:pt x="4440897" y="4289626"/>
                </a:cubicBezTo>
                <a:cubicBezTo>
                  <a:pt x="4434698" y="4267037"/>
                  <a:pt x="4430025" y="4228394"/>
                  <a:pt x="4420170" y="4203263"/>
                </a:cubicBezTo>
                <a:cubicBezTo>
                  <a:pt x="4410315" y="4178132"/>
                  <a:pt x="4396736" y="4153603"/>
                  <a:pt x="4381767" y="4138842"/>
                </a:cubicBezTo>
                <a:cubicBezTo>
                  <a:pt x="4366798" y="4124081"/>
                  <a:pt x="4348560" y="4122222"/>
                  <a:pt x="4330354" y="4114696"/>
                </a:cubicBezTo>
                <a:cubicBezTo>
                  <a:pt x="4312148" y="4107170"/>
                  <a:pt x="4294762" y="4097310"/>
                  <a:pt x="4272534" y="4093686"/>
                </a:cubicBezTo>
                <a:cubicBezTo>
                  <a:pt x="4250306" y="4090062"/>
                  <a:pt x="4217762" y="4093649"/>
                  <a:pt x="4196988" y="4092951"/>
                </a:cubicBezTo>
                <a:cubicBezTo>
                  <a:pt x="4176214" y="4092253"/>
                  <a:pt x="4167134" y="4087769"/>
                  <a:pt x="4147889" y="4089496"/>
                </a:cubicBezTo>
                <a:cubicBezTo>
                  <a:pt x="4128644" y="4091223"/>
                  <a:pt x="4110655" y="4086986"/>
                  <a:pt x="4081519" y="4103315"/>
                </a:cubicBezTo>
                <a:cubicBezTo>
                  <a:pt x="4052382" y="4119644"/>
                  <a:pt x="4016082" y="4161570"/>
                  <a:pt x="3973070" y="4187470"/>
                </a:cubicBezTo>
                <a:cubicBezTo>
                  <a:pt x="3930058" y="4213370"/>
                  <a:pt x="3875182" y="4248341"/>
                  <a:pt x="3823449" y="4258715"/>
                </a:cubicBezTo>
                <a:cubicBezTo>
                  <a:pt x="3771716" y="4269089"/>
                  <a:pt x="3706116" y="4263709"/>
                  <a:pt x="3662670" y="4249712"/>
                </a:cubicBezTo>
                <a:cubicBezTo>
                  <a:pt x="3619224" y="4235715"/>
                  <a:pt x="3591983" y="4209946"/>
                  <a:pt x="3562771" y="4174730"/>
                </a:cubicBezTo>
                <a:cubicBezTo>
                  <a:pt x="3533559" y="4139514"/>
                  <a:pt x="3504585" y="4071856"/>
                  <a:pt x="3487398" y="4038415"/>
                </a:cubicBezTo>
                <a:cubicBezTo>
                  <a:pt x="3470211" y="4004974"/>
                  <a:pt x="3470805" y="3982458"/>
                  <a:pt x="3459649" y="3974085"/>
                </a:cubicBezTo>
                <a:cubicBezTo>
                  <a:pt x="3454071" y="3969898"/>
                  <a:pt x="3447922" y="3969505"/>
                  <a:pt x="3441344" y="3972116"/>
                </a:cubicBezTo>
                <a:close/>
                <a:moveTo>
                  <a:pt x="859481" y="3949952"/>
                </a:moveTo>
                <a:cubicBezTo>
                  <a:pt x="827739" y="3953633"/>
                  <a:pt x="779291" y="3971235"/>
                  <a:pt x="746672" y="3989310"/>
                </a:cubicBezTo>
                <a:cubicBezTo>
                  <a:pt x="714052" y="4007385"/>
                  <a:pt x="687945" y="4036521"/>
                  <a:pt x="663764" y="4058400"/>
                </a:cubicBezTo>
                <a:cubicBezTo>
                  <a:pt x="639582" y="4080279"/>
                  <a:pt x="624037" y="4093521"/>
                  <a:pt x="601583" y="4120580"/>
                </a:cubicBezTo>
                <a:cubicBezTo>
                  <a:pt x="579129" y="4147640"/>
                  <a:pt x="549765" y="4194277"/>
                  <a:pt x="529038" y="4220762"/>
                </a:cubicBezTo>
                <a:cubicBezTo>
                  <a:pt x="508312" y="4247246"/>
                  <a:pt x="492766" y="4265669"/>
                  <a:pt x="477221" y="4279487"/>
                </a:cubicBezTo>
                <a:cubicBezTo>
                  <a:pt x="461677" y="4293305"/>
                  <a:pt x="457070" y="4296184"/>
                  <a:pt x="435768" y="4303669"/>
                </a:cubicBezTo>
                <a:cubicBezTo>
                  <a:pt x="414465" y="4311154"/>
                  <a:pt x="376465" y="4315184"/>
                  <a:pt x="349405" y="4324396"/>
                </a:cubicBezTo>
                <a:cubicBezTo>
                  <a:pt x="322345" y="4333607"/>
                  <a:pt x="299891" y="4343971"/>
                  <a:pt x="273406" y="4358941"/>
                </a:cubicBezTo>
                <a:cubicBezTo>
                  <a:pt x="246922" y="4373910"/>
                  <a:pt x="212378" y="4394061"/>
                  <a:pt x="190499" y="4414212"/>
                </a:cubicBezTo>
                <a:cubicBezTo>
                  <a:pt x="168620" y="4434364"/>
                  <a:pt x="154227" y="4455666"/>
                  <a:pt x="142136" y="4479848"/>
                </a:cubicBezTo>
                <a:cubicBezTo>
                  <a:pt x="130045" y="4504029"/>
                  <a:pt x="122560" y="4533968"/>
                  <a:pt x="117954" y="4559301"/>
                </a:cubicBezTo>
                <a:cubicBezTo>
                  <a:pt x="113349" y="4584634"/>
                  <a:pt x="112772" y="4604786"/>
                  <a:pt x="114500" y="4631846"/>
                </a:cubicBezTo>
                <a:cubicBezTo>
                  <a:pt x="116227" y="4658906"/>
                  <a:pt x="123712" y="4690572"/>
                  <a:pt x="128318" y="4721663"/>
                </a:cubicBezTo>
                <a:cubicBezTo>
                  <a:pt x="132923" y="4752753"/>
                  <a:pt x="140985" y="4783843"/>
                  <a:pt x="142136" y="4818388"/>
                </a:cubicBezTo>
                <a:cubicBezTo>
                  <a:pt x="143287" y="4852933"/>
                  <a:pt x="139832" y="4901295"/>
                  <a:pt x="135226" y="4928932"/>
                </a:cubicBezTo>
                <a:cubicBezTo>
                  <a:pt x="130621" y="4956568"/>
                  <a:pt x="121985" y="4962902"/>
                  <a:pt x="114500" y="4984204"/>
                </a:cubicBezTo>
                <a:cubicBezTo>
                  <a:pt x="107015" y="5005507"/>
                  <a:pt x="96877" y="5025583"/>
                  <a:pt x="90318" y="5056748"/>
                </a:cubicBezTo>
                <a:cubicBezTo>
                  <a:pt x="83759" y="5087913"/>
                  <a:pt x="75367" y="5137730"/>
                  <a:pt x="75141" y="5171199"/>
                </a:cubicBezTo>
                <a:cubicBezTo>
                  <a:pt x="74915" y="5204668"/>
                  <a:pt x="79096" y="5232078"/>
                  <a:pt x="88959" y="5257562"/>
                </a:cubicBezTo>
                <a:cubicBezTo>
                  <a:pt x="98822" y="5283046"/>
                  <a:pt x="112791" y="5305092"/>
                  <a:pt x="134320" y="5324103"/>
                </a:cubicBezTo>
                <a:cubicBezTo>
                  <a:pt x="155849" y="5343114"/>
                  <a:pt x="189771" y="5358554"/>
                  <a:pt x="218134" y="5371628"/>
                </a:cubicBezTo>
                <a:cubicBezTo>
                  <a:pt x="246497" y="5384702"/>
                  <a:pt x="271678" y="5395723"/>
                  <a:pt x="304496" y="5402545"/>
                </a:cubicBezTo>
                <a:cubicBezTo>
                  <a:pt x="337314" y="5409367"/>
                  <a:pt x="381072" y="5410891"/>
                  <a:pt x="415041" y="5412560"/>
                </a:cubicBezTo>
                <a:cubicBezTo>
                  <a:pt x="449010" y="5414229"/>
                  <a:pt x="474918" y="5410258"/>
                  <a:pt x="508312" y="5412560"/>
                </a:cubicBezTo>
                <a:cubicBezTo>
                  <a:pt x="541705" y="5414863"/>
                  <a:pt x="582008" y="5421773"/>
                  <a:pt x="615401" y="5426379"/>
                </a:cubicBezTo>
                <a:cubicBezTo>
                  <a:pt x="615401" y="5426379"/>
                  <a:pt x="682763" y="5435591"/>
                  <a:pt x="708672" y="5440197"/>
                </a:cubicBezTo>
                <a:cubicBezTo>
                  <a:pt x="734581" y="5444803"/>
                  <a:pt x="750702" y="5447682"/>
                  <a:pt x="770853" y="5454015"/>
                </a:cubicBezTo>
                <a:cubicBezTo>
                  <a:pt x="791005" y="5460348"/>
                  <a:pt x="805398" y="5466681"/>
                  <a:pt x="829580" y="5478197"/>
                </a:cubicBezTo>
                <a:cubicBezTo>
                  <a:pt x="853761" y="5489712"/>
                  <a:pt x="883700" y="5506257"/>
                  <a:pt x="915942" y="5523105"/>
                </a:cubicBezTo>
                <a:cubicBezTo>
                  <a:pt x="948184" y="5539953"/>
                  <a:pt x="988486" y="5565466"/>
                  <a:pt x="1023031" y="5579284"/>
                </a:cubicBezTo>
                <a:cubicBezTo>
                  <a:pt x="1057576" y="5593102"/>
                  <a:pt x="1088090" y="5594922"/>
                  <a:pt x="1123211" y="5606012"/>
                </a:cubicBezTo>
                <a:cubicBezTo>
                  <a:pt x="1158331" y="5617102"/>
                  <a:pt x="1193604" y="5635933"/>
                  <a:pt x="1233755" y="5645824"/>
                </a:cubicBezTo>
                <a:cubicBezTo>
                  <a:pt x="1273907" y="5655716"/>
                  <a:pt x="1322665" y="5662380"/>
                  <a:pt x="1364119" y="5665363"/>
                </a:cubicBezTo>
                <a:cubicBezTo>
                  <a:pt x="1405572" y="5668346"/>
                  <a:pt x="1449660" y="5672358"/>
                  <a:pt x="1482478" y="5663722"/>
                </a:cubicBezTo>
                <a:cubicBezTo>
                  <a:pt x="1515295" y="5655086"/>
                  <a:pt x="1529284" y="5658673"/>
                  <a:pt x="1564933" y="5644808"/>
                </a:cubicBezTo>
                <a:cubicBezTo>
                  <a:pt x="1600582" y="5630943"/>
                  <a:pt x="1658395" y="5610848"/>
                  <a:pt x="1696375" y="5580531"/>
                </a:cubicBezTo>
                <a:cubicBezTo>
                  <a:pt x="1734355" y="5550214"/>
                  <a:pt x="1770258" y="5504995"/>
                  <a:pt x="1792817" y="5462908"/>
                </a:cubicBezTo>
                <a:cubicBezTo>
                  <a:pt x="1815375" y="5420822"/>
                  <a:pt x="1825968" y="5370373"/>
                  <a:pt x="1831725" y="5328013"/>
                </a:cubicBezTo>
                <a:cubicBezTo>
                  <a:pt x="1837483" y="5285654"/>
                  <a:pt x="1839785" y="5250305"/>
                  <a:pt x="1827363" y="5208747"/>
                </a:cubicBezTo>
                <a:cubicBezTo>
                  <a:pt x="1814942" y="5167189"/>
                  <a:pt x="1777025" y="5111406"/>
                  <a:pt x="1757195" y="5078664"/>
                </a:cubicBezTo>
                <a:cubicBezTo>
                  <a:pt x="1737365" y="5045921"/>
                  <a:pt x="1728606" y="5041354"/>
                  <a:pt x="1708379" y="5012292"/>
                </a:cubicBezTo>
                <a:cubicBezTo>
                  <a:pt x="1688153" y="4983231"/>
                  <a:pt x="1660017" y="4937190"/>
                  <a:pt x="1635835" y="4904296"/>
                </a:cubicBezTo>
                <a:cubicBezTo>
                  <a:pt x="1611654" y="4871404"/>
                  <a:pt x="1589275" y="4849979"/>
                  <a:pt x="1563291" y="4814933"/>
                </a:cubicBezTo>
                <a:cubicBezTo>
                  <a:pt x="1537307" y="4779888"/>
                  <a:pt x="1506415" y="4732601"/>
                  <a:pt x="1479931" y="4694026"/>
                </a:cubicBezTo>
                <a:cubicBezTo>
                  <a:pt x="1453446" y="4655451"/>
                  <a:pt x="1430293" y="4623710"/>
                  <a:pt x="1404384" y="4583483"/>
                </a:cubicBezTo>
                <a:cubicBezTo>
                  <a:pt x="1378475" y="4543257"/>
                  <a:pt x="1348160" y="4494769"/>
                  <a:pt x="1324479" y="4452664"/>
                </a:cubicBezTo>
                <a:cubicBezTo>
                  <a:pt x="1300798" y="4410559"/>
                  <a:pt x="1285827" y="4371882"/>
                  <a:pt x="1262297" y="4330853"/>
                </a:cubicBezTo>
                <a:cubicBezTo>
                  <a:pt x="1238767" y="4289823"/>
                  <a:pt x="1209630" y="4242686"/>
                  <a:pt x="1183297" y="4206489"/>
                </a:cubicBezTo>
                <a:cubicBezTo>
                  <a:pt x="1156964" y="4170293"/>
                  <a:pt x="1131358" y="4143610"/>
                  <a:pt x="1104298" y="4113672"/>
                </a:cubicBezTo>
                <a:cubicBezTo>
                  <a:pt x="1077238" y="4083733"/>
                  <a:pt x="1048800" y="4051265"/>
                  <a:pt x="1020937" y="4026857"/>
                </a:cubicBezTo>
                <a:cubicBezTo>
                  <a:pt x="993075" y="4002449"/>
                  <a:pt x="964032" y="3980041"/>
                  <a:pt x="937122" y="3967224"/>
                </a:cubicBezTo>
                <a:cubicBezTo>
                  <a:pt x="910212" y="3954406"/>
                  <a:pt x="891223" y="3946271"/>
                  <a:pt x="859481" y="3949952"/>
                </a:cubicBezTo>
                <a:close/>
                <a:moveTo>
                  <a:pt x="3651702" y="3720074"/>
                </a:moveTo>
                <a:cubicBezTo>
                  <a:pt x="3638810" y="3719665"/>
                  <a:pt x="3633367" y="3721707"/>
                  <a:pt x="3619760" y="3729871"/>
                </a:cubicBezTo>
                <a:cubicBezTo>
                  <a:pt x="3601617" y="3740757"/>
                  <a:pt x="3574039" y="3758900"/>
                  <a:pt x="3558799" y="3786477"/>
                </a:cubicBezTo>
                <a:cubicBezTo>
                  <a:pt x="3543559" y="3814054"/>
                  <a:pt x="3528319" y="3848889"/>
                  <a:pt x="3519611" y="3877917"/>
                </a:cubicBezTo>
                <a:lnTo>
                  <a:pt x="3507137" y="3904918"/>
                </a:lnTo>
                <a:lnTo>
                  <a:pt x="3513991" y="3914746"/>
                </a:lnTo>
                <a:cubicBezTo>
                  <a:pt x="3527736" y="3940634"/>
                  <a:pt x="3539456" y="3978894"/>
                  <a:pt x="3554098" y="4007224"/>
                </a:cubicBezTo>
                <a:cubicBezTo>
                  <a:pt x="3573620" y="4044997"/>
                  <a:pt x="3574898" y="4092493"/>
                  <a:pt x="3616522" y="4120449"/>
                </a:cubicBezTo>
                <a:cubicBezTo>
                  <a:pt x="3658146" y="4148405"/>
                  <a:pt x="3736869" y="4187370"/>
                  <a:pt x="3803844" y="4174963"/>
                </a:cubicBezTo>
                <a:cubicBezTo>
                  <a:pt x="3837331" y="4168759"/>
                  <a:pt x="3880044" y="4143520"/>
                  <a:pt x="3919844" y="4116331"/>
                </a:cubicBezTo>
                <a:lnTo>
                  <a:pt x="3955198" y="4091010"/>
                </a:lnTo>
                <a:lnTo>
                  <a:pt x="3978649" y="4051408"/>
                </a:lnTo>
                <a:cubicBezTo>
                  <a:pt x="3996950" y="4008545"/>
                  <a:pt x="4000759" y="3959560"/>
                  <a:pt x="4002936" y="3930169"/>
                </a:cubicBezTo>
                <a:cubicBezTo>
                  <a:pt x="4005839" y="3890981"/>
                  <a:pt x="3993502" y="3878642"/>
                  <a:pt x="3972456" y="3856145"/>
                </a:cubicBezTo>
                <a:cubicBezTo>
                  <a:pt x="3951410" y="3833648"/>
                  <a:pt x="3909319" y="3814053"/>
                  <a:pt x="3876662" y="3795185"/>
                </a:cubicBezTo>
                <a:cubicBezTo>
                  <a:pt x="3844005" y="3776317"/>
                  <a:pt x="3811347" y="3755271"/>
                  <a:pt x="3776513" y="3742934"/>
                </a:cubicBezTo>
                <a:cubicBezTo>
                  <a:pt x="3741679" y="3730597"/>
                  <a:pt x="3693781" y="3723339"/>
                  <a:pt x="3667656" y="3721162"/>
                </a:cubicBezTo>
                <a:cubicBezTo>
                  <a:pt x="3661125" y="3720618"/>
                  <a:pt x="3656000" y="3720210"/>
                  <a:pt x="3651702" y="3720074"/>
                </a:cubicBezTo>
                <a:close/>
                <a:moveTo>
                  <a:pt x="2950633" y="1744724"/>
                </a:moveTo>
                <a:lnTo>
                  <a:pt x="2935291" y="1760604"/>
                </a:lnTo>
                <a:cubicBezTo>
                  <a:pt x="2924931" y="1769293"/>
                  <a:pt x="2914069" y="1777481"/>
                  <a:pt x="2903708" y="1787173"/>
                </a:cubicBezTo>
                <a:cubicBezTo>
                  <a:pt x="2903708" y="1787173"/>
                  <a:pt x="2865608" y="1828615"/>
                  <a:pt x="2839540" y="1847331"/>
                </a:cubicBezTo>
                <a:cubicBezTo>
                  <a:pt x="2813472" y="1866047"/>
                  <a:pt x="2781388" y="1880752"/>
                  <a:pt x="2747298" y="1899468"/>
                </a:cubicBezTo>
                <a:cubicBezTo>
                  <a:pt x="2713209" y="1918184"/>
                  <a:pt x="2667756" y="1940242"/>
                  <a:pt x="2635003" y="1959626"/>
                </a:cubicBezTo>
                <a:cubicBezTo>
                  <a:pt x="2602250" y="1979010"/>
                  <a:pt x="2584203" y="1995721"/>
                  <a:pt x="2550782" y="2015773"/>
                </a:cubicBezTo>
                <a:cubicBezTo>
                  <a:pt x="2517361" y="2035825"/>
                  <a:pt x="2467230" y="2064567"/>
                  <a:pt x="2434477" y="2079941"/>
                </a:cubicBezTo>
                <a:cubicBezTo>
                  <a:pt x="2401724" y="2095315"/>
                  <a:pt x="2387019" y="2103336"/>
                  <a:pt x="2354266" y="2108015"/>
                </a:cubicBezTo>
                <a:cubicBezTo>
                  <a:pt x="2321513" y="2112694"/>
                  <a:pt x="2277398" y="2111357"/>
                  <a:pt x="2237961" y="2108015"/>
                </a:cubicBezTo>
                <a:cubicBezTo>
                  <a:pt x="2198524" y="2104673"/>
                  <a:pt x="2155745" y="2105342"/>
                  <a:pt x="2117645" y="2087963"/>
                </a:cubicBezTo>
                <a:cubicBezTo>
                  <a:pt x="2079545" y="2070584"/>
                  <a:pt x="2048129" y="2033820"/>
                  <a:pt x="2009361" y="2003741"/>
                </a:cubicBezTo>
                <a:cubicBezTo>
                  <a:pt x="2009361" y="2003741"/>
                  <a:pt x="1931824" y="1937568"/>
                  <a:pt x="1885035" y="1907489"/>
                </a:cubicBezTo>
                <a:cubicBezTo>
                  <a:pt x="1873338" y="1899969"/>
                  <a:pt x="1859427" y="1893912"/>
                  <a:pt x="1844710" y="1888314"/>
                </a:cubicBezTo>
                <a:lnTo>
                  <a:pt x="1802984" y="1873141"/>
                </a:lnTo>
                <a:lnTo>
                  <a:pt x="1799124" y="1914951"/>
                </a:lnTo>
                <a:cubicBezTo>
                  <a:pt x="1796766" y="1935906"/>
                  <a:pt x="1793863" y="1959492"/>
                  <a:pt x="1790960" y="1983803"/>
                </a:cubicBezTo>
                <a:cubicBezTo>
                  <a:pt x="1785154" y="2032426"/>
                  <a:pt x="1782252" y="2097015"/>
                  <a:pt x="1769189" y="2153622"/>
                </a:cubicBezTo>
                <a:cubicBezTo>
                  <a:pt x="1756126" y="2210227"/>
                  <a:pt x="1712583" y="2323438"/>
                  <a:pt x="1712583" y="2323438"/>
                </a:cubicBezTo>
                <a:cubicBezTo>
                  <a:pt x="1695892" y="2373512"/>
                  <a:pt x="1692263" y="2402540"/>
                  <a:pt x="1669040" y="2454066"/>
                </a:cubicBezTo>
                <a:cubicBezTo>
                  <a:pt x="1657428" y="2479829"/>
                  <a:pt x="1640918" y="2518473"/>
                  <a:pt x="1623592" y="2553671"/>
                </a:cubicBezTo>
                <a:lnTo>
                  <a:pt x="1607563" y="2583263"/>
                </a:lnTo>
                <a:lnTo>
                  <a:pt x="1607500" y="2585206"/>
                </a:lnTo>
                <a:cubicBezTo>
                  <a:pt x="1601955" y="2605514"/>
                  <a:pt x="1583041" y="2633681"/>
                  <a:pt x="1564536" y="2676135"/>
                </a:cubicBezTo>
                <a:cubicBezTo>
                  <a:pt x="1539862" y="2732741"/>
                  <a:pt x="1493416" y="2832889"/>
                  <a:pt x="1460033" y="2906912"/>
                </a:cubicBezTo>
                <a:cubicBezTo>
                  <a:pt x="1460033" y="2906912"/>
                  <a:pt x="1393267" y="3052055"/>
                  <a:pt x="1364239" y="3120272"/>
                </a:cubicBezTo>
                <a:cubicBezTo>
                  <a:pt x="1335211" y="3188489"/>
                  <a:pt x="1306908" y="3248723"/>
                  <a:pt x="1285862" y="3316215"/>
                </a:cubicBezTo>
                <a:cubicBezTo>
                  <a:pt x="1264816" y="3383706"/>
                  <a:pt x="1248851" y="3459907"/>
                  <a:pt x="1237965" y="3525221"/>
                </a:cubicBezTo>
                <a:cubicBezTo>
                  <a:pt x="1227079" y="3590535"/>
                  <a:pt x="1227079" y="3664558"/>
                  <a:pt x="1220548" y="3708101"/>
                </a:cubicBezTo>
                <a:cubicBezTo>
                  <a:pt x="1214017" y="3751644"/>
                  <a:pt x="1213290" y="3791558"/>
                  <a:pt x="1198776" y="3786478"/>
                </a:cubicBezTo>
                <a:cubicBezTo>
                  <a:pt x="1184262" y="3781398"/>
                  <a:pt x="1150879" y="3716810"/>
                  <a:pt x="1133462" y="3677621"/>
                </a:cubicBezTo>
                <a:cubicBezTo>
                  <a:pt x="1116045" y="3638432"/>
                  <a:pt x="1102256" y="3591260"/>
                  <a:pt x="1094273" y="3551346"/>
                </a:cubicBezTo>
                <a:cubicBezTo>
                  <a:pt x="1086290" y="3511432"/>
                  <a:pt x="1084839" y="3476598"/>
                  <a:pt x="1085565" y="3438135"/>
                </a:cubicBezTo>
                <a:cubicBezTo>
                  <a:pt x="1086291" y="3399672"/>
                  <a:pt x="1089194" y="3368466"/>
                  <a:pt x="1098628" y="3320569"/>
                </a:cubicBezTo>
                <a:cubicBezTo>
                  <a:pt x="1108062" y="3272672"/>
                  <a:pt x="1123302" y="3208809"/>
                  <a:pt x="1142171" y="3150752"/>
                </a:cubicBezTo>
                <a:cubicBezTo>
                  <a:pt x="1161039" y="3092695"/>
                  <a:pt x="1187165" y="3026654"/>
                  <a:pt x="1211839" y="2972226"/>
                </a:cubicBezTo>
                <a:cubicBezTo>
                  <a:pt x="1236513" y="2917797"/>
                  <a:pt x="1269170" y="2866272"/>
                  <a:pt x="1290216" y="2824181"/>
                </a:cubicBezTo>
                <a:cubicBezTo>
                  <a:pt x="1311262" y="2782090"/>
                  <a:pt x="1334484" y="2744352"/>
                  <a:pt x="1338113" y="2719678"/>
                </a:cubicBezTo>
                <a:cubicBezTo>
                  <a:pt x="1341742" y="2695004"/>
                  <a:pt x="1333034" y="2655815"/>
                  <a:pt x="1311988" y="2676135"/>
                </a:cubicBezTo>
                <a:cubicBezTo>
                  <a:pt x="1290942" y="2696455"/>
                  <a:pt x="1242319" y="2787169"/>
                  <a:pt x="1211839" y="2841598"/>
                </a:cubicBezTo>
                <a:cubicBezTo>
                  <a:pt x="1181359" y="2896027"/>
                  <a:pt x="1155959" y="2949003"/>
                  <a:pt x="1129108" y="3002706"/>
                </a:cubicBezTo>
                <a:cubicBezTo>
                  <a:pt x="1102257" y="3056409"/>
                  <a:pt x="1071051" y="3105032"/>
                  <a:pt x="1050731" y="3163815"/>
                </a:cubicBezTo>
                <a:cubicBezTo>
                  <a:pt x="1030411" y="3222598"/>
                  <a:pt x="1015897" y="3292992"/>
                  <a:pt x="1007188" y="3355403"/>
                </a:cubicBezTo>
                <a:cubicBezTo>
                  <a:pt x="998479" y="3417814"/>
                  <a:pt x="994851" y="3478049"/>
                  <a:pt x="998479" y="3538283"/>
                </a:cubicBezTo>
                <a:cubicBezTo>
                  <a:pt x="1002107" y="3598517"/>
                  <a:pt x="1004285" y="3652220"/>
                  <a:pt x="1028959" y="3716809"/>
                </a:cubicBezTo>
                <a:cubicBezTo>
                  <a:pt x="1053633" y="3781398"/>
                  <a:pt x="1084839" y="3859775"/>
                  <a:pt x="1146525" y="3925815"/>
                </a:cubicBezTo>
                <a:cubicBezTo>
                  <a:pt x="1208211" y="3991855"/>
                  <a:pt x="1306182" y="4036849"/>
                  <a:pt x="1399073" y="4113049"/>
                </a:cubicBezTo>
                <a:cubicBezTo>
                  <a:pt x="1491964" y="4189249"/>
                  <a:pt x="1639284" y="4323506"/>
                  <a:pt x="1703873" y="4383015"/>
                </a:cubicBezTo>
                <a:cubicBezTo>
                  <a:pt x="1768462" y="4442524"/>
                  <a:pt x="1763382" y="4435993"/>
                  <a:pt x="1786605" y="4470101"/>
                </a:cubicBezTo>
                <a:cubicBezTo>
                  <a:pt x="1809828" y="4504209"/>
                  <a:pt x="1835954" y="4542672"/>
                  <a:pt x="1843211" y="4587666"/>
                </a:cubicBezTo>
                <a:cubicBezTo>
                  <a:pt x="1850468" y="4632660"/>
                  <a:pt x="1852645" y="4703780"/>
                  <a:pt x="1830148" y="4740066"/>
                </a:cubicBezTo>
                <a:cubicBezTo>
                  <a:pt x="1807651" y="4776352"/>
                  <a:pt x="1747417" y="4799575"/>
                  <a:pt x="1708228" y="4805381"/>
                </a:cubicBezTo>
                <a:cubicBezTo>
                  <a:pt x="1688633" y="4808284"/>
                  <a:pt x="1669220" y="4808647"/>
                  <a:pt x="1650261" y="4804293"/>
                </a:cubicBezTo>
                <a:lnTo>
                  <a:pt x="1647162" y="4803151"/>
                </a:lnTo>
                <a:lnTo>
                  <a:pt x="1657874" y="4819336"/>
                </a:lnTo>
                <a:cubicBezTo>
                  <a:pt x="1686530" y="4859715"/>
                  <a:pt x="1712582" y="4888372"/>
                  <a:pt x="1739936" y="4924844"/>
                </a:cubicBezTo>
                <a:cubicBezTo>
                  <a:pt x="1767290" y="4961316"/>
                  <a:pt x="1799854" y="5002346"/>
                  <a:pt x="1821997" y="5038167"/>
                </a:cubicBezTo>
                <a:lnTo>
                  <a:pt x="1833472" y="5058447"/>
                </a:lnTo>
                <a:lnTo>
                  <a:pt x="1844236" y="5063261"/>
                </a:lnTo>
                <a:cubicBezTo>
                  <a:pt x="1873190" y="5076749"/>
                  <a:pt x="1905814" y="5092460"/>
                  <a:pt x="1930296" y="5102126"/>
                </a:cubicBezTo>
                <a:cubicBezTo>
                  <a:pt x="1979260" y="5121459"/>
                  <a:pt x="2026817" y="5139318"/>
                  <a:pt x="2073988" y="5153723"/>
                </a:cubicBezTo>
                <a:cubicBezTo>
                  <a:pt x="2121159" y="5168128"/>
                  <a:pt x="2155994" y="5181301"/>
                  <a:pt x="2213325" y="5188558"/>
                </a:cubicBezTo>
                <a:cubicBezTo>
                  <a:pt x="2270656" y="5195815"/>
                  <a:pt x="2346856" y="5199443"/>
                  <a:pt x="2417976" y="5197266"/>
                </a:cubicBezTo>
                <a:cubicBezTo>
                  <a:pt x="2489096" y="5195089"/>
                  <a:pt x="2575456" y="5188558"/>
                  <a:pt x="2640045" y="5175495"/>
                </a:cubicBezTo>
                <a:cubicBezTo>
                  <a:pt x="2704634" y="5162432"/>
                  <a:pt x="2758337" y="5137758"/>
                  <a:pt x="2805508" y="5118889"/>
                </a:cubicBezTo>
                <a:cubicBezTo>
                  <a:pt x="2852679" y="5100020"/>
                  <a:pt x="2886787" y="5081151"/>
                  <a:pt x="2923073" y="5062283"/>
                </a:cubicBezTo>
                <a:cubicBezTo>
                  <a:pt x="2959359" y="5043415"/>
                  <a:pt x="2999274" y="5017289"/>
                  <a:pt x="3023222" y="5005678"/>
                </a:cubicBezTo>
                <a:lnTo>
                  <a:pt x="3043325" y="4998039"/>
                </a:lnTo>
                <a:lnTo>
                  <a:pt x="3054708" y="4972442"/>
                </a:lnTo>
                <a:cubicBezTo>
                  <a:pt x="3063791" y="4954846"/>
                  <a:pt x="3073204" y="4937251"/>
                  <a:pt x="3081020" y="4917713"/>
                </a:cubicBezTo>
                <a:cubicBezTo>
                  <a:pt x="3096651" y="4878636"/>
                  <a:pt x="3108497" y="4829832"/>
                  <a:pt x="3124152" y="4792717"/>
                </a:cubicBezTo>
                <a:cubicBezTo>
                  <a:pt x="3139807" y="4755602"/>
                  <a:pt x="3164532" y="4721727"/>
                  <a:pt x="3174952" y="4695025"/>
                </a:cubicBezTo>
                <a:cubicBezTo>
                  <a:pt x="3185372" y="4668323"/>
                  <a:pt x="3183435" y="4653345"/>
                  <a:pt x="3186675" y="4632505"/>
                </a:cubicBezTo>
                <a:cubicBezTo>
                  <a:pt x="3189915" y="4611665"/>
                  <a:pt x="3192437" y="4596035"/>
                  <a:pt x="3194391" y="4569984"/>
                </a:cubicBezTo>
                <a:cubicBezTo>
                  <a:pt x="3196345" y="4543933"/>
                  <a:pt x="3197080" y="4512018"/>
                  <a:pt x="3198399" y="4476197"/>
                </a:cubicBezTo>
                <a:cubicBezTo>
                  <a:pt x="3199718" y="4440376"/>
                  <a:pt x="3199050" y="4396089"/>
                  <a:pt x="3202306" y="4355058"/>
                </a:cubicBezTo>
                <a:cubicBezTo>
                  <a:pt x="3205562" y="4314027"/>
                  <a:pt x="3210774" y="4271694"/>
                  <a:pt x="3217938" y="4230012"/>
                </a:cubicBezTo>
                <a:cubicBezTo>
                  <a:pt x="3225102" y="4188330"/>
                  <a:pt x="3230312" y="4142740"/>
                  <a:pt x="3245291" y="4104965"/>
                </a:cubicBezTo>
                <a:cubicBezTo>
                  <a:pt x="3260270" y="4067190"/>
                  <a:pt x="3288276" y="4033415"/>
                  <a:pt x="3307814" y="4003363"/>
                </a:cubicBezTo>
                <a:cubicBezTo>
                  <a:pt x="3327352" y="3973311"/>
                  <a:pt x="3342332" y="3944225"/>
                  <a:pt x="3362522" y="3924654"/>
                </a:cubicBezTo>
                <a:cubicBezTo>
                  <a:pt x="3382712" y="3905083"/>
                  <a:pt x="3406141" y="3891076"/>
                  <a:pt x="3428952" y="3885935"/>
                </a:cubicBezTo>
                <a:lnTo>
                  <a:pt x="3460122" y="3881104"/>
                </a:lnTo>
                <a:lnTo>
                  <a:pt x="3463004" y="3864854"/>
                </a:lnTo>
                <a:cubicBezTo>
                  <a:pt x="3478244" y="3818408"/>
                  <a:pt x="3523239" y="3704471"/>
                  <a:pt x="3567508" y="3668911"/>
                </a:cubicBezTo>
                <a:cubicBezTo>
                  <a:pt x="3589643" y="3651131"/>
                  <a:pt x="3617038" y="3646051"/>
                  <a:pt x="3645341" y="3645779"/>
                </a:cubicBezTo>
                <a:cubicBezTo>
                  <a:pt x="3673644" y="3645507"/>
                  <a:pt x="3702853" y="3650043"/>
                  <a:pt x="3728616" y="3651494"/>
                </a:cubicBezTo>
                <a:cubicBezTo>
                  <a:pt x="3780142" y="3654397"/>
                  <a:pt x="3832393" y="3668911"/>
                  <a:pt x="3876662" y="3686328"/>
                </a:cubicBezTo>
                <a:cubicBezTo>
                  <a:pt x="3920931" y="3703745"/>
                  <a:pt x="3956491" y="3731323"/>
                  <a:pt x="3994228" y="3755997"/>
                </a:cubicBezTo>
                <a:cubicBezTo>
                  <a:pt x="4031965" y="3780671"/>
                  <a:pt x="4077685" y="3811877"/>
                  <a:pt x="4103085" y="3834374"/>
                </a:cubicBezTo>
                <a:cubicBezTo>
                  <a:pt x="4128485" y="3856871"/>
                  <a:pt x="4138645" y="3858323"/>
                  <a:pt x="4146628" y="3890980"/>
                </a:cubicBezTo>
                <a:cubicBezTo>
                  <a:pt x="4150620" y="3907309"/>
                  <a:pt x="4154248" y="3935067"/>
                  <a:pt x="4155609" y="3962281"/>
                </a:cubicBezTo>
                <a:lnTo>
                  <a:pt x="4155708" y="4000305"/>
                </a:lnTo>
                <a:lnTo>
                  <a:pt x="4185335" y="4001918"/>
                </a:lnTo>
                <a:lnTo>
                  <a:pt x="4216384" y="4005638"/>
                </a:lnTo>
                <a:lnTo>
                  <a:pt x="4217385" y="3972351"/>
                </a:lnTo>
                <a:cubicBezTo>
                  <a:pt x="4218836" y="3958653"/>
                  <a:pt x="4219925" y="3943232"/>
                  <a:pt x="4216296" y="3925815"/>
                </a:cubicBezTo>
                <a:cubicBezTo>
                  <a:pt x="4209039" y="3890981"/>
                  <a:pt x="4199604" y="3837278"/>
                  <a:pt x="4172753" y="3799541"/>
                </a:cubicBezTo>
                <a:cubicBezTo>
                  <a:pt x="4145902" y="3761804"/>
                  <a:pt x="4095828" y="3726969"/>
                  <a:pt x="4055188" y="3699392"/>
                </a:cubicBezTo>
                <a:cubicBezTo>
                  <a:pt x="4014548" y="3671815"/>
                  <a:pt x="3959393" y="3650044"/>
                  <a:pt x="3928913" y="3634078"/>
                </a:cubicBezTo>
                <a:cubicBezTo>
                  <a:pt x="3928913" y="3634078"/>
                  <a:pt x="3881017" y="3639158"/>
                  <a:pt x="3872308" y="3603598"/>
                </a:cubicBezTo>
                <a:cubicBezTo>
                  <a:pt x="3863599" y="3568038"/>
                  <a:pt x="3882468" y="3496918"/>
                  <a:pt x="3876662" y="3420718"/>
                </a:cubicBezTo>
                <a:cubicBezTo>
                  <a:pt x="3870856" y="3344518"/>
                  <a:pt x="3851987" y="3220421"/>
                  <a:pt x="3837473" y="3146398"/>
                </a:cubicBezTo>
                <a:cubicBezTo>
                  <a:pt x="3822959" y="3072375"/>
                  <a:pt x="3814976" y="3035364"/>
                  <a:pt x="3789576" y="2976581"/>
                </a:cubicBezTo>
                <a:cubicBezTo>
                  <a:pt x="3764176" y="2917798"/>
                  <a:pt x="3721359" y="2848130"/>
                  <a:pt x="3685073" y="2793701"/>
                </a:cubicBezTo>
                <a:cubicBezTo>
                  <a:pt x="3648787" y="2739272"/>
                  <a:pt x="3603068" y="2686295"/>
                  <a:pt x="3571862" y="2650009"/>
                </a:cubicBezTo>
                <a:cubicBezTo>
                  <a:pt x="3540656" y="2613723"/>
                  <a:pt x="3517433" y="2592677"/>
                  <a:pt x="3497839" y="2575986"/>
                </a:cubicBezTo>
                <a:cubicBezTo>
                  <a:pt x="3478245" y="2559295"/>
                  <a:pt x="3460102" y="2544055"/>
                  <a:pt x="3454296" y="2549861"/>
                </a:cubicBezTo>
                <a:cubicBezTo>
                  <a:pt x="3448490" y="2555667"/>
                  <a:pt x="3452119" y="2589050"/>
                  <a:pt x="3463005" y="2610821"/>
                </a:cubicBezTo>
                <a:cubicBezTo>
                  <a:pt x="3473891" y="2632592"/>
                  <a:pt x="3494937" y="2648558"/>
                  <a:pt x="3519611" y="2680489"/>
                </a:cubicBezTo>
                <a:cubicBezTo>
                  <a:pt x="3544285" y="2712420"/>
                  <a:pt x="3582748" y="2762495"/>
                  <a:pt x="3611051" y="2802409"/>
                </a:cubicBezTo>
                <a:cubicBezTo>
                  <a:pt x="3639354" y="2842323"/>
                  <a:pt x="3666931" y="2874981"/>
                  <a:pt x="3689428" y="2919975"/>
                </a:cubicBezTo>
                <a:cubicBezTo>
                  <a:pt x="3711925" y="2964969"/>
                  <a:pt x="3730793" y="3023026"/>
                  <a:pt x="3746033" y="3072375"/>
                </a:cubicBezTo>
                <a:cubicBezTo>
                  <a:pt x="3761273" y="3121724"/>
                  <a:pt x="3774337" y="3165266"/>
                  <a:pt x="3780868" y="3216066"/>
                </a:cubicBezTo>
                <a:cubicBezTo>
                  <a:pt x="3787399" y="3266866"/>
                  <a:pt x="3784496" y="3324198"/>
                  <a:pt x="3785222" y="3377175"/>
                </a:cubicBezTo>
                <a:cubicBezTo>
                  <a:pt x="3785948" y="3430152"/>
                  <a:pt x="3791753" y="3501272"/>
                  <a:pt x="3785222" y="3533929"/>
                </a:cubicBezTo>
                <a:cubicBezTo>
                  <a:pt x="3778691" y="3566586"/>
                  <a:pt x="3770707" y="3568038"/>
                  <a:pt x="3746033" y="3573118"/>
                </a:cubicBezTo>
                <a:cubicBezTo>
                  <a:pt x="3721359" y="3578198"/>
                  <a:pt x="3660399" y="3573843"/>
                  <a:pt x="3637176" y="3564409"/>
                </a:cubicBezTo>
                <a:cubicBezTo>
                  <a:pt x="3613953" y="3554975"/>
                  <a:pt x="3616130" y="3541186"/>
                  <a:pt x="3606696" y="3516512"/>
                </a:cubicBezTo>
                <a:cubicBezTo>
                  <a:pt x="3597262" y="3491838"/>
                  <a:pt x="3590005" y="3458454"/>
                  <a:pt x="3580571" y="3416363"/>
                </a:cubicBezTo>
                <a:cubicBezTo>
                  <a:pt x="3571137" y="3374272"/>
                  <a:pt x="3564605" y="3314763"/>
                  <a:pt x="3550091" y="3263963"/>
                </a:cubicBezTo>
                <a:cubicBezTo>
                  <a:pt x="3535577" y="3213163"/>
                  <a:pt x="3515982" y="3169620"/>
                  <a:pt x="3493485" y="3111563"/>
                </a:cubicBezTo>
                <a:cubicBezTo>
                  <a:pt x="3470988" y="3053506"/>
                  <a:pt x="3447765" y="2984564"/>
                  <a:pt x="3415108" y="2915621"/>
                </a:cubicBezTo>
                <a:cubicBezTo>
                  <a:pt x="3382451" y="2846678"/>
                  <a:pt x="3333102" y="2769752"/>
                  <a:pt x="3297542" y="2697906"/>
                </a:cubicBezTo>
                <a:cubicBezTo>
                  <a:pt x="3261982" y="2626060"/>
                  <a:pt x="3226422" y="2541877"/>
                  <a:pt x="3201748" y="2484546"/>
                </a:cubicBezTo>
                <a:cubicBezTo>
                  <a:pt x="3183243" y="2441548"/>
                  <a:pt x="3163512" y="2403040"/>
                  <a:pt x="3154497" y="2376370"/>
                </a:cubicBezTo>
                <a:lnTo>
                  <a:pt x="3152947" y="2369410"/>
                </a:lnTo>
                <a:lnTo>
                  <a:pt x="3149497" y="2362626"/>
                </a:lnTo>
                <a:cubicBezTo>
                  <a:pt x="3132806" y="2326340"/>
                  <a:pt x="3108857" y="2262477"/>
                  <a:pt x="3084183" y="2197163"/>
                </a:cubicBezTo>
                <a:cubicBezTo>
                  <a:pt x="3059509" y="2131849"/>
                  <a:pt x="3023949" y="2044038"/>
                  <a:pt x="3001452" y="1970741"/>
                </a:cubicBezTo>
                <a:cubicBezTo>
                  <a:pt x="2978955" y="1897444"/>
                  <a:pt x="2952103" y="1807455"/>
                  <a:pt x="2949200" y="1757381"/>
                </a:cubicBezTo>
                <a:close/>
                <a:moveTo>
                  <a:pt x="2788406" y="1600684"/>
                </a:moveTo>
                <a:cubicBezTo>
                  <a:pt x="2798098" y="1601352"/>
                  <a:pt x="2806787" y="1603357"/>
                  <a:pt x="2811466" y="1606699"/>
                </a:cubicBezTo>
                <a:cubicBezTo>
                  <a:pt x="2820824" y="1613383"/>
                  <a:pt x="2822830" y="1634104"/>
                  <a:pt x="2815477" y="1642794"/>
                </a:cubicBezTo>
                <a:cubicBezTo>
                  <a:pt x="2808124" y="1651484"/>
                  <a:pt x="2792082" y="1646804"/>
                  <a:pt x="2767350" y="1658836"/>
                </a:cubicBezTo>
                <a:cubicBezTo>
                  <a:pt x="2742618" y="1670868"/>
                  <a:pt x="2701845" y="1692926"/>
                  <a:pt x="2667087" y="1714984"/>
                </a:cubicBezTo>
                <a:cubicBezTo>
                  <a:pt x="2632329" y="1737042"/>
                  <a:pt x="2594898" y="1768458"/>
                  <a:pt x="2558803" y="1791184"/>
                </a:cubicBezTo>
                <a:cubicBezTo>
                  <a:pt x="2522708" y="1813910"/>
                  <a:pt x="2488619" y="1834631"/>
                  <a:pt x="2450519" y="1851341"/>
                </a:cubicBezTo>
                <a:cubicBezTo>
                  <a:pt x="2412419" y="1868051"/>
                  <a:pt x="2375656" y="1884094"/>
                  <a:pt x="2330203" y="1891447"/>
                </a:cubicBezTo>
                <a:cubicBezTo>
                  <a:pt x="2284750" y="1898800"/>
                  <a:pt x="2225929" y="1901473"/>
                  <a:pt x="2177803" y="1895457"/>
                </a:cubicBezTo>
                <a:cubicBezTo>
                  <a:pt x="2129677" y="1889441"/>
                  <a:pt x="2080213" y="1872062"/>
                  <a:pt x="2041445" y="1855352"/>
                </a:cubicBezTo>
                <a:cubicBezTo>
                  <a:pt x="2002677" y="1838642"/>
                  <a:pt x="1974603" y="1816583"/>
                  <a:pt x="1945193" y="1795194"/>
                </a:cubicBezTo>
                <a:cubicBezTo>
                  <a:pt x="1915783" y="1773805"/>
                  <a:pt x="1889045" y="1751746"/>
                  <a:pt x="1864982" y="1727015"/>
                </a:cubicBezTo>
                <a:cubicBezTo>
                  <a:pt x="1840919" y="1702284"/>
                  <a:pt x="1798809" y="1657500"/>
                  <a:pt x="1800814" y="1646805"/>
                </a:cubicBezTo>
                <a:cubicBezTo>
                  <a:pt x="1802819" y="1636110"/>
                  <a:pt x="1859635" y="1648142"/>
                  <a:pt x="1877014" y="1662847"/>
                </a:cubicBezTo>
                <a:cubicBezTo>
                  <a:pt x="1894393" y="1677552"/>
                  <a:pt x="1916451" y="1698942"/>
                  <a:pt x="1949203" y="1723005"/>
                </a:cubicBezTo>
                <a:cubicBezTo>
                  <a:pt x="1981955" y="1747068"/>
                  <a:pt x="2035429" y="1789179"/>
                  <a:pt x="2073529" y="1807226"/>
                </a:cubicBezTo>
                <a:cubicBezTo>
                  <a:pt x="2111629" y="1825273"/>
                  <a:pt x="2136361" y="1827279"/>
                  <a:pt x="2177803" y="1831289"/>
                </a:cubicBezTo>
                <a:cubicBezTo>
                  <a:pt x="2219245" y="1835299"/>
                  <a:pt x="2279403" y="1837305"/>
                  <a:pt x="2322182" y="1831289"/>
                </a:cubicBezTo>
                <a:cubicBezTo>
                  <a:pt x="2364961" y="1825273"/>
                  <a:pt x="2399719" y="1809899"/>
                  <a:pt x="2434477" y="1795194"/>
                </a:cubicBezTo>
                <a:cubicBezTo>
                  <a:pt x="2469235" y="1780489"/>
                  <a:pt x="2497976" y="1762441"/>
                  <a:pt x="2530729" y="1743057"/>
                </a:cubicBezTo>
                <a:cubicBezTo>
                  <a:pt x="2563482" y="1723673"/>
                  <a:pt x="2601582" y="1697605"/>
                  <a:pt x="2630993" y="1678889"/>
                </a:cubicBezTo>
                <a:cubicBezTo>
                  <a:pt x="2630993" y="1678889"/>
                  <a:pt x="2685804" y="1643463"/>
                  <a:pt x="2707193" y="1630763"/>
                </a:cubicBezTo>
                <a:cubicBezTo>
                  <a:pt x="2728582" y="1618063"/>
                  <a:pt x="2741950" y="1606700"/>
                  <a:pt x="2759329" y="1602689"/>
                </a:cubicBezTo>
                <a:cubicBezTo>
                  <a:pt x="2768019" y="1600684"/>
                  <a:pt x="2778713" y="1600015"/>
                  <a:pt x="2788406" y="1600684"/>
                </a:cubicBezTo>
                <a:close/>
                <a:moveTo>
                  <a:pt x="2257764" y="1270317"/>
                </a:moveTo>
                <a:cubicBezTo>
                  <a:pt x="2232614" y="1270150"/>
                  <a:pt x="2208885" y="1271821"/>
                  <a:pt x="2189835" y="1273826"/>
                </a:cubicBezTo>
                <a:cubicBezTo>
                  <a:pt x="2151735" y="1277836"/>
                  <a:pt x="2156414" y="1269815"/>
                  <a:pt x="2105614" y="1301899"/>
                </a:cubicBezTo>
                <a:cubicBezTo>
                  <a:pt x="2054814" y="1333983"/>
                  <a:pt x="1939177" y="1424889"/>
                  <a:pt x="1885035" y="1466331"/>
                </a:cubicBezTo>
                <a:cubicBezTo>
                  <a:pt x="1830893" y="1507773"/>
                  <a:pt x="1808166" y="1524484"/>
                  <a:pt x="1780761" y="1550552"/>
                </a:cubicBezTo>
                <a:cubicBezTo>
                  <a:pt x="1767058" y="1563586"/>
                  <a:pt x="1754358" y="1571440"/>
                  <a:pt x="1743914" y="1581132"/>
                </a:cubicBezTo>
                <a:lnTo>
                  <a:pt x="1735302" y="1591600"/>
                </a:lnTo>
                <a:lnTo>
                  <a:pt x="1721292" y="1626752"/>
                </a:lnTo>
                <a:cubicBezTo>
                  <a:pt x="1715486" y="1652152"/>
                  <a:pt x="1716212" y="1681181"/>
                  <a:pt x="1725646" y="1705129"/>
                </a:cubicBezTo>
                <a:cubicBezTo>
                  <a:pt x="1735080" y="1729078"/>
                  <a:pt x="1765560" y="1751574"/>
                  <a:pt x="1777897" y="1770443"/>
                </a:cubicBezTo>
                <a:lnTo>
                  <a:pt x="1786963" y="1786975"/>
                </a:lnTo>
                <a:lnTo>
                  <a:pt x="1819863" y="1805972"/>
                </a:lnTo>
                <a:cubicBezTo>
                  <a:pt x="1863144" y="1828949"/>
                  <a:pt x="1908763" y="1851007"/>
                  <a:pt x="1937171" y="1871394"/>
                </a:cubicBezTo>
                <a:cubicBezTo>
                  <a:pt x="1993987" y="1912168"/>
                  <a:pt x="2022729" y="1952273"/>
                  <a:pt x="2057487" y="1979678"/>
                </a:cubicBezTo>
                <a:cubicBezTo>
                  <a:pt x="2092245" y="2007083"/>
                  <a:pt x="2104946" y="2023794"/>
                  <a:pt x="2145719" y="2035826"/>
                </a:cubicBezTo>
                <a:cubicBezTo>
                  <a:pt x="2186492" y="2047858"/>
                  <a:pt x="2260019" y="2051200"/>
                  <a:pt x="2302129" y="2051868"/>
                </a:cubicBezTo>
                <a:cubicBezTo>
                  <a:pt x="2344240" y="2052536"/>
                  <a:pt x="2360950" y="2055210"/>
                  <a:pt x="2398382" y="2039836"/>
                </a:cubicBezTo>
                <a:cubicBezTo>
                  <a:pt x="2435814" y="2024462"/>
                  <a:pt x="2479261" y="1987031"/>
                  <a:pt x="2526719" y="1959626"/>
                </a:cubicBezTo>
                <a:cubicBezTo>
                  <a:pt x="2574177" y="1932221"/>
                  <a:pt x="2632329" y="1902142"/>
                  <a:pt x="2683129" y="1875405"/>
                </a:cubicBezTo>
                <a:cubicBezTo>
                  <a:pt x="2733929" y="1848668"/>
                  <a:pt x="2790745" y="1832626"/>
                  <a:pt x="2831519" y="1799205"/>
                </a:cubicBezTo>
                <a:cubicBezTo>
                  <a:pt x="2872293" y="1765784"/>
                  <a:pt x="2911729" y="1711641"/>
                  <a:pt x="2927771" y="1674878"/>
                </a:cubicBezTo>
                <a:cubicBezTo>
                  <a:pt x="2943813" y="1638115"/>
                  <a:pt x="2937129" y="1606031"/>
                  <a:pt x="2927771" y="1578626"/>
                </a:cubicBezTo>
                <a:cubicBezTo>
                  <a:pt x="2918413" y="1551221"/>
                  <a:pt x="2895019" y="1527826"/>
                  <a:pt x="2871624" y="1510447"/>
                </a:cubicBezTo>
                <a:cubicBezTo>
                  <a:pt x="2848229" y="1493068"/>
                  <a:pt x="2787403" y="1474352"/>
                  <a:pt x="2787403" y="1474352"/>
                </a:cubicBezTo>
                <a:cubicBezTo>
                  <a:pt x="2745293" y="1456973"/>
                  <a:pt x="2669093" y="1428899"/>
                  <a:pt x="2618961" y="1406173"/>
                </a:cubicBezTo>
                <a:cubicBezTo>
                  <a:pt x="2568829" y="1383447"/>
                  <a:pt x="2534072" y="1359383"/>
                  <a:pt x="2486614" y="1337994"/>
                </a:cubicBezTo>
                <a:cubicBezTo>
                  <a:pt x="2439156" y="1316605"/>
                  <a:pt x="2383677" y="1288531"/>
                  <a:pt x="2334214" y="1277836"/>
                </a:cubicBezTo>
                <a:cubicBezTo>
                  <a:pt x="2309483" y="1272489"/>
                  <a:pt x="2282913" y="1270484"/>
                  <a:pt x="2257764" y="1270317"/>
                </a:cubicBezTo>
                <a:close/>
                <a:moveTo>
                  <a:pt x="1965132" y="847335"/>
                </a:moveTo>
                <a:cubicBezTo>
                  <a:pt x="1923766" y="843706"/>
                  <a:pt x="1861354" y="855318"/>
                  <a:pt x="1825794" y="882169"/>
                </a:cubicBezTo>
                <a:cubicBezTo>
                  <a:pt x="1790234" y="909020"/>
                  <a:pt x="1769189" y="962723"/>
                  <a:pt x="1751772" y="1008443"/>
                </a:cubicBezTo>
                <a:cubicBezTo>
                  <a:pt x="1734355" y="1054163"/>
                  <a:pt x="1721292" y="1108592"/>
                  <a:pt x="1721292" y="1156489"/>
                </a:cubicBezTo>
                <a:cubicBezTo>
                  <a:pt x="1721292" y="1204386"/>
                  <a:pt x="1737984" y="1255912"/>
                  <a:pt x="1751772" y="1295826"/>
                </a:cubicBezTo>
                <a:cubicBezTo>
                  <a:pt x="1765561" y="1335740"/>
                  <a:pt x="1783703" y="1369123"/>
                  <a:pt x="1804023" y="1395975"/>
                </a:cubicBezTo>
                <a:cubicBezTo>
                  <a:pt x="1814183" y="1409401"/>
                  <a:pt x="1830512" y="1421013"/>
                  <a:pt x="1844845" y="1431082"/>
                </a:cubicBezTo>
                <a:lnTo>
                  <a:pt x="1856549" y="1439702"/>
                </a:lnTo>
                <a:lnTo>
                  <a:pt x="1874257" y="1425223"/>
                </a:lnTo>
                <a:cubicBezTo>
                  <a:pt x="1888043" y="1415030"/>
                  <a:pt x="1901411" y="1405839"/>
                  <a:pt x="1917119" y="1394141"/>
                </a:cubicBezTo>
                <a:lnTo>
                  <a:pt x="1928613" y="1385866"/>
                </a:lnTo>
                <a:lnTo>
                  <a:pt x="1926926" y="1385024"/>
                </a:lnTo>
                <a:cubicBezTo>
                  <a:pt x="1908221" y="1370956"/>
                  <a:pt x="1889046" y="1344010"/>
                  <a:pt x="1877014" y="1321953"/>
                </a:cubicBezTo>
                <a:cubicBezTo>
                  <a:pt x="1860972" y="1292543"/>
                  <a:pt x="1852282" y="1249763"/>
                  <a:pt x="1848940" y="1217679"/>
                </a:cubicBezTo>
                <a:cubicBezTo>
                  <a:pt x="1845598" y="1185595"/>
                  <a:pt x="1849608" y="1154179"/>
                  <a:pt x="1856961" y="1129448"/>
                </a:cubicBezTo>
                <a:cubicBezTo>
                  <a:pt x="1864314" y="1104717"/>
                  <a:pt x="1871667" y="1077311"/>
                  <a:pt x="1893056" y="1069290"/>
                </a:cubicBezTo>
                <a:cubicBezTo>
                  <a:pt x="1898403" y="1067285"/>
                  <a:pt x="1905422" y="1066073"/>
                  <a:pt x="1913297" y="1065624"/>
                </a:cubicBezTo>
                <a:cubicBezTo>
                  <a:pt x="1936921" y="1064277"/>
                  <a:pt x="1968254" y="1069791"/>
                  <a:pt x="1985298" y="1081321"/>
                </a:cubicBezTo>
                <a:cubicBezTo>
                  <a:pt x="2008024" y="1096695"/>
                  <a:pt x="2019388" y="1133458"/>
                  <a:pt x="2029414" y="1161532"/>
                </a:cubicBezTo>
                <a:cubicBezTo>
                  <a:pt x="2039440" y="1189606"/>
                  <a:pt x="2042114" y="1223696"/>
                  <a:pt x="2045456" y="1249764"/>
                </a:cubicBezTo>
                <a:cubicBezTo>
                  <a:pt x="2047127" y="1262798"/>
                  <a:pt x="2049300" y="1275665"/>
                  <a:pt x="2050469" y="1287362"/>
                </a:cubicBezTo>
                <a:lnTo>
                  <a:pt x="2049961" y="1302864"/>
                </a:lnTo>
                <a:lnTo>
                  <a:pt x="2074282" y="1288614"/>
                </a:lnTo>
                <a:cubicBezTo>
                  <a:pt x="2093750" y="1278003"/>
                  <a:pt x="2112967" y="1268478"/>
                  <a:pt x="2129677" y="1261794"/>
                </a:cubicBezTo>
                <a:cubicBezTo>
                  <a:pt x="2138033" y="1258452"/>
                  <a:pt x="2145135" y="1255611"/>
                  <a:pt x="2151735" y="1253209"/>
                </a:cubicBezTo>
                <a:lnTo>
                  <a:pt x="2156252" y="1251797"/>
                </a:lnTo>
                <a:lnTo>
                  <a:pt x="2156142" y="1248610"/>
                </a:lnTo>
                <a:cubicBezTo>
                  <a:pt x="2158217" y="1227110"/>
                  <a:pt x="2166518" y="1192956"/>
                  <a:pt x="2165429" y="1160843"/>
                </a:cubicBezTo>
                <a:cubicBezTo>
                  <a:pt x="2163978" y="1118027"/>
                  <a:pt x="2163252" y="1051260"/>
                  <a:pt x="2148012" y="1008443"/>
                </a:cubicBezTo>
                <a:cubicBezTo>
                  <a:pt x="2132772" y="965626"/>
                  <a:pt x="2104469" y="930792"/>
                  <a:pt x="2073989" y="903941"/>
                </a:cubicBezTo>
                <a:cubicBezTo>
                  <a:pt x="2043509" y="877090"/>
                  <a:pt x="2006498" y="850964"/>
                  <a:pt x="1965132" y="847335"/>
                </a:cubicBezTo>
                <a:close/>
                <a:moveTo>
                  <a:pt x="2668894" y="798894"/>
                </a:moveTo>
                <a:cubicBezTo>
                  <a:pt x="2654924" y="797080"/>
                  <a:pt x="2640046" y="796898"/>
                  <a:pt x="2622629" y="799438"/>
                </a:cubicBezTo>
                <a:cubicBezTo>
                  <a:pt x="2587795" y="804518"/>
                  <a:pt x="2534818" y="819758"/>
                  <a:pt x="2500709" y="838626"/>
                </a:cubicBezTo>
                <a:cubicBezTo>
                  <a:pt x="2466600" y="857494"/>
                  <a:pt x="2439023" y="883620"/>
                  <a:pt x="2417977" y="912649"/>
                </a:cubicBezTo>
                <a:cubicBezTo>
                  <a:pt x="2396931" y="941678"/>
                  <a:pt x="2383142" y="974335"/>
                  <a:pt x="2374434" y="1012798"/>
                </a:cubicBezTo>
                <a:cubicBezTo>
                  <a:pt x="2365726" y="1051261"/>
                  <a:pt x="2365726" y="1102786"/>
                  <a:pt x="2365726" y="1143426"/>
                </a:cubicBezTo>
                <a:cubicBezTo>
                  <a:pt x="2365726" y="1173907"/>
                  <a:pt x="2372257" y="1212143"/>
                  <a:pt x="2374298" y="1237010"/>
                </a:cubicBezTo>
                <a:lnTo>
                  <a:pt x="2374411" y="1253275"/>
                </a:lnTo>
                <a:lnTo>
                  <a:pt x="2378329" y="1253773"/>
                </a:lnTo>
                <a:cubicBezTo>
                  <a:pt x="2405066" y="1259455"/>
                  <a:pt x="2433140" y="1268311"/>
                  <a:pt x="2460545" y="1278337"/>
                </a:cubicBezTo>
                <a:lnTo>
                  <a:pt x="2499448" y="1294048"/>
                </a:lnTo>
                <a:lnTo>
                  <a:pt x="2497643" y="1272824"/>
                </a:lnTo>
                <a:cubicBezTo>
                  <a:pt x="2497141" y="1251100"/>
                  <a:pt x="2498980" y="1227037"/>
                  <a:pt x="2502656" y="1205647"/>
                </a:cubicBezTo>
                <a:cubicBezTo>
                  <a:pt x="2510009" y="1162868"/>
                  <a:pt x="2526051" y="1099368"/>
                  <a:pt x="2550782" y="1069289"/>
                </a:cubicBezTo>
                <a:cubicBezTo>
                  <a:pt x="2575514" y="1039210"/>
                  <a:pt x="2620298" y="1020494"/>
                  <a:pt x="2651045" y="1025173"/>
                </a:cubicBezTo>
                <a:cubicBezTo>
                  <a:pt x="2681792" y="1029852"/>
                  <a:pt x="2719224" y="1067953"/>
                  <a:pt x="2735266" y="1097363"/>
                </a:cubicBezTo>
                <a:cubicBezTo>
                  <a:pt x="2751308" y="1126773"/>
                  <a:pt x="2747966" y="1167547"/>
                  <a:pt x="2747298" y="1201636"/>
                </a:cubicBezTo>
                <a:cubicBezTo>
                  <a:pt x="2746630" y="1235725"/>
                  <a:pt x="2739945" y="1269815"/>
                  <a:pt x="2731256" y="1301899"/>
                </a:cubicBezTo>
                <a:cubicBezTo>
                  <a:pt x="2724740" y="1325962"/>
                  <a:pt x="2712206" y="1356041"/>
                  <a:pt x="2702963" y="1376908"/>
                </a:cubicBezTo>
                <a:lnTo>
                  <a:pt x="2696646" y="1390861"/>
                </a:lnTo>
                <a:lnTo>
                  <a:pt x="2707994" y="1395760"/>
                </a:lnTo>
                <a:cubicBezTo>
                  <a:pt x="2753940" y="1414717"/>
                  <a:pt x="2812312" y="1436965"/>
                  <a:pt x="2858840" y="1457150"/>
                </a:cubicBezTo>
                <a:lnTo>
                  <a:pt x="2861023" y="1458191"/>
                </a:lnTo>
                <a:lnTo>
                  <a:pt x="2867286" y="1452853"/>
                </a:lnTo>
                <a:cubicBezTo>
                  <a:pt x="2877355" y="1444961"/>
                  <a:pt x="2889329" y="1435527"/>
                  <a:pt x="2896949" y="1422102"/>
                </a:cubicBezTo>
                <a:cubicBezTo>
                  <a:pt x="2912189" y="1395250"/>
                  <a:pt x="2931058" y="1352432"/>
                  <a:pt x="2940492" y="1313244"/>
                </a:cubicBezTo>
                <a:cubicBezTo>
                  <a:pt x="2949926" y="1274054"/>
                  <a:pt x="2953554" y="1230512"/>
                  <a:pt x="2953554" y="1186969"/>
                </a:cubicBezTo>
                <a:cubicBezTo>
                  <a:pt x="2953554" y="1143426"/>
                  <a:pt x="2953555" y="1096981"/>
                  <a:pt x="2940492" y="1051986"/>
                </a:cubicBezTo>
                <a:cubicBezTo>
                  <a:pt x="2927429" y="1006992"/>
                  <a:pt x="2900577" y="951111"/>
                  <a:pt x="2875177" y="917003"/>
                </a:cubicBezTo>
                <a:cubicBezTo>
                  <a:pt x="2849777" y="882895"/>
                  <a:pt x="2815669" y="865478"/>
                  <a:pt x="2788092" y="847335"/>
                </a:cubicBezTo>
                <a:cubicBezTo>
                  <a:pt x="2760515" y="829192"/>
                  <a:pt x="2737292" y="816130"/>
                  <a:pt x="2709715" y="808147"/>
                </a:cubicBezTo>
                <a:cubicBezTo>
                  <a:pt x="2695927" y="804156"/>
                  <a:pt x="2682864" y="800709"/>
                  <a:pt x="2668894" y="798894"/>
                </a:cubicBezTo>
                <a:close/>
                <a:moveTo>
                  <a:pt x="2578270" y="426"/>
                </a:moveTo>
                <a:cubicBezTo>
                  <a:pt x="2619364" y="1515"/>
                  <a:pt x="2660729" y="4781"/>
                  <a:pt x="2701006" y="11312"/>
                </a:cubicBezTo>
                <a:cubicBezTo>
                  <a:pt x="2781560" y="24375"/>
                  <a:pt x="2869372" y="42518"/>
                  <a:pt x="2940492" y="80981"/>
                </a:cubicBezTo>
                <a:cubicBezTo>
                  <a:pt x="3011612" y="119444"/>
                  <a:pt x="3071846" y="175323"/>
                  <a:pt x="3127726" y="242089"/>
                </a:cubicBezTo>
                <a:cubicBezTo>
                  <a:pt x="3183606" y="308855"/>
                  <a:pt x="3240938" y="401021"/>
                  <a:pt x="3275772" y="481575"/>
                </a:cubicBezTo>
                <a:cubicBezTo>
                  <a:pt x="3310606" y="562129"/>
                  <a:pt x="3320766" y="636878"/>
                  <a:pt x="3336732" y="725415"/>
                </a:cubicBezTo>
                <a:cubicBezTo>
                  <a:pt x="3352698" y="813952"/>
                  <a:pt x="3365760" y="913375"/>
                  <a:pt x="3371566" y="1012798"/>
                </a:cubicBezTo>
                <a:cubicBezTo>
                  <a:pt x="3377372" y="1112221"/>
                  <a:pt x="3369389" y="1221804"/>
                  <a:pt x="3371566" y="1321953"/>
                </a:cubicBezTo>
                <a:cubicBezTo>
                  <a:pt x="3373743" y="1422100"/>
                  <a:pt x="3379549" y="1546198"/>
                  <a:pt x="3384629" y="1613689"/>
                </a:cubicBezTo>
                <a:cubicBezTo>
                  <a:pt x="3389709" y="1681181"/>
                  <a:pt x="3381000" y="1668118"/>
                  <a:pt x="3402046" y="1726902"/>
                </a:cubicBezTo>
                <a:cubicBezTo>
                  <a:pt x="3423092" y="1785684"/>
                  <a:pt x="3469537" y="1894540"/>
                  <a:pt x="3510903" y="1966386"/>
                </a:cubicBezTo>
                <a:cubicBezTo>
                  <a:pt x="3541928" y="2020271"/>
                  <a:pt x="3592138" y="2073338"/>
                  <a:pt x="3624795" y="2117324"/>
                </a:cubicBezTo>
                <a:lnTo>
                  <a:pt x="3644017" y="2148032"/>
                </a:lnTo>
                <a:lnTo>
                  <a:pt x="3645885" y="2149266"/>
                </a:lnTo>
                <a:cubicBezTo>
                  <a:pt x="3669108" y="2171763"/>
                  <a:pt x="3714828" y="2245061"/>
                  <a:pt x="3754742" y="2297312"/>
                </a:cubicBezTo>
                <a:cubicBezTo>
                  <a:pt x="3794656" y="2349563"/>
                  <a:pt x="3832394" y="2391655"/>
                  <a:pt x="3885371" y="2462775"/>
                </a:cubicBezTo>
                <a:cubicBezTo>
                  <a:pt x="3938348" y="2533895"/>
                  <a:pt x="4012371" y="2628238"/>
                  <a:pt x="4072605" y="2724032"/>
                </a:cubicBezTo>
                <a:cubicBezTo>
                  <a:pt x="4132839" y="2819826"/>
                  <a:pt x="4198879" y="2930135"/>
                  <a:pt x="4246776" y="3037541"/>
                </a:cubicBezTo>
                <a:cubicBezTo>
                  <a:pt x="4294673" y="3144947"/>
                  <a:pt x="4337491" y="3271220"/>
                  <a:pt x="4359988" y="3368466"/>
                </a:cubicBezTo>
                <a:cubicBezTo>
                  <a:pt x="4382485" y="3465712"/>
                  <a:pt x="4381033" y="3537558"/>
                  <a:pt x="4381759" y="3621015"/>
                </a:cubicBezTo>
                <a:cubicBezTo>
                  <a:pt x="4382485" y="3704472"/>
                  <a:pt x="4374502" y="3797363"/>
                  <a:pt x="4364342" y="3869209"/>
                </a:cubicBezTo>
                <a:cubicBezTo>
                  <a:pt x="4356722" y="3923094"/>
                  <a:pt x="4347469" y="3981877"/>
                  <a:pt x="4334747" y="4020759"/>
                </a:cubicBezTo>
                <a:lnTo>
                  <a:pt x="4328859" y="4033984"/>
                </a:lnTo>
                <a:lnTo>
                  <a:pt x="4370707" y="4050259"/>
                </a:lnTo>
                <a:cubicBezTo>
                  <a:pt x="4392292" y="4060541"/>
                  <a:pt x="4411645" y="4067660"/>
                  <a:pt x="4429881" y="4084593"/>
                </a:cubicBezTo>
                <a:cubicBezTo>
                  <a:pt x="4448117" y="4101526"/>
                  <a:pt x="4467841" y="4124363"/>
                  <a:pt x="4480122" y="4151855"/>
                </a:cubicBezTo>
                <a:cubicBezTo>
                  <a:pt x="4492403" y="4179347"/>
                  <a:pt x="4497031" y="4224808"/>
                  <a:pt x="4503568" y="4249548"/>
                </a:cubicBezTo>
                <a:cubicBezTo>
                  <a:pt x="4510105" y="4274288"/>
                  <a:pt x="4512834" y="4278155"/>
                  <a:pt x="4519347" y="4300298"/>
                </a:cubicBezTo>
                <a:cubicBezTo>
                  <a:pt x="4525860" y="4322441"/>
                  <a:pt x="4529643" y="4349184"/>
                  <a:pt x="4542644" y="4382408"/>
                </a:cubicBezTo>
                <a:cubicBezTo>
                  <a:pt x="4555645" y="4415632"/>
                  <a:pt x="4577814" y="4467077"/>
                  <a:pt x="4597353" y="4499641"/>
                </a:cubicBezTo>
                <a:cubicBezTo>
                  <a:pt x="4616892" y="4532205"/>
                  <a:pt x="4635127" y="4550439"/>
                  <a:pt x="4659876" y="4577793"/>
                </a:cubicBezTo>
                <a:cubicBezTo>
                  <a:pt x="4684625" y="4605147"/>
                  <a:pt x="4707420" y="4635760"/>
                  <a:pt x="4726307" y="4663766"/>
                </a:cubicBezTo>
                <a:cubicBezTo>
                  <a:pt x="4745194" y="4691772"/>
                  <a:pt x="4760824" y="4720429"/>
                  <a:pt x="4773198" y="4745828"/>
                </a:cubicBezTo>
                <a:cubicBezTo>
                  <a:pt x="4785572" y="4771227"/>
                  <a:pt x="4796611" y="4788834"/>
                  <a:pt x="4800552" y="4816163"/>
                </a:cubicBezTo>
                <a:cubicBezTo>
                  <a:pt x="4804493" y="4843492"/>
                  <a:pt x="4808566" y="4876585"/>
                  <a:pt x="4796843" y="4909800"/>
                </a:cubicBezTo>
                <a:cubicBezTo>
                  <a:pt x="4785120" y="4943016"/>
                  <a:pt x="4758904" y="4984821"/>
                  <a:pt x="4730215" y="5015456"/>
                </a:cubicBezTo>
                <a:cubicBezTo>
                  <a:pt x="4701526" y="5046091"/>
                  <a:pt x="4666389" y="5066255"/>
                  <a:pt x="4624707" y="5093609"/>
                </a:cubicBezTo>
                <a:cubicBezTo>
                  <a:pt x="4583025" y="5120963"/>
                  <a:pt x="4527666" y="5154178"/>
                  <a:pt x="4480122" y="5179578"/>
                </a:cubicBezTo>
                <a:cubicBezTo>
                  <a:pt x="4432578" y="5204978"/>
                  <a:pt x="4385035" y="5219958"/>
                  <a:pt x="4339445" y="5246009"/>
                </a:cubicBezTo>
                <a:cubicBezTo>
                  <a:pt x="4293855" y="5272060"/>
                  <a:pt x="4246310" y="5305927"/>
                  <a:pt x="4206582" y="5335886"/>
                </a:cubicBezTo>
                <a:cubicBezTo>
                  <a:pt x="4166854" y="5365845"/>
                  <a:pt x="4135594" y="5391895"/>
                  <a:pt x="4101076" y="5425762"/>
                </a:cubicBezTo>
                <a:cubicBezTo>
                  <a:pt x="4066558" y="5459629"/>
                  <a:pt x="4035948" y="5504568"/>
                  <a:pt x="3999476" y="5539086"/>
                </a:cubicBezTo>
                <a:cubicBezTo>
                  <a:pt x="3963004" y="5573604"/>
                  <a:pt x="3921338" y="5604882"/>
                  <a:pt x="3882245" y="5632871"/>
                </a:cubicBezTo>
                <a:cubicBezTo>
                  <a:pt x="3843152" y="5660860"/>
                  <a:pt x="3801388" y="5686177"/>
                  <a:pt x="3764916" y="5707018"/>
                </a:cubicBezTo>
                <a:cubicBezTo>
                  <a:pt x="3728444" y="5727859"/>
                  <a:pt x="3710290" y="5743574"/>
                  <a:pt x="3663414" y="5757919"/>
                </a:cubicBezTo>
                <a:cubicBezTo>
                  <a:pt x="3616538" y="5772264"/>
                  <a:pt x="3534460" y="5789830"/>
                  <a:pt x="3483660" y="5793087"/>
                </a:cubicBezTo>
                <a:cubicBezTo>
                  <a:pt x="3432860" y="5796344"/>
                  <a:pt x="3398343" y="5789182"/>
                  <a:pt x="3358615" y="5777459"/>
                </a:cubicBezTo>
                <a:cubicBezTo>
                  <a:pt x="3318887" y="5765736"/>
                  <a:pt x="3280460" y="5744892"/>
                  <a:pt x="3245291" y="5722748"/>
                </a:cubicBezTo>
                <a:cubicBezTo>
                  <a:pt x="3210122" y="5700604"/>
                  <a:pt x="3178209" y="5676507"/>
                  <a:pt x="3147599" y="5644594"/>
                </a:cubicBezTo>
                <a:cubicBezTo>
                  <a:pt x="3116989" y="5612681"/>
                  <a:pt x="3082470" y="5566440"/>
                  <a:pt x="3061629" y="5531271"/>
                </a:cubicBezTo>
                <a:cubicBezTo>
                  <a:pt x="3051208" y="5513686"/>
                  <a:pt x="3043881" y="5498544"/>
                  <a:pt x="3037938" y="5483157"/>
                </a:cubicBezTo>
                <a:lnTo>
                  <a:pt x="3028942" y="5454169"/>
                </a:lnTo>
                <a:lnTo>
                  <a:pt x="3023222" y="5454169"/>
                </a:lnTo>
                <a:cubicBezTo>
                  <a:pt x="3006531" y="5454895"/>
                  <a:pt x="2984759" y="5459974"/>
                  <a:pt x="2944845" y="5458523"/>
                </a:cubicBezTo>
                <a:cubicBezTo>
                  <a:pt x="2904931" y="5457072"/>
                  <a:pt x="2837439" y="5451267"/>
                  <a:pt x="2783736" y="5445461"/>
                </a:cubicBezTo>
                <a:cubicBezTo>
                  <a:pt x="2730033" y="5439655"/>
                  <a:pt x="2672702" y="5429495"/>
                  <a:pt x="2622628" y="5423689"/>
                </a:cubicBezTo>
                <a:cubicBezTo>
                  <a:pt x="2572554" y="5417883"/>
                  <a:pt x="2531188" y="5412803"/>
                  <a:pt x="2483291" y="5410626"/>
                </a:cubicBezTo>
                <a:cubicBezTo>
                  <a:pt x="2435394" y="5408449"/>
                  <a:pt x="2379514" y="5409175"/>
                  <a:pt x="2335245" y="5410626"/>
                </a:cubicBezTo>
                <a:cubicBezTo>
                  <a:pt x="2290976" y="5412077"/>
                  <a:pt x="2258319" y="5410626"/>
                  <a:pt x="2217679" y="5419335"/>
                </a:cubicBezTo>
                <a:cubicBezTo>
                  <a:pt x="2177039" y="5428044"/>
                  <a:pt x="2139302" y="5451267"/>
                  <a:pt x="2091405" y="5462878"/>
                </a:cubicBezTo>
                <a:cubicBezTo>
                  <a:pt x="2043508" y="5474489"/>
                  <a:pt x="1971662" y="5486826"/>
                  <a:pt x="1930296" y="5489003"/>
                </a:cubicBezTo>
                <a:cubicBezTo>
                  <a:pt x="1909613" y="5490092"/>
                  <a:pt x="1890019" y="5490818"/>
                  <a:pt x="1874507" y="5489275"/>
                </a:cubicBezTo>
                <a:lnTo>
                  <a:pt x="1872896" y="5488930"/>
                </a:lnTo>
                <a:lnTo>
                  <a:pt x="1868890" y="5499275"/>
                </a:lnTo>
                <a:cubicBezTo>
                  <a:pt x="1850003" y="5535095"/>
                  <a:pt x="1822649" y="5566357"/>
                  <a:pt x="1790736" y="5596967"/>
                </a:cubicBezTo>
                <a:cubicBezTo>
                  <a:pt x="1758823" y="5627577"/>
                  <a:pt x="1712582" y="5662096"/>
                  <a:pt x="1677413" y="5682937"/>
                </a:cubicBezTo>
                <a:cubicBezTo>
                  <a:pt x="1642244" y="5703778"/>
                  <a:pt x="1616843" y="5712245"/>
                  <a:pt x="1579720" y="5722014"/>
                </a:cubicBezTo>
                <a:cubicBezTo>
                  <a:pt x="1542597" y="5731783"/>
                  <a:pt x="1502869" y="5738296"/>
                  <a:pt x="1454674" y="5741552"/>
                </a:cubicBezTo>
                <a:cubicBezTo>
                  <a:pt x="1406479" y="5744808"/>
                  <a:pt x="1345259" y="5746111"/>
                  <a:pt x="1298367" y="5741552"/>
                </a:cubicBezTo>
                <a:cubicBezTo>
                  <a:pt x="1251475" y="5736993"/>
                  <a:pt x="1213048" y="5725270"/>
                  <a:pt x="1173320" y="5714198"/>
                </a:cubicBezTo>
                <a:cubicBezTo>
                  <a:pt x="1133592" y="5703126"/>
                  <a:pt x="1099074" y="5690752"/>
                  <a:pt x="1059997" y="5675121"/>
                </a:cubicBezTo>
                <a:cubicBezTo>
                  <a:pt x="1020920" y="5659490"/>
                  <a:pt x="975331" y="5637998"/>
                  <a:pt x="938859" y="5620414"/>
                </a:cubicBezTo>
                <a:cubicBezTo>
                  <a:pt x="902387" y="5602829"/>
                  <a:pt x="868521" y="5582640"/>
                  <a:pt x="841167" y="5569614"/>
                </a:cubicBezTo>
                <a:cubicBezTo>
                  <a:pt x="813813" y="5556588"/>
                  <a:pt x="797531" y="5549424"/>
                  <a:pt x="774736" y="5542260"/>
                </a:cubicBezTo>
                <a:cubicBezTo>
                  <a:pt x="751941" y="5535096"/>
                  <a:pt x="733705" y="5531839"/>
                  <a:pt x="704397" y="5526629"/>
                </a:cubicBezTo>
                <a:cubicBezTo>
                  <a:pt x="675089" y="5521419"/>
                  <a:pt x="598890" y="5510998"/>
                  <a:pt x="598890" y="5510998"/>
                </a:cubicBezTo>
                <a:cubicBezTo>
                  <a:pt x="561116" y="5505788"/>
                  <a:pt x="515525" y="5497972"/>
                  <a:pt x="477751" y="5495367"/>
                </a:cubicBezTo>
                <a:cubicBezTo>
                  <a:pt x="439977" y="5492762"/>
                  <a:pt x="410670" y="5498623"/>
                  <a:pt x="372244" y="5495367"/>
                </a:cubicBezTo>
                <a:cubicBezTo>
                  <a:pt x="333818" y="5492111"/>
                  <a:pt x="284320" y="5485598"/>
                  <a:pt x="247197" y="5475829"/>
                </a:cubicBezTo>
                <a:cubicBezTo>
                  <a:pt x="210074" y="5466060"/>
                  <a:pt x="180115" y="5452383"/>
                  <a:pt x="149505" y="5436752"/>
                </a:cubicBezTo>
                <a:cubicBezTo>
                  <a:pt x="118895" y="5421121"/>
                  <a:pt x="85679" y="5402234"/>
                  <a:pt x="63536" y="5382044"/>
                </a:cubicBezTo>
                <a:cubicBezTo>
                  <a:pt x="41392" y="5361854"/>
                  <a:pt x="27064" y="5342968"/>
                  <a:pt x="16644" y="5315614"/>
                </a:cubicBezTo>
                <a:cubicBezTo>
                  <a:pt x="6224" y="5288260"/>
                  <a:pt x="2967" y="5255044"/>
                  <a:pt x="1013" y="5217921"/>
                </a:cubicBezTo>
                <a:cubicBezTo>
                  <a:pt x="-941" y="5180798"/>
                  <a:pt x="-290" y="5127393"/>
                  <a:pt x="4920" y="5092875"/>
                </a:cubicBezTo>
                <a:cubicBezTo>
                  <a:pt x="10130" y="5058357"/>
                  <a:pt x="23807" y="5034911"/>
                  <a:pt x="32274" y="5010814"/>
                </a:cubicBezTo>
                <a:cubicBezTo>
                  <a:pt x="40741" y="4986717"/>
                  <a:pt x="50510" y="4979552"/>
                  <a:pt x="55720" y="4948290"/>
                </a:cubicBezTo>
                <a:cubicBezTo>
                  <a:pt x="60930" y="4917028"/>
                  <a:pt x="64838" y="4862321"/>
                  <a:pt x="63536" y="4823244"/>
                </a:cubicBezTo>
                <a:cubicBezTo>
                  <a:pt x="62234" y="4784167"/>
                  <a:pt x="53115" y="4748998"/>
                  <a:pt x="47905" y="4713829"/>
                </a:cubicBezTo>
                <a:cubicBezTo>
                  <a:pt x="42695" y="4678660"/>
                  <a:pt x="34228" y="4642839"/>
                  <a:pt x="32274" y="4612229"/>
                </a:cubicBezTo>
                <a:cubicBezTo>
                  <a:pt x="30320" y="4581619"/>
                  <a:pt x="30972" y="4558824"/>
                  <a:pt x="36182" y="4530167"/>
                </a:cubicBezTo>
                <a:cubicBezTo>
                  <a:pt x="41392" y="4501510"/>
                  <a:pt x="49859" y="4467644"/>
                  <a:pt x="63536" y="4440290"/>
                </a:cubicBezTo>
                <a:cubicBezTo>
                  <a:pt x="77213" y="4412936"/>
                  <a:pt x="93495" y="4388839"/>
                  <a:pt x="118244" y="4366044"/>
                </a:cubicBezTo>
                <a:cubicBezTo>
                  <a:pt x="142993" y="4343249"/>
                  <a:pt x="182069" y="4320454"/>
                  <a:pt x="212028" y="4303521"/>
                </a:cubicBezTo>
                <a:cubicBezTo>
                  <a:pt x="241987" y="4286588"/>
                  <a:pt x="267387" y="4274864"/>
                  <a:pt x="297997" y="4264444"/>
                </a:cubicBezTo>
                <a:cubicBezTo>
                  <a:pt x="328607" y="4254024"/>
                  <a:pt x="371593" y="4249465"/>
                  <a:pt x="395690" y="4240998"/>
                </a:cubicBezTo>
                <a:cubicBezTo>
                  <a:pt x="419787" y="4232531"/>
                  <a:pt x="424998" y="4229275"/>
                  <a:pt x="442582" y="4213644"/>
                </a:cubicBezTo>
                <a:cubicBezTo>
                  <a:pt x="460166" y="4198013"/>
                  <a:pt x="477751" y="4177173"/>
                  <a:pt x="501197" y="4147214"/>
                </a:cubicBezTo>
                <a:cubicBezTo>
                  <a:pt x="524643" y="4117255"/>
                  <a:pt x="557859" y="4064500"/>
                  <a:pt x="583259" y="4033890"/>
                </a:cubicBezTo>
                <a:cubicBezTo>
                  <a:pt x="608659" y="4003280"/>
                  <a:pt x="626243" y="3988301"/>
                  <a:pt x="653597" y="3963552"/>
                </a:cubicBezTo>
                <a:lnTo>
                  <a:pt x="658452" y="3959042"/>
                </a:lnTo>
                <a:lnTo>
                  <a:pt x="657484" y="3942688"/>
                </a:lnTo>
                <a:cubicBezTo>
                  <a:pt x="657212" y="3923275"/>
                  <a:pt x="658119" y="3898238"/>
                  <a:pt x="658845" y="3869209"/>
                </a:cubicBezTo>
                <a:cubicBezTo>
                  <a:pt x="660296" y="3811152"/>
                  <a:pt x="659571" y="3714632"/>
                  <a:pt x="671908" y="3634078"/>
                </a:cubicBezTo>
                <a:cubicBezTo>
                  <a:pt x="684245" y="3553524"/>
                  <a:pt x="703839" y="3477323"/>
                  <a:pt x="732868" y="3385883"/>
                </a:cubicBezTo>
                <a:cubicBezTo>
                  <a:pt x="761897" y="3294443"/>
                  <a:pt x="793102" y="3193569"/>
                  <a:pt x="846079" y="3085438"/>
                </a:cubicBezTo>
                <a:cubicBezTo>
                  <a:pt x="899056" y="2977307"/>
                  <a:pt x="992674" y="2831439"/>
                  <a:pt x="1050731" y="2737095"/>
                </a:cubicBezTo>
                <a:cubicBezTo>
                  <a:pt x="1108788" y="2642752"/>
                  <a:pt x="1160313" y="2568004"/>
                  <a:pt x="1194422" y="2519381"/>
                </a:cubicBezTo>
                <a:cubicBezTo>
                  <a:pt x="1211476" y="2495070"/>
                  <a:pt x="1222906" y="2479104"/>
                  <a:pt x="1231977" y="2467946"/>
                </a:cubicBezTo>
                <a:lnTo>
                  <a:pt x="1255049" y="2445679"/>
                </a:lnTo>
                <a:lnTo>
                  <a:pt x="1298926" y="2388752"/>
                </a:lnTo>
                <a:cubicBezTo>
                  <a:pt x="1336663" y="2336500"/>
                  <a:pt x="1406331" y="2245060"/>
                  <a:pt x="1442617" y="2192809"/>
                </a:cubicBezTo>
                <a:cubicBezTo>
                  <a:pt x="1478903" y="2140558"/>
                  <a:pt x="1494143" y="2118060"/>
                  <a:pt x="1516640" y="2075243"/>
                </a:cubicBezTo>
                <a:cubicBezTo>
                  <a:pt x="1539137" y="2032426"/>
                  <a:pt x="1560909" y="1982352"/>
                  <a:pt x="1577600" y="1935906"/>
                </a:cubicBezTo>
                <a:cubicBezTo>
                  <a:pt x="1594291" y="1889460"/>
                  <a:pt x="1607355" y="1841563"/>
                  <a:pt x="1616789" y="1796569"/>
                </a:cubicBezTo>
                <a:cubicBezTo>
                  <a:pt x="1626223" y="1751575"/>
                  <a:pt x="1630578" y="1710936"/>
                  <a:pt x="1634206" y="1665942"/>
                </a:cubicBezTo>
                <a:cubicBezTo>
                  <a:pt x="1637835" y="1620947"/>
                  <a:pt x="1639286" y="1585386"/>
                  <a:pt x="1638560" y="1526604"/>
                </a:cubicBezTo>
                <a:cubicBezTo>
                  <a:pt x="1637834" y="1467820"/>
                  <a:pt x="1632029" y="1382912"/>
                  <a:pt x="1629852" y="1313244"/>
                </a:cubicBezTo>
                <a:cubicBezTo>
                  <a:pt x="1627675" y="1243575"/>
                  <a:pt x="1626223" y="1177535"/>
                  <a:pt x="1625497" y="1108592"/>
                </a:cubicBezTo>
                <a:cubicBezTo>
                  <a:pt x="1624771" y="1039649"/>
                  <a:pt x="1621868" y="975786"/>
                  <a:pt x="1625497" y="899586"/>
                </a:cubicBezTo>
                <a:cubicBezTo>
                  <a:pt x="1629126" y="823386"/>
                  <a:pt x="1634206" y="726866"/>
                  <a:pt x="1647269" y="651392"/>
                </a:cubicBezTo>
                <a:cubicBezTo>
                  <a:pt x="1660332" y="575918"/>
                  <a:pt x="1674846" y="511329"/>
                  <a:pt x="1703874" y="446741"/>
                </a:cubicBezTo>
                <a:cubicBezTo>
                  <a:pt x="1732902" y="382153"/>
                  <a:pt x="1768463" y="319741"/>
                  <a:pt x="1821440" y="263861"/>
                </a:cubicBezTo>
                <a:cubicBezTo>
                  <a:pt x="1874417" y="207981"/>
                  <a:pt x="1953520" y="149198"/>
                  <a:pt x="2021737" y="111461"/>
                </a:cubicBezTo>
                <a:cubicBezTo>
                  <a:pt x="2089954" y="73724"/>
                  <a:pt x="2158172" y="55581"/>
                  <a:pt x="2230743" y="37438"/>
                </a:cubicBezTo>
                <a:cubicBezTo>
                  <a:pt x="2303314" y="19295"/>
                  <a:pt x="2378789" y="6957"/>
                  <a:pt x="2457166" y="2603"/>
                </a:cubicBezTo>
                <a:cubicBezTo>
                  <a:pt x="2496355" y="426"/>
                  <a:pt x="2537176" y="-662"/>
                  <a:pt x="2578270" y="426"/>
                </a:cubicBezTo>
                <a:close/>
              </a:path>
            </a:pathLst>
          </a:custGeom>
          <a:gradFill rotWithShape="1">
            <a:gsLst>
              <a:gs pos="0">
                <a:srgbClr val="D6D6D6">
                  <a:shade val="51000"/>
                  <a:satMod val="130000"/>
                </a:srgbClr>
              </a:gs>
              <a:gs pos="80000">
                <a:srgbClr val="D6D6D6">
                  <a:shade val="93000"/>
                  <a:satMod val="130000"/>
                </a:srgbClr>
              </a:gs>
              <a:gs pos="100000">
                <a:srgbClr val="D6D6D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7182D"/>
              </a:solidFill>
              <a:effectLst/>
              <a:uLnTx/>
              <a:uFillTx/>
              <a:latin typeface="CiscoSansTT"/>
              <a:ea typeface="+mn-ea"/>
              <a:cs typeface="+mn-cs"/>
            </a:endParaRPr>
          </a:p>
        </p:txBody>
      </p:sp>
      <p:sp>
        <p:nvSpPr>
          <p:cNvPr id="8" name="Freeform 7">
            <a:extLst>
              <a:ext uri="{FF2B5EF4-FFF2-40B4-BE49-F238E27FC236}">
                <a16:creationId xmlns:a16="http://schemas.microsoft.com/office/drawing/2014/main" id="{A916DD3A-5E1D-7212-87EB-3BD798997FE1}"/>
              </a:ext>
            </a:extLst>
          </p:cNvPr>
          <p:cNvSpPr>
            <a:spLocks noChangeAspect="1"/>
          </p:cNvSpPr>
          <p:nvPr/>
        </p:nvSpPr>
        <p:spPr>
          <a:xfrm>
            <a:off x="6425483" y="1155498"/>
            <a:ext cx="378330" cy="484283"/>
          </a:xfrm>
          <a:custGeom>
            <a:avLst/>
            <a:gdLst>
              <a:gd name="connsiteX0" fmla="*/ 1214066 w 4301727"/>
              <a:gd name="connsiteY0" fmla="*/ 1520753 h 5506445"/>
              <a:gd name="connsiteX1" fmla="*/ 1334422 w 4301727"/>
              <a:gd name="connsiteY1" fmla="*/ 1523402 h 5506445"/>
              <a:gd name="connsiteX2" fmla="*/ 1582703 w 4301727"/>
              <a:gd name="connsiteY2" fmla="*/ 1553680 h 5506445"/>
              <a:gd name="connsiteX3" fmla="*/ 1818872 w 4301727"/>
              <a:gd name="connsiteY3" fmla="*/ 1644515 h 5506445"/>
              <a:gd name="connsiteX4" fmla="*/ 2061097 w 4301727"/>
              <a:gd name="connsiteY4" fmla="*/ 1747460 h 5506445"/>
              <a:gd name="connsiteX5" fmla="*/ 2242766 w 4301727"/>
              <a:gd name="connsiteY5" fmla="*/ 1765627 h 5506445"/>
              <a:gd name="connsiteX6" fmla="*/ 2448658 w 4301727"/>
              <a:gd name="connsiteY6" fmla="*/ 1723238 h 5506445"/>
              <a:gd name="connsiteX7" fmla="*/ 2709050 w 4301727"/>
              <a:gd name="connsiteY7" fmla="*/ 1626348 h 5506445"/>
              <a:gd name="connsiteX8" fmla="*/ 3011831 w 4301727"/>
              <a:gd name="connsiteY8" fmla="*/ 1547625 h 5506445"/>
              <a:gd name="connsiteX9" fmla="*/ 3350946 w 4301727"/>
              <a:gd name="connsiteY9" fmla="*/ 1535513 h 5506445"/>
              <a:gd name="connsiteX10" fmla="*/ 3611338 w 4301727"/>
              <a:gd name="connsiteY10" fmla="*/ 1608181 h 5506445"/>
              <a:gd name="connsiteX11" fmla="*/ 3853564 w 4301727"/>
              <a:gd name="connsiteY11" fmla="*/ 1723238 h 5506445"/>
              <a:gd name="connsiteX12" fmla="*/ 4011010 w 4301727"/>
              <a:gd name="connsiteY12" fmla="*/ 1856462 h 5506445"/>
              <a:gd name="connsiteX13" fmla="*/ 4180568 w 4301727"/>
              <a:gd name="connsiteY13" fmla="*/ 2044186 h 5506445"/>
              <a:gd name="connsiteX14" fmla="*/ 4095789 w 4301727"/>
              <a:gd name="connsiteY14" fmla="*/ 2159243 h 5506445"/>
              <a:gd name="connsiteX15" fmla="*/ 3895953 w 4301727"/>
              <a:gd name="connsiteY15" fmla="*/ 2377246 h 5506445"/>
              <a:gd name="connsiteX16" fmla="*/ 3720340 w 4301727"/>
              <a:gd name="connsiteY16" fmla="*/ 2643694 h 5506445"/>
              <a:gd name="connsiteX17" fmla="*/ 3653728 w 4301727"/>
              <a:gd name="connsiteY17" fmla="*/ 2916197 h 5506445"/>
              <a:gd name="connsiteX18" fmla="*/ 3629505 w 4301727"/>
              <a:gd name="connsiteY18" fmla="*/ 3182645 h 5506445"/>
              <a:gd name="connsiteX19" fmla="*/ 3690062 w 4301727"/>
              <a:gd name="connsiteY19" fmla="*/ 3473315 h 5506445"/>
              <a:gd name="connsiteX20" fmla="*/ 3817230 w 4301727"/>
              <a:gd name="connsiteY20" fmla="*/ 3751874 h 5506445"/>
              <a:gd name="connsiteX21" fmla="*/ 4004954 w 4301727"/>
              <a:gd name="connsiteY21" fmla="*/ 3994099 h 5506445"/>
              <a:gd name="connsiteX22" fmla="*/ 4186623 w 4301727"/>
              <a:gd name="connsiteY22" fmla="*/ 4127323 h 5506445"/>
              <a:gd name="connsiteX23" fmla="*/ 4301680 w 4301727"/>
              <a:gd name="connsiteY23" fmla="*/ 4212102 h 5506445"/>
              <a:gd name="connsiteX24" fmla="*/ 4198735 w 4301727"/>
              <a:gd name="connsiteY24" fmla="*/ 4466438 h 5506445"/>
              <a:gd name="connsiteX25" fmla="*/ 4047344 w 4301727"/>
              <a:gd name="connsiteY25" fmla="*/ 4738941 h 5506445"/>
              <a:gd name="connsiteX26" fmla="*/ 3762729 w 4301727"/>
              <a:gd name="connsiteY26" fmla="*/ 5120446 h 5506445"/>
              <a:gd name="connsiteX27" fmla="*/ 3466003 w 4301727"/>
              <a:gd name="connsiteY27" fmla="*/ 5399005 h 5506445"/>
              <a:gd name="connsiteX28" fmla="*/ 3187444 w 4301727"/>
              <a:gd name="connsiteY28" fmla="*/ 5501951 h 5506445"/>
              <a:gd name="connsiteX29" fmla="*/ 2914941 w 4301727"/>
              <a:gd name="connsiteY29" fmla="*/ 5471672 h 5506445"/>
              <a:gd name="connsiteX30" fmla="*/ 2618215 w 4301727"/>
              <a:gd name="connsiteY30" fmla="*/ 5326337 h 5506445"/>
              <a:gd name="connsiteX31" fmla="*/ 2327545 w 4301727"/>
              <a:gd name="connsiteY31" fmla="*/ 5259725 h 5506445"/>
              <a:gd name="connsiteX32" fmla="*/ 2085320 w 4301727"/>
              <a:gd name="connsiteY32" fmla="*/ 5271837 h 5506445"/>
              <a:gd name="connsiteX33" fmla="*/ 1649315 w 4301727"/>
              <a:gd name="connsiteY33" fmla="*/ 5441394 h 5506445"/>
              <a:gd name="connsiteX34" fmla="*/ 1328366 w 4301727"/>
              <a:gd name="connsiteY34" fmla="*/ 5453505 h 5506445"/>
              <a:gd name="connsiteX35" fmla="*/ 958973 w 4301727"/>
              <a:gd name="connsiteY35" fmla="*/ 5296059 h 5506445"/>
              <a:gd name="connsiteX36" fmla="*/ 692525 w 4301727"/>
              <a:gd name="connsiteY36" fmla="*/ 4950888 h 5506445"/>
              <a:gd name="connsiteX37" fmla="*/ 389744 w 4301727"/>
              <a:gd name="connsiteY37" fmla="*/ 4472494 h 5506445"/>
              <a:gd name="connsiteX38" fmla="*/ 147519 w 4301727"/>
              <a:gd name="connsiteY38" fmla="*/ 3909320 h 5506445"/>
              <a:gd name="connsiteX39" fmla="*/ 26406 w 4301727"/>
              <a:gd name="connsiteY39" fmla="*/ 3418814 h 5506445"/>
              <a:gd name="connsiteX40" fmla="*/ 2184 w 4301727"/>
              <a:gd name="connsiteY40" fmla="*/ 3025198 h 5506445"/>
              <a:gd name="connsiteX41" fmla="*/ 62740 w 4301727"/>
              <a:gd name="connsiteY41" fmla="*/ 2558915 h 5506445"/>
              <a:gd name="connsiteX42" fmla="*/ 183852 w 4301727"/>
              <a:gd name="connsiteY42" fmla="*/ 2213744 h 5506445"/>
              <a:gd name="connsiteX43" fmla="*/ 389744 w 4301727"/>
              <a:gd name="connsiteY43" fmla="*/ 1923074 h 5506445"/>
              <a:gd name="connsiteX44" fmla="*/ 613802 w 4301727"/>
              <a:gd name="connsiteY44" fmla="*/ 1717182 h 5506445"/>
              <a:gd name="connsiteX45" fmla="*/ 831805 w 4301727"/>
              <a:gd name="connsiteY45" fmla="*/ 1590014 h 5506445"/>
              <a:gd name="connsiteX46" fmla="*/ 1092197 w 4301727"/>
              <a:gd name="connsiteY46" fmla="*/ 1529458 h 5506445"/>
              <a:gd name="connsiteX47" fmla="*/ 1214066 w 4301727"/>
              <a:gd name="connsiteY47" fmla="*/ 1520753 h 5506445"/>
              <a:gd name="connsiteX48" fmla="*/ 3154895 w 4301727"/>
              <a:gd name="connsiteY48" fmla="*/ 1547 h 5506445"/>
              <a:gd name="connsiteX49" fmla="*/ 3223778 w 4301727"/>
              <a:gd name="connsiteY49" fmla="*/ 33717 h 5506445"/>
              <a:gd name="connsiteX50" fmla="*/ 3175333 w 4301727"/>
              <a:gd name="connsiteY50" fmla="*/ 409166 h 5506445"/>
              <a:gd name="connsiteX51" fmla="*/ 3048165 w 4301727"/>
              <a:gd name="connsiteY51" fmla="*/ 742226 h 5506445"/>
              <a:gd name="connsiteX52" fmla="*/ 2830162 w 4301727"/>
              <a:gd name="connsiteY52" fmla="*/ 1008674 h 5506445"/>
              <a:gd name="connsiteX53" fmla="*/ 2600048 w 4301727"/>
              <a:gd name="connsiteY53" fmla="*/ 1202454 h 5506445"/>
              <a:gd name="connsiteX54" fmla="*/ 2321489 w 4301727"/>
              <a:gd name="connsiteY54" fmla="*/ 1317511 h 5506445"/>
              <a:gd name="connsiteX55" fmla="*/ 2121654 w 4301727"/>
              <a:gd name="connsiteY55" fmla="*/ 1305400 h 5506445"/>
              <a:gd name="connsiteX56" fmla="*/ 2145876 w 4301727"/>
              <a:gd name="connsiteY56" fmla="*/ 1014729 h 5506445"/>
              <a:gd name="connsiteX57" fmla="*/ 2266989 w 4301727"/>
              <a:gd name="connsiteY57" fmla="*/ 663503 h 5506445"/>
              <a:gd name="connsiteX58" fmla="*/ 2472880 w 4301727"/>
              <a:gd name="connsiteY58" fmla="*/ 366777 h 5506445"/>
              <a:gd name="connsiteX59" fmla="*/ 2739328 w 4301727"/>
              <a:gd name="connsiteY59" fmla="*/ 172997 h 5506445"/>
              <a:gd name="connsiteX60" fmla="*/ 3042109 w 4301727"/>
              <a:gd name="connsiteY60" fmla="*/ 33717 h 5506445"/>
              <a:gd name="connsiteX61" fmla="*/ 3154895 w 4301727"/>
              <a:gd name="connsiteY61" fmla="*/ 1547 h 550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01727" h="5506445">
                <a:moveTo>
                  <a:pt x="1214066" y="1520753"/>
                </a:moveTo>
                <a:cubicBezTo>
                  <a:pt x="1253932" y="1520122"/>
                  <a:pt x="1293546" y="1521384"/>
                  <a:pt x="1334422" y="1523402"/>
                </a:cubicBezTo>
                <a:cubicBezTo>
                  <a:pt x="1416173" y="1527439"/>
                  <a:pt x="1501961" y="1533495"/>
                  <a:pt x="1582703" y="1553680"/>
                </a:cubicBezTo>
                <a:cubicBezTo>
                  <a:pt x="1663445" y="1573865"/>
                  <a:pt x="1739140" y="1612218"/>
                  <a:pt x="1818872" y="1644515"/>
                </a:cubicBezTo>
                <a:cubicBezTo>
                  <a:pt x="1898604" y="1676812"/>
                  <a:pt x="1990448" y="1727275"/>
                  <a:pt x="2061097" y="1747460"/>
                </a:cubicBezTo>
                <a:cubicBezTo>
                  <a:pt x="2131746" y="1767645"/>
                  <a:pt x="2178173" y="1769664"/>
                  <a:pt x="2242766" y="1765627"/>
                </a:cubicBezTo>
                <a:cubicBezTo>
                  <a:pt x="2307359" y="1761590"/>
                  <a:pt x="2370944" y="1746451"/>
                  <a:pt x="2448658" y="1723238"/>
                </a:cubicBezTo>
                <a:cubicBezTo>
                  <a:pt x="2526372" y="1700025"/>
                  <a:pt x="2615188" y="1655617"/>
                  <a:pt x="2709050" y="1626348"/>
                </a:cubicBezTo>
                <a:cubicBezTo>
                  <a:pt x="2802912" y="1597079"/>
                  <a:pt x="2904848" y="1562764"/>
                  <a:pt x="3011831" y="1547625"/>
                </a:cubicBezTo>
                <a:cubicBezTo>
                  <a:pt x="3118814" y="1532486"/>
                  <a:pt x="3251028" y="1525420"/>
                  <a:pt x="3350946" y="1535513"/>
                </a:cubicBezTo>
                <a:cubicBezTo>
                  <a:pt x="3450864" y="1545606"/>
                  <a:pt x="3527568" y="1576894"/>
                  <a:pt x="3611338" y="1608181"/>
                </a:cubicBezTo>
                <a:cubicBezTo>
                  <a:pt x="3695108" y="1639468"/>
                  <a:pt x="3786952" y="1681858"/>
                  <a:pt x="3853564" y="1723238"/>
                </a:cubicBezTo>
                <a:cubicBezTo>
                  <a:pt x="3920176" y="1764618"/>
                  <a:pt x="3956509" y="1802971"/>
                  <a:pt x="4011010" y="1856462"/>
                </a:cubicBezTo>
                <a:cubicBezTo>
                  <a:pt x="4065511" y="1909953"/>
                  <a:pt x="4166438" y="1993723"/>
                  <a:pt x="4180568" y="2044186"/>
                </a:cubicBezTo>
                <a:cubicBezTo>
                  <a:pt x="4194698" y="2094649"/>
                  <a:pt x="4142215" y="2106761"/>
                  <a:pt x="4095789" y="2159243"/>
                </a:cubicBezTo>
                <a:cubicBezTo>
                  <a:pt x="4049363" y="2211725"/>
                  <a:pt x="3958528" y="2296504"/>
                  <a:pt x="3895953" y="2377246"/>
                </a:cubicBezTo>
                <a:cubicBezTo>
                  <a:pt x="3833378" y="2457988"/>
                  <a:pt x="3760711" y="2553869"/>
                  <a:pt x="3720340" y="2643694"/>
                </a:cubicBezTo>
                <a:cubicBezTo>
                  <a:pt x="3679969" y="2733519"/>
                  <a:pt x="3668867" y="2826372"/>
                  <a:pt x="3653728" y="2916197"/>
                </a:cubicBezTo>
                <a:cubicBezTo>
                  <a:pt x="3638589" y="3006022"/>
                  <a:pt x="3623449" y="3089792"/>
                  <a:pt x="3629505" y="3182645"/>
                </a:cubicBezTo>
                <a:cubicBezTo>
                  <a:pt x="3635561" y="3275498"/>
                  <a:pt x="3658774" y="3378444"/>
                  <a:pt x="3690062" y="3473315"/>
                </a:cubicBezTo>
                <a:cubicBezTo>
                  <a:pt x="3721349" y="3568187"/>
                  <a:pt x="3764748" y="3665077"/>
                  <a:pt x="3817230" y="3751874"/>
                </a:cubicBezTo>
                <a:cubicBezTo>
                  <a:pt x="3869712" y="3838671"/>
                  <a:pt x="3943389" y="3931524"/>
                  <a:pt x="4004954" y="3994099"/>
                </a:cubicBezTo>
                <a:cubicBezTo>
                  <a:pt x="4066519" y="4056674"/>
                  <a:pt x="4137169" y="4090989"/>
                  <a:pt x="4186623" y="4127323"/>
                </a:cubicBezTo>
                <a:cubicBezTo>
                  <a:pt x="4186623" y="4127323"/>
                  <a:pt x="4299661" y="4155583"/>
                  <a:pt x="4301680" y="4212102"/>
                </a:cubicBezTo>
                <a:cubicBezTo>
                  <a:pt x="4303699" y="4268621"/>
                  <a:pt x="4241124" y="4378632"/>
                  <a:pt x="4198735" y="4466438"/>
                </a:cubicBezTo>
                <a:cubicBezTo>
                  <a:pt x="4156346" y="4554245"/>
                  <a:pt x="4120012" y="4629940"/>
                  <a:pt x="4047344" y="4738941"/>
                </a:cubicBezTo>
                <a:cubicBezTo>
                  <a:pt x="3974676" y="4847942"/>
                  <a:pt x="3859619" y="5010435"/>
                  <a:pt x="3762729" y="5120446"/>
                </a:cubicBezTo>
                <a:cubicBezTo>
                  <a:pt x="3665839" y="5230457"/>
                  <a:pt x="3561884" y="5335421"/>
                  <a:pt x="3466003" y="5399005"/>
                </a:cubicBezTo>
                <a:cubicBezTo>
                  <a:pt x="3370122" y="5462589"/>
                  <a:pt x="3279288" y="5489840"/>
                  <a:pt x="3187444" y="5501951"/>
                </a:cubicBezTo>
                <a:cubicBezTo>
                  <a:pt x="3095600" y="5514062"/>
                  <a:pt x="3009812" y="5500941"/>
                  <a:pt x="2914941" y="5471672"/>
                </a:cubicBezTo>
                <a:cubicBezTo>
                  <a:pt x="2820070" y="5442403"/>
                  <a:pt x="2716114" y="5361662"/>
                  <a:pt x="2618215" y="5326337"/>
                </a:cubicBezTo>
                <a:cubicBezTo>
                  <a:pt x="2520316" y="5291012"/>
                  <a:pt x="2416361" y="5268808"/>
                  <a:pt x="2327545" y="5259725"/>
                </a:cubicBezTo>
                <a:cubicBezTo>
                  <a:pt x="2238729" y="5250642"/>
                  <a:pt x="2198358" y="5241559"/>
                  <a:pt x="2085320" y="5271837"/>
                </a:cubicBezTo>
                <a:cubicBezTo>
                  <a:pt x="1972282" y="5302115"/>
                  <a:pt x="1775474" y="5411116"/>
                  <a:pt x="1649315" y="5441394"/>
                </a:cubicBezTo>
                <a:cubicBezTo>
                  <a:pt x="1523156" y="5471672"/>
                  <a:pt x="1443423" y="5477728"/>
                  <a:pt x="1328366" y="5453505"/>
                </a:cubicBezTo>
                <a:cubicBezTo>
                  <a:pt x="1213309" y="5429283"/>
                  <a:pt x="1064946" y="5379828"/>
                  <a:pt x="958973" y="5296059"/>
                </a:cubicBezTo>
                <a:cubicBezTo>
                  <a:pt x="853000" y="5212290"/>
                  <a:pt x="787396" y="5088149"/>
                  <a:pt x="692525" y="4950888"/>
                </a:cubicBezTo>
                <a:cubicBezTo>
                  <a:pt x="597654" y="4813627"/>
                  <a:pt x="480578" y="4646089"/>
                  <a:pt x="389744" y="4472494"/>
                </a:cubicBezTo>
                <a:cubicBezTo>
                  <a:pt x="298910" y="4298899"/>
                  <a:pt x="208075" y="4084933"/>
                  <a:pt x="147519" y="3909320"/>
                </a:cubicBezTo>
                <a:cubicBezTo>
                  <a:pt x="86963" y="3733707"/>
                  <a:pt x="50628" y="3566168"/>
                  <a:pt x="26406" y="3418814"/>
                </a:cubicBezTo>
                <a:cubicBezTo>
                  <a:pt x="2184" y="3271460"/>
                  <a:pt x="-3872" y="3168515"/>
                  <a:pt x="2184" y="3025198"/>
                </a:cubicBezTo>
                <a:cubicBezTo>
                  <a:pt x="8240" y="2881882"/>
                  <a:pt x="32462" y="2694157"/>
                  <a:pt x="62740" y="2558915"/>
                </a:cubicBezTo>
                <a:cubicBezTo>
                  <a:pt x="93018" y="2423673"/>
                  <a:pt x="129351" y="2319717"/>
                  <a:pt x="183852" y="2213744"/>
                </a:cubicBezTo>
                <a:cubicBezTo>
                  <a:pt x="238353" y="2107771"/>
                  <a:pt x="318086" y="2005834"/>
                  <a:pt x="389744" y="1923074"/>
                </a:cubicBezTo>
                <a:cubicBezTo>
                  <a:pt x="461402" y="1840314"/>
                  <a:pt x="540125" y="1772692"/>
                  <a:pt x="613802" y="1717182"/>
                </a:cubicBezTo>
                <a:cubicBezTo>
                  <a:pt x="687479" y="1661672"/>
                  <a:pt x="752072" y="1621301"/>
                  <a:pt x="831805" y="1590014"/>
                </a:cubicBezTo>
                <a:cubicBezTo>
                  <a:pt x="911538" y="1558727"/>
                  <a:pt x="1008428" y="1540560"/>
                  <a:pt x="1092197" y="1529458"/>
                </a:cubicBezTo>
                <a:cubicBezTo>
                  <a:pt x="1134081" y="1523907"/>
                  <a:pt x="1174200" y="1521384"/>
                  <a:pt x="1214066" y="1520753"/>
                </a:cubicBezTo>
                <a:close/>
                <a:moveTo>
                  <a:pt x="3154895" y="1547"/>
                </a:moveTo>
                <a:cubicBezTo>
                  <a:pt x="3187444" y="-3374"/>
                  <a:pt x="3212676" y="2430"/>
                  <a:pt x="3223778" y="33717"/>
                </a:cubicBezTo>
                <a:cubicBezTo>
                  <a:pt x="3245982" y="96292"/>
                  <a:pt x="3204602" y="291081"/>
                  <a:pt x="3175333" y="409166"/>
                </a:cubicBezTo>
                <a:cubicBezTo>
                  <a:pt x="3146064" y="527251"/>
                  <a:pt x="3105693" y="642308"/>
                  <a:pt x="3048165" y="742226"/>
                </a:cubicBezTo>
                <a:cubicBezTo>
                  <a:pt x="2990637" y="842144"/>
                  <a:pt x="2904848" y="931969"/>
                  <a:pt x="2830162" y="1008674"/>
                </a:cubicBezTo>
                <a:cubicBezTo>
                  <a:pt x="2755476" y="1085379"/>
                  <a:pt x="2684827" y="1150981"/>
                  <a:pt x="2600048" y="1202454"/>
                </a:cubicBezTo>
                <a:cubicBezTo>
                  <a:pt x="2515269" y="1253927"/>
                  <a:pt x="2400212" y="1298335"/>
                  <a:pt x="2321489" y="1317511"/>
                </a:cubicBezTo>
                <a:cubicBezTo>
                  <a:pt x="2242766" y="1336687"/>
                  <a:pt x="2150923" y="1355864"/>
                  <a:pt x="2121654" y="1305400"/>
                </a:cubicBezTo>
                <a:cubicBezTo>
                  <a:pt x="2092385" y="1254936"/>
                  <a:pt x="2121653" y="1121712"/>
                  <a:pt x="2145876" y="1014729"/>
                </a:cubicBezTo>
                <a:cubicBezTo>
                  <a:pt x="2170099" y="907746"/>
                  <a:pt x="2212488" y="771495"/>
                  <a:pt x="2266989" y="663503"/>
                </a:cubicBezTo>
                <a:cubicBezTo>
                  <a:pt x="2321490" y="555511"/>
                  <a:pt x="2394157" y="448528"/>
                  <a:pt x="2472880" y="366777"/>
                </a:cubicBezTo>
                <a:cubicBezTo>
                  <a:pt x="2551603" y="285026"/>
                  <a:pt x="2644457" y="228507"/>
                  <a:pt x="2739328" y="172997"/>
                </a:cubicBezTo>
                <a:cubicBezTo>
                  <a:pt x="2834200" y="117487"/>
                  <a:pt x="2961367" y="56930"/>
                  <a:pt x="3042109" y="33717"/>
                </a:cubicBezTo>
                <a:cubicBezTo>
                  <a:pt x="3082480" y="22111"/>
                  <a:pt x="3122347" y="6467"/>
                  <a:pt x="3154895" y="1547"/>
                </a:cubicBezTo>
                <a:close/>
              </a:path>
            </a:pathLst>
          </a:custGeom>
          <a:noFill/>
          <a:ln w="9525" cap="flat" cmpd="sng" algn="ctr">
            <a:solidFill>
              <a:srgbClr val="FFFFFF"/>
            </a:solidFill>
            <a:prstDash val="solid"/>
            <a:round/>
            <a:headEnd type="none" w="med" len="med"/>
            <a:tailEnd type="none" w="med" len="med"/>
          </a:ln>
          <a:effectLst/>
        </p:spPr>
        <p:txBody>
          <a:bodyPr wrap="square" lIns="91420" tIns="45710" rIns="91420" bIns="45710" rtlCol="0" anchor="ctr">
            <a:noAutofit/>
          </a:bodyPr>
          <a:lstStyle/>
          <a:p>
            <a:pPr marL="0" marR="0" lvl="0" indent="0" algn="ctr" defTabSz="45670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E6C">
                  <a:lumMod val="50000"/>
                </a:srgbClr>
              </a:solidFill>
              <a:effectLst/>
              <a:uLnTx/>
              <a:uFillTx/>
              <a:latin typeface="Arial"/>
              <a:ea typeface="+mn-ea"/>
              <a:cs typeface="+mn-cs"/>
            </a:endParaRPr>
          </a:p>
        </p:txBody>
      </p:sp>
      <p:pic>
        <p:nvPicPr>
          <p:cNvPr id="9" name="Picture 2">
            <a:extLst>
              <a:ext uri="{FF2B5EF4-FFF2-40B4-BE49-F238E27FC236}">
                <a16:creationId xmlns:a16="http://schemas.microsoft.com/office/drawing/2014/main" id="{E8EFA62E-EAA4-3B60-A2D2-83290EDA16DE}"/>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780397" y="2067153"/>
            <a:ext cx="1668501" cy="12136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470BACD1-A2BB-E8F2-8D4E-75AD3C4DBD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7302" y="2078570"/>
            <a:ext cx="2207864" cy="12022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8F52005-9E43-35BB-1B1C-7C016DF41D3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46007" y="2132351"/>
            <a:ext cx="1562099" cy="960099"/>
          </a:xfrm>
          <a:prstGeom prst="rect">
            <a:avLst/>
          </a:prstGeom>
          <a:ln>
            <a:solidFill>
              <a:srgbClr val="07182D"/>
            </a:solidFill>
          </a:ln>
        </p:spPr>
      </p:pic>
      <p:pic>
        <p:nvPicPr>
          <p:cNvPr id="12" name="Picture 6" descr="macOS Catalina Wallpaper ...">
            <a:extLst>
              <a:ext uri="{FF2B5EF4-FFF2-40B4-BE49-F238E27FC236}">
                <a16:creationId xmlns:a16="http://schemas.microsoft.com/office/drawing/2014/main" id="{6FA79928-2E5D-344A-63A5-31CF0287ADC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03809" y="2114550"/>
            <a:ext cx="1422400" cy="908050"/>
          </a:xfrm>
          <a:prstGeom prst="rect">
            <a:avLst/>
          </a:prstGeom>
          <a:noFill/>
          <a:ln>
            <a:solidFill>
              <a:srgbClr val="07182D"/>
            </a:solidFill>
          </a:ln>
          <a:extLst>
            <a:ext uri="{909E8E84-426E-40DD-AFC4-6F175D3DCCD1}">
              <a14:hiddenFill xmlns:a14="http://schemas.microsoft.com/office/drawing/2010/main">
                <a:solidFill>
                  <a:srgbClr val="FFFFFF"/>
                </a:solidFill>
              </a14:hiddenFill>
            </a:ext>
          </a:extLst>
        </p:spPr>
      </p:pic>
      <p:pic>
        <p:nvPicPr>
          <p:cNvPr id="13" name="Picture 8" descr="macOS Duo Authentication">
            <a:extLst>
              <a:ext uri="{FF2B5EF4-FFF2-40B4-BE49-F238E27FC236}">
                <a16:creationId xmlns:a16="http://schemas.microsoft.com/office/drawing/2014/main" id="{F82F1748-484A-70DB-700B-FEDFEE52508F}"/>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332591" y="2416753"/>
            <a:ext cx="564114" cy="3912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3BD86C73-4AAF-9188-7BA7-D5EB12CFA8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58890" y="2072861"/>
            <a:ext cx="2207864" cy="12022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22294B1-93C0-F7FF-E654-A739B9333FE8}"/>
              </a:ext>
            </a:extLst>
          </p:cNvPr>
          <p:cNvSpPr txBox="1"/>
          <p:nvPr/>
        </p:nvSpPr>
        <p:spPr>
          <a:xfrm>
            <a:off x="323850" y="3534293"/>
            <a:ext cx="1200650" cy="246221"/>
          </a:xfrm>
          <a:prstGeom prst="rect">
            <a:avLst/>
          </a:prstGeom>
          <a:noFill/>
        </p:spPr>
        <p:txBody>
          <a:bodyPr wrap="none" lIns="0" tIns="0" rIns="0" bIns="0" rtlCol="0">
            <a:spAutoFit/>
          </a:bodyPr>
          <a:lstStyle/>
          <a:p>
            <a:pPr defTabSz="912276">
              <a:spcBef>
                <a:spcPts val="0"/>
              </a:spcBef>
              <a:spcAft>
                <a:spcPts val="1000"/>
              </a:spcAft>
              <a:buClr>
                <a:srgbClr val="FFFFFF"/>
              </a:buClr>
              <a:buSzPct val="100000"/>
            </a:pPr>
            <a:r>
              <a:rPr lang="en-US" sz="1600">
                <a:solidFill>
                  <a:srgbClr val="FFFFFF"/>
                </a:solidFill>
                <a:latin typeface="CiscoSansTT"/>
                <a:cs typeface="+mn-cs"/>
              </a:rPr>
              <a:t>Local Logins</a:t>
            </a:r>
          </a:p>
        </p:txBody>
      </p:sp>
      <p:sp>
        <p:nvSpPr>
          <p:cNvPr id="16" name="TextBox 15">
            <a:extLst>
              <a:ext uri="{FF2B5EF4-FFF2-40B4-BE49-F238E27FC236}">
                <a16:creationId xmlns:a16="http://schemas.microsoft.com/office/drawing/2014/main" id="{4A383117-00C0-9DE0-2810-BFFF9A8269C7}"/>
              </a:ext>
            </a:extLst>
          </p:cNvPr>
          <p:cNvSpPr txBox="1"/>
          <p:nvPr/>
        </p:nvSpPr>
        <p:spPr>
          <a:xfrm>
            <a:off x="323850" y="4607443"/>
            <a:ext cx="900888" cy="246221"/>
          </a:xfrm>
          <a:prstGeom prst="rect">
            <a:avLst/>
          </a:prstGeom>
          <a:noFill/>
        </p:spPr>
        <p:txBody>
          <a:bodyPr wrap="none" lIns="0" tIns="0" rIns="0" bIns="0" rtlCol="0">
            <a:spAutoFit/>
          </a:bodyPr>
          <a:lstStyle/>
          <a:p>
            <a:pPr defTabSz="912276">
              <a:spcBef>
                <a:spcPts val="0"/>
              </a:spcBef>
              <a:spcAft>
                <a:spcPts val="1000"/>
              </a:spcAft>
              <a:buClr>
                <a:srgbClr val="FFFFFF"/>
              </a:buClr>
              <a:buSzPct val="100000"/>
            </a:pPr>
            <a:r>
              <a:rPr lang="en-US" sz="1600">
                <a:solidFill>
                  <a:srgbClr val="FFFFFF"/>
                </a:solidFill>
                <a:latin typeface="CiscoSansTT"/>
                <a:cs typeface="+mn-cs"/>
              </a:rPr>
              <a:t>Protocols</a:t>
            </a:r>
          </a:p>
        </p:txBody>
      </p:sp>
      <p:sp>
        <p:nvSpPr>
          <p:cNvPr id="17" name="TextBox 16">
            <a:extLst>
              <a:ext uri="{FF2B5EF4-FFF2-40B4-BE49-F238E27FC236}">
                <a16:creationId xmlns:a16="http://schemas.microsoft.com/office/drawing/2014/main" id="{6F0A9362-D287-9E29-0564-00B9C5A438BA}"/>
              </a:ext>
            </a:extLst>
          </p:cNvPr>
          <p:cNvSpPr txBox="1"/>
          <p:nvPr/>
        </p:nvSpPr>
        <p:spPr>
          <a:xfrm>
            <a:off x="300606" y="5306131"/>
            <a:ext cx="1418658" cy="246221"/>
          </a:xfrm>
          <a:prstGeom prst="rect">
            <a:avLst/>
          </a:prstGeom>
          <a:noFill/>
        </p:spPr>
        <p:txBody>
          <a:bodyPr wrap="none" lIns="0" tIns="0" rIns="0" bIns="0" rtlCol="0">
            <a:spAutoFit/>
          </a:bodyPr>
          <a:lstStyle/>
          <a:p>
            <a:pPr defTabSz="912276">
              <a:spcBef>
                <a:spcPts val="0"/>
              </a:spcBef>
              <a:spcAft>
                <a:spcPts val="1000"/>
              </a:spcAft>
              <a:buClr>
                <a:srgbClr val="FFFFFF"/>
              </a:buClr>
              <a:buSzPct val="100000"/>
            </a:pPr>
            <a:r>
              <a:rPr lang="en-US" sz="1600">
                <a:solidFill>
                  <a:srgbClr val="FFFFFF"/>
                </a:solidFill>
                <a:latin typeface="CiscoSansTT"/>
                <a:cs typeface="+mn-cs"/>
              </a:rPr>
              <a:t>Other Features</a:t>
            </a:r>
          </a:p>
        </p:txBody>
      </p:sp>
      <p:sp>
        <p:nvSpPr>
          <p:cNvPr id="18" name="TextBox 17">
            <a:extLst>
              <a:ext uri="{FF2B5EF4-FFF2-40B4-BE49-F238E27FC236}">
                <a16:creationId xmlns:a16="http://schemas.microsoft.com/office/drawing/2014/main" id="{7968E037-67E6-4640-5540-51CC12DAA311}"/>
              </a:ext>
            </a:extLst>
          </p:cNvPr>
          <p:cNvSpPr txBox="1"/>
          <p:nvPr/>
        </p:nvSpPr>
        <p:spPr>
          <a:xfrm>
            <a:off x="323850" y="4109870"/>
            <a:ext cx="1372171" cy="246221"/>
          </a:xfrm>
          <a:prstGeom prst="rect">
            <a:avLst/>
          </a:prstGeom>
          <a:noFill/>
        </p:spPr>
        <p:txBody>
          <a:bodyPr wrap="none" lIns="0" tIns="0" rIns="0" bIns="0" rtlCol="0">
            <a:spAutoFit/>
          </a:bodyPr>
          <a:lstStyle/>
          <a:p>
            <a:pPr defTabSz="912276">
              <a:spcBef>
                <a:spcPts val="0"/>
              </a:spcBef>
              <a:spcAft>
                <a:spcPts val="1000"/>
              </a:spcAft>
              <a:buClr>
                <a:srgbClr val="FFFFFF"/>
              </a:buClr>
              <a:buSzPct val="100000"/>
            </a:pPr>
            <a:r>
              <a:rPr lang="en-US" sz="1600">
                <a:solidFill>
                  <a:srgbClr val="FFFFFF"/>
                </a:solidFill>
                <a:latin typeface="CiscoSansTT"/>
                <a:cs typeface="+mn-cs"/>
              </a:rPr>
              <a:t>Online/Offline </a:t>
            </a:r>
          </a:p>
        </p:txBody>
      </p:sp>
      <p:sp>
        <p:nvSpPr>
          <p:cNvPr id="19" name="TextBox 18">
            <a:extLst>
              <a:ext uri="{FF2B5EF4-FFF2-40B4-BE49-F238E27FC236}">
                <a16:creationId xmlns:a16="http://schemas.microsoft.com/office/drawing/2014/main" id="{C79CC1DA-8F54-7B02-0738-CBC2E2F49039}"/>
              </a:ext>
            </a:extLst>
          </p:cNvPr>
          <p:cNvSpPr txBox="1"/>
          <p:nvPr/>
        </p:nvSpPr>
        <p:spPr>
          <a:xfrm>
            <a:off x="2507357" y="3619500"/>
            <a:ext cx="800090" cy="246221"/>
          </a:xfrm>
          <a:prstGeom prst="rect">
            <a:avLst/>
          </a:prstGeom>
          <a:noFill/>
        </p:spPr>
        <p:txBody>
          <a:bodyPr wrap="square" lIns="0" tIns="0" rIns="0" bIns="0" rtlCol="0">
            <a:spAutoFit/>
          </a:bodyPr>
          <a:lstStyle/>
          <a:p>
            <a:pPr algn="ctr" defTabSz="912276">
              <a:spcBef>
                <a:spcPts val="0"/>
              </a:spcBef>
              <a:spcAft>
                <a:spcPts val="1000"/>
              </a:spcAft>
              <a:buClr>
                <a:srgbClr val="FFFFFF"/>
              </a:buClr>
              <a:buSzPct val="100000"/>
            </a:pPr>
            <a:r>
              <a:rPr lang="en-US" sz="1600">
                <a:solidFill>
                  <a:srgbClr val="92D050"/>
                </a:solidFill>
                <a:latin typeface="CiscoSansTT"/>
                <a:cs typeface="+mn-cs"/>
              </a:rPr>
              <a:t>√</a:t>
            </a:r>
          </a:p>
        </p:txBody>
      </p:sp>
      <p:sp>
        <p:nvSpPr>
          <p:cNvPr id="20" name="TextBox 19">
            <a:extLst>
              <a:ext uri="{FF2B5EF4-FFF2-40B4-BE49-F238E27FC236}">
                <a16:creationId xmlns:a16="http://schemas.microsoft.com/office/drawing/2014/main" id="{5D3C2C2B-BA03-E8F7-39F5-001CE60B0A72}"/>
              </a:ext>
            </a:extLst>
          </p:cNvPr>
          <p:cNvSpPr txBox="1"/>
          <p:nvPr/>
        </p:nvSpPr>
        <p:spPr>
          <a:xfrm>
            <a:off x="2507357" y="4109869"/>
            <a:ext cx="800090" cy="246221"/>
          </a:xfrm>
          <a:prstGeom prst="rect">
            <a:avLst/>
          </a:prstGeom>
          <a:noFill/>
        </p:spPr>
        <p:txBody>
          <a:bodyPr wrap="square" lIns="0" tIns="0" rIns="0" bIns="0" rtlCol="0">
            <a:spAutoFit/>
          </a:bodyPr>
          <a:lstStyle/>
          <a:p>
            <a:pPr algn="ctr" defTabSz="912276">
              <a:spcBef>
                <a:spcPts val="0"/>
              </a:spcBef>
              <a:spcAft>
                <a:spcPts val="1000"/>
              </a:spcAft>
              <a:buClr>
                <a:srgbClr val="FFFFFF"/>
              </a:buClr>
              <a:buSzPct val="100000"/>
            </a:pPr>
            <a:r>
              <a:rPr lang="en-US" sz="1600">
                <a:solidFill>
                  <a:srgbClr val="92D050"/>
                </a:solidFill>
                <a:latin typeface="CiscoSansTT"/>
                <a:cs typeface="+mn-cs"/>
              </a:rPr>
              <a:t>√</a:t>
            </a:r>
          </a:p>
        </p:txBody>
      </p:sp>
      <p:sp>
        <p:nvSpPr>
          <p:cNvPr id="21" name="TextBox 20">
            <a:extLst>
              <a:ext uri="{FF2B5EF4-FFF2-40B4-BE49-F238E27FC236}">
                <a16:creationId xmlns:a16="http://schemas.microsoft.com/office/drawing/2014/main" id="{4A1ACCA5-BF65-7926-55C6-AE17B6630C54}"/>
              </a:ext>
            </a:extLst>
          </p:cNvPr>
          <p:cNvSpPr txBox="1"/>
          <p:nvPr/>
        </p:nvSpPr>
        <p:spPr>
          <a:xfrm>
            <a:off x="6220539" y="3619500"/>
            <a:ext cx="800090" cy="246221"/>
          </a:xfrm>
          <a:prstGeom prst="rect">
            <a:avLst/>
          </a:prstGeom>
          <a:noFill/>
        </p:spPr>
        <p:txBody>
          <a:bodyPr wrap="square" lIns="0" tIns="0" rIns="0" bIns="0" rtlCol="0">
            <a:spAutoFit/>
          </a:bodyPr>
          <a:lstStyle/>
          <a:p>
            <a:pPr algn="ctr" defTabSz="912276">
              <a:spcBef>
                <a:spcPts val="0"/>
              </a:spcBef>
              <a:spcAft>
                <a:spcPts val="1000"/>
              </a:spcAft>
              <a:buClr>
                <a:srgbClr val="FFFFFF"/>
              </a:buClr>
              <a:buSzPct val="100000"/>
            </a:pPr>
            <a:r>
              <a:rPr lang="en-US" sz="1600">
                <a:solidFill>
                  <a:srgbClr val="92D050"/>
                </a:solidFill>
                <a:latin typeface="CiscoSansTT"/>
                <a:cs typeface="+mn-cs"/>
              </a:rPr>
              <a:t>√</a:t>
            </a:r>
          </a:p>
        </p:txBody>
      </p:sp>
      <p:sp>
        <p:nvSpPr>
          <p:cNvPr id="22" name="TextBox 21">
            <a:extLst>
              <a:ext uri="{FF2B5EF4-FFF2-40B4-BE49-F238E27FC236}">
                <a16:creationId xmlns:a16="http://schemas.microsoft.com/office/drawing/2014/main" id="{94F944E6-5DF4-5F85-4368-675C892237CC}"/>
              </a:ext>
            </a:extLst>
          </p:cNvPr>
          <p:cNvSpPr txBox="1"/>
          <p:nvPr/>
        </p:nvSpPr>
        <p:spPr>
          <a:xfrm>
            <a:off x="6220539" y="4109869"/>
            <a:ext cx="800090" cy="246221"/>
          </a:xfrm>
          <a:prstGeom prst="rect">
            <a:avLst/>
          </a:prstGeom>
          <a:noFill/>
        </p:spPr>
        <p:txBody>
          <a:bodyPr wrap="square" lIns="0" tIns="0" rIns="0" bIns="0" rtlCol="0">
            <a:spAutoFit/>
          </a:bodyPr>
          <a:lstStyle/>
          <a:p>
            <a:pPr algn="ctr" defTabSz="912276">
              <a:spcBef>
                <a:spcPts val="0"/>
              </a:spcBef>
              <a:spcAft>
                <a:spcPts val="1000"/>
              </a:spcAft>
              <a:buClr>
                <a:srgbClr val="FFFFFF"/>
              </a:buClr>
              <a:buSzPct val="100000"/>
            </a:pPr>
            <a:r>
              <a:rPr lang="en-US" sz="1600">
                <a:solidFill>
                  <a:srgbClr val="92D050"/>
                </a:solidFill>
                <a:latin typeface="CiscoSansTT"/>
                <a:cs typeface="+mn-cs"/>
              </a:rPr>
              <a:t>√</a:t>
            </a:r>
          </a:p>
        </p:txBody>
      </p:sp>
      <p:sp>
        <p:nvSpPr>
          <p:cNvPr id="23" name="TextBox 22">
            <a:extLst>
              <a:ext uri="{FF2B5EF4-FFF2-40B4-BE49-F238E27FC236}">
                <a16:creationId xmlns:a16="http://schemas.microsoft.com/office/drawing/2014/main" id="{E4FE08BB-2900-6289-DF10-98B054DE7D2C}"/>
              </a:ext>
            </a:extLst>
          </p:cNvPr>
          <p:cNvSpPr txBox="1"/>
          <p:nvPr/>
        </p:nvSpPr>
        <p:spPr>
          <a:xfrm>
            <a:off x="9682478" y="3619500"/>
            <a:ext cx="800090" cy="246221"/>
          </a:xfrm>
          <a:prstGeom prst="rect">
            <a:avLst/>
          </a:prstGeom>
          <a:noFill/>
        </p:spPr>
        <p:txBody>
          <a:bodyPr wrap="square" lIns="0" tIns="0" rIns="0" bIns="0" rtlCol="0">
            <a:spAutoFit/>
          </a:bodyPr>
          <a:lstStyle/>
          <a:p>
            <a:pPr algn="ctr" defTabSz="912276">
              <a:spcBef>
                <a:spcPts val="0"/>
              </a:spcBef>
              <a:spcAft>
                <a:spcPts val="1000"/>
              </a:spcAft>
              <a:buClr>
                <a:srgbClr val="FFFFFF"/>
              </a:buClr>
              <a:buSzPct val="100000"/>
            </a:pPr>
            <a:r>
              <a:rPr lang="en-US" sz="1600">
                <a:solidFill>
                  <a:srgbClr val="92D050"/>
                </a:solidFill>
                <a:latin typeface="CiscoSansTT"/>
                <a:cs typeface="+mn-cs"/>
              </a:rPr>
              <a:t>√</a:t>
            </a:r>
          </a:p>
        </p:txBody>
      </p:sp>
      <p:sp>
        <p:nvSpPr>
          <p:cNvPr id="24" name="TextBox 23">
            <a:extLst>
              <a:ext uri="{FF2B5EF4-FFF2-40B4-BE49-F238E27FC236}">
                <a16:creationId xmlns:a16="http://schemas.microsoft.com/office/drawing/2014/main" id="{90D5942A-8999-A90A-CC97-8937AE694CA8}"/>
              </a:ext>
            </a:extLst>
          </p:cNvPr>
          <p:cNvSpPr txBox="1"/>
          <p:nvPr/>
        </p:nvSpPr>
        <p:spPr>
          <a:xfrm>
            <a:off x="2230448" y="4664229"/>
            <a:ext cx="1293624" cy="215444"/>
          </a:xfrm>
          <a:prstGeom prst="rect">
            <a:avLst/>
          </a:prstGeom>
          <a:noFill/>
        </p:spPr>
        <p:txBody>
          <a:bodyPr wrap="none" lIns="0" tIns="0" rIns="0" bIns="0" rtlCol="0">
            <a:spAutoFit/>
          </a:bodyPr>
          <a:lstStyle/>
          <a:p>
            <a:pPr defTabSz="912276">
              <a:spcBef>
                <a:spcPts val="0"/>
              </a:spcBef>
              <a:spcAft>
                <a:spcPts val="1000"/>
              </a:spcAft>
              <a:buClr>
                <a:srgbClr val="FFFFFF"/>
              </a:buClr>
              <a:buSzPct val="100000"/>
            </a:pPr>
            <a:r>
              <a:rPr lang="en-US" sz="1400">
                <a:solidFill>
                  <a:srgbClr val="FFFFFF"/>
                </a:solidFill>
                <a:latin typeface="CiscoSansTT"/>
                <a:cs typeface="+mn-cs"/>
              </a:rPr>
              <a:t>RDP (incoming)</a:t>
            </a:r>
          </a:p>
        </p:txBody>
      </p:sp>
      <p:sp>
        <p:nvSpPr>
          <p:cNvPr id="25" name="TextBox 24">
            <a:extLst>
              <a:ext uri="{FF2B5EF4-FFF2-40B4-BE49-F238E27FC236}">
                <a16:creationId xmlns:a16="http://schemas.microsoft.com/office/drawing/2014/main" id="{FE757817-E270-DE7B-3260-AEFF3089DA0A}"/>
              </a:ext>
            </a:extLst>
          </p:cNvPr>
          <p:cNvSpPr txBox="1"/>
          <p:nvPr/>
        </p:nvSpPr>
        <p:spPr>
          <a:xfrm>
            <a:off x="2233155" y="5227748"/>
            <a:ext cx="1676335" cy="774571"/>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1400">
                <a:solidFill>
                  <a:srgbClr val="FFFFFF"/>
                </a:solidFill>
                <a:latin typeface="CiscoSansTT"/>
                <a:cs typeface="+mn-cs"/>
              </a:rPr>
              <a:t>User Account Control (UAC)</a:t>
            </a:r>
          </a:p>
          <a:p>
            <a:pPr defTabSz="912276">
              <a:spcBef>
                <a:spcPts val="0"/>
              </a:spcBef>
              <a:spcAft>
                <a:spcPts val="1000"/>
              </a:spcAft>
              <a:buClr>
                <a:srgbClr val="FFFFFF"/>
              </a:buClr>
              <a:buSzPct val="100000"/>
            </a:pPr>
            <a:r>
              <a:rPr lang="en-US" sz="1400" err="1">
                <a:solidFill>
                  <a:srgbClr val="16BDEB"/>
                </a:solidFill>
                <a:latin typeface="CiscoSansTT"/>
                <a:cs typeface="+mn-cs"/>
              </a:rPr>
              <a:t>Passwordless</a:t>
            </a:r>
            <a:r>
              <a:rPr lang="en-US" sz="1400">
                <a:solidFill>
                  <a:srgbClr val="FFFFFF"/>
                </a:solidFill>
                <a:latin typeface="CiscoSansTT"/>
                <a:cs typeface="+mn-cs"/>
              </a:rPr>
              <a:t> login</a:t>
            </a:r>
          </a:p>
        </p:txBody>
      </p:sp>
      <p:sp>
        <p:nvSpPr>
          <p:cNvPr id="26" name="TextBox 25">
            <a:extLst>
              <a:ext uri="{FF2B5EF4-FFF2-40B4-BE49-F238E27FC236}">
                <a16:creationId xmlns:a16="http://schemas.microsoft.com/office/drawing/2014/main" id="{7DEE2FB0-AB8A-F295-C757-DF529FD936C7}"/>
              </a:ext>
            </a:extLst>
          </p:cNvPr>
          <p:cNvSpPr txBox="1"/>
          <p:nvPr/>
        </p:nvSpPr>
        <p:spPr>
          <a:xfrm>
            <a:off x="9927256" y="4664229"/>
            <a:ext cx="360676" cy="215444"/>
          </a:xfrm>
          <a:prstGeom prst="rect">
            <a:avLst/>
          </a:prstGeom>
          <a:noFill/>
        </p:spPr>
        <p:txBody>
          <a:bodyPr wrap="none" lIns="0" tIns="0" rIns="0" bIns="0" rtlCol="0">
            <a:spAutoFit/>
          </a:bodyPr>
          <a:lstStyle/>
          <a:p>
            <a:pPr defTabSz="912276">
              <a:spcBef>
                <a:spcPts val="0"/>
              </a:spcBef>
              <a:spcAft>
                <a:spcPts val="1000"/>
              </a:spcAft>
              <a:buClr>
                <a:srgbClr val="FFFFFF"/>
              </a:buClr>
              <a:buSzPct val="100000"/>
            </a:pPr>
            <a:r>
              <a:rPr lang="en-US" sz="1400">
                <a:solidFill>
                  <a:srgbClr val="FFFFFF"/>
                </a:solidFill>
                <a:latin typeface="CiscoSansTT"/>
                <a:cs typeface="+mn-cs"/>
              </a:rPr>
              <a:t>SSH</a:t>
            </a:r>
          </a:p>
        </p:txBody>
      </p:sp>
      <p:sp>
        <p:nvSpPr>
          <p:cNvPr id="27" name="TextBox 26">
            <a:extLst>
              <a:ext uri="{FF2B5EF4-FFF2-40B4-BE49-F238E27FC236}">
                <a16:creationId xmlns:a16="http://schemas.microsoft.com/office/drawing/2014/main" id="{C4AFF8ED-EB04-CD16-3AF6-A3E520830510}"/>
              </a:ext>
            </a:extLst>
          </p:cNvPr>
          <p:cNvSpPr txBox="1"/>
          <p:nvPr/>
        </p:nvSpPr>
        <p:spPr>
          <a:xfrm>
            <a:off x="9682478" y="4109869"/>
            <a:ext cx="800090" cy="246221"/>
          </a:xfrm>
          <a:prstGeom prst="rect">
            <a:avLst/>
          </a:prstGeom>
          <a:noFill/>
        </p:spPr>
        <p:txBody>
          <a:bodyPr wrap="square" lIns="0" tIns="0" rIns="0" bIns="0" rtlCol="0">
            <a:spAutoFit/>
          </a:bodyPr>
          <a:lstStyle/>
          <a:p>
            <a:pPr algn="ctr" defTabSz="912276">
              <a:spcBef>
                <a:spcPts val="0"/>
              </a:spcBef>
              <a:spcAft>
                <a:spcPts val="1000"/>
              </a:spcAft>
              <a:buClr>
                <a:srgbClr val="FFFFFF"/>
              </a:buClr>
              <a:buSzPct val="100000"/>
            </a:pPr>
            <a:r>
              <a:rPr lang="en-US" sz="1600">
                <a:solidFill>
                  <a:srgbClr val="FFFF00"/>
                </a:solidFill>
                <a:latin typeface="CiscoSansTT"/>
                <a:cs typeface="+mn-cs"/>
              </a:rPr>
              <a:t>Online</a:t>
            </a:r>
          </a:p>
        </p:txBody>
      </p:sp>
      <p:pic>
        <p:nvPicPr>
          <p:cNvPr id="28" name="Picture 2" descr="Launch Ubuntu 22.04 Desktop on Google Cloud | Ubuntu">
            <a:extLst>
              <a:ext uri="{FF2B5EF4-FFF2-40B4-BE49-F238E27FC236}">
                <a16:creationId xmlns:a16="http://schemas.microsoft.com/office/drawing/2014/main" id="{878B8FA6-AE5E-205C-ED83-45D9024433B7}"/>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301424" y="2132351"/>
            <a:ext cx="1554145" cy="95584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BDBF1DB2-056F-0B79-7F83-5BC863197439}"/>
              </a:ext>
            </a:extLst>
          </p:cNvPr>
          <p:cNvGrpSpPr/>
          <p:nvPr/>
        </p:nvGrpSpPr>
        <p:grpSpPr>
          <a:xfrm>
            <a:off x="9590731" y="2242703"/>
            <a:ext cx="1033726" cy="688066"/>
            <a:chOff x="2855934" y="676404"/>
            <a:chExt cx="4972833" cy="4020856"/>
          </a:xfrm>
        </p:grpSpPr>
        <p:pic>
          <p:nvPicPr>
            <p:cNvPr id="30" name="Picture 2">
              <a:extLst>
                <a:ext uri="{FF2B5EF4-FFF2-40B4-BE49-F238E27FC236}">
                  <a16:creationId xmlns:a16="http://schemas.microsoft.com/office/drawing/2014/main" id="{E54E410D-064C-7D14-F341-985FF81A0978}"/>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2855934" y="676404"/>
              <a:ext cx="4972833" cy="40208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264C9329-B87E-1080-7854-B9AB0E323E54}"/>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855934" y="676404"/>
              <a:ext cx="4972833" cy="20655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7947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B0292-0470-B43E-5D5C-85E5FD12B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2AE52-D606-D482-EB5E-9D8EEEAA3216}"/>
              </a:ext>
            </a:extLst>
          </p:cNvPr>
          <p:cNvSpPr>
            <a:spLocks noGrp="1"/>
          </p:cNvSpPr>
          <p:nvPr>
            <p:ph type="ctrTitle"/>
          </p:nvPr>
        </p:nvSpPr>
        <p:spPr>
          <a:xfrm>
            <a:off x="967409" y="2772055"/>
            <a:ext cx="10614991" cy="640080"/>
          </a:xfrm>
        </p:spPr>
        <p:txBody>
          <a:bodyPr/>
          <a:lstStyle/>
          <a:p>
            <a:r>
              <a:rPr lang="en-US"/>
              <a:t>Passport &amp; </a:t>
            </a:r>
            <a:r>
              <a:rPr lang="en-US" err="1"/>
              <a:t>Passwordless</a:t>
            </a:r>
            <a:r>
              <a:rPr lang="en-US"/>
              <a:t> OS Login Demo</a:t>
            </a:r>
          </a:p>
        </p:txBody>
      </p:sp>
    </p:spTree>
    <p:extLst>
      <p:ext uri="{BB962C8B-B14F-4D97-AF65-F5344CB8AC3E}">
        <p14:creationId xmlns:p14="http://schemas.microsoft.com/office/powerpoint/2010/main" val="7159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_slide-PWL-OS-Passport-Secure-Access-2x-speed.mp4">
            <a:hlinkClick r:id="" action="ppaction://media"/>
            <a:extLst>
              <a:ext uri="{FF2B5EF4-FFF2-40B4-BE49-F238E27FC236}">
                <a16:creationId xmlns:a16="http://schemas.microsoft.com/office/drawing/2014/main" id="{8F98D18C-7B8B-98AF-E0F9-AA9E936C1D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1565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B12C8-8305-E698-E897-059941693344}"/>
            </a:ext>
          </a:extLst>
        </p:cNvPr>
        <p:cNvGrpSpPr/>
        <p:nvPr/>
      </p:nvGrpSpPr>
      <p:grpSpPr>
        <a:xfrm>
          <a:off x="0" y="0"/>
          <a:ext cx="0" cy="0"/>
          <a:chOff x="0" y="0"/>
          <a:chExt cx="0" cy="0"/>
        </a:xfrm>
      </p:grpSpPr>
      <p:sp>
        <p:nvSpPr>
          <p:cNvPr id="3" name="Google Shape;259;p53">
            <a:extLst>
              <a:ext uri="{FF2B5EF4-FFF2-40B4-BE49-F238E27FC236}">
                <a16:creationId xmlns:a16="http://schemas.microsoft.com/office/drawing/2014/main" id="{6EE2CCD9-2B4D-49D0-FEC7-8807E9979182}"/>
              </a:ext>
            </a:extLst>
          </p:cNvPr>
          <p:cNvSpPr txBox="1">
            <a:spLocks/>
          </p:cNvSpPr>
          <p:nvPr/>
        </p:nvSpPr>
        <p:spPr bwMode="auto">
          <a:xfrm>
            <a:off x="641896" y="502921"/>
            <a:ext cx="10984911" cy="561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121900" tIns="121900" rIns="121900" bIns="121900" numCol="1" anchor="ctr" anchorCtr="0" compatLnSpc="1">
            <a:prstTxWarp prst="textNoShape">
              <a:avLst/>
            </a:prstTxWarp>
            <a:noAutofit/>
          </a:bodyPr>
          <a:lstStyle>
            <a:lvl1pPr algn="l" defTabSz="684213" rtl="0" eaLnBrk="1" fontAlgn="base" hangingPunct="1">
              <a:lnSpc>
                <a:spcPct val="80000"/>
              </a:lnSpc>
              <a:spcBef>
                <a:spcPct val="0"/>
              </a:spcBef>
              <a:spcAft>
                <a:spcPct val="0"/>
              </a:spcAft>
              <a:defRPr lang="en-US" sz="2800" b="0" i="0" u="none" kern="1200" dirty="0">
                <a:solidFill>
                  <a:schemeClr val="bg1"/>
                </a:solidFill>
                <a:latin typeface="+mj-lt"/>
                <a:ea typeface="CiscoSansTT Light" panose="020B0503020201020303" pitchFamily="34" charset="0"/>
                <a:cs typeface="CiscoSansTT Ligh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defTabSz="684196">
              <a:spcBef>
                <a:spcPts val="0"/>
              </a:spcBef>
              <a:spcAft>
                <a:spcPts val="0"/>
              </a:spcAft>
            </a:pPr>
            <a:r>
              <a:rPr lang="en-US" sz="8000" i="1">
                <a:solidFill>
                  <a:srgbClr val="74BF4B"/>
                </a:solidFill>
                <a:latin typeface="CiscoSansTT ExtraLight"/>
              </a:rPr>
              <a:t>Ok, this all looks great, BUT </a:t>
            </a:r>
            <a:r>
              <a:rPr lang="en-US" sz="8000" i="1">
                <a:solidFill>
                  <a:schemeClr val="accent5"/>
                </a:solidFill>
                <a:latin typeface="CiscoSansTT ExtraLight"/>
              </a:rPr>
              <a:t>How do we put this all together? </a:t>
            </a:r>
          </a:p>
        </p:txBody>
      </p:sp>
    </p:spTree>
    <p:extLst>
      <p:ext uri="{BB962C8B-B14F-4D97-AF65-F5344CB8AC3E}">
        <p14:creationId xmlns:p14="http://schemas.microsoft.com/office/powerpoint/2010/main" val="237015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5D88-3A9C-1438-875B-9159FF8CC486}"/>
              </a:ext>
            </a:extLst>
          </p:cNvPr>
          <p:cNvSpPr>
            <a:spLocks noGrp="1"/>
          </p:cNvSpPr>
          <p:nvPr>
            <p:ph type="title"/>
          </p:nvPr>
        </p:nvSpPr>
        <p:spPr/>
        <p:txBody>
          <a:bodyPr/>
          <a:lstStyle/>
          <a:p>
            <a:r>
              <a:rPr lang="en-US"/>
              <a:t>Identity Simplified. Security Amplified.</a:t>
            </a:r>
          </a:p>
        </p:txBody>
      </p:sp>
      <p:sp>
        <p:nvSpPr>
          <p:cNvPr id="3" name="Text Placeholder 2">
            <a:extLst>
              <a:ext uri="{FF2B5EF4-FFF2-40B4-BE49-F238E27FC236}">
                <a16:creationId xmlns:a16="http://schemas.microsoft.com/office/drawing/2014/main" id="{E57A9CFD-A200-DB59-C8DA-80D2CF476651}"/>
              </a:ext>
            </a:extLst>
          </p:cNvPr>
          <p:cNvSpPr>
            <a:spLocks noGrp="1"/>
          </p:cNvSpPr>
          <p:nvPr>
            <p:ph type="body" sz="quarter" idx="14"/>
          </p:nvPr>
        </p:nvSpPr>
        <p:spPr/>
        <p:txBody>
          <a:bodyPr>
            <a:normAutofit fontScale="25000" lnSpcReduction="20000"/>
          </a:bodyPr>
          <a:lstStyle/>
          <a:p>
            <a:endParaRPr lang="en-US"/>
          </a:p>
        </p:txBody>
      </p:sp>
      <p:sp>
        <p:nvSpPr>
          <p:cNvPr id="5" name="Text Placeholder 2">
            <a:extLst>
              <a:ext uri="{FF2B5EF4-FFF2-40B4-BE49-F238E27FC236}">
                <a16:creationId xmlns:a16="http://schemas.microsoft.com/office/drawing/2014/main" id="{9C690467-F28A-F9B0-6273-53BF5C2D9138}"/>
              </a:ext>
            </a:extLst>
          </p:cNvPr>
          <p:cNvSpPr txBox="1">
            <a:spLocks/>
          </p:cNvSpPr>
          <p:nvPr/>
        </p:nvSpPr>
        <p:spPr>
          <a:xfrm>
            <a:off x="692984" y="4299774"/>
            <a:ext cx="1754432" cy="780201"/>
          </a:xfrm>
          <a:prstGeom prst="rect">
            <a:avLst/>
          </a:prstGeom>
          <a:ln>
            <a:noFill/>
          </a:ln>
        </p:spPr>
        <p:txBody>
          <a:bodyPr vert="horz" lIns="0" tIns="0" rIns="0" bIns="0" rtlCol="0" anchor="t">
            <a:noAutofit/>
          </a:bodyPr>
          <a:lstStyle>
            <a:defPPr>
              <a:defRPr lang="en-NL"/>
            </a:defPPr>
            <a:lvl1pPr marL="0" indent="-226482" algn="l" defTabSz="914377" rtl="0" eaLnBrk="1" fontAlgn="base" latinLnBrk="0" hangingPunct="1">
              <a:lnSpc>
                <a:spcPct val="95000"/>
              </a:lnSpc>
              <a:spcBef>
                <a:spcPts val="1433"/>
              </a:spcBef>
              <a:spcAft>
                <a:spcPct val="0"/>
              </a:spcAft>
              <a:buClrTx/>
              <a:buSzPct val="90000"/>
              <a:buFont typeface="Arial" charset="0"/>
              <a:buChar char="•"/>
              <a:defRPr lang="en-US" sz="1800" kern="1200">
                <a:solidFill>
                  <a:schemeClr val="tx1"/>
                </a:solidFill>
                <a:latin typeface="+mn-lt"/>
                <a:ea typeface="+mn-ea"/>
                <a:cs typeface="+mn-cs"/>
              </a:defRPr>
            </a:lvl1pPr>
            <a:lvl2pPr marL="457189" indent="-227013" algn="l" defTabSz="914377" rtl="0" eaLnBrk="1" fontAlgn="base" latinLnBrk="0" hangingPunct="1">
              <a:lnSpc>
                <a:spcPct val="95000"/>
              </a:lnSpc>
              <a:spcBef>
                <a:spcPts val="800"/>
              </a:spcBef>
              <a:spcAft>
                <a:spcPct val="0"/>
              </a:spcAft>
              <a:buClrTx/>
              <a:buFont typeface="Arial" charset="0"/>
              <a:buChar char="•"/>
              <a:defRPr lang="en-US" sz="1800" kern="1200">
                <a:solidFill>
                  <a:schemeClr val="tx1"/>
                </a:solidFill>
                <a:latin typeface="+mn-lt"/>
                <a:ea typeface="+mn-ea"/>
                <a:cs typeface="+mn-cs"/>
              </a:defRPr>
            </a:lvl2pPr>
            <a:lvl3pPr marL="914377" indent="-230188" algn="l" defTabSz="914377" rtl="0" eaLnBrk="1" fontAlgn="base" latinLnBrk="0" hangingPunct="1">
              <a:lnSpc>
                <a:spcPct val="95000"/>
              </a:lnSpc>
              <a:spcBef>
                <a:spcPts val="833"/>
              </a:spcBef>
              <a:spcAft>
                <a:spcPct val="0"/>
              </a:spcAft>
              <a:buClrTx/>
              <a:buFont typeface="Arial" charset="0"/>
              <a:buChar char="•"/>
              <a:defRPr lang="en-US" sz="1800" kern="1200">
                <a:solidFill>
                  <a:schemeClr val="tx1"/>
                </a:solidFill>
                <a:latin typeface="+mn-lt"/>
                <a:ea typeface="+mn-ea"/>
                <a:cs typeface="+mn-cs"/>
              </a:defRPr>
            </a:lvl3pPr>
            <a:lvl4pPr marL="1371566" indent="-230188" algn="l" defTabSz="914377" rtl="0" eaLnBrk="1" fontAlgn="base" latinLnBrk="0" hangingPunct="1">
              <a:lnSpc>
                <a:spcPct val="95000"/>
              </a:lnSpc>
              <a:spcBef>
                <a:spcPts val="833"/>
              </a:spcBef>
              <a:spcAft>
                <a:spcPct val="0"/>
              </a:spcAft>
              <a:buClrTx/>
              <a:buFont typeface="Arial" charset="0"/>
              <a:buChar char="•"/>
              <a:defRPr lang="en-US" sz="1800" kern="1200">
                <a:solidFill>
                  <a:schemeClr val="tx1"/>
                </a:solidFill>
                <a:latin typeface="+mn-lt"/>
                <a:ea typeface="+mn-ea"/>
                <a:cs typeface="+mn-cs"/>
              </a:defRPr>
            </a:lvl4pPr>
            <a:lvl5pPr marL="1828754" indent="-231775" algn="l" defTabSz="914377" rtl="0" eaLnBrk="1" fontAlgn="base" latinLnBrk="0" hangingPunct="1">
              <a:lnSpc>
                <a:spcPct val="95000"/>
              </a:lnSpc>
              <a:spcBef>
                <a:spcPts val="833"/>
              </a:spcBef>
              <a:spcAft>
                <a:spcPct val="0"/>
              </a:spcAft>
              <a:buClrTx/>
              <a:buFont typeface="Arial" charset="0"/>
              <a:buChar char="•"/>
              <a:defRPr lang="en-US" sz="1800" kern="1200">
                <a:solidFill>
                  <a:schemeClr val="tx1"/>
                </a:solidFill>
                <a:latin typeface="+mn-lt"/>
                <a:ea typeface="+mn-ea"/>
                <a:cs typeface="+mn-cs"/>
              </a:defRPr>
            </a:lvl5pPr>
            <a:lvl6pPr marL="2285943" indent="-228592" algn="l" defTabSz="914377" rtl="0" eaLnBrk="1" latinLnBrk="0" hangingPunct="1">
              <a:spcBef>
                <a:spcPts val="800"/>
              </a:spcBef>
              <a:buFont typeface="Arial" pitchFamily="34" charset="0"/>
              <a:buChar char="•"/>
              <a:defRPr sz="1800" kern="1200" baseline="0">
                <a:solidFill>
                  <a:schemeClr val="tx1"/>
                </a:solidFill>
                <a:latin typeface="+mn-lt"/>
                <a:ea typeface="+mn-ea"/>
                <a:cs typeface="+mn-cs"/>
              </a:defRPr>
            </a:lvl6pPr>
            <a:lvl7pPr marL="2743131" indent="-228561" algn="l" defTabSz="914377" rtl="0" eaLnBrk="1" latinLnBrk="0" hangingPunct="1">
              <a:spcBef>
                <a:spcPts val="800"/>
              </a:spcBef>
              <a:buFont typeface="Arial" pitchFamily="34" charset="0"/>
              <a:buChar char="•"/>
              <a:defRPr sz="1800" kern="1200" baseline="0">
                <a:solidFill>
                  <a:schemeClr val="tx1"/>
                </a:solidFill>
                <a:latin typeface="+mn-lt"/>
                <a:ea typeface="+mn-ea"/>
                <a:cs typeface="+mn-cs"/>
              </a:defRPr>
            </a:lvl7pPr>
            <a:lvl8pPr marL="3200320" indent="0" algn="l" defTabSz="914377" rtl="0" eaLnBrk="1" latinLnBrk="0" hangingPunct="1">
              <a:spcBef>
                <a:spcPct val="20000"/>
              </a:spcBef>
              <a:buFont typeface="Arial" pitchFamily="34" charset="0"/>
              <a:buNone/>
              <a:defRPr sz="1800" kern="1200">
                <a:solidFill>
                  <a:schemeClr val="tx1"/>
                </a:solidFill>
                <a:latin typeface="+mn-lt"/>
                <a:ea typeface="+mn-ea"/>
                <a:cs typeface="+mn-cs"/>
              </a:defRPr>
            </a:lvl8pPr>
            <a:lvl9pPr marL="3657509" indent="-228592"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226060" algn="ctr" defTabSz="914377" rtl="0" eaLnBrk="1" fontAlgn="base" latinLnBrk="0" hangingPunct="1">
              <a:lnSpc>
                <a:spcPct val="95000"/>
              </a:lnSpc>
              <a:spcBef>
                <a:spcPts val="1433"/>
              </a:spcBef>
              <a:spcAft>
                <a:spcPct val="0"/>
              </a:spcAft>
              <a:buClrTx/>
              <a:buSzPct val="90000"/>
              <a:buFont typeface="Arial" charset="0"/>
              <a:buNone/>
              <a:tabLst/>
              <a:defRPr/>
            </a:pPr>
            <a:r>
              <a:rPr kumimoji="0" lang="en-CA" sz="1900" b="0" i="0" u="none" strike="noStrike" kern="1200" cap="none" spc="0" normalizeH="0" baseline="0" noProof="0">
                <a:ln>
                  <a:noFill/>
                </a:ln>
                <a:solidFill>
                  <a:srgbClr val="FFFFFF"/>
                </a:solidFill>
                <a:effectLst/>
                <a:uLnTx/>
                <a:uFillTx/>
                <a:latin typeface="Arial"/>
                <a:ea typeface="ＭＳ Ｐゴシック"/>
                <a:cs typeface="Arial"/>
              </a:rPr>
              <a:t>Duo as an </a:t>
            </a:r>
            <a:r>
              <a:rPr lang="en-CA" sz="1900">
                <a:solidFill>
                  <a:srgbClr val="FFFFFF"/>
                </a:solidFill>
                <a:latin typeface="Arial"/>
                <a:ea typeface="ＭＳ Ｐゴシック"/>
                <a:cs typeface="Arial"/>
              </a:rPr>
              <a:t>i</a:t>
            </a:r>
            <a:r>
              <a:rPr kumimoji="0" lang="en-CA" sz="1900" b="0" i="0" u="none" strike="noStrike" kern="1200" cap="none" spc="0" normalizeH="0" baseline="0" noProof="0">
                <a:ln>
                  <a:noFill/>
                </a:ln>
                <a:solidFill>
                  <a:srgbClr val="FFFFFF"/>
                </a:solidFill>
                <a:effectLst/>
                <a:uLnTx/>
                <a:uFillTx/>
                <a:latin typeface="Arial"/>
                <a:ea typeface="ＭＳ Ｐゴシック"/>
                <a:cs typeface="Arial"/>
              </a:rPr>
              <a:t>dentity store + external IdP sync</a:t>
            </a:r>
            <a:endParaRPr kumimoji="0" lang="en-US" sz="1800" b="0" i="0" u="none" strike="noStrike" kern="1200" cap="none" spc="0" normalizeH="0" baseline="0" noProof="0">
              <a:ln>
                <a:noFill/>
              </a:ln>
              <a:solidFill>
                <a:srgbClr val="414244"/>
              </a:solidFill>
              <a:effectLst/>
              <a:uLnTx/>
              <a:uFillTx/>
              <a:latin typeface="CiscoSansTT Light"/>
              <a:ea typeface="+mn-ea"/>
              <a:cs typeface="+mn-cs"/>
            </a:endParaRPr>
          </a:p>
          <a:p>
            <a:pPr marL="10160" marR="0" lvl="0" indent="0" algn="ctr" defTabSz="914377" rtl="0" eaLnBrk="1" fontAlgn="base" latinLnBrk="0" hangingPunct="1">
              <a:lnSpc>
                <a:spcPct val="95000"/>
              </a:lnSpc>
              <a:spcBef>
                <a:spcPts val="1433"/>
              </a:spcBef>
              <a:spcAft>
                <a:spcPct val="0"/>
              </a:spcAft>
              <a:buClrTx/>
              <a:buSzPct val="90000"/>
              <a:buFont typeface="Arial" charset="0"/>
              <a:buNone/>
              <a:tabLst/>
              <a:defRPr/>
            </a:pPr>
            <a:endParaRPr kumimoji="0" lang="en-US" sz="185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6" name="Text Placeholder 2">
            <a:extLst>
              <a:ext uri="{FF2B5EF4-FFF2-40B4-BE49-F238E27FC236}">
                <a16:creationId xmlns:a16="http://schemas.microsoft.com/office/drawing/2014/main" id="{7AB4344F-2A0C-19B8-7702-5DBF8B567FDC}"/>
              </a:ext>
            </a:extLst>
          </p:cNvPr>
          <p:cNvSpPr txBox="1">
            <a:spLocks/>
          </p:cNvSpPr>
          <p:nvPr/>
        </p:nvSpPr>
        <p:spPr>
          <a:xfrm>
            <a:off x="2804251" y="4286455"/>
            <a:ext cx="1959335" cy="952331"/>
          </a:xfrm>
          <a:prstGeom prst="rect">
            <a:avLst/>
          </a:prstGeom>
          <a:ln>
            <a:noFill/>
          </a:ln>
        </p:spPr>
        <p:txBody>
          <a:bodyPr vert="horz" lIns="0" tIns="0" rIns="0" bIns="0" rtlCol="0" anchor="t">
            <a:noAutofit/>
          </a:bodyPr>
          <a:lstStyle>
            <a:defPPr>
              <a:defRPr lang="en-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0160" marR="0" lvl="0" indent="0" algn="ctr" defTabSz="914377" rtl="0" eaLnBrk="1" fontAlgn="auto" latinLnBrk="0" hangingPunct="1">
              <a:lnSpc>
                <a:spcPct val="100000"/>
              </a:lnSpc>
              <a:spcBef>
                <a:spcPts val="0"/>
              </a:spcBef>
              <a:spcAft>
                <a:spcPts val="0"/>
              </a:spcAft>
              <a:buClrTx/>
              <a:buSzTx/>
              <a:buFontTx/>
              <a:buNone/>
              <a:tabLst/>
              <a:defRPr/>
            </a:pPr>
            <a:r>
              <a:rPr kumimoji="0" lang="en-CA" sz="1850" b="0" i="0" u="none" strike="noStrike" kern="1200" cap="none" spc="0" normalizeH="0" baseline="0" noProof="0">
                <a:ln>
                  <a:noFill/>
                </a:ln>
                <a:solidFill>
                  <a:srgbClr val="FFFFFF"/>
                </a:solidFill>
                <a:effectLst/>
                <a:uLnTx/>
                <a:uFillTx/>
                <a:latin typeface="Arial"/>
                <a:ea typeface="+mn-ea"/>
                <a:cs typeface="Arial"/>
              </a:rPr>
              <a:t>Automate user access &amp; least-privilege</a:t>
            </a:r>
            <a:endParaRPr kumimoji="0" lang="en-US" sz="1800" b="0" i="0" u="none" strike="noStrike" kern="1200" cap="none" spc="0" normalizeH="0" baseline="0" noProof="0">
              <a:ln>
                <a:noFill/>
              </a:ln>
              <a:solidFill>
                <a:srgbClr val="414244"/>
              </a:solidFill>
              <a:effectLst/>
              <a:uLnTx/>
              <a:uFillTx/>
              <a:latin typeface="CiscoSansTT Light"/>
              <a:ea typeface="+mn-ea"/>
              <a:cs typeface="+mn-cs"/>
            </a:endParaRPr>
          </a:p>
        </p:txBody>
      </p:sp>
      <p:sp>
        <p:nvSpPr>
          <p:cNvPr id="7" name="Text Placeholder 2">
            <a:extLst>
              <a:ext uri="{FF2B5EF4-FFF2-40B4-BE49-F238E27FC236}">
                <a16:creationId xmlns:a16="http://schemas.microsoft.com/office/drawing/2014/main" id="{5D17FC15-E5B3-484E-8015-EEB45781B0F7}"/>
              </a:ext>
            </a:extLst>
          </p:cNvPr>
          <p:cNvSpPr txBox="1">
            <a:spLocks/>
          </p:cNvSpPr>
          <p:nvPr/>
        </p:nvSpPr>
        <p:spPr>
          <a:xfrm>
            <a:off x="5062867" y="4309598"/>
            <a:ext cx="1740447" cy="608501"/>
          </a:xfrm>
          <a:prstGeom prst="rect">
            <a:avLst/>
          </a:prstGeom>
          <a:ln>
            <a:noFill/>
          </a:ln>
        </p:spPr>
        <p:txBody>
          <a:bodyPr vert="horz" lIns="0" tIns="0" rIns="0" bIns="0" rtlCol="0" anchor="t">
            <a:noAutofit/>
          </a:bodyPr>
          <a:lstStyle>
            <a:defPPr>
              <a:defRPr lang="en-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0160" marR="0" lvl="0" indent="0" algn="ctr" defTabSz="914377" rtl="0" eaLnBrk="1" fontAlgn="auto" latinLnBrk="0" hangingPunct="1">
              <a:lnSpc>
                <a:spcPct val="100000"/>
              </a:lnSpc>
              <a:spcBef>
                <a:spcPts val="0"/>
              </a:spcBef>
              <a:spcAft>
                <a:spcPts val="0"/>
              </a:spcAft>
              <a:buClrTx/>
              <a:buSzTx/>
              <a:buFontTx/>
              <a:buNone/>
              <a:tabLst/>
              <a:defRPr/>
            </a:pPr>
            <a:r>
              <a:rPr kumimoji="0" lang="en-CA" sz="1850" b="0" i="0" u="none" strike="noStrike" kern="1200" cap="none" spc="0" normalizeH="0" baseline="0" noProof="0">
                <a:ln>
                  <a:noFill/>
                </a:ln>
                <a:solidFill>
                  <a:srgbClr val="FFFFFF"/>
                </a:solidFill>
                <a:effectLst/>
                <a:uLnTx/>
                <a:uFillTx/>
                <a:latin typeface="Arial"/>
                <a:ea typeface="ＭＳ Ｐゴシック"/>
                <a:cs typeface="Arial"/>
              </a:rPr>
              <a:t>AI-powered zero trust identity security</a:t>
            </a:r>
            <a:endParaRPr kumimoji="0" lang="en-US" sz="1800" b="0" i="0" u="none" strike="noStrike" kern="1200" cap="none" spc="0" normalizeH="0" baseline="0" noProof="0">
              <a:ln>
                <a:noFill/>
              </a:ln>
              <a:solidFill>
                <a:srgbClr val="414244"/>
              </a:solidFill>
              <a:effectLst/>
              <a:uLnTx/>
              <a:uFillTx/>
              <a:latin typeface="CiscoSansTT Light"/>
              <a:ea typeface="+mn-ea"/>
              <a:cs typeface="+mn-cs"/>
            </a:endParaRPr>
          </a:p>
        </p:txBody>
      </p:sp>
      <p:sp>
        <p:nvSpPr>
          <p:cNvPr id="8" name="Text Placeholder 2">
            <a:extLst>
              <a:ext uri="{FF2B5EF4-FFF2-40B4-BE49-F238E27FC236}">
                <a16:creationId xmlns:a16="http://schemas.microsoft.com/office/drawing/2014/main" id="{96278454-1867-A8B0-8A00-C2D35C9FE460}"/>
              </a:ext>
            </a:extLst>
          </p:cNvPr>
          <p:cNvSpPr txBox="1">
            <a:spLocks/>
          </p:cNvSpPr>
          <p:nvPr/>
        </p:nvSpPr>
        <p:spPr>
          <a:xfrm>
            <a:off x="7108002" y="4286296"/>
            <a:ext cx="2115641" cy="953305"/>
          </a:xfrm>
          <a:prstGeom prst="rect">
            <a:avLst/>
          </a:prstGeom>
          <a:ln>
            <a:noFill/>
          </a:ln>
        </p:spPr>
        <p:txBody>
          <a:bodyPr vert="horz" lIns="0" tIns="0" rIns="0" bIns="0" rtlCol="0" anchor="t">
            <a:noAutofit/>
          </a:bodyPr>
          <a:lstStyle>
            <a:defPPr>
              <a:defRPr lang="en-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0160" algn="ctr" fontAlgn="auto">
              <a:spcBef>
                <a:spcPts val="0"/>
              </a:spcBef>
              <a:spcAft>
                <a:spcPts val="0"/>
              </a:spcAft>
              <a:defRPr/>
            </a:pPr>
            <a:r>
              <a:rPr lang="en-CA" sz="1850">
                <a:solidFill>
                  <a:srgbClr val="FFFFFF"/>
                </a:solidFill>
                <a:latin typeface="Arial"/>
                <a:cs typeface="Arial"/>
              </a:rPr>
              <a:t>Enable </a:t>
            </a:r>
            <a:r>
              <a:rPr lang="en-CA" sz="1850" err="1">
                <a:solidFill>
                  <a:srgbClr val="FFFFFF"/>
                </a:solidFill>
                <a:latin typeface="Arial"/>
                <a:cs typeface="Arial"/>
              </a:rPr>
              <a:t>passwordless</a:t>
            </a:r>
            <a:r>
              <a:rPr lang="en-CA" sz="1850">
                <a:solidFill>
                  <a:srgbClr val="FFFFFF"/>
                </a:solidFill>
                <a:latin typeface="Arial"/>
                <a:cs typeface="Arial"/>
              </a:rPr>
              <a:t> across IdPs</a:t>
            </a:r>
          </a:p>
        </p:txBody>
      </p:sp>
      <p:sp>
        <p:nvSpPr>
          <p:cNvPr id="9" name="Text Placeholder 2">
            <a:extLst>
              <a:ext uri="{FF2B5EF4-FFF2-40B4-BE49-F238E27FC236}">
                <a16:creationId xmlns:a16="http://schemas.microsoft.com/office/drawing/2014/main" id="{1F8AB791-AEAB-7CC2-7DCB-3A073968553D}"/>
              </a:ext>
            </a:extLst>
          </p:cNvPr>
          <p:cNvSpPr txBox="1">
            <a:spLocks/>
          </p:cNvSpPr>
          <p:nvPr/>
        </p:nvSpPr>
        <p:spPr>
          <a:xfrm>
            <a:off x="9356170" y="4301952"/>
            <a:ext cx="2115641" cy="991405"/>
          </a:xfrm>
          <a:prstGeom prst="rect">
            <a:avLst/>
          </a:prstGeom>
          <a:ln>
            <a:noFill/>
          </a:ln>
        </p:spPr>
        <p:txBody>
          <a:bodyPr vert="horz" lIns="0" tIns="0" rIns="0" bIns="0" rtlCol="0" anchor="t">
            <a:noAutofit/>
          </a:bodyPr>
          <a:lstStyle>
            <a:defPPr>
              <a:defRPr lang="en-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CA" sz="1900">
                <a:solidFill>
                  <a:srgbClr val="FFFFFF"/>
                </a:solidFill>
                <a:latin typeface="Arial"/>
                <a:ea typeface="+mn-lt"/>
                <a:cs typeface="Arial"/>
              </a:rPr>
              <a:t>Multi-domain routing + segmentation</a:t>
            </a:r>
            <a:endParaRPr lang="en-CA" sz="1900">
              <a:solidFill>
                <a:srgbClr val="000000"/>
              </a:solidFill>
              <a:latin typeface="Arial"/>
              <a:ea typeface="+mn-lt"/>
              <a:cs typeface="Arial"/>
            </a:endParaRPr>
          </a:p>
          <a:p>
            <a:pPr marL="19050" indent="-6350" algn="ctr" fontAlgn="auto">
              <a:spcBef>
                <a:spcPts val="0"/>
              </a:spcBef>
              <a:spcAft>
                <a:spcPts val="0"/>
              </a:spcAft>
              <a:defRPr/>
            </a:pPr>
            <a:endParaRPr lang="en-CA" sz="1850">
              <a:solidFill>
                <a:srgbClr val="FFFFFF"/>
              </a:solidFill>
              <a:latin typeface="Arial"/>
              <a:cs typeface="Arial"/>
            </a:endParaRPr>
          </a:p>
          <a:p>
            <a:pPr marL="10160" algn="ctr" fontAlgn="auto">
              <a:spcBef>
                <a:spcPts val="0"/>
              </a:spcBef>
              <a:spcAft>
                <a:spcPts val="0"/>
              </a:spcAft>
              <a:defRPr/>
            </a:pPr>
            <a:endParaRPr lang="en-CA" sz="1867">
              <a:solidFill>
                <a:srgbClr val="FFFFFF"/>
              </a:solidFill>
              <a:latin typeface="Arial"/>
              <a:cs typeface="Arial"/>
            </a:endParaRPr>
          </a:p>
        </p:txBody>
      </p:sp>
      <p:pic>
        <p:nvPicPr>
          <p:cNvPr id="10" name="Graphic 9">
            <a:extLst>
              <a:ext uri="{FF2B5EF4-FFF2-40B4-BE49-F238E27FC236}">
                <a16:creationId xmlns:a16="http://schemas.microsoft.com/office/drawing/2014/main" id="{2A5BB170-E0A2-31A7-44D4-E402A13D08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5152" y="4490842"/>
            <a:ext cx="256672" cy="256672"/>
          </a:xfrm>
          <a:prstGeom prst="rect">
            <a:avLst/>
          </a:prstGeom>
        </p:spPr>
      </p:pic>
      <p:pic>
        <p:nvPicPr>
          <p:cNvPr id="11" name="Graphic 10">
            <a:extLst>
              <a:ext uri="{FF2B5EF4-FFF2-40B4-BE49-F238E27FC236}">
                <a16:creationId xmlns:a16="http://schemas.microsoft.com/office/drawing/2014/main" id="{E11FCF81-0B00-109A-A17B-5C0A0E42FD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7515" y="4490842"/>
            <a:ext cx="256672" cy="256672"/>
          </a:xfrm>
          <a:prstGeom prst="rect">
            <a:avLst/>
          </a:prstGeom>
        </p:spPr>
      </p:pic>
      <p:pic>
        <p:nvPicPr>
          <p:cNvPr id="12" name="Graphic 11">
            <a:extLst>
              <a:ext uri="{FF2B5EF4-FFF2-40B4-BE49-F238E27FC236}">
                <a16:creationId xmlns:a16="http://schemas.microsoft.com/office/drawing/2014/main" id="{C7D1C666-4BDD-F4C1-BC73-CCBF62BBCC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9878" y="4490842"/>
            <a:ext cx="256672" cy="256672"/>
          </a:xfrm>
          <a:prstGeom prst="rect">
            <a:avLst/>
          </a:prstGeom>
        </p:spPr>
      </p:pic>
      <p:pic>
        <p:nvPicPr>
          <p:cNvPr id="13" name="Graphic 12">
            <a:extLst>
              <a:ext uri="{FF2B5EF4-FFF2-40B4-BE49-F238E27FC236}">
                <a16:creationId xmlns:a16="http://schemas.microsoft.com/office/drawing/2014/main" id="{6F5AA1D5-2C0C-414A-803D-E9DA1DE95E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2327" y="4468719"/>
            <a:ext cx="256672" cy="256672"/>
          </a:xfrm>
          <a:prstGeom prst="rect">
            <a:avLst/>
          </a:prstGeom>
        </p:spPr>
      </p:pic>
      <p:pic>
        <p:nvPicPr>
          <p:cNvPr id="14" name="Graphic 13">
            <a:extLst>
              <a:ext uri="{FF2B5EF4-FFF2-40B4-BE49-F238E27FC236}">
                <a16:creationId xmlns:a16="http://schemas.microsoft.com/office/drawing/2014/main" id="{DB0A81C6-045F-9F05-2890-B64F4A04F9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4606" y="4514623"/>
            <a:ext cx="256672" cy="256672"/>
          </a:xfrm>
          <a:prstGeom prst="rect">
            <a:avLst/>
          </a:prstGeom>
        </p:spPr>
      </p:pic>
      <p:cxnSp>
        <p:nvCxnSpPr>
          <p:cNvPr id="15" name="Straight Connector 14">
            <a:extLst>
              <a:ext uri="{FF2B5EF4-FFF2-40B4-BE49-F238E27FC236}">
                <a16:creationId xmlns:a16="http://schemas.microsoft.com/office/drawing/2014/main" id="{F1425B05-7E7E-E06E-BC12-47A9A174C723}"/>
              </a:ext>
            </a:extLst>
          </p:cNvPr>
          <p:cNvCxnSpPr>
            <a:cxnSpLocks/>
          </p:cNvCxnSpPr>
          <p:nvPr/>
        </p:nvCxnSpPr>
        <p:spPr>
          <a:xfrm>
            <a:off x="338242" y="5493231"/>
            <a:ext cx="10806043" cy="0"/>
          </a:xfrm>
          <a:prstGeom prst="line">
            <a:avLst/>
          </a:prstGeom>
          <a:noFill/>
          <a:ln w="9525" cap="flat" cmpd="sng" algn="ctr">
            <a:solidFill>
              <a:srgbClr val="FFFFFF"/>
            </a:solidFill>
            <a:prstDash val="solid"/>
          </a:ln>
          <a:effectLst/>
        </p:spPr>
      </p:cxnSp>
      <p:cxnSp>
        <p:nvCxnSpPr>
          <p:cNvPr id="16" name="Straight Connector 15">
            <a:extLst>
              <a:ext uri="{FF2B5EF4-FFF2-40B4-BE49-F238E27FC236}">
                <a16:creationId xmlns:a16="http://schemas.microsoft.com/office/drawing/2014/main" id="{CD4D9410-5158-ED90-9FB8-6222EBFDF03B}"/>
              </a:ext>
            </a:extLst>
          </p:cNvPr>
          <p:cNvCxnSpPr>
            <a:cxnSpLocks/>
          </p:cNvCxnSpPr>
          <p:nvPr/>
        </p:nvCxnSpPr>
        <p:spPr>
          <a:xfrm>
            <a:off x="508379" y="4132375"/>
            <a:ext cx="10806043" cy="0"/>
          </a:xfrm>
          <a:prstGeom prst="line">
            <a:avLst/>
          </a:prstGeom>
          <a:noFill/>
          <a:ln w="9525" cap="flat" cmpd="sng" algn="ctr">
            <a:solidFill>
              <a:srgbClr val="FFFFFF"/>
            </a:solidFill>
            <a:prstDash val="solid"/>
          </a:ln>
          <a:effectLst/>
        </p:spPr>
      </p:cxnSp>
      <p:pic>
        <p:nvPicPr>
          <p:cNvPr id="17" name="workday">
            <a:extLst>
              <a:ext uri="{FF2B5EF4-FFF2-40B4-BE49-F238E27FC236}">
                <a16:creationId xmlns:a16="http://schemas.microsoft.com/office/drawing/2014/main" id="{2D9258A4-1024-E8E6-6280-B8D48B5975C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40632" y="3249360"/>
            <a:ext cx="780685" cy="307542"/>
          </a:xfrm>
          <a:prstGeom prst="rect">
            <a:avLst/>
          </a:prstGeom>
        </p:spPr>
      </p:pic>
      <p:pic>
        <p:nvPicPr>
          <p:cNvPr id="18" name="Jira">
            <a:extLst>
              <a:ext uri="{FF2B5EF4-FFF2-40B4-BE49-F238E27FC236}">
                <a16:creationId xmlns:a16="http://schemas.microsoft.com/office/drawing/2014/main" id="{DE380809-078F-B951-05D5-E9A8D01B6CF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37808" y="2902864"/>
            <a:ext cx="658092" cy="277091"/>
          </a:xfrm>
          <a:prstGeom prst="rect">
            <a:avLst/>
          </a:prstGeom>
        </p:spPr>
      </p:pic>
      <p:pic>
        <p:nvPicPr>
          <p:cNvPr id="19" name="Outlook">
            <a:extLst>
              <a:ext uri="{FF2B5EF4-FFF2-40B4-BE49-F238E27FC236}">
                <a16:creationId xmlns:a16="http://schemas.microsoft.com/office/drawing/2014/main" id="{DAF14014-4644-4AD6-5DF6-5CCC9C0F197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152271" y="3107825"/>
            <a:ext cx="520259" cy="450156"/>
          </a:xfrm>
          <a:prstGeom prst="rect">
            <a:avLst/>
          </a:prstGeom>
        </p:spPr>
      </p:pic>
      <p:pic>
        <p:nvPicPr>
          <p:cNvPr id="20" name="salesforce">
            <a:extLst>
              <a:ext uri="{FF2B5EF4-FFF2-40B4-BE49-F238E27FC236}">
                <a16:creationId xmlns:a16="http://schemas.microsoft.com/office/drawing/2014/main" id="{03D0FC5F-3984-79EE-CC31-A5AA24AD21B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412329" y="2605781"/>
            <a:ext cx="620216" cy="434759"/>
          </a:xfrm>
          <a:prstGeom prst="rect">
            <a:avLst/>
          </a:prstGeom>
        </p:spPr>
      </p:pic>
      <p:pic>
        <p:nvPicPr>
          <p:cNvPr id="21" name="Object 2" descr="preencoded.png">
            <a:extLst>
              <a:ext uri="{FF2B5EF4-FFF2-40B4-BE49-F238E27FC236}">
                <a16:creationId xmlns:a16="http://schemas.microsoft.com/office/drawing/2014/main" id="{0701CC89-9142-CA48-ECAA-15B311EF6733}"/>
              </a:ext>
            </a:extLst>
          </p:cNvPr>
          <p:cNvPicPr>
            <a:picLocks noChangeAspect="1"/>
          </p:cNvPicPr>
          <p:nvPr/>
        </p:nvPicPr>
        <p:blipFill>
          <a:blip r:embed="rId12" cstate="hqprint">
            <a:extLst>
              <a:ext uri="{28A0092B-C50C-407E-A947-70E740481C1C}">
                <a14:useLocalDpi xmlns:a14="http://schemas.microsoft.com/office/drawing/2010/main"/>
              </a:ext>
            </a:extLst>
          </a:blip>
          <a:srcRect l="-5556" t="-5556" r="-5556" b="-5556"/>
          <a:stretch/>
        </p:blipFill>
        <p:spPr>
          <a:xfrm>
            <a:off x="4769558" y="1711920"/>
            <a:ext cx="2341360" cy="2366760"/>
          </a:xfrm>
          <a:prstGeom prst="rect">
            <a:avLst/>
          </a:prstGeom>
        </p:spPr>
      </p:pic>
      <p:grpSp>
        <p:nvGrpSpPr>
          <p:cNvPr id="22" name="Group 21">
            <a:extLst>
              <a:ext uri="{FF2B5EF4-FFF2-40B4-BE49-F238E27FC236}">
                <a16:creationId xmlns:a16="http://schemas.microsoft.com/office/drawing/2014/main" id="{C226B3D4-4D21-85FB-9CF5-B85C81FDB7CD}"/>
              </a:ext>
            </a:extLst>
          </p:cNvPr>
          <p:cNvGrpSpPr/>
          <p:nvPr/>
        </p:nvGrpSpPr>
        <p:grpSpPr>
          <a:xfrm>
            <a:off x="963308" y="2149057"/>
            <a:ext cx="9951577" cy="1785465"/>
            <a:chOff x="829418" y="1427552"/>
            <a:chExt cx="7463682" cy="1339099"/>
          </a:xfrm>
        </p:grpSpPr>
        <p:sp>
          <p:nvSpPr>
            <p:cNvPr id="23" name="Rounded Rectangle 21">
              <a:extLst>
                <a:ext uri="{FF2B5EF4-FFF2-40B4-BE49-F238E27FC236}">
                  <a16:creationId xmlns:a16="http://schemas.microsoft.com/office/drawing/2014/main" id="{26EC7A94-E0F1-09F9-362A-9480DCBAFA7D}"/>
                </a:ext>
              </a:extLst>
            </p:cNvPr>
            <p:cNvSpPr/>
            <p:nvPr/>
          </p:nvSpPr>
          <p:spPr>
            <a:xfrm>
              <a:off x="6318123" y="2295384"/>
              <a:ext cx="1974977" cy="471267"/>
            </a:xfrm>
            <a:prstGeom prst="roundRect">
              <a:avLst/>
            </a:prstGeom>
            <a:noFill/>
            <a:ln w="19050" cap="flat" cmpd="sng" algn="ctr">
              <a:solidFill>
                <a:srgbClr val="FFFFFF"/>
              </a:solidFill>
              <a:prstDash val="solid"/>
            </a:ln>
            <a:effectLst/>
          </p:spPr>
          <p:txBody>
            <a:bodyPr rtlCol="0" anchor="ctr"/>
            <a:lstStyle>
              <a:defPPr>
                <a:defRPr lang="en-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Arial"/>
              </a:endParaRPr>
            </a:p>
          </p:txBody>
        </p:sp>
        <p:pic>
          <p:nvPicPr>
            <p:cNvPr id="24" name="Graphic 23">
              <a:extLst>
                <a:ext uri="{FF2B5EF4-FFF2-40B4-BE49-F238E27FC236}">
                  <a16:creationId xmlns:a16="http://schemas.microsoft.com/office/drawing/2014/main" id="{AF36481E-7DE9-C51D-C688-18F885E5564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63732" y="2424413"/>
              <a:ext cx="347621" cy="213208"/>
            </a:xfrm>
            <a:prstGeom prst="rect">
              <a:avLst/>
            </a:prstGeom>
          </p:spPr>
        </p:pic>
        <p:sp>
          <p:nvSpPr>
            <p:cNvPr id="25" name="TextBox 24">
              <a:extLst>
                <a:ext uri="{FF2B5EF4-FFF2-40B4-BE49-F238E27FC236}">
                  <a16:creationId xmlns:a16="http://schemas.microsoft.com/office/drawing/2014/main" id="{5B48F807-0236-69CA-974A-3022CDE62F79}"/>
                </a:ext>
              </a:extLst>
            </p:cNvPr>
            <p:cNvSpPr txBox="1"/>
            <p:nvPr/>
          </p:nvSpPr>
          <p:spPr>
            <a:xfrm>
              <a:off x="6920724" y="2304909"/>
              <a:ext cx="1267600" cy="438581"/>
            </a:xfrm>
            <a:prstGeom prst="rect">
              <a:avLst/>
            </a:prstGeom>
            <a:noFill/>
            <a:ln>
              <a:noFill/>
            </a:ln>
          </p:spPr>
          <p:txBody>
            <a:bodyPr wrap="square" lIns="91440" tIns="45720" rIns="91440" bIns="45720" rtlCol="0" anchor="t">
              <a:spAutoFit/>
            </a:bodyPr>
            <a:lstStyle>
              <a:defPPr>
                <a:defRPr lang="en-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Arial"/>
                </a:rPr>
                <a:t>SAML 2.0 </a:t>
              </a:r>
              <a:br>
                <a:rPr kumimoji="0" lang="en-US" sz="1600" b="0" i="0" u="none" strike="noStrike" kern="1200" cap="none" spc="0" normalizeH="0" baseline="0" noProof="0">
                  <a:ln>
                    <a:noFill/>
                  </a:ln>
                  <a:solidFill>
                    <a:srgbClr val="FFFFFF"/>
                  </a:solidFill>
                  <a:effectLst/>
                  <a:uLnTx/>
                  <a:uFillTx/>
                  <a:latin typeface="Arial"/>
                  <a:ea typeface="+mn-ea"/>
                  <a:cs typeface="Arial"/>
                </a:rPr>
              </a:br>
              <a:r>
                <a:rPr kumimoji="0" lang="en-US" sz="1600" b="0" i="0" u="none" strike="noStrike" kern="1200" cap="none" spc="0" normalizeH="0" baseline="0" noProof="0">
                  <a:ln>
                    <a:noFill/>
                  </a:ln>
                  <a:solidFill>
                    <a:srgbClr val="FFFFFF"/>
                  </a:solidFill>
                  <a:effectLst/>
                  <a:uLnTx/>
                  <a:uFillTx/>
                  <a:latin typeface="Arial"/>
                  <a:ea typeface="+mn-ea"/>
                  <a:cs typeface="Arial"/>
                </a:rPr>
                <a:t>Identity Provider</a:t>
              </a:r>
            </a:p>
          </p:txBody>
        </p:sp>
        <p:sp>
          <p:nvSpPr>
            <p:cNvPr id="26" name="Rounded Rectangle 24">
              <a:extLst>
                <a:ext uri="{FF2B5EF4-FFF2-40B4-BE49-F238E27FC236}">
                  <a16:creationId xmlns:a16="http://schemas.microsoft.com/office/drawing/2014/main" id="{10A7F868-3E1B-8A9D-F423-4F4395E40421}"/>
                </a:ext>
              </a:extLst>
            </p:cNvPr>
            <p:cNvSpPr/>
            <p:nvPr/>
          </p:nvSpPr>
          <p:spPr>
            <a:xfrm>
              <a:off x="6318123" y="1427552"/>
              <a:ext cx="1974977" cy="471267"/>
            </a:xfrm>
            <a:prstGeom prst="roundRect">
              <a:avLst/>
            </a:prstGeom>
            <a:noFill/>
            <a:ln w="19050" cap="flat" cmpd="sng" algn="ctr">
              <a:solidFill>
                <a:srgbClr val="FFFFFF"/>
              </a:solidFill>
              <a:prstDash val="solid"/>
            </a:ln>
            <a:effectLst/>
          </p:spPr>
          <p:txBody>
            <a:bodyPr rtlCol="0" anchor="ctr"/>
            <a:lstStyle>
              <a:defPPr>
                <a:defRPr lang="en-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Arial"/>
              </a:endParaRPr>
            </a:p>
          </p:txBody>
        </p:sp>
        <p:sp>
          <p:nvSpPr>
            <p:cNvPr id="27" name="TextBox 26">
              <a:extLst>
                <a:ext uri="{FF2B5EF4-FFF2-40B4-BE49-F238E27FC236}">
                  <a16:creationId xmlns:a16="http://schemas.microsoft.com/office/drawing/2014/main" id="{695874CE-A9C9-EF85-1E0E-DFB05BBBCB03}"/>
                </a:ext>
              </a:extLst>
            </p:cNvPr>
            <p:cNvSpPr txBox="1"/>
            <p:nvPr/>
          </p:nvSpPr>
          <p:spPr>
            <a:xfrm>
              <a:off x="6873099" y="1528910"/>
              <a:ext cx="1293907" cy="253916"/>
            </a:xfrm>
            <a:prstGeom prst="rect">
              <a:avLst/>
            </a:prstGeom>
            <a:noFill/>
            <a:ln>
              <a:noFill/>
            </a:ln>
          </p:spPr>
          <p:txBody>
            <a:bodyPr wrap="square" lIns="91440" tIns="45720" rIns="91440" bIns="45720" rtlCol="0" anchor="t">
              <a:spAutoFit/>
            </a:bodyPr>
            <a:lstStyle>
              <a:defPPr>
                <a:defRPr lang="en-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Arial"/>
                </a:rPr>
                <a:t>Active Directory</a:t>
              </a:r>
            </a:p>
          </p:txBody>
        </p:sp>
        <p:pic>
          <p:nvPicPr>
            <p:cNvPr id="28" name="Graphic 27">
              <a:extLst>
                <a:ext uri="{FF2B5EF4-FFF2-40B4-BE49-F238E27FC236}">
                  <a16:creationId xmlns:a16="http://schemas.microsoft.com/office/drawing/2014/main" id="{BE208387-F033-8858-0956-AF6FE9495E3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58190" y="1545814"/>
              <a:ext cx="358705" cy="253485"/>
            </a:xfrm>
            <a:prstGeom prst="rect">
              <a:avLst/>
            </a:prstGeom>
          </p:spPr>
        </p:pic>
        <p:sp>
          <p:nvSpPr>
            <p:cNvPr id="29" name="Freeform 28">
              <a:extLst>
                <a:ext uri="{FF2B5EF4-FFF2-40B4-BE49-F238E27FC236}">
                  <a16:creationId xmlns:a16="http://schemas.microsoft.com/office/drawing/2014/main" id="{125D1A04-279D-87A3-0C28-A981BD054DF0}"/>
                </a:ext>
              </a:extLst>
            </p:cNvPr>
            <p:cNvSpPr/>
            <p:nvPr/>
          </p:nvSpPr>
          <p:spPr>
            <a:xfrm>
              <a:off x="829418" y="1629020"/>
              <a:ext cx="1391060" cy="901998"/>
            </a:xfrm>
            <a:custGeom>
              <a:avLst/>
              <a:gdLst>
                <a:gd name="connsiteX0" fmla="*/ 869478 w 1926150"/>
                <a:gd name="connsiteY0" fmla="*/ 0 h 1248963"/>
                <a:gd name="connsiteX1" fmla="*/ 1285545 w 1926150"/>
                <a:gd name="connsiteY1" fmla="*/ 221221 h 1248963"/>
                <a:gd name="connsiteX2" fmla="*/ 1305093 w 1926150"/>
                <a:gd name="connsiteY2" fmla="*/ 257234 h 1248963"/>
                <a:gd name="connsiteX3" fmla="*/ 1353356 w 1926150"/>
                <a:gd name="connsiteY3" fmla="*/ 252369 h 1248963"/>
                <a:gd name="connsiteX4" fmla="*/ 1607649 w 1926150"/>
                <a:gd name="connsiteY4" fmla="*/ 506662 h 1248963"/>
                <a:gd name="connsiteX5" fmla="*/ 1602799 w 1926150"/>
                <a:gd name="connsiteY5" fmla="*/ 530686 h 1248963"/>
                <a:gd name="connsiteX6" fmla="*/ 1637874 w 1926150"/>
                <a:gd name="connsiteY6" fmla="*/ 534222 h 1248963"/>
                <a:gd name="connsiteX7" fmla="*/ 1926150 w 1926150"/>
                <a:gd name="connsiteY7" fmla="*/ 887925 h 1248963"/>
                <a:gd name="connsiteX8" fmla="*/ 1637874 w 1926150"/>
                <a:gd name="connsiteY8" fmla="*/ 1241628 h 1248963"/>
                <a:gd name="connsiteX9" fmla="*/ 1607649 w 1926150"/>
                <a:gd name="connsiteY9" fmla="*/ 1244675 h 1248963"/>
                <a:gd name="connsiteX10" fmla="*/ 1607649 w 1926150"/>
                <a:gd name="connsiteY10" fmla="*/ 1248962 h 1248963"/>
                <a:gd name="connsiteX11" fmla="*/ 1565122 w 1926150"/>
                <a:gd name="connsiteY11" fmla="*/ 1248962 h 1248963"/>
                <a:gd name="connsiteX12" fmla="*/ 1565112 w 1926150"/>
                <a:gd name="connsiteY12" fmla="*/ 1248963 h 1248963"/>
                <a:gd name="connsiteX13" fmla="*/ 1565102 w 1926150"/>
                <a:gd name="connsiteY13" fmla="*/ 1248962 h 1248963"/>
                <a:gd name="connsiteX14" fmla="*/ 363924 w 1926150"/>
                <a:gd name="connsiteY14" fmla="*/ 1248962 h 1248963"/>
                <a:gd name="connsiteX15" fmla="*/ 363924 w 1926150"/>
                <a:gd name="connsiteY15" fmla="*/ 1247007 h 1248963"/>
                <a:gd name="connsiteX16" fmla="*/ 299819 w 1926150"/>
                <a:gd name="connsiteY16" fmla="*/ 1240544 h 1248963"/>
                <a:gd name="connsiteX17" fmla="*/ 0 w 1926150"/>
                <a:gd name="connsiteY17" fmla="*/ 872678 h 1248963"/>
                <a:gd name="connsiteX18" fmla="*/ 299819 w 1926150"/>
                <a:gd name="connsiteY18" fmla="*/ 504812 h 1248963"/>
                <a:gd name="connsiteX19" fmla="*/ 368104 w 1926150"/>
                <a:gd name="connsiteY19" fmla="*/ 497928 h 1248963"/>
                <a:gd name="connsiteX20" fmla="*/ 377912 w 1926150"/>
                <a:gd name="connsiteY20" fmla="*/ 400638 h 1248963"/>
                <a:gd name="connsiteX21" fmla="*/ 869478 w 1926150"/>
                <a:gd name="connsiteY21" fmla="*/ 0 h 124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6150" h="1248963">
                  <a:moveTo>
                    <a:pt x="869478" y="0"/>
                  </a:moveTo>
                  <a:cubicBezTo>
                    <a:pt x="1042674" y="0"/>
                    <a:pt x="1195375" y="87752"/>
                    <a:pt x="1285545" y="221221"/>
                  </a:cubicBezTo>
                  <a:lnTo>
                    <a:pt x="1305093" y="257234"/>
                  </a:lnTo>
                  <a:lnTo>
                    <a:pt x="1353356" y="252369"/>
                  </a:lnTo>
                  <a:cubicBezTo>
                    <a:pt x="1493798" y="252369"/>
                    <a:pt x="1607649" y="366220"/>
                    <a:pt x="1607649" y="506662"/>
                  </a:cubicBezTo>
                  <a:lnTo>
                    <a:pt x="1602799" y="530686"/>
                  </a:lnTo>
                  <a:lnTo>
                    <a:pt x="1637874" y="534222"/>
                  </a:lnTo>
                  <a:cubicBezTo>
                    <a:pt x="1802393" y="567888"/>
                    <a:pt x="1926150" y="713454"/>
                    <a:pt x="1926150" y="887925"/>
                  </a:cubicBezTo>
                  <a:cubicBezTo>
                    <a:pt x="1926150" y="1062397"/>
                    <a:pt x="1802393" y="1207963"/>
                    <a:pt x="1637874" y="1241628"/>
                  </a:cubicBezTo>
                  <a:lnTo>
                    <a:pt x="1607649" y="1244675"/>
                  </a:lnTo>
                  <a:lnTo>
                    <a:pt x="1607649" y="1248962"/>
                  </a:lnTo>
                  <a:lnTo>
                    <a:pt x="1565122" y="1248962"/>
                  </a:lnTo>
                  <a:lnTo>
                    <a:pt x="1565112" y="1248963"/>
                  </a:lnTo>
                  <a:lnTo>
                    <a:pt x="1565102" y="1248962"/>
                  </a:lnTo>
                  <a:lnTo>
                    <a:pt x="363924" y="1248962"/>
                  </a:lnTo>
                  <a:lnTo>
                    <a:pt x="363924" y="1247007"/>
                  </a:lnTo>
                  <a:lnTo>
                    <a:pt x="299819" y="1240544"/>
                  </a:lnTo>
                  <a:cubicBezTo>
                    <a:pt x="128713" y="1205531"/>
                    <a:pt x="0" y="1054136"/>
                    <a:pt x="0" y="872678"/>
                  </a:cubicBezTo>
                  <a:cubicBezTo>
                    <a:pt x="0" y="691221"/>
                    <a:pt x="128713" y="539825"/>
                    <a:pt x="299819" y="504812"/>
                  </a:cubicBezTo>
                  <a:lnTo>
                    <a:pt x="368104" y="497928"/>
                  </a:lnTo>
                  <a:lnTo>
                    <a:pt x="377912" y="400638"/>
                  </a:lnTo>
                  <a:cubicBezTo>
                    <a:pt x="424699" y="171994"/>
                    <a:pt x="627003" y="0"/>
                    <a:pt x="869478" y="0"/>
                  </a:cubicBezTo>
                  <a:close/>
                </a:path>
              </a:pathLst>
            </a:custGeom>
            <a:noFill/>
            <a:ln w="19050">
              <a:solidFill>
                <a:srgbClr val="FFFFFF"/>
              </a:solidFill>
            </a:ln>
            <a:effectLst/>
          </p:spPr>
          <p:txBody>
            <a:bodyPr wrap="square" rtlCol="0" anchor="ctr">
              <a:noAutofit/>
            </a:bodyPr>
            <a:lstStyle>
              <a:defPPr>
                <a:defRPr lang="en-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Arial"/>
              </a:endParaRPr>
            </a:p>
          </p:txBody>
        </p:sp>
        <p:cxnSp>
          <p:nvCxnSpPr>
            <p:cNvPr id="30" name="Elbow Connector 38">
              <a:extLst>
                <a:ext uri="{FF2B5EF4-FFF2-40B4-BE49-F238E27FC236}">
                  <a16:creationId xmlns:a16="http://schemas.microsoft.com/office/drawing/2014/main" id="{0D58D07D-500D-5DA9-1655-D6A093EFFAA1}"/>
                </a:ext>
              </a:extLst>
            </p:cNvPr>
            <p:cNvCxnSpPr>
              <a:cxnSpLocks/>
            </p:cNvCxnSpPr>
            <p:nvPr/>
          </p:nvCxnSpPr>
          <p:spPr>
            <a:xfrm flipV="1">
              <a:off x="5653370" y="1669755"/>
              <a:ext cx="645046" cy="366196"/>
            </a:xfrm>
            <a:prstGeom prst="bentConnector3">
              <a:avLst/>
            </a:prstGeom>
            <a:noFill/>
            <a:ln w="19050" cap="rnd" cmpd="sng" algn="ctr">
              <a:solidFill>
                <a:srgbClr val="FFFFFF"/>
              </a:solidFill>
              <a:prstDash val="solid"/>
              <a:headEnd type="arrow" w="med" len="sm"/>
              <a:tailEnd type="arrow" w="med" len="sm"/>
            </a:ln>
            <a:effectLst/>
          </p:spPr>
        </p:cxnSp>
        <p:cxnSp>
          <p:nvCxnSpPr>
            <p:cNvPr id="31" name="Straight Arrow Connector 30">
              <a:extLst>
                <a:ext uri="{FF2B5EF4-FFF2-40B4-BE49-F238E27FC236}">
                  <a16:creationId xmlns:a16="http://schemas.microsoft.com/office/drawing/2014/main" id="{2DC89145-0E34-F454-01C4-407E30EFC7EC}"/>
                </a:ext>
              </a:extLst>
            </p:cNvPr>
            <p:cNvCxnSpPr/>
            <p:nvPr/>
          </p:nvCxnSpPr>
          <p:spPr>
            <a:xfrm>
              <a:off x="2514828" y="2116334"/>
              <a:ext cx="906208" cy="0"/>
            </a:xfrm>
            <a:prstGeom prst="straightConnector1">
              <a:avLst/>
            </a:prstGeom>
            <a:noFill/>
            <a:ln w="19050" cap="rnd" cmpd="sng" algn="ctr">
              <a:solidFill>
                <a:srgbClr val="FFFFFF"/>
              </a:solidFill>
              <a:prstDash val="solid"/>
              <a:headEnd type="arrow" w="med" len="sm"/>
              <a:tailEnd type="arrow" w="med" len="sm"/>
            </a:ln>
            <a:effectLst/>
          </p:spPr>
        </p:cxnSp>
        <p:cxnSp>
          <p:nvCxnSpPr>
            <p:cNvPr id="32" name="Elbow Connector 48">
              <a:extLst>
                <a:ext uri="{FF2B5EF4-FFF2-40B4-BE49-F238E27FC236}">
                  <a16:creationId xmlns:a16="http://schemas.microsoft.com/office/drawing/2014/main" id="{F52D5547-8881-F9FA-EFB4-9C1BB9AE5B3E}"/>
                </a:ext>
              </a:extLst>
            </p:cNvPr>
            <p:cNvCxnSpPr>
              <a:cxnSpLocks/>
            </p:cNvCxnSpPr>
            <p:nvPr/>
          </p:nvCxnSpPr>
          <p:spPr>
            <a:xfrm>
              <a:off x="5673077" y="2164822"/>
              <a:ext cx="645045" cy="366196"/>
            </a:xfrm>
            <a:prstGeom prst="bentConnector3">
              <a:avLst/>
            </a:prstGeom>
            <a:noFill/>
            <a:ln w="19050" cap="rnd" cmpd="sng" algn="ctr">
              <a:solidFill>
                <a:srgbClr val="FFFFFF"/>
              </a:solidFill>
              <a:prstDash val="solid"/>
              <a:headEnd type="arrow" w="med" len="sm"/>
              <a:tailEnd type="arrow" w="med" len="sm"/>
            </a:ln>
            <a:effectLst/>
          </p:spPr>
        </p:cxnSp>
      </p:grpSp>
    </p:spTree>
    <p:extLst>
      <p:ext uri="{BB962C8B-B14F-4D97-AF65-F5344CB8AC3E}">
        <p14:creationId xmlns:p14="http://schemas.microsoft.com/office/powerpoint/2010/main" val="95834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repeatCount="0" fill="hold" grpId="0" nodeType="withEffect">
                                  <p:stCondLst>
                                    <p:cond delay="1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repeatCount="0" fill="hold" grpId="0" nodeType="withEffect">
                                  <p:stCondLst>
                                    <p:cond delay="2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repeatCount="0" fill="hold" grpId="0" nodeType="withEffect">
                                  <p:stCondLst>
                                    <p:cond delay="30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par>
                                <p:cTn id="17" presetID="10" presetClass="entr" presetSubtype="0" repeatCount="0" fill="hold" grpId="0" nodeType="withEffect">
                                  <p:stCondLst>
                                    <p:cond delay="40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par>
                                <p:cTn id="20" presetID="10" presetClass="entr" presetSubtype="0" repeatCount="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repeatCount="0" fill="hold" nodeType="withEffect">
                                  <p:stCondLst>
                                    <p:cond delay="1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repeatCount="0" fill="hold" nodeType="withEffect">
                                  <p:stCondLst>
                                    <p:cond delay="2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repeatCount="0" fill="hold" nodeType="withEffect">
                                  <p:stCondLst>
                                    <p:cond delay="3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repeatCount="0" fill="hold" nodeType="withEffect">
                                  <p:stCondLst>
                                    <p:cond delay="4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repeatCount="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repeatCount="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1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42" presetClass="path" presetSubtype="0" decel="50000" fill="hold" nodeType="withEffect">
                                  <p:stCondLst>
                                    <p:cond delay="100"/>
                                  </p:stCondLst>
                                  <p:childTnLst>
                                    <p:animMotion origin="layout" path="M -0.00278 0.04228 L 2.22222E-6 3.95062E-6 " pathEditMode="relative" rAng="0" ptsTypes="AA">
                                      <p:cBhvr>
                                        <p:cTn id="45" dur="700" fill="hold"/>
                                        <p:tgtEl>
                                          <p:spTgt spid="22"/>
                                        </p:tgtEl>
                                        <p:attrNameLst>
                                          <p:attrName>ppt_x</p:attrName>
                                          <p:attrName>ppt_y</p:attrName>
                                        </p:attrNameLst>
                                      </p:cBhvr>
                                      <p:rCtr x="139"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3">
            <a:extLst>
              <a:ext uri="{FF2B5EF4-FFF2-40B4-BE49-F238E27FC236}">
                <a16:creationId xmlns:a16="http://schemas.microsoft.com/office/drawing/2014/main" id="{1F29DDFB-50A2-FE25-4C15-96256903ED68}"/>
              </a:ext>
            </a:extLst>
          </p:cNvPr>
          <p:cNvSpPr/>
          <p:nvPr/>
        </p:nvSpPr>
        <p:spPr>
          <a:xfrm>
            <a:off x="2141856" y="4860512"/>
            <a:ext cx="2655415" cy="1298069"/>
          </a:xfrm>
          <a:prstGeom prst="roundRect">
            <a:avLst>
              <a:gd name="adj" fmla="val 6330"/>
            </a:avLst>
          </a:prstGeom>
          <a:solidFill>
            <a:schemeClr val="bg2"/>
          </a:solidFill>
          <a:ln w="31750" cap="rnd">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4244"/>
              </a:solidFill>
              <a:effectLst/>
              <a:uLnTx/>
              <a:uFillTx/>
              <a:latin typeface="CiscoSansTT Light"/>
              <a:ea typeface="+mn-ea"/>
              <a:cs typeface="+mn-cs"/>
            </a:endParaRPr>
          </a:p>
        </p:txBody>
      </p:sp>
      <p:sp>
        <p:nvSpPr>
          <p:cNvPr id="2" name="Title 1">
            <a:extLst>
              <a:ext uri="{FF2B5EF4-FFF2-40B4-BE49-F238E27FC236}">
                <a16:creationId xmlns:a16="http://schemas.microsoft.com/office/drawing/2014/main" id="{B6C82879-7560-F5BD-E1FB-B912FE4308BC}"/>
              </a:ext>
            </a:extLst>
          </p:cNvPr>
          <p:cNvSpPr>
            <a:spLocks noGrp="1"/>
          </p:cNvSpPr>
          <p:nvPr>
            <p:ph type="title"/>
          </p:nvPr>
        </p:nvSpPr>
        <p:spPr/>
        <p:txBody>
          <a:bodyPr/>
          <a:lstStyle/>
          <a:p>
            <a:r>
              <a:rPr lang="en-US"/>
              <a:t>Duo as an Identity Store + External ID sync </a:t>
            </a:r>
          </a:p>
        </p:txBody>
      </p:sp>
      <p:sp>
        <p:nvSpPr>
          <p:cNvPr id="3" name="Text Placeholder 2">
            <a:extLst>
              <a:ext uri="{FF2B5EF4-FFF2-40B4-BE49-F238E27FC236}">
                <a16:creationId xmlns:a16="http://schemas.microsoft.com/office/drawing/2014/main" id="{59B43F71-91CD-8BDC-7074-7F35FED454E6}"/>
              </a:ext>
            </a:extLst>
          </p:cNvPr>
          <p:cNvSpPr>
            <a:spLocks noGrp="1"/>
          </p:cNvSpPr>
          <p:nvPr>
            <p:ph type="body" sz="quarter" idx="14"/>
          </p:nvPr>
        </p:nvSpPr>
        <p:spPr/>
        <p:txBody>
          <a:bodyPr>
            <a:normAutofit fontScale="25000" lnSpcReduction="20000"/>
          </a:bodyPr>
          <a:lstStyle/>
          <a:p>
            <a:endParaRPr lang="en-US"/>
          </a:p>
        </p:txBody>
      </p:sp>
      <p:sp>
        <p:nvSpPr>
          <p:cNvPr id="4" name="Text Placeholder 2">
            <a:extLst>
              <a:ext uri="{FF2B5EF4-FFF2-40B4-BE49-F238E27FC236}">
                <a16:creationId xmlns:a16="http://schemas.microsoft.com/office/drawing/2014/main" id="{30553146-85CE-A681-82F7-F13DB697E761}"/>
              </a:ext>
            </a:extLst>
          </p:cNvPr>
          <p:cNvSpPr txBox="1">
            <a:spLocks/>
          </p:cNvSpPr>
          <p:nvPr/>
        </p:nvSpPr>
        <p:spPr>
          <a:xfrm>
            <a:off x="428195" y="1127494"/>
            <a:ext cx="7848600" cy="682086"/>
          </a:xfrm>
          <a:prstGeom prst="rect">
            <a:avLst/>
          </a:prstGeom>
        </p:spPr>
        <p:txBody>
          <a:bodyPr lIns="91440" tIns="45720" rIns="91440" bIns="45720" anchor="t"/>
          <a:lstStyle>
            <a:defPPr>
              <a:defRPr lang="en-US"/>
            </a:defPPr>
            <a:lvl1pPr marL="226482" indent="-226482" algn="l" defTabSz="609585" rtl="0" eaLnBrk="1" fontAlgn="base" hangingPunct="1">
              <a:lnSpc>
                <a:spcPct val="95000"/>
              </a:lnSpc>
              <a:spcBef>
                <a:spcPct val="0"/>
              </a:spcBef>
              <a:spcAft>
                <a:spcPct val="0"/>
              </a:spcAft>
              <a:buClr>
                <a:schemeClr val="accent1"/>
              </a:buClr>
              <a:buSzPct val="90000"/>
              <a:buFont typeface="Arial" charset="0"/>
              <a:buChar char="•"/>
              <a:defRPr lang="en-US" sz="2000" kern="1200">
                <a:solidFill>
                  <a:schemeClr val="tx1"/>
                </a:solidFill>
                <a:latin typeface="Arial" charset="0"/>
                <a:ea typeface="ＭＳ Ｐゴシック" charset="0"/>
                <a:cs typeface="ＭＳ Ｐゴシック" charset="0"/>
              </a:defRPr>
            </a:lvl1pPr>
            <a:lvl2pPr marL="609585" indent="-227013" algn="l" defTabSz="609585" rtl="0" eaLnBrk="1" fontAlgn="base" hangingPunct="1">
              <a:lnSpc>
                <a:spcPct val="95000"/>
              </a:lnSpc>
              <a:spcBef>
                <a:spcPct val="0"/>
              </a:spcBef>
              <a:spcAft>
                <a:spcPct val="0"/>
              </a:spcAft>
              <a:buClr>
                <a:schemeClr val="accent1"/>
              </a:buClr>
              <a:buFont typeface="Arial" charset="0"/>
              <a:buChar char="•"/>
              <a:defRPr lang="en-US" sz="1800" kern="1200">
                <a:solidFill>
                  <a:schemeClr val="tx1"/>
                </a:solidFill>
                <a:latin typeface="Arial" charset="0"/>
                <a:ea typeface="ＭＳ Ｐゴシック" charset="0"/>
                <a:cs typeface="ＭＳ Ｐゴシック" charset="0"/>
              </a:defRPr>
            </a:lvl2pPr>
            <a:lvl3pPr marL="1219170" indent="-230188" algn="l" defTabSz="609585" rtl="0" eaLnBrk="1" fontAlgn="base" hangingPunct="1">
              <a:lnSpc>
                <a:spcPct val="95000"/>
              </a:lnSpc>
              <a:spcBef>
                <a:spcPct val="0"/>
              </a:spcBef>
              <a:spcAft>
                <a:spcPct val="0"/>
              </a:spcAft>
              <a:buClr>
                <a:schemeClr val="accent1"/>
              </a:buClr>
              <a:buFont typeface="Arial" charset="0"/>
              <a:buChar char="•"/>
              <a:defRPr lang="en-US" sz="1600" kern="1200">
                <a:solidFill>
                  <a:schemeClr val="tx1"/>
                </a:solidFill>
                <a:latin typeface="Arial" charset="0"/>
                <a:ea typeface="ＭＳ Ｐゴシック" charset="0"/>
                <a:cs typeface="ＭＳ Ｐゴシック" charset="0"/>
              </a:defRPr>
            </a:lvl3pPr>
            <a:lvl4pPr marL="1828754" indent="-230188" algn="l" defTabSz="609585" rtl="0" eaLnBrk="1" fontAlgn="base" hangingPunct="1">
              <a:lnSpc>
                <a:spcPct val="95000"/>
              </a:lnSpc>
              <a:spcBef>
                <a:spcPct val="0"/>
              </a:spcBef>
              <a:spcAft>
                <a:spcPct val="0"/>
              </a:spcAft>
              <a:buClr>
                <a:schemeClr val="accent1"/>
              </a:buClr>
              <a:buFont typeface="Arial" charset="0"/>
              <a:buChar char="•"/>
              <a:defRPr lang="en-US" sz="1400" kern="1200">
                <a:solidFill>
                  <a:schemeClr val="tx1"/>
                </a:solidFill>
                <a:latin typeface="Arial" charset="0"/>
                <a:ea typeface="ＭＳ Ｐゴシック" charset="0"/>
                <a:cs typeface="ＭＳ Ｐゴシック" charset="0"/>
              </a:defRPr>
            </a:lvl4pPr>
            <a:lvl5pPr marL="2438339" indent="-231775" algn="l" defTabSz="609585" rtl="0" eaLnBrk="1" fontAlgn="base" hangingPunct="1">
              <a:lnSpc>
                <a:spcPct val="95000"/>
              </a:lnSpc>
              <a:spcBef>
                <a:spcPct val="0"/>
              </a:spcBef>
              <a:spcAft>
                <a:spcPct val="0"/>
              </a:spcAft>
              <a:buClr>
                <a:schemeClr val="accent1"/>
              </a:buClr>
              <a:buFont typeface="Arial" charset="0"/>
              <a:buChar char="•"/>
              <a:defRPr lang="en-US" sz="1200" kern="1200">
                <a:solidFill>
                  <a:schemeClr val="tx1"/>
                </a:solidFill>
                <a:latin typeface="Arial" charset="0"/>
                <a:ea typeface="ＭＳ Ｐゴシック" charset="0"/>
                <a:cs typeface="ＭＳ Ｐゴシック" charset="0"/>
              </a:defRPr>
            </a:lvl5pPr>
            <a:lvl6pPr marL="3047924" indent="-228592" algn="l" defTabSz="609585" rtl="0" eaLnBrk="1" latinLnBrk="0" hangingPunct="1">
              <a:spcBef>
                <a:spcPts val="800"/>
              </a:spcBef>
              <a:buFont typeface="Arial" pitchFamily="34" charset="0"/>
              <a:buChar char="•"/>
              <a:defRPr sz="1200" kern="1200" baseline="0">
                <a:solidFill>
                  <a:schemeClr val="tx1"/>
                </a:solidFill>
                <a:latin typeface="Arial" charset="0"/>
                <a:ea typeface="ＭＳ Ｐゴシック" charset="0"/>
                <a:cs typeface="ＭＳ Ｐゴシック" charset="0"/>
              </a:defRPr>
            </a:lvl6pPr>
            <a:lvl7pPr marL="3657509" indent="-228561" algn="l" defTabSz="609585" rtl="0" eaLnBrk="1" latinLnBrk="0" hangingPunct="1">
              <a:spcBef>
                <a:spcPts val="800"/>
              </a:spcBef>
              <a:buFont typeface="Arial" pitchFamily="34" charset="0"/>
              <a:buChar char="•"/>
              <a:defRPr sz="1067" kern="1200" baseline="0">
                <a:solidFill>
                  <a:schemeClr val="tx1"/>
                </a:solidFill>
                <a:latin typeface="Arial" charset="0"/>
                <a:ea typeface="ＭＳ Ｐゴシック" charset="0"/>
                <a:cs typeface="ＭＳ Ｐゴシック" charset="0"/>
              </a:defRPr>
            </a:lvl7pPr>
            <a:lvl8pPr marL="4267093" indent="0" algn="l" defTabSz="609585" rtl="0" eaLnBrk="1" latinLnBrk="0" hangingPunct="1">
              <a:spcBef>
                <a:spcPct val="20000"/>
              </a:spcBef>
              <a:buFont typeface="Arial" pitchFamily="34" charset="0"/>
              <a:buNone/>
              <a:defRPr sz="2000" kern="1200">
                <a:solidFill>
                  <a:schemeClr val="tx1"/>
                </a:solidFill>
                <a:latin typeface="Arial" charset="0"/>
                <a:ea typeface="ＭＳ Ｐゴシック" charset="0"/>
                <a:cs typeface="ＭＳ Ｐゴシック" charset="0"/>
              </a:defRPr>
            </a:lvl8pPr>
            <a:lvl9pPr marL="4876678" indent="-228592" algn="l" defTabSz="609585" rtl="0" eaLnBrk="1" latinLnBrk="0" hangingPunct="1">
              <a:spcBef>
                <a:spcPct val="20000"/>
              </a:spcBef>
              <a:buFont typeface="Arial" pitchFamily="34" charset="0"/>
              <a:buChar char="•"/>
              <a:defRPr sz="2000" kern="1200">
                <a:solidFill>
                  <a:schemeClr val="tx1"/>
                </a:solidFill>
                <a:latin typeface="Arial" charset="0"/>
                <a:ea typeface="ＭＳ Ｐゴシック" charset="0"/>
                <a:cs typeface="ＭＳ Ｐゴシック" charset="0"/>
              </a:defRPr>
            </a:lvl9pPr>
          </a:lstStyle>
          <a:p>
            <a:pPr marL="226060" marR="0" lvl="0" indent="-226060" algn="l" defTabSz="609585" rtl="0" eaLnBrk="1" fontAlgn="base" latinLnBrk="0" hangingPunct="1">
              <a:lnSpc>
                <a:spcPct val="95000"/>
              </a:lnSpc>
              <a:spcBef>
                <a:spcPct val="0"/>
              </a:spcBef>
              <a:spcAft>
                <a:spcPct val="0"/>
              </a:spcAft>
              <a:buClr>
                <a:srgbClr val="00BCEB"/>
              </a:buClr>
              <a:buSzPct val="90000"/>
              <a:buFont typeface="Arial" charset="0"/>
              <a:buChar char="•"/>
              <a:tabLst/>
              <a:defRPr/>
            </a:pPr>
            <a:r>
              <a:rPr kumimoji="0" lang="en-US" sz="1800" b="0" i="0" u="none" strike="noStrike" kern="1200" cap="none" spc="0" normalizeH="0" baseline="0" noProof="0">
                <a:ln>
                  <a:noFill/>
                </a:ln>
                <a:solidFill>
                  <a:schemeClr val="bg2"/>
                </a:solidFill>
                <a:effectLst/>
                <a:uLnTx/>
                <a:uFillTx/>
                <a:latin typeface="ciscosanstt thin"/>
                <a:ea typeface="ＭＳ Ｐゴシック"/>
                <a:cs typeface="Arial"/>
              </a:rPr>
              <a:t>Use Duo as an identity provider or sync in your external IdPs</a:t>
            </a:r>
            <a:endParaRPr kumimoji="0" lang="en-US" sz="2000" b="0" i="0" u="none" strike="noStrike" kern="1200" cap="none" spc="0" normalizeH="0" baseline="0" noProof="0">
              <a:ln>
                <a:noFill/>
              </a:ln>
              <a:solidFill>
                <a:schemeClr val="bg2"/>
              </a:solidFill>
              <a:effectLst/>
              <a:uLnTx/>
              <a:uFillTx/>
              <a:latin typeface="Arial" charset="0"/>
              <a:ea typeface="ＭＳ Ｐゴシック" charset="0"/>
            </a:endParaRPr>
          </a:p>
          <a:p>
            <a:pPr marL="226060" marR="0" lvl="0" indent="-226060" algn="l" defTabSz="609585" rtl="0" eaLnBrk="1" fontAlgn="base" latinLnBrk="0" hangingPunct="1">
              <a:lnSpc>
                <a:spcPct val="95000"/>
              </a:lnSpc>
              <a:spcBef>
                <a:spcPct val="0"/>
              </a:spcBef>
              <a:spcAft>
                <a:spcPct val="0"/>
              </a:spcAft>
              <a:buClr>
                <a:srgbClr val="00BCEB"/>
              </a:buClr>
              <a:buSzPct val="90000"/>
              <a:buFont typeface="Arial" charset="0"/>
              <a:buChar char="•"/>
              <a:tabLst/>
              <a:defRPr/>
            </a:pPr>
            <a:r>
              <a:rPr kumimoji="0" lang="en-US" sz="1800" b="0" i="0" u="none" strike="noStrike" kern="1200" cap="none" spc="0" normalizeH="0" baseline="0" noProof="0">
                <a:ln>
                  <a:noFill/>
                </a:ln>
                <a:solidFill>
                  <a:schemeClr val="bg2"/>
                </a:solidFill>
                <a:effectLst/>
                <a:uLnTx/>
                <a:uFillTx/>
                <a:latin typeface="ciscosanstt thin"/>
                <a:ea typeface="ＭＳ Ｐゴシック"/>
                <a:cs typeface="Arial"/>
              </a:rPr>
              <a:t>Provision user access and enable </a:t>
            </a:r>
            <a:r>
              <a:rPr kumimoji="0" lang="en-US" sz="1800" b="0" i="0" u="none" strike="noStrike" kern="1200" cap="none" spc="0" normalizeH="0" baseline="0" noProof="0" err="1">
                <a:ln>
                  <a:noFill/>
                </a:ln>
                <a:solidFill>
                  <a:schemeClr val="bg2"/>
                </a:solidFill>
                <a:effectLst/>
                <a:uLnTx/>
                <a:uFillTx/>
                <a:latin typeface="ciscosanstt thin"/>
                <a:ea typeface="ＭＳ Ｐゴシック"/>
                <a:cs typeface="Arial"/>
              </a:rPr>
              <a:t>passwordless</a:t>
            </a:r>
            <a:endParaRPr kumimoji="0" lang="en-US" sz="1800" b="0" i="0" u="none" strike="noStrike" kern="1200" cap="none" spc="0" normalizeH="0" baseline="0" noProof="0">
              <a:ln>
                <a:noFill/>
              </a:ln>
              <a:solidFill>
                <a:schemeClr val="bg2"/>
              </a:solidFill>
              <a:effectLst/>
              <a:uLnTx/>
              <a:uFillTx/>
              <a:latin typeface="ciscosanstt thin"/>
              <a:ea typeface="ＭＳ Ｐゴシック"/>
              <a:cs typeface="Arial"/>
            </a:endParaRPr>
          </a:p>
          <a:p>
            <a:pPr marL="226060" marR="0" lvl="0" indent="-226060" algn="l" defTabSz="609585" rtl="0" eaLnBrk="1" fontAlgn="base" latinLnBrk="0" hangingPunct="1">
              <a:lnSpc>
                <a:spcPct val="95000"/>
              </a:lnSpc>
              <a:spcBef>
                <a:spcPct val="0"/>
              </a:spcBef>
              <a:spcAft>
                <a:spcPct val="0"/>
              </a:spcAft>
              <a:buClr>
                <a:srgbClr val="00BCEB"/>
              </a:buClr>
              <a:buSzPct val="90000"/>
              <a:buFont typeface="Arial" charset="0"/>
              <a:buChar char="•"/>
              <a:tabLst/>
              <a:defRPr/>
            </a:pPr>
            <a:r>
              <a:rPr kumimoji="0" lang="en-US" sz="1800" b="0" i="0" u="none" strike="noStrike" kern="1200" cap="none" spc="0" normalizeH="0" baseline="0" noProof="0">
                <a:ln>
                  <a:noFill/>
                </a:ln>
                <a:solidFill>
                  <a:schemeClr val="bg2"/>
                </a:solidFill>
                <a:effectLst/>
                <a:uLnTx/>
                <a:uFillTx/>
                <a:latin typeface="ciscosanstt thin"/>
                <a:ea typeface="ＭＳ Ｐゴシック"/>
                <a:cs typeface="Arial"/>
              </a:rPr>
              <a:t>Protect apps with zero trust identity security </a:t>
            </a:r>
            <a:endParaRPr kumimoji="0" lang="en-US" sz="2000" b="0" i="0" u="none" strike="noStrike" kern="1200" cap="none" spc="0" normalizeH="0" baseline="0" noProof="0">
              <a:ln>
                <a:noFill/>
              </a:ln>
              <a:solidFill>
                <a:schemeClr val="bg2"/>
              </a:solidFill>
              <a:effectLst/>
              <a:uLnTx/>
              <a:uFillTx/>
              <a:latin typeface="ciscosanstt thin"/>
              <a:ea typeface="ＭＳ Ｐゴシック"/>
            </a:endParaRPr>
          </a:p>
        </p:txBody>
      </p:sp>
      <p:sp>
        <p:nvSpPr>
          <p:cNvPr id="6" name="Round Single Corner Rectangle 5">
            <a:extLst>
              <a:ext uri="{FF2B5EF4-FFF2-40B4-BE49-F238E27FC236}">
                <a16:creationId xmlns:a16="http://schemas.microsoft.com/office/drawing/2014/main" id="{C66BBED9-DBFB-0B34-7DB5-FAA0480379A7}"/>
              </a:ext>
            </a:extLst>
          </p:cNvPr>
          <p:cNvSpPr/>
          <p:nvPr/>
        </p:nvSpPr>
        <p:spPr>
          <a:xfrm rot="16200000">
            <a:off x="6949195" y="1606882"/>
            <a:ext cx="5622954" cy="4865299"/>
          </a:xfrm>
          <a:prstGeom prst="round1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924" algn="l" defTabSz="609585" rtl="0" eaLnBrk="1" latinLnBrk="0" hangingPunct="1">
              <a:defRPr kern="1200">
                <a:solidFill>
                  <a:schemeClr val="tx1"/>
                </a:solidFill>
                <a:latin typeface="Arial" charset="0"/>
                <a:ea typeface="ＭＳ Ｐゴシック" charset="0"/>
                <a:cs typeface="ＭＳ Ｐゴシック" charset="0"/>
              </a:defRPr>
            </a:lvl6pPr>
            <a:lvl7pPr marL="3657509" algn="l" defTabSz="609585" rtl="0" eaLnBrk="1" latinLnBrk="0" hangingPunct="1">
              <a:defRPr kern="1200">
                <a:solidFill>
                  <a:schemeClr val="tx1"/>
                </a:solidFill>
                <a:latin typeface="Arial" charset="0"/>
                <a:ea typeface="ＭＳ Ｐゴシック" charset="0"/>
                <a:cs typeface="ＭＳ Ｐゴシック" charset="0"/>
              </a:defRPr>
            </a:lvl7pPr>
            <a:lvl8pPr marL="4267093" algn="l" defTabSz="609585" rtl="0" eaLnBrk="1" latinLnBrk="0" hangingPunct="1">
              <a:defRPr kern="1200">
                <a:solidFill>
                  <a:schemeClr val="tx1"/>
                </a:solidFill>
                <a:latin typeface="Arial" charset="0"/>
                <a:ea typeface="ＭＳ Ｐゴシック" charset="0"/>
                <a:cs typeface="ＭＳ Ｐゴシック" charset="0"/>
              </a:defRPr>
            </a:lvl8pPr>
            <a:lvl9pPr marL="4876678" algn="l" defTabSz="609585"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60954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63F42"/>
              </a:solidFill>
              <a:effectLst/>
              <a:uLnTx/>
              <a:uFillTx/>
              <a:latin typeface="CiscoSansTT Light"/>
              <a:ea typeface="ＭＳ Ｐゴシック" charset="0"/>
            </a:endParaRPr>
          </a:p>
        </p:txBody>
      </p:sp>
      <p:sp>
        <p:nvSpPr>
          <p:cNvPr id="7" name="Text Placeholder 6">
            <a:extLst>
              <a:ext uri="{FF2B5EF4-FFF2-40B4-BE49-F238E27FC236}">
                <a16:creationId xmlns:a16="http://schemas.microsoft.com/office/drawing/2014/main" id="{CAE053F1-E50C-D488-BB2D-CB70F5358BD5}"/>
              </a:ext>
            </a:extLst>
          </p:cNvPr>
          <p:cNvSpPr txBox="1">
            <a:spLocks/>
          </p:cNvSpPr>
          <p:nvPr/>
        </p:nvSpPr>
        <p:spPr>
          <a:xfrm>
            <a:off x="8709889" y="1588831"/>
            <a:ext cx="3675183" cy="4733815"/>
          </a:xfrm>
          <a:prstGeom prst="rect">
            <a:avLst/>
          </a:prstGeom>
        </p:spPr>
        <p:txBody>
          <a:bodyPr lIns="91440" tIns="45720" rIns="91440" bIns="45720" anchor="t"/>
          <a:lstStyle>
            <a:defPPr>
              <a:defRPr lang="en-US"/>
            </a:defPPr>
            <a:lvl1pPr marL="226482" indent="-226482" algn="l" defTabSz="609585" rtl="0" eaLnBrk="1" fontAlgn="base" hangingPunct="1">
              <a:lnSpc>
                <a:spcPct val="95000"/>
              </a:lnSpc>
              <a:spcBef>
                <a:spcPct val="0"/>
              </a:spcBef>
              <a:spcAft>
                <a:spcPct val="0"/>
              </a:spcAft>
              <a:buClr>
                <a:schemeClr val="accent1"/>
              </a:buClr>
              <a:buSzPct val="90000"/>
              <a:buFont typeface="Arial" charset="0"/>
              <a:buChar char="•"/>
              <a:defRPr lang="en-US" sz="2000" kern="1200">
                <a:solidFill>
                  <a:schemeClr val="tx1"/>
                </a:solidFill>
                <a:latin typeface="Arial" charset="0"/>
                <a:ea typeface="ＭＳ Ｐゴシック" charset="0"/>
                <a:cs typeface="ＭＳ Ｐゴシック" charset="0"/>
              </a:defRPr>
            </a:lvl1pPr>
            <a:lvl2pPr marL="609585" indent="-227013" algn="l" defTabSz="609585" rtl="0" eaLnBrk="1" fontAlgn="base" hangingPunct="1">
              <a:lnSpc>
                <a:spcPct val="95000"/>
              </a:lnSpc>
              <a:spcBef>
                <a:spcPct val="0"/>
              </a:spcBef>
              <a:spcAft>
                <a:spcPct val="0"/>
              </a:spcAft>
              <a:buClr>
                <a:schemeClr val="accent1"/>
              </a:buClr>
              <a:buFont typeface="Arial" charset="0"/>
              <a:buChar char="•"/>
              <a:defRPr lang="en-US" sz="1800" kern="1200">
                <a:solidFill>
                  <a:schemeClr val="tx1"/>
                </a:solidFill>
                <a:latin typeface="Arial" charset="0"/>
                <a:ea typeface="ＭＳ Ｐゴシック" charset="0"/>
                <a:cs typeface="ＭＳ Ｐゴシック" charset="0"/>
              </a:defRPr>
            </a:lvl2pPr>
            <a:lvl3pPr marL="1219170" indent="-230188" algn="l" defTabSz="609585" rtl="0" eaLnBrk="1" fontAlgn="base" hangingPunct="1">
              <a:lnSpc>
                <a:spcPct val="95000"/>
              </a:lnSpc>
              <a:spcBef>
                <a:spcPct val="0"/>
              </a:spcBef>
              <a:spcAft>
                <a:spcPct val="0"/>
              </a:spcAft>
              <a:buClr>
                <a:schemeClr val="accent1"/>
              </a:buClr>
              <a:buFont typeface="Arial" charset="0"/>
              <a:buChar char="•"/>
              <a:defRPr lang="en-US" sz="1600" kern="1200">
                <a:solidFill>
                  <a:schemeClr val="tx1"/>
                </a:solidFill>
                <a:latin typeface="Arial" charset="0"/>
                <a:ea typeface="ＭＳ Ｐゴシック" charset="0"/>
                <a:cs typeface="ＭＳ Ｐゴシック" charset="0"/>
              </a:defRPr>
            </a:lvl3pPr>
            <a:lvl4pPr marL="1828754" indent="-230188" algn="l" defTabSz="609585" rtl="0" eaLnBrk="1" fontAlgn="base" hangingPunct="1">
              <a:lnSpc>
                <a:spcPct val="95000"/>
              </a:lnSpc>
              <a:spcBef>
                <a:spcPct val="0"/>
              </a:spcBef>
              <a:spcAft>
                <a:spcPct val="0"/>
              </a:spcAft>
              <a:buClr>
                <a:schemeClr val="accent1"/>
              </a:buClr>
              <a:buFont typeface="Arial" charset="0"/>
              <a:buChar char="•"/>
              <a:defRPr lang="en-US" sz="1400" kern="1200">
                <a:solidFill>
                  <a:schemeClr val="tx1"/>
                </a:solidFill>
                <a:latin typeface="Arial" charset="0"/>
                <a:ea typeface="ＭＳ Ｐゴシック" charset="0"/>
                <a:cs typeface="ＭＳ Ｐゴシック" charset="0"/>
              </a:defRPr>
            </a:lvl4pPr>
            <a:lvl5pPr marL="2438339" indent="-231775" algn="l" defTabSz="609585" rtl="0" eaLnBrk="1" fontAlgn="base" hangingPunct="1">
              <a:lnSpc>
                <a:spcPct val="95000"/>
              </a:lnSpc>
              <a:spcBef>
                <a:spcPct val="0"/>
              </a:spcBef>
              <a:spcAft>
                <a:spcPct val="0"/>
              </a:spcAft>
              <a:buClr>
                <a:schemeClr val="accent1"/>
              </a:buClr>
              <a:buFont typeface="Arial" charset="0"/>
              <a:buChar char="•"/>
              <a:defRPr lang="en-US" sz="1200" kern="1200">
                <a:solidFill>
                  <a:schemeClr val="tx1"/>
                </a:solidFill>
                <a:latin typeface="Arial" charset="0"/>
                <a:ea typeface="ＭＳ Ｐゴシック" charset="0"/>
                <a:cs typeface="ＭＳ Ｐゴシック" charset="0"/>
              </a:defRPr>
            </a:lvl5pPr>
            <a:lvl6pPr marL="3047924" indent="-228592" algn="l" defTabSz="609585" rtl="0" eaLnBrk="1" latinLnBrk="0" hangingPunct="1">
              <a:spcBef>
                <a:spcPts val="800"/>
              </a:spcBef>
              <a:buFont typeface="Arial" pitchFamily="34" charset="0"/>
              <a:buChar char="•"/>
              <a:defRPr sz="1200" kern="1200" baseline="0">
                <a:solidFill>
                  <a:schemeClr val="tx1"/>
                </a:solidFill>
                <a:latin typeface="Arial" charset="0"/>
                <a:ea typeface="ＭＳ Ｐゴシック" charset="0"/>
                <a:cs typeface="ＭＳ Ｐゴシック" charset="0"/>
              </a:defRPr>
            </a:lvl6pPr>
            <a:lvl7pPr marL="3657509" indent="-228561" algn="l" defTabSz="609585" rtl="0" eaLnBrk="1" latinLnBrk="0" hangingPunct="1">
              <a:spcBef>
                <a:spcPts val="800"/>
              </a:spcBef>
              <a:buFont typeface="Arial" pitchFamily="34" charset="0"/>
              <a:buChar char="•"/>
              <a:defRPr sz="1067" kern="1200" baseline="0">
                <a:solidFill>
                  <a:schemeClr val="tx1"/>
                </a:solidFill>
                <a:latin typeface="Arial" charset="0"/>
                <a:ea typeface="ＭＳ Ｐゴシック" charset="0"/>
                <a:cs typeface="ＭＳ Ｐゴシック" charset="0"/>
              </a:defRPr>
            </a:lvl7pPr>
            <a:lvl8pPr marL="4267093" indent="0" algn="l" defTabSz="609585" rtl="0" eaLnBrk="1" latinLnBrk="0" hangingPunct="1">
              <a:spcBef>
                <a:spcPct val="20000"/>
              </a:spcBef>
              <a:buFont typeface="Arial" pitchFamily="34" charset="0"/>
              <a:buNone/>
              <a:defRPr sz="2000" kern="1200">
                <a:solidFill>
                  <a:schemeClr val="tx1"/>
                </a:solidFill>
                <a:latin typeface="Arial" charset="0"/>
                <a:ea typeface="ＭＳ Ｐゴシック" charset="0"/>
                <a:cs typeface="ＭＳ Ｐゴシック" charset="0"/>
              </a:defRPr>
            </a:lvl8pPr>
            <a:lvl9pPr marL="4876678" indent="-228592" algn="l" defTabSz="609585" rtl="0" eaLnBrk="1" latinLnBrk="0" hangingPunct="1">
              <a:spcBef>
                <a:spcPct val="20000"/>
              </a:spcBef>
              <a:buFont typeface="Arial" pitchFamily="34" charset="0"/>
              <a:buChar char="•"/>
              <a:defRPr sz="2000" kern="1200">
                <a:solidFill>
                  <a:schemeClr val="tx1"/>
                </a:solidFill>
                <a:latin typeface="Arial" charset="0"/>
                <a:ea typeface="ＭＳ Ｐゴシック" charset="0"/>
                <a:cs typeface="ＭＳ Ｐゴシック" charset="0"/>
              </a:defRPr>
            </a:lvl9pPr>
          </a:lstStyle>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800" b="0" i="0" u="none" strike="noStrike" kern="1200" cap="none" spc="0" normalizeH="0" baseline="0" noProof="0">
                <a:ln>
                  <a:noFill/>
                </a:ln>
                <a:solidFill>
                  <a:srgbClr val="FFFFFF"/>
                </a:solidFill>
                <a:effectLst/>
                <a:uLnTx/>
                <a:uFillTx/>
                <a:latin typeface="CiscoSansTT Light"/>
                <a:ea typeface="ＭＳ Ｐゴシック"/>
                <a:cs typeface="Arial"/>
              </a:rPr>
              <a:t>Duo as an Identity Store</a:t>
            </a:r>
            <a:endParaRPr kumimoji="0" lang="en-US" sz="1800" b="0" i="0" u="none" strike="noStrike" kern="1200" cap="none" spc="0" normalizeH="0" baseline="0" noProof="0">
              <a:ln>
                <a:noFill/>
              </a:ln>
              <a:solidFill>
                <a:srgbClr val="FFFFFF"/>
              </a:solidFill>
              <a:effectLst/>
              <a:uLnTx/>
              <a:uFillTx/>
              <a:latin typeface="CiscoSansTT Light"/>
              <a:ea typeface="ＭＳ Ｐゴシック" charset="0"/>
              <a:cs typeface="Arial"/>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endParaRPr kumimoji="0" lang="en-US" sz="1400" b="0" i="0" u="none" strike="noStrike" kern="1200" cap="none" spc="0" normalizeH="0" baseline="0" noProof="0">
              <a:ln>
                <a:noFill/>
              </a:ln>
              <a:solidFill>
                <a:srgbClr val="FFFFFF"/>
              </a:solidFill>
              <a:effectLst/>
              <a:uLnTx/>
              <a:uFillTx/>
              <a:latin typeface="CiscoSansTT ExtraLight"/>
              <a:ea typeface="ＭＳ Ｐゴシック"/>
              <a:cs typeface="CiscoSansTT Thin"/>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400" b="0" i="0" u="none" strike="noStrike" kern="1200" cap="none" spc="0" normalizeH="0" baseline="0" noProof="0">
                <a:ln>
                  <a:noFill/>
                </a:ln>
                <a:solidFill>
                  <a:srgbClr val="FFFFFF"/>
                </a:solidFill>
                <a:effectLst/>
                <a:uLnTx/>
                <a:uFillTx/>
                <a:latin typeface="CiscoSansTT ExtraLight"/>
                <a:ea typeface="ＭＳ Ｐゴシック"/>
                <a:cs typeface="CiscoSansTT Thin"/>
              </a:rPr>
              <a:t>Duo now supports full-first factor with passwords + MFA or </a:t>
            </a:r>
            <a:r>
              <a:rPr kumimoji="0" lang="en-US" sz="1400" b="0" i="0" u="none" strike="noStrike" kern="1200" cap="none" spc="0" normalizeH="0" baseline="0" noProof="0" err="1">
                <a:ln>
                  <a:noFill/>
                </a:ln>
                <a:solidFill>
                  <a:srgbClr val="FFFFFF"/>
                </a:solidFill>
                <a:effectLst/>
                <a:uLnTx/>
                <a:uFillTx/>
                <a:latin typeface="CiscoSansTT ExtraLight"/>
                <a:ea typeface="ＭＳ Ｐゴシック"/>
                <a:cs typeface="CiscoSansTT Thin"/>
              </a:rPr>
              <a:t>passwordless</a:t>
            </a:r>
            <a:r>
              <a:rPr kumimoji="0" lang="en-US" sz="1400" b="0" i="0" u="none" strike="noStrike" kern="1200" cap="none" spc="0" normalizeH="0" baseline="0" noProof="0">
                <a:ln>
                  <a:noFill/>
                </a:ln>
                <a:solidFill>
                  <a:srgbClr val="FFFFFF"/>
                </a:solidFill>
                <a:effectLst/>
                <a:uLnTx/>
                <a:uFillTx/>
                <a:latin typeface="CiscoSansTT ExtraLight"/>
                <a:ea typeface="ＭＳ Ｐゴシック"/>
                <a:cs typeface="CiscoSansTT Thin"/>
              </a:rPr>
              <a:t> with MFA</a:t>
            </a:r>
            <a:endParaRPr kumimoji="0" lang="en-US" sz="1400" b="0" i="0" u="none" strike="noStrike" kern="1200" cap="none" spc="0" normalizeH="0" baseline="0" noProof="0">
              <a:ln>
                <a:noFill/>
              </a:ln>
              <a:solidFill>
                <a:srgbClr val="FFFFFF"/>
              </a:solidFill>
              <a:effectLst/>
              <a:uLnTx/>
              <a:uFillTx/>
              <a:latin typeface="CiscoSansTT ExtraLight"/>
              <a:ea typeface="ＭＳ Ｐゴシック" charset="0"/>
              <a:cs typeface="CiscoSansTT Thin"/>
            </a:endParaRPr>
          </a:p>
          <a:p>
            <a:pPr marL="226060" marR="0" lvl="0" indent="-226060" algn="l" defTabSz="609585" rtl="0" eaLnBrk="1" fontAlgn="base" latinLnBrk="0" hangingPunct="1">
              <a:lnSpc>
                <a:spcPct val="95000"/>
              </a:lnSpc>
              <a:spcBef>
                <a:spcPct val="0"/>
              </a:spcBef>
              <a:spcAft>
                <a:spcPct val="0"/>
              </a:spcAft>
              <a:buClr>
                <a:srgbClr val="00BCEB"/>
              </a:buClr>
              <a:buSzPct val="90000"/>
              <a:buFont typeface="Arial" charset="0"/>
              <a:buNone/>
              <a:tabLst/>
              <a:defRPr/>
            </a:pPr>
            <a:endParaRPr kumimoji="0" lang="en-US" sz="2000" b="0" i="0" u="none" strike="noStrike" kern="1200" cap="none" spc="0" normalizeH="0" baseline="0" noProof="0">
              <a:ln>
                <a:noFill/>
              </a:ln>
              <a:solidFill>
                <a:srgbClr val="414244"/>
              </a:solidFill>
              <a:effectLst/>
              <a:uLnTx/>
              <a:uFillTx/>
              <a:latin typeface="Arial" charset="0"/>
              <a:ea typeface="ＭＳ Ｐゴシック" charset="0"/>
              <a:cs typeface="CiscoSansTT"/>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800" b="0" i="0" u="none" strike="noStrike" kern="1200" cap="none" spc="0" normalizeH="0" baseline="0" noProof="0">
                <a:ln>
                  <a:noFill/>
                </a:ln>
                <a:solidFill>
                  <a:srgbClr val="FFFFFF"/>
                </a:solidFill>
                <a:effectLst/>
                <a:uLnTx/>
                <a:uFillTx/>
                <a:latin typeface="CiscoSansTT Light"/>
                <a:ea typeface="ＭＳ Ｐゴシック"/>
                <a:cs typeface="CiscoSansTT Light"/>
              </a:rPr>
              <a:t>Automate provisioning</a:t>
            </a:r>
            <a:endParaRPr kumimoji="0" lang="en-US" sz="1800" b="0" i="0" u="none" strike="noStrike" kern="1200" cap="none" spc="0" normalizeH="0" baseline="0" noProof="0">
              <a:ln>
                <a:noFill/>
              </a:ln>
              <a:solidFill>
                <a:srgbClr val="414244"/>
              </a:solidFill>
              <a:effectLst/>
              <a:uLnTx/>
              <a:uFillTx/>
              <a:latin typeface="CiscoSansTT Light"/>
              <a:ea typeface="ＭＳ Ｐゴシック"/>
              <a:cs typeface="CiscoSansTT Light"/>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000" b="1" i="0" u="none" strike="noStrike" kern="1200" cap="none" spc="0" normalizeH="0" baseline="0" noProof="0">
                <a:ln>
                  <a:noFill/>
                </a:ln>
                <a:solidFill>
                  <a:srgbClr val="FFFFFF"/>
                </a:solidFill>
                <a:effectLst/>
                <a:uLnTx/>
                <a:uFillTx/>
                <a:latin typeface="CiscoSansTT Light"/>
                <a:ea typeface="ＭＳ Ｐゴシック"/>
                <a:cs typeface="CiscoSansTT Light"/>
              </a:rPr>
              <a:t>   </a:t>
            </a:r>
            <a:endParaRPr kumimoji="0" lang="en-US" sz="1000" b="0" i="0" u="none" strike="noStrike" kern="1200" cap="none" spc="0" normalizeH="0" baseline="0" noProof="0">
              <a:ln>
                <a:noFill/>
              </a:ln>
              <a:solidFill>
                <a:srgbClr val="FFFFFF"/>
              </a:solidFill>
              <a:effectLst/>
              <a:uLnTx/>
              <a:uFillTx/>
              <a:latin typeface="CiscoSansTT Light"/>
              <a:ea typeface="ＭＳ Ｐゴシック"/>
              <a:cs typeface="CiscoSansTT Light"/>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400" b="0" i="0" u="none" strike="noStrike" kern="1200" cap="none" spc="0" normalizeH="0" baseline="0" noProof="0">
                <a:ln>
                  <a:noFill/>
                </a:ln>
                <a:solidFill>
                  <a:srgbClr val="FFFFFF"/>
                </a:solidFill>
                <a:effectLst/>
                <a:uLnTx/>
                <a:uFillTx/>
                <a:latin typeface="CiscoSansTT ExtraLight"/>
                <a:ea typeface="ＭＳ Ｐゴシック"/>
                <a:cs typeface="CiscoSansTT Light"/>
              </a:rPr>
              <a:t>Dynamically provision user app access with segmentation and zero trust policies</a:t>
            </a:r>
            <a:endParaRPr kumimoji="0" lang="en-US" sz="2000" b="0" i="0" u="none" strike="noStrike" kern="1200" cap="none" spc="0" normalizeH="0" baseline="0" noProof="0">
              <a:ln>
                <a:noFill/>
              </a:ln>
              <a:solidFill>
                <a:srgbClr val="FFFFFF"/>
              </a:solidFill>
              <a:effectLst/>
              <a:uLnTx/>
              <a:uFillTx/>
              <a:latin typeface="CiscoSansTT ExtraLight"/>
              <a:ea typeface="ＭＳ Ｐゴシック" charset="0"/>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endParaRPr kumimoji="0" lang="en-US" sz="1400" b="0" i="0" u="none" strike="noStrike" kern="1200" cap="none" spc="0" normalizeH="0" baseline="0" noProof="0">
              <a:ln>
                <a:noFill/>
              </a:ln>
              <a:solidFill>
                <a:srgbClr val="FFFFFF"/>
              </a:solidFill>
              <a:effectLst/>
              <a:uLnTx/>
              <a:uFillTx/>
              <a:latin typeface="CiscoSansTT Light"/>
              <a:ea typeface="ＭＳ Ｐゴシック"/>
              <a:cs typeface="CiscoSansTT Light"/>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endParaRPr kumimoji="0" lang="en-US" sz="1800" b="1" i="0" u="none" strike="noStrike" kern="1200" cap="none" spc="0" normalizeH="0" baseline="0" noProof="0">
              <a:ln>
                <a:noFill/>
              </a:ln>
              <a:solidFill>
                <a:srgbClr val="FFFFFF"/>
              </a:solidFill>
              <a:effectLst/>
              <a:uLnTx/>
              <a:uFillTx/>
              <a:latin typeface="CiscoSansTT Light"/>
              <a:ea typeface="ＭＳ Ｐゴシック"/>
              <a:cs typeface="CiscoSansTT"/>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800" b="1" i="0" u="none" strike="noStrike" kern="1200" cap="none" spc="0" normalizeH="0" baseline="0" noProof="0">
                <a:ln>
                  <a:noFill/>
                </a:ln>
                <a:solidFill>
                  <a:srgbClr val="FFFFFF"/>
                </a:solidFill>
                <a:effectLst/>
                <a:uLnTx/>
                <a:uFillTx/>
                <a:latin typeface="CiscoSansTT Light"/>
                <a:ea typeface="ＭＳ Ｐゴシック"/>
                <a:cs typeface="CiscoSansTT"/>
              </a:rPr>
              <a:t>Enable zero trust identity security</a:t>
            </a:r>
            <a:endParaRPr kumimoji="0" lang="en-US" sz="2000" b="0" i="0" u="none" strike="noStrike" kern="1200" cap="none" spc="0" normalizeH="0" baseline="0" noProof="0">
              <a:ln>
                <a:noFill/>
              </a:ln>
              <a:solidFill>
                <a:srgbClr val="FFFFFF"/>
              </a:solidFill>
              <a:effectLst/>
              <a:uLnTx/>
              <a:uFillTx/>
              <a:latin typeface="ciscosanstt thin"/>
              <a:ea typeface="ＭＳ Ｐゴシック" charset="0"/>
              <a:cs typeface="Arial"/>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endParaRPr kumimoji="0" lang="en-US" sz="1400" b="0" i="0" u="none" strike="noStrike" kern="1200" cap="none" spc="0" normalizeH="0" baseline="0" noProof="0">
              <a:ln>
                <a:noFill/>
              </a:ln>
              <a:solidFill>
                <a:srgbClr val="FFFFFF"/>
              </a:solidFill>
              <a:effectLst/>
              <a:uLnTx/>
              <a:uFillTx/>
              <a:latin typeface="CiscoSansTT ExtraLight"/>
              <a:ea typeface="ＭＳ Ｐゴシック"/>
              <a:cs typeface="Arial"/>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400" b="0" i="0" u="none" strike="noStrike" kern="1200" cap="none" spc="0" normalizeH="0" baseline="0" noProof="0">
                <a:ln>
                  <a:noFill/>
                </a:ln>
                <a:solidFill>
                  <a:srgbClr val="FFFFFF"/>
                </a:solidFill>
                <a:effectLst/>
                <a:uLnTx/>
                <a:uFillTx/>
                <a:latin typeface="CiscoSansTT ExtraLight"/>
                <a:ea typeface="ＭＳ Ｐゴシック"/>
                <a:cs typeface="Arial"/>
              </a:rPr>
              <a:t>Protect apps with segmentation and continuous identity security </a:t>
            </a:r>
            <a:endParaRPr kumimoji="0" lang="en-US" sz="1400" b="0" i="0" u="none" strike="noStrike" kern="1200" cap="none" spc="0" normalizeH="0" baseline="0" noProof="0">
              <a:ln>
                <a:noFill/>
              </a:ln>
              <a:solidFill>
                <a:srgbClr val="FFFFFF"/>
              </a:solidFill>
              <a:effectLst/>
              <a:uLnTx/>
              <a:uFillTx/>
              <a:latin typeface="CiscoSansTT ExtraLight"/>
              <a:ea typeface="ＭＳ Ｐゴシック" charset="0"/>
              <a:cs typeface="Arial"/>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endParaRPr kumimoji="0" lang="en-US" sz="1400" b="0" i="0" u="none" strike="noStrike" kern="1200" cap="none" spc="0" normalizeH="0" baseline="0" noProof="0">
              <a:ln>
                <a:noFill/>
              </a:ln>
              <a:solidFill>
                <a:srgbClr val="FFFFFF"/>
              </a:solidFill>
              <a:effectLst/>
              <a:uLnTx/>
              <a:uFillTx/>
              <a:latin typeface="CiscoSansTT ExtraLight"/>
              <a:ea typeface="ＭＳ Ｐゴシック" charset="0"/>
              <a:cs typeface="Arial"/>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endParaRPr kumimoji="0" lang="en-US" sz="1800" b="1" i="0" u="none" strike="noStrike" kern="1200" cap="none" spc="0" normalizeH="0" baseline="0" noProof="0">
              <a:ln>
                <a:noFill/>
              </a:ln>
              <a:solidFill>
                <a:srgbClr val="FFFFFF"/>
              </a:solidFill>
              <a:effectLst/>
              <a:uLnTx/>
              <a:uFillTx/>
              <a:latin typeface="CiscoSansTT Light"/>
              <a:ea typeface="ＭＳ Ｐゴシック"/>
              <a:cs typeface="CiscoSansTT Light"/>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800" b="1" i="0" u="none" strike="noStrike" kern="1200" cap="none" spc="0" normalizeH="0" baseline="0" noProof="0">
                <a:ln>
                  <a:noFill/>
                </a:ln>
                <a:solidFill>
                  <a:srgbClr val="FFFFFF"/>
                </a:solidFill>
                <a:effectLst/>
                <a:uLnTx/>
                <a:uFillTx/>
                <a:latin typeface="CiscoSansTT Light"/>
                <a:ea typeface="ＭＳ Ｐゴシック"/>
                <a:cs typeface="CiscoSansTT Light"/>
              </a:rPr>
              <a:t>Multi-domain support</a:t>
            </a:r>
            <a:endParaRPr kumimoji="0" lang="en-US" sz="1800" b="0" i="0" u="none" strike="noStrike" kern="1200" cap="none" spc="0" normalizeH="0" baseline="0" noProof="0">
              <a:ln>
                <a:noFill/>
              </a:ln>
              <a:solidFill>
                <a:srgbClr val="FFFFFF"/>
              </a:solidFill>
              <a:effectLst/>
              <a:uLnTx/>
              <a:uFillTx/>
              <a:latin typeface="CiscoSansTT Light"/>
              <a:ea typeface="ＭＳ Ｐゴシック"/>
              <a:cs typeface="CiscoSansTT Light"/>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endParaRPr kumimoji="0" lang="en-US" sz="1000" b="0" i="0" u="none" strike="noStrike" kern="1200" cap="none" spc="0" normalizeH="0" baseline="0" noProof="0">
              <a:ln>
                <a:noFill/>
              </a:ln>
              <a:solidFill>
                <a:srgbClr val="414244"/>
              </a:solidFill>
              <a:effectLst/>
              <a:uLnTx/>
              <a:uFillTx/>
              <a:latin typeface="CiscoSansTT Light"/>
              <a:ea typeface="ＭＳ Ｐゴシック" charset="0"/>
              <a:cs typeface="CiscoSansTT Light"/>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400" b="0" i="0" u="none" strike="noStrike" kern="1200" cap="none" spc="0" normalizeH="0" baseline="0" noProof="0">
                <a:ln>
                  <a:noFill/>
                </a:ln>
                <a:solidFill>
                  <a:srgbClr val="FFFFFF"/>
                </a:solidFill>
                <a:effectLst/>
                <a:uLnTx/>
                <a:uFillTx/>
                <a:latin typeface="CiscoSansTT ExtraLight"/>
                <a:ea typeface="ＭＳ Ｐゴシック"/>
                <a:cs typeface="CiscoSansTT ExtraLight"/>
              </a:rPr>
              <a:t>Give admins tools to support mergers and acquisitions or segment contractor or partners with stronger access control</a:t>
            </a:r>
            <a:endParaRPr kumimoji="0" lang="en-US" sz="20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8" name="Freeform 7">
            <a:extLst>
              <a:ext uri="{FF2B5EF4-FFF2-40B4-BE49-F238E27FC236}">
                <a16:creationId xmlns:a16="http://schemas.microsoft.com/office/drawing/2014/main" id="{138CF39F-D969-E90D-3BAB-3FD3D03F3F3B}"/>
              </a:ext>
            </a:extLst>
          </p:cNvPr>
          <p:cNvSpPr/>
          <p:nvPr/>
        </p:nvSpPr>
        <p:spPr>
          <a:xfrm>
            <a:off x="7975645" y="3074490"/>
            <a:ext cx="422400" cy="498055"/>
          </a:xfrm>
          <a:custGeom>
            <a:avLst/>
            <a:gdLst>
              <a:gd name="connsiteX0" fmla="*/ 7144 w 319087"/>
              <a:gd name="connsiteY0" fmla="*/ 376238 h 376237"/>
              <a:gd name="connsiteX1" fmla="*/ 311944 w 319087"/>
              <a:gd name="connsiteY1" fmla="*/ 376238 h 376237"/>
              <a:gd name="connsiteX2" fmla="*/ 319088 w 319087"/>
              <a:gd name="connsiteY2" fmla="*/ 369094 h 376237"/>
              <a:gd name="connsiteX3" fmla="*/ 319088 w 319087"/>
              <a:gd name="connsiteY3" fmla="*/ 159544 h 376237"/>
              <a:gd name="connsiteX4" fmla="*/ 311944 w 319087"/>
              <a:gd name="connsiteY4" fmla="*/ 152400 h 376237"/>
              <a:gd name="connsiteX5" fmla="*/ 261938 w 319087"/>
              <a:gd name="connsiteY5" fmla="*/ 152400 h 376237"/>
              <a:gd name="connsiteX6" fmla="*/ 261938 w 319087"/>
              <a:gd name="connsiteY6" fmla="*/ 102394 h 376237"/>
              <a:gd name="connsiteX7" fmla="*/ 159544 w 319087"/>
              <a:gd name="connsiteY7" fmla="*/ 0 h 376237"/>
              <a:gd name="connsiteX8" fmla="*/ 57150 w 319087"/>
              <a:gd name="connsiteY8" fmla="*/ 102394 h 376237"/>
              <a:gd name="connsiteX9" fmla="*/ 57150 w 319087"/>
              <a:gd name="connsiteY9" fmla="*/ 152400 h 376237"/>
              <a:gd name="connsiteX10" fmla="*/ 7144 w 319087"/>
              <a:gd name="connsiteY10" fmla="*/ 152400 h 376237"/>
              <a:gd name="connsiteX11" fmla="*/ 0 w 319087"/>
              <a:gd name="connsiteY11" fmla="*/ 159544 h 376237"/>
              <a:gd name="connsiteX12" fmla="*/ 0 w 319087"/>
              <a:gd name="connsiteY12" fmla="*/ 369094 h 376237"/>
              <a:gd name="connsiteX13" fmla="*/ 7144 w 319087"/>
              <a:gd name="connsiteY13" fmla="*/ 376238 h 376237"/>
              <a:gd name="connsiteX14" fmla="*/ 71438 w 319087"/>
              <a:gd name="connsiteY14" fmla="*/ 102394 h 376237"/>
              <a:gd name="connsiteX15" fmla="*/ 159544 w 319087"/>
              <a:gd name="connsiteY15" fmla="*/ 14288 h 376237"/>
              <a:gd name="connsiteX16" fmla="*/ 247650 w 319087"/>
              <a:gd name="connsiteY16" fmla="*/ 102394 h 376237"/>
              <a:gd name="connsiteX17" fmla="*/ 247650 w 319087"/>
              <a:gd name="connsiteY17" fmla="*/ 152400 h 376237"/>
              <a:gd name="connsiteX18" fmla="*/ 71438 w 319087"/>
              <a:gd name="connsiteY18" fmla="*/ 152400 h 376237"/>
              <a:gd name="connsiteX19" fmla="*/ 71438 w 319087"/>
              <a:gd name="connsiteY19" fmla="*/ 102394 h 376237"/>
              <a:gd name="connsiteX20" fmla="*/ 14288 w 319087"/>
              <a:gd name="connsiteY20" fmla="*/ 166688 h 376237"/>
              <a:gd name="connsiteX21" fmla="*/ 304800 w 319087"/>
              <a:gd name="connsiteY21" fmla="*/ 166688 h 376237"/>
              <a:gd name="connsiteX22" fmla="*/ 304800 w 319087"/>
              <a:gd name="connsiteY22" fmla="*/ 361950 h 376237"/>
              <a:gd name="connsiteX23" fmla="*/ 14288 w 319087"/>
              <a:gd name="connsiteY23" fmla="*/ 361950 h 376237"/>
              <a:gd name="connsiteX24" fmla="*/ 14288 w 319087"/>
              <a:gd name="connsiteY24" fmla="*/ 166688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9087" h="376237">
                <a:moveTo>
                  <a:pt x="7144" y="376238"/>
                </a:moveTo>
                <a:lnTo>
                  <a:pt x="311944" y="376238"/>
                </a:lnTo>
                <a:cubicBezTo>
                  <a:pt x="315849" y="376238"/>
                  <a:pt x="319088" y="372999"/>
                  <a:pt x="319088" y="369094"/>
                </a:cubicBezTo>
                <a:lnTo>
                  <a:pt x="319088" y="159544"/>
                </a:lnTo>
                <a:cubicBezTo>
                  <a:pt x="319088" y="155639"/>
                  <a:pt x="315849" y="152400"/>
                  <a:pt x="311944" y="152400"/>
                </a:cubicBezTo>
                <a:lnTo>
                  <a:pt x="261938" y="152400"/>
                </a:lnTo>
                <a:lnTo>
                  <a:pt x="261938" y="102394"/>
                </a:lnTo>
                <a:cubicBezTo>
                  <a:pt x="261938" y="45910"/>
                  <a:pt x="216027" y="0"/>
                  <a:pt x="159544" y="0"/>
                </a:cubicBezTo>
                <a:cubicBezTo>
                  <a:pt x="103061" y="0"/>
                  <a:pt x="57150" y="45910"/>
                  <a:pt x="57150" y="102394"/>
                </a:cubicBezTo>
                <a:lnTo>
                  <a:pt x="57150" y="152400"/>
                </a:lnTo>
                <a:lnTo>
                  <a:pt x="7144" y="152400"/>
                </a:lnTo>
                <a:cubicBezTo>
                  <a:pt x="3239" y="152400"/>
                  <a:pt x="0" y="155639"/>
                  <a:pt x="0" y="159544"/>
                </a:cubicBezTo>
                <a:lnTo>
                  <a:pt x="0" y="369094"/>
                </a:lnTo>
                <a:cubicBezTo>
                  <a:pt x="0" y="372999"/>
                  <a:pt x="3239" y="376238"/>
                  <a:pt x="7144" y="376238"/>
                </a:cubicBezTo>
                <a:close/>
                <a:moveTo>
                  <a:pt x="71438" y="102394"/>
                </a:moveTo>
                <a:cubicBezTo>
                  <a:pt x="71438" y="53816"/>
                  <a:pt x="110966" y="14288"/>
                  <a:pt x="159544" y="14288"/>
                </a:cubicBezTo>
                <a:cubicBezTo>
                  <a:pt x="208121" y="14288"/>
                  <a:pt x="247650" y="53816"/>
                  <a:pt x="247650" y="102394"/>
                </a:cubicBezTo>
                <a:lnTo>
                  <a:pt x="247650" y="152400"/>
                </a:lnTo>
                <a:lnTo>
                  <a:pt x="71438" y="152400"/>
                </a:lnTo>
                <a:lnTo>
                  <a:pt x="71438" y="102394"/>
                </a:lnTo>
                <a:close/>
                <a:moveTo>
                  <a:pt x="14288" y="166688"/>
                </a:moveTo>
                <a:lnTo>
                  <a:pt x="304800" y="166688"/>
                </a:lnTo>
                <a:lnTo>
                  <a:pt x="304800" y="361950"/>
                </a:lnTo>
                <a:lnTo>
                  <a:pt x="14288" y="361950"/>
                </a:lnTo>
                <a:lnTo>
                  <a:pt x="14288" y="166688"/>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244"/>
              </a:solidFill>
              <a:effectLst/>
              <a:uLnTx/>
              <a:uFillTx/>
              <a:latin typeface="CiscoSansTT Light" panose="020B0503020201020303" pitchFamily="34" charset="0"/>
              <a:ea typeface="+mn-ea"/>
              <a:cs typeface="+mn-cs"/>
            </a:endParaRPr>
          </a:p>
        </p:txBody>
      </p:sp>
      <p:pic>
        <p:nvPicPr>
          <p:cNvPr id="9" name="Graphic 8">
            <a:extLst>
              <a:ext uri="{FF2B5EF4-FFF2-40B4-BE49-F238E27FC236}">
                <a16:creationId xmlns:a16="http://schemas.microsoft.com/office/drawing/2014/main" id="{9F1E423D-0C8B-6812-1B67-9927005FFA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73611" y="5331411"/>
            <a:ext cx="937852" cy="937852"/>
          </a:xfrm>
          <a:prstGeom prst="rect">
            <a:avLst/>
          </a:prstGeom>
        </p:spPr>
      </p:pic>
      <p:pic>
        <p:nvPicPr>
          <p:cNvPr id="10" name="Picture 9">
            <a:extLst>
              <a:ext uri="{FF2B5EF4-FFF2-40B4-BE49-F238E27FC236}">
                <a16:creationId xmlns:a16="http://schemas.microsoft.com/office/drawing/2014/main" id="{D870F3FA-B6BA-F90D-EEC7-4EEFE106F85F}"/>
              </a:ext>
            </a:extLst>
          </p:cNvPr>
          <p:cNvPicPr>
            <a:picLocks noChangeAspect="1"/>
          </p:cNvPicPr>
          <p:nvPr/>
        </p:nvPicPr>
        <p:blipFill>
          <a:blip r:embed="rId4"/>
          <a:stretch>
            <a:fillRect/>
          </a:stretch>
        </p:blipFill>
        <p:spPr>
          <a:xfrm>
            <a:off x="7940442" y="4028586"/>
            <a:ext cx="469900" cy="863600"/>
          </a:xfrm>
          <a:prstGeom prst="rect">
            <a:avLst/>
          </a:prstGeom>
        </p:spPr>
      </p:pic>
      <p:pic>
        <p:nvPicPr>
          <p:cNvPr id="11" name="Picture 10" descr="Fingerprint - Free security icons">
            <a:extLst>
              <a:ext uri="{FF2B5EF4-FFF2-40B4-BE49-F238E27FC236}">
                <a16:creationId xmlns:a16="http://schemas.microsoft.com/office/drawing/2014/main" id="{C4FC4BED-645B-2ED8-1953-F969CB33F91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55953" y="1720118"/>
            <a:ext cx="631682" cy="587775"/>
          </a:xfrm>
          <a:prstGeom prst="rect">
            <a:avLst/>
          </a:prstGeom>
        </p:spPr>
      </p:pic>
      <p:pic>
        <p:nvPicPr>
          <p:cNvPr id="12" name="Object 2">
            <a:extLst>
              <a:ext uri="{FF2B5EF4-FFF2-40B4-BE49-F238E27FC236}">
                <a16:creationId xmlns:a16="http://schemas.microsoft.com/office/drawing/2014/main" id="{1B40C85E-B6B3-CED5-BE12-FCA0649E68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340000">
            <a:off x="1478705" y="2356984"/>
            <a:ext cx="3391047" cy="1298217"/>
          </a:xfrm>
          <a:prstGeom prst="rect">
            <a:avLst/>
          </a:prstGeom>
        </p:spPr>
      </p:pic>
      <p:sp>
        <p:nvSpPr>
          <p:cNvPr id="13" name="Graphic 5">
            <a:extLst>
              <a:ext uri="{FF2B5EF4-FFF2-40B4-BE49-F238E27FC236}">
                <a16:creationId xmlns:a16="http://schemas.microsoft.com/office/drawing/2014/main" id="{55EA809E-BB55-4501-53ED-A78B3D473454}"/>
              </a:ext>
            </a:extLst>
          </p:cNvPr>
          <p:cNvSpPr/>
          <p:nvPr/>
        </p:nvSpPr>
        <p:spPr>
          <a:xfrm>
            <a:off x="191974" y="2375072"/>
            <a:ext cx="1152641" cy="1244847"/>
          </a:xfrm>
          <a:custGeom>
            <a:avLst/>
            <a:gdLst>
              <a:gd name="connsiteX0" fmla="*/ 645739 w 1241790"/>
              <a:gd name="connsiteY0" fmla="*/ 1043111 h 1341128"/>
              <a:gd name="connsiteX1" fmla="*/ 630404 w 1241790"/>
              <a:gd name="connsiteY1" fmla="*/ 1066084 h 1341128"/>
              <a:gd name="connsiteX2" fmla="*/ 603333 w 1241790"/>
              <a:gd name="connsiteY2" fmla="*/ 1060683 h 1341128"/>
              <a:gd name="connsiteX3" fmla="*/ 597931 w 1241790"/>
              <a:gd name="connsiteY3" fmla="*/ 1033612 h 1341128"/>
              <a:gd name="connsiteX4" fmla="*/ 620903 w 1241790"/>
              <a:gd name="connsiteY4" fmla="*/ 1018275 h 1341128"/>
              <a:gd name="connsiteX5" fmla="*/ 638475 w 1241790"/>
              <a:gd name="connsiteY5" fmla="*/ 1025541 h 1341128"/>
              <a:gd name="connsiteX6" fmla="*/ 645739 w 1241790"/>
              <a:gd name="connsiteY6" fmla="*/ 1043111 h 1341128"/>
              <a:gd name="connsiteX7" fmla="*/ 1241791 w 1241790"/>
              <a:gd name="connsiteY7" fmla="*/ 372544 h 1341128"/>
              <a:gd name="connsiteX8" fmla="*/ 1241791 w 1241790"/>
              <a:gd name="connsiteY8" fmla="*/ 1067938 h 1341128"/>
              <a:gd name="connsiteX9" fmla="*/ 1167284 w 1241790"/>
              <a:gd name="connsiteY9" fmla="*/ 1142445 h 1341128"/>
              <a:gd name="connsiteX10" fmla="*/ 695402 w 1241790"/>
              <a:gd name="connsiteY10" fmla="*/ 1142445 h 1341128"/>
              <a:gd name="connsiteX11" fmla="*/ 695402 w 1241790"/>
              <a:gd name="connsiteY11" fmla="*/ 1216951 h 1341128"/>
              <a:gd name="connsiteX12" fmla="*/ 794744 w 1241790"/>
              <a:gd name="connsiteY12" fmla="*/ 1216951 h 1341128"/>
              <a:gd name="connsiteX13" fmla="*/ 844415 w 1241790"/>
              <a:gd name="connsiteY13" fmla="*/ 1266622 h 1341128"/>
              <a:gd name="connsiteX14" fmla="*/ 844415 w 1241790"/>
              <a:gd name="connsiteY14" fmla="*/ 1291458 h 1341128"/>
              <a:gd name="connsiteX15" fmla="*/ 794744 w 1241790"/>
              <a:gd name="connsiteY15" fmla="*/ 1341129 h 1341128"/>
              <a:gd name="connsiteX16" fmla="*/ 447047 w 1241790"/>
              <a:gd name="connsiteY16" fmla="*/ 1341129 h 1341128"/>
              <a:gd name="connsiteX17" fmla="*/ 397376 w 1241790"/>
              <a:gd name="connsiteY17" fmla="*/ 1291458 h 1341128"/>
              <a:gd name="connsiteX18" fmla="*/ 397376 w 1241790"/>
              <a:gd name="connsiteY18" fmla="*/ 1266622 h 1341128"/>
              <a:gd name="connsiteX19" fmla="*/ 447047 w 1241790"/>
              <a:gd name="connsiteY19" fmla="*/ 1216951 h 1341128"/>
              <a:gd name="connsiteX20" fmla="*/ 546389 w 1241790"/>
              <a:gd name="connsiteY20" fmla="*/ 1216951 h 1341128"/>
              <a:gd name="connsiteX21" fmla="*/ 546389 w 1241790"/>
              <a:gd name="connsiteY21" fmla="*/ 1142445 h 1341128"/>
              <a:gd name="connsiteX22" fmla="*/ 74507 w 1241790"/>
              <a:gd name="connsiteY22" fmla="*/ 1142445 h 1341128"/>
              <a:gd name="connsiteX23" fmla="*/ 0 w 1241790"/>
              <a:gd name="connsiteY23" fmla="*/ 1067938 h 1341128"/>
              <a:gd name="connsiteX24" fmla="*/ 0 w 1241790"/>
              <a:gd name="connsiteY24" fmla="*/ 372544 h 1341128"/>
              <a:gd name="connsiteX25" fmla="*/ 74507 w 1241790"/>
              <a:gd name="connsiteY25" fmla="*/ 298038 h 1341128"/>
              <a:gd name="connsiteX26" fmla="*/ 299274 w 1241790"/>
              <a:gd name="connsiteY26" fmla="*/ 298038 h 1341128"/>
              <a:gd name="connsiteX27" fmla="*/ 466788 w 1241790"/>
              <a:gd name="connsiteY27" fmla="*/ 39256 h 1341128"/>
              <a:gd name="connsiteX28" fmla="*/ 775066 w 1241790"/>
              <a:gd name="connsiteY28" fmla="*/ 39256 h 1341128"/>
              <a:gd name="connsiteX29" fmla="*/ 942517 w 1241790"/>
              <a:gd name="connsiteY29" fmla="*/ 298038 h 1341128"/>
              <a:gd name="connsiteX30" fmla="*/ 1167284 w 1241790"/>
              <a:gd name="connsiteY30" fmla="*/ 298038 h 1341128"/>
              <a:gd name="connsiteX31" fmla="*/ 1241791 w 1241790"/>
              <a:gd name="connsiteY31" fmla="*/ 372544 h 1341128"/>
              <a:gd name="connsiteX32" fmla="*/ 347713 w 1241790"/>
              <a:gd name="connsiteY32" fmla="*/ 322873 h 1341128"/>
              <a:gd name="connsiteX33" fmla="*/ 427746 w 1241790"/>
              <a:gd name="connsiteY33" fmla="*/ 516026 h 1341128"/>
              <a:gd name="connsiteX34" fmla="*/ 620899 w 1241790"/>
              <a:gd name="connsiteY34" fmla="*/ 596059 h 1341128"/>
              <a:gd name="connsiteX35" fmla="*/ 814051 w 1241790"/>
              <a:gd name="connsiteY35" fmla="*/ 516026 h 1341128"/>
              <a:gd name="connsiteX36" fmla="*/ 894084 w 1241790"/>
              <a:gd name="connsiteY36" fmla="*/ 322873 h 1341128"/>
              <a:gd name="connsiteX37" fmla="*/ 814051 w 1241790"/>
              <a:gd name="connsiteY37" fmla="*/ 129721 h 1341128"/>
              <a:gd name="connsiteX38" fmla="*/ 620899 w 1241790"/>
              <a:gd name="connsiteY38" fmla="*/ 49688 h 1341128"/>
              <a:gd name="connsiteX39" fmla="*/ 427810 w 1241790"/>
              <a:gd name="connsiteY39" fmla="*/ 129783 h 1341128"/>
              <a:gd name="connsiteX40" fmla="*/ 347714 w 1241790"/>
              <a:gd name="connsiteY40" fmla="*/ 322872 h 1341128"/>
              <a:gd name="connsiteX41" fmla="*/ 49687 w 1241790"/>
              <a:gd name="connsiteY41" fmla="*/ 372544 h 1341128"/>
              <a:gd name="connsiteX42" fmla="*/ 49687 w 1241790"/>
              <a:gd name="connsiteY42" fmla="*/ 943769 h 1341128"/>
              <a:gd name="connsiteX43" fmla="*/ 1192120 w 1241790"/>
              <a:gd name="connsiteY43" fmla="*/ 943769 h 1341128"/>
              <a:gd name="connsiteX44" fmla="*/ 1192120 w 1241790"/>
              <a:gd name="connsiteY44" fmla="*/ 372544 h 1341128"/>
              <a:gd name="connsiteX45" fmla="*/ 1167284 w 1241790"/>
              <a:gd name="connsiteY45" fmla="*/ 347709 h 1341128"/>
              <a:gd name="connsiteX46" fmla="*/ 942517 w 1241790"/>
              <a:gd name="connsiteY46" fmla="*/ 347709 h 1341128"/>
              <a:gd name="connsiteX47" fmla="*/ 775003 w 1241790"/>
              <a:gd name="connsiteY47" fmla="*/ 606491 h 1341128"/>
              <a:gd name="connsiteX48" fmla="*/ 466725 w 1241790"/>
              <a:gd name="connsiteY48" fmla="*/ 606491 h 1341128"/>
              <a:gd name="connsiteX49" fmla="*/ 299274 w 1241790"/>
              <a:gd name="connsiteY49" fmla="*/ 347709 h 1341128"/>
              <a:gd name="connsiteX50" fmla="*/ 74507 w 1241790"/>
              <a:gd name="connsiteY50" fmla="*/ 347709 h 1341128"/>
              <a:gd name="connsiteX51" fmla="*/ 49671 w 1241790"/>
              <a:gd name="connsiteY51" fmla="*/ 372544 h 1341128"/>
              <a:gd name="connsiteX52" fmla="*/ 794752 w 1241790"/>
              <a:gd name="connsiteY52" fmla="*/ 1266622 h 1341128"/>
              <a:gd name="connsiteX53" fmla="*/ 447055 w 1241790"/>
              <a:gd name="connsiteY53" fmla="*/ 1266622 h 1341128"/>
              <a:gd name="connsiteX54" fmla="*/ 447055 w 1241790"/>
              <a:gd name="connsiteY54" fmla="*/ 1291458 h 1341128"/>
              <a:gd name="connsiteX55" fmla="*/ 794752 w 1241790"/>
              <a:gd name="connsiteY55" fmla="*/ 1291458 h 1341128"/>
              <a:gd name="connsiteX56" fmla="*/ 645739 w 1241790"/>
              <a:gd name="connsiteY56" fmla="*/ 1142445 h 1341128"/>
              <a:gd name="connsiteX57" fmla="*/ 596068 w 1241790"/>
              <a:gd name="connsiteY57" fmla="*/ 1142445 h 1341128"/>
              <a:gd name="connsiteX58" fmla="*/ 596068 w 1241790"/>
              <a:gd name="connsiteY58" fmla="*/ 1216951 h 1341128"/>
              <a:gd name="connsiteX59" fmla="*/ 645739 w 1241790"/>
              <a:gd name="connsiteY59" fmla="*/ 1216951 h 1341128"/>
              <a:gd name="connsiteX60" fmla="*/ 1192120 w 1241790"/>
              <a:gd name="connsiteY60" fmla="*/ 1067938 h 1341128"/>
              <a:gd name="connsiteX61" fmla="*/ 1192120 w 1241790"/>
              <a:gd name="connsiteY61" fmla="*/ 993432 h 1341128"/>
              <a:gd name="connsiteX62" fmla="*/ 49687 w 1241790"/>
              <a:gd name="connsiteY62" fmla="*/ 993432 h 1341128"/>
              <a:gd name="connsiteX63" fmla="*/ 49687 w 1241790"/>
              <a:gd name="connsiteY63" fmla="*/ 1067938 h 1341128"/>
              <a:gd name="connsiteX64" fmla="*/ 74522 w 1241790"/>
              <a:gd name="connsiteY64" fmla="*/ 1092774 h 1341128"/>
              <a:gd name="connsiteX65" fmla="*/ 1167284 w 1241790"/>
              <a:gd name="connsiteY65" fmla="*/ 1092774 h 1341128"/>
              <a:gd name="connsiteX66" fmla="*/ 1192120 w 1241790"/>
              <a:gd name="connsiteY66" fmla="*/ 1067938 h 1341128"/>
              <a:gd name="connsiteX67" fmla="*/ 546397 w 1241790"/>
              <a:gd name="connsiteY67" fmla="*/ 223531 h 1341128"/>
              <a:gd name="connsiteX68" fmla="*/ 592404 w 1241790"/>
              <a:gd name="connsiteY68" fmla="*/ 154675 h 1341128"/>
              <a:gd name="connsiteX69" fmla="*/ 673617 w 1241790"/>
              <a:gd name="connsiteY69" fmla="*/ 170818 h 1341128"/>
              <a:gd name="connsiteX70" fmla="*/ 689759 w 1241790"/>
              <a:gd name="connsiteY70" fmla="*/ 252031 h 1341128"/>
              <a:gd name="connsiteX71" fmla="*/ 620903 w 1241790"/>
              <a:gd name="connsiteY71" fmla="*/ 298038 h 1341128"/>
              <a:gd name="connsiteX72" fmla="*/ 546397 w 1241790"/>
              <a:gd name="connsiteY72" fmla="*/ 223531 h 1341128"/>
              <a:gd name="connsiteX73" fmla="*/ 596068 w 1241790"/>
              <a:gd name="connsiteY73" fmla="*/ 223531 h 1341128"/>
              <a:gd name="connsiteX74" fmla="*/ 611403 w 1241790"/>
              <a:gd name="connsiteY74" fmla="*/ 246504 h 1341128"/>
              <a:gd name="connsiteX75" fmla="*/ 638473 w 1241790"/>
              <a:gd name="connsiteY75" fmla="*/ 241103 h 1341128"/>
              <a:gd name="connsiteX76" fmla="*/ 643876 w 1241790"/>
              <a:gd name="connsiteY76" fmla="*/ 214033 h 1341128"/>
              <a:gd name="connsiteX77" fmla="*/ 620903 w 1241790"/>
              <a:gd name="connsiteY77" fmla="*/ 198696 h 1341128"/>
              <a:gd name="connsiteX78" fmla="*/ 596068 w 1241790"/>
              <a:gd name="connsiteY78" fmla="*/ 223531 h 1341128"/>
              <a:gd name="connsiteX79" fmla="*/ 471890 w 1241790"/>
              <a:gd name="connsiteY79" fmla="*/ 471886 h 1341128"/>
              <a:gd name="connsiteX80" fmla="*/ 620903 w 1241790"/>
              <a:gd name="connsiteY80" fmla="*/ 322873 h 1341128"/>
              <a:gd name="connsiteX81" fmla="*/ 769916 w 1241790"/>
              <a:gd name="connsiteY81" fmla="*/ 471886 h 1341128"/>
              <a:gd name="connsiteX82" fmla="*/ 762653 w 1241790"/>
              <a:gd name="connsiteY82" fmla="*/ 489458 h 1341128"/>
              <a:gd name="connsiteX83" fmla="*/ 745081 w 1241790"/>
              <a:gd name="connsiteY83" fmla="*/ 496722 h 1341128"/>
              <a:gd name="connsiteX84" fmla="*/ 496726 w 1241790"/>
              <a:gd name="connsiteY84" fmla="*/ 496722 h 1341128"/>
              <a:gd name="connsiteX85" fmla="*/ 471890 w 1241790"/>
              <a:gd name="connsiteY85" fmla="*/ 471886 h 1341128"/>
              <a:gd name="connsiteX86" fmla="*/ 524728 w 1241790"/>
              <a:gd name="connsiteY86" fmla="*/ 447051 h 1341128"/>
              <a:gd name="connsiteX87" fmla="*/ 717086 w 1241790"/>
              <a:gd name="connsiteY87" fmla="*/ 447051 h 1341128"/>
              <a:gd name="connsiteX88" fmla="*/ 620910 w 1241790"/>
              <a:gd name="connsiteY88" fmla="*/ 372544 h 1341128"/>
              <a:gd name="connsiteX89" fmla="*/ 524734 w 1241790"/>
              <a:gd name="connsiteY89" fmla="*/ 447051 h 1341128"/>
              <a:gd name="connsiteX90" fmla="*/ 149024 w 1241790"/>
              <a:gd name="connsiteY90" fmla="*/ 869247 h 1341128"/>
              <a:gd name="connsiteX91" fmla="*/ 149024 w 1241790"/>
              <a:gd name="connsiteY91" fmla="*/ 720234 h 1341128"/>
              <a:gd name="connsiteX92" fmla="*/ 173860 w 1241790"/>
              <a:gd name="connsiteY92" fmla="*/ 695398 h 1341128"/>
              <a:gd name="connsiteX93" fmla="*/ 198695 w 1241790"/>
              <a:gd name="connsiteY93" fmla="*/ 695398 h 1341128"/>
              <a:gd name="connsiteX94" fmla="*/ 198695 w 1241790"/>
              <a:gd name="connsiteY94" fmla="*/ 670563 h 1341128"/>
              <a:gd name="connsiteX95" fmla="*/ 273202 w 1241790"/>
              <a:gd name="connsiteY95" fmla="*/ 596056 h 1341128"/>
              <a:gd name="connsiteX96" fmla="*/ 347708 w 1241790"/>
              <a:gd name="connsiteY96" fmla="*/ 670563 h 1341128"/>
              <a:gd name="connsiteX97" fmla="*/ 347708 w 1241790"/>
              <a:gd name="connsiteY97" fmla="*/ 695398 h 1341128"/>
              <a:gd name="connsiteX98" fmla="*/ 372544 w 1241790"/>
              <a:gd name="connsiteY98" fmla="*/ 695398 h 1341128"/>
              <a:gd name="connsiteX99" fmla="*/ 390115 w 1241790"/>
              <a:gd name="connsiteY99" fmla="*/ 702662 h 1341128"/>
              <a:gd name="connsiteX100" fmla="*/ 397379 w 1241790"/>
              <a:gd name="connsiteY100" fmla="*/ 720234 h 1341128"/>
              <a:gd name="connsiteX101" fmla="*/ 397379 w 1241790"/>
              <a:gd name="connsiteY101" fmla="*/ 869247 h 1341128"/>
              <a:gd name="connsiteX102" fmla="*/ 390115 w 1241790"/>
              <a:gd name="connsiteY102" fmla="*/ 886818 h 1341128"/>
              <a:gd name="connsiteX103" fmla="*/ 372544 w 1241790"/>
              <a:gd name="connsiteY103" fmla="*/ 894084 h 1341128"/>
              <a:gd name="connsiteX104" fmla="*/ 173860 w 1241790"/>
              <a:gd name="connsiteY104" fmla="*/ 894084 h 1341128"/>
              <a:gd name="connsiteX105" fmla="*/ 149024 w 1241790"/>
              <a:gd name="connsiteY105" fmla="*/ 869248 h 1341128"/>
              <a:gd name="connsiteX106" fmla="*/ 248366 w 1241790"/>
              <a:gd name="connsiteY106" fmla="*/ 695390 h 1341128"/>
              <a:gd name="connsiteX107" fmla="*/ 298037 w 1241790"/>
              <a:gd name="connsiteY107" fmla="*/ 695390 h 1341128"/>
              <a:gd name="connsiteX108" fmla="*/ 298037 w 1241790"/>
              <a:gd name="connsiteY108" fmla="*/ 670555 h 1341128"/>
              <a:gd name="connsiteX109" fmla="*/ 273202 w 1241790"/>
              <a:gd name="connsiteY109" fmla="*/ 645719 h 1341128"/>
              <a:gd name="connsiteX110" fmla="*/ 248366 w 1241790"/>
              <a:gd name="connsiteY110" fmla="*/ 670555 h 1341128"/>
              <a:gd name="connsiteX111" fmla="*/ 198695 w 1241790"/>
              <a:gd name="connsiteY111" fmla="*/ 844403 h 1341128"/>
              <a:gd name="connsiteX112" fmla="*/ 347708 w 1241790"/>
              <a:gd name="connsiteY112" fmla="*/ 844403 h 1341128"/>
              <a:gd name="connsiteX113" fmla="*/ 347708 w 1241790"/>
              <a:gd name="connsiteY113" fmla="*/ 745061 h 1341128"/>
              <a:gd name="connsiteX114" fmla="*/ 198695 w 1241790"/>
              <a:gd name="connsiteY114" fmla="*/ 745061 h 1341128"/>
              <a:gd name="connsiteX115" fmla="*/ 273202 w 1241790"/>
              <a:gd name="connsiteY115" fmla="*/ 769897 h 1341128"/>
              <a:gd name="connsiteX116" fmla="*/ 250229 w 1241790"/>
              <a:gd name="connsiteY116" fmla="*/ 785232 h 1341128"/>
              <a:gd name="connsiteX117" fmla="*/ 255630 w 1241790"/>
              <a:gd name="connsiteY117" fmla="*/ 812302 h 1341128"/>
              <a:gd name="connsiteX118" fmla="*/ 282700 w 1241790"/>
              <a:gd name="connsiteY118" fmla="*/ 817705 h 1341128"/>
              <a:gd name="connsiteX119" fmla="*/ 298037 w 1241790"/>
              <a:gd name="connsiteY119" fmla="*/ 794732 h 1341128"/>
              <a:gd name="connsiteX120" fmla="*/ 290773 w 1241790"/>
              <a:gd name="connsiteY120" fmla="*/ 777160 h 1341128"/>
              <a:gd name="connsiteX121" fmla="*/ 273200 w 1241790"/>
              <a:gd name="connsiteY121" fmla="*/ 769897 h 1341128"/>
              <a:gd name="connsiteX122" fmla="*/ 571228 w 1241790"/>
              <a:gd name="connsiteY122" fmla="*/ 769897 h 1341128"/>
              <a:gd name="connsiteX123" fmla="*/ 548255 w 1241790"/>
              <a:gd name="connsiteY123" fmla="*/ 785232 h 1341128"/>
              <a:gd name="connsiteX124" fmla="*/ 553656 w 1241790"/>
              <a:gd name="connsiteY124" fmla="*/ 812302 h 1341128"/>
              <a:gd name="connsiteX125" fmla="*/ 580726 w 1241790"/>
              <a:gd name="connsiteY125" fmla="*/ 817705 h 1341128"/>
              <a:gd name="connsiteX126" fmla="*/ 596063 w 1241790"/>
              <a:gd name="connsiteY126" fmla="*/ 794732 h 1341128"/>
              <a:gd name="connsiteX127" fmla="*/ 588798 w 1241790"/>
              <a:gd name="connsiteY127" fmla="*/ 777160 h 1341128"/>
              <a:gd name="connsiteX128" fmla="*/ 571226 w 1241790"/>
              <a:gd name="connsiteY128" fmla="*/ 769897 h 1341128"/>
              <a:gd name="connsiteX129" fmla="*/ 670570 w 1241790"/>
              <a:gd name="connsiteY129" fmla="*/ 769897 h 1341128"/>
              <a:gd name="connsiteX130" fmla="*/ 647597 w 1241790"/>
              <a:gd name="connsiteY130" fmla="*/ 785232 h 1341128"/>
              <a:gd name="connsiteX131" fmla="*/ 652998 w 1241790"/>
              <a:gd name="connsiteY131" fmla="*/ 812302 h 1341128"/>
              <a:gd name="connsiteX132" fmla="*/ 680068 w 1241790"/>
              <a:gd name="connsiteY132" fmla="*/ 817705 h 1341128"/>
              <a:gd name="connsiteX133" fmla="*/ 695405 w 1241790"/>
              <a:gd name="connsiteY133" fmla="*/ 794732 h 1341128"/>
              <a:gd name="connsiteX134" fmla="*/ 688140 w 1241790"/>
              <a:gd name="connsiteY134" fmla="*/ 777160 h 1341128"/>
              <a:gd name="connsiteX135" fmla="*/ 670568 w 1241790"/>
              <a:gd name="connsiteY135" fmla="*/ 769897 h 1341128"/>
              <a:gd name="connsiteX136" fmla="*/ 769912 w 1241790"/>
              <a:gd name="connsiteY136" fmla="*/ 769897 h 1341128"/>
              <a:gd name="connsiteX137" fmla="*/ 746939 w 1241790"/>
              <a:gd name="connsiteY137" fmla="*/ 785232 h 1341128"/>
              <a:gd name="connsiteX138" fmla="*/ 752340 w 1241790"/>
              <a:gd name="connsiteY138" fmla="*/ 812302 h 1341128"/>
              <a:gd name="connsiteX139" fmla="*/ 779410 w 1241790"/>
              <a:gd name="connsiteY139" fmla="*/ 817705 h 1341128"/>
              <a:gd name="connsiteX140" fmla="*/ 794747 w 1241790"/>
              <a:gd name="connsiteY140" fmla="*/ 794732 h 1341128"/>
              <a:gd name="connsiteX141" fmla="*/ 787482 w 1241790"/>
              <a:gd name="connsiteY141" fmla="*/ 777160 h 1341128"/>
              <a:gd name="connsiteX142" fmla="*/ 769910 w 1241790"/>
              <a:gd name="connsiteY142" fmla="*/ 769897 h 1341128"/>
              <a:gd name="connsiteX143" fmla="*/ 869254 w 1241790"/>
              <a:gd name="connsiteY143" fmla="*/ 769897 h 1341128"/>
              <a:gd name="connsiteX144" fmla="*/ 846281 w 1241790"/>
              <a:gd name="connsiteY144" fmla="*/ 785232 h 1341128"/>
              <a:gd name="connsiteX145" fmla="*/ 851682 w 1241790"/>
              <a:gd name="connsiteY145" fmla="*/ 812302 h 1341128"/>
              <a:gd name="connsiteX146" fmla="*/ 878752 w 1241790"/>
              <a:gd name="connsiteY146" fmla="*/ 817705 h 1341128"/>
              <a:gd name="connsiteX147" fmla="*/ 894089 w 1241790"/>
              <a:gd name="connsiteY147" fmla="*/ 794732 h 1341128"/>
              <a:gd name="connsiteX148" fmla="*/ 886825 w 1241790"/>
              <a:gd name="connsiteY148" fmla="*/ 777160 h 1341128"/>
              <a:gd name="connsiteX149" fmla="*/ 869254 w 1241790"/>
              <a:gd name="connsiteY149" fmla="*/ 769897 h 1341128"/>
              <a:gd name="connsiteX150" fmla="*/ 447058 w 1241790"/>
              <a:gd name="connsiteY150" fmla="*/ 869239 h 1341128"/>
              <a:gd name="connsiteX151" fmla="*/ 447058 w 1241790"/>
              <a:gd name="connsiteY151" fmla="*/ 720226 h 1341128"/>
              <a:gd name="connsiteX152" fmla="*/ 471894 w 1241790"/>
              <a:gd name="connsiteY152" fmla="*/ 695390 h 1341128"/>
              <a:gd name="connsiteX153" fmla="*/ 1067946 w 1241790"/>
              <a:gd name="connsiteY153" fmla="*/ 695390 h 1341128"/>
              <a:gd name="connsiteX154" fmla="*/ 1085517 w 1241790"/>
              <a:gd name="connsiteY154" fmla="*/ 702654 h 1341128"/>
              <a:gd name="connsiteX155" fmla="*/ 1092781 w 1241790"/>
              <a:gd name="connsiteY155" fmla="*/ 720226 h 1341128"/>
              <a:gd name="connsiteX156" fmla="*/ 1092781 w 1241790"/>
              <a:gd name="connsiteY156" fmla="*/ 869239 h 1341128"/>
              <a:gd name="connsiteX157" fmla="*/ 1085517 w 1241790"/>
              <a:gd name="connsiteY157" fmla="*/ 886810 h 1341128"/>
              <a:gd name="connsiteX158" fmla="*/ 1067946 w 1241790"/>
              <a:gd name="connsiteY158" fmla="*/ 894076 h 1341128"/>
              <a:gd name="connsiteX159" fmla="*/ 471894 w 1241790"/>
              <a:gd name="connsiteY159" fmla="*/ 894076 h 1341128"/>
              <a:gd name="connsiteX160" fmla="*/ 447058 w 1241790"/>
              <a:gd name="connsiteY160" fmla="*/ 869240 h 1341128"/>
              <a:gd name="connsiteX161" fmla="*/ 496729 w 1241790"/>
              <a:gd name="connsiteY161" fmla="*/ 844403 h 1341128"/>
              <a:gd name="connsiteX162" fmla="*/ 1043110 w 1241790"/>
              <a:gd name="connsiteY162" fmla="*/ 844403 h 1341128"/>
              <a:gd name="connsiteX163" fmla="*/ 1043110 w 1241790"/>
              <a:gd name="connsiteY163" fmla="*/ 745061 h 1341128"/>
              <a:gd name="connsiteX164" fmla="*/ 496729 w 1241790"/>
              <a:gd name="connsiteY164" fmla="*/ 745061 h 134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41790" h="1341128">
                <a:moveTo>
                  <a:pt x="645739" y="1043111"/>
                </a:moveTo>
                <a:cubicBezTo>
                  <a:pt x="645739" y="1053169"/>
                  <a:pt x="639716" y="1062234"/>
                  <a:pt x="630404" y="1066084"/>
                </a:cubicBezTo>
                <a:cubicBezTo>
                  <a:pt x="621151" y="1069871"/>
                  <a:pt x="610473" y="1067760"/>
                  <a:pt x="603333" y="1060683"/>
                </a:cubicBezTo>
                <a:cubicBezTo>
                  <a:pt x="596254" y="1053541"/>
                  <a:pt x="594143" y="1042863"/>
                  <a:pt x="597931" y="1033612"/>
                </a:cubicBezTo>
                <a:cubicBezTo>
                  <a:pt x="601780" y="1024298"/>
                  <a:pt x="610845" y="1018275"/>
                  <a:pt x="620903" y="1018275"/>
                </a:cubicBezTo>
                <a:cubicBezTo>
                  <a:pt x="627485" y="1018275"/>
                  <a:pt x="633818" y="1020884"/>
                  <a:pt x="638475" y="1025541"/>
                </a:cubicBezTo>
                <a:cubicBezTo>
                  <a:pt x="643132" y="1030196"/>
                  <a:pt x="645739" y="1036531"/>
                  <a:pt x="645739" y="1043111"/>
                </a:cubicBezTo>
                <a:close/>
                <a:moveTo>
                  <a:pt x="1241791" y="372544"/>
                </a:moveTo>
                <a:lnTo>
                  <a:pt x="1241791" y="1067938"/>
                </a:lnTo>
                <a:cubicBezTo>
                  <a:pt x="1241729" y="1109041"/>
                  <a:pt x="1208387" y="1142383"/>
                  <a:pt x="1167284" y="1142445"/>
                </a:cubicBezTo>
                <a:lnTo>
                  <a:pt x="695402" y="1142445"/>
                </a:lnTo>
                <a:lnTo>
                  <a:pt x="695402" y="1216951"/>
                </a:lnTo>
                <a:lnTo>
                  <a:pt x="794744" y="1216951"/>
                </a:lnTo>
                <a:cubicBezTo>
                  <a:pt x="822188" y="1217013"/>
                  <a:pt x="844353" y="1239179"/>
                  <a:pt x="844415" y="1266622"/>
                </a:cubicBezTo>
                <a:lnTo>
                  <a:pt x="844415" y="1291458"/>
                </a:lnTo>
                <a:cubicBezTo>
                  <a:pt x="844353" y="1318902"/>
                  <a:pt x="822188" y="1341067"/>
                  <a:pt x="794744" y="1341129"/>
                </a:cubicBezTo>
                <a:lnTo>
                  <a:pt x="447047" y="1341129"/>
                </a:lnTo>
                <a:cubicBezTo>
                  <a:pt x="419603" y="1341067"/>
                  <a:pt x="397438" y="1318902"/>
                  <a:pt x="397376" y="1291458"/>
                </a:cubicBezTo>
                <a:lnTo>
                  <a:pt x="397376" y="1266622"/>
                </a:lnTo>
                <a:cubicBezTo>
                  <a:pt x="397438" y="1239179"/>
                  <a:pt x="419603" y="1217013"/>
                  <a:pt x="447047" y="1216951"/>
                </a:cubicBezTo>
                <a:lnTo>
                  <a:pt x="546389" y="1216951"/>
                </a:lnTo>
                <a:lnTo>
                  <a:pt x="546389" y="1142445"/>
                </a:lnTo>
                <a:lnTo>
                  <a:pt x="74507" y="1142445"/>
                </a:lnTo>
                <a:cubicBezTo>
                  <a:pt x="33404" y="1142383"/>
                  <a:pt x="62" y="1109041"/>
                  <a:pt x="0" y="1067938"/>
                </a:cubicBezTo>
                <a:lnTo>
                  <a:pt x="0" y="372544"/>
                </a:lnTo>
                <a:cubicBezTo>
                  <a:pt x="62" y="331442"/>
                  <a:pt x="33404" y="298100"/>
                  <a:pt x="74507" y="298038"/>
                </a:cubicBezTo>
                <a:lnTo>
                  <a:pt x="299274" y="298038"/>
                </a:lnTo>
                <a:cubicBezTo>
                  <a:pt x="307593" y="188948"/>
                  <a:pt x="370676" y="91534"/>
                  <a:pt x="466788" y="39256"/>
                </a:cubicBezTo>
                <a:cubicBezTo>
                  <a:pt x="562840" y="-13085"/>
                  <a:pt x="678951" y="-13085"/>
                  <a:pt x="775066" y="39256"/>
                </a:cubicBezTo>
                <a:cubicBezTo>
                  <a:pt x="871118" y="91535"/>
                  <a:pt x="934204" y="188952"/>
                  <a:pt x="942517" y="298038"/>
                </a:cubicBezTo>
                <a:lnTo>
                  <a:pt x="1167284" y="298038"/>
                </a:lnTo>
                <a:cubicBezTo>
                  <a:pt x="1208387" y="298100"/>
                  <a:pt x="1241729" y="331442"/>
                  <a:pt x="1241791" y="372544"/>
                </a:cubicBezTo>
                <a:close/>
                <a:moveTo>
                  <a:pt x="347713" y="322873"/>
                </a:moveTo>
                <a:cubicBezTo>
                  <a:pt x="347713" y="395331"/>
                  <a:pt x="376522" y="464809"/>
                  <a:pt x="427746" y="516026"/>
                </a:cubicBezTo>
                <a:cubicBezTo>
                  <a:pt x="478970" y="567244"/>
                  <a:pt x="548447" y="596059"/>
                  <a:pt x="620899" y="596059"/>
                </a:cubicBezTo>
                <a:cubicBezTo>
                  <a:pt x="693350" y="596059"/>
                  <a:pt x="762834" y="567250"/>
                  <a:pt x="814051" y="516026"/>
                </a:cubicBezTo>
                <a:cubicBezTo>
                  <a:pt x="865269" y="464802"/>
                  <a:pt x="894084" y="395325"/>
                  <a:pt x="894084" y="322873"/>
                </a:cubicBezTo>
                <a:cubicBezTo>
                  <a:pt x="894084" y="250422"/>
                  <a:pt x="865275" y="180938"/>
                  <a:pt x="814051" y="129721"/>
                </a:cubicBezTo>
                <a:cubicBezTo>
                  <a:pt x="762827" y="78503"/>
                  <a:pt x="693350" y="49688"/>
                  <a:pt x="620899" y="49688"/>
                </a:cubicBezTo>
                <a:cubicBezTo>
                  <a:pt x="548441" y="49750"/>
                  <a:pt x="479026" y="78559"/>
                  <a:pt x="427810" y="129783"/>
                </a:cubicBezTo>
                <a:cubicBezTo>
                  <a:pt x="376586" y="181007"/>
                  <a:pt x="347777" y="250421"/>
                  <a:pt x="347714" y="322872"/>
                </a:cubicBezTo>
                <a:close/>
                <a:moveTo>
                  <a:pt x="49687" y="372544"/>
                </a:moveTo>
                <a:lnTo>
                  <a:pt x="49687" y="943769"/>
                </a:lnTo>
                <a:lnTo>
                  <a:pt x="1192120" y="943769"/>
                </a:lnTo>
                <a:lnTo>
                  <a:pt x="1192120" y="372544"/>
                </a:lnTo>
                <a:cubicBezTo>
                  <a:pt x="1192120" y="358823"/>
                  <a:pt x="1181006" y="347709"/>
                  <a:pt x="1167284" y="347709"/>
                </a:cubicBezTo>
                <a:lnTo>
                  <a:pt x="942517" y="347709"/>
                </a:lnTo>
                <a:cubicBezTo>
                  <a:pt x="934198" y="456799"/>
                  <a:pt x="871115" y="554213"/>
                  <a:pt x="775003" y="606491"/>
                </a:cubicBezTo>
                <a:cubicBezTo>
                  <a:pt x="678951" y="658832"/>
                  <a:pt x="562840" y="658832"/>
                  <a:pt x="466725" y="606491"/>
                </a:cubicBezTo>
                <a:cubicBezTo>
                  <a:pt x="370673" y="554212"/>
                  <a:pt x="307587" y="456794"/>
                  <a:pt x="299274" y="347709"/>
                </a:cubicBezTo>
                <a:lnTo>
                  <a:pt x="74507" y="347709"/>
                </a:lnTo>
                <a:cubicBezTo>
                  <a:pt x="60785" y="347709"/>
                  <a:pt x="49671" y="358823"/>
                  <a:pt x="49671" y="372544"/>
                </a:cubicBezTo>
                <a:close/>
                <a:moveTo>
                  <a:pt x="794752" y="1266622"/>
                </a:moveTo>
                <a:lnTo>
                  <a:pt x="447055" y="1266622"/>
                </a:lnTo>
                <a:lnTo>
                  <a:pt x="447055" y="1291458"/>
                </a:lnTo>
                <a:lnTo>
                  <a:pt x="794752" y="1291458"/>
                </a:lnTo>
                <a:close/>
                <a:moveTo>
                  <a:pt x="645739" y="1142445"/>
                </a:moveTo>
                <a:lnTo>
                  <a:pt x="596068" y="1142445"/>
                </a:lnTo>
                <a:lnTo>
                  <a:pt x="596068" y="1216951"/>
                </a:lnTo>
                <a:lnTo>
                  <a:pt x="645739" y="1216951"/>
                </a:lnTo>
                <a:close/>
                <a:moveTo>
                  <a:pt x="1192120" y="1067938"/>
                </a:moveTo>
                <a:lnTo>
                  <a:pt x="1192120" y="993432"/>
                </a:lnTo>
                <a:lnTo>
                  <a:pt x="49687" y="993432"/>
                </a:lnTo>
                <a:lnTo>
                  <a:pt x="49687" y="1067938"/>
                </a:lnTo>
                <a:cubicBezTo>
                  <a:pt x="49687" y="1081660"/>
                  <a:pt x="60800" y="1092774"/>
                  <a:pt x="74522" y="1092774"/>
                </a:cubicBezTo>
                <a:lnTo>
                  <a:pt x="1167284" y="1092774"/>
                </a:lnTo>
                <a:cubicBezTo>
                  <a:pt x="1181006" y="1092774"/>
                  <a:pt x="1192120" y="1081660"/>
                  <a:pt x="1192120" y="1067938"/>
                </a:cubicBezTo>
                <a:close/>
                <a:moveTo>
                  <a:pt x="546397" y="223531"/>
                </a:moveTo>
                <a:cubicBezTo>
                  <a:pt x="546397" y="193419"/>
                  <a:pt x="564526" y="166223"/>
                  <a:pt x="592404" y="154675"/>
                </a:cubicBezTo>
                <a:cubicBezTo>
                  <a:pt x="620220" y="143188"/>
                  <a:pt x="652257" y="149522"/>
                  <a:pt x="673617" y="170818"/>
                </a:cubicBezTo>
                <a:cubicBezTo>
                  <a:pt x="694912" y="192177"/>
                  <a:pt x="701246" y="224215"/>
                  <a:pt x="689759" y="252031"/>
                </a:cubicBezTo>
                <a:cubicBezTo>
                  <a:pt x="678210" y="279908"/>
                  <a:pt x="651016" y="298038"/>
                  <a:pt x="620903" y="298038"/>
                </a:cubicBezTo>
                <a:cubicBezTo>
                  <a:pt x="579801" y="297976"/>
                  <a:pt x="546459" y="264634"/>
                  <a:pt x="546397" y="223531"/>
                </a:cubicBezTo>
                <a:close/>
                <a:moveTo>
                  <a:pt x="596068" y="223531"/>
                </a:moveTo>
                <a:cubicBezTo>
                  <a:pt x="596068" y="233590"/>
                  <a:pt x="602090" y="242654"/>
                  <a:pt x="611403" y="246504"/>
                </a:cubicBezTo>
                <a:cubicBezTo>
                  <a:pt x="620655" y="250292"/>
                  <a:pt x="631334" y="248181"/>
                  <a:pt x="638473" y="241103"/>
                </a:cubicBezTo>
                <a:cubicBezTo>
                  <a:pt x="645553" y="233962"/>
                  <a:pt x="647664" y="223283"/>
                  <a:pt x="643876" y="214033"/>
                </a:cubicBezTo>
                <a:cubicBezTo>
                  <a:pt x="640026" y="204718"/>
                  <a:pt x="630962" y="198696"/>
                  <a:pt x="620903" y="198696"/>
                </a:cubicBezTo>
                <a:cubicBezTo>
                  <a:pt x="607182" y="198696"/>
                  <a:pt x="596068" y="209810"/>
                  <a:pt x="596068" y="223531"/>
                </a:cubicBezTo>
                <a:close/>
                <a:moveTo>
                  <a:pt x="471890" y="471886"/>
                </a:moveTo>
                <a:cubicBezTo>
                  <a:pt x="471890" y="389619"/>
                  <a:pt x="538636" y="322873"/>
                  <a:pt x="620903" y="322873"/>
                </a:cubicBezTo>
                <a:cubicBezTo>
                  <a:pt x="703171" y="322873"/>
                  <a:pt x="769916" y="389619"/>
                  <a:pt x="769916" y="471886"/>
                </a:cubicBezTo>
                <a:cubicBezTo>
                  <a:pt x="769916" y="478468"/>
                  <a:pt x="767308" y="484801"/>
                  <a:pt x="762653" y="489458"/>
                </a:cubicBezTo>
                <a:cubicBezTo>
                  <a:pt x="757995" y="494115"/>
                  <a:pt x="751663" y="496722"/>
                  <a:pt x="745081" y="496722"/>
                </a:cubicBezTo>
                <a:lnTo>
                  <a:pt x="496726" y="496722"/>
                </a:lnTo>
                <a:cubicBezTo>
                  <a:pt x="483004" y="496722"/>
                  <a:pt x="471890" y="485608"/>
                  <a:pt x="471890" y="471886"/>
                </a:cubicBezTo>
                <a:close/>
                <a:moveTo>
                  <a:pt x="524728" y="447051"/>
                </a:moveTo>
                <a:lnTo>
                  <a:pt x="717086" y="447051"/>
                </a:lnTo>
                <a:cubicBezTo>
                  <a:pt x="705786" y="403216"/>
                  <a:pt x="666235" y="372544"/>
                  <a:pt x="620910" y="372544"/>
                </a:cubicBezTo>
                <a:cubicBezTo>
                  <a:pt x="575584" y="372544"/>
                  <a:pt x="536035" y="403216"/>
                  <a:pt x="524734" y="447051"/>
                </a:cubicBezTo>
                <a:close/>
                <a:moveTo>
                  <a:pt x="149024" y="869247"/>
                </a:moveTo>
                <a:lnTo>
                  <a:pt x="149024" y="720234"/>
                </a:lnTo>
                <a:cubicBezTo>
                  <a:pt x="149024" y="706512"/>
                  <a:pt x="160138" y="695398"/>
                  <a:pt x="173860" y="695398"/>
                </a:cubicBezTo>
                <a:lnTo>
                  <a:pt x="198695" y="695398"/>
                </a:lnTo>
                <a:lnTo>
                  <a:pt x="198695" y="670563"/>
                </a:lnTo>
                <a:cubicBezTo>
                  <a:pt x="198695" y="629398"/>
                  <a:pt x="232038" y="596056"/>
                  <a:pt x="273202" y="596056"/>
                </a:cubicBezTo>
                <a:cubicBezTo>
                  <a:pt x="314366" y="596056"/>
                  <a:pt x="347708" y="629398"/>
                  <a:pt x="347708" y="670563"/>
                </a:cubicBezTo>
                <a:lnTo>
                  <a:pt x="347708" y="695398"/>
                </a:lnTo>
                <a:lnTo>
                  <a:pt x="372544" y="695398"/>
                </a:lnTo>
                <a:cubicBezTo>
                  <a:pt x="379126" y="695398"/>
                  <a:pt x="385458" y="698006"/>
                  <a:pt x="390115" y="702662"/>
                </a:cubicBezTo>
                <a:cubicBezTo>
                  <a:pt x="394772" y="707319"/>
                  <a:pt x="397379" y="713651"/>
                  <a:pt x="397379" y="720234"/>
                </a:cubicBezTo>
                <a:lnTo>
                  <a:pt x="397379" y="869247"/>
                </a:lnTo>
                <a:cubicBezTo>
                  <a:pt x="397379" y="875829"/>
                  <a:pt x="394772" y="882161"/>
                  <a:pt x="390115" y="886818"/>
                </a:cubicBezTo>
                <a:cubicBezTo>
                  <a:pt x="385458" y="891475"/>
                  <a:pt x="379126" y="894084"/>
                  <a:pt x="372544" y="894084"/>
                </a:cubicBezTo>
                <a:lnTo>
                  <a:pt x="173860" y="894084"/>
                </a:lnTo>
                <a:cubicBezTo>
                  <a:pt x="160138" y="894084"/>
                  <a:pt x="149024" y="882968"/>
                  <a:pt x="149024" y="869248"/>
                </a:cubicBezTo>
                <a:close/>
                <a:moveTo>
                  <a:pt x="248366" y="695390"/>
                </a:moveTo>
                <a:lnTo>
                  <a:pt x="298037" y="695390"/>
                </a:lnTo>
                <a:lnTo>
                  <a:pt x="298037" y="670555"/>
                </a:lnTo>
                <a:cubicBezTo>
                  <a:pt x="298037" y="656833"/>
                  <a:pt x="286924" y="645719"/>
                  <a:pt x="273202" y="645719"/>
                </a:cubicBezTo>
                <a:cubicBezTo>
                  <a:pt x="259480" y="645719"/>
                  <a:pt x="248366" y="656833"/>
                  <a:pt x="248366" y="670555"/>
                </a:cubicBezTo>
                <a:close/>
                <a:moveTo>
                  <a:pt x="198695" y="844403"/>
                </a:moveTo>
                <a:lnTo>
                  <a:pt x="347708" y="844403"/>
                </a:lnTo>
                <a:lnTo>
                  <a:pt x="347708" y="745061"/>
                </a:lnTo>
                <a:lnTo>
                  <a:pt x="198695" y="745061"/>
                </a:lnTo>
                <a:close/>
                <a:moveTo>
                  <a:pt x="273202" y="769897"/>
                </a:moveTo>
                <a:cubicBezTo>
                  <a:pt x="263143" y="769897"/>
                  <a:pt x="254079" y="775919"/>
                  <a:pt x="250229" y="785232"/>
                </a:cubicBezTo>
                <a:cubicBezTo>
                  <a:pt x="246441" y="794484"/>
                  <a:pt x="248552" y="805162"/>
                  <a:pt x="255630" y="812302"/>
                </a:cubicBezTo>
                <a:cubicBezTo>
                  <a:pt x="262772" y="819382"/>
                  <a:pt x="273450" y="821492"/>
                  <a:pt x="282700" y="817705"/>
                </a:cubicBezTo>
                <a:cubicBezTo>
                  <a:pt x="292015" y="813855"/>
                  <a:pt x="298037" y="804790"/>
                  <a:pt x="298037" y="794732"/>
                </a:cubicBezTo>
                <a:cubicBezTo>
                  <a:pt x="298037" y="788150"/>
                  <a:pt x="295429" y="781818"/>
                  <a:pt x="290773" y="777160"/>
                </a:cubicBezTo>
                <a:cubicBezTo>
                  <a:pt x="286116" y="772503"/>
                  <a:pt x="279782" y="769897"/>
                  <a:pt x="273200" y="769897"/>
                </a:cubicBezTo>
                <a:close/>
                <a:moveTo>
                  <a:pt x="571228" y="769897"/>
                </a:moveTo>
                <a:cubicBezTo>
                  <a:pt x="561170" y="769897"/>
                  <a:pt x="552105" y="775919"/>
                  <a:pt x="548255" y="785232"/>
                </a:cubicBezTo>
                <a:cubicBezTo>
                  <a:pt x="544467" y="794484"/>
                  <a:pt x="546578" y="805162"/>
                  <a:pt x="553656" y="812302"/>
                </a:cubicBezTo>
                <a:cubicBezTo>
                  <a:pt x="560798" y="819382"/>
                  <a:pt x="571476" y="821492"/>
                  <a:pt x="580726" y="817705"/>
                </a:cubicBezTo>
                <a:cubicBezTo>
                  <a:pt x="590041" y="813855"/>
                  <a:pt x="596063" y="804790"/>
                  <a:pt x="596063" y="794732"/>
                </a:cubicBezTo>
                <a:cubicBezTo>
                  <a:pt x="596063" y="788150"/>
                  <a:pt x="593455" y="781818"/>
                  <a:pt x="588798" y="777160"/>
                </a:cubicBezTo>
                <a:cubicBezTo>
                  <a:pt x="584142" y="772503"/>
                  <a:pt x="577808" y="769897"/>
                  <a:pt x="571226" y="769897"/>
                </a:cubicBezTo>
                <a:close/>
                <a:moveTo>
                  <a:pt x="670570" y="769897"/>
                </a:moveTo>
                <a:cubicBezTo>
                  <a:pt x="660512" y="769897"/>
                  <a:pt x="651447" y="775919"/>
                  <a:pt x="647597" y="785232"/>
                </a:cubicBezTo>
                <a:cubicBezTo>
                  <a:pt x="643809" y="794484"/>
                  <a:pt x="645920" y="805162"/>
                  <a:pt x="652998" y="812302"/>
                </a:cubicBezTo>
                <a:cubicBezTo>
                  <a:pt x="660140" y="819382"/>
                  <a:pt x="670818" y="821492"/>
                  <a:pt x="680068" y="817705"/>
                </a:cubicBezTo>
                <a:cubicBezTo>
                  <a:pt x="689383" y="813855"/>
                  <a:pt x="695405" y="804790"/>
                  <a:pt x="695405" y="794732"/>
                </a:cubicBezTo>
                <a:cubicBezTo>
                  <a:pt x="695405" y="788150"/>
                  <a:pt x="692797" y="781818"/>
                  <a:pt x="688140" y="777160"/>
                </a:cubicBezTo>
                <a:cubicBezTo>
                  <a:pt x="683484" y="772503"/>
                  <a:pt x="677150" y="769897"/>
                  <a:pt x="670568" y="769897"/>
                </a:cubicBezTo>
                <a:close/>
                <a:moveTo>
                  <a:pt x="769912" y="769897"/>
                </a:moveTo>
                <a:cubicBezTo>
                  <a:pt x="759854" y="769897"/>
                  <a:pt x="750789" y="775919"/>
                  <a:pt x="746939" y="785232"/>
                </a:cubicBezTo>
                <a:cubicBezTo>
                  <a:pt x="743151" y="794484"/>
                  <a:pt x="745262" y="805162"/>
                  <a:pt x="752340" y="812302"/>
                </a:cubicBezTo>
                <a:cubicBezTo>
                  <a:pt x="759482" y="819382"/>
                  <a:pt x="770160" y="821492"/>
                  <a:pt x="779410" y="817705"/>
                </a:cubicBezTo>
                <a:cubicBezTo>
                  <a:pt x="788725" y="813855"/>
                  <a:pt x="794747" y="804790"/>
                  <a:pt x="794747" y="794732"/>
                </a:cubicBezTo>
                <a:cubicBezTo>
                  <a:pt x="794747" y="788150"/>
                  <a:pt x="792139" y="781818"/>
                  <a:pt x="787482" y="777160"/>
                </a:cubicBezTo>
                <a:cubicBezTo>
                  <a:pt x="782826" y="772503"/>
                  <a:pt x="776492" y="769897"/>
                  <a:pt x="769910" y="769897"/>
                </a:cubicBezTo>
                <a:close/>
                <a:moveTo>
                  <a:pt x="869254" y="769897"/>
                </a:moveTo>
                <a:cubicBezTo>
                  <a:pt x="859196" y="769897"/>
                  <a:pt x="850131" y="775919"/>
                  <a:pt x="846281" y="785232"/>
                </a:cubicBezTo>
                <a:cubicBezTo>
                  <a:pt x="842493" y="794484"/>
                  <a:pt x="844604" y="805162"/>
                  <a:pt x="851682" y="812302"/>
                </a:cubicBezTo>
                <a:cubicBezTo>
                  <a:pt x="858824" y="819382"/>
                  <a:pt x="869502" y="821492"/>
                  <a:pt x="878752" y="817705"/>
                </a:cubicBezTo>
                <a:cubicBezTo>
                  <a:pt x="888067" y="813855"/>
                  <a:pt x="894089" y="804790"/>
                  <a:pt x="894089" y="794732"/>
                </a:cubicBezTo>
                <a:cubicBezTo>
                  <a:pt x="894089" y="788150"/>
                  <a:pt x="891481" y="781818"/>
                  <a:pt x="886825" y="777160"/>
                </a:cubicBezTo>
                <a:cubicBezTo>
                  <a:pt x="882168" y="772503"/>
                  <a:pt x="875834" y="769897"/>
                  <a:pt x="869254" y="769897"/>
                </a:cubicBezTo>
                <a:close/>
                <a:moveTo>
                  <a:pt x="447058" y="869239"/>
                </a:moveTo>
                <a:lnTo>
                  <a:pt x="447058" y="720226"/>
                </a:lnTo>
                <a:cubicBezTo>
                  <a:pt x="447058" y="706504"/>
                  <a:pt x="458172" y="695390"/>
                  <a:pt x="471894" y="695390"/>
                </a:cubicBezTo>
                <a:lnTo>
                  <a:pt x="1067946" y="695390"/>
                </a:lnTo>
                <a:cubicBezTo>
                  <a:pt x="1074528" y="695390"/>
                  <a:pt x="1080860" y="697998"/>
                  <a:pt x="1085517" y="702654"/>
                </a:cubicBezTo>
                <a:cubicBezTo>
                  <a:pt x="1090174" y="707311"/>
                  <a:pt x="1092781" y="713644"/>
                  <a:pt x="1092781" y="720226"/>
                </a:cubicBezTo>
                <a:lnTo>
                  <a:pt x="1092781" y="869239"/>
                </a:lnTo>
                <a:cubicBezTo>
                  <a:pt x="1092781" y="875821"/>
                  <a:pt x="1090174" y="882153"/>
                  <a:pt x="1085517" y="886810"/>
                </a:cubicBezTo>
                <a:cubicBezTo>
                  <a:pt x="1080860" y="891467"/>
                  <a:pt x="1074528" y="894076"/>
                  <a:pt x="1067946" y="894076"/>
                </a:cubicBezTo>
                <a:lnTo>
                  <a:pt x="471894" y="894076"/>
                </a:lnTo>
                <a:cubicBezTo>
                  <a:pt x="458172" y="894076"/>
                  <a:pt x="447058" y="882960"/>
                  <a:pt x="447058" y="869240"/>
                </a:cubicBezTo>
                <a:close/>
                <a:moveTo>
                  <a:pt x="496729" y="844403"/>
                </a:moveTo>
                <a:lnTo>
                  <a:pt x="1043110" y="844403"/>
                </a:lnTo>
                <a:lnTo>
                  <a:pt x="1043110" y="745061"/>
                </a:lnTo>
                <a:lnTo>
                  <a:pt x="496729" y="745061"/>
                </a:lnTo>
                <a:close/>
              </a:path>
            </a:pathLst>
          </a:custGeom>
          <a:solidFill>
            <a:schemeClr val="bg1"/>
          </a:solidFill>
          <a:ln w="28575" cap="flat">
            <a:solidFill>
              <a:schemeClr val="bg2"/>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4"/>
              </a:solidFill>
              <a:effectLst/>
              <a:uLnTx/>
              <a:uFillTx/>
              <a:latin typeface="CiscoSansTT Light"/>
              <a:ea typeface="+mn-ea"/>
              <a:cs typeface="+mn-cs"/>
            </a:endParaRPr>
          </a:p>
        </p:txBody>
      </p:sp>
      <p:sp>
        <p:nvSpPr>
          <p:cNvPr id="14" name="Rounded Rectangle 23">
            <a:extLst>
              <a:ext uri="{FF2B5EF4-FFF2-40B4-BE49-F238E27FC236}">
                <a16:creationId xmlns:a16="http://schemas.microsoft.com/office/drawing/2014/main" id="{7D4F39BA-0902-22B4-85E2-F9F925AC68FD}"/>
              </a:ext>
            </a:extLst>
          </p:cNvPr>
          <p:cNvSpPr/>
          <p:nvPr/>
        </p:nvSpPr>
        <p:spPr>
          <a:xfrm>
            <a:off x="4999269" y="2274419"/>
            <a:ext cx="1972131" cy="1351682"/>
          </a:xfrm>
          <a:prstGeom prst="roundRect">
            <a:avLst>
              <a:gd name="adj" fmla="val 6330"/>
            </a:avLst>
          </a:prstGeom>
          <a:solidFill>
            <a:schemeClr val="bg2"/>
          </a:solidFill>
          <a:ln w="31750" cap="rnd">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4244"/>
              </a:solidFill>
              <a:effectLst/>
              <a:uLnTx/>
              <a:uFillTx/>
              <a:latin typeface="CiscoSansTT Light"/>
              <a:ea typeface="+mn-ea"/>
              <a:cs typeface="+mn-cs"/>
            </a:endParaRPr>
          </a:p>
        </p:txBody>
      </p:sp>
      <p:pic>
        <p:nvPicPr>
          <p:cNvPr id="15" name="Object 8">
            <a:extLst>
              <a:ext uri="{FF2B5EF4-FFF2-40B4-BE49-F238E27FC236}">
                <a16:creationId xmlns:a16="http://schemas.microsoft.com/office/drawing/2014/main" id="{48E57D26-106B-C7B7-A292-8EF5D8C4E0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600000">
            <a:off x="2733970" y="3358731"/>
            <a:ext cx="1620897" cy="955435"/>
          </a:xfrm>
          <a:prstGeom prst="rect">
            <a:avLst/>
          </a:prstGeom>
        </p:spPr>
      </p:pic>
      <p:pic>
        <p:nvPicPr>
          <p:cNvPr id="16" name="Picture 15">
            <a:extLst>
              <a:ext uri="{FF2B5EF4-FFF2-40B4-BE49-F238E27FC236}">
                <a16:creationId xmlns:a16="http://schemas.microsoft.com/office/drawing/2014/main" id="{418DF287-5FD7-BC69-5C0C-15AB8CB4382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348718" y="5627023"/>
            <a:ext cx="1057274" cy="289520"/>
          </a:xfrm>
          <a:prstGeom prst="rect">
            <a:avLst/>
          </a:prstGeom>
        </p:spPr>
      </p:pic>
      <p:pic>
        <p:nvPicPr>
          <p:cNvPr id="17" name="Picture 16" descr="Microsoft Active Directory | Vivantio">
            <a:extLst>
              <a:ext uri="{FF2B5EF4-FFF2-40B4-BE49-F238E27FC236}">
                <a16:creationId xmlns:a16="http://schemas.microsoft.com/office/drawing/2014/main" id="{1D49EB29-0CA4-1CE0-BA67-0A9697464FC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211848" y="4863181"/>
            <a:ext cx="1457212" cy="762459"/>
          </a:xfrm>
          <a:prstGeom prst="rect">
            <a:avLst/>
          </a:prstGeom>
        </p:spPr>
      </p:pic>
      <p:pic>
        <p:nvPicPr>
          <p:cNvPr id="18" name="Picture 17" descr="Microsoft Entra ID | Figures -Fair Pay, Simple Way">
            <a:extLst>
              <a:ext uri="{FF2B5EF4-FFF2-40B4-BE49-F238E27FC236}">
                <a16:creationId xmlns:a16="http://schemas.microsoft.com/office/drawing/2014/main" id="{99258FA7-4B90-7111-ACF5-7A9AD24DC623}"/>
              </a:ext>
            </a:extLst>
          </p:cNvPr>
          <p:cNvPicPr>
            <a:picLocks noChangeAspect="1"/>
          </p:cNvPicPr>
          <p:nvPr/>
        </p:nvPicPr>
        <p:blipFill>
          <a:blip r:embed="rId12"/>
          <a:stretch>
            <a:fillRect/>
          </a:stretch>
        </p:blipFill>
        <p:spPr>
          <a:xfrm>
            <a:off x="3212559" y="4723852"/>
            <a:ext cx="1788856" cy="1046329"/>
          </a:xfrm>
          <a:prstGeom prst="rect">
            <a:avLst/>
          </a:prstGeom>
        </p:spPr>
      </p:pic>
      <p:sp>
        <p:nvSpPr>
          <p:cNvPr id="19" name="Oval 18">
            <a:extLst>
              <a:ext uri="{FF2B5EF4-FFF2-40B4-BE49-F238E27FC236}">
                <a16:creationId xmlns:a16="http://schemas.microsoft.com/office/drawing/2014/main" id="{B76ED070-9D87-5B3C-0765-D8ABF4A6D0EB}"/>
              </a:ext>
            </a:extLst>
          </p:cNvPr>
          <p:cNvSpPr/>
          <p:nvPr/>
        </p:nvSpPr>
        <p:spPr>
          <a:xfrm>
            <a:off x="2676408" y="3862421"/>
            <a:ext cx="767727" cy="76772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4244"/>
              </a:solidFill>
              <a:effectLst/>
              <a:uLnTx/>
              <a:uFillTx/>
              <a:latin typeface="CiscoSansTT Light"/>
              <a:ea typeface="+mn-ea"/>
              <a:cs typeface="+mn-cs"/>
            </a:endParaRPr>
          </a:p>
        </p:txBody>
      </p:sp>
      <p:pic>
        <p:nvPicPr>
          <p:cNvPr id="20" name="Graphic 25">
            <a:extLst>
              <a:ext uri="{FF2B5EF4-FFF2-40B4-BE49-F238E27FC236}">
                <a16:creationId xmlns:a16="http://schemas.microsoft.com/office/drawing/2014/main" id="{9DE98ECD-F020-BFC5-A13C-85AC476B44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44062" y="4034749"/>
            <a:ext cx="429797" cy="429797"/>
          </a:xfrm>
          <a:prstGeom prst="rect">
            <a:avLst/>
          </a:prstGeom>
        </p:spPr>
      </p:pic>
      <p:pic>
        <p:nvPicPr>
          <p:cNvPr id="22" name="Picture 21">
            <a:extLst>
              <a:ext uri="{FF2B5EF4-FFF2-40B4-BE49-F238E27FC236}">
                <a16:creationId xmlns:a16="http://schemas.microsoft.com/office/drawing/2014/main" id="{050D9A19-EFF5-CD36-C633-2E4DE0B8933E}"/>
              </a:ext>
            </a:extLst>
          </p:cNvPr>
          <p:cNvPicPr>
            <a:picLocks noChangeAspect="1"/>
          </p:cNvPicPr>
          <p:nvPr/>
        </p:nvPicPr>
        <p:blipFill>
          <a:blip r:embed="rId15"/>
          <a:stretch>
            <a:fillRect/>
          </a:stretch>
        </p:blipFill>
        <p:spPr>
          <a:xfrm>
            <a:off x="2874843" y="2369119"/>
            <a:ext cx="1323975" cy="1285875"/>
          </a:xfrm>
          <a:prstGeom prst="rect">
            <a:avLst/>
          </a:prstGeom>
        </p:spPr>
      </p:pic>
      <p:pic>
        <p:nvPicPr>
          <p:cNvPr id="23" name="workday">
            <a:extLst>
              <a:ext uri="{FF2B5EF4-FFF2-40B4-BE49-F238E27FC236}">
                <a16:creationId xmlns:a16="http://schemas.microsoft.com/office/drawing/2014/main" id="{C5DB2C1F-052B-ADC5-1C4B-C4BE0FDA8CE7}"/>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091879" y="3243830"/>
            <a:ext cx="780685" cy="307542"/>
          </a:xfrm>
          <a:prstGeom prst="rect">
            <a:avLst/>
          </a:prstGeom>
        </p:spPr>
      </p:pic>
      <p:pic>
        <p:nvPicPr>
          <p:cNvPr id="24" name="Jira">
            <a:extLst>
              <a:ext uri="{FF2B5EF4-FFF2-40B4-BE49-F238E27FC236}">
                <a16:creationId xmlns:a16="http://schemas.microsoft.com/office/drawing/2014/main" id="{6A966BC4-702C-5095-B9D7-280052E70283}"/>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636326" y="2899423"/>
            <a:ext cx="658092" cy="277091"/>
          </a:xfrm>
          <a:prstGeom prst="rect">
            <a:avLst/>
          </a:prstGeom>
        </p:spPr>
      </p:pic>
      <p:pic>
        <p:nvPicPr>
          <p:cNvPr id="25" name="Outlook">
            <a:extLst>
              <a:ext uri="{FF2B5EF4-FFF2-40B4-BE49-F238E27FC236}">
                <a16:creationId xmlns:a16="http://schemas.microsoft.com/office/drawing/2014/main" id="{973365AB-FEFD-6851-E5E8-FC190B1E3CDF}"/>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136801" y="3093763"/>
            <a:ext cx="520259" cy="450156"/>
          </a:xfrm>
          <a:prstGeom prst="rect">
            <a:avLst/>
          </a:prstGeom>
        </p:spPr>
      </p:pic>
      <p:pic>
        <p:nvPicPr>
          <p:cNvPr id="26" name="salesforce">
            <a:extLst>
              <a:ext uri="{FF2B5EF4-FFF2-40B4-BE49-F238E27FC236}">
                <a16:creationId xmlns:a16="http://schemas.microsoft.com/office/drawing/2014/main" id="{D859B2AB-B0CD-5D10-A414-B50B3235B457}"/>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5650410" y="2372814"/>
            <a:ext cx="620216" cy="434759"/>
          </a:xfrm>
          <a:prstGeom prst="rect">
            <a:avLst/>
          </a:prstGeom>
        </p:spPr>
      </p:pic>
      <p:pic>
        <p:nvPicPr>
          <p:cNvPr id="27" name="Picture 26" descr="Cisco Secure Client-AnyConnect - Apps on Google Play">
            <a:extLst>
              <a:ext uri="{FF2B5EF4-FFF2-40B4-BE49-F238E27FC236}">
                <a16:creationId xmlns:a16="http://schemas.microsoft.com/office/drawing/2014/main" id="{B096D07C-376D-77BB-69B1-8A88820B5D7C}"/>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5036281" y="2271589"/>
            <a:ext cx="618808" cy="677123"/>
          </a:xfrm>
          <a:prstGeom prst="rect">
            <a:avLst/>
          </a:prstGeom>
        </p:spPr>
      </p:pic>
      <p:pic>
        <p:nvPicPr>
          <p:cNvPr id="28" name="Picture 27" descr="Google Logo PNG Transparent &amp; SVG Vector - Freebie Supply">
            <a:extLst>
              <a:ext uri="{FF2B5EF4-FFF2-40B4-BE49-F238E27FC236}">
                <a16:creationId xmlns:a16="http://schemas.microsoft.com/office/drawing/2014/main" id="{4DA71A57-A4A6-E24D-934A-563A9BBD392D}"/>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3542096" y="5628899"/>
            <a:ext cx="1157890" cy="392698"/>
          </a:xfrm>
          <a:prstGeom prst="rect">
            <a:avLst/>
          </a:prstGeom>
        </p:spPr>
      </p:pic>
      <p:pic>
        <p:nvPicPr>
          <p:cNvPr id="29" name="Picture 28" descr="Download Amazon Web Services (AWS) Logo in SVG Vector or PNG File Format -  Logo.wine">
            <a:extLst>
              <a:ext uri="{FF2B5EF4-FFF2-40B4-BE49-F238E27FC236}">
                <a16:creationId xmlns:a16="http://schemas.microsoft.com/office/drawing/2014/main" id="{95172FD0-27AA-11FA-DE83-2148042BCC64}"/>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6275225" y="2499656"/>
            <a:ext cx="718863" cy="492344"/>
          </a:xfrm>
          <a:prstGeom prst="rect">
            <a:avLst/>
          </a:prstGeom>
        </p:spPr>
      </p:pic>
    </p:spTree>
    <p:extLst>
      <p:ext uri="{BB962C8B-B14F-4D97-AF65-F5344CB8AC3E}">
        <p14:creationId xmlns:p14="http://schemas.microsoft.com/office/powerpoint/2010/main" val="91803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9F1E51-0C60-6590-EC64-4903A9DF2E13}"/>
              </a:ext>
            </a:extLst>
          </p:cNvPr>
          <p:cNvSpPr>
            <a:spLocks noGrp="1"/>
          </p:cNvSpPr>
          <p:nvPr>
            <p:ph type="body" sz="quarter" idx="10"/>
          </p:nvPr>
        </p:nvSpPr>
        <p:spPr/>
        <p:txBody>
          <a:bodyPr/>
          <a:lstStyle/>
          <a:p>
            <a:r>
              <a:rPr lang="en-US"/>
              <a:t>Integrate Duo natively across multiple Identity/SSO platforms</a:t>
            </a:r>
          </a:p>
          <a:p>
            <a:r>
              <a:rPr lang="en-US"/>
              <a:t>Provide consistent end user</a:t>
            </a:r>
            <a:br>
              <a:rPr lang="en-US"/>
            </a:br>
            <a:r>
              <a:rPr lang="en-US"/>
              <a:t>experience and security controls </a:t>
            </a:r>
            <a:br>
              <a:rPr lang="en-US"/>
            </a:br>
            <a:r>
              <a:rPr lang="en-US"/>
              <a:t>across all applications</a:t>
            </a:r>
          </a:p>
          <a:p>
            <a:r>
              <a:rPr lang="en-US"/>
              <a:t>Easily gain device visibility and trust </a:t>
            </a:r>
            <a:br>
              <a:rPr lang="en-US"/>
            </a:br>
            <a:r>
              <a:rPr lang="en-US"/>
              <a:t>across all applications</a:t>
            </a:r>
          </a:p>
          <a:p>
            <a:endParaRPr lang="en-US"/>
          </a:p>
          <a:p>
            <a:endParaRPr lang="en-US"/>
          </a:p>
        </p:txBody>
      </p:sp>
      <p:sp>
        <p:nvSpPr>
          <p:cNvPr id="4" name="Title 3">
            <a:extLst>
              <a:ext uri="{FF2B5EF4-FFF2-40B4-BE49-F238E27FC236}">
                <a16:creationId xmlns:a16="http://schemas.microsoft.com/office/drawing/2014/main" id="{C1EF1304-B054-1863-ED55-FD82CA1464CF}"/>
              </a:ext>
            </a:extLst>
          </p:cNvPr>
          <p:cNvSpPr>
            <a:spLocks noGrp="1"/>
          </p:cNvSpPr>
          <p:nvPr>
            <p:ph type="title"/>
          </p:nvPr>
        </p:nvSpPr>
        <p:spPr/>
        <p:txBody>
          <a:bodyPr/>
          <a:lstStyle/>
          <a:p>
            <a:r>
              <a:rPr lang="en-US"/>
              <a:t>Third-Party SSO/IAM Support</a:t>
            </a:r>
          </a:p>
        </p:txBody>
      </p:sp>
      <p:grpSp>
        <p:nvGrpSpPr>
          <p:cNvPr id="5" name="Group 4">
            <a:extLst>
              <a:ext uri="{FF2B5EF4-FFF2-40B4-BE49-F238E27FC236}">
                <a16:creationId xmlns:a16="http://schemas.microsoft.com/office/drawing/2014/main" id="{1DAE37E2-F924-93D2-7269-14336E40C341}"/>
              </a:ext>
            </a:extLst>
          </p:cNvPr>
          <p:cNvGrpSpPr/>
          <p:nvPr/>
        </p:nvGrpSpPr>
        <p:grpSpPr>
          <a:xfrm>
            <a:off x="6972189" y="1121000"/>
            <a:ext cx="4337839" cy="4616000"/>
            <a:chOff x="5042480" y="678811"/>
            <a:chExt cx="3253379" cy="3462000"/>
          </a:xfrm>
        </p:grpSpPr>
        <p:pic>
          <p:nvPicPr>
            <p:cNvPr id="6" name="Google Shape;2229;p237">
              <a:extLst>
                <a:ext uri="{FF2B5EF4-FFF2-40B4-BE49-F238E27FC236}">
                  <a16:creationId xmlns:a16="http://schemas.microsoft.com/office/drawing/2014/main" id="{AC09ACDF-6202-2DD1-DFD8-90036B238C91}"/>
                </a:ext>
              </a:extLst>
            </p:cNvPr>
            <p:cNvPicPr preferRelativeResize="0"/>
            <p:nvPr/>
          </p:nvPicPr>
          <p:blipFill>
            <a:blip r:embed="rId2" cstate="screen">
              <a:extLst>
                <a:ext uri="{28A0092B-C50C-407E-A947-70E740481C1C}">
                  <a14:useLocalDpi xmlns:a14="http://schemas.microsoft.com/office/drawing/2010/main"/>
                </a:ext>
              </a:extLst>
            </a:blip>
            <a:stretch>
              <a:fillRect/>
            </a:stretch>
          </p:blipFill>
          <p:spPr>
            <a:xfrm>
              <a:off x="6982415" y="694784"/>
              <a:ext cx="1180719" cy="536684"/>
            </a:xfrm>
            <a:prstGeom prst="rect">
              <a:avLst/>
            </a:prstGeom>
          </p:spPr>
        </p:pic>
        <p:pic>
          <p:nvPicPr>
            <p:cNvPr id="7" name="Google Shape;2230;p237">
              <a:extLst>
                <a:ext uri="{FF2B5EF4-FFF2-40B4-BE49-F238E27FC236}">
                  <a16:creationId xmlns:a16="http://schemas.microsoft.com/office/drawing/2014/main" id="{1852EE73-C915-2A4A-1798-7A435EECCF49}"/>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5166356" y="678811"/>
              <a:ext cx="1404039" cy="568630"/>
            </a:xfrm>
            <a:prstGeom prst="rect">
              <a:avLst/>
            </a:prstGeom>
          </p:spPr>
        </p:pic>
        <p:pic>
          <p:nvPicPr>
            <p:cNvPr id="8" name="Google Shape;2227;p237">
              <a:extLst>
                <a:ext uri="{FF2B5EF4-FFF2-40B4-BE49-F238E27FC236}">
                  <a16:creationId xmlns:a16="http://schemas.microsoft.com/office/drawing/2014/main" id="{C897F9FD-D2F3-9329-4DBF-174BCC681995}"/>
                </a:ext>
              </a:extLst>
            </p:cNvPr>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5677190" y="3732641"/>
              <a:ext cx="382371" cy="382371"/>
            </a:xfrm>
            <a:prstGeom prst="rect">
              <a:avLst/>
            </a:prstGeom>
          </p:spPr>
        </p:pic>
        <p:pic>
          <p:nvPicPr>
            <p:cNvPr id="9" name="Google Shape;2231;p237">
              <a:extLst>
                <a:ext uri="{FF2B5EF4-FFF2-40B4-BE49-F238E27FC236}">
                  <a16:creationId xmlns:a16="http://schemas.microsoft.com/office/drawing/2014/main" id="{CBCBF1CB-03C5-F298-199B-3EBCA05ECAA0}"/>
                </a:ext>
              </a:extLst>
            </p:cNvPr>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7040970" y="3706842"/>
              <a:ext cx="1254889" cy="433969"/>
            </a:xfrm>
            <a:prstGeom prst="rect">
              <a:avLst/>
            </a:prstGeom>
          </p:spPr>
        </p:pic>
        <p:pic>
          <p:nvPicPr>
            <p:cNvPr id="10" name="Google Shape;2228;p237">
              <a:extLst>
                <a:ext uri="{FF2B5EF4-FFF2-40B4-BE49-F238E27FC236}">
                  <a16:creationId xmlns:a16="http://schemas.microsoft.com/office/drawing/2014/main" id="{89DA4645-5D85-E5C6-A230-66D81B1439DC}"/>
                </a:ext>
              </a:extLst>
            </p:cNvPr>
            <p:cNvPicPr preferRelativeResize="0"/>
            <p:nvPr/>
          </p:nvPicPr>
          <p:blipFill>
            <a:blip r:embed="rId6" cstate="screen">
              <a:extLst>
                <a:ext uri="{28A0092B-C50C-407E-A947-70E740481C1C}">
                  <a14:useLocalDpi xmlns:a14="http://schemas.microsoft.com/office/drawing/2010/main"/>
                </a:ext>
              </a:extLst>
            </a:blip>
            <a:stretch>
              <a:fillRect/>
            </a:stretch>
          </p:blipFill>
          <p:spPr>
            <a:xfrm>
              <a:off x="5471333" y="3019605"/>
              <a:ext cx="794085" cy="268011"/>
            </a:xfrm>
            <a:prstGeom prst="rect">
              <a:avLst/>
            </a:prstGeom>
          </p:spPr>
        </p:pic>
        <p:pic>
          <p:nvPicPr>
            <p:cNvPr id="11" name="Google Shape;2232;p237">
              <a:extLst>
                <a:ext uri="{FF2B5EF4-FFF2-40B4-BE49-F238E27FC236}">
                  <a16:creationId xmlns:a16="http://schemas.microsoft.com/office/drawing/2014/main" id="{1466020F-41EE-2A1B-5412-0A112DDE8B57}"/>
                </a:ext>
              </a:extLst>
            </p:cNvPr>
            <p:cNvPicPr preferRelativeResize="0"/>
            <p:nvPr/>
          </p:nvPicPr>
          <p:blipFill>
            <a:blip r:embed="rId7" cstate="screen">
              <a:extLst>
                <a:ext uri="{28A0092B-C50C-407E-A947-70E740481C1C}">
                  <a14:useLocalDpi xmlns:a14="http://schemas.microsoft.com/office/drawing/2010/main"/>
                </a:ext>
              </a:extLst>
            </a:blip>
            <a:stretch>
              <a:fillRect/>
            </a:stretch>
          </p:blipFill>
          <p:spPr>
            <a:xfrm>
              <a:off x="7038753" y="3069783"/>
              <a:ext cx="1180725" cy="167656"/>
            </a:xfrm>
            <a:prstGeom prst="rect">
              <a:avLst/>
            </a:prstGeom>
          </p:spPr>
        </p:pic>
        <p:pic>
          <p:nvPicPr>
            <p:cNvPr id="12" name="Google Shape;2223;p237">
              <a:extLst>
                <a:ext uri="{FF2B5EF4-FFF2-40B4-BE49-F238E27FC236}">
                  <a16:creationId xmlns:a16="http://schemas.microsoft.com/office/drawing/2014/main" id="{FAE5184B-7850-3D2A-02F2-97E5611F7811}"/>
                </a:ext>
              </a:extLst>
            </p:cNvPr>
            <p:cNvPicPr preferRelativeResize="0"/>
            <p:nvPr/>
          </p:nvPicPr>
          <p:blipFill>
            <a:blip r:embed="rId8"/>
            <a:stretch>
              <a:fillRect/>
            </a:stretch>
          </p:blipFill>
          <p:spPr>
            <a:xfrm>
              <a:off x="5042480" y="1733981"/>
              <a:ext cx="1651790" cy="777886"/>
            </a:xfrm>
            <a:prstGeom prst="rect">
              <a:avLst/>
            </a:prstGeom>
          </p:spPr>
        </p:pic>
        <p:pic>
          <p:nvPicPr>
            <p:cNvPr id="13" name="Google Shape;2233;p237">
              <a:extLst>
                <a:ext uri="{FF2B5EF4-FFF2-40B4-BE49-F238E27FC236}">
                  <a16:creationId xmlns:a16="http://schemas.microsoft.com/office/drawing/2014/main" id="{13EE0DDD-4B33-E253-4CAD-3DB1DD5EEEA8}"/>
                </a:ext>
              </a:extLst>
            </p:cNvPr>
            <p:cNvPicPr preferRelativeResize="0"/>
            <p:nvPr/>
          </p:nvPicPr>
          <p:blipFill>
            <a:blip r:embed="rId9" cstate="screen">
              <a:extLst>
                <a:ext uri="{28A0092B-C50C-407E-A947-70E740481C1C}">
                  <a14:useLocalDpi xmlns:a14="http://schemas.microsoft.com/office/drawing/2010/main"/>
                </a:ext>
              </a:extLst>
            </a:blip>
            <a:stretch>
              <a:fillRect/>
            </a:stretch>
          </p:blipFill>
          <p:spPr>
            <a:xfrm>
              <a:off x="6959528" y="1977946"/>
              <a:ext cx="1180725" cy="289956"/>
            </a:xfrm>
            <a:prstGeom prst="rect">
              <a:avLst/>
            </a:prstGeom>
          </p:spPr>
        </p:pic>
      </p:grpSp>
    </p:spTree>
    <p:extLst>
      <p:ext uri="{BB962C8B-B14F-4D97-AF65-F5344CB8AC3E}">
        <p14:creationId xmlns:p14="http://schemas.microsoft.com/office/powerpoint/2010/main" val="2633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C331-FFFF-6C95-B25B-42FFF2FDF503}"/>
              </a:ext>
            </a:extLst>
          </p:cNvPr>
          <p:cNvSpPr>
            <a:spLocks noGrp="1"/>
          </p:cNvSpPr>
          <p:nvPr>
            <p:ph type="title"/>
          </p:nvPr>
        </p:nvSpPr>
        <p:spPr/>
        <p:txBody>
          <a:bodyPr/>
          <a:lstStyle/>
          <a:p>
            <a:r>
              <a:rPr lang="en-US"/>
              <a:t>Duo as the Identity Store or Duo as the SSO Provider</a:t>
            </a:r>
          </a:p>
        </p:txBody>
      </p:sp>
      <p:sp>
        <p:nvSpPr>
          <p:cNvPr id="3" name="Text Placeholder 2">
            <a:extLst>
              <a:ext uri="{FF2B5EF4-FFF2-40B4-BE49-F238E27FC236}">
                <a16:creationId xmlns:a16="http://schemas.microsoft.com/office/drawing/2014/main" id="{2B60A969-312F-1287-5BAD-3D0D7BA934E9}"/>
              </a:ext>
            </a:extLst>
          </p:cNvPr>
          <p:cNvSpPr>
            <a:spLocks noGrp="1"/>
          </p:cNvSpPr>
          <p:nvPr>
            <p:ph type="body" sz="quarter" idx="14"/>
          </p:nvPr>
        </p:nvSpPr>
        <p:spPr/>
        <p:txBody>
          <a:bodyPr>
            <a:normAutofit fontScale="25000" lnSpcReduction="20000"/>
          </a:bodyPr>
          <a:lstStyle/>
          <a:p>
            <a:endParaRPr lang="en-US"/>
          </a:p>
        </p:txBody>
      </p:sp>
      <p:pic>
        <p:nvPicPr>
          <p:cNvPr id="4" name="Object 2" descr="preencoded.png">
            <a:extLst>
              <a:ext uri="{FF2B5EF4-FFF2-40B4-BE49-F238E27FC236}">
                <a16:creationId xmlns:a16="http://schemas.microsoft.com/office/drawing/2014/main" id="{CA5F517B-C4A4-6780-17F1-820470B7EB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7110" y="1528517"/>
            <a:ext cx="4113771" cy="1580755"/>
          </a:xfrm>
          <a:prstGeom prst="rect">
            <a:avLst/>
          </a:prstGeom>
        </p:spPr>
      </p:pic>
      <p:pic>
        <p:nvPicPr>
          <p:cNvPr id="5" name="Object 3" descr="preencoded.png">
            <a:extLst>
              <a:ext uri="{FF2B5EF4-FFF2-40B4-BE49-F238E27FC236}">
                <a16:creationId xmlns:a16="http://schemas.microsoft.com/office/drawing/2014/main" id="{B0604EDF-54E4-0623-2359-6AB268BC5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30803" y="4046908"/>
            <a:ext cx="3942364" cy="809423"/>
          </a:xfrm>
          <a:prstGeom prst="rect">
            <a:avLst/>
          </a:prstGeom>
        </p:spPr>
      </p:pic>
      <p:pic>
        <p:nvPicPr>
          <p:cNvPr id="6" name="Object 12" descr="preencoded.png">
            <a:extLst>
              <a:ext uri="{FF2B5EF4-FFF2-40B4-BE49-F238E27FC236}">
                <a16:creationId xmlns:a16="http://schemas.microsoft.com/office/drawing/2014/main" id="{13021D0B-9404-3E1C-D1B6-A81A0DB608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1681" y="1205194"/>
            <a:ext cx="428518" cy="399950"/>
          </a:xfrm>
          <a:prstGeom prst="rect">
            <a:avLst/>
          </a:prstGeom>
        </p:spPr>
      </p:pic>
      <p:sp>
        <p:nvSpPr>
          <p:cNvPr id="7" name="Object 13">
            <a:extLst>
              <a:ext uri="{FF2B5EF4-FFF2-40B4-BE49-F238E27FC236}">
                <a16:creationId xmlns:a16="http://schemas.microsoft.com/office/drawing/2014/main" id="{83FAFD9A-557D-2B5A-7F2C-2C6BA8D932C4}"/>
              </a:ext>
            </a:extLst>
          </p:cNvPr>
          <p:cNvSpPr/>
          <p:nvPr/>
        </p:nvSpPr>
        <p:spPr>
          <a:xfrm>
            <a:off x="483803" y="1865694"/>
            <a:ext cx="1319835" cy="243720"/>
          </a:xfrm>
          <a:prstGeom prst="rect">
            <a:avLst/>
          </a:prstGeom>
          <a:noFill/>
        </p:spPr>
        <p:txBody>
          <a:bodyPr wrap="square" lIns="0" tIns="0" rIns="0" bIns="0" rtlCol="0" anchor="t"/>
          <a:lstStyle/>
          <a:p>
            <a:pPr marL="0" marR="0" lvl="0" indent="0" algn="ctr" defTabSz="914400" rtl="0" eaLnBrk="1" fontAlgn="auto" latinLnBrk="0" hangingPunct="1">
              <a:lnSpc>
                <a:spcPts val="1919"/>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iscoSansTT ExtraLight"/>
                <a:ea typeface="Roboto" pitchFamily="34" charset="-122"/>
                <a:cs typeface="Roboto" pitchFamily="34" charset="-120"/>
              </a:rPr>
              <a:t>Acme User</a:t>
            </a:r>
            <a:endParaRPr kumimoji="0" lang="en-US" sz="1800" b="0" i="0" u="none" strike="noStrike" kern="1200" cap="none" spc="0" normalizeH="0" baseline="0" noProof="0">
              <a:ln>
                <a:noFill/>
              </a:ln>
              <a:solidFill>
                <a:srgbClr val="FFFFFF"/>
              </a:solidFill>
              <a:effectLst/>
              <a:uLnTx/>
              <a:uFillTx/>
              <a:latin typeface="CiscoSansTT ExtraLight"/>
              <a:ea typeface="+mn-ea"/>
              <a:cs typeface="+mn-cs"/>
            </a:endParaRPr>
          </a:p>
        </p:txBody>
      </p:sp>
      <p:sp>
        <p:nvSpPr>
          <p:cNvPr id="8" name="Object 14">
            <a:extLst>
              <a:ext uri="{FF2B5EF4-FFF2-40B4-BE49-F238E27FC236}">
                <a16:creationId xmlns:a16="http://schemas.microsoft.com/office/drawing/2014/main" id="{8113C03C-7C08-C5F3-7996-FE6E0F894142}"/>
              </a:ext>
            </a:extLst>
          </p:cNvPr>
          <p:cNvSpPr/>
          <p:nvPr/>
        </p:nvSpPr>
        <p:spPr>
          <a:xfrm>
            <a:off x="483803" y="2191843"/>
            <a:ext cx="1319835" cy="231965"/>
          </a:xfrm>
          <a:prstGeom prst="rect">
            <a:avLst/>
          </a:prstGeom>
          <a:noFill/>
        </p:spPr>
        <p:txBody>
          <a:bodyPr wrap="square" lIns="0" tIns="0" rIns="0" bIns="0" rtlCol="0" anchor="t"/>
          <a:lstStyle/>
          <a:p>
            <a:pPr marL="0" marR="0" lvl="0" indent="0" algn="ctr" defTabSz="914400" rtl="0" eaLnBrk="1" fontAlgn="auto" latinLnBrk="0" hangingPunct="1">
              <a:lnSpc>
                <a:spcPts val="1827"/>
              </a:lnSpc>
              <a:spcBef>
                <a:spcPts val="637"/>
              </a:spcBef>
              <a:spcAft>
                <a:spcPts val="0"/>
              </a:spcAft>
              <a:buClrTx/>
              <a:buSzTx/>
              <a:buFontTx/>
              <a:buNone/>
              <a:tabLst/>
              <a:defRPr/>
            </a:pPr>
            <a:r>
              <a:rPr kumimoji="0" lang="en-US" sz="1275" b="0" i="0" u="none" strike="noStrike" kern="0" cap="none" spc="26" normalizeH="0" baseline="0" noProof="0">
                <a:ln>
                  <a:noFill/>
                </a:ln>
                <a:solidFill>
                  <a:srgbClr val="FFFFFF"/>
                </a:solidFill>
                <a:effectLst/>
                <a:uLnTx/>
                <a:uFillTx/>
                <a:latin typeface="CiscoSansTT ExtraLight"/>
                <a:ea typeface="Lato" pitchFamily="34" charset="-122"/>
                <a:cs typeface="Lato" pitchFamily="34" charset="-120"/>
              </a:rPr>
              <a:t>user@acme.com</a:t>
            </a:r>
            <a:endParaRPr kumimoji="0" lang="en-US" sz="1800" b="0" i="0" u="none" strike="noStrike" kern="1200" cap="none" spc="0" normalizeH="0" baseline="0" noProof="0">
              <a:ln>
                <a:noFill/>
              </a:ln>
              <a:solidFill>
                <a:srgbClr val="FFFFFF"/>
              </a:solidFill>
              <a:effectLst/>
              <a:uLnTx/>
              <a:uFillTx/>
              <a:latin typeface="CiscoSansTT ExtraLight"/>
              <a:ea typeface="+mn-ea"/>
              <a:cs typeface="+mn-cs"/>
            </a:endParaRPr>
          </a:p>
        </p:txBody>
      </p:sp>
      <p:pic>
        <p:nvPicPr>
          <p:cNvPr id="9" name="Object 15" descr="preencoded.png">
            <a:extLst>
              <a:ext uri="{FF2B5EF4-FFF2-40B4-BE49-F238E27FC236}">
                <a16:creationId xmlns:a16="http://schemas.microsoft.com/office/drawing/2014/main" id="{7C22406C-12AB-1477-9055-2353DA088B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4508" y="4727091"/>
            <a:ext cx="428518" cy="399950"/>
          </a:xfrm>
          <a:prstGeom prst="rect">
            <a:avLst/>
          </a:prstGeom>
        </p:spPr>
      </p:pic>
      <p:sp>
        <p:nvSpPr>
          <p:cNvPr id="10" name="Object 16">
            <a:extLst>
              <a:ext uri="{FF2B5EF4-FFF2-40B4-BE49-F238E27FC236}">
                <a16:creationId xmlns:a16="http://schemas.microsoft.com/office/drawing/2014/main" id="{F0D9A0CA-662A-F5B0-4AC6-2BCD4FCEDAFF}"/>
              </a:ext>
            </a:extLst>
          </p:cNvPr>
          <p:cNvSpPr/>
          <p:nvPr/>
        </p:nvSpPr>
        <p:spPr>
          <a:xfrm>
            <a:off x="554301" y="5387600"/>
            <a:ext cx="1424584" cy="243720"/>
          </a:xfrm>
          <a:prstGeom prst="rect">
            <a:avLst/>
          </a:prstGeom>
          <a:noFill/>
        </p:spPr>
        <p:txBody>
          <a:bodyPr wrap="square" lIns="0" tIns="0" rIns="0" bIns="0" rtlCol="0" anchor="t"/>
          <a:lstStyle/>
          <a:p>
            <a:pPr marL="0" marR="0" lvl="0" indent="0" algn="ctr" defTabSz="914400" rtl="0" eaLnBrk="1" fontAlgn="auto" latinLnBrk="0" hangingPunct="1">
              <a:lnSpc>
                <a:spcPts val="1919"/>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iscoSansTT ExtraLight"/>
                <a:ea typeface="Roboto"/>
                <a:cs typeface="Roboto"/>
              </a:rPr>
              <a:t>Acme User 2</a:t>
            </a:r>
            <a:endParaRPr kumimoji="0" lang="en-US" sz="1800" b="0" i="0" u="none" strike="noStrike" kern="1200" cap="none" spc="0" normalizeH="0" baseline="0" noProof="0">
              <a:ln>
                <a:noFill/>
              </a:ln>
              <a:solidFill>
                <a:srgbClr val="FFFFFF"/>
              </a:solidFill>
              <a:effectLst/>
              <a:uLnTx/>
              <a:uFillTx/>
              <a:latin typeface="CiscoSansTT ExtraLight"/>
              <a:ea typeface="Roboto"/>
              <a:cs typeface="Roboto"/>
            </a:endParaRPr>
          </a:p>
        </p:txBody>
      </p:sp>
      <p:sp>
        <p:nvSpPr>
          <p:cNvPr id="11" name="Object 17">
            <a:extLst>
              <a:ext uri="{FF2B5EF4-FFF2-40B4-BE49-F238E27FC236}">
                <a16:creationId xmlns:a16="http://schemas.microsoft.com/office/drawing/2014/main" id="{492E4E4A-EF60-C620-D8A9-50971BFE84C6}"/>
              </a:ext>
            </a:extLst>
          </p:cNvPr>
          <p:cNvSpPr/>
          <p:nvPr/>
        </p:nvSpPr>
        <p:spPr>
          <a:xfrm>
            <a:off x="654943" y="5699373"/>
            <a:ext cx="1424584" cy="231965"/>
          </a:xfrm>
          <a:prstGeom prst="rect">
            <a:avLst/>
          </a:prstGeom>
          <a:noFill/>
        </p:spPr>
        <p:txBody>
          <a:bodyPr wrap="square" lIns="0" tIns="0" rIns="0" bIns="0" rtlCol="0" anchor="t"/>
          <a:lstStyle/>
          <a:p>
            <a:pPr marL="0" marR="0" lvl="0" indent="0" algn="ctr" defTabSz="914400" rtl="0" eaLnBrk="1" fontAlgn="auto" latinLnBrk="0" hangingPunct="1">
              <a:lnSpc>
                <a:spcPts val="1827"/>
              </a:lnSpc>
              <a:spcBef>
                <a:spcPts val="637"/>
              </a:spcBef>
              <a:spcAft>
                <a:spcPts val="0"/>
              </a:spcAft>
              <a:buClrTx/>
              <a:buSzTx/>
              <a:buFontTx/>
              <a:buNone/>
              <a:tabLst/>
              <a:defRPr/>
            </a:pPr>
            <a:r>
              <a:rPr kumimoji="0" lang="en-US" sz="1250" b="0" i="0" u="none" strike="noStrike" kern="0" cap="none" spc="26" normalizeH="0" baseline="0" noProof="0">
                <a:ln>
                  <a:noFill/>
                </a:ln>
                <a:solidFill>
                  <a:srgbClr val="FFFFFF"/>
                </a:solidFill>
                <a:effectLst/>
                <a:uLnTx/>
                <a:uFillTx/>
                <a:latin typeface="CiscoSansTT ExtraLight"/>
                <a:ea typeface="Lato"/>
                <a:cs typeface="Lato"/>
              </a:rPr>
              <a:t>user2@acme.com</a:t>
            </a:r>
            <a:endParaRPr kumimoji="0" lang="en-US" sz="1250" b="0" i="0" u="none" strike="noStrike" kern="1200" cap="none" spc="0" normalizeH="0" baseline="0" noProof="0">
              <a:ln>
                <a:noFill/>
              </a:ln>
              <a:solidFill>
                <a:srgbClr val="FFFFFF"/>
              </a:solidFill>
              <a:effectLst/>
              <a:uLnTx/>
              <a:uFillTx/>
              <a:latin typeface="CiscoSansTT ExtraLight"/>
              <a:ea typeface="Lato"/>
              <a:cs typeface="Lato"/>
            </a:endParaRPr>
          </a:p>
        </p:txBody>
      </p:sp>
      <p:pic>
        <p:nvPicPr>
          <p:cNvPr id="12" name="Object 19" descr="preencoded.png">
            <a:extLst>
              <a:ext uri="{FF2B5EF4-FFF2-40B4-BE49-F238E27FC236}">
                <a16:creationId xmlns:a16="http://schemas.microsoft.com/office/drawing/2014/main" id="{2F5D47D5-7815-BF20-36C4-79DB07B232AE}"/>
              </a:ext>
            </a:extLst>
          </p:cNvPr>
          <p:cNvPicPr>
            <a:picLocks noChangeAspect="1"/>
          </p:cNvPicPr>
          <p:nvPr/>
        </p:nvPicPr>
        <p:blipFill>
          <a:blip r:embed="rId10" cstate="hqprint">
            <a:extLst>
              <a:ext uri="{28A0092B-C50C-407E-A947-70E740481C1C}">
                <a14:useLocalDpi xmlns:a14="http://schemas.microsoft.com/office/drawing/2010/main"/>
              </a:ext>
            </a:extLst>
          </a:blip>
          <a:srcRect l="-5556" t="-5556" r="-5556" b="-5556"/>
          <a:stretch/>
        </p:blipFill>
        <p:spPr>
          <a:xfrm>
            <a:off x="5597297" y="2694790"/>
            <a:ext cx="1690601" cy="1690601"/>
          </a:xfrm>
          <a:prstGeom prst="rect">
            <a:avLst/>
          </a:prstGeom>
        </p:spPr>
      </p:pic>
      <p:pic>
        <p:nvPicPr>
          <p:cNvPr id="13" name="Object 21" descr="preencoded.png">
            <a:extLst>
              <a:ext uri="{FF2B5EF4-FFF2-40B4-BE49-F238E27FC236}">
                <a16:creationId xmlns:a16="http://schemas.microsoft.com/office/drawing/2014/main" id="{5C33E6B6-BD93-07EE-5F80-E7C2D9F48927}"/>
              </a:ext>
            </a:extLst>
          </p:cNvPr>
          <p:cNvPicPr>
            <a:picLocks noChangeAspect="1"/>
          </p:cNvPicPr>
          <p:nvPr/>
        </p:nvPicPr>
        <p:blipFill>
          <a:blip r:embed="rId11"/>
          <a:srcRect/>
          <a:stretch/>
        </p:blipFill>
        <p:spPr>
          <a:xfrm>
            <a:off x="2856860" y="3952314"/>
            <a:ext cx="1344215" cy="926485"/>
          </a:xfrm>
          <a:prstGeom prst="rect">
            <a:avLst/>
          </a:prstGeom>
        </p:spPr>
      </p:pic>
      <p:pic>
        <p:nvPicPr>
          <p:cNvPr id="14" name="Picture 13" descr="preencoded.png">
            <a:extLst>
              <a:ext uri="{FF2B5EF4-FFF2-40B4-BE49-F238E27FC236}">
                <a16:creationId xmlns:a16="http://schemas.microsoft.com/office/drawing/2014/main" id="{05252170-2903-77AE-63E4-B9B45DA4F35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932049" y="2028362"/>
            <a:ext cx="1193835" cy="666428"/>
          </a:xfrm>
          <a:prstGeom prst="rect">
            <a:avLst/>
          </a:prstGeom>
        </p:spPr>
      </p:pic>
      <p:sp>
        <p:nvSpPr>
          <p:cNvPr id="15" name="Object 17">
            <a:extLst>
              <a:ext uri="{FF2B5EF4-FFF2-40B4-BE49-F238E27FC236}">
                <a16:creationId xmlns:a16="http://schemas.microsoft.com/office/drawing/2014/main" id="{104D4E64-CD47-8AEF-313C-71BBEB234ACE}"/>
              </a:ext>
            </a:extLst>
          </p:cNvPr>
          <p:cNvSpPr/>
          <p:nvPr/>
        </p:nvSpPr>
        <p:spPr>
          <a:xfrm>
            <a:off x="7432806" y="3306272"/>
            <a:ext cx="5117364" cy="247112"/>
          </a:xfrm>
          <a:prstGeom prst="rect">
            <a:avLst/>
          </a:prstGeom>
          <a:noFill/>
        </p:spPr>
        <p:txBody>
          <a:bodyPr wrap="square" lIns="0" tIns="0" rIns="0" bIns="0" rtlCol="0" anchor="t"/>
          <a:lstStyle/>
          <a:p>
            <a:pPr marL="285750" marR="0" lvl="0" indent="-285750" algn="l" defTabSz="914400" rtl="0" eaLnBrk="1" fontAlgn="auto" latinLnBrk="0" hangingPunct="1">
              <a:lnSpc>
                <a:spcPts val="1919"/>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74BF4B"/>
                </a:solidFill>
                <a:effectLst/>
                <a:uLnTx/>
                <a:uFillTx/>
                <a:latin typeface="CiscoSansTT ExtraLight"/>
                <a:ea typeface="Roboto"/>
                <a:cs typeface="Roboto"/>
              </a:rPr>
              <a:t>Duo Single Sign-On (SSO) IdP</a:t>
            </a:r>
            <a:endParaRPr kumimoji="0" lang="en-US" sz="1800" b="0" i="0" u="none" strike="noStrike" kern="1200" cap="none" spc="0" normalizeH="0" baseline="0" noProof="0">
              <a:ln>
                <a:noFill/>
              </a:ln>
              <a:solidFill>
                <a:srgbClr val="74BF4B"/>
              </a:solidFill>
              <a:effectLst/>
              <a:uLnTx/>
              <a:uFillTx/>
              <a:latin typeface="CiscoSansTT Light"/>
              <a:ea typeface="Roboto"/>
              <a:cs typeface="Roboto"/>
            </a:endParaRPr>
          </a:p>
          <a:p>
            <a:pPr marL="285750" marR="0" lvl="0" indent="-285750" algn="l" defTabSz="914400" rtl="0" eaLnBrk="1" fontAlgn="auto" latinLnBrk="0" hangingPunct="1">
              <a:lnSpc>
                <a:spcPts val="1919"/>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74BF4B"/>
                </a:solidFill>
                <a:effectLst/>
                <a:uLnTx/>
                <a:uFillTx/>
                <a:latin typeface="CiscoSansTT ExtraLight"/>
                <a:ea typeface="Roboto"/>
                <a:cs typeface="Roboto"/>
              </a:rPr>
              <a:t>Duo Identity Store </a:t>
            </a:r>
            <a:endParaRPr kumimoji="0" lang="en-US" sz="1800" b="0" i="0" u="none" strike="noStrike" kern="1200" cap="none" spc="0" normalizeH="0" baseline="0" noProof="0">
              <a:ln>
                <a:noFill/>
              </a:ln>
              <a:solidFill>
                <a:srgbClr val="74BF4B"/>
              </a:solidFill>
              <a:effectLst/>
              <a:uLnTx/>
              <a:uFillTx/>
              <a:latin typeface="CiscoSansTT Light"/>
              <a:ea typeface="+mn-ea"/>
              <a:cs typeface="+mn-cs"/>
            </a:endParaRPr>
          </a:p>
        </p:txBody>
      </p:sp>
      <p:sp>
        <p:nvSpPr>
          <p:cNvPr id="16" name="Object 16">
            <a:extLst>
              <a:ext uri="{FF2B5EF4-FFF2-40B4-BE49-F238E27FC236}">
                <a16:creationId xmlns:a16="http://schemas.microsoft.com/office/drawing/2014/main" id="{20E0D6B5-D238-F925-2EA5-F9D72E6BA916}"/>
              </a:ext>
            </a:extLst>
          </p:cNvPr>
          <p:cNvSpPr/>
          <p:nvPr/>
        </p:nvSpPr>
        <p:spPr>
          <a:xfrm>
            <a:off x="6088684" y="5865440"/>
            <a:ext cx="714196" cy="611456"/>
          </a:xfrm>
          <a:prstGeom prst="ellipse">
            <a:avLst/>
          </a:prstGeom>
          <a:solidFill>
            <a:schemeClr val="bg2"/>
          </a:solidFill>
          <a:ln w="25400">
            <a:solidFill>
              <a:srgbClr val="4472C4"/>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4"/>
              </a:solidFill>
              <a:effectLst/>
              <a:uLnTx/>
              <a:uFillTx/>
              <a:latin typeface="CiscoSansTT ExtraLight"/>
              <a:ea typeface="+mn-ea"/>
              <a:cs typeface="+mn-cs"/>
            </a:endParaRPr>
          </a:p>
        </p:txBody>
      </p:sp>
      <p:sp>
        <p:nvSpPr>
          <p:cNvPr id="17" name="Object 17">
            <a:extLst>
              <a:ext uri="{FF2B5EF4-FFF2-40B4-BE49-F238E27FC236}">
                <a16:creationId xmlns:a16="http://schemas.microsoft.com/office/drawing/2014/main" id="{F6C32204-C625-C076-3E84-645C991C5CFB}"/>
              </a:ext>
            </a:extLst>
          </p:cNvPr>
          <p:cNvSpPr/>
          <p:nvPr/>
        </p:nvSpPr>
        <p:spPr>
          <a:xfrm>
            <a:off x="6729281" y="6040285"/>
            <a:ext cx="3839979" cy="112473"/>
          </a:xfrm>
          <a:prstGeom prst="rect">
            <a:avLst/>
          </a:prstGeom>
          <a:noFill/>
        </p:spPr>
        <p:txBody>
          <a:bodyPr wrap="square" lIns="0" tIns="0" rIns="0" bIns="0" rtlCol="0" anchor="t"/>
          <a:lstStyle/>
          <a:p>
            <a:pPr marL="0" marR="0" lvl="0" indent="0" algn="ctr" defTabSz="914400" rtl="0" eaLnBrk="1" fontAlgn="auto" latinLnBrk="0" hangingPunct="1">
              <a:lnSpc>
                <a:spcPts val="1919"/>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iscoSansTT ExtraLight"/>
                <a:ea typeface="Roboto"/>
                <a:cs typeface="Roboto"/>
              </a:rPr>
              <a:t>Third-Party Identity Provider (IdP)</a:t>
            </a:r>
            <a:endParaRPr kumimoji="0" lang="en-US" sz="1800" b="1" i="0" u="none" strike="noStrike" kern="1200" cap="none" spc="0" normalizeH="0" baseline="0" noProof="0">
              <a:ln>
                <a:noFill/>
              </a:ln>
              <a:solidFill>
                <a:srgbClr val="FFFFFF"/>
              </a:solidFill>
              <a:effectLst/>
              <a:uLnTx/>
              <a:uFillTx/>
              <a:latin typeface="CiscoSansTT ExtraLight"/>
              <a:ea typeface="+mn-ea"/>
              <a:cs typeface="+mn-cs"/>
            </a:endParaRPr>
          </a:p>
        </p:txBody>
      </p:sp>
      <p:pic>
        <p:nvPicPr>
          <p:cNvPr id="18" name="Object 36" descr="preencoded.png">
            <a:extLst>
              <a:ext uri="{FF2B5EF4-FFF2-40B4-BE49-F238E27FC236}">
                <a16:creationId xmlns:a16="http://schemas.microsoft.com/office/drawing/2014/main" id="{EA5A7CA2-0EB8-F343-8A35-6FFE457F2E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88370" y="5972914"/>
            <a:ext cx="327526" cy="370336"/>
          </a:xfrm>
          <a:prstGeom prst="rect">
            <a:avLst/>
          </a:prstGeom>
        </p:spPr>
      </p:pic>
      <p:pic>
        <p:nvPicPr>
          <p:cNvPr id="19" name="Object 8">
            <a:extLst>
              <a:ext uri="{FF2B5EF4-FFF2-40B4-BE49-F238E27FC236}">
                <a16:creationId xmlns:a16="http://schemas.microsoft.com/office/drawing/2014/main" id="{08404E90-751F-E736-E215-43D5EB7DDD3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3720000">
            <a:off x="5713519" y="4720675"/>
            <a:ext cx="1433991" cy="754153"/>
          </a:xfrm>
          <a:prstGeom prst="rect">
            <a:avLst/>
          </a:prstGeom>
        </p:spPr>
      </p:pic>
    </p:spTree>
    <p:extLst>
      <p:ext uri="{BB962C8B-B14F-4D97-AF65-F5344CB8AC3E}">
        <p14:creationId xmlns:p14="http://schemas.microsoft.com/office/powerpoint/2010/main" val="18315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6" name="TextBox 2105">
            <a:extLst>
              <a:ext uri="{FF2B5EF4-FFF2-40B4-BE49-F238E27FC236}">
                <a16:creationId xmlns:a16="http://schemas.microsoft.com/office/drawing/2014/main" id="{F6DB35BB-4894-C761-D827-77BE792E83FD}"/>
              </a:ext>
            </a:extLst>
          </p:cNvPr>
          <p:cNvSpPr txBox="1"/>
          <p:nvPr/>
        </p:nvSpPr>
        <p:spPr>
          <a:xfrm>
            <a:off x="6442324" y="4283649"/>
            <a:ext cx="5744659" cy="1077218"/>
          </a:xfrm>
          <a:prstGeom prst="rect">
            <a:avLst/>
          </a:prstGeom>
          <a:noFill/>
        </p:spPr>
        <p:txBody>
          <a:bodyPr wrap="square" lIns="91440" tIns="45720" rIns="91440" bIns="45720" rtlCol="0" anchor="t">
            <a:spAutoFit/>
          </a:bodyPr>
          <a:lstStyle/>
          <a:p>
            <a:r>
              <a:rPr lang="en-US" sz="3200" b="1">
                <a:solidFill>
                  <a:schemeClr val="accent1"/>
                </a:solidFill>
                <a:latin typeface="+mj-lt"/>
                <a:ea typeface="ＭＳ Ｐゴシック"/>
                <a:cs typeface="CiscoSansTT"/>
              </a:rPr>
              <a:t>of breaches </a:t>
            </a:r>
            <a:r>
              <a:rPr lang="en-US" sz="3200" b="1">
                <a:solidFill>
                  <a:schemeClr val="accent2"/>
                </a:solidFill>
                <a:latin typeface="+mj-lt"/>
                <a:ea typeface="ＭＳ Ｐゴシック"/>
                <a:cs typeface="CiscoSansTT"/>
              </a:rPr>
              <a:t>leveraged identity </a:t>
            </a:r>
            <a:r>
              <a:rPr lang="en-US" sz="3200" b="1">
                <a:solidFill>
                  <a:schemeClr val="accent1"/>
                </a:solidFill>
                <a:latin typeface="+mj-lt"/>
                <a:ea typeface="ＭＳ Ｐゴシック"/>
                <a:cs typeface="CiscoSansTT"/>
              </a:rPr>
              <a:t>as a key component</a:t>
            </a:r>
            <a:endParaRPr lang="en-US" sz="3200" b="1">
              <a:solidFill>
                <a:schemeClr val="accent1"/>
              </a:solidFill>
              <a:latin typeface="+mj-lt"/>
              <a:cs typeface="CiscoSansTT" panose="020B0503020201020303" pitchFamily="34" charset="0"/>
            </a:endParaRPr>
          </a:p>
        </p:txBody>
      </p:sp>
      <p:sp>
        <p:nvSpPr>
          <p:cNvPr id="2109" name="TextBox 2108">
            <a:extLst>
              <a:ext uri="{FF2B5EF4-FFF2-40B4-BE49-F238E27FC236}">
                <a16:creationId xmlns:a16="http://schemas.microsoft.com/office/drawing/2014/main" id="{8D00346B-B555-656A-0000-4B3ECD0571AB}"/>
              </a:ext>
            </a:extLst>
          </p:cNvPr>
          <p:cNvSpPr txBox="1"/>
          <p:nvPr/>
        </p:nvSpPr>
        <p:spPr>
          <a:xfrm>
            <a:off x="6436365" y="800829"/>
            <a:ext cx="5323423" cy="3939412"/>
          </a:xfrm>
          <a:prstGeom prst="rect">
            <a:avLst/>
          </a:prstGeom>
          <a:noFill/>
        </p:spPr>
        <p:txBody>
          <a:bodyPr wrap="square" lIns="91440" tIns="45720" rIns="91440" bIns="45720" rtlCol="0" anchor="t">
            <a:spAutoFit/>
          </a:bodyPr>
          <a:lstStyle/>
          <a:p>
            <a:r>
              <a:rPr lang="en-US" sz="24999" kern="1000" spc="-1500">
                <a:solidFill>
                  <a:schemeClr val="accent2"/>
                </a:solidFill>
                <a:latin typeface="CiscoSansTT Thin"/>
                <a:ea typeface="ＭＳ Ｐゴシック"/>
                <a:cs typeface="CiscoSansTT Thin"/>
              </a:rPr>
              <a:t>80</a:t>
            </a:r>
            <a:r>
              <a:rPr lang="en-US" sz="24999" kern="1000" spc="-1500" baseline="30000">
                <a:solidFill>
                  <a:schemeClr val="accent2"/>
                </a:solidFill>
                <a:latin typeface="CiscoSansTT Thin"/>
                <a:ea typeface="ＭＳ Ｐゴシック"/>
                <a:cs typeface="CiscoSansTT Thin"/>
              </a:rPr>
              <a:t>%</a:t>
            </a:r>
          </a:p>
        </p:txBody>
      </p:sp>
      <p:sp>
        <p:nvSpPr>
          <p:cNvPr id="2094" name="Oval 2093">
            <a:extLst>
              <a:ext uri="{FF2B5EF4-FFF2-40B4-BE49-F238E27FC236}">
                <a16:creationId xmlns:a16="http://schemas.microsoft.com/office/drawing/2014/main" id="{24DC5F1A-09FD-E54D-3FE9-E561FC6F2F1A}"/>
              </a:ext>
            </a:extLst>
          </p:cNvPr>
          <p:cNvSpPr/>
          <p:nvPr/>
        </p:nvSpPr>
        <p:spPr>
          <a:xfrm>
            <a:off x="402650" y="64624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5" name="Oval 2094">
            <a:extLst>
              <a:ext uri="{FF2B5EF4-FFF2-40B4-BE49-F238E27FC236}">
                <a16:creationId xmlns:a16="http://schemas.microsoft.com/office/drawing/2014/main" id="{2A15BB39-8BCF-1DBD-F85A-49088F339BCE}"/>
              </a:ext>
            </a:extLst>
          </p:cNvPr>
          <p:cNvSpPr/>
          <p:nvPr/>
        </p:nvSpPr>
        <p:spPr>
          <a:xfrm>
            <a:off x="966747" y="64624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6" name="Oval 2095">
            <a:extLst>
              <a:ext uri="{FF2B5EF4-FFF2-40B4-BE49-F238E27FC236}">
                <a16:creationId xmlns:a16="http://schemas.microsoft.com/office/drawing/2014/main" id="{0A64BBC3-DD50-279C-F336-69CD18454159}"/>
              </a:ext>
            </a:extLst>
          </p:cNvPr>
          <p:cNvSpPr/>
          <p:nvPr/>
        </p:nvSpPr>
        <p:spPr>
          <a:xfrm>
            <a:off x="1530845" y="64624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7" name="Oval 2096">
            <a:extLst>
              <a:ext uri="{FF2B5EF4-FFF2-40B4-BE49-F238E27FC236}">
                <a16:creationId xmlns:a16="http://schemas.microsoft.com/office/drawing/2014/main" id="{B30F6DAC-CF34-6DB0-5BCA-E3A20ECF9CBE}"/>
              </a:ext>
            </a:extLst>
          </p:cNvPr>
          <p:cNvSpPr/>
          <p:nvPr/>
        </p:nvSpPr>
        <p:spPr>
          <a:xfrm>
            <a:off x="2659038" y="64624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8" name="Oval 2097">
            <a:extLst>
              <a:ext uri="{FF2B5EF4-FFF2-40B4-BE49-F238E27FC236}">
                <a16:creationId xmlns:a16="http://schemas.microsoft.com/office/drawing/2014/main" id="{F50ABA62-BF80-F524-5E7B-AAC08BB39DB4}"/>
              </a:ext>
            </a:extLst>
          </p:cNvPr>
          <p:cNvSpPr/>
          <p:nvPr/>
        </p:nvSpPr>
        <p:spPr>
          <a:xfrm>
            <a:off x="2094942" y="64624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9" name="Oval 2098">
            <a:extLst>
              <a:ext uri="{FF2B5EF4-FFF2-40B4-BE49-F238E27FC236}">
                <a16:creationId xmlns:a16="http://schemas.microsoft.com/office/drawing/2014/main" id="{D69DF922-DB32-826D-CFD3-0FC8C54C604E}"/>
              </a:ext>
            </a:extLst>
          </p:cNvPr>
          <p:cNvSpPr/>
          <p:nvPr/>
        </p:nvSpPr>
        <p:spPr>
          <a:xfrm>
            <a:off x="3787234" y="64624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0" name="Oval 2099">
            <a:extLst>
              <a:ext uri="{FF2B5EF4-FFF2-40B4-BE49-F238E27FC236}">
                <a16:creationId xmlns:a16="http://schemas.microsoft.com/office/drawing/2014/main" id="{DB10C64D-E5C2-DB13-2C8B-D7EFB33616DA}"/>
              </a:ext>
            </a:extLst>
          </p:cNvPr>
          <p:cNvSpPr/>
          <p:nvPr/>
        </p:nvSpPr>
        <p:spPr>
          <a:xfrm>
            <a:off x="3223135" y="64624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2" name="Oval 2101">
            <a:extLst>
              <a:ext uri="{FF2B5EF4-FFF2-40B4-BE49-F238E27FC236}">
                <a16:creationId xmlns:a16="http://schemas.microsoft.com/office/drawing/2014/main" id="{674D4770-C60D-4B51-C09D-78274A09C7F7}"/>
              </a:ext>
            </a:extLst>
          </p:cNvPr>
          <p:cNvSpPr/>
          <p:nvPr/>
        </p:nvSpPr>
        <p:spPr>
          <a:xfrm>
            <a:off x="4915427" y="646244"/>
            <a:ext cx="457448" cy="4555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4" name="Oval 2083">
            <a:extLst>
              <a:ext uri="{FF2B5EF4-FFF2-40B4-BE49-F238E27FC236}">
                <a16:creationId xmlns:a16="http://schemas.microsoft.com/office/drawing/2014/main" id="{403D023C-6F38-1106-C7A3-4D57C4F5F317}"/>
              </a:ext>
            </a:extLst>
          </p:cNvPr>
          <p:cNvSpPr/>
          <p:nvPr/>
        </p:nvSpPr>
        <p:spPr>
          <a:xfrm>
            <a:off x="402650" y="118896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5" name="Oval 2084">
            <a:extLst>
              <a:ext uri="{FF2B5EF4-FFF2-40B4-BE49-F238E27FC236}">
                <a16:creationId xmlns:a16="http://schemas.microsoft.com/office/drawing/2014/main" id="{1EE3C07A-DF56-3331-EEDA-110422D9F3B1}"/>
              </a:ext>
            </a:extLst>
          </p:cNvPr>
          <p:cNvSpPr/>
          <p:nvPr/>
        </p:nvSpPr>
        <p:spPr>
          <a:xfrm>
            <a:off x="966747" y="118896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6" name="Oval 2085">
            <a:extLst>
              <a:ext uri="{FF2B5EF4-FFF2-40B4-BE49-F238E27FC236}">
                <a16:creationId xmlns:a16="http://schemas.microsoft.com/office/drawing/2014/main" id="{37B5DF82-CFB4-9A06-B232-1FFCB7FDE55E}"/>
              </a:ext>
            </a:extLst>
          </p:cNvPr>
          <p:cNvSpPr/>
          <p:nvPr/>
        </p:nvSpPr>
        <p:spPr>
          <a:xfrm>
            <a:off x="1530845" y="118896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7" name="Oval 2086">
            <a:extLst>
              <a:ext uri="{FF2B5EF4-FFF2-40B4-BE49-F238E27FC236}">
                <a16:creationId xmlns:a16="http://schemas.microsoft.com/office/drawing/2014/main" id="{C74391FF-AABF-F517-CD52-4E7C0BD54D9C}"/>
              </a:ext>
            </a:extLst>
          </p:cNvPr>
          <p:cNvSpPr/>
          <p:nvPr/>
        </p:nvSpPr>
        <p:spPr>
          <a:xfrm>
            <a:off x="2659038" y="118896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8" name="Oval 2087">
            <a:extLst>
              <a:ext uri="{FF2B5EF4-FFF2-40B4-BE49-F238E27FC236}">
                <a16:creationId xmlns:a16="http://schemas.microsoft.com/office/drawing/2014/main" id="{050B1F96-9F26-2F3F-9F82-AF2E75405D20}"/>
              </a:ext>
            </a:extLst>
          </p:cNvPr>
          <p:cNvSpPr/>
          <p:nvPr/>
        </p:nvSpPr>
        <p:spPr>
          <a:xfrm>
            <a:off x="2094942" y="118896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0" name="Oval 2089">
            <a:extLst>
              <a:ext uri="{FF2B5EF4-FFF2-40B4-BE49-F238E27FC236}">
                <a16:creationId xmlns:a16="http://schemas.microsoft.com/office/drawing/2014/main" id="{2E04ED48-E8B7-BF0B-B463-93CEF32CAACC}"/>
              </a:ext>
            </a:extLst>
          </p:cNvPr>
          <p:cNvSpPr/>
          <p:nvPr/>
        </p:nvSpPr>
        <p:spPr>
          <a:xfrm>
            <a:off x="3223135" y="118896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1" name="Oval 2090">
            <a:extLst>
              <a:ext uri="{FF2B5EF4-FFF2-40B4-BE49-F238E27FC236}">
                <a16:creationId xmlns:a16="http://schemas.microsoft.com/office/drawing/2014/main" id="{863B2B61-817D-58E5-C113-320DD9E31FE2}"/>
              </a:ext>
            </a:extLst>
          </p:cNvPr>
          <p:cNvSpPr/>
          <p:nvPr/>
        </p:nvSpPr>
        <p:spPr>
          <a:xfrm>
            <a:off x="4351330" y="118896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Oval 2073">
            <a:extLst>
              <a:ext uri="{FF2B5EF4-FFF2-40B4-BE49-F238E27FC236}">
                <a16:creationId xmlns:a16="http://schemas.microsoft.com/office/drawing/2014/main" id="{AF20442C-DFB8-94E0-7DF4-A3580379BCF2}"/>
              </a:ext>
            </a:extLst>
          </p:cNvPr>
          <p:cNvSpPr/>
          <p:nvPr/>
        </p:nvSpPr>
        <p:spPr>
          <a:xfrm>
            <a:off x="402650" y="173168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Oval 2074">
            <a:extLst>
              <a:ext uri="{FF2B5EF4-FFF2-40B4-BE49-F238E27FC236}">
                <a16:creationId xmlns:a16="http://schemas.microsoft.com/office/drawing/2014/main" id="{F185F9AE-DB50-D8D1-99C3-899E318706A2}"/>
              </a:ext>
            </a:extLst>
          </p:cNvPr>
          <p:cNvSpPr/>
          <p:nvPr/>
        </p:nvSpPr>
        <p:spPr>
          <a:xfrm>
            <a:off x="966747" y="173168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Oval 2075">
            <a:extLst>
              <a:ext uri="{FF2B5EF4-FFF2-40B4-BE49-F238E27FC236}">
                <a16:creationId xmlns:a16="http://schemas.microsoft.com/office/drawing/2014/main" id="{D9AB0291-D547-3ECD-ED75-4A44EDF8A4B5}"/>
              </a:ext>
            </a:extLst>
          </p:cNvPr>
          <p:cNvSpPr/>
          <p:nvPr/>
        </p:nvSpPr>
        <p:spPr>
          <a:xfrm>
            <a:off x="1530845" y="173168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Oval 2076">
            <a:extLst>
              <a:ext uri="{FF2B5EF4-FFF2-40B4-BE49-F238E27FC236}">
                <a16:creationId xmlns:a16="http://schemas.microsoft.com/office/drawing/2014/main" id="{A60AE41A-3754-EDF2-97B6-9E8FB1DBDE97}"/>
              </a:ext>
            </a:extLst>
          </p:cNvPr>
          <p:cNvSpPr/>
          <p:nvPr/>
        </p:nvSpPr>
        <p:spPr>
          <a:xfrm>
            <a:off x="2659038" y="173168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Oval 2077">
            <a:extLst>
              <a:ext uri="{FF2B5EF4-FFF2-40B4-BE49-F238E27FC236}">
                <a16:creationId xmlns:a16="http://schemas.microsoft.com/office/drawing/2014/main" id="{9B137C2C-0580-C911-E496-13F8F8F51F6E}"/>
              </a:ext>
            </a:extLst>
          </p:cNvPr>
          <p:cNvSpPr/>
          <p:nvPr/>
        </p:nvSpPr>
        <p:spPr>
          <a:xfrm>
            <a:off x="2094942" y="173168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9" name="Oval 2078">
            <a:extLst>
              <a:ext uri="{FF2B5EF4-FFF2-40B4-BE49-F238E27FC236}">
                <a16:creationId xmlns:a16="http://schemas.microsoft.com/office/drawing/2014/main" id="{3D3AD40C-1CEC-4D31-C424-55B028C5FF2B}"/>
              </a:ext>
            </a:extLst>
          </p:cNvPr>
          <p:cNvSpPr/>
          <p:nvPr/>
        </p:nvSpPr>
        <p:spPr>
          <a:xfrm>
            <a:off x="3787234" y="173168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Oval 2081">
            <a:extLst>
              <a:ext uri="{FF2B5EF4-FFF2-40B4-BE49-F238E27FC236}">
                <a16:creationId xmlns:a16="http://schemas.microsoft.com/office/drawing/2014/main" id="{3BEA3133-1B9E-CA49-44C5-516B69CA8BFD}"/>
              </a:ext>
            </a:extLst>
          </p:cNvPr>
          <p:cNvSpPr/>
          <p:nvPr/>
        </p:nvSpPr>
        <p:spPr>
          <a:xfrm>
            <a:off x="4915427" y="1731684"/>
            <a:ext cx="457448" cy="4555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64" name="Oval 2063">
            <a:extLst>
              <a:ext uri="{FF2B5EF4-FFF2-40B4-BE49-F238E27FC236}">
                <a16:creationId xmlns:a16="http://schemas.microsoft.com/office/drawing/2014/main" id="{41D35A1D-911D-A11C-7A41-5AB7BF87122D}"/>
              </a:ext>
            </a:extLst>
          </p:cNvPr>
          <p:cNvSpPr/>
          <p:nvPr/>
        </p:nvSpPr>
        <p:spPr>
          <a:xfrm>
            <a:off x="402650" y="227440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Oval 2064">
            <a:extLst>
              <a:ext uri="{FF2B5EF4-FFF2-40B4-BE49-F238E27FC236}">
                <a16:creationId xmlns:a16="http://schemas.microsoft.com/office/drawing/2014/main" id="{CDF99EDB-4DFE-40CE-BFBD-E546868EA43E}"/>
              </a:ext>
            </a:extLst>
          </p:cNvPr>
          <p:cNvSpPr/>
          <p:nvPr/>
        </p:nvSpPr>
        <p:spPr>
          <a:xfrm>
            <a:off x="966747" y="227440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Oval 2065">
            <a:extLst>
              <a:ext uri="{FF2B5EF4-FFF2-40B4-BE49-F238E27FC236}">
                <a16:creationId xmlns:a16="http://schemas.microsoft.com/office/drawing/2014/main" id="{22C3F16B-3398-C65A-5752-9BFA062678DD}"/>
              </a:ext>
            </a:extLst>
          </p:cNvPr>
          <p:cNvSpPr/>
          <p:nvPr/>
        </p:nvSpPr>
        <p:spPr>
          <a:xfrm>
            <a:off x="1530845" y="227440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Oval 2066">
            <a:extLst>
              <a:ext uri="{FF2B5EF4-FFF2-40B4-BE49-F238E27FC236}">
                <a16:creationId xmlns:a16="http://schemas.microsoft.com/office/drawing/2014/main" id="{20B179A8-CA1E-93A6-F2AC-8C8E17D4B8FF}"/>
              </a:ext>
            </a:extLst>
          </p:cNvPr>
          <p:cNvSpPr/>
          <p:nvPr/>
        </p:nvSpPr>
        <p:spPr>
          <a:xfrm>
            <a:off x="2659038" y="227440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Oval 2067">
            <a:extLst>
              <a:ext uri="{FF2B5EF4-FFF2-40B4-BE49-F238E27FC236}">
                <a16:creationId xmlns:a16="http://schemas.microsoft.com/office/drawing/2014/main" id="{348694F8-5FF8-BC5A-DFBC-FB6B03617AAD}"/>
              </a:ext>
            </a:extLst>
          </p:cNvPr>
          <p:cNvSpPr/>
          <p:nvPr/>
        </p:nvSpPr>
        <p:spPr>
          <a:xfrm>
            <a:off x="2094942" y="227440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Oval 2069">
            <a:extLst>
              <a:ext uri="{FF2B5EF4-FFF2-40B4-BE49-F238E27FC236}">
                <a16:creationId xmlns:a16="http://schemas.microsoft.com/office/drawing/2014/main" id="{C7A1721B-E5E9-16C9-815F-803063FCF245}"/>
              </a:ext>
            </a:extLst>
          </p:cNvPr>
          <p:cNvSpPr/>
          <p:nvPr/>
        </p:nvSpPr>
        <p:spPr>
          <a:xfrm>
            <a:off x="3223135" y="227440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Oval 2070">
            <a:extLst>
              <a:ext uri="{FF2B5EF4-FFF2-40B4-BE49-F238E27FC236}">
                <a16:creationId xmlns:a16="http://schemas.microsoft.com/office/drawing/2014/main" id="{57F8B973-8CE4-7FE1-EF4B-1CAAAAAAE0B2}"/>
              </a:ext>
            </a:extLst>
          </p:cNvPr>
          <p:cNvSpPr/>
          <p:nvPr/>
        </p:nvSpPr>
        <p:spPr>
          <a:xfrm>
            <a:off x="4351330" y="227440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Oval 2053">
            <a:extLst>
              <a:ext uri="{FF2B5EF4-FFF2-40B4-BE49-F238E27FC236}">
                <a16:creationId xmlns:a16="http://schemas.microsoft.com/office/drawing/2014/main" id="{7A93483D-063C-12A6-1B9A-FBFB7434565D}"/>
              </a:ext>
            </a:extLst>
          </p:cNvPr>
          <p:cNvSpPr/>
          <p:nvPr/>
        </p:nvSpPr>
        <p:spPr>
          <a:xfrm>
            <a:off x="402650" y="281712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Oval 2054">
            <a:extLst>
              <a:ext uri="{FF2B5EF4-FFF2-40B4-BE49-F238E27FC236}">
                <a16:creationId xmlns:a16="http://schemas.microsoft.com/office/drawing/2014/main" id="{D30B12C3-5E95-7E58-E70B-62C0251C0E9A}"/>
              </a:ext>
            </a:extLst>
          </p:cNvPr>
          <p:cNvSpPr/>
          <p:nvPr/>
        </p:nvSpPr>
        <p:spPr>
          <a:xfrm>
            <a:off x="966747" y="281712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Oval 2055">
            <a:extLst>
              <a:ext uri="{FF2B5EF4-FFF2-40B4-BE49-F238E27FC236}">
                <a16:creationId xmlns:a16="http://schemas.microsoft.com/office/drawing/2014/main" id="{FED32819-3A1D-5FD6-9D89-42F076072286}"/>
              </a:ext>
            </a:extLst>
          </p:cNvPr>
          <p:cNvSpPr/>
          <p:nvPr/>
        </p:nvSpPr>
        <p:spPr>
          <a:xfrm>
            <a:off x="1530845" y="281712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Oval 2056">
            <a:extLst>
              <a:ext uri="{FF2B5EF4-FFF2-40B4-BE49-F238E27FC236}">
                <a16:creationId xmlns:a16="http://schemas.microsoft.com/office/drawing/2014/main" id="{A4540736-D3D2-2EE1-3F72-619440F7DEA5}"/>
              </a:ext>
            </a:extLst>
          </p:cNvPr>
          <p:cNvSpPr/>
          <p:nvPr/>
        </p:nvSpPr>
        <p:spPr>
          <a:xfrm>
            <a:off x="2659038" y="281712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Oval 2057">
            <a:extLst>
              <a:ext uri="{FF2B5EF4-FFF2-40B4-BE49-F238E27FC236}">
                <a16:creationId xmlns:a16="http://schemas.microsoft.com/office/drawing/2014/main" id="{DFEE0BED-690F-E0C3-AD8B-3EA7FFC17F37}"/>
              </a:ext>
            </a:extLst>
          </p:cNvPr>
          <p:cNvSpPr/>
          <p:nvPr/>
        </p:nvSpPr>
        <p:spPr>
          <a:xfrm>
            <a:off x="2094942" y="281712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Oval 2058">
            <a:extLst>
              <a:ext uri="{FF2B5EF4-FFF2-40B4-BE49-F238E27FC236}">
                <a16:creationId xmlns:a16="http://schemas.microsoft.com/office/drawing/2014/main" id="{2BCBF7C7-C4CC-06DE-E0B9-55C55694B81F}"/>
              </a:ext>
            </a:extLst>
          </p:cNvPr>
          <p:cNvSpPr/>
          <p:nvPr/>
        </p:nvSpPr>
        <p:spPr>
          <a:xfrm>
            <a:off x="3787234" y="281712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Oval 2059">
            <a:extLst>
              <a:ext uri="{FF2B5EF4-FFF2-40B4-BE49-F238E27FC236}">
                <a16:creationId xmlns:a16="http://schemas.microsoft.com/office/drawing/2014/main" id="{AC6BF844-31E8-32F2-CAD3-3223C2BBB18F}"/>
              </a:ext>
            </a:extLst>
          </p:cNvPr>
          <p:cNvSpPr/>
          <p:nvPr/>
        </p:nvSpPr>
        <p:spPr>
          <a:xfrm>
            <a:off x="3223135" y="281712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Oval 2061">
            <a:extLst>
              <a:ext uri="{FF2B5EF4-FFF2-40B4-BE49-F238E27FC236}">
                <a16:creationId xmlns:a16="http://schemas.microsoft.com/office/drawing/2014/main" id="{8FD736C2-21E5-A5B7-D7CB-2E41C6F7CAF9}"/>
              </a:ext>
            </a:extLst>
          </p:cNvPr>
          <p:cNvSpPr/>
          <p:nvPr/>
        </p:nvSpPr>
        <p:spPr>
          <a:xfrm>
            <a:off x="4915427" y="2817125"/>
            <a:ext cx="457448" cy="4555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2474E58-473B-2A49-04B1-86B4F2FAFE6E}"/>
              </a:ext>
            </a:extLst>
          </p:cNvPr>
          <p:cNvSpPr/>
          <p:nvPr/>
        </p:nvSpPr>
        <p:spPr>
          <a:xfrm>
            <a:off x="402650" y="335984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2FE6702-B3E5-7CBC-49FC-E983AE8813C0}"/>
              </a:ext>
            </a:extLst>
          </p:cNvPr>
          <p:cNvSpPr/>
          <p:nvPr/>
        </p:nvSpPr>
        <p:spPr>
          <a:xfrm>
            <a:off x="966747" y="335984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47E1FB2-7461-7B8A-6C23-0C82B3750053}"/>
              </a:ext>
            </a:extLst>
          </p:cNvPr>
          <p:cNvSpPr/>
          <p:nvPr/>
        </p:nvSpPr>
        <p:spPr>
          <a:xfrm>
            <a:off x="1530845" y="335984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7EC6BAE-685F-553A-960A-B9132A7BE01D}"/>
              </a:ext>
            </a:extLst>
          </p:cNvPr>
          <p:cNvSpPr/>
          <p:nvPr/>
        </p:nvSpPr>
        <p:spPr>
          <a:xfrm>
            <a:off x="2659038" y="335984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1C9DA6E-89A0-6E4F-DD61-DFB233D3440C}"/>
              </a:ext>
            </a:extLst>
          </p:cNvPr>
          <p:cNvSpPr/>
          <p:nvPr/>
        </p:nvSpPr>
        <p:spPr>
          <a:xfrm>
            <a:off x="2094942" y="335984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Oval 2048">
            <a:extLst>
              <a:ext uri="{FF2B5EF4-FFF2-40B4-BE49-F238E27FC236}">
                <a16:creationId xmlns:a16="http://schemas.microsoft.com/office/drawing/2014/main" id="{E06AA407-B413-49B0-D3DF-D86AB5D53299}"/>
              </a:ext>
            </a:extLst>
          </p:cNvPr>
          <p:cNvSpPr/>
          <p:nvPr/>
        </p:nvSpPr>
        <p:spPr>
          <a:xfrm>
            <a:off x="3223135" y="335984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Oval 2050">
            <a:extLst>
              <a:ext uri="{FF2B5EF4-FFF2-40B4-BE49-F238E27FC236}">
                <a16:creationId xmlns:a16="http://schemas.microsoft.com/office/drawing/2014/main" id="{2D2A1463-10C3-2022-1130-69CC79FAC980}"/>
              </a:ext>
            </a:extLst>
          </p:cNvPr>
          <p:cNvSpPr/>
          <p:nvPr/>
        </p:nvSpPr>
        <p:spPr>
          <a:xfrm>
            <a:off x="4351330" y="335984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7F02237-564D-1C5F-E08F-889BD45BEFB3}"/>
              </a:ext>
            </a:extLst>
          </p:cNvPr>
          <p:cNvSpPr/>
          <p:nvPr/>
        </p:nvSpPr>
        <p:spPr>
          <a:xfrm>
            <a:off x="402650" y="390256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8E3A266-4C59-7E04-9D6D-5CBC0AD35676}"/>
              </a:ext>
            </a:extLst>
          </p:cNvPr>
          <p:cNvSpPr/>
          <p:nvPr/>
        </p:nvSpPr>
        <p:spPr>
          <a:xfrm>
            <a:off x="966747" y="390256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6D747EE-F425-52F9-39C2-6E7047120EAC}"/>
              </a:ext>
            </a:extLst>
          </p:cNvPr>
          <p:cNvSpPr/>
          <p:nvPr/>
        </p:nvSpPr>
        <p:spPr>
          <a:xfrm>
            <a:off x="1530845" y="390256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84D6C5E-D88B-18B4-1181-3747CA23F12C}"/>
              </a:ext>
            </a:extLst>
          </p:cNvPr>
          <p:cNvSpPr/>
          <p:nvPr/>
        </p:nvSpPr>
        <p:spPr>
          <a:xfrm>
            <a:off x="2659038" y="390256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E0701E2-6911-2C79-44C3-6C8AD9BECF51}"/>
              </a:ext>
            </a:extLst>
          </p:cNvPr>
          <p:cNvSpPr/>
          <p:nvPr/>
        </p:nvSpPr>
        <p:spPr>
          <a:xfrm>
            <a:off x="2094942" y="390256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40F24DB-4F83-D254-928D-D748452D2DA0}"/>
              </a:ext>
            </a:extLst>
          </p:cNvPr>
          <p:cNvSpPr/>
          <p:nvPr/>
        </p:nvSpPr>
        <p:spPr>
          <a:xfrm>
            <a:off x="3787234" y="390256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5A4F68B-97C2-A4C6-176C-DBBDC47F204C}"/>
              </a:ext>
            </a:extLst>
          </p:cNvPr>
          <p:cNvSpPr/>
          <p:nvPr/>
        </p:nvSpPr>
        <p:spPr>
          <a:xfrm>
            <a:off x="3223135" y="390256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3F61D14-E334-88B5-593A-411AA2DBA5D3}"/>
              </a:ext>
            </a:extLst>
          </p:cNvPr>
          <p:cNvSpPr/>
          <p:nvPr/>
        </p:nvSpPr>
        <p:spPr>
          <a:xfrm>
            <a:off x="4915427" y="3902566"/>
            <a:ext cx="457448" cy="4555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9889256-E356-14C8-BB57-62B4DECF4347}"/>
              </a:ext>
            </a:extLst>
          </p:cNvPr>
          <p:cNvSpPr/>
          <p:nvPr/>
        </p:nvSpPr>
        <p:spPr>
          <a:xfrm>
            <a:off x="402650" y="444528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A7E665C-9225-5892-B08F-C7E0288F8963}"/>
              </a:ext>
            </a:extLst>
          </p:cNvPr>
          <p:cNvSpPr/>
          <p:nvPr/>
        </p:nvSpPr>
        <p:spPr>
          <a:xfrm>
            <a:off x="966747" y="444528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22629F7-7237-5C91-48DB-8A51AE403DF6}"/>
              </a:ext>
            </a:extLst>
          </p:cNvPr>
          <p:cNvSpPr/>
          <p:nvPr/>
        </p:nvSpPr>
        <p:spPr>
          <a:xfrm>
            <a:off x="1530845" y="444528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D00AC8B-176B-8347-0A47-D29A6B7958E1}"/>
              </a:ext>
            </a:extLst>
          </p:cNvPr>
          <p:cNvSpPr/>
          <p:nvPr/>
        </p:nvSpPr>
        <p:spPr>
          <a:xfrm>
            <a:off x="2659038" y="444528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28885CD-450D-FA36-B1D7-993F006997CD}"/>
              </a:ext>
            </a:extLst>
          </p:cNvPr>
          <p:cNvSpPr/>
          <p:nvPr/>
        </p:nvSpPr>
        <p:spPr>
          <a:xfrm>
            <a:off x="2094942" y="444528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46E8689-BE2C-0BFB-28AE-185F04070F51}"/>
              </a:ext>
            </a:extLst>
          </p:cNvPr>
          <p:cNvSpPr/>
          <p:nvPr/>
        </p:nvSpPr>
        <p:spPr>
          <a:xfrm>
            <a:off x="3223135" y="444528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F87C455-4FA8-C9D4-88ED-DC4E4D201F04}"/>
              </a:ext>
            </a:extLst>
          </p:cNvPr>
          <p:cNvSpPr/>
          <p:nvPr/>
        </p:nvSpPr>
        <p:spPr>
          <a:xfrm>
            <a:off x="4351330" y="444528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16CE208-A914-2780-CC83-73AB23979865}"/>
              </a:ext>
            </a:extLst>
          </p:cNvPr>
          <p:cNvSpPr/>
          <p:nvPr/>
        </p:nvSpPr>
        <p:spPr>
          <a:xfrm>
            <a:off x="402650" y="498800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2E82E5C-7043-A667-5325-CBC83B46097B}"/>
              </a:ext>
            </a:extLst>
          </p:cNvPr>
          <p:cNvSpPr/>
          <p:nvPr/>
        </p:nvSpPr>
        <p:spPr>
          <a:xfrm>
            <a:off x="966747" y="498800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9FB8D80-F2F5-7905-CD8D-510F6E62DBE3}"/>
              </a:ext>
            </a:extLst>
          </p:cNvPr>
          <p:cNvSpPr/>
          <p:nvPr/>
        </p:nvSpPr>
        <p:spPr>
          <a:xfrm>
            <a:off x="1530845" y="498800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755FA3B-08E8-3134-1F29-4562F13D8455}"/>
              </a:ext>
            </a:extLst>
          </p:cNvPr>
          <p:cNvSpPr/>
          <p:nvPr/>
        </p:nvSpPr>
        <p:spPr>
          <a:xfrm>
            <a:off x="2659038" y="498800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501A74E-CEAF-5CB6-3D77-DAEA47567FA8}"/>
              </a:ext>
            </a:extLst>
          </p:cNvPr>
          <p:cNvSpPr/>
          <p:nvPr/>
        </p:nvSpPr>
        <p:spPr>
          <a:xfrm>
            <a:off x="2094942" y="498800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E9F9178-FE36-720C-475C-E6E479D4D1C3}"/>
              </a:ext>
            </a:extLst>
          </p:cNvPr>
          <p:cNvSpPr/>
          <p:nvPr/>
        </p:nvSpPr>
        <p:spPr>
          <a:xfrm>
            <a:off x="3787234" y="498800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78FFC23-B213-4C86-522F-A59D44DF9585}"/>
              </a:ext>
            </a:extLst>
          </p:cNvPr>
          <p:cNvSpPr/>
          <p:nvPr/>
        </p:nvSpPr>
        <p:spPr>
          <a:xfrm>
            <a:off x="3223135" y="498800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52C77A4-8C7B-2FCD-8F16-1AD23CA247CA}"/>
              </a:ext>
            </a:extLst>
          </p:cNvPr>
          <p:cNvSpPr/>
          <p:nvPr/>
        </p:nvSpPr>
        <p:spPr>
          <a:xfrm>
            <a:off x="4915427" y="4988009"/>
            <a:ext cx="457448" cy="4555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47BB920-C6BD-7524-9978-E4C13D249670}"/>
              </a:ext>
            </a:extLst>
          </p:cNvPr>
          <p:cNvSpPr/>
          <p:nvPr/>
        </p:nvSpPr>
        <p:spPr>
          <a:xfrm>
            <a:off x="402650" y="553072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E5763F7-9F43-3275-B4FE-BD2525A08C23}"/>
              </a:ext>
            </a:extLst>
          </p:cNvPr>
          <p:cNvSpPr/>
          <p:nvPr/>
        </p:nvSpPr>
        <p:spPr>
          <a:xfrm>
            <a:off x="966747" y="553072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CC0F85-428F-6582-01D4-CD8208526EF1}"/>
              </a:ext>
            </a:extLst>
          </p:cNvPr>
          <p:cNvSpPr/>
          <p:nvPr/>
        </p:nvSpPr>
        <p:spPr>
          <a:xfrm>
            <a:off x="1530845" y="553072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337400-CF18-715A-248B-8246573A682C}"/>
              </a:ext>
            </a:extLst>
          </p:cNvPr>
          <p:cNvSpPr/>
          <p:nvPr/>
        </p:nvSpPr>
        <p:spPr>
          <a:xfrm>
            <a:off x="2659038" y="553072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AF4F15-1589-65F0-3A68-272C4677B239}"/>
              </a:ext>
            </a:extLst>
          </p:cNvPr>
          <p:cNvSpPr/>
          <p:nvPr/>
        </p:nvSpPr>
        <p:spPr>
          <a:xfrm>
            <a:off x="2094942" y="553072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009E502-6813-2844-A648-AD1C559A3C03}"/>
              </a:ext>
            </a:extLst>
          </p:cNvPr>
          <p:cNvSpPr/>
          <p:nvPr/>
        </p:nvSpPr>
        <p:spPr>
          <a:xfrm>
            <a:off x="3223135" y="553072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5E4E3AB-D8EA-494B-F970-D6B12B18F685}"/>
              </a:ext>
            </a:extLst>
          </p:cNvPr>
          <p:cNvSpPr/>
          <p:nvPr/>
        </p:nvSpPr>
        <p:spPr>
          <a:xfrm>
            <a:off x="4351330" y="553072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4A7A3"/>
              </a:solidFill>
            </a:endParaRPr>
          </a:p>
        </p:txBody>
      </p:sp>
      <p:sp>
        <p:nvSpPr>
          <p:cNvPr id="2081" name="Oval 2080">
            <a:extLst>
              <a:ext uri="{FF2B5EF4-FFF2-40B4-BE49-F238E27FC236}">
                <a16:creationId xmlns:a16="http://schemas.microsoft.com/office/drawing/2014/main" id="{0C1F19E2-7D8E-6A7E-E396-092C52C93A9B}"/>
              </a:ext>
            </a:extLst>
          </p:cNvPr>
          <p:cNvSpPr/>
          <p:nvPr/>
        </p:nvSpPr>
        <p:spPr>
          <a:xfrm>
            <a:off x="4351330" y="1731684"/>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Oval 2068">
            <a:extLst>
              <a:ext uri="{FF2B5EF4-FFF2-40B4-BE49-F238E27FC236}">
                <a16:creationId xmlns:a16="http://schemas.microsoft.com/office/drawing/2014/main" id="{7BD6B090-B9FE-7004-1625-B5F51A69CACA}"/>
              </a:ext>
            </a:extLst>
          </p:cNvPr>
          <p:cNvSpPr/>
          <p:nvPr/>
        </p:nvSpPr>
        <p:spPr>
          <a:xfrm>
            <a:off x="3787234" y="2274405"/>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Oval 2047">
            <a:extLst>
              <a:ext uri="{FF2B5EF4-FFF2-40B4-BE49-F238E27FC236}">
                <a16:creationId xmlns:a16="http://schemas.microsoft.com/office/drawing/2014/main" id="{8A13F9C4-99D3-4E2C-A9D5-3414040E4D78}"/>
              </a:ext>
            </a:extLst>
          </p:cNvPr>
          <p:cNvSpPr/>
          <p:nvPr/>
        </p:nvSpPr>
        <p:spPr>
          <a:xfrm>
            <a:off x="3787234" y="335984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27786BE-218F-1DDD-B064-D463EDF84E7D}"/>
              </a:ext>
            </a:extLst>
          </p:cNvPr>
          <p:cNvSpPr/>
          <p:nvPr/>
        </p:nvSpPr>
        <p:spPr>
          <a:xfrm>
            <a:off x="3787234" y="4445286"/>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AEA4CE4-C935-9DFB-D7B8-65316416B516}"/>
              </a:ext>
            </a:extLst>
          </p:cNvPr>
          <p:cNvSpPr/>
          <p:nvPr/>
        </p:nvSpPr>
        <p:spPr>
          <a:xfrm>
            <a:off x="4915427" y="4445286"/>
            <a:ext cx="457448" cy="4555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53E5BD4-3B12-1045-9A51-7E2564794E95}"/>
              </a:ext>
            </a:extLst>
          </p:cNvPr>
          <p:cNvSpPr/>
          <p:nvPr/>
        </p:nvSpPr>
        <p:spPr>
          <a:xfrm>
            <a:off x="4351330" y="4988009"/>
            <a:ext cx="457448" cy="4555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1" name="Oval 2100">
            <a:extLst>
              <a:ext uri="{FF2B5EF4-FFF2-40B4-BE49-F238E27FC236}">
                <a16:creationId xmlns:a16="http://schemas.microsoft.com/office/drawing/2014/main" id="{251F6D7D-89DD-BFF8-6973-B18E19EDFB5C}"/>
              </a:ext>
            </a:extLst>
          </p:cNvPr>
          <p:cNvSpPr/>
          <p:nvPr/>
        </p:nvSpPr>
        <p:spPr>
          <a:xfrm>
            <a:off x="4351328" y="646244"/>
            <a:ext cx="457449"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3" name="Oval 2102">
            <a:extLst>
              <a:ext uri="{FF2B5EF4-FFF2-40B4-BE49-F238E27FC236}">
                <a16:creationId xmlns:a16="http://schemas.microsoft.com/office/drawing/2014/main" id="{3F49BED7-3448-7CE4-AABC-D8ABC44B6F58}"/>
              </a:ext>
            </a:extLst>
          </p:cNvPr>
          <p:cNvSpPr/>
          <p:nvPr/>
        </p:nvSpPr>
        <p:spPr>
          <a:xfrm>
            <a:off x="5479522" y="646244"/>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 name="Oval 2088">
            <a:extLst>
              <a:ext uri="{FF2B5EF4-FFF2-40B4-BE49-F238E27FC236}">
                <a16:creationId xmlns:a16="http://schemas.microsoft.com/office/drawing/2014/main" id="{6AFB20CD-7A5A-8BCF-D128-68E8984D8C17}"/>
              </a:ext>
            </a:extLst>
          </p:cNvPr>
          <p:cNvSpPr/>
          <p:nvPr/>
        </p:nvSpPr>
        <p:spPr>
          <a:xfrm>
            <a:off x="3787232" y="1188964"/>
            <a:ext cx="457449"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2" name="Oval 2091">
            <a:extLst>
              <a:ext uri="{FF2B5EF4-FFF2-40B4-BE49-F238E27FC236}">
                <a16:creationId xmlns:a16="http://schemas.microsoft.com/office/drawing/2014/main" id="{FCE0A26E-5B02-3E91-1B72-E783A8E53DFC}"/>
              </a:ext>
            </a:extLst>
          </p:cNvPr>
          <p:cNvSpPr/>
          <p:nvPr/>
        </p:nvSpPr>
        <p:spPr>
          <a:xfrm>
            <a:off x="4915426" y="1188964"/>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3" name="Oval 2092">
            <a:extLst>
              <a:ext uri="{FF2B5EF4-FFF2-40B4-BE49-F238E27FC236}">
                <a16:creationId xmlns:a16="http://schemas.microsoft.com/office/drawing/2014/main" id="{9D558B05-3EBC-8FEA-A06E-5691FE92C457}"/>
              </a:ext>
            </a:extLst>
          </p:cNvPr>
          <p:cNvSpPr/>
          <p:nvPr/>
        </p:nvSpPr>
        <p:spPr>
          <a:xfrm>
            <a:off x="5479522" y="1188964"/>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0" name="Oval 2079">
            <a:extLst>
              <a:ext uri="{FF2B5EF4-FFF2-40B4-BE49-F238E27FC236}">
                <a16:creationId xmlns:a16="http://schemas.microsoft.com/office/drawing/2014/main" id="{0286E25D-7435-8692-3A22-282AB1660EF9}"/>
              </a:ext>
            </a:extLst>
          </p:cNvPr>
          <p:cNvSpPr/>
          <p:nvPr/>
        </p:nvSpPr>
        <p:spPr>
          <a:xfrm>
            <a:off x="3223134" y="1731684"/>
            <a:ext cx="457449"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3" name="Oval 2082">
            <a:extLst>
              <a:ext uri="{FF2B5EF4-FFF2-40B4-BE49-F238E27FC236}">
                <a16:creationId xmlns:a16="http://schemas.microsoft.com/office/drawing/2014/main" id="{6A0F61C0-F8BB-8A22-F9BF-CF96BC012365}"/>
              </a:ext>
            </a:extLst>
          </p:cNvPr>
          <p:cNvSpPr/>
          <p:nvPr/>
        </p:nvSpPr>
        <p:spPr>
          <a:xfrm>
            <a:off x="5479522" y="1731684"/>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Oval 2071">
            <a:extLst>
              <a:ext uri="{FF2B5EF4-FFF2-40B4-BE49-F238E27FC236}">
                <a16:creationId xmlns:a16="http://schemas.microsoft.com/office/drawing/2014/main" id="{780FF9A8-2248-B2BA-DD2A-E0C948D7828F}"/>
              </a:ext>
            </a:extLst>
          </p:cNvPr>
          <p:cNvSpPr/>
          <p:nvPr/>
        </p:nvSpPr>
        <p:spPr>
          <a:xfrm>
            <a:off x="4915426" y="2274406"/>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Oval 2072">
            <a:extLst>
              <a:ext uri="{FF2B5EF4-FFF2-40B4-BE49-F238E27FC236}">
                <a16:creationId xmlns:a16="http://schemas.microsoft.com/office/drawing/2014/main" id="{7B762FE0-9958-5A70-81FC-60E58464D56F}"/>
              </a:ext>
            </a:extLst>
          </p:cNvPr>
          <p:cNvSpPr/>
          <p:nvPr/>
        </p:nvSpPr>
        <p:spPr>
          <a:xfrm>
            <a:off x="5479522" y="2274406"/>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Oval 2060">
            <a:extLst>
              <a:ext uri="{FF2B5EF4-FFF2-40B4-BE49-F238E27FC236}">
                <a16:creationId xmlns:a16="http://schemas.microsoft.com/office/drawing/2014/main" id="{D84CEBDA-C7AB-8EEF-939A-DE23559872F1}"/>
              </a:ext>
            </a:extLst>
          </p:cNvPr>
          <p:cNvSpPr/>
          <p:nvPr/>
        </p:nvSpPr>
        <p:spPr>
          <a:xfrm>
            <a:off x="4351328" y="2817126"/>
            <a:ext cx="457449"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Oval 2062">
            <a:extLst>
              <a:ext uri="{FF2B5EF4-FFF2-40B4-BE49-F238E27FC236}">
                <a16:creationId xmlns:a16="http://schemas.microsoft.com/office/drawing/2014/main" id="{15B49462-49CA-7FD3-A835-62E831571540}"/>
              </a:ext>
            </a:extLst>
          </p:cNvPr>
          <p:cNvSpPr/>
          <p:nvPr/>
        </p:nvSpPr>
        <p:spPr>
          <a:xfrm>
            <a:off x="5479522" y="2817126"/>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Oval 2051">
            <a:extLst>
              <a:ext uri="{FF2B5EF4-FFF2-40B4-BE49-F238E27FC236}">
                <a16:creationId xmlns:a16="http://schemas.microsoft.com/office/drawing/2014/main" id="{D9549423-3FE1-BE54-DAEB-67E8988ADF81}"/>
              </a:ext>
            </a:extLst>
          </p:cNvPr>
          <p:cNvSpPr/>
          <p:nvPr/>
        </p:nvSpPr>
        <p:spPr>
          <a:xfrm>
            <a:off x="4915426" y="3359846"/>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Oval 2052">
            <a:extLst>
              <a:ext uri="{FF2B5EF4-FFF2-40B4-BE49-F238E27FC236}">
                <a16:creationId xmlns:a16="http://schemas.microsoft.com/office/drawing/2014/main" id="{2D2F1618-F2AD-80AE-1AA1-5431B2C8ACE4}"/>
              </a:ext>
            </a:extLst>
          </p:cNvPr>
          <p:cNvSpPr/>
          <p:nvPr/>
        </p:nvSpPr>
        <p:spPr>
          <a:xfrm>
            <a:off x="5479522" y="3359846"/>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5BF4945-CA1F-95CE-10D6-5DD797C4C208}"/>
              </a:ext>
            </a:extLst>
          </p:cNvPr>
          <p:cNvSpPr/>
          <p:nvPr/>
        </p:nvSpPr>
        <p:spPr>
          <a:xfrm>
            <a:off x="4351328" y="3902566"/>
            <a:ext cx="457449"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33307D1-2B91-090D-1256-427B5CCEB68A}"/>
              </a:ext>
            </a:extLst>
          </p:cNvPr>
          <p:cNvSpPr/>
          <p:nvPr/>
        </p:nvSpPr>
        <p:spPr>
          <a:xfrm>
            <a:off x="5479522" y="3902566"/>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2DBA5E8-FE15-BB9D-2C1F-0633AE0CBD06}"/>
              </a:ext>
            </a:extLst>
          </p:cNvPr>
          <p:cNvSpPr/>
          <p:nvPr/>
        </p:nvSpPr>
        <p:spPr>
          <a:xfrm>
            <a:off x="5479522" y="4445286"/>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FF7E142-7E07-E3E5-7AEB-0C2C466C1466}"/>
              </a:ext>
            </a:extLst>
          </p:cNvPr>
          <p:cNvSpPr/>
          <p:nvPr/>
        </p:nvSpPr>
        <p:spPr>
          <a:xfrm>
            <a:off x="5479522" y="4988008"/>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1527A3B-9B60-60EF-5C90-FE14CE314AF2}"/>
              </a:ext>
            </a:extLst>
          </p:cNvPr>
          <p:cNvSpPr/>
          <p:nvPr/>
        </p:nvSpPr>
        <p:spPr>
          <a:xfrm>
            <a:off x="3787232" y="5530730"/>
            <a:ext cx="457449"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B4135BE-17E0-6AA8-D6F1-834013D7575C}"/>
              </a:ext>
            </a:extLst>
          </p:cNvPr>
          <p:cNvSpPr/>
          <p:nvPr/>
        </p:nvSpPr>
        <p:spPr>
          <a:xfrm>
            <a:off x="4915426" y="5530730"/>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FC10973-5113-D7E9-BACA-2C2F314C1DD7}"/>
              </a:ext>
            </a:extLst>
          </p:cNvPr>
          <p:cNvSpPr/>
          <p:nvPr/>
        </p:nvSpPr>
        <p:spPr>
          <a:xfrm>
            <a:off x="5479522" y="5530730"/>
            <a:ext cx="457449" cy="45549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D510529-E4F3-C43D-8CFB-C6FCCF9DECC3}"/>
              </a:ext>
            </a:extLst>
          </p:cNvPr>
          <p:cNvSpPr txBox="1"/>
          <p:nvPr/>
        </p:nvSpPr>
        <p:spPr>
          <a:xfrm>
            <a:off x="6436364" y="5662628"/>
            <a:ext cx="5537101" cy="307777"/>
          </a:xfrm>
          <a:prstGeom prst="rect">
            <a:avLst/>
          </a:prstGeom>
          <a:noFill/>
        </p:spPr>
        <p:txBody>
          <a:bodyPr wrap="square" rtlCol="0">
            <a:spAutoFit/>
          </a:bodyPr>
          <a:lstStyle/>
          <a:p>
            <a:pPr algn="l"/>
            <a:r>
              <a:rPr lang="en-US" sz="1400" i="1">
                <a:solidFill>
                  <a:schemeClr val="bg2"/>
                </a:solidFill>
                <a:latin typeface="+mn-lt"/>
              </a:rPr>
              <a:t>Cisco Talos Incident Response Data 2023-2024</a:t>
            </a:r>
          </a:p>
        </p:txBody>
      </p:sp>
    </p:spTree>
    <p:extLst>
      <p:ext uri="{BB962C8B-B14F-4D97-AF65-F5344CB8AC3E}">
        <p14:creationId xmlns:p14="http://schemas.microsoft.com/office/powerpoint/2010/main" val="1050905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 Single Corner Rectangle 42">
            <a:extLst>
              <a:ext uri="{FF2B5EF4-FFF2-40B4-BE49-F238E27FC236}">
                <a16:creationId xmlns:a16="http://schemas.microsoft.com/office/drawing/2014/main" id="{6D11CC29-A2C7-11E8-3E39-C514FBF82B27}"/>
              </a:ext>
            </a:extLst>
          </p:cNvPr>
          <p:cNvSpPr/>
          <p:nvPr/>
        </p:nvSpPr>
        <p:spPr>
          <a:xfrm rot="16200000">
            <a:off x="7286184" y="1985521"/>
            <a:ext cx="5681236" cy="4154310"/>
          </a:xfrm>
          <a:prstGeom prst="round1Rect">
            <a:avLst/>
          </a:prstGeom>
          <a:solidFill>
            <a:schemeClr val="tx2"/>
          </a:solidFill>
          <a:ln>
            <a:solidFill>
              <a:srgbClr val="4472C4"/>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924" algn="l" defTabSz="609585" rtl="0" eaLnBrk="1" latinLnBrk="0" hangingPunct="1">
              <a:defRPr kern="1200">
                <a:solidFill>
                  <a:schemeClr val="tx1"/>
                </a:solidFill>
                <a:latin typeface="Arial" charset="0"/>
                <a:ea typeface="ＭＳ Ｐゴシック" charset="0"/>
                <a:cs typeface="ＭＳ Ｐゴシック" charset="0"/>
              </a:defRPr>
            </a:lvl6pPr>
            <a:lvl7pPr marL="3657509" algn="l" defTabSz="609585" rtl="0" eaLnBrk="1" latinLnBrk="0" hangingPunct="1">
              <a:defRPr kern="1200">
                <a:solidFill>
                  <a:schemeClr val="tx1"/>
                </a:solidFill>
                <a:latin typeface="Arial" charset="0"/>
                <a:ea typeface="ＭＳ Ｐゴシック" charset="0"/>
                <a:cs typeface="ＭＳ Ｐゴシック" charset="0"/>
              </a:defRPr>
            </a:lvl7pPr>
            <a:lvl8pPr marL="4267093" algn="l" defTabSz="609585" rtl="0" eaLnBrk="1" latinLnBrk="0" hangingPunct="1">
              <a:defRPr kern="1200">
                <a:solidFill>
                  <a:schemeClr val="tx1"/>
                </a:solidFill>
                <a:latin typeface="Arial" charset="0"/>
                <a:ea typeface="ＭＳ Ｐゴシック" charset="0"/>
                <a:cs typeface="ＭＳ Ｐゴシック" charset="0"/>
              </a:defRPr>
            </a:lvl8pPr>
            <a:lvl9pPr marL="4876678" algn="l" defTabSz="609585"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60954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63F42"/>
              </a:solidFill>
              <a:effectLst/>
              <a:uLnTx/>
              <a:uFillTx/>
              <a:latin typeface="CiscoSansTT Light"/>
              <a:ea typeface="ＭＳ Ｐゴシック" charset="0"/>
              <a:cs typeface="+mn-cs"/>
            </a:endParaRPr>
          </a:p>
        </p:txBody>
      </p:sp>
      <p:sp>
        <p:nvSpPr>
          <p:cNvPr id="2" name="Title 1">
            <a:extLst>
              <a:ext uri="{FF2B5EF4-FFF2-40B4-BE49-F238E27FC236}">
                <a16:creationId xmlns:a16="http://schemas.microsoft.com/office/drawing/2014/main" id="{282A6947-707B-D7FB-FD46-F04AA2BC5C5F}"/>
              </a:ext>
            </a:extLst>
          </p:cNvPr>
          <p:cNvSpPr>
            <a:spLocks noGrp="1"/>
          </p:cNvSpPr>
          <p:nvPr>
            <p:ph type="title"/>
          </p:nvPr>
        </p:nvSpPr>
        <p:spPr/>
        <p:txBody>
          <a:bodyPr/>
          <a:lstStyle/>
          <a:p>
            <a:r>
              <a:rPr lang="en-US"/>
              <a:t>Verify user devices are trusted</a:t>
            </a:r>
          </a:p>
        </p:txBody>
      </p:sp>
      <p:sp>
        <p:nvSpPr>
          <p:cNvPr id="3" name="Text Placeholder 2">
            <a:extLst>
              <a:ext uri="{FF2B5EF4-FFF2-40B4-BE49-F238E27FC236}">
                <a16:creationId xmlns:a16="http://schemas.microsoft.com/office/drawing/2014/main" id="{21723A29-13AC-CB2F-F379-FC87C4F53BB8}"/>
              </a:ext>
            </a:extLst>
          </p:cNvPr>
          <p:cNvSpPr>
            <a:spLocks noGrp="1"/>
          </p:cNvSpPr>
          <p:nvPr>
            <p:ph type="body" sz="quarter" idx="14"/>
          </p:nvPr>
        </p:nvSpPr>
        <p:spPr/>
        <p:txBody>
          <a:bodyPr>
            <a:normAutofit fontScale="25000" lnSpcReduction="20000"/>
          </a:bodyPr>
          <a:lstStyle/>
          <a:p>
            <a:endParaRPr lang="en-US"/>
          </a:p>
        </p:txBody>
      </p:sp>
      <p:sp>
        <p:nvSpPr>
          <p:cNvPr id="4" name="Text Placeholder 2">
            <a:extLst>
              <a:ext uri="{FF2B5EF4-FFF2-40B4-BE49-F238E27FC236}">
                <a16:creationId xmlns:a16="http://schemas.microsoft.com/office/drawing/2014/main" id="{C562B346-E2D3-2B6E-7253-24B6AD17CDB1}"/>
              </a:ext>
            </a:extLst>
          </p:cNvPr>
          <p:cNvSpPr txBox="1">
            <a:spLocks/>
          </p:cNvSpPr>
          <p:nvPr/>
        </p:nvSpPr>
        <p:spPr>
          <a:xfrm>
            <a:off x="722905" y="1045775"/>
            <a:ext cx="3271838" cy="700087"/>
          </a:xfrm>
          <a:prstGeom prst="rect">
            <a:avLst/>
          </a:prstGeom>
        </p:spPr>
        <p:txBody>
          <a:bodyPr vert="horz" lIns="45720" tIns="45720" rIns="45720" bIns="45720" rtlCol="0" anchor="t">
            <a:noAutofit/>
          </a:bodyPr>
          <a:lstStyle>
            <a:defPPr>
              <a:defRPr lang="en-US"/>
            </a:defPPr>
            <a:lvl1pPr marL="226477" indent="-226477" algn="l" defTabSz="609585" rtl="0" eaLnBrk="1" fontAlgn="base" hangingPunct="1">
              <a:lnSpc>
                <a:spcPct val="95000"/>
              </a:lnSpc>
              <a:spcBef>
                <a:spcPct val="0"/>
              </a:spcBef>
              <a:spcAft>
                <a:spcPct val="0"/>
              </a:spcAft>
              <a:buClr>
                <a:schemeClr val="accent1"/>
              </a:buClr>
              <a:buSzPct val="90000"/>
              <a:buFont typeface="Arial" charset="0"/>
              <a:buChar char="•"/>
              <a:defRPr lang="en-US" sz="2400" kern="1200">
                <a:solidFill>
                  <a:schemeClr val="tx1"/>
                </a:solidFill>
                <a:latin typeface="Arial" charset="0"/>
                <a:ea typeface="ＭＳ Ｐゴシック" charset="0"/>
                <a:cs typeface="ＭＳ Ｐゴシック" charset="0"/>
              </a:defRPr>
            </a:lvl1pPr>
            <a:lvl2pPr marL="609585" indent="-227008" algn="l" defTabSz="609585" rtl="0" eaLnBrk="1" fontAlgn="base" hangingPunct="1">
              <a:lnSpc>
                <a:spcPct val="95000"/>
              </a:lnSpc>
              <a:spcBef>
                <a:spcPct val="0"/>
              </a:spcBef>
              <a:spcAft>
                <a:spcPct val="0"/>
              </a:spcAft>
              <a:buClr>
                <a:schemeClr val="accent1"/>
              </a:buClr>
              <a:buFont typeface="Arial" charset="0"/>
              <a:buChar char="•"/>
              <a:defRPr lang="en-US" sz="2000" kern="1200">
                <a:solidFill>
                  <a:schemeClr val="tx1"/>
                </a:solidFill>
                <a:latin typeface="Arial" charset="0"/>
                <a:ea typeface="ＭＳ Ｐゴシック" charset="0"/>
                <a:cs typeface="ＭＳ Ｐゴシック" charset="0"/>
              </a:defRPr>
            </a:lvl2pPr>
            <a:lvl3pPr marL="1219170" indent="-230182" algn="l" defTabSz="609585" rtl="0" eaLnBrk="1" fontAlgn="base" hangingPunct="1">
              <a:lnSpc>
                <a:spcPct val="95000"/>
              </a:lnSpc>
              <a:spcBef>
                <a:spcPct val="0"/>
              </a:spcBef>
              <a:spcAft>
                <a:spcPct val="0"/>
              </a:spcAft>
              <a:buClr>
                <a:schemeClr val="accent1"/>
              </a:buClr>
              <a:buFont typeface="Arial" charset="0"/>
              <a:buChar char="•"/>
              <a:defRPr lang="en-US" sz="1800" kern="1200">
                <a:solidFill>
                  <a:schemeClr val="tx1"/>
                </a:solidFill>
                <a:latin typeface="Arial" charset="0"/>
                <a:ea typeface="ＭＳ Ｐゴシック" charset="0"/>
                <a:cs typeface="ＭＳ Ｐゴシック" charset="0"/>
              </a:defRPr>
            </a:lvl3pPr>
            <a:lvl4pPr marL="1828754" indent="-230182" algn="l" defTabSz="609585" rtl="0" eaLnBrk="1" fontAlgn="base" hangingPunct="1">
              <a:lnSpc>
                <a:spcPct val="95000"/>
              </a:lnSpc>
              <a:spcBef>
                <a:spcPct val="0"/>
              </a:spcBef>
              <a:spcAft>
                <a:spcPct val="0"/>
              </a:spcAft>
              <a:buClr>
                <a:schemeClr val="accent1"/>
              </a:buClr>
              <a:buFont typeface="Arial" charset="0"/>
              <a:buChar char="•"/>
              <a:defRPr lang="en-US" sz="1600" kern="1200">
                <a:solidFill>
                  <a:schemeClr val="tx1"/>
                </a:solidFill>
                <a:latin typeface="Arial" charset="0"/>
                <a:ea typeface="ＭＳ Ｐゴシック" charset="0"/>
                <a:cs typeface="ＭＳ Ｐゴシック" charset="0"/>
              </a:defRPr>
            </a:lvl4pPr>
            <a:lvl5pPr marL="2438339" indent="-231769" algn="l" defTabSz="609585" rtl="0" eaLnBrk="1" fontAlgn="base" hangingPunct="1">
              <a:lnSpc>
                <a:spcPct val="95000"/>
              </a:lnSpc>
              <a:spcBef>
                <a:spcPct val="0"/>
              </a:spcBef>
              <a:spcAft>
                <a:spcPct val="0"/>
              </a:spcAft>
              <a:buClr>
                <a:schemeClr val="accent1"/>
              </a:buClr>
              <a:buFont typeface="Arial" charset="0"/>
              <a:buChar char="•"/>
              <a:defRPr lang="en-US" sz="1400" kern="1200">
                <a:solidFill>
                  <a:schemeClr val="tx1"/>
                </a:solidFill>
                <a:latin typeface="Arial" charset="0"/>
                <a:ea typeface="ＭＳ Ｐゴシック" charset="0"/>
                <a:cs typeface="ＭＳ Ｐゴシック" charset="0"/>
              </a:defRPr>
            </a:lvl5pPr>
            <a:lvl6pPr marL="3047924" indent="-228586" algn="l" defTabSz="609585" rtl="0" eaLnBrk="1" latinLnBrk="0" hangingPunct="1">
              <a:spcBef>
                <a:spcPts val="800"/>
              </a:spcBef>
              <a:buFont typeface="Arial" pitchFamily="34" charset="0"/>
              <a:buChar char="•"/>
              <a:defRPr sz="1200" kern="1200" baseline="0">
                <a:solidFill>
                  <a:schemeClr val="tx1"/>
                </a:solidFill>
                <a:latin typeface="Arial" charset="0"/>
                <a:ea typeface="ＭＳ Ｐゴシック" charset="0"/>
                <a:cs typeface="ＭＳ Ｐゴシック" charset="0"/>
              </a:defRPr>
            </a:lvl6pPr>
            <a:lvl7pPr marL="3657509" indent="-228556" algn="l" defTabSz="609585" rtl="0" eaLnBrk="1" latinLnBrk="0" hangingPunct="1">
              <a:spcBef>
                <a:spcPts val="800"/>
              </a:spcBef>
              <a:buFont typeface="Arial" pitchFamily="34" charset="0"/>
              <a:buChar char="•"/>
              <a:defRPr sz="1067" kern="1200" baseline="0">
                <a:solidFill>
                  <a:schemeClr val="tx1"/>
                </a:solidFill>
                <a:latin typeface="Arial" charset="0"/>
                <a:ea typeface="ＭＳ Ｐゴシック" charset="0"/>
                <a:cs typeface="ＭＳ Ｐゴシック" charset="0"/>
              </a:defRPr>
            </a:lvl7pPr>
            <a:lvl8pPr marL="4267093" indent="0" algn="l" defTabSz="609585" rtl="0" eaLnBrk="1" latinLnBrk="0" hangingPunct="1">
              <a:spcBef>
                <a:spcPct val="20000"/>
              </a:spcBef>
              <a:buFont typeface="Arial" pitchFamily="34" charset="0"/>
              <a:buNone/>
              <a:defRPr sz="2000" kern="1200">
                <a:solidFill>
                  <a:schemeClr val="tx1"/>
                </a:solidFill>
                <a:latin typeface="Arial" charset="0"/>
                <a:ea typeface="ＭＳ Ｐゴシック" charset="0"/>
                <a:cs typeface="ＭＳ Ｐゴシック" charset="0"/>
              </a:defRPr>
            </a:lvl8pPr>
            <a:lvl9pPr marL="4876678" indent="-228586" algn="l" defTabSz="609585" rtl="0" eaLnBrk="1" latinLnBrk="0" hangingPunct="1">
              <a:spcBef>
                <a:spcPct val="20000"/>
              </a:spcBef>
              <a:buFont typeface="Arial" pitchFamily="34" charset="0"/>
              <a:buChar char="•"/>
              <a:defRPr sz="2000" kern="1200">
                <a:solidFill>
                  <a:schemeClr val="tx1"/>
                </a:solidFill>
                <a:latin typeface="Arial" charset="0"/>
                <a:ea typeface="ＭＳ Ｐゴシック" charset="0"/>
                <a:cs typeface="ＭＳ Ｐゴシック" charset="0"/>
              </a:defRPr>
            </a:lvl9pPr>
          </a:lstStyle>
          <a:p>
            <a:pPr marL="0" indent="0">
              <a:lnSpc>
                <a:spcPct val="100000"/>
              </a:lnSpc>
              <a:buClrTx/>
              <a:buSzTx/>
              <a:buFontTx/>
              <a:buNone/>
              <a:defRPr/>
            </a:pPr>
            <a:r>
              <a:rPr lang="en-US" sz="2000">
                <a:solidFill>
                  <a:schemeClr val="bg2"/>
                </a:solidFill>
                <a:latin typeface="CiscoSansTT ExtraLight"/>
                <a:ea typeface="ＭＳ Ｐゴシック"/>
              </a:rPr>
              <a:t>Establish device trust before granting access</a:t>
            </a:r>
            <a:r>
              <a:rPr lang="en-US" sz="2000">
                <a:solidFill>
                  <a:schemeClr val="bg2"/>
                </a:solidFill>
                <a:latin typeface="CiscoSansTT ExtraLight"/>
                <a:ea typeface="ＭＳ Ｐゴシック"/>
                <a:cs typeface="CiscoSansTT ExtraLight"/>
              </a:rPr>
              <a:t>​</a:t>
            </a:r>
            <a:endParaRPr lang="en-US" sz="2000">
              <a:solidFill>
                <a:schemeClr val="bg2"/>
              </a:solidFill>
              <a:ea typeface="ＭＳ Ｐゴシック"/>
            </a:endParaRPr>
          </a:p>
        </p:txBody>
      </p:sp>
      <p:pic>
        <p:nvPicPr>
          <p:cNvPr id="6" name="Graphic 5">
            <a:extLst>
              <a:ext uri="{FF2B5EF4-FFF2-40B4-BE49-F238E27FC236}">
                <a16:creationId xmlns:a16="http://schemas.microsoft.com/office/drawing/2014/main" id="{337CF478-5BB3-D60D-63C4-22F2C293B2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6047" y="4745560"/>
            <a:ext cx="1016000" cy="1016000"/>
          </a:xfrm>
          <a:prstGeom prst="rect">
            <a:avLst/>
          </a:prstGeom>
        </p:spPr>
      </p:pic>
      <p:pic>
        <p:nvPicPr>
          <p:cNvPr id="7" name="Graphic 6">
            <a:extLst>
              <a:ext uri="{FF2B5EF4-FFF2-40B4-BE49-F238E27FC236}">
                <a16:creationId xmlns:a16="http://schemas.microsoft.com/office/drawing/2014/main" id="{6C4853ED-1621-D039-6346-42EF913C9B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6047" y="3017094"/>
            <a:ext cx="1016000" cy="1016000"/>
          </a:xfrm>
          <a:prstGeom prst="rect">
            <a:avLst/>
          </a:prstGeom>
        </p:spPr>
      </p:pic>
      <p:pic>
        <p:nvPicPr>
          <p:cNvPr id="8" name="Graphic 7">
            <a:extLst>
              <a:ext uri="{FF2B5EF4-FFF2-40B4-BE49-F238E27FC236}">
                <a16:creationId xmlns:a16="http://schemas.microsoft.com/office/drawing/2014/main" id="{37710704-6667-83AD-7B96-B0A7891CC7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87417" y="1439524"/>
            <a:ext cx="1073261" cy="1073261"/>
          </a:xfrm>
          <a:prstGeom prst="rect">
            <a:avLst/>
          </a:prstGeom>
        </p:spPr>
      </p:pic>
      <p:sp>
        <p:nvSpPr>
          <p:cNvPr id="9" name="Rectangle 8">
            <a:extLst>
              <a:ext uri="{FF2B5EF4-FFF2-40B4-BE49-F238E27FC236}">
                <a16:creationId xmlns:a16="http://schemas.microsoft.com/office/drawing/2014/main" id="{B1600B1B-E800-CA32-4085-8A9A76A787CB}"/>
              </a:ext>
            </a:extLst>
          </p:cNvPr>
          <p:cNvSpPr/>
          <p:nvPr/>
        </p:nvSpPr>
        <p:spPr>
          <a:xfrm>
            <a:off x="1191665" y="3017693"/>
            <a:ext cx="2151375" cy="664797"/>
          </a:xfrm>
          <a:prstGeom prst="rect">
            <a:avLst/>
          </a:prstGeom>
          <a:noFill/>
          <a:ln>
            <a:noFill/>
          </a:ln>
        </p:spPr>
        <p:txBody>
          <a:bodyPr wrap="square" lIns="0" tIns="0" rIns="0" bIns="0" anchor="t">
            <a:spAutoFit/>
          </a:bodyPr>
          <a:lstStyle>
            <a:defPPr>
              <a:defRPr lang="en-US"/>
            </a:defPPr>
            <a:lvl1pPr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924" algn="l" defTabSz="609585" rtl="0" eaLnBrk="1" latinLnBrk="0" hangingPunct="1">
              <a:defRPr kern="1200">
                <a:solidFill>
                  <a:schemeClr val="tx1"/>
                </a:solidFill>
                <a:latin typeface="Arial" charset="0"/>
                <a:ea typeface="ＭＳ Ｐゴシック" charset="0"/>
                <a:cs typeface="ＭＳ Ｐゴシック" charset="0"/>
              </a:defRPr>
            </a:lvl6pPr>
            <a:lvl7pPr marL="3657509" algn="l" defTabSz="609585" rtl="0" eaLnBrk="1" latinLnBrk="0" hangingPunct="1">
              <a:defRPr kern="1200">
                <a:solidFill>
                  <a:schemeClr val="tx1"/>
                </a:solidFill>
                <a:latin typeface="Arial" charset="0"/>
                <a:ea typeface="ＭＳ Ｐゴシック" charset="0"/>
                <a:cs typeface="ＭＳ Ｐゴシック" charset="0"/>
              </a:defRPr>
            </a:lvl7pPr>
            <a:lvl8pPr marL="4267093" algn="l" defTabSz="609585" rtl="0" eaLnBrk="1" latinLnBrk="0" hangingPunct="1">
              <a:defRPr kern="1200">
                <a:solidFill>
                  <a:schemeClr val="tx1"/>
                </a:solidFill>
                <a:latin typeface="Arial" charset="0"/>
                <a:ea typeface="ＭＳ Ｐゴシック" charset="0"/>
                <a:cs typeface="ＭＳ Ｐゴシック" charset="0"/>
              </a:defRPr>
            </a:lvl8pPr>
            <a:lvl9pPr marL="4876678" algn="l" defTabSz="609585"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l" defTabSz="1216976"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2"/>
                </a:solidFill>
                <a:effectLst/>
                <a:uLnTx/>
                <a:uFillTx/>
                <a:latin typeface="CiscoSansTT ExtraLight"/>
                <a:ea typeface="ＭＳ Ｐゴシック"/>
                <a:cs typeface="CiscoSansTT Medium"/>
              </a:rPr>
              <a:t>Check </a:t>
            </a:r>
            <a:endParaRPr kumimoji="0" lang="en-US" sz="1800" b="1" i="0" u="none" strike="noStrike" kern="1200" cap="none" spc="0" normalizeH="0" baseline="0" noProof="0">
              <a:ln>
                <a:noFill/>
              </a:ln>
              <a:solidFill>
                <a:schemeClr val="bg2"/>
              </a:solidFill>
              <a:effectLst/>
              <a:uLnTx/>
              <a:uFillTx/>
              <a:latin typeface="Arial" charset="0"/>
              <a:ea typeface="ＭＳ Ｐゴシック" charset="0"/>
              <a:cs typeface="CiscoSansTT Medium"/>
            </a:endParaRPr>
          </a:p>
          <a:p>
            <a:pPr marL="0" marR="0" lvl="0" indent="0" algn="l" defTabSz="1216976"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2"/>
                </a:solidFill>
                <a:effectLst/>
                <a:uLnTx/>
                <a:uFillTx/>
                <a:latin typeface="CiscoSansTT ExtraLight"/>
                <a:ea typeface="ＭＳ Ｐゴシック"/>
                <a:cs typeface="CiscoSansTT Medium"/>
              </a:rPr>
              <a:t>Device </a:t>
            </a:r>
            <a:endParaRPr kumimoji="0" lang="en-US" sz="1800" b="1" i="0" u="none" strike="noStrike" kern="1200" cap="none" spc="0" normalizeH="0" baseline="0" noProof="0">
              <a:ln>
                <a:noFill/>
              </a:ln>
              <a:solidFill>
                <a:schemeClr val="bg2"/>
              </a:solidFill>
              <a:effectLst/>
              <a:uLnTx/>
              <a:uFillTx/>
              <a:latin typeface="Arial" charset="0"/>
              <a:ea typeface="ＭＳ Ｐゴシック" charset="0"/>
              <a:cs typeface="CiscoSansTT Medium"/>
            </a:endParaRPr>
          </a:p>
          <a:p>
            <a:pPr marL="0" marR="0" lvl="0" indent="0" algn="l" defTabSz="1216976"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2"/>
                </a:solidFill>
                <a:effectLst/>
                <a:uLnTx/>
                <a:uFillTx/>
                <a:latin typeface="CiscoSansTT ExtraLight"/>
                <a:ea typeface="ＭＳ Ｐゴシック"/>
                <a:cs typeface="CiscoSansTT Medium"/>
              </a:rPr>
              <a:t>Health</a:t>
            </a:r>
            <a:endParaRPr kumimoji="0" lang="en-US" sz="1800" b="0" i="0" u="none" strike="noStrike" kern="1200" cap="none" spc="0" normalizeH="0" baseline="0" noProof="0">
              <a:ln>
                <a:noFill/>
              </a:ln>
              <a:solidFill>
                <a:schemeClr val="bg2"/>
              </a:solidFill>
              <a:effectLst/>
              <a:uLnTx/>
              <a:uFillTx/>
              <a:latin typeface="Arial" charset="0"/>
              <a:ea typeface="ＭＳ Ｐゴシック" charset="0"/>
            </a:endParaRPr>
          </a:p>
        </p:txBody>
      </p:sp>
      <p:grpSp>
        <p:nvGrpSpPr>
          <p:cNvPr id="10" name="Group 9">
            <a:extLst>
              <a:ext uri="{FF2B5EF4-FFF2-40B4-BE49-F238E27FC236}">
                <a16:creationId xmlns:a16="http://schemas.microsoft.com/office/drawing/2014/main" id="{ECCD1BCC-0E70-3872-6FE7-FF763EC9A0E5}"/>
              </a:ext>
            </a:extLst>
          </p:cNvPr>
          <p:cNvGrpSpPr/>
          <p:nvPr/>
        </p:nvGrpSpPr>
        <p:grpSpPr>
          <a:xfrm>
            <a:off x="1924659" y="1980534"/>
            <a:ext cx="2155161" cy="2091661"/>
            <a:chOff x="6662416" y="5756995"/>
            <a:chExt cx="1807908" cy="1807908"/>
          </a:xfrm>
        </p:grpSpPr>
        <p:sp>
          <p:nvSpPr>
            <p:cNvPr id="11" name="Teardrop 10">
              <a:extLst>
                <a:ext uri="{FF2B5EF4-FFF2-40B4-BE49-F238E27FC236}">
                  <a16:creationId xmlns:a16="http://schemas.microsoft.com/office/drawing/2014/main" id="{D54A241E-6CB5-C25B-E207-843E6B20F310}"/>
                </a:ext>
              </a:extLst>
            </p:cNvPr>
            <p:cNvSpPr/>
            <p:nvPr/>
          </p:nvSpPr>
          <p:spPr>
            <a:xfrm rot="10800000">
              <a:off x="6662416" y="5756995"/>
              <a:ext cx="1807908" cy="1807908"/>
            </a:xfrm>
            <a:prstGeom prst="teardrop">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0960" rIns="60960" rtlCol="0" anchor="ctr"/>
            <a:lstStyle>
              <a:defPPr>
                <a:defRPr lang="en-US"/>
              </a:defPPr>
              <a:lvl1pPr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924" algn="l" defTabSz="609585" rtl="0" eaLnBrk="1" latinLnBrk="0" hangingPunct="1">
                <a:defRPr kern="1200">
                  <a:solidFill>
                    <a:schemeClr val="tx1"/>
                  </a:solidFill>
                  <a:latin typeface="Arial" charset="0"/>
                  <a:ea typeface="ＭＳ Ｐゴシック" charset="0"/>
                  <a:cs typeface="ＭＳ Ｐゴシック" charset="0"/>
                </a:defRPr>
              </a:lvl6pPr>
              <a:lvl7pPr marL="3657509" algn="l" defTabSz="609585" rtl="0" eaLnBrk="1" latinLnBrk="0" hangingPunct="1">
                <a:defRPr kern="1200">
                  <a:solidFill>
                    <a:schemeClr val="tx1"/>
                  </a:solidFill>
                  <a:latin typeface="Arial" charset="0"/>
                  <a:ea typeface="ＭＳ Ｐゴシック" charset="0"/>
                  <a:cs typeface="ＭＳ Ｐゴシック" charset="0"/>
                </a:defRPr>
              </a:lvl7pPr>
              <a:lvl8pPr marL="4267093" algn="l" defTabSz="609585" rtl="0" eaLnBrk="1" latinLnBrk="0" hangingPunct="1">
                <a:defRPr kern="1200">
                  <a:solidFill>
                    <a:schemeClr val="tx1"/>
                  </a:solidFill>
                  <a:latin typeface="Arial" charset="0"/>
                  <a:ea typeface="ＭＳ Ｐゴシック" charset="0"/>
                  <a:cs typeface="ＭＳ Ｐゴシック" charset="0"/>
                </a:defRPr>
              </a:lvl8pPr>
              <a:lvl9pPr marL="4876678" algn="l" defTabSz="609585"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244"/>
                </a:solidFill>
                <a:effectLst/>
                <a:uLnTx/>
                <a:uFillTx/>
                <a:latin typeface="Arial" charset="0"/>
                <a:ea typeface="ＭＳ Ｐゴシック" charset="0"/>
              </a:endParaRPr>
            </a:p>
          </p:txBody>
        </p:sp>
        <p:pic>
          <p:nvPicPr>
            <p:cNvPr id="12" name="Google Shape;2020;p252">
              <a:extLst>
                <a:ext uri="{FF2B5EF4-FFF2-40B4-BE49-F238E27FC236}">
                  <a16:creationId xmlns:a16="http://schemas.microsoft.com/office/drawing/2014/main" id="{9E7DAA7D-E99C-C3F0-D556-02151B3AC849}"/>
                </a:ext>
              </a:extLst>
            </p:cNvPr>
            <p:cNvPicPr preferRelativeResize="0"/>
            <p:nvPr/>
          </p:nvPicPr>
          <p:blipFill rotWithShape="1">
            <a:blip r:embed="rId8" cstate="hqprint">
              <a:extLst>
                <a:ext uri="{28A0092B-C50C-407E-A947-70E740481C1C}">
                  <a14:useLocalDpi xmlns:a14="http://schemas.microsoft.com/office/drawing/2010/main"/>
                </a:ext>
              </a:extLst>
            </a:blip>
            <a:srcRect l="3080" t="2434" r="34342" b="2277"/>
            <a:stretch/>
          </p:blipFill>
          <p:spPr>
            <a:xfrm>
              <a:off x="7026626" y="5993756"/>
              <a:ext cx="1055124" cy="1421988"/>
            </a:xfrm>
            <a:prstGeom prst="roundRect">
              <a:avLst>
                <a:gd name="adj" fmla="val 2189"/>
              </a:avLst>
            </a:prstGeom>
          </p:spPr>
        </p:pic>
      </p:grpSp>
      <p:sp>
        <p:nvSpPr>
          <p:cNvPr id="13" name="Text Placeholder 6">
            <a:extLst>
              <a:ext uri="{FF2B5EF4-FFF2-40B4-BE49-F238E27FC236}">
                <a16:creationId xmlns:a16="http://schemas.microsoft.com/office/drawing/2014/main" id="{41F03E6D-A5C6-9786-E965-A0C9E9DEACB0}"/>
              </a:ext>
            </a:extLst>
          </p:cNvPr>
          <p:cNvSpPr txBox="1">
            <a:spLocks/>
          </p:cNvSpPr>
          <p:nvPr/>
        </p:nvSpPr>
        <p:spPr>
          <a:xfrm>
            <a:off x="9717693" y="4636860"/>
            <a:ext cx="2244043" cy="1609673"/>
          </a:xfrm>
          <a:prstGeom prst="rect">
            <a:avLst/>
          </a:prstGeom>
        </p:spPr>
        <p:txBody>
          <a:bodyPr vert="horz" lIns="60960" tIns="60960" rIns="60960" bIns="60960" rtlCol="0" anchor="t">
            <a:noAutofit/>
          </a:bodyPr>
          <a:lstStyle>
            <a:defPPr>
              <a:defRPr lang="en-US"/>
            </a:defPPr>
            <a:lvl1pPr marL="226482" indent="-226482" algn="l" defTabSz="609585" rtl="0" eaLnBrk="1" fontAlgn="base" hangingPunct="1">
              <a:lnSpc>
                <a:spcPct val="95000"/>
              </a:lnSpc>
              <a:spcBef>
                <a:spcPct val="0"/>
              </a:spcBef>
              <a:spcAft>
                <a:spcPct val="0"/>
              </a:spcAft>
              <a:buClr>
                <a:schemeClr val="accent1"/>
              </a:buClr>
              <a:buSzPct val="90000"/>
              <a:buFont typeface="Arial" charset="0"/>
              <a:buChar char="•"/>
              <a:defRPr lang="en-US" sz="2000" kern="1200">
                <a:solidFill>
                  <a:schemeClr val="tx1"/>
                </a:solidFill>
                <a:latin typeface="Arial" charset="0"/>
                <a:ea typeface="ＭＳ Ｐゴシック" charset="0"/>
                <a:cs typeface="ＭＳ Ｐゴシック" charset="0"/>
              </a:defRPr>
            </a:lvl1pPr>
            <a:lvl2pPr marL="609585" indent="-227013" algn="l" defTabSz="609585" rtl="0" eaLnBrk="1" fontAlgn="base" hangingPunct="1">
              <a:lnSpc>
                <a:spcPct val="95000"/>
              </a:lnSpc>
              <a:spcBef>
                <a:spcPct val="0"/>
              </a:spcBef>
              <a:spcAft>
                <a:spcPct val="0"/>
              </a:spcAft>
              <a:buClr>
                <a:schemeClr val="accent1"/>
              </a:buClr>
              <a:buFont typeface="Arial" charset="0"/>
              <a:buChar char="•"/>
              <a:defRPr lang="en-US" sz="1800" kern="1200">
                <a:solidFill>
                  <a:schemeClr val="tx1"/>
                </a:solidFill>
                <a:latin typeface="Arial" charset="0"/>
                <a:ea typeface="ＭＳ Ｐゴシック" charset="0"/>
                <a:cs typeface="ＭＳ Ｐゴシック" charset="0"/>
              </a:defRPr>
            </a:lvl2pPr>
            <a:lvl3pPr marL="1219170" indent="-230188" algn="l" defTabSz="609585" rtl="0" eaLnBrk="1" fontAlgn="base" hangingPunct="1">
              <a:lnSpc>
                <a:spcPct val="95000"/>
              </a:lnSpc>
              <a:spcBef>
                <a:spcPct val="0"/>
              </a:spcBef>
              <a:spcAft>
                <a:spcPct val="0"/>
              </a:spcAft>
              <a:buClr>
                <a:schemeClr val="accent1"/>
              </a:buClr>
              <a:buFont typeface="Arial" charset="0"/>
              <a:buChar char="•"/>
              <a:defRPr lang="en-US" sz="1600" kern="1200">
                <a:solidFill>
                  <a:schemeClr val="tx1"/>
                </a:solidFill>
                <a:latin typeface="Arial" charset="0"/>
                <a:ea typeface="ＭＳ Ｐゴシック" charset="0"/>
                <a:cs typeface="ＭＳ Ｐゴシック" charset="0"/>
              </a:defRPr>
            </a:lvl3pPr>
            <a:lvl4pPr marL="1828754" indent="-230188" algn="l" defTabSz="609585" rtl="0" eaLnBrk="1" fontAlgn="base" hangingPunct="1">
              <a:lnSpc>
                <a:spcPct val="95000"/>
              </a:lnSpc>
              <a:spcBef>
                <a:spcPct val="0"/>
              </a:spcBef>
              <a:spcAft>
                <a:spcPct val="0"/>
              </a:spcAft>
              <a:buClr>
                <a:schemeClr val="accent1"/>
              </a:buClr>
              <a:buFont typeface="Arial" charset="0"/>
              <a:buChar char="•"/>
              <a:defRPr lang="en-US" sz="1400" kern="1200">
                <a:solidFill>
                  <a:schemeClr val="tx1"/>
                </a:solidFill>
                <a:latin typeface="Arial" charset="0"/>
                <a:ea typeface="ＭＳ Ｐゴシック" charset="0"/>
                <a:cs typeface="ＭＳ Ｐゴシック" charset="0"/>
              </a:defRPr>
            </a:lvl4pPr>
            <a:lvl5pPr marL="2438339" indent="-231775" algn="l" defTabSz="609585" rtl="0" eaLnBrk="1" fontAlgn="base" hangingPunct="1">
              <a:lnSpc>
                <a:spcPct val="95000"/>
              </a:lnSpc>
              <a:spcBef>
                <a:spcPct val="0"/>
              </a:spcBef>
              <a:spcAft>
                <a:spcPct val="0"/>
              </a:spcAft>
              <a:buClr>
                <a:schemeClr val="accent1"/>
              </a:buClr>
              <a:buFont typeface="Arial" charset="0"/>
              <a:buChar char="•"/>
              <a:defRPr lang="en-US" sz="1200" kern="1200">
                <a:solidFill>
                  <a:schemeClr val="tx1"/>
                </a:solidFill>
                <a:latin typeface="Arial" charset="0"/>
                <a:ea typeface="ＭＳ Ｐゴシック" charset="0"/>
                <a:cs typeface="ＭＳ Ｐゴシック" charset="0"/>
              </a:defRPr>
            </a:lvl5pPr>
            <a:lvl6pPr marL="3047924" indent="-228592" algn="l" defTabSz="609585" rtl="0" eaLnBrk="1" latinLnBrk="0" hangingPunct="1">
              <a:spcBef>
                <a:spcPts val="800"/>
              </a:spcBef>
              <a:buFont typeface="Arial" pitchFamily="34" charset="0"/>
              <a:buChar char="•"/>
              <a:defRPr sz="1200" kern="1200" baseline="0">
                <a:solidFill>
                  <a:schemeClr val="tx1"/>
                </a:solidFill>
                <a:latin typeface="Arial" charset="0"/>
                <a:ea typeface="ＭＳ Ｐゴシック" charset="0"/>
                <a:cs typeface="ＭＳ Ｐゴシック" charset="0"/>
              </a:defRPr>
            </a:lvl6pPr>
            <a:lvl7pPr marL="3657509" indent="-228561" algn="l" defTabSz="609585" rtl="0" eaLnBrk="1" latinLnBrk="0" hangingPunct="1">
              <a:spcBef>
                <a:spcPts val="800"/>
              </a:spcBef>
              <a:buFont typeface="Arial" pitchFamily="34" charset="0"/>
              <a:buChar char="•"/>
              <a:defRPr sz="1067" kern="1200" baseline="0">
                <a:solidFill>
                  <a:schemeClr val="tx1"/>
                </a:solidFill>
                <a:latin typeface="Arial" charset="0"/>
                <a:ea typeface="ＭＳ Ｐゴシック" charset="0"/>
                <a:cs typeface="ＭＳ Ｐゴシック" charset="0"/>
              </a:defRPr>
            </a:lvl7pPr>
            <a:lvl8pPr marL="4267093" indent="0" algn="l" defTabSz="609585" rtl="0" eaLnBrk="1" latinLnBrk="0" hangingPunct="1">
              <a:spcBef>
                <a:spcPct val="20000"/>
              </a:spcBef>
              <a:buFont typeface="Arial" pitchFamily="34" charset="0"/>
              <a:buNone/>
              <a:defRPr sz="2000" kern="1200">
                <a:solidFill>
                  <a:schemeClr val="tx1"/>
                </a:solidFill>
                <a:latin typeface="Arial" charset="0"/>
                <a:ea typeface="ＭＳ Ｐゴシック" charset="0"/>
                <a:cs typeface="ＭＳ Ｐゴシック" charset="0"/>
              </a:defRPr>
            </a:lvl8pPr>
            <a:lvl9pPr marL="4876678" indent="-228592" algn="l" defTabSz="609585" rtl="0" eaLnBrk="1" latinLnBrk="0" hangingPunct="1">
              <a:spcBef>
                <a:spcPct val="20000"/>
              </a:spcBef>
              <a:buFont typeface="Arial" pitchFamily="34" charset="0"/>
              <a:buChar char="•"/>
              <a:defRPr sz="2000" kern="1200">
                <a:solidFill>
                  <a:schemeClr val="tx1"/>
                </a:solidFill>
                <a:latin typeface="Arial" charset="0"/>
                <a:ea typeface="ＭＳ Ｐゴシック" charset="0"/>
                <a:cs typeface="ＭＳ Ｐゴシック" charset="0"/>
              </a:defRPr>
            </a:lvl9pPr>
          </a:lstStyle>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800" b="1" i="0" u="none" strike="noStrike" kern="1200" cap="none" spc="0" normalizeH="0" baseline="0" noProof="0">
                <a:ln>
                  <a:noFill/>
                </a:ln>
                <a:solidFill>
                  <a:srgbClr val="FFFFFF"/>
                </a:solidFill>
                <a:effectLst/>
                <a:uLnTx/>
                <a:uFillTx/>
                <a:latin typeface="CiscoSansTT ExtraLight"/>
                <a:ea typeface="ＭＳ Ｐゴシック"/>
                <a:cs typeface="CiscoSansTT" panose="020B0503020201020303" pitchFamily="34" charset="0"/>
              </a:rPr>
              <a:t>Assess Security Posture</a:t>
            </a:r>
            <a:br>
              <a:rPr kumimoji="0" lang="en-US" sz="1800" b="1" i="0" u="none" strike="noStrike" kern="1200" cap="none" spc="0" normalizeH="0" baseline="0" noProof="0">
                <a:ln>
                  <a:noFill/>
                </a:ln>
                <a:solidFill>
                  <a:srgbClr val="FFFFFF"/>
                </a:solidFill>
                <a:effectLst/>
                <a:uLnTx/>
                <a:uFillTx/>
                <a:latin typeface="CiscoSansTT ExtraLight"/>
                <a:ea typeface="ＭＳ Ｐゴシック"/>
                <a:cs typeface="CiscoSansTT" panose="020B0503020201020303" pitchFamily="34" charset="0"/>
              </a:rPr>
            </a:br>
            <a:r>
              <a:rPr kumimoji="0" lang="en-US" sz="1000" b="1" i="0" u="none" strike="noStrike" kern="1200" cap="none" spc="0" normalizeH="0" baseline="0" noProof="0">
                <a:ln>
                  <a:noFill/>
                </a:ln>
                <a:solidFill>
                  <a:srgbClr val="FFFFFF"/>
                </a:solidFill>
                <a:effectLst/>
                <a:uLnTx/>
                <a:uFillTx/>
                <a:latin typeface="CiscoSansTT ExtraLight"/>
                <a:ea typeface="ＭＳ Ｐゴシック"/>
                <a:cs typeface="CiscoSansTT" panose="020B0503020201020303" pitchFamily="34" charset="0"/>
              </a:rPr>
              <a:t> </a:t>
            </a: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400" b="0" i="0" u="none" strike="noStrike" kern="1200" cap="none" spc="0" normalizeH="0" baseline="0" noProof="0">
                <a:ln>
                  <a:noFill/>
                </a:ln>
                <a:solidFill>
                  <a:srgbClr val="FFFFFF"/>
                </a:solidFill>
                <a:effectLst/>
                <a:uLnTx/>
                <a:uFillTx/>
                <a:latin typeface="CiscoSansTT ExtraLight"/>
                <a:ea typeface="Helvetica Neue"/>
                <a:cs typeface="Arial"/>
                <a:sym typeface="Helvetica Neue"/>
              </a:rPr>
              <a:t>Deny access to compromised or out of compliance devices</a:t>
            </a:r>
          </a:p>
        </p:txBody>
      </p:sp>
      <p:sp>
        <p:nvSpPr>
          <p:cNvPr id="14" name="Text Placeholder 6">
            <a:extLst>
              <a:ext uri="{FF2B5EF4-FFF2-40B4-BE49-F238E27FC236}">
                <a16:creationId xmlns:a16="http://schemas.microsoft.com/office/drawing/2014/main" id="{5416133D-F49A-4490-ACCF-024851B27D13}"/>
              </a:ext>
            </a:extLst>
          </p:cNvPr>
          <p:cNvSpPr txBox="1">
            <a:spLocks/>
          </p:cNvSpPr>
          <p:nvPr/>
        </p:nvSpPr>
        <p:spPr>
          <a:xfrm>
            <a:off x="9688210" y="2659289"/>
            <a:ext cx="1994143" cy="2280063"/>
          </a:xfrm>
          <a:prstGeom prst="rect">
            <a:avLst/>
          </a:prstGeom>
        </p:spPr>
        <p:txBody>
          <a:bodyPr vert="horz" lIns="60960" tIns="60960" rIns="60960" bIns="60960" rtlCol="0" anchor="t">
            <a:noAutofit/>
          </a:bodyPr>
          <a:lstStyle>
            <a:defPPr>
              <a:defRPr lang="en-US"/>
            </a:defPPr>
            <a:lvl1pPr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924" algn="l" defTabSz="609585" rtl="0" eaLnBrk="1" latinLnBrk="0" hangingPunct="1">
              <a:defRPr kern="1200">
                <a:solidFill>
                  <a:schemeClr val="tx1"/>
                </a:solidFill>
                <a:latin typeface="Arial" charset="0"/>
                <a:ea typeface="ＭＳ Ｐゴシック" charset="0"/>
                <a:cs typeface="ＭＳ Ｐゴシック" charset="0"/>
              </a:defRPr>
            </a:lvl6pPr>
            <a:lvl7pPr marL="3657509" algn="l" defTabSz="609585" rtl="0" eaLnBrk="1" latinLnBrk="0" hangingPunct="1">
              <a:defRPr kern="1200">
                <a:solidFill>
                  <a:schemeClr val="tx1"/>
                </a:solidFill>
                <a:latin typeface="Arial" charset="0"/>
                <a:ea typeface="ＭＳ Ｐゴシック" charset="0"/>
                <a:cs typeface="ＭＳ Ｐゴシック" charset="0"/>
              </a:defRPr>
            </a:lvl7pPr>
            <a:lvl8pPr marL="4267093" algn="l" defTabSz="609585" rtl="0" eaLnBrk="1" latinLnBrk="0" hangingPunct="1">
              <a:defRPr kern="1200">
                <a:solidFill>
                  <a:schemeClr val="tx1"/>
                </a:solidFill>
                <a:latin typeface="Arial" charset="0"/>
                <a:ea typeface="ＭＳ Ｐゴシック" charset="0"/>
                <a:cs typeface="ＭＳ Ｐゴシック" charset="0"/>
              </a:defRPr>
            </a:lvl8pPr>
            <a:lvl9pPr marL="4876678" algn="l" defTabSz="609585"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 typeface="Arial" charset="0"/>
              <a:buNone/>
              <a:tabLst/>
              <a:defRPr/>
            </a:pPr>
            <a:r>
              <a:rPr kumimoji="0" lang="en-US" sz="1800" b="1" i="0" u="none" strike="noStrike" kern="1200" cap="none" spc="0" normalizeH="0" baseline="0" noProof="0">
                <a:ln>
                  <a:noFill/>
                </a:ln>
                <a:solidFill>
                  <a:srgbClr val="FFFFFF"/>
                </a:solidFill>
                <a:effectLst/>
                <a:uLnTx/>
                <a:uFillTx/>
                <a:latin typeface="CiscoSansTT ExtraLight"/>
                <a:ea typeface="ＭＳ Ｐゴシック"/>
                <a:cs typeface="CiscoSansTT" panose="020B0503020201020303" pitchFamily="34" charset="0"/>
              </a:rPr>
              <a:t>Guide </a:t>
            </a:r>
            <a:br>
              <a:rPr kumimoji="0" lang="en-US" sz="1800" b="1" i="0" u="none" strike="noStrike" kern="1200" cap="none" spc="0" normalizeH="0" baseline="0" noProof="0">
                <a:ln>
                  <a:noFill/>
                </a:ln>
                <a:solidFill>
                  <a:srgbClr val="FFFFFF"/>
                </a:solidFill>
                <a:effectLst/>
                <a:uLnTx/>
                <a:uFillTx/>
                <a:latin typeface="CiscoSansTT ExtraLight"/>
                <a:ea typeface="ＭＳ Ｐゴシック"/>
                <a:cs typeface="CiscoSansTT" panose="020B0503020201020303" pitchFamily="34" charset="0"/>
              </a:rPr>
            </a:br>
            <a:r>
              <a:rPr kumimoji="0" lang="en-US" sz="1800" b="1" i="0" u="none" strike="noStrike" kern="1200" cap="none" spc="0" normalizeH="0" baseline="0" noProof="0">
                <a:ln>
                  <a:noFill/>
                </a:ln>
                <a:solidFill>
                  <a:srgbClr val="FFFFFF"/>
                </a:solidFill>
                <a:effectLst/>
                <a:uLnTx/>
                <a:uFillTx/>
                <a:latin typeface="CiscoSansTT ExtraLight"/>
                <a:ea typeface="ＭＳ Ｐゴシック"/>
                <a:cs typeface="CiscoSansTT" panose="020B0503020201020303" pitchFamily="34" charset="0"/>
              </a:rPr>
              <a:t>Self-Remediation</a:t>
            </a:r>
          </a:p>
          <a:p>
            <a:pPr marL="0" marR="0" lvl="0" indent="0" algn="l" defTabSz="609585" rtl="0" eaLnBrk="1" fontAlgn="base" latinLnBrk="0" hangingPunct="1">
              <a:lnSpc>
                <a:spcPct val="100000"/>
              </a:lnSpc>
              <a:spcBef>
                <a:spcPct val="0"/>
              </a:spcBef>
              <a:spcAft>
                <a:spcPct val="0"/>
              </a:spcAft>
              <a:buClrTx/>
              <a:buSzTx/>
              <a:buFont typeface="Arial" charset="0"/>
              <a:buNone/>
              <a:tabLst/>
              <a:defRPr/>
            </a:pPr>
            <a:r>
              <a:rPr kumimoji="0" lang="en-US" sz="1000" b="1" i="0" u="none" strike="noStrike" kern="1200" cap="none" spc="0" normalizeH="0" baseline="0" noProof="0">
                <a:ln>
                  <a:noFill/>
                </a:ln>
                <a:solidFill>
                  <a:srgbClr val="FFFFFF"/>
                </a:solidFill>
                <a:effectLst/>
                <a:uLnTx/>
                <a:uFillTx/>
                <a:latin typeface="CiscoSansTT ExtraLight"/>
                <a:ea typeface="ＭＳ Ｐゴシック"/>
                <a:cs typeface="CiscoSansTT" panose="020B0503020201020303" pitchFamily="34" charset="0"/>
              </a:rPr>
              <a:t> </a:t>
            </a:r>
          </a:p>
          <a:p>
            <a:pPr marL="0" marR="0" lvl="0" indent="0" algn="l" defTabSz="609585" rtl="0" eaLnBrk="1" fontAlgn="base" latinLnBrk="0" hangingPunct="1">
              <a:lnSpc>
                <a:spcPct val="100000"/>
              </a:lnSpc>
              <a:spcBef>
                <a:spcPct val="0"/>
              </a:spcBef>
              <a:spcAft>
                <a:spcPct val="0"/>
              </a:spcAft>
              <a:buClrTx/>
              <a:buSzTx/>
              <a:buFont typeface="Arial" charset="0"/>
              <a:buNone/>
              <a:tabLst/>
              <a:defRPr/>
            </a:pPr>
            <a:r>
              <a:rPr kumimoji="0" lang="en-US" sz="1400" b="0" i="0" u="none" strike="noStrike" kern="1200" cap="none" spc="0" normalizeH="0" baseline="0" noProof="0">
                <a:ln>
                  <a:noFill/>
                </a:ln>
                <a:solidFill>
                  <a:srgbClr val="FFFFFF"/>
                </a:solidFill>
                <a:effectLst/>
                <a:uLnTx/>
                <a:uFillTx/>
                <a:latin typeface="CiscoSansTT ExtraLight"/>
                <a:ea typeface="Helvetica Neue"/>
                <a:cs typeface="Arial"/>
                <a:sym typeface="Helvetica Neue"/>
              </a:rPr>
              <a:t>Eliminate vulnerabilities and lower IT costs by empowering users to remediate their device</a:t>
            </a:r>
          </a:p>
          <a:p>
            <a:pPr marL="0" marR="0" lvl="0" indent="0" algn="l" defTabSz="609585" rtl="0" eaLnBrk="1" fontAlgn="base" latinLnBrk="0" hangingPunct="1">
              <a:lnSpc>
                <a:spcPct val="100000"/>
              </a:lnSpc>
              <a:spcBef>
                <a:spcPct val="0"/>
              </a:spcBef>
              <a:spcAft>
                <a:spcPct val="0"/>
              </a:spcAft>
              <a:buClrTx/>
              <a:buSzTx/>
              <a:buFont typeface="Arial" charset="0"/>
              <a:buNone/>
              <a:tabLst/>
              <a:defRPr/>
            </a:pPr>
            <a:endParaRPr kumimoji="0" lang="en-US" sz="1400" b="0" i="0" u="none" strike="noStrike" kern="1200" cap="none" spc="0" normalizeH="0" baseline="0" noProof="0">
              <a:ln>
                <a:noFill/>
              </a:ln>
              <a:solidFill>
                <a:srgbClr val="FFFFFF"/>
              </a:solidFill>
              <a:effectLst/>
              <a:uLnTx/>
              <a:uFillTx/>
              <a:latin typeface="CiscoSansTT ExtraLight"/>
              <a:ea typeface="Helvetica Neue"/>
              <a:cs typeface="Arial"/>
              <a:sym typeface="Helvetica Neue"/>
            </a:endParaRPr>
          </a:p>
        </p:txBody>
      </p:sp>
      <p:sp>
        <p:nvSpPr>
          <p:cNvPr id="15" name="Text Placeholder 6">
            <a:extLst>
              <a:ext uri="{FF2B5EF4-FFF2-40B4-BE49-F238E27FC236}">
                <a16:creationId xmlns:a16="http://schemas.microsoft.com/office/drawing/2014/main" id="{10825097-4A87-2825-4D55-2A9226253D13}"/>
              </a:ext>
            </a:extLst>
          </p:cNvPr>
          <p:cNvSpPr txBox="1">
            <a:spLocks/>
          </p:cNvSpPr>
          <p:nvPr/>
        </p:nvSpPr>
        <p:spPr>
          <a:xfrm>
            <a:off x="9599764" y="1437780"/>
            <a:ext cx="2388376" cy="1321550"/>
          </a:xfrm>
          <a:prstGeom prst="rect">
            <a:avLst/>
          </a:prstGeom>
        </p:spPr>
        <p:txBody>
          <a:bodyPr vert="horz" lIns="60960" tIns="60960" rIns="60960" bIns="60960" rtlCol="0" anchor="t">
            <a:noAutofit/>
          </a:bodyPr>
          <a:lstStyle>
            <a:defPPr>
              <a:defRPr lang="en-US"/>
            </a:defPPr>
            <a:lvl1pPr marL="226482" indent="-226482" algn="l" defTabSz="609585" rtl="0" eaLnBrk="1" fontAlgn="base" hangingPunct="1">
              <a:lnSpc>
                <a:spcPct val="95000"/>
              </a:lnSpc>
              <a:spcBef>
                <a:spcPct val="0"/>
              </a:spcBef>
              <a:spcAft>
                <a:spcPct val="0"/>
              </a:spcAft>
              <a:buClr>
                <a:schemeClr val="accent1"/>
              </a:buClr>
              <a:buSzPct val="90000"/>
              <a:buFont typeface="Arial" charset="0"/>
              <a:buChar char="•"/>
              <a:defRPr lang="en-US" sz="2000" kern="1200">
                <a:solidFill>
                  <a:schemeClr val="tx1"/>
                </a:solidFill>
                <a:latin typeface="Arial" charset="0"/>
                <a:ea typeface="ＭＳ Ｐゴシック" charset="0"/>
                <a:cs typeface="ＭＳ Ｐゴシック" charset="0"/>
              </a:defRPr>
            </a:lvl1pPr>
            <a:lvl2pPr marL="609585" indent="-227013" algn="l" defTabSz="609585" rtl="0" eaLnBrk="1" fontAlgn="base" hangingPunct="1">
              <a:lnSpc>
                <a:spcPct val="95000"/>
              </a:lnSpc>
              <a:spcBef>
                <a:spcPct val="0"/>
              </a:spcBef>
              <a:spcAft>
                <a:spcPct val="0"/>
              </a:spcAft>
              <a:buClr>
                <a:schemeClr val="accent1"/>
              </a:buClr>
              <a:buFont typeface="Arial" charset="0"/>
              <a:buChar char="•"/>
              <a:defRPr lang="en-US" sz="1800" kern="1200">
                <a:solidFill>
                  <a:schemeClr val="tx1"/>
                </a:solidFill>
                <a:latin typeface="Arial" charset="0"/>
                <a:ea typeface="ＭＳ Ｐゴシック" charset="0"/>
                <a:cs typeface="ＭＳ Ｐゴシック" charset="0"/>
              </a:defRPr>
            </a:lvl2pPr>
            <a:lvl3pPr marL="1219170" indent="-230188" algn="l" defTabSz="609585" rtl="0" eaLnBrk="1" fontAlgn="base" hangingPunct="1">
              <a:lnSpc>
                <a:spcPct val="95000"/>
              </a:lnSpc>
              <a:spcBef>
                <a:spcPct val="0"/>
              </a:spcBef>
              <a:spcAft>
                <a:spcPct val="0"/>
              </a:spcAft>
              <a:buClr>
                <a:schemeClr val="accent1"/>
              </a:buClr>
              <a:buFont typeface="Arial" charset="0"/>
              <a:buChar char="•"/>
              <a:defRPr lang="en-US" sz="1600" kern="1200">
                <a:solidFill>
                  <a:schemeClr val="tx1"/>
                </a:solidFill>
                <a:latin typeface="Arial" charset="0"/>
                <a:ea typeface="ＭＳ Ｐゴシック" charset="0"/>
                <a:cs typeface="ＭＳ Ｐゴシック" charset="0"/>
              </a:defRPr>
            </a:lvl3pPr>
            <a:lvl4pPr marL="1828754" indent="-230188" algn="l" defTabSz="609585" rtl="0" eaLnBrk="1" fontAlgn="base" hangingPunct="1">
              <a:lnSpc>
                <a:spcPct val="95000"/>
              </a:lnSpc>
              <a:spcBef>
                <a:spcPct val="0"/>
              </a:spcBef>
              <a:spcAft>
                <a:spcPct val="0"/>
              </a:spcAft>
              <a:buClr>
                <a:schemeClr val="accent1"/>
              </a:buClr>
              <a:buFont typeface="Arial" charset="0"/>
              <a:buChar char="•"/>
              <a:defRPr lang="en-US" sz="1400" kern="1200">
                <a:solidFill>
                  <a:schemeClr val="tx1"/>
                </a:solidFill>
                <a:latin typeface="Arial" charset="0"/>
                <a:ea typeface="ＭＳ Ｐゴシック" charset="0"/>
                <a:cs typeface="ＭＳ Ｐゴシック" charset="0"/>
              </a:defRPr>
            </a:lvl4pPr>
            <a:lvl5pPr marL="2438339" indent="-231775" algn="l" defTabSz="609585" rtl="0" eaLnBrk="1" fontAlgn="base" hangingPunct="1">
              <a:lnSpc>
                <a:spcPct val="95000"/>
              </a:lnSpc>
              <a:spcBef>
                <a:spcPct val="0"/>
              </a:spcBef>
              <a:spcAft>
                <a:spcPct val="0"/>
              </a:spcAft>
              <a:buClr>
                <a:schemeClr val="accent1"/>
              </a:buClr>
              <a:buFont typeface="Arial" charset="0"/>
              <a:buChar char="•"/>
              <a:defRPr lang="en-US" sz="1200" kern="1200">
                <a:solidFill>
                  <a:schemeClr val="tx1"/>
                </a:solidFill>
                <a:latin typeface="Arial" charset="0"/>
                <a:ea typeface="ＭＳ Ｐゴシック" charset="0"/>
                <a:cs typeface="ＭＳ Ｐゴシック" charset="0"/>
              </a:defRPr>
            </a:lvl5pPr>
            <a:lvl6pPr marL="3047924" indent="-228592" algn="l" defTabSz="609585" rtl="0" eaLnBrk="1" latinLnBrk="0" hangingPunct="1">
              <a:spcBef>
                <a:spcPts val="800"/>
              </a:spcBef>
              <a:buFont typeface="Arial" pitchFamily="34" charset="0"/>
              <a:buChar char="•"/>
              <a:defRPr sz="1200" kern="1200" baseline="0">
                <a:solidFill>
                  <a:schemeClr val="tx1"/>
                </a:solidFill>
                <a:latin typeface="Arial" charset="0"/>
                <a:ea typeface="ＭＳ Ｐゴシック" charset="0"/>
                <a:cs typeface="ＭＳ Ｐゴシック" charset="0"/>
              </a:defRPr>
            </a:lvl6pPr>
            <a:lvl7pPr marL="3657509" indent="-228561" algn="l" defTabSz="609585" rtl="0" eaLnBrk="1" latinLnBrk="0" hangingPunct="1">
              <a:spcBef>
                <a:spcPts val="800"/>
              </a:spcBef>
              <a:buFont typeface="Arial" pitchFamily="34" charset="0"/>
              <a:buChar char="•"/>
              <a:defRPr sz="1067" kern="1200" baseline="0">
                <a:solidFill>
                  <a:schemeClr val="tx1"/>
                </a:solidFill>
                <a:latin typeface="Arial" charset="0"/>
                <a:ea typeface="ＭＳ Ｐゴシック" charset="0"/>
                <a:cs typeface="ＭＳ Ｐゴシック" charset="0"/>
              </a:defRPr>
            </a:lvl7pPr>
            <a:lvl8pPr marL="4267093" indent="0" algn="l" defTabSz="609585" rtl="0" eaLnBrk="1" latinLnBrk="0" hangingPunct="1">
              <a:spcBef>
                <a:spcPct val="20000"/>
              </a:spcBef>
              <a:buFont typeface="Arial" pitchFamily="34" charset="0"/>
              <a:buNone/>
              <a:defRPr sz="2000" kern="1200">
                <a:solidFill>
                  <a:schemeClr val="tx1"/>
                </a:solidFill>
                <a:latin typeface="Arial" charset="0"/>
                <a:ea typeface="ＭＳ Ｐゴシック" charset="0"/>
                <a:cs typeface="ＭＳ Ｐゴシック" charset="0"/>
              </a:defRPr>
            </a:lvl8pPr>
            <a:lvl9pPr marL="4876678" indent="-228592" algn="l" defTabSz="609585" rtl="0" eaLnBrk="1" latinLnBrk="0" hangingPunct="1">
              <a:spcBef>
                <a:spcPct val="20000"/>
              </a:spcBef>
              <a:buFont typeface="Arial" pitchFamily="34" charset="0"/>
              <a:buChar char="•"/>
              <a:defRPr sz="2000" kern="1200">
                <a:solidFill>
                  <a:schemeClr val="tx1"/>
                </a:solidFill>
                <a:latin typeface="Arial" charset="0"/>
                <a:ea typeface="ＭＳ Ｐゴシック" charset="0"/>
                <a:cs typeface="ＭＳ Ｐゴシック" charset="0"/>
              </a:defRPr>
            </a:lvl9pPr>
          </a:lstStyle>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800" b="1" i="0" u="none" strike="noStrike" kern="1200" cap="none" spc="0" normalizeH="0" baseline="0" noProof="0">
                <a:ln>
                  <a:noFill/>
                </a:ln>
                <a:solidFill>
                  <a:srgbClr val="FFFFFF"/>
                </a:solidFill>
                <a:effectLst/>
                <a:uLnTx/>
                <a:uFillTx/>
                <a:latin typeface="CiscoSansTT ExtraLight"/>
                <a:ea typeface="ＭＳ Ｐゴシック"/>
                <a:cs typeface="CiscoSansTT" panose="020B0503020201020303" pitchFamily="34" charset="0"/>
              </a:rPr>
              <a:t>Verify Endpoint Trust</a:t>
            </a: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endParaRPr kumimoji="0" lang="en-US" sz="1000" b="1" i="0" u="none" strike="noStrike" kern="1200" cap="none" spc="0" normalizeH="0" baseline="0" noProof="0">
              <a:ln>
                <a:noFill/>
              </a:ln>
              <a:solidFill>
                <a:srgbClr val="FFFFFF"/>
              </a:solidFill>
              <a:effectLst/>
              <a:uLnTx/>
              <a:uFillTx/>
              <a:latin typeface="CiscoSansTT ExtraLight"/>
              <a:ea typeface="ＭＳ Ｐゴシック"/>
              <a:cs typeface="CiscoSansTT" panose="020B0503020201020303" pitchFamily="34" charset="0"/>
            </a:endParaRPr>
          </a:p>
          <a:p>
            <a:pPr marL="0" marR="0" lvl="0" indent="0" algn="l" defTabSz="609585" rtl="0" eaLnBrk="1" fontAlgn="base" latinLnBrk="0" hangingPunct="1">
              <a:lnSpc>
                <a:spcPct val="95000"/>
              </a:lnSpc>
              <a:spcBef>
                <a:spcPct val="0"/>
              </a:spcBef>
              <a:spcAft>
                <a:spcPct val="0"/>
              </a:spcAft>
              <a:buClr>
                <a:srgbClr val="00BCEB"/>
              </a:buClr>
              <a:buSzPct val="90000"/>
              <a:buFont typeface="Arial" charset="0"/>
              <a:buNone/>
              <a:tabLst/>
              <a:defRPr/>
            </a:pPr>
            <a:r>
              <a:rPr kumimoji="0" lang="en-US" sz="1400" b="1" i="0" u="none" strike="noStrike" kern="1200" cap="none" spc="0" normalizeH="0" baseline="0" noProof="0">
                <a:ln>
                  <a:noFill/>
                </a:ln>
                <a:solidFill>
                  <a:srgbClr val="FFFFFF"/>
                </a:solidFill>
                <a:effectLst/>
                <a:uLnTx/>
                <a:uFillTx/>
                <a:latin typeface="CiscoSansTT ExtraLight"/>
                <a:ea typeface="ＭＳ Ｐゴシック"/>
                <a:cs typeface="CiscoSansTT" panose="020B0503020201020303" pitchFamily="34" charset="0"/>
              </a:rPr>
              <a:t>Block access from unmanaged and unknown devices </a:t>
            </a:r>
          </a:p>
        </p:txBody>
      </p:sp>
      <p:sp>
        <p:nvSpPr>
          <p:cNvPr id="16" name="Rounded Rectangle 3">
            <a:extLst>
              <a:ext uri="{FF2B5EF4-FFF2-40B4-BE49-F238E27FC236}">
                <a16:creationId xmlns:a16="http://schemas.microsoft.com/office/drawing/2014/main" id="{045E5FFF-9AFF-F9EA-C627-B9B1E53434F1}"/>
              </a:ext>
            </a:extLst>
          </p:cNvPr>
          <p:cNvSpPr/>
          <p:nvPr/>
        </p:nvSpPr>
        <p:spPr>
          <a:xfrm>
            <a:off x="3346320" y="3985902"/>
            <a:ext cx="4199449" cy="1939900"/>
          </a:xfrm>
          <a:prstGeom prst="roundRect">
            <a:avLst>
              <a:gd name="adj" fmla="val 6330"/>
            </a:avLst>
          </a:prstGeom>
          <a:noFill/>
          <a:ln w="31750" cap="rnd">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4244"/>
              </a:solidFill>
              <a:effectLst/>
              <a:uLnTx/>
              <a:uFillTx/>
              <a:latin typeface="CiscoSansTT Light"/>
              <a:ea typeface="+mn-ea"/>
              <a:cs typeface="+mn-cs"/>
            </a:endParaRPr>
          </a:p>
        </p:txBody>
      </p:sp>
      <p:sp>
        <p:nvSpPr>
          <p:cNvPr id="17" name="Graphic 5">
            <a:extLst>
              <a:ext uri="{FF2B5EF4-FFF2-40B4-BE49-F238E27FC236}">
                <a16:creationId xmlns:a16="http://schemas.microsoft.com/office/drawing/2014/main" id="{EE926A8E-45AD-411F-31FB-7F1B92E36BE4}"/>
              </a:ext>
            </a:extLst>
          </p:cNvPr>
          <p:cNvSpPr/>
          <p:nvPr/>
        </p:nvSpPr>
        <p:spPr>
          <a:xfrm>
            <a:off x="1038754" y="4195177"/>
            <a:ext cx="1152641" cy="1244847"/>
          </a:xfrm>
          <a:custGeom>
            <a:avLst/>
            <a:gdLst>
              <a:gd name="connsiteX0" fmla="*/ 645739 w 1241790"/>
              <a:gd name="connsiteY0" fmla="*/ 1043111 h 1341128"/>
              <a:gd name="connsiteX1" fmla="*/ 630404 w 1241790"/>
              <a:gd name="connsiteY1" fmla="*/ 1066084 h 1341128"/>
              <a:gd name="connsiteX2" fmla="*/ 603333 w 1241790"/>
              <a:gd name="connsiteY2" fmla="*/ 1060683 h 1341128"/>
              <a:gd name="connsiteX3" fmla="*/ 597931 w 1241790"/>
              <a:gd name="connsiteY3" fmla="*/ 1033612 h 1341128"/>
              <a:gd name="connsiteX4" fmla="*/ 620903 w 1241790"/>
              <a:gd name="connsiteY4" fmla="*/ 1018275 h 1341128"/>
              <a:gd name="connsiteX5" fmla="*/ 638475 w 1241790"/>
              <a:gd name="connsiteY5" fmla="*/ 1025541 h 1341128"/>
              <a:gd name="connsiteX6" fmla="*/ 645739 w 1241790"/>
              <a:gd name="connsiteY6" fmla="*/ 1043111 h 1341128"/>
              <a:gd name="connsiteX7" fmla="*/ 1241791 w 1241790"/>
              <a:gd name="connsiteY7" fmla="*/ 372544 h 1341128"/>
              <a:gd name="connsiteX8" fmla="*/ 1241791 w 1241790"/>
              <a:gd name="connsiteY8" fmla="*/ 1067938 h 1341128"/>
              <a:gd name="connsiteX9" fmla="*/ 1167284 w 1241790"/>
              <a:gd name="connsiteY9" fmla="*/ 1142445 h 1341128"/>
              <a:gd name="connsiteX10" fmla="*/ 695402 w 1241790"/>
              <a:gd name="connsiteY10" fmla="*/ 1142445 h 1341128"/>
              <a:gd name="connsiteX11" fmla="*/ 695402 w 1241790"/>
              <a:gd name="connsiteY11" fmla="*/ 1216951 h 1341128"/>
              <a:gd name="connsiteX12" fmla="*/ 794744 w 1241790"/>
              <a:gd name="connsiteY12" fmla="*/ 1216951 h 1341128"/>
              <a:gd name="connsiteX13" fmla="*/ 844415 w 1241790"/>
              <a:gd name="connsiteY13" fmla="*/ 1266622 h 1341128"/>
              <a:gd name="connsiteX14" fmla="*/ 844415 w 1241790"/>
              <a:gd name="connsiteY14" fmla="*/ 1291458 h 1341128"/>
              <a:gd name="connsiteX15" fmla="*/ 794744 w 1241790"/>
              <a:gd name="connsiteY15" fmla="*/ 1341129 h 1341128"/>
              <a:gd name="connsiteX16" fmla="*/ 447047 w 1241790"/>
              <a:gd name="connsiteY16" fmla="*/ 1341129 h 1341128"/>
              <a:gd name="connsiteX17" fmla="*/ 397376 w 1241790"/>
              <a:gd name="connsiteY17" fmla="*/ 1291458 h 1341128"/>
              <a:gd name="connsiteX18" fmla="*/ 397376 w 1241790"/>
              <a:gd name="connsiteY18" fmla="*/ 1266622 h 1341128"/>
              <a:gd name="connsiteX19" fmla="*/ 447047 w 1241790"/>
              <a:gd name="connsiteY19" fmla="*/ 1216951 h 1341128"/>
              <a:gd name="connsiteX20" fmla="*/ 546389 w 1241790"/>
              <a:gd name="connsiteY20" fmla="*/ 1216951 h 1341128"/>
              <a:gd name="connsiteX21" fmla="*/ 546389 w 1241790"/>
              <a:gd name="connsiteY21" fmla="*/ 1142445 h 1341128"/>
              <a:gd name="connsiteX22" fmla="*/ 74507 w 1241790"/>
              <a:gd name="connsiteY22" fmla="*/ 1142445 h 1341128"/>
              <a:gd name="connsiteX23" fmla="*/ 0 w 1241790"/>
              <a:gd name="connsiteY23" fmla="*/ 1067938 h 1341128"/>
              <a:gd name="connsiteX24" fmla="*/ 0 w 1241790"/>
              <a:gd name="connsiteY24" fmla="*/ 372544 h 1341128"/>
              <a:gd name="connsiteX25" fmla="*/ 74507 w 1241790"/>
              <a:gd name="connsiteY25" fmla="*/ 298038 h 1341128"/>
              <a:gd name="connsiteX26" fmla="*/ 299274 w 1241790"/>
              <a:gd name="connsiteY26" fmla="*/ 298038 h 1341128"/>
              <a:gd name="connsiteX27" fmla="*/ 466788 w 1241790"/>
              <a:gd name="connsiteY27" fmla="*/ 39256 h 1341128"/>
              <a:gd name="connsiteX28" fmla="*/ 775066 w 1241790"/>
              <a:gd name="connsiteY28" fmla="*/ 39256 h 1341128"/>
              <a:gd name="connsiteX29" fmla="*/ 942517 w 1241790"/>
              <a:gd name="connsiteY29" fmla="*/ 298038 h 1341128"/>
              <a:gd name="connsiteX30" fmla="*/ 1167284 w 1241790"/>
              <a:gd name="connsiteY30" fmla="*/ 298038 h 1341128"/>
              <a:gd name="connsiteX31" fmla="*/ 1241791 w 1241790"/>
              <a:gd name="connsiteY31" fmla="*/ 372544 h 1341128"/>
              <a:gd name="connsiteX32" fmla="*/ 347713 w 1241790"/>
              <a:gd name="connsiteY32" fmla="*/ 322873 h 1341128"/>
              <a:gd name="connsiteX33" fmla="*/ 427746 w 1241790"/>
              <a:gd name="connsiteY33" fmla="*/ 516026 h 1341128"/>
              <a:gd name="connsiteX34" fmla="*/ 620899 w 1241790"/>
              <a:gd name="connsiteY34" fmla="*/ 596059 h 1341128"/>
              <a:gd name="connsiteX35" fmla="*/ 814051 w 1241790"/>
              <a:gd name="connsiteY35" fmla="*/ 516026 h 1341128"/>
              <a:gd name="connsiteX36" fmla="*/ 894084 w 1241790"/>
              <a:gd name="connsiteY36" fmla="*/ 322873 h 1341128"/>
              <a:gd name="connsiteX37" fmla="*/ 814051 w 1241790"/>
              <a:gd name="connsiteY37" fmla="*/ 129721 h 1341128"/>
              <a:gd name="connsiteX38" fmla="*/ 620899 w 1241790"/>
              <a:gd name="connsiteY38" fmla="*/ 49688 h 1341128"/>
              <a:gd name="connsiteX39" fmla="*/ 427810 w 1241790"/>
              <a:gd name="connsiteY39" fmla="*/ 129783 h 1341128"/>
              <a:gd name="connsiteX40" fmla="*/ 347714 w 1241790"/>
              <a:gd name="connsiteY40" fmla="*/ 322872 h 1341128"/>
              <a:gd name="connsiteX41" fmla="*/ 49687 w 1241790"/>
              <a:gd name="connsiteY41" fmla="*/ 372544 h 1341128"/>
              <a:gd name="connsiteX42" fmla="*/ 49687 w 1241790"/>
              <a:gd name="connsiteY42" fmla="*/ 943769 h 1341128"/>
              <a:gd name="connsiteX43" fmla="*/ 1192120 w 1241790"/>
              <a:gd name="connsiteY43" fmla="*/ 943769 h 1341128"/>
              <a:gd name="connsiteX44" fmla="*/ 1192120 w 1241790"/>
              <a:gd name="connsiteY44" fmla="*/ 372544 h 1341128"/>
              <a:gd name="connsiteX45" fmla="*/ 1167284 w 1241790"/>
              <a:gd name="connsiteY45" fmla="*/ 347709 h 1341128"/>
              <a:gd name="connsiteX46" fmla="*/ 942517 w 1241790"/>
              <a:gd name="connsiteY46" fmla="*/ 347709 h 1341128"/>
              <a:gd name="connsiteX47" fmla="*/ 775003 w 1241790"/>
              <a:gd name="connsiteY47" fmla="*/ 606491 h 1341128"/>
              <a:gd name="connsiteX48" fmla="*/ 466725 w 1241790"/>
              <a:gd name="connsiteY48" fmla="*/ 606491 h 1341128"/>
              <a:gd name="connsiteX49" fmla="*/ 299274 w 1241790"/>
              <a:gd name="connsiteY49" fmla="*/ 347709 h 1341128"/>
              <a:gd name="connsiteX50" fmla="*/ 74507 w 1241790"/>
              <a:gd name="connsiteY50" fmla="*/ 347709 h 1341128"/>
              <a:gd name="connsiteX51" fmla="*/ 49671 w 1241790"/>
              <a:gd name="connsiteY51" fmla="*/ 372544 h 1341128"/>
              <a:gd name="connsiteX52" fmla="*/ 794752 w 1241790"/>
              <a:gd name="connsiteY52" fmla="*/ 1266622 h 1341128"/>
              <a:gd name="connsiteX53" fmla="*/ 447055 w 1241790"/>
              <a:gd name="connsiteY53" fmla="*/ 1266622 h 1341128"/>
              <a:gd name="connsiteX54" fmla="*/ 447055 w 1241790"/>
              <a:gd name="connsiteY54" fmla="*/ 1291458 h 1341128"/>
              <a:gd name="connsiteX55" fmla="*/ 794752 w 1241790"/>
              <a:gd name="connsiteY55" fmla="*/ 1291458 h 1341128"/>
              <a:gd name="connsiteX56" fmla="*/ 645739 w 1241790"/>
              <a:gd name="connsiteY56" fmla="*/ 1142445 h 1341128"/>
              <a:gd name="connsiteX57" fmla="*/ 596068 w 1241790"/>
              <a:gd name="connsiteY57" fmla="*/ 1142445 h 1341128"/>
              <a:gd name="connsiteX58" fmla="*/ 596068 w 1241790"/>
              <a:gd name="connsiteY58" fmla="*/ 1216951 h 1341128"/>
              <a:gd name="connsiteX59" fmla="*/ 645739 w 1241790"/>
              <a:gd name="connsiteY59" fmla="*/ 1216951 h 1341128"/>
              <a:gd name="connsiteX60" fmla="*/ 1192120 w 1241790"/>
              <a:gd name="connsiteY60" fmla="*/ 1067938 h 1341128"/>
              <a:gd name="connsiteX61" fmla="*/ 1192120 w 1241790"/>
              <a:gd name="connsiteY61" fmla="*/ 993432 h 1341128"/>
              <a:gd name="connsiteX62" fmla="*/ 49687 w 1241790"/>
              <a:gd name="connsiteY62" fmla="*/ 993432 h 1341128"/>
              <a:gd name="connsiteX63" fmla="*/ 49687 w 1241790"/>
              <a:gd name="connsiteY63" fmla="*/ 1067938 h 1341128"/>
              <a:gd name="connsiteX64" fmla="*/ 74522 w 1241790"/>
              <a:gd name="connsiteY64" fmla="*/ 1092774 h 1341128"/>
              <a:gd name="connsiteX65" fmla="*/ 1167284 w 1241790"/>
              <a:gd name="connsiteY65" fmla="*/ 1092774 h 1341128"/>
              <a:gd name="connsiteX66" fmla="*/ 1192120 w 1241790"/>
              <a:gd name="connsiteY66" fmla="*/ 1067938 h 1341128"/>
              <a:gd name="connsiteX67" fmla="*/ 546397 w 1241790"/>
              <a:gd name="connsiteY67" fmla="*/ 223531 h 1341128"/>
              <a:gd name="connsiteX68" fmla="*/ 592404 w 1241790"/>
              <a:gd name="connsiteY68" fmla="*/ 154675 h 1341128"/>
              <a:gd name="connsiteX69" fmla="*/ 673617 w 1241790"/>
              <a:gd name="connsiteY69" fmla="*/ 170818 h 1341128"/>
              <a:gd name="connsiteX70" fmla="*/ 689759 w 1241790"/>
              <a:gd name="connsiteY70" fmla="*/ 252031 h 1341128"/>
              <a:gd name="connsiteX71" fmla="*/ 620903 w 1241790"/>
              <a:gd name="connsiteY71" fmla="*/ 298038 h 1341128"/>
              <a:gd name="connsiteX72" fmla="*/ 546397 w 1241790"/>
              <a:gd name="connsiteY72" fmla="*/ 223531 h 1341128"/>
              <a:gd name="connsiteX73" fmla="*/ 596068 w 1241790"/>
              <a:gd name="connsiteY73" fmla="*/ 223531 h 1341128"/>
              <a:gd name="connsiteX74" fmla="*/ 611403 w 1241790"/>
              <a:gd name="connsiteY74" fmla="*/ 246504 h 1341128"/>
              <a:gd name="connsiteX75" fmla="*/ 638473 w 1241790"/>
              <a:gd name="connsiteY75" fmla="*/ 241103 h 1341128"/>
              <a:gd name="connsiteX76" fmla="*/ 643876 w 1241790"/>
              <a:gd name="connsiteY76" fmla="*/ 214033 h 1341128"/>
              <a:gd name="connsiteX77" fmla="*/ 620903 w 1241790"/>
              <a:gd name="connsiteY77" fmla="*/ 198696 h 1341128"/>
              <a:gd name="connsiteX78" fmla="*/ 596068 w 1241790"/>
              <a:gd name="connsiteY78" fmla="*/ 223531 h 1341128"/>
              <a:gd name="connsiteX79" fmla="*/ 471890 w 1241790"/>
              <a:gd name="connsiteY79" fmla="*/ 471886 h 1341128"/>
              <a:gd name="connsiteX80" fmla="*/ 620903 w 1241790"/>
              <a:gd name="connsiteY80" fmla="*/ 322873 h 1341128"/>
              <a:gd name="connsiteX81" fmla="*/ 769916 w 1241790"/>
              <a:gd name="connsiteY81" fmla="*/ 471886 h 1341128"/>
              <a:gd name="connsiteX82" fmla="*/ 762653 w 1241790"/>
              <a:gd name="connsiteY82" fmla="*/ 489458 h 1341128"/>
              <a:gd name="connsiteX83" fmla="*/ 745081 w 1241790"/>
              <a:gd name="connsiteY83" fmla="*/ 496722 h 1341128"/>
              <a:gd name="connsiteX84" fmla="*/ 496726 w 1241790"/>
              <a:gd name="connsiteY84" fmla="*/ 496722 h 1341128"/>
              <a:gd name="connsiteX85" fmla="*/ 471890 w 1241790"/>
              <a:gd name="connsiteY85" fmla="*/ 471886 h 1341128"/>
              <a:gd name="connsiteX86" fmla="*/ 524728 w 1241790"/>
              <a:gd name="connsiteY86" fmla="*/ 447051 h 1341128"/>
              <a:gd name="connsiteX87" fmla="*/ 717086 w 1241790"/>
              <a:gd name="connsiteY87" fmla="*/ 447051 h 1341128"/>
              <a:gd name="connsiteX88" fmla="*/ 620910 w 1241790"/>
              <a:gd name="connsiteY88" fmla="*/ 372544 h 1341128"/>
              <a:gd name="connsiteX89" fmla="*/ 524734 w 1241790"/>
              <a:gd name="connsiteY89" fmla="*/ 447051 h 1341128"/>
              <a:gd name="connsiteX90" fmla="*/ 149024 w 1241790"/>
              <a:gd name="connsiteY90" fmla="*/ 869247 h 1341128"/>
              <a:gd name="connsiteX91" fmla="*/ 149024 w 1241790"/>
              <a:gd name="connsiteY91" fmla="*/ 720234 h 1341128"/>
              <a:gd name="connsiteX92" fmla="*/ 173860 w 1241790"/>
              <a:gd name="connsiteY92" fmla="*/ 695398 h 1341128"/>
              <a:gd name="connsiteX93" fmla="*/ 198695 w 1241790"/>
              <a:gd name="connsiteY93" fmla="*/ 695398 h 1341128"/>
              <a:gd name="connsiteX94" fmla="*/ 198695 w 1241790"/>
              <a:gd name="connsiteY94" fmla="*/ 670563 h 1341128"/>
              <a:gd name="connsiteX95" fmla="*/ 273202 w 1241790"/>
              <a:gd name="connsiteY95" fmla="*/ 596056 h 1341128"/>
              <a:gd name="connsiteX96" fmla="*/ 347708 w 1241790"/>
              <a:gd name="connsiteY96" fmla="*/ 670563 h 1341128"/>
              <a:gd name="connsiteX97" fmla="*/ 347708 w 1241790"/>
              <a:gd name="connsiteY97" fmla="*/ 695398 h 1341128"/>
              <a:gd name="connsiteX98" fmla="*/ 372544 w 1241790"/>
              <a:gd name="connsiteY98" fmla="*/ 695398 h 1341128"/>
              <a:gd name="connsiteX99" fmla="*/ 390115 w 1241790"/>
              <a:gd name="connsiteY99" fmla="*/ 702662 h 1341128"/>
              <a:gd name="connsiteX100" fmla="*/ 397379 w 1241790"/>
              <a:gd name="connsiteY100" fmla="*/ 720234 h 1341128"/>
              <a:gd name="connsiteX101" fmla="*/ 397379 w 1241790"/>
              <a:gd name="connsiteY101" fmla="*/ 869247 h 1341128"/>
              <a:gd name="connsiteX102" fmla="*/ 390115 w 1241790"/>
              <a:gd name="connsiteY102" fmla="*/ 886818 h 1341128"/>
              <a:gd name="connsiteX103" fmla="*/ 372544 w 1241790"/>
              <a:gd name="connsiteY103" fmla="*/ 894084 h 1341128"/>
              <a:gd name="connsiteX104" fmla="*/ 173860 w 1241790"/>
              <a:gd name="connsiteY104" fmla="*/ 894084 h 1341128"/>
              <a:gd name="connsiteX105" fmla="*/ 149024 w 1241790"/>
              <a:gd name="connsiteY105" fmla="*/ 869248 h 1341128"/>
              <a:gd name="connsiteX106" fmla="*/ 248366 w 1241790"/>
              <a:gd name="connsiteY106" fmla="*/ 695390 h 1341128"/>
              <a:gd name="connsiteX107" fmla="*/ 298037 w 1241790"/>
              <a:gd name="connsiteY107" fmla="*/ 695390 h 1341128"/>
              <a:gd name="connsiteX108" fmla="*/ 298037 w 1241790"/>
              <a:gd name="connsiteY108" fmla="*/ 670555 h 1341128"/>
              <a:gd name="connsiteX109" fmla="*/ 273202 w 1241790"/>
              <a:gd name="connsiteY109" fmla="*/ 645719 h 1341128"/>
              <a:gd name="connsiteX110" fmla="*/ 248366 w 1241790"/>
              <a:gd name="connsiteY110" fmla="*/ 670555 h 1341128"/>
              <a:gd name="connsiteX111" fmla="*/ 198695 w 1241790"/>
              <a:gd name="connsiteY111" fmla="*/ 844403 h 1341128"/>
              <a:gd name="connsiteX112" fmla="*/ 347708 w 1241790"/>
              <a:gd name="connsiteY112" fmla="*/ 844403 h 1341128"/>
              <a:gd name="connsiteX113" fmla="*/ 347708 w 1241790"/>
              <a:gd name="connsiteY113" fmla="*/ 745061 h 1341128"/>
              <a:gd name="connsiteX114" fmla="*/ 198695 w 1241790"/>
              <a:gd name="connsiteY114" fmla="*/ 745061 h 1341128"/>
              <a:gd name="connsiteX115" fmla="*/ 273202 w 1241790"/>
              <a:gd name="connsiteY115" fmla="*/ 769897 h 1341128"/>
              <a:gd name="connsiteX116" fmla="*/ 250229 w 1241790"/>
              <a:gd name="connsiteY116" fmla="*/ 785232 h 1341128"/>
              <a:gd name="connsiteX117" fmla="*/ 255630 w 1241790"/>
              <a:gd name="connsiteY117" fmla="*/ 812302 h 1341128"/>
              <a:gd name="connsiteX118" fmla="*/ 282700 w 1241790"/>
              <a:gd name="connsiteY118" fmla="*/ 817705 h 1341128"/>
              <a:gd name="connsiteX119" fmla="*/ 298037 w 1241790"/>
              <a:gd name="connsiteY119" fmla="*/ 794732 h 1341128"/>
              <a:gd name="connsiteX120" fmla="*/ 290773 w 1241790"/>
              <a:gd name="connsiteY120" fmla="*/ 777160 h 1341128"/>
              <a:gd name="connsiteX121" fmla="*/ 273200 w 1241790"/>
              <a:gd name="connsiteY121" fmla="*/ 769897 h 1341128"/>
              <a:gd name="connsiteX122" fmla="*/ 571228 w 1241790"/>
              <a:gd name="connsiteY122" fmla="*/ 769897 h 1341128"/>
              <a:gd name="connsiteX123" fmla="*/ 548255 w 1241790"/>
              <a:gd name="connsiteY123" fmla="*/ 785232 h 1341128"/>
              <a:gd name="connsiteX124" fmla="*/ 553656 w 1241790"/>
              <a:gd name="connsiteY124" fmla="*/ 812302 h 1341128"/>
              <a:gd name="connsiteX125" fmla="*/ 580726 w 1241790"/>
              <a:gd name="connsiteY125" fmla="*/ 817705 h 1341128"/>
              <a:gd name="connsiteX126" fmla="*/ 596063 w 1241790"/>
              <a:gd name="connsiteY126" fmla="*/ 794732 h 1341128"/>
              <a:gd name="connsiteX127" fmla="*/ 588798 w 1241790"/>
              <a:gd name="connsiteY127" fmla="*/ 777160 h 1341128"/>
              <a:gd name="connsiteX128" fmla="*/ 571226 w 1241790"/>
              <a:gd name="connsiteY128" fmla="*/ 769897 h 1341128"/>
              <a:gd name="connsiteX129" fmla="*/ 670570 w 1241790"/>
              <a:gd name="connsiteY129" fmla="*/ 769897 h 1341128"/>
              <a:gd name="connsiteX130" fmla="*/ 647597 w 1241790"/>
              <a:gd name="connsiteY130" fmla="*/ 785232 h 1341128"/>
              <a:gd name="connsiteX131" fmla="*/ 652998 w 1241790"/>
              <a:gd name="connsiteY131" fmla="*/ 812302 h 1341128"/>
              <a:gd name="connsiteX132" fmla="*/ 680068 w 1241790"/>
              <a:gd name="connsiteY132" fmla="*/ 817705 h 1341128"/>
              <a:gd name="connsiteX133" fmla="*/ 695405 w 1241790"/>
              <a:gd name="connsiteY133" fmla="*/ 794732 h 1341128"/>
              <a:gd name="connsiteX134" fmla="*/ 688140 w 1241790"/>
              <a:gd name="connsiteY134" fmla="*/ 777160 h 1341128"/>
              <a:gd name="connsiteX135" fmla="*/ 670568 w 1241790"/>
              <a:gd name="connsiteY135" fmla="*/ 769897 h 1341128"/>
              <a:gd name="connsiteX136" fmla="*/ 769912 w 1241790"/>
              <a:gd name="connsiteY136" fmla="*/ 769897 h 1341128"/>
              <a:gd name="connsiteX137" fmla="*/ 746939 w 1241790"/>
              <a:gd name="connsiteY137" fmla="*/ 785232 h 1341128"/>
              <a:gd name="connsiteX138" fmla="*/ 752340 w 1241790"/>
              <a:gd name="connsiteY138" fmla="*/ 812302 h 1341128"/>
              <a:gd name="connsiteX139" fmla="*/ 779410 w 1241790"/>
              <a:gd name="connsiteY139" fmla="*/ 817705 h 1341128"/>
              <a:gd name="connsiteX140" fmla="*/ 794747 w 1241790"/>
              <a:gd name="connsiteY140" fmla="*/ 794732 h 1341128"/>
              <a:gd name="connsiteX141" fmla="*/ 787482 w 1241790"/>
              <a:gd name="connsiteY141" fmla="*/ 777160 h 1341128"/>
              <a:gd name="connsiteX142" fmla="*/ 769910 w 1241790"/>
              <a:gd name="connsiteY142" fmla="*/ 769897 h 1341128"/>
              <a:gd name="connsiteX143" fmla="*/ 869254 w 1241790"/>
              <a:gd name="connsiteY143" fmla="*/ 769897 h 1341128"/>
              <a:gd name="connsiteX144" fmla="*/ 846281 w 1241790"/>
              <a:gd name="connsiteY144" fmla="*/ 785232 h 1341128"/>
              <a:gd name="connsiteX145" fmla="*/ 851682 w 1241790"/>
              <a:gd name="connsiteY145" fmla="*/ 812302 h 1341128"/>
              <a:gd name="connsiteX146" fmla="*/ 878752 w 1241790"/>
              <a:gd name="connsiteY146" fmla="*/ 817705 h 1341128"/>
              <a:gd name="connsiteX147" fmla="*/ 894089 w 1241790"/>
              <a:gd name="connsiteY147" fmla="*/ 794732 h 1341128"/>
              <a:gd name="connsiteX148" fmla="*/ 886825 w 1241790"/>
              <a:gd name="connsiteY148" fmla="*/ 777160 h 1341128"/>
              <a:gd name="connsiteX149" fmla="*/ 869254 w 1241790"/>
              <a:gd name="connsiteY149" fmla="*/ 769897 h 1341128"/>
              <a:gd name="connsiteX150" fmla="*/ 447058 w 1241790"/>
              <a:gd name="connsiteY150" fmla="*/ 869239 h 1341128"/>
              <a:gd name="connsiteX151" fmla="*/ 447058 w 1241790"/>
              <a:gd name="connsiteY151" fmla="*/ 720226 h 1341128"/>
              <a:gd name="connsiteX152" fmla="*/ 471894 w 1241790"/>
              <a:gd name="connsiteY152" fmla="*/ 695390 h 1341128"/>
              <a:gd name="connsiteX153" fmla="*/ 1067946 w 1241790"/>
              <a:gd name="connsiteY153" fmla="*/ 695390 h 1341128"/>
              <a:gd name="connsiteX154" fmla="*/ 1085517 w 1241790"/>
              <a:gd name="connsiteY154" fmla="*/ 702654 h 1341128"/>
              <a:gd name="connsiteX155" fmla="*/ 1092781 w 1241790"/>
              <a:gd name="connsiteY155" fmla="*/ 720226 h 1341128"/>
              <a:gd name="connsiteX156" fmla="*/ 1092781 w 1241790"/>
              <a:gd name="connsiteY156" fmla="*/ 869239 h 1341128"/>
              <a:gd name="connsiteX157" fmla="*/ 1085517 w 1241790"/>
              <a:gd name="connsiteY157" fmla="*/ 886810 h 1341128"/>
              <a:gd name="connsiteX158" fmla="*/ 1067946 w 1241790"/>
              <a:gd name="connsiteY158" fmla="*/ 894076 h 1341128"/>
              <a:gd name="connsiteX159" fmla="*/ 471894 w 1241790"/>
              <a:gd name="connsiteY159" fmla="*/ 894076 h 1341128"/>
              <a:gd name="connsiteX160" fmla="*/ 447058 w 1241790"/>
              <a:gd name="connsiteY160" fmla="*/ 869240 h 1341128"/>
              <a:gd name="connsiteX161" fmla="*/ 496729 w 1241790"/>
              <a:gd name="connsiteY161" fmla="*/ 844403 h 1341128"/>
              <a:gd name="connsiteX162" fmla="*/ 1043110 w 1241790"/>
              <a:gd name="connsiteY162" fmla="*/ 844403 h 1341128"/>
              <a:gd name="connsiteX163" fmla="*/ 1043110 w 1241790"/>
              <a:gd name="connsiteY163" fmla="*/ 745061 h 1341128"/>
              <a:gd name="connsiteX164" fmla="*/ 496729 w 1241790"/>
              <a:gd name="connsiteY164" fmla="*/ 745061 h 134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41790" h="1341128">
                <a:moveTo>
                  <a:pt x="645739" y="1043111"/>
                </a:moveTo>
                <a:cubicBezTo>
                  <a:pt x="645739" y="1053169"/>
                  <a:pt x="639716" y="1062234"/>
                  <a:pt x="630404" y="1066084"/>
                </a:cubicBezTo>
                <a:cubicBezTo>
                  <a:pt x="621151" y="1069871"/>
                  <a:pt x="610473" y="1067760"/>
                  <a:pt x="603333" y="1060683"/>
                </a:cubicBezTo>
                <a:cubicBezTo>
                  <a:pt x="596254" y="1053541"/>
                  <a:pt x="594143" y="1042863"/>
                  <a:pt x="597931" y="1033612"/>
                </a:cubicBezTo>
                <a:cubicBezTo>
                  <a:pt x="601780" y="1024298"/>
                  <a:pt x="610845" y="1018275"/>
                  <a:pt x="620903" y="1018275"/>
                </a:cubicBezTo>
                <a:cubicBezTo>
                  <a:pt x="627485" y="1018275"/>
                  <a:pt x="633818" y="1020884"/>
                  <a:pt x="638475" y="1025541"/>
                </a:cubicBezTo>
                <a:cubicBezTo>
                  <a:pt x="643132" y="1030196"/>
                  <a:pt x="645739" y="1036531"/>
                  <a:pt x="645739" y="1043111"/>
                </a:cubicBezTo>
                <a:close/>
                <a:moveTo>
                  <a:pt x="1241791" y="372544"/>
                </a:moveTo>
                <a:lnTo>
                  <a:pt x="1241791" y="1067938"/>
                </a:lnTo>
                <a:cubicBezTo>
                  <a:pt x="1241729" y="1109041"/>
                  <a:pt x="1208387" y="1142383"/>
                  <a:pt x="1167284" y="1142445"/>
                </a:cubicBezTo>
                <a:lnTo>
                  <a:pt x="695402" y="1142445"/>
                </a:lnTo>
                <a:lnTo>
                  <a:pt x="695402" y="1216951"/>
                </a:lnTo>
                <a:lnTo>
                  <a:pt x="794744" y="1216951"/>
                </a:lnTo>
                <a:cubicBezTo>
                  <a:pt x="822188" y="1217013"/>
                  <a:pt x="844353" y="1239179"/>
                  <a:pt x="844415" y="1266622"/>
                </a:cubicBezTo>
                <a:lnTo>
                  <a:pt x="844415" y="1291458"/>
                </a:lnTo>
                <a:cubicBezTo>
                  <a:pt x="844353" y="1318902"/>
                  <a:pt x="822188" y="1341067"/>
                  <a:pt x="794744" y="1341129"/>
                </a:cubicBezTo>
                <a:lnTo>
                  <a:pt x="447047" y="1341129"/>
                </a:lnTo>
                <a:cubicBezTo>
                  <a:pt x="419603" y="1341067"/>
                  <a:pt x="397438" y="1318902"/>
                  <a:pt x="397376" y="1291458"/>
                </a:cubicBezTo>
                <a:lnTo>
                  <a:pt x="397376" y="1266622"/>
                </a:lnTo>
                <a:cubicBezTo>
                  <a:pt x="397438" y="1239179"/>
                  <a:pt x="419603" y="1217013"/>
                  <a:pt x="447047" y="1216951"/>
                </a:cubicBezTo>
                <a:lnTo>
                  <a:pt x="546389" y="1216951"/>
                </a:lnTo>
                <a:lnTo>
                  <a:pt x="546389" y="1142445"/>
                </a:lnTo>
                <a:lnTo>
                  <a:pt x="74507" y="1142445"/>
                </a:lnTo>
                <a:cubicBezTo>
                  <a:pt x="33404" y="1142383"/>
                  <a:pt x="62" y="1109041"/>
                  <a:pt x="0" y="1067938"/>
                </a:cubicBezTo>
                <a:lnTo>
                  <a:pt x="0" y="372544"/>
                </a:lnTo>
                <a:cubicBezTo>
                  <a:pt x="62" y="331442"/>
                  <a:pt x="33404" y="298100"/>
                  <a:pt x="74507" y="298038"/>
                </a:cubicBezTo>
                <a:lnTo>
                  <a:pt x="299274" y="298038"/>
                </a:lnTo>
                <a:cubicBezTo>
                  <a:pt x="307593" y="188948"/>
                  <a:pt x="370676" y="91534"/>
                  <a:pt x="466788" y="39256"/>
                </a:cubicBezTo>
                <a:cubicBezTo>
                  <a:pt x="562840" y="-13085"/>
                  <a:pt x="678951" y="-13085"/>
                  <a:pt x="775066" y="39256"/>
                </a:cubicBezTo>
                <a:cubicBezTo>
                  <a:pt x="871118" y="91535"/>
                  <a:pt x="934204" y="188952"/>
                  <a:pt x="942517" y="298038"/>
                </a:cubicBezTo>
                <a:lnTo>
                  <a:pt x="1167284" y="298038"/>
                </a:lnTo>
                <a:cubicBezTo>
                  <a:pt x="1208387" y="298100"/>
                  <a:pt x="1241729" y="331442"/>
                  <a:pt x="1241791" y="372544"/>
                </a:cubicBezTo>
                <a:close/>
                <a:moveTo>
                  <a:pt x="347713" y="322873"/>
                </a:moveTo>
                <a:cubicBezTo>
                  <a:pt x="347713" y="395331"/>
                  <a:pt x="376522" y="464809"/>
                  <a:pt x="427746" y="516026"/>
                </a:cubicBezTo>
                <a:cubicBezTo>
                  <a:pt x="478970" y="567244"/>
                  <a:pt x="548447" y="596059"/>
                  <a:pt x="620899" y="596059"/>
                </a:cubicBezTo>
                <a:cubicBezTo>
                  <a:pt x="693350" y="596059"/>
                  <a:pt x="762834" y="567250"/>
                  <a:pt x="814051" y="516026"/>
                </a:cubicBezTo>
                <a:cubicBezTo>
                  <a:pt x="865269" y="464802"/>
                  <a:pt x="894084" y="395325"/>
                  <a:pt x="894084" y="322873"/>
                </a:cubicBezTo>
                <a:cubicBezTo>
                  <a:pt x="894084" y="250422"/>
                  <a:pt x="865275" y="180938"/>
                  <a:pt x="814051" y="129721"/>
                </a:cubicBezTo>
                <a:cubicBezTo>
                  <a:pt x="762827" y="78503"/>
                  <a:pt x="693350" y="49688"/>
                  <a:pt x="620899" y="49688"/>
                </a:cubicBezTo>
                <a:cubicBezTo>
                  <a:pt x="548441" y="49750"/>
                  <a:pt x="479026" y="78559"/>
                  <a:pt x="427810" y="129783"/>
                </a:cubicBezTo>
                <a:cubicBezTo>
                  <a:pt x="376586" y="181007"/>
                  <a:pt x="347777" y="250421"/>
                  <a:pt x="347714" y="322872"/>
                </a:cubicBezTo>
                <a:close/>
                <a:moveTo>
                  <a:pt x="49687" y="372544"/>
                </a:moveTo>
                <a:lnTo>
                  <a:pt x="49687" y="943769"/>
                </a:lnTo>
                <a:lnTo>
                  <a:pt x="1192120" y="943769"/>
                </a:lnTo>
                <a:lnTo>
                  <a:pt x="1192120" y="372544"/>
                </a:lnTo>
                <a:cubicBezTo>
                  <a:pt x="1192120" y="358823"/>
                  <a:pt x="1181006" y="347709"/>
                  <a:pt x="1167284" y="347709"/>
                </a:cubicBezTo>
                <a:lnTo>
                  <a:pt x="942517" y="347709"/>
                </a:lnTo>
                <a:cubicBezTo>
                  <a:pt x="934198" y="456799"/>
                  <a:pt x="871115" y="554213"/>
                  <a:pt x="775003" y="606491"/>
                </a:cubicBezTo>
                <a:cubicBezTo>
                  <a:pt x="678951" y="658832"/>
                  <a:pt x="562840" y="658832"/>
                  <a:pt x="466725" y="606491"/>
                </a:cubicBezTo>
                <a:cubicBezTo>
                  <a:pt x="370673" y="554212"/>
                  <a:pt x="307587" y="456794"/>
                  <a:pt x="299274" y="347709"/>
                </a:cubicBezTo>
                <a:lnTo>
                  <a:pt x="74507" y="347709"/>
                </a:lnTo>
                <a:cubicBezTo>
                  <a:pt x="60785" y="347709"/>
                  <a:pt x="49671" y="358823"/>
                  <a:pt x="49671" y="372544"/>
                </a:cubicBezTo>
                <a:close/>
                <a:moveTo>
                  <a:pt x="794752" y="1266622"/>
                </a:moveTo>
                <a:lnTo>
                  <a:pt x="447055" y="1266622"/>
                </a:lnTo>
                <a:lnTo>
                  <a:pt x="447055" y="1291458"/>
                </a:lnTo>
                <a:lnTo>
                  <a:pt x="794752" y="1291458"/>
                </a:lnTo>
                <a:close/>
                <a:moveTo>
                  <a:pt x="645739" y="1142445"/>
                </a:moveTo>
                <a:lnTo>
                  <a:pt x="596068" y="1142445"/>
                </a:lnTo>
                <a:lnTo>
                  <a:pt x="596068" y="1216951"/>
                </a:lnTo>
                <a:lnTo>
                  <a:pt x="645739" y="1216951"/>
                </a:lnTo>
                <a:close/>
                <a:moveTo>
                  <a:pt x="1192120" y="1067938"/>
                </a:moveTo>
                <a:lnTo>
                  <a:pt x="1192120" y="993432"/>
                </a:lnTo>
                <a:lnTo>
                  <a:pt x="49687" y="993432"/>
                </a:lnTo>
                <a:lnTo>
                  <a:pt x="49687" y="1067938"/>
                </a:lnTo>
                <a:cubicBezTo>
                  <a:pt x="49687" y="1081660"/>
                  <a:pt x="60800" y="1092774"/>
                  <a:pt x="74522" y="1092774"/>
                </a:cubicBezTo>
                <a:lnTo>
                  <a:pt x="1167284" y="1092774"/>
                </a:lnTo>
                <a:cubicBezTo>
                  <a:pt x="1181006" y="1092774"/>
                  <a:pt x="1192120" y="1081660"/>
                  <a:pt x="1192120" y="1067938"/>
                </a:cubicBezTo>
                <a:close/>
                <a:moveTo>
                  <a:pt x="546397" y="223531"/>
                </a:moveTo>
                <a:cubicBezTo>
                  <a:pt x="546397" y="193419"/>
                  <a:pt x="564526" y="166223"/>
                  <a:pt x="592404" y="154675"/>
                </a:cubicBezTo>
                <a:cubicBezTo>
                  <a:pt x="620220" y="143188"/>
                  <a:pt x="652257" y="149522"/>
                  <a:pt x="673617" y="170818"/>
                </a:cubicBezTo>
                <a:cubicBezTo>
                  <a:pt x="694912" y="192177"/>
                  <a:pt x="701246" y="224215"/>
                  <a:pt x="689759" y="252031"/>
                </a:cubicBezTo>
                <a:cubicBezTo>
                  <a:pt x="678210" y="279908"/>
                  <a:pt x="651016" y="298038"/>
                  <a:pt x="620903" y="298038"/>
                </a:cubicBezTo>
                <a:cubicBezTo>
                  <a:pt x="579801" y="297976"/>
                  <a:pt x="546459" y="264634"/>
                  <a:pt x="546397" y="223531"/>
                </a:cubicBezTo>
                <a:close/>
                <a:moveTo>
                  <a:pt x="596068" y="223531"/>
                </a:moveTo>
                <a:cubicBezTo>
                  <a:pt x="596068" y="233590"/>
                  <a:pt x="602090" y="242654"/>
                  <a:pt x="611403" y="246504"/>
                </a:cubicBezTo>
                <a:cubicBezTo>
                  <a:pt x="620655" y="250292"/>
                  <a:pt x="631334" y="248181"/>
                  <a:pt x="638473" y="241103"/>
                </a:cubicBezTo>
                <a:cubicBezTo>
                  <a:pt x="645553" y="233962"/>
                  <a:pt x="647664" y="223283"/>
                  <a:pt x="643876" y="214033"/>
                </a:cubicBezTo>
                <a:cubicBezTo>
                  <a:pt x="640026" y="204718"/>
                  <a:pt x="630962" y="198696"/>
                  <a:pt x="620903" y="198696"/>
                </a:cubicBezTo>
                <a:cubicBezTo>
                  <a:pt x="607182" y="198696"/>
                  <a:pt x="596068" y="209810"/>
                  <a:pt x="596068" y="223531"/>
                </a:cubicBezTo>
                <a:close/>
                <a:moveTo>
                  <a:pt x="471890" y="471886"/>
                </a:moveTo>
                <a:cubicBezTo>
                  <a:pt x="471890" y="389619"/>
                  <a:pt x="538636" y="322873"/>
                  <a:pt x="620903" y="322873"/>
                </a:cubicBezTo>
                <a:cubicBezTo>
                  <a:pt x="703171" y="322873"/>
                  <a:pt x="769916" y="389619"/>
                  <a:pt x="769916" y="471886"/>
                </a:cubicBezTo>
                <a:cubicBezTo>
                  <a:pt x="769916" y="478468"/>
                  <a:pt x="767308" y="484801"/>
                  <a:pt x="762653" y="489458"/>
                </a:cubicBezTo>
                <a:cubicBezTo>
                  <a:pt x="757995" y="494115"/>
                  <a:pt x="751663" y="496722"/>
                  <a:pt x="745081" y="496722"/>
                </a:cubicBezTo>
                <a:lnTo>
                  <a:pt x="496726" y="496722"/>
                </a:lnTo>
                <a:cubicBezTo>
                  <a:pt x="483004" y="496722"/>
                  <a:pt x="471890" y="485608"/>
                  <a:pt x="471890" y="471886"/>
                </a:cubicBezTo>
                <a:close/>
                <a:moveTo>
                  <a:pt x="524728" y="447051"/>
                </a:moveTo>
                <a:lnTo>
                  <a:pt x="717086" y="447051"/>
                </a:lnTo>
                <a:cubicBezTo>
                  <a:pt x="705786" y="403216"/>
                  <a:pt x="666235" y="372544"/>
                  <a:pt x="620910" y="372544"/>
                </a:cubicBezTo>
                <a:cubicBezTo>
                  <a:pt x="575584" y="372544"/>
                  <a:pt x="536035" y="403216"/>
                  <a:pt x="524734" y="447051"/>
                </a:cubicBezTo>
                <a:close/>
                <a:moveTo>
                  <a:pt x="149024" y="869247"/>
                </a:moveTo>
                <a:lnTo>
                  <a:pt x="149024" y="720234"/>
                </a:lnTo>
                <a:cubicBezTo>
                  <a:pt x="149024" y="706512"/>
                  <a:pt x="160138" y="695398"/>
                  <a:pt x="173860" y="695398"/>
                </a:cubicBezTo>
                <a:lnTo>
                  <a:pt x="198695" y="695398"/>
                </a:lnTo>
                <a:lnTo>
                  <a:pt x="198695" y="670563"/>
                </a:lnTo>
                <a:cubicBezTo>
                  <a:pt x="198695" y="629398"/>
                  <a:pt x="232038" y="596056"/>
                  <a:pt x="273202" y="596056"/>
                </a:cubicBezTo>
                <a:cubicBezTo>
                  <a:pt x="314366" y="596056"/>
                  <a:pt x="347708" y="629398"/>
                  <a:pt x="347708" y="670563"/>
                </a:cubicBezTo>
                <a:lnTo>
                  <a:pt x="347708" y="695398"/>
                </a:lnTo>
                <a:lnTo>
                  <a:pt x="372544" y="695398"/>
                </a:lnTo>
                <a:cubicBezTo>
                  <a:pt x="379126" y="695398"/>
                  <a:pt x="385458" y="698006"/>
                  <a:pt x="390115" y="702662"/>
                </a:cubicBezTo>
                <a:cubicBezTo>
                  <a:pt x="394772" y="707319"/>
                  <a:pt x="397379" y="713651"/>
                  <a:pt x="397379" y="720234"/>
                </a:cubicBezTo>
                <a:lnTo>
                  <a:pt x="397379" y="869247"/>
                </a:lnTo>
                <a:cubicBezTo>
                  <a:pt x="397379" y="875829"/>
                  <a:pt x="394772" y="882161"/>
                  <a:pt x="390115" y="886818"/>
                </a:cubicBezTo>
                <a:cubicBezTo>
                  <a:pt x="385458" y="891475"/>
                  <a:pt x="379126" y="894084"/>
                  <a:pt x="372544" y="894084"/>
                </a:cubicBezTo>
                <a:lnTo>
                  <a:pt x="173860" y="894084"/>
                </a:lnTo>
                <a:cubicBezTo>
                  <a:pt x="160138" y="894084"/>
                  <a:pt x="149024" y="882968"/>
                  <a:pt x="149024" y="869248"/>
                </a:cubicBezTo>
                <a:close/>
                <a:moveTo>
                  <a:pt x="248366" y="695390"/>
                </a:moveTo>
                <a:lnTo>
                  <a:pt x="298037" y="695390"/>
                </a:lnTo>
                <a:lnTo>
                  <a:pt x="298037" y="670555"/>
                </a:lnTo>
                <a:cubicBezTo>
                  <a:pt x="298037" y="656833"/>
                  <a:pt x="286924" y="645719"/>
                  <a:pt x="273202" y="645719"/>
                </a:cubicBezTo>
                <a:cubicBezTo>
                  <a:pt x="259480" y="645719"/>
                  <a:pt x="248366" y="656833"/>
                  <a:pt x="248366" y="670555"/>
                </a:cubicBezTo>
                <a:close/>
                <a:moveTo>
                  <a:pt x="198695" y="844403"/>
                </a:moveTo>
                <a:lnTo>
                  <a:pt x="347708" y="844403"/>
                </a:lnTo>
                <a:lnTo>
                  <a:pt x="347708" y="745061"/>
                </a:lnTo>
                <a:lnTo>
                  <a:pt x="198695" y="745061"/>
                </a:lnTo>
                <a:close/>
                <a:moveTo>
                  <a:pt x="273202" y="769897"/>
                </a:moveTo>
                <a:cubicBezTo>
                  <a:pt x="263143" y="769897"/>
                  <a:pt x="254079" y="775919"/>
                  <a:pt x="250229" y="785232"/>
                </a:cubicBezTo>
                <a:cubicBezTo>
                  <a:pt x="246441" y="794484"/>
                  <a:pt x="248552" y="805162"/>
                  <a:pt x="255630" y="812302"/>
                </a:cubicBezTo>
                <a:cubicBezTo>
                  <a:pt x="262772" y="819382"/>
                  <a:pt x="273450" y="821492"/>
                  <a:pt x="282700" y="817705"/>
                </a:cubicBezTo>
                <a:cubicBezTo>
                  <a:pt x="292015" y="813855"/>
                  <a:pt x="298037" y="804790"/>
                  <a:pt x="298037" y="794732"/>
                </a:cubicBezTo>
                <a:cubicBezTo>
                  <a:pt x="298037" y="788150"/>
                  <a:pt x="295429" y="781818"/>
                  <a:pt x="290773" y="777160"/>
                </a:cubicBezTo>
                <a:cubicBezTo>
                  <a:pt x="286116" y="772503"/>
                  <a:pt x="279782" y="769897"/>
                  <a:pt x="273200" y="769897"/>
                </a:cubicBezTo>
                <a:close/>
                <a:moveTo>
                  <a:pt x="571228" y="769897"/>
                </a:moveTo>
                <a:cubicBezTo>
                  <a:pt x="561170" y="769897"/>
                  <a:pt x="552105" y="775919"/>
                  <a:pt x="548255" y="785232"/>
                </a:cubicBezTo>
                <a:cubicBezTo>
                  <a:pt x="544467" y="794484"/>
                  <a:pt x="546578" y="805162"/>
                  <a:pt x="553656" y="812302"/>
                </a:cubicBezTo>
                <a:cubicBezTo>
                  <a:pt x="560798" y="819382"/>
                  <a:pt x="571476" y="821492"/>
                  <a:pt x="580726" y="817705"/>
                </a:cubicBezTo>
                <a:cubicBezTo>
                  <a:pt x="590041" y="813855"/>
                  <a:pt x="596063" y="804790"/>
                  <a:pt x="596063" y="794732"/>
                </a:cubicBezTo>
                <a:cubicBezTo>
                  <a:pt x="596063" y="788150"/>
                  <a:pt x="593455" y="781818"/>
                  <a:pt x="588798" y="777160"/>
                </a:cubicBezTo>
                <a:cubicBezTo>
                  <a:pt x="584142" y="772503"/>
                  <a:pt x="577808" y="769897"/>
                  <a:pt x="571226" y="769897"/>
                </a:cubicBezTo>
                <a:close/>
                <a:moveTo>
                  <a:pt x="670570" y="769897"/>
                </a:moveTo>
                <a:cubicBezTo>
                  <a:pt x="660512" y="769897"/>
                  <a:pt x="651447" y="775919"/>
                  <a:pt x="647597" y="785232"/>
                </a:cubicBezTo>
                <a:cubicBezTo>
                  <a:pt x="643809" y="794484"/>
                  <a:pt x="645920" y="805162"/>
                  <a:pt x="652998" y="812302"/>
                </a:cubicBezTo>
                <a:cubicBezTo>
                  <a:pt x="660140" y="819382"/>
                  <a:pt x="670818" y="821492"/>
                  <a:pt x="680068" y="817705"/>
                </a:cubicBezTo>
                <a:cubicBezTo>
                  <a:pt x="689383" y="813855"/>
                  <a:pt x="695405" y="804790"/>
                  <a:pt x="695405" y="794732"/>
                </a:cubicBezTo>
                <a:cubicBezTo>
                  <a:pt x="695405" y="788150"/>
                  <a:pt x="692797" y="781818"/>
                  <a:pt x="688140" y="777160"/>
                </a:cubicBezTo>
                <a:cubicBezTo>
                  <a:pt x="683484" y="772503"/>
                  <a:pt x="677150" y="769897"/>
                  <a:pt x="670568" y="769897"/>
                </a:cubicBezTo>
                <a:close/>
                <a:moveTo>
                  <a:pt x="769912" y="769897"/>
                </a:moveTo>
                <a:cubicBezTo>
                  <a:pt x="759854" y="769897"/>
                  <a:pt x="750789" y="775919"/>
                  <a:pt x="746939" y="785232"/>
                </a:cubicBezTo>
                <a:cubicBezTo>
                  <a:pt x="743151" y="794484"/>
                  <a:pt x="745262" y="805162"/>
                  <a:pt x="752340" y="812302"/>
                </a:cubicBezTo>
                <a:cubicBezTo>
                  <a:pt x="759482" y="819382"/>
                  <a:pt x="770160" y="821492"/>
                  <a:pt x="779410" y="817705"/>
                </a:cubicBezTo>
                <a:cubicBezTo>
                  <a:pt x="788725" y="813855"/>
                  <a:pt x="794747" y="804790"/>
                  <a:pt x="794747" y="794732"/>
                </a:cubicBezTo>
                <a:cubicBezTo>
                  <a:pt x="794747" y="788150"/>
                  <a:pt x="792139" y="781818"/>
                  <a:pt x="787482" y="777160"/>
                </a:cubicBezTo>
                <a:cubicBezTo>
                  <a:pt x="782826" y="772503"/>
                  <a:pt x="776492" y="769897"/>
                  <a:pt x="769910" y="769897"/>
                </a:cubicBezTo>
                <a:close/>
                <a:moveTo>
                  <a:pt x="869254" y="769897"/>
                </a:moveTo>
                <a:cubicBezTo>
                  <a:pt x="859196" y="769897"/>
                  <a:pt x="850131" y="775919"/>
                  <a:pt x="846281" y="785232"/>
                </a:cubicBezTo>
                <a:cubicBezTo>
                  <a:pt x="842493" y="794484"/>
                  <a:pt x="844604" y="805162"/>
                  <a:pt x="851682" y="812302"/>
                </a:cubicBezTo>
                <a:cubicBezTo>
                  <a:pt x="858824" y="819382"/>
                  <a:pt x="869502" y="821492"/>
                  <a:pt x="878752" y="817705"/>
                </a:cubicBezTo>
                <a:cubicBezTo>
                  <a:pt x="888067" y="813855"/>
                  <a:pt x="894089" y="804790"/>
                  <a:pt x="894089" y="794732"/>
                </a:cubicBezTo>
                <a:cubicBezTo>
                  <a:pt x="894089" y="788150"/>
                  <a:pt x="891481" y="781818"/>
                  <a:pt x="886825" y="777160"/>
                </a:cubicBezTo>
                <a:cubicBezTo>
                  <a:pt x="882168" y="772503"/>
                  <a:pt x="875834" y="769897"/>
                  <a:pt x="869254" y="769897"/>
                </a:cubicBezTo>
                <a:close/>
                <a:moveTo>
                  <a:pt x="447058" y="869239"/>
                </a:moveTo>
                <a:lnTo>
                  <a:pt x="447058" y="720226"/>
                </a:lnTo>
                <a:cubicBezTo>
                  <a:pt x="447058" y="706504"/>
                  <a:pt x="458172" y="695390"/>
                  <a:pt x="471894" y="695390"/>
                </a:cubicBezTo>
                <a:lnTo>
                  <a:pt x="1067946" y="695390"/>
                </a:lnTo>
                <a:cubicBezTo>
                  <a:pt x="1074528" y="695390"/>
                  <a:pt x="1080860" y="697998"/>
                  <a:pt x="1085517" y="702654"/>
                </a:cubicBezTo>
                <a:cubicBezTo>
                  <a:pt x="1090174" y="707311"/>
                  <a:pt x="1092781" y="713644"/>
                  <a:pt x="1092781" y="720226"/>
                </a:cubicBezTo>
                <a:lnTo>
                  <a:pt x="1092781" y="869239"/>
                </a:lnTo>
                <a:cubicBezTo>
                  <a:pt x="1092781" y="875821"/>
                  <a:pt x="1090174" y="882153"/>
                  <a:pt x="1085517" y="886810"/>
                </a:cubicBezTo>
                <a:cubicBezTo>
                  <a:pt x="1080860" y="891467"/>
                  <a:pt x="1074528" y="894076"/>
                  <a:pt x="1067946" y="894076"/>
                </a:cubicBezTo>
                <a:lnTo>
                  <a:pt x="471894" y="894076"/>
                </a:lnTo>
                <a:cubicBezTo>
                  <a:pt x="458172" y="894076"/>
                  <a:pt x="447058" y="882960"/>
                  <a:pt x="447058" y="869240"/>
                </a:cubicBezTo>
                <a:close/>
                <a:moveTo>
                  <a:pt x="496729" y="844403"/>
                </a:moveTo>
                <a:lnTo>
                  <a:pt x="1043110" y="844403"/>
                </a:lnTo>
                <a:lnTo>
                  <a:pt x="1043110" y="745061"/>
                </a:lnTo>
                <a:lnTo>
                  <a:pt x="496729" y="745061"/>
                </a:lnTo>
                <a:close/>
              </a:path>
            </a:pathLst>
          </a:custGeom>
          <a:solidFill>
            <a:schemeClr val="bg1"/>
          </a:solidFill>
          <a:ln w="285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4"/>
              </a:solidFill>
              <a:effectLst/>
              <a:uLnTx/>
              <a:uFillTx/>
              <a:latin typeface="CiscoSansTT Light"/>
              <a:ea typeface="+mn-ea"/>
              <a:cs typeface="+mn-cs"/>
            </a:endParaRPr>
          </a:p>
        </p:txBody>
      </p:sp>
      <p:sp>
        <p:nvSpPr>
          <p:cNvPr id="18" name="TextBox 17">
            <a:extLst>
              <a:ext uri="{FF2B5EF4-FFF2-40B4-BE49-F238E27FC236}">
                <a16:creationId xmlns:a16="http://schemas.microsoft.com/office/drawing/2014/main" id="{4E7D4F74-77DA-7DC1-2EAD-92CAD5D6E9F1}"/>
              </a:ext>
            </a:extLst>
          </p:cNvPr>
          <p:cNvSpPr txBox="1"/>
          <p:nvPr/>
        </p:nvSpPr>
        <p:spPr>
          <a:xfrm>
            <a:off x="1104146" y="5521035"/>
            <a:ext cx="1028812"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2"/>
                </a:solidFill>
                <a:effectLst/>
                <a:uLnTx/>
                <a:uFillTx/>
                <a:latin typeface="CiscoSansTT ExtraLight"/>
                <a:ea typeface="+mn-ea"/>
                <a:cs typeface="CiscoSansTT"/>
              </a:rPr>
              <a:t>Trusted Device</a:t>
            </a:r>
            <a:endParaRPr kumimoji="0" lang="en-US" sz="1800" b="0" i="0" u="none" strike="noStrike" kern="1200" cap="none" spc="0" normalizeH="0" baseline="0" noProof="0">
              <a:ln>
                <a:noFill/>
              </a:ln>
              <a:solidFill>
                <a:schemeClr val="bg2"/>
              </a:solidFill>
              <a:effectLst/>
              <a:uLnTx/>
              <a:uFillTx/>
              <a:latin typeface="CiscoSansTT Light"/>
              <a:ea typeface="+mn-ea"/>
              <a:cs typeface="+mn-cs"/>
            </a:endParaRPr>
          </a:p>
        </p:txBody>
      </p:sp>
      <p:cxnSp>
        <p:nvCxnSpPr>
          <p:cNvPr id="19" name="Straight Arrow Connector 18">
            <a:extLst>
              <a:ext uri="{FF2B5EF4-FFF2-40B4-BE49-F238E27FC236}">
                <a16:creationId xmlns:a16="http://schemas.microsoft.com/office/drawing/2014/main" id="{14BD32FC-D9A6-5F54-529F-9C3985232029}"/>
              </a:ext>
            </a:extLst>
          </p:cNvPr>
          <p:cNvCxnSpPr>
            <a:cxnSpLocks/>
          </p:cNvCxnSpPr>
          <p:nvPr/>
        </p:nvCxnSpPr>
        <p:spPr>
          <a:xfrm>
            <a:off x="2191395" y="4828387"/>
            <a:ext cx="3131242" cy="0"/>
          </a:xfrm>
          <a:prstGeom prst="straightConnector1">
            <a:avLst/>
          </a:prstGeom>
          <a:noFill/>
          <a:ln w="22225" cap="rnd">
            <a:solidFill>
              <a:schemeClr val="bg2"/>
            </a:solidFill>
            <a:prstDash val="solid"/>
            <a:headEnd type="none"/>
            <a:tailEnd type="triangle" w="lg" len="lg"/>
          </a:ln>
          <a:effectLst/>
        </p:spPr>
        <p:style>
          <a:lnRef idx="2">
            <a:schemeClr val="accent1">
              <a:shade val="50000"/>
            </a:schemeClr>
          </a:lnRef>
          <a:fillRef idx="1">
            <a:schemeClr val="accent1"/>
          </a:fillRef>
          <a:effectRef idx="0">
            <a:schemeClr val="accent1"/>
          </a:effectRef>
          <a:fontRef idx="minor">
            <a:schemeClr val="lt1"/>
          </a:fontRef>
        </p:style>
      </p:cxnSp>
      <p:sp>
        <p:nvSpPr>
          <p:cNvPr id="20" name="Rectangle 19">
            <a:extLst>
              <a:ext uri="{FF2B5EF4-FFF2-40B4-BE49-F238E27FC236}">
                <a16:creationId xmlns:a16="http://schemas.microsoft.com/office/drawing/2014/main" id="{AA0FE5C3-2F22-A4FD-1F4A-3742DCAE851F}"/>
              </a:ext>
            </a:extLst>
          </p:cNvPr>
          <p:cNvSpPr/>
          <p:nvPr/>
        </p:nvSpPr>
        <p:spPr>
          <a:xfrm>
            <a:off x="5577609" y="3916793"/>
            <a:ext cx="376423" cy="1612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4244"/>
              </a:solidFill>
              <a:effectLst/>
              <a:uLnTx/>
              <a:uFillTx/>
              <a:latin typeface="CiscoSansTT Light"/>
              <a:ea typeface="+mn-ea"/>
              <a:cs typeface="+mn-cs"/>
            </a:endParaRPr>
          </a:p>
        </p:txBody>
      </p:sp>
      <p:pic>
        <p:nvPicPr>
          <p:cNvPr id="21" name="Graphic 20">
            <a:extLst>
              <a:ext uri="{FF2B5EF4-FFF2-40B4-BE49-F238E27FC236}">
                <a16:creationId xmlns:a16="http://schemas.microsoft.com/office/drawing/2014/main" id="{41F38DEF-8B26-5525-71AE-C0E2FF6B56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44230" y="3660804"/>
            <a:ext cx="617121" cy="617121"/>
          </a:xfrm>
          <a:prstGeom prst="rect">
            <a:avLst/>
          </a:prstGeom>
        </p:spPr>
      </p:pic>
      <p:sp>
        <p:nvSpPr>
          <p:cNvPr id="22" name="TextBox 21">
            <a:extLst>
              <a:ext uri="{FF2B5EF4-FFF2-40B4-BE49-F238E27FC236}">
                <a16:creationId xmlns:a16="http://schemas.microsoft.com/office/drawing/2014/main" id="{4FDED2A6-A393-D7F3-1589-4E407340E07D}"/>
              </a:ext>
            </a:extLst>
          </p:cNvPr>
          <p:cNvSpPr txBox="1"/>
          <p:nvPr/>
        </p:nvSpPr>
        <p:spPr>
          <a:xfrm>
            <a:off x="5478535" y="4794302"/>
            <a:ext cx="964412"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2"/>
                </a:solidFill>
                <a:effectLst/>
                <a:uLnTx/>
                <a:uFillTx/>
                <a:latin typeface="CiscoSansTT ExtraLight"/>
                <a:ea typeface="+mn-ea"/>
                <a:cs typeface="CiscoSansTT"/>
              </a:rPr>
              <a:t>Trusted Browser</a:t>
            </a:r>
            <a:endParaRPr kumimoji="0" lang="en-US" sz="1800" b="0" i="0" u="none" strike="noStrike" kern="1200" cap="none" spc="0" normalizeH="0" baseline="0" noProof="0">
              <a:ln>
                <a:noFill/>
              </a:ln>
              <a:solidFill>
                <a:schemeClr val="bg2"/>
              </a:solidFill>
              <a:effectLst/>
              <a:uLnTx/>
              <a:uFillTx/>
              <a:latin typeface="CiscoSansTT Light"/>
              <a:ea typeface="+mn-ea"/>
              <a:cs typeface="+mn-cs"/>
            </a:endParaRPr>
          </a:p>
        </p:txBody>
      </p:sp>
      <p:sp>
        <p:nvSpPr>
          <p:cNvPr id="23" name="Freeform 11">
            <a:extLst>
              <a:ext uri="{FF2B5EF4-FFF2-40B4-BE49-F238E27FC236}">
                <a16:creationId xmlns:a16="http://schemas.microsoft.com/office/drawing/2014/main" id="{23487359-13A4-56F3-D1CD-56F5CE380B0C}"/>
              </a:ext>
            </a:extLst>
          </p:cNvPr>
          <p:cNvSpPr/>
          <p:nvPr/>
        </p:nvSpPr>
        <p:spPr>
          <a:xfrm>
            <a:off x="5004515" y="4362990"/>
            <a:ext cx="1534384" cy="1185317"/>
          </a:xfrm>
          <a:custGeom>
            <a:avLst/>
            <a:gdLst>
              <a:gd name="connsiteX0" fmla="*/ 82671 w 2542245"/>
              <a:gd name="connsiteY0" fmla="*/ 505340 h 1963894"/>
              <a:gd name="connsiteX1" fmla="*/ 82548 w 2542245"/>
              <a:gd name="connsiteY1" fmla="*/ 1798548 h 1963894"/>
              <a:gd name="connsiteX2" fmla="*/ 165222 w 2542245"/>
              <a:gd name="connsiteY2" fmla="*/ 1881223 h 1963894"/>
              <a:gd name="connsiteX3" fmla="*/ 1271129 w 2542245"/>
              <a:gd name="connsiteY3" fmla="*/ 1881223 h 1963894"/>
              <a:gd name="connsiteX4" fmla="*/ 1277660 w 2542245"/>
              <a:gd name="connsiteY4" fmla="*/ 1884001 h 1963894"/>
              <a:gd name="connsiteX5" fmla="*/ 1277660 w 2542245"/>
              <a:gd name="connsiteY5" fmla="*/ 1876725 h 1963894"/>
              <a:gd name="connsiteX6" fmla="*/ 2376440 w 2542245"/>
              <a:gd name="connsiteY6" fmla="*/ 1876725 h 1963894"/>
              <a:gd name="connsiteX7" fmla="*/ 2376440 w 2542245"/>
              <a:gd name="connsiteY7" fmla="*/ 1878266 h 1963894"/>
              <a:gd name="connsiteX8" fmla="*/ 2377026 w 2542245"/>
              <a:gd name="connsiteY8" fmla="*/ 1878266 h 1963894"/>
              <a:gd name="connsiteX9" fmla="*/ 2459700 w 2542245"/>
              <a:gd name="connsiteY9" fmla="*/ 1795591 h 1963894"/>
              <a:gd name="connsiteX10" fmla="*/ 2459700 w 2542245"/>
              <a:gd name="connsiteY10" fmla="*/ 505340 h 1963894"/>
              <a:gd name="connsiteX11" fmla="*/ 708548 w 2542245"/>
              <a:gd name="connsiteY11" fmla="*/ 193925 h 1963894"/>
              <a:gd name="connsiteX12" fmla="*/ 769041 w 2542245"/>
              <a:gd name="connsiteY12" fmla="*/ 254420 h 1963894"/>
              <a:gd name="connsiteX13" fmla="*/ 708548 w 2542245"/>
              <a:gd name="connsiteY13" fmla="*/ 314913 h 1963894"/>
              <a:gd name="connsiteX14" fmla="*/ 648053 w 2542245"/>
              <a:gd name="connsiteY14" fmla="*/ 254420 h 1963894"/>
              <a:gd name="connsiteX15" fmla="*/ 708548 w 2542245"/>
              <a:gd name="connsiteY15" fmla="*/ 193925 h 1963894"/>
              <a:gd name="connsiteX16" fmla="*/ 479145 w 2542245"/>
              <a:gd name="connsiteY16" fmla="*/ 193925 h 1963894"/>
              <a:gd name="connsiteX17" fmla="*/ 539638 w 2542245"/>
              <a:gd name="connsiteY17" fmla="*/ 254420 h 1963894"/>
              <a:gd name="connsiteX18" fmla="*/ 479145 w 2542245"/>
              <a:gd name="connsiteY18" fmla="*/ 314913 h 1963894"/>
              <a:gd name="connsiteX19" fmla="*/ 418650 w 2542245"/>
              <a:gd name="connsiteY19" fmla="*/ 254420 h 1963894"/>
              <a:gd name="connsiteX20" fmla="*/ 479145 w 2542245"/>
              <a:gd name="connsiteY20" fmla="*/ 193925 h 1963894"/>
              <a:gd name="connsiteX21" fmla="*/ 249583 w 2542245"/>
              <a:gd name="connsiteY21" fmla="*/ 193925 h 1963894"/>
              <a:gd name="connsiteX22" fmla="*/ 310076 w 2542245"/>
              <a:gd name="connsiteY22" fmla="*/ 254420 h 1963894"/>
              <a:gd name="connsiteX23" fmla="*/ 249583 w 2542245"/>
              <a:gd name="connsiteY23" fmla="*/ 314913 h 1963894"/>
              <a:gd name="connsiteX24" fmla="*/ 189088 w 2542245"/>
              <a:gd name="connsiteY24" fmla="*/ 254420 h 1963894"/>
              <a:gd name="connsiteX25" fmla="*/ 249583 w 2542245"/>
              <a:gd name="connsiteY25" fmla="*/ 193925 h 1963894"/>
              <a:gd name="connsiteX26" fmla="*/ 165358 w 2542245"/>
              <a:gd name="connsiteY26" fmla="*/ 82555 h 1963894"/>
              <a:gd name="connsiteX27" fmla="*/ 82684 w 2542245"/>
              <a:gd name="connsiteY27" fmla="*/ 165229 h 1963894"/>
              <a:gd name="connsiteX28" fmla="*/ 82684 w 2542245"/>
              <a:gd name="connsiteY28" fmla="*/ 422683 h 1963894"/>
              <a:gd name="connsiteX29" fmla="*/ 2459584 w 2542245"/>
              <a:gd name="connsiteY29" fmla="*/ 422683 h 1963894"/>
              <a:gd name="connsiteX30" fmla="*/ 2462804 w 2542245"/>
              <a:gd name="connsiteY30" fmla="*/ 422683 h 1963894"/>
              <a:gd name="connsiteX31" fmla="*/ 2462928 w 2542245"/>
              <a:gd name="connsiteY31" fmla="*/ 165229 h 1963894"/>
              <a:gd name="connsiteX32" fmla="*/ 2380254 w 2542245"/>
              <a:gd name="connsiteY32" fmla="*/ 82555 h 1963894"/>
              <a:gd name="connsiteX33" fmla="*/ 2377026 w 2542245"/>
              <a:gd name="connsiteY33" fmla="*/ 0 h 1963894"/>
              <a:gd name="connsiteX34" fmla="*/ 2542245 w 2542245"/>
              <a:gd name="connsiteY34" fmla="*/ 165221 h 1963894"/>
              <a:gd name="connsiteX35" fmla="*/ 2542245 w 2542245"/>
              <a:gd name="connsiteY35" fmla="*/ 1795720 h 1963894"/>
              <a:gd name="connsiteX36" fmla="*/ 2377026 w 2542245"/>
              <a:gd name="connsiteY36" fmla="*/ 1960940 h 1963894"/>
              <a:gd name="connsiteX37" fmla="*/ 2376440 w 2542245"/>
              <a:gd name="connsiteY37" fmla="*/ 1960940 h 1963894"/>
              <a:gd name="connsiteX38" fmla="*/ 2376440 w 2542245"/>
              <a:gd name="connsiteY38" fmla="*/ 1962309 h 1963894"/>
              <a:gd name="connsiteX39" fmla="*/ 1277660 w 2542245"/>
              <a:gd name="connsiteY39" fmla="*/ 1962309 h 1963894"/>
              <a:gd name="connsiteX40" fmla="*/ 1277660 w 2542245"/>
              <a:gd name="connsiteY40" fmla="*/ 1961116 h 1963894"/>
              <a:gd name="connsiteX41" fmla="*/ 1271129 w 2542245"/>
              <a:gd name="connsiteY41" fmla="*/ 1963894 h 1963894"/>
              <a:gd name="connsiteX42" fmla="*/ 165222 w 2542245"/>
              <a:gd name="connsiteY42" fmla="*/ 1963770 h 1963894"/>
              <a:gd name="connsiteX43" fmla="*/ 0 w 2542245"/>
              <a:gd name="connsiteY43" fmla="*/ 1798551 h 1963894"/>
              <a:gd name="connsiteX44" fmla="*/ 0 w 2542245"/>
              <a:gd name="connsiteY44" fmla="*/ 165224 h 1963894"/>
              <a:gd name="connsiteX45" fmla="*/ 165222 w 2542245"/>
              <a:gd name="connsiteY45" fmla="*/ 3 h 1963894"/>
              <a:gd name="connsiteX46" fmla="*/ 2377036 w 2542245"/>
              <a:gd name="connsiteY46" fmla="*/ 3 h 196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42245" h="1963894">
                <a:moveTo>
                  <a:pt x="82671" y="505340"/>
                </a:moveTo>
                <a:lnTo>
                  <a:pt x="82548" y="1798548"/>
                </a:lnTo>
                <a:cubicBezTo>
                  <a:pt x="82548" y="1843113"/>
                  <a:pt x="120781" y="1881223"/>
                  <a:pt x="165222" y="1881223"/>
                </a:cubicBezTo>
                <a:lnTo>
                  <a:pt x="1271129" y="1881223"/>
                </a:lnTo>
                <a:lnTo>
                  <a:pt x="1277660" y="1884001"/>
                </a:lnTo>
                <a:lnTo>
                  <a:pt x="1277660" y="1876725"/>
                </a:lnTo>
                <a:lnTo>
                  <a:pt x="2376440" y="1876725"/>
                </a:lnTo>
                <a:lnTo>
                  <a:pt x="2376440" y="1878266"/>
                </a:lnTo>
                <a:lnTo>
                  <a:pt x="2377026" y="1878266"/>
                </a:lnTo>
                <a:cubicBezTo>
                  <a:pt x="2421590" y="1878266"/>
                  <a:pt x="2459700" y="1840029"/>
                  <a:pt x="2459700" y="1795591"/>
                </a:cubicBezTo>
                <a:lnTo>
                  <a:pt x="2459700" y="505340"/>
                </a:lnTo>
                <a:close/>
                <a:moveTo>
                  <a:pt x="708548" y="193925"/>
                </a:moveTo>
                <a:cubicBezTo>
                  <a:pt x="743524" y="193925"/>
                  <a:pt x="769041" y="222679"/>
                  <a:pt x="769041" y="254420"/>
                </a:cubicBezTo>
                <a:cubicBezTo>
                  <a:pt x="769041" y="289396"/>
                  <a:pt x="740414" y="314913"/>
                  <a:pt x="708548" y="314913"/>
                </a:cubicBezTo>
                <a:cubicBezTo>
                  <a:pt x="673570" y="314913"/>
                  <a:pt x="648053" y="286286"/>
                  <a:pt x="648053" y="254420"/>
                </a:cubicBezTo>
                <a:cubicBezTo>
                  <a:pt x="648053" y="219442"/>
                  <a:pt x="676682" y="193925"/>
                  <a:pt x="708548" y="193925"/>
                </a:cubicBezTo>
                <a:close/>
                <a:moveTo>
                  <a:pt x="479145" y="193925"/>
                </a:moveTo>
                <a:cubicBezTo>
                  <a:pt x="511011" y="193925"/>
                  <a:pt x="539638" y="222679"/>
                  <a:pt x="539638" y="254420"/>
                </a:cubicBezTo>
                <a:cubicBezTo>
                  <a:pt x="539638" y="289396"/>
                  <a:pt x="511011" y="314913"/>
                  <a:pt x="479145" y="314913"/>
                </a:cubicBezTo>
                <a:cubicBezTo>
                  <a:pt x="444167" y="314913"/>
                  <a:pt x="418650" y="286286"/>
                  <a:pt x="418650" y="254420"/>
                </a:cubicBezTo>
                <a:cubicBezTo>
                  <a:pt x="418650" y="219442"/>
                  <a:pt x="447279" y="193925"/>
                  <a:pt x="479145" y="193925"/>
                </a:cubicBezTo>
                <a:close/>
                <a:moveTo>
                  <a:pt x="249583" y="193925"/>
                </a:moveTo>
                <a:cubicBezTo>
                  <a:pt x="281449" y="193925"/>
                  <a:pt x="310200" y="222679"/>
                  <a:pt x="310076" y="254420"/>
                </a:cubicBezTo>
                <a:cubicBezTo>
                  <a:pt x="310076" y="289396"/>
                  <a:pt x="281449" y="314913"/>
                  <a:pt x="249583" y="314913"/>
                </a:cubicBezTo>
                <a:cubicBezTo>
                  <a:pt x="214605" y="314913"/>
                  <a:pt x="189088" y="286286"/>
                  <a:pt x="189088" y="254420"/>
                </a:cubicBezTo>
                <a:cubicBezTo>
                  <a:pt x="189088" y="219442"/>
                  <a:pt x="217717" y="193925"/>
                  <a:pt x="249583" y="193925"/>
                </a:cubicBezTo>
                <a:close/>
                <a:moveTo>
                  <a:pt x="165358" y="82555"/>
                </a:moveTo>
                <a:cubicBezTo>
                  <a:pt x="120791" y="82555"/>
                  <a:pt x="82684" y="120791"/>
                  <a:pt x="82684" y="165229"/>
                </a:cubicBezTo>
                <a:lnTo>
                  <a:pt x="82684" y="422683"/>
                </a:lnTo>
                <a:lnTo>
                  <a:pt x="2459584" y="422683"/>
                </a:lnTo>
                <a:lnTo>
                  <a:pt x="2462804" y="422683"/>
                </a:lnTo>
                <a:lnTo>
                  <a:pt x="2462928" y="165229"/>
                </a:lnTo>
                <a:cubicBezTo>
                  <a:pt x="2462928" y="120664"/>
                  <a:pt x="2424692" y="82555"/>
                  <a:pt x="2380254" y="82555"/>
                </a:cubicBezTo>
                <a:close/>
                <a:moveTo>
                  <a:pt x="2377026" y="0"/>
                </a:moveTo>
                <a:cubicBezTo>
                  <a:pt x="2469130" y="0"/>
                  <a:pt x="2542245" y="73115"/>
                  <a:pt x="2542245" y="165221"/>
                </a:cubicBezTo>
                <a:lnTo>
                  <a:pt x="2542245" y="1795720"/>
                </a:lnTo>
                <a:cubicBezTo>
                  <a:pt x="2542245" y="1887825"/>
                  <a:pt x="2466029" y="1960940"/>
                  <a:pt x="2377026" y="1960940"/>
                </a:cubicBezTo>
                <a:lnTo>
                  <a:pt x="2376440" y="1960940"/>
                </a:lnTo>
                <a:lnTo>
                  <a:pt x="2376440" y="1962309"/>
                </a:lnTo>
                <a:lnTo>
                  <a:pt x="1277660" y="1962309"/>
                </a:lnTo>
                <a:lnTo>
                  <a:pt x="1277660" y="1961116"/>
                </a:lnTo>
                <a:lnTo>
                  <a:pt x="1271129" y="1963894"/>
                </a:lnTo>
                <a:lnTo>
                  <a:pt x="165222" y="1963770"/>
                </a:lnTo>
                <a:cubicBezTo>
                  <a:pt x="73115" y="1963770"/>
                  <a:pt x="0" y="1887554"/>
                  <a:pt x="0" y="1798551"/>
                </a:cubicBezTo>
                <a:lnTo>
                  <a:pt x="0" y="165224"/>
                </a:lnTo>
                <a:cubicBezTo>
                  <a:pt x="0" y="73117"/>
                  <a:pt x="76216" y="3"/>
                  <a:pt x="165222" y="3"/>
                </a:cubicBezTo>
                <a:lnTo>
                  <a:pt x="2377036" y="3"/>
                </a:lnTo>
                <a:close/>
              </a:path>
            </a:pathLst>
          </a:custGeom>
          <a:solidFill>
            <a:schemeClr val="bg1"/>
          </a:solidFill>
          <a:ln w="285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4244"/>
              </a:solidFill>
              <a:effectLst/>
              <a:uLnTx/>
              <a:uFillTx/>
              <a:latin typeface="CiscoSansTT Light"/>
              <a:ea typeface="+mn-ea"/>
              <a:cs typeface="+mn-cs"/>
            </a:endParaRPr>
          </a:p>
        </p:txBody>
      </p:sp>
      <p:sp>
        <p:nvSpPr>
          <p:cNvPr id="24" name="Oval 23">
            <a:extLst>
              <a:ext uri="{FF2B5EF4-FFF2-40B4-BE49-F238E27FC236}">
                <a16:creationId xmlns:a16="http://schemas.microsoft.com/office/drawing/2014/main" id="{DDED9CAB-30FE-98C2-E650-91A02CF62B98}"/>
              </a:ext>
            </a:extLst>
          </p:cNvPr>
          <p:cNvSpPr/>
          <p:nvPr/>
        </p:nvSpPr>
        <p:spPr>
          <a:xfrm>
            <a:off x="6515263" y="4229091"/>
            <a:ext cx="767727" cy="76772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14244"/>
              </a:solidFill>
              <a:effectLst/>
              <a:uLnTx/>
              <a:uFillTx/>
              <a:latin typeface="CiscoSansTT Light"/>
              <a:ea typeface="+mn-ea"/>
              <a:cs typeface="+mn-cs"/>
            </a:endParaRPr>
          </a:p>
        </p:txBody>
      </p:sp>
      <p:pic>
        <p:nvPicPr>
          <p:cNvPr id="25" name="Graphic 24">
            <a:extLst>
              <a:ext uri="{FF2B5EF4-FFF2-40B4-BE49-F238E27FC236}">
                <a16:creationId xmlns:a16="http://schemas.microsoft.com/office/drawing/2014/main" id="{7904FDC9-163B-CFC3-0F4C-A8B421BB11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97295" y="4415797"/>
            <a:ext cx="429797" cy="429797"/>
          </a:xfrm>
          <a:prstGeom prst="rect">
            <a:avLst/>
          </a:prstGeom>
        </p:spPr>
      </p:pic>
      <p:grpSp>
        <p:nvGrpSpPr>
          <p:cNvPr id="26" name="Group 25">
            <a:extLst>
              <a:ext uri="{FF2B5EF4-FFF2-40B4-BE49-F238E27FC236}">
                <a16:creationId xmlns:a16="http://schemas.microsoft.com/office/drawing/2014/main" id="{10FBAC0D-3531-5A7F-745D-05EC6BD6C1D9}"/>
              </a:ext>
            </a:extLst>
          </p:cNvPr>
          <p:cNvGrpSpPr/>
          <p:nvPr/>
        </p:nvGrpSpPr>
        <p:grpSpPr>
          <a:xfrm>
            <a:off x="3066463" y="5154327"/>
            <a:ext cx="613877" cy="613877"/>
            <a:chOff x="6197868" y="2680579"/>
            <a:chExt cx="661356" cy="661356"/>
          </a:xfrm>
        </p:grpSpPr>
        <p:sp>
          <p:nvSpPr>
            <p:cNvPr id="27" name="Oval 26">
              <a:extLst>
                <a:ext uri="{FF2B5EF4-FFF2-40B4-BE49-F238E27FC236}">
                  <a16:creationId xmlns:a16="http://schemas.microsoft.com/office/drawing/2014/main" id="{162F1437-7EF3-A1B5-FB51-962BC628972C}"/>
                </a:ext>
              </a:extLst>
            </p:cNvPr>
            <p:cNvSpPr/>
            <p:nvPr/>
          </p:nvSpPr>
          <p:spPr>
            <a:xfrm>
              <a:off x="6275355" y="2760614"/>
              <a:ext cx="403372" cy="40337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4"/>
                </a:solidFill>
                <a:effectLst/>
                <a:uLnTx/>
                <a:uFillTx/>
                <a:latin typeface="CiscoSansTT Light"/>
                <a:ea typeface="+mn-ea"/>
                <a:cs typeface="+mn-cs"/>
              </a:endParaRPr>
            </a:p>
          </p:txBody>
        </p:sp>
        <p:pic>
          <p:nvPicPr>
            <p:cNvPr id="28" name="Graphic 27">
              <a:extLst>
                <a:ext uri="{FF2B5EF4-FFF2-40B4-BE49-F238E27FC236}">
                  <a16:creationId xmlns:a16="http://schemas.microsoft.com/office/drawing/2014/main" id="{C062350B-C3D7-B555-0EBD-618B67475B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97868" y="2680579"/>
              <a:ext cx="661356" cy="661356"/>
            </a:xfrm>
            <a:prstGeom prst="rect">
              <a:avLst/>
            </a:prstGeom>
          </p:spPr>
        </p:pic>
        <p:pic>
          <p:nvPicPr>
            <p:cNvPr id="29" name="Graphic 28">
              <a:extLst>
                <a:ext uri="{FF2B5EF4-FFF2-40B4-BE49-F238E27FC236}">
                  <a16:creationId xmlns:a16="http://schemas.microsoft.com/office/drawing/2014/main" id="{E119E385-7EA6-5D40-60C1-81685EDD6E4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71474" y="2879023"/>
              <a:ext cx="208723" cy="208724"/>
            </a:xfrm>
            <a:prstGeom prst="rect">
              <a:avLst/>
            </a:prstGeom>
          </p:spPr>
        </p:pic>
      </p:grpSp>
      <p:grpSp>
        <p:nvGrpSpPr>
          <p:cNvPr id="30" name="Group 29">
            <a:extLst>
              <a:ext uri="{FF2B5EF4-FFF2-40B4-BE49-F238E27FC236}">
                <a16:creationId xmlns:a16="http://schemas.microsoft.com/office/drawing/2014/main" id="{23A07946-087E-8032-AE53-C89ABEF5B71E}"/>
              </a:ext>
            </a:extLst>
          </p:cNvPr>
          <p:cNvGrpSpPr/>
          <p:nvPr/>
        </p:nvGrpSpPr>
        <p:grpSpPr>
          <a:xfrm>
            <a:off x="4758987" y="5617743"/>
            <a:ext cx="613877" cy="613877"/>
            <a:chOff x="6197868" y="2680579"/>
            <a:chExt cx="661356" cy="661356"/>
          </a:xfrm>
        </p:grpSpPr>
        <p:sp>
          <p:nvSpPr>
            <p:cNvPr id="31" name="Oval 30">
              <a:extLst>
                <a:ext uri="{FF2B5EF4-FFF2-40B4-BE49-F238E27FC236}">
                  <a16:creationId xmlns:a16="http://schemas.microsoft.com/office/drawing/2014/main" id="{345BD39C-C1A5-A8E4-BF5A-D8ADEDE58EAC}"/>
                </a:ext>
              </a:extLst>
            </p:cNvPr>
            <p:cNvSpPr/>
            <p:nvPr/>
          </p:nvSpPr>
          <p:spPr>
            <a:xfrm>
              <a:off x="6275355" y="2760614"/>
              <a:ext cx="403372" cy="40337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4"/>
                </a:solidFill>
                <a:effectLst/>
                <a:uLnTx/>
                <a:uFillTx/>
                <a:latin typeface="CiscoSansTT Light"/>
                <a:ea typeface="+mn-ea"/>
                <a:cs typeface="+mn-cs"/>
              </a:endParaRPr>
            </a:p>
          </p:txBody>
        </p:sp>
        <p:pic>
          <p:nvPicPr>
            <p:cNvPr id="32" name="Graphic 31">
              <a:extLst>
                <a:ext uri="{FF2B5EF4-FFF2-40B4-BE49-F238E27FC236}">
                  <a16:creationId xmlns:a16="http://schemas.microsoft.com/office/drawing/2014/main" id="{63CA2262-C101-AAC7-541D-576B93B886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97868" y="2680579"/>
              <a:ext cx="661356" cy="661356"/>
            </a:xfrm>
            <a:prstGeom prst="rect">
              <a:avLst/>
            </a:prstGeom>
          </p:spPr>
        </p:pic>
        <p:pic>
          <p:nvPicPr>
            <p:cNvPr id="33" name="Graphic 32">
              <a:extLst>
                <a:ext uri="{FF2B5EF4-FFF2-40B4-BE49-F238E27FC236}">
                  <a16:creationId xmlns:a16="http://schemas.microsoft.com/office/drawing/2014/main" id="{660E78FC-48FC-EB01-36AD-E247741C3D0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71474" y="2879023"/>
              <a:ext cx="208723" cy="208724"/>
            </a:xfrm>
            <a:prstGeom prst="rect">
              <a:avLst/>
            </a:prstGeom>
          </p:spPr>
        </p:pic>
      </p:grpSp>
      <p:grpSp>
        <p:nvGrpSpPr>
          <p:cNvPr id="34" name="Group 33">
            <a:extLst>
              <a:ext uri="{FF2B5EF4-FFF2-40B4-BE49-F238E27FC236}">
                <a16:creationId xmlns:a16="http://schemas.microsoft.com/office/drawing/2014/main" id="{F2A3A751-BEB4-B630-ECA7-60D4860C06FA}"/>
              </a:ext>
            </a:extLst>
          </p:cNvPr>
          <p:cNvGrpSpPr/>
          <p:nvPr/>
        </p:nvGrpSpPr>
        <p:grpSpPr>
          <a:xfrm>
            <a:off x="7263204" y="5119829"/>
            <a:ext cx="613877" cy="613877"/>
            <a:chOff x="6197868" y="2680579"/>
            <a:chExt cx="661356" cy="661356"/>
          </a:xfrm>
        </p:grpSpPr>
        <p:sp>
          <p:nvSpPr>
            <p:cNvPr id="35" name="Oval 34">
              <a:extLst>
                <a:ext uri="{FF2B5EF4-FFF2-40B4-BE49-F238E27FC236}">
                  <a16:creationId xmlns:a16="http://schemas.microsoft.com/office/drawing/2014/main" id="{F39471C4-80FA-7171-BE92-C2E44AD77803}"/>
                </a:ext>
              </a:extLst>
            </p:cNvPr>
            <p:cNvSpPr/>
            <p:nvPr/>
          </p:nvSpPr>
          <p:spPr>
            <a:xfrm>
              <a:off x="6275355" y="2760614"/>
              <a:ext cx="403372" cy="40337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4"/>
                </a:solidFill>
                <a:effectLst/>
                <a:uLnTx/>
                <a:uFillTx/>
                <a:latin typeface="CiscoSansTT Light"/>
                <a:ea typeface="+mn-ea"/>
                <a:cs typeface="+mn-cs"/>
              </a:endParaRPr>
            </a:p>
          </p:txBody>
        </p:sp>
        <p:pic>
          <p:nvPicPr>
            <p:cNvPr id="36" name="Graphic 35">
              <a:extLst>
                <a:ext uri="{FF2B5EF4-FFF2-40B4-BE49-F238E27FC236}">
                  <a16:creationId xmlns:a16="http://schemas.microsoft.com/office/drawing/2014/main" id="{6DCF8FD2-7BB3-D535-5FDB-FE10919C8BF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97868" y="2680579"/>
              <a:ext cx="661356" cy="661356"/>
            </a:xfrm>
            <a:prstGeom prst="rect">
              <a:avLst/>
            </a:prstGeom>
          </p:spPr>
        </p:pic>
        <p:pic>
          <p:nvPicPr>
            <p:cNvPr id="37" name="Graphic 36">
              <a:extLst>
                <a:ext uri="{FF2B5EF4-FFF2-40B4-BE49-F238E27FC236}">
                  <a16:creationId xmlns:a16="http://schemas.microsoft.com/office/drawing/2014/main" id="{6EE8F76E-42E7-28A2-0ADA-3F12D0C5A1E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71474" y="2879023"/>
              <a:ext cx="208723" cy="208724"/>
            </a:xfrm>
            <a:prstGeom prst="rect">
              <a:avLst/>
            </a:prstGeom>
          </p:spPr>
        </p:pic>
      </p:grpSp>
      <p:grpSp>
        <p:nvGrpSpPr>
          <p:cNvPr id="38" name="Group 37">
            <a:extLst>
              <a:ext uri="{FF2B5EF4-FFF2-40B4-BE49-F238E27FC236}">
                <a16:creationId xmlns:a16="http://schemas.microsoft.com/office/drawing/2014/main" id="{49C67B9C-9FA9-8413-AF91-CB849A0CB5CF}"/>
              </a:ext>
            </a:extLst>
          </p:cNvPr>
          <p:cNvGrpSpPr/>
          <p:nvPr/>
        </p:nvGrpSpPr>
        <p:grpSpPr>
          <a:xfrm>
            <a:off x="4203930" y="3709136"/>
            <a:ext cx="613877" cy="613877"/>
            <a:chOff x="6197868" y="2680579"/>
            <a:chExt cx="661356" cy="661356"/>
          </a:xfrm>
        </p:grpSpPr>
        <p:sp>
          <p:nvSpPr>
            <p:cNvPr id="39" name="Oval 38">
              <a:extLst>
                <a:ext uri="{FF2B5EF4-FFF2-40B4-BE49-F238E27FC236}">
                  <a16:creationId xmlns:a16="http://schemas.microsoft.com/office/drawing/2014/main" id="{BB127E20-FE41-64CE-6A61-44769200DB3E}"/>
                </a:ext>
              </a:extLst>
            </p:cNvPr>
            <p:cNvSpPr/>
            <p:nvPr/>
          </p:nvSpPr>
          <p:spPr>
            <a:xfrm>
              <a:off x="6275355" y="2760614"/>
              <a:ext cx="403372" cy="40337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4"/>
                </a:solidFill>
                <a:effectLst/>
                <a:uLnTx/>
                <a:uFillTx/>
                <a:latin typeface="CiscoSansTT Light"/>
                <a:ea typeface="+mn-ea"/>
                <a:cs typeface="+mn-cs"/>
              </a:endParaRPr>
            </a:p>
          </p:txBody>
        </p:sp>
        <p:pic>
          <p:nvPicPr>
            <p:cNvPr id="40" name="Graphic 39">
              <a:extLst>
                <a:ext uri="{FF2B5EF4-FFF2-40B4-BE49-F238E27FC236}">
                  <a16:creationId xmlns:a16="http://schemas.microsoft.com/office/drawing/2014/main" id="{A1FC4500-F88C-DE92-3615-9A9D73857B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97868" y="2680579"/>
              <a:ext cx="661356" cy="661356"/>
            </a:xfrm>
            <a:prstGeom prst="rect">
              <a:avLst/>
            </a:prstGeom>
          </p:spPr>
        </p:pic>
        <p:pic>
          <p:nvPicPr>
            <p:cNvPr id="41" name="Graphic 40">
              <a:extLst>
                <a:ext uri="{FF2B5EF4-FFF2-40B4-BE49-F238E27FC236}">
                  <a16:creationId xmlns:a16="http://schemas.microsoft.com/office/drawing/2014/main" id="{EEBF24D6-29B9-D971-D1F5-BF8E6D0A6D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71474" y="2879023"/>
              <a:ext cx="208723" cy="208724"/>
            </a:xfrm>
            <a:prstGeom prst="rect">
              <a:avLst/>
            </a:prstGeom>
          </p:spPr>
        </p:pic>
      </p:grpSp>
      <p:pic>
        <p:nvPicPr>
          <p:cNvPr id="42" name="Picture 41" descr="Fingerprint - Free interface icons">
            <a:extLst>
              <a:ext uri="{FF2B5EF4-FFF2-40B4-BE49-F238E27FC236}">
                <a16:creationId xmlns:a16="http://schemas.microsoft.com/office/drawing/2014/main" id="{A12427A7-E8F4-B20D-6DD4-E73DC9E52AB8}"/>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2518962" y="4319706"/>
            <a:ext cx="430167" cy="423461"/>
          </a:xfrm>
          <a:prstGeom prst="rect">
            <a:avLst/>
          </a:prstGeom>
          <a:ln>
            <a:noFill/>
          </a:ln>
        </p:spPr>
      </p:pic>
    </p:spTree>
    <p:extLst>
      <p:ext uri="{BB962C8B-B14F-4D97-AF65-F5344CB8AC3E}">
        <p14:creationId xmlns:p14="http://schemas.microsoft.com/office/powerpoint/2010/main" val="185477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 Single Corner Rectangle 37">
            <a:extLst>
              <a:ext uri="{FF2B5EF4-FFF2-40B4-BE49-F238E27FC236}">
                <a16:creationId xmlns:a16="http://schemas.microsoft.com/office/drawing/2014/main" id="{F4C42EDE-08FC-3A98-AC0A-5B6A7FFFCDEC}"/>
              </a:ext>
            </a:extLst>
          </p:cNvPr>
          <p:cNvSpPr/>
          <p:nvPr/>
        </p:nvSpPr>
        <p:spPr>
          <a:xfrm rot="16200000">
            <a:off x="5811335" y="551368"/>
            <a:ext cx="5654022" cy="7202309"/>
          </a:xfrm>
          <a:prstGeom prst="round1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924" algn="l" defTabSz="609585" rtl="0" eaLnBrk="1" latinLnBrk="0" hangingPunct="1">
              <a:defRPr kern="1200">
                <a:solidFill>
                  <a:schemeClr val="tx1"/>
                </a:solidFill>
                <a:latin typeface="Arial" charset="0"/>
                <a:ea typeface="ＭＳ Ｐゴシック" charset="0"/>
                <a:cs typeface="ＭＳ Ｐゴシック" charset="0"/>
              </a:defRPr>
            </a:lvl6pPr>
            <a:lvl7pPr marL="3657509" algn="l" defTabSz="609585" rtl="0" eaLnBrk="1" latinLnBrk="0" hangingPunct="1">
              <a:defRPr kern="1200">
                <a:solidFill>
                  <a:schemeClr val="tx1"/>
                </a:solidFill>
                <a:latin typeface="Arial" charset="0"/>
                <a:ea typeface="ＭＳ Ｐゴシック" charset="0"/>
                <a:cs typeface="ＭＳ Ｐゴシック" charset="0"/>
              </a:defRPr>
            </a:lvl7pPr>
            <a:lvl8pPr marL="4267093" algn="l" defTabSz="609585" rtl="0" eaLnBrk="1" latinLnBrk="0" hangingPunct="1">
              <a:defRPr kern="1200">
                <a:solidFill>
                  <a:schemeClr val="tx1"/>
                </a:solidFill>
                <a:latin typeface="Arial" charset="0"/>
                <a:ea typeface="ＭＳ Ｐゴシック" charset="0"/>
                <a:cs typeface="ＭＳ Ｐゴシック" charset="0"/>
              </a:defRPr>
            </a:lvl8pPr>
            <a:lvl9pPr marL="4876678" algn="l" defTabSz="609585" rtl="0" eaLnBrk="1" latinLnBrk="0" hangingPunct="1">
              <a:defRPr kern="1200">
                <a:solidFill>
                  <a:schemeClr val="tx1"/>
                </a:solidFill>
                <a:latin typeface="Arial" charset="0"/>
                <a:ea typeface="ＭＳ Ｐゴシック" charset="0"/>
                <a:cs typeface="ＭＳ Ｐゴシック" charset="0"/>
              </a:defRPr>
            </a:lvl9pPr>
          </a:lstStyle>
          <a:p>
            <a:pPr algn="ctr" defTabSz="609543"/>
            <a:endParaRPr lang="en-US">
              <a:solidFill>
                <a:srgbClr val="363F42"/>
              </a:solidFill>
              <a:latin typeface="CiscoSansTT Light"/>
            </a:endParaRPr>
          </a:p>
        </p:txBody>
      </p:sp>
      <p:sp>
        <p:nvSpPr>
          <p:cNvPr id="13" name="Rectangle 12">
            <a:extLst>
              <a:ext uri="{FF2B5EF4-FFF2-40B4-BE49-F238E27FC236}">
                <a16:creationId xmlns:a16="http://schemas.microsoft.com/office/drawing/2014/main" id="{DB652D2B-A0A6-2920-E6FC-F99E8B6061A2}"/>
              </a:ext>
            </a:extLst>
          </p:cNvPr>
          <p:cNvSpPr/>
          <p:nvPr/>
        </p:nvSpPr>
        <p:spPr>
          <a:xfrm>
            <a:off x="1523262" y="2620870"/>
            <a:ext cx="1448569" cy="2953629"/>
          </a:xfrm>
          <a:prstGeom prst="rect">
            <a:avLst/>
          </a:prstGeom>
          <a:noFill/>
          <a:ln>
            <a:noFill/>
          </a:ln>
        </p:spPr>
        <p:txBody>
          <a:bodyPr wrap="square" lIns="0" tIns="0" rIns="0" bIns="0" anchor="t">
            <a:spAutoFit/>
          </a:bodyPr>
          <a:lstStyle/>
          <a:p>
            <a:pPr marL="0" marR="0" lvl="0" indent="0" algn="l" defTabSz="1216976" rtl="0" eaLnBrk="1" fontAlgn="base" latinLnBrk="0" hangingPunct="1">
              <a:lnSpc>
                <a:spcPct val="90000"/>
              </a:lnSpc>
              <a:spcBef>
                <a:spcPct val="0"/>
              </a:spcBef>
              <a:spcAft>
                <a:spcPct val="0"/>
              </a:spcAft>
              <a:buClrTx/>
              <a:buSzTx/>
              <a:buFontTx/>
              <a:buNone/>
              <a:tabLst/>
              <a:defRPr/>
            </a:pPr>
            <a:r>
              <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rPr>
              <a:t>Corporate Managed Device</a:t>
            </a:r>
          </a:p>
          <a:p>
            <a:pPr marL="0" marR="0" lvl="0" indent="0" algn="l" defTabSz="1216976" rtl="0" eaLnBrk="1" fontAlgn="base" latinLnBrk="0" hangingPunct="1">
              <a:lnSpc>
                <a:spcPct val="90000"/>
              </a:lnSpc>
              <a:spcBef>
                <a:spcPct val="0"/>
              </a:spcBef>
              <a:spcAft>
                <a:spcPct val="0"/>
              </a:spcAft>
              <a:buClrTx/>
              <a:buSzTx/>
              <a:buFontTx/>
              <a:buNone/>
              <a:tabLst/>
              <a:defRPr/>
            </a:pPr>
            <a:endPar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endParaRPr>
          </a:p>
          <a:p>
            <a:pPr marL="0" marR="0" lvl="0" indent="0" algn="l" defTabSz="1216976" rtl="0" eaLnBrk="1" fontAlgn="base" latinLnBrk="0" hangingPunct="1">
              <a:lnSpc>
                <a:spcPct val="90000"/>
              </a:lnSpc>
              <a:spcBef>
                <a:spcPct val="0"/>
              </a:spcBef>
              <a:spcAft>
                <a:spcPct val="0"/>
              </a:spcAft>
              <a:buClrTx/>
              <a:buSzTx/>
              <a:buFontTx/>
              <a:buNone/>
              <a:tabLst/>
              <a:defRPr/>
            </a:pPr>
            <a:endPar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endParaRPr>
          </a:p>
          <a:p>
            <a:pPr marL="0" marR="0" lvl="0" indent="0" algn="l" defTabSz="1216976" rtl="0" eaLnBrk="1" fontAlgn="base" latinLnBrk="0" hangingPunct="1">
              <a:lnSpc>
                <a:spcPct val="90000"/>
              </a:lnSpc>
              <a:spcBef>
                <a:spcPct val="0"/>
              </a:spcBef>
              <a:spcAft>
                <a:spcPct val="0"/>
              </a:spcAft>
              <a:buClrTx/>
              <a:buSzTx/>
              <a:buFontTx/>
              <a:buNone/>
              <a:tabLst/>
              <a:defRPr/>
            </a:pPr>
            <a:r>
              <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rPr>
              <a:t>Registered </a:t>
            </a:r>
            <a:br>
              <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rPr>
            </a:br>
            <a:r>
              <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rPr>
              <a:t>Device</a:t>
            </a:r>
          </a:p>
          <a:p>
            <a:pPr marL="0" marR="0" lvl="0" indent="0" algn="l" defTabSz="1216976" rtl="0" eaLnBrk="1" fontAlgn="base" latinLnBrk="0" hangingPunct="1">
              <a:lnSpc>
                <a:spcPct val="90000"/>
              </a:lnSpc>
              <a:spcBef>
                <a:spcPct val="0"/>
              </a:spcBef>
              <a:spcAft>
                <a:spcPct val="0"/>
              </a:spcAft>
              <a:buClrTx/>
              <a:buSzTx/>
              <a:buFontTx/>
              <a:buNone/>
              <a:tabLst/>
              <a:defRPr/>
            </a:pPr>
            <a:endPar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endParaRPr>
          </a:p>
          <a:p>
            <a:pPr marL="0" marR="0" lvl="0" indent="0" algn="l" defTabSz="1216976" rtl="0" eaLnBrk="1" fontAlgn="base" latinLnBrk="0" hangingPunct="1">
              <a:lnSpc>
                <a:spcPct val="90000"/>
              </a:lnSpc>
              <a:spcBef>
                <a:spcPct val="0"/>
              </a:spcBef>
              <a:spcAft>
                <a:spcPct val="0"/>
              </a:spcAft>
              <a:buClrTx/>
              <a:buSzTx/>
              <a:buFontTx/>
              <a:buNone/>
              <a:tabLst/>
              <a:defRPr/>
            </a:pPr>
            <a:endPar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endParaRPr>
          </a:p>
          <a:p>
            <a:pPr marL="0" marR="0" lvl="0" indent="0" algn="l" defTabSz="1216976" rtl="0" eaLnBrk="1" fontAlgn="base" latinLnBrk="0" hangingPunct="1">
              <a:lnSpc>
                <a:spcPct val="90000"/>
              </a:lnSpc>
              <a:spcBef>
                <a:spcPct val="0"/>
              </a:spcBef>
              <a:spcAft>
                <a:spcPct val="0"/>
              </a:spcAft>
              <a:buClrTx/>
              <a:buSzTx/>
              <a:buFontTx/>
              <a:buNone/>
              <a:tabLst/>
              <a:defRPr/>
            </a:pPr>
            <a:endPar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endParaRPr>
          </a:p>
          <a:p>
            <a:pPr marL="0" marR="0" lvl="0" indent="0" algn="l" defTabSz="1216976" rtl="0" eaLnBrk="1" fontAlgn="base" latinLnBrk="0" hangingPunct="1">
              <a:lnSpc>
                <a:spcPct val="90000"/>
              </a:lnSpc>
              <a:spcBef>
                <a:spcPct val="0"/>
              </a:spcBef>
              <a:spcAft>
                <a:spcPct val="0"/>
              </a:spcAft>
              <a:buClrTx/>
              <a:buSzTx/>
              <a:buFontTx/>
              <a:buNone/>
              <a:tabLst/>
              <a:defRPr/>
            </a:pPr>
            <a:endPar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endParaRPr>
          </a:p>
          <a:p>
            <a:pPr marL="0" marR="0" lvl="0" indent="0" algn="l" defTabSz="1216976" rtl="0" eaLnBrk="1" fontAlgn="base" latinLnBrk="0" hangingPunct="1">
              <a:lnSpc>
                <a:spcPct val="90000"/>
              </a:lnSpc>
              <a:spcBef>
                <a:spcPct val="0"/>
              </a:spcBef>
              <a:spcAft>
                <a:spcPct val="0"/>
              </a:spcAft>
              <a:buClrTx/>
              <a:buSzTx/>
              <a:buFontTx/>
              <a:buNone/>
              <a:tabLst/>
              <a:defRPr/>
            </a:pPr>
            <a:endPar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endParaRPr>
          </a:p>
          <a:p>
            <a:pPr marL="0" marR="0" lvl="0" indent="0" algn="l" defTabSz="1216976" rtl="0" eaLnBrk="1" fontAlgn="base" latinLnBrk="0" hangingPunct="1">
              <a:lnSpc>
                <a:spcPct val="90000"/>
              </a:lnSpc>
              <a:spcBef>
                <a:spcPct val="0"/>
              </a:spcBef>
              <a:spcAft>
                <a:spcPct val="0"/>
              </a:spcAft>
              <a:buClrTx/>
              <a:buSzTx/>
              <a:buFontTx/>
              <a:buNone/>
              <a:tabLst/>
              <a:defRPr/>
            </a:pPr>
            <a:endPar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endParaRPr>
          </a:p>
          <a:p>
            <a:pPr marL="0" marR="0" lvl="0" indent="0" algn="l" defTabSz="1216976" rtl="0" eaLnBrk="1" fontAlgn="base" latinLnBrk="0" hangingPunct="1">
              <a:lnSpc>
                <a:spcPct val="90000"/>
              </a:lnSpc>
              <a:spcBef>
                <a:spcPct val="0"/>
              </a:spcBef>
              <a:spcAft>
                <a:spcPct val="0"/>
              </a:spcAft>
              <a:buClrTx/>
              <a:buSzTx/>
              <a:buFontTx/>
              <a:buNone/>
              <a:tabLst/>
              <a:defRPr/>
            </a:pPr>
            <a:endPar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endParaRPr>
          </a:p>
          <a:p>
            <a:pPr marL="0" marR="0" lvl="0" indent="0" algn="l" defTabSz="1216976" rtl="0" eaLnBrk="1" fontAlgn="base" latinLnBrk="0" hangingPunct="1">
              <a:lnSpc>
                <a:spcPct val="90000"/>
              </a:lnSpc>
              <a:spcBef>
                <a:spcPct val="0"/>
              </a:spcBef>
              <a:spcAft>
                <a:spcPct val="0"/>
              </a:spcAft>
              <a:buClrTx/>
              <a:buSzTx/>
              <a:buFontTx/>
              <a:buNone/>
              <a:tabLst/>
              <a:defRPr/>
            </a:pPr>
            <a:endPar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endParaRPr>
          </a:p>
          <a:p>
            <a:pPr marL="0" marR="0" lvl="0" indent="0" algn="l" defTabSz="1216976" rtl="0" eaLnBrk="1" fontAlgn="base" latinLnBrk="0" hangingPunct="1">
              <a:lnSpc>
                <a:spcPct val="90000"/>
              </a:lnSpc>
              <a:spcBef>
                <a:spcPct val="0"/>
              </a:spcBef>
              <a:spcAft>
                <a:spcPct val="0"/>
              </a:spcAft>
              <a:buClrTx/>
              <a:buSzTx/>
              <a:buFontTx/>
              <a:buNone/>
              <a:tabLst/>
              <a:defRPr/>
            </a:pPr>
            <a:r>
              <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rPr>
              <a:t>Unknown </a:t>
            </a:r>
          </a:p>
          <a:p>
            <a:pPr marL="0" marR="0" lvl="0" indent="0" algn="l" defTabSz="1216976" rtl="0" eaLnBrk="1" fontAlgn="base" latinLnBrk="0" hangingPunct="1">
              <a:lnSpc>
                <a:spcPct val="90000"/>
              </a:lnSpc>
              <a:spcBef>
                <a:spcPct val="0"/>
              </a:spcBef>
              <a:spcAft>
                <a:spcPct val="0"/>
              </a:spcAft>
              <a:buClrTx/>
              <a:buSzTx/>
              <a:buFontTx/>
              <a:buNone/>
              <a:tabLst/>
              <a:defRPr/>
            </a:pPr>
            <a:r>
              <a:rPr kumimoji="0" lang="en-US" sz="1333" b="0" i="0" u="none" strike="noStrike" kern="1200" cap="none" spc="67" normalizeH="0" baseline="0" noProof="0">
                <a:ln>
                  <a:noFill/>
                </a:ln>
                <a:solidFill>
                  <a:schemeClr val="bg2"/>
                </a:solidFill>
                <a:effectLst/>
                <a:uLnTx/>
                <a:uFillTx/>
                <a:latin typeface="CiscoSansTT Light"/>
                <a:ea typeface="ＭＳ Ｐゴシック"/>
                <a:cs typeface="Arial"/>
              </a:rPr>
              <a:t>Device</a:t>
            </a:r>
            <a:endParaRPr kumimoji="0" lang="en-US" sz="1333" b="0" i="0" u="none" strike="noStrike" kern="1200" cap="none" spc="67" normalizeH="0" baseline="0" noProof="0">
              <a:ln>
                <a:noFill/>
              </a:ln>
              <a:solidFill>
                <a:schemeClr val="bg2"/>
              </a:solidFill>
              <a:effectLst/>
              <a:uLnTx/>
              <a:uFillTx/>
              <a:latin typeface="CiscoSansTT Light"/>
              <a:ea typeface="ＭＳ Ｐゴシック" charset="0"/>
              <a:cs typeface="Arial"/>
            </a:endParaRPr>
          </a:p>
        </p:txBody>
      </p:sp>
      <p:sp>
        <p:nvSpPr>
          <p:cNvPr id="14" name="Teardrop 13">
            <a:extLst>
              <a:ext uri="{FF2B5EF4-FFF2-40B4-BE49-F238E27FC236}">
                <a16:creationId xmlns:a16="http://schemas.microsoft.com/office/drawing/2014/main" id="{DD2084AB-46C5-4472-535B-C1B5D2545171}"/>
              </a:ext>
            </a:extLst>
          </p:cNvPr>
          <p:cNvSpPr/>
          <p:nvPr/>
        </p:nvSpPr>
        <p:spPr>
          <a:xfrm rot="10800000">
            <a:off x="2960881" y="4154912"/>
            <a:ext cx="1485011" cy="1485011"/>
          </a:xfrm>
          <a:prstGeom prst="teardrop">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0960" rIns="6096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63F42"/>
              </a:solidFill>
              <a:effectLst/>
              <a:uLnTx/>
              <a:uFillTx/>
              <a:latin typeface="CiscoSansTT Light"/>
              <a:ea typeface="+mn-ea"/>
              <a:cs typeface="+mn-cs"/>
            </a:endParaRPr>
          </a:p>
        </p:txBody>
      </p:sp>
      <p:sp>
        <p:nvSpPr>
          <p:cNvPr id="15" name="Rectangle 14">
            <a:extLst>
              <a:ext uri="{FF2B5EF4-FFF2-40B4-BE49-F238E27FC236}">
                <a16:creationId xmlns:a16="http://schemas.microsoft.com/office/drawing/2014/main" id="{5CEE6FA8-0410-9F4B-640C-3B957082477B}"/>
              </a:ext>
            </a:extLst>
          </p:cNvPr>
          <p:cNvSpPr/>
          <p:nvPr/>
        </p:nvSpPr>
        <p:spPr>
          <a:xfrm>
            <a:off x="3142451" y="5004329"/>
            <a:ext cx="1121869" cy="447495"/>
          </a:xfrm>
          <a:prstGeom prst="rect">
            <a:avLst/>
          </a:prstGeom>
          <a:noFill/>
          <a:ln>
            <a:noFill/>
          </a:ln>
        </p:spPr>
        <p:txBody>
          <a:bodyPr wrap="square" lIns="0" tIns="0" rIns="0" bIns="0" anchor="t">
            <a:spAutoFit/>
          </a:bodyPr>
          <a:lstStyle/>
          <a:p>
            <a:pPr marL="0" marR="0" lvl="0" indent="0" algn="ctr" defTabSz="1216976" rtl="0" eaLnBrk="1" fontAlgn="base" latinLnBrk="0" hangingPunct="1">
              <a:lnSpc>
                <a:spcPct val="90000"/>
              </a:lnSpc>
              <a:spcBef>
                <a:spcPct val="0"/>
              </a:spcBef>
              <a:spcAft>
                <a:spcPct val="0"/>
              </a:spcAft>
              <a:buClrTx/>
              <a:buSzTx/>
              <a:buFontTx/>
              <a:buNone/>
              <a:tabLst/>
              <a:defRPr/>
            </a:pPr>
            <a:r>
              <a:rPr kumimoji="0" lang="en-US" sz="1067" b="0" i="0" u="none" strike="noStrike" kern="1200" cap="none" spc="67" normalizeH="0" baseline="0" noProof="0">
                <a:ln>
                  <a:noFill/>
                </a:ln>
                <a:solidFill>
                  <a:srgbClr val="363F42"/>
                </a:solidFill>
                <a:effectLst/>
                <a:uLnTx/>
                <a:uFillTx/>
                <a:latin typeface="CiscoSansTT Light"/>
                <a:ea typeface="ＭＳ Ｐゴシック"/>
                <a:cs typeface="CiscoSansTT Medium" panose="020B0503020201020303" pitchFamily="34" charset="0"/>
              </a:rPr>
              <a:t>We’re sorry. </a:t>
            </a:r>
            <a:br>
              <a:rPr kumimoji="0" lang="en-US" sz="1067" b="0" i="0" u="none" strike="noStrike" kern="1200" cap="none" spc="67" normalizeH="0" baseline="0" noProof="0">
                <a:ln>
                  <a:noFill/>
                </a:ln>
                <a:solidFill>
                  <a:srgbClr val="363F42"/>
                </a:solidFill>
                <a:effectLst/>
                <a:uLnTx/>
                <a:uFillTx/>
                <a:latin typeface="CiscoSansTT Light"/>
                <a:ea typeface="ＭＳ Ｐゴシック"/>
                <a:cs typeface="CiscoSansTT Medium" panose="020B0503020201020303" pitchFamily="34" charset="0"/>
              </a:rPr>
            </a:br>
            <a:r>
              <a:rPr kumimoji="0" lang="en-US" sz="1067" b="0" i="0" u="none" strike="noStrike" kern="1200" cap="none" spc="67" normalizeH="0" baseline="0" noProof="0">
                <a:ln>
                  <a:noFill/>
                </a:ln>
                <a:solidFill>
                  <a:srgbClr val="363F42"/>
                </a:solidFill>
                <a:effectLst/>
                <a:uLnTx/>
                <a:uFillTx/>
                <a:latin typeface="CiscoSansTT Light"/>
                <a:ea typeface="ＭＳ Ｐゴシック"/>
                <a:cs typeface="CiscoSansTT Medium" panose="020B0503020201020303" pitchFamily="34" charset="0"/>
              </a:rPr>
              <a:t>Access is not allowed.</a:t>
            </a:r>
          </a:p>
        </p:txBody>
      </p:sp>
      <p:grpSp>
        <p:nvGrpSpPr>
          <p:cNvPr id="16" name="Group 15">
            <a:extLst>
              <a:ext uri="{FF2B5EF4-FFF2-40B4-BE49-F238E27FC236}">
                <a16:creationId xmlns:a16="http://schemas.microsoft.com/office/drawing/2014/main" id="{BA75C8F3-C02C-4092-BE27-4D399559E60C}"/>
              </a:ext>
            </a:extLst>
          </p:cNvPr>
          <p:cNvGrpSpPr/>
          <p:nvPr/>
        </p:nvGrpSpPr>
        <p:grpSpPr>
          <a:xfrm>
            <a:off x="3424243" y="4373537"/>
            <a:ext cx="558287" cy="766684"/>
            <a:chOff x="5377267" y="1169373"/>
            <a:chExt cx="518049" cy="711426"/>
          </a:xfrm>
        </p:grpSpPr>
        <p:sp>
          <p:nvSpPr>
            <p:cNvPr id="17" name="Oval 16">
              <a:extLst>
                <a:ext uri="{FF2B5EF4-FFF2-40B4-BE49-F238E27FC236}">
                  <a16:creationId xmlns:a16="http://schemas.microsoft.com/office/drawing/2014/main" id="{DE629CDD-6608-72AC-2C8C-0BD67AD67D55}"/>
                </a:ext>
              </a:extLst>
            </p:cNvPr>
            <p:cNvSpPr/>
            <p:nvPr/>
          </p:nvSpPr>
          <p:spPr>
            <a:xfrm>
              <a:off x="5377267" y="1169373"/>
              <a:ext cx="518049" cy="518049"/>
            </a:xfrm>
            <a:prstGeom prst="ellipse">
              <a:avLst/>
            </a:prstGeom>
            <a:no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0960" rIns="6096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63F42"/>
                </a:solidFill>
                <a:effectLst/>
                <a:uLnTx/>
                <a:uFillTx/>
                <a:latin typeface="CiscoSansTT Light"/>
                <a:ea typeface="+mn-ea"/>
                <a:cs typeface="+mn-cs"/>
              </a:endParaRPr>
            </a:p>
          </p:txBody>
        </p:sp>
        <p:sp>
          <p:nvSpPr>
            <p:cNvPr id="18" name="Arc 17">
              <a:extLst>
                <a:ext uri="{FF2B5EF4-FFF2-40B4-BE49-F238E27FC236}">
                  <a16:creationId xmlns:a16="http://schemas.microsoft.com/office/drawing/2014/main" id="{656EE250-4774-D7B5-E0AA-A4C1C3EAA2C1}"/>
                </a:ext>
              </a:extLst>
            </p:cNvPr>
            <p:cNvSpPr/>
            <p:nvPr/>
          </p:nvSpPr>
          <p:spPr>
            <a:xfrm rot="18900000">
              <a:off x="5452067" y="1512351"/>
              <a:ext cx="368448" cy="368448"/>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63F42"/>
                </a:solidFill>
                <a:effectLst/>
                <a:uLnTx/>
                <a:uFillTx/>
                <a:latin typeface="CiscoSansTT Light"/>
                <a:ea typeface="+mn-ea"/>
                <a:cs typeface="+mn-cs"/>
              </a:endParaRPr>
            </a:p>
          </p:txBody>
        </p:sp>
        <p:grpSp>
          <p:nvGrpSpPr>
            <p:cNvPr id="19" name="Group 18">
              <a:extLst>
                <a:ext uri="{FF2B5EF4-FFF2-40B4-BE49-F238E27FC236}">
                  <a16:creationId xmlns:a16="http://schemas.microsoft.com/office/drawing/2014/main" id="{561E7663-F5D7-7A39-346C-F7650A7F2CA8}"/>
                </a:ext>
              </a:extLst>
            </p:cNvPr>
            <p:cNvGrpSpPr/>
            <p:nvPr/>
          </p:nvGrpSpPr>
          <p:grpSpPr>
            <a:xfrm>
              <a:off x="5470692" y="1285702"/>
              <a:ext cx="331199" cy="137470"/>
              <a:chOff x="5469135" y="1285702"/>
              <a:chExt cx="331199" cy="137470"/>
            </a:xfrm>
          </p:grpSpPr>
          <p:sp>
            <p:nvSpPr>
              <p:cNvPr id="20" name="Arc 19">
                <a:extLst>
                  <a:ext uri="{FF2B5EF4-FFF2-40B4-BE49-F238E27FC236}">
                    <a16:creationId xmlns:a16="http://schemas.microsoft.com/office/drawing/2014/main" id="{EA0D2EDC-2441-2719-2E34-A44F9BE8AFFD}"/>
                  </a:ext>
                </a:extLst>
              </p:cNvPr>
              <p:cNvSpPr/>
              <p:nvPr/>
            </p:nvSpPr>
            <p:spPr>
              <a:xfrm rot="8100000">
                <a:off x="5469135" y="1285702"/>
                <a:ext cx="137469" cy="137469"/>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63F42"/>
                  </a:solidFill>
                  <a:effectLst/>
                  <a:uLnTx/>
                  <a:uFillTx/>
                  <a:latin typeface="CiscoSansTT Light"/>
                  <a:ea typeface="+mn-ea"/>
                  <a:cs typeface="+mn-cs"/>
                </a:endParaRPr>
              </a:p>
            </p:txBody>
          </p:sp>
          <p:sp>
            <p:nvSpPr>
              <p:cNvPr id="21" name="Arc 20">
                <a:extLst>
                  <a:ext uri="{FF2B5EF4-FFF2-40B4-BE49-F238E27FC236}">
                    <a16:creationId xmlns:a16="http://schemas.microsoft.com/office/drawing/2014/main" id="{A7EE8FE4-133B-7348-E3BF-C7FE32DB901D}"/>
                  </a:ext>
                </a:extLst>
              </p:cNvPr>
              <p:cNvSpPr/>
              <p:nvPr/>
            </p:nvSpPr>
            <p:spPr>
              <a:xfrm rot="8100000">
                <a:off x="5662865" y="1285703"/>
                <a:ext cx="137469" cy="137469"/>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63F42"/>
                  </a:solidFill>
                  <a:effectLst/>
                  <a:uLnTx/>
                  <a:uFillTx/>
                  <a:latin typeface="CiscoSansTT Light"/>
                  <a:ea typeface="+mn-ea"/>
                  <a:cs typeface="+mn-cs"/>
                </a:endParaRPr>
              </a:p>
            </p:txBody>
          </p:sp>
        </p:grpSp>
      </p:grpSp>
      <p:cxnSp>
        <p:nvCxnSpPr>
          <p:cNvPr id="39" name="Straight Arrow Connector 38">
            <a:extLst>
              <a:ext uri="{FF2B5EF4-FFF2-40B4-BE49-F238E27FC236}">
                <a16:creationId xmlns:a16="http://schemas.microsoft.com/office/drawing/2014/main" id="{783FEEED-6415-771A-BA28-5368711E6E4B}"/>
              </a:ext>
            </a:extLst>
          </p:cNvPr>
          <p:cNvCxnSpPr/>
          <p:nvPr/>
        </p:nvCxnSpPr>
        <p:spPr>
          <a:xfrm>
            <a:off x="2355056" y="5343525"/>
            <a:ext cx="492920" cy="4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5B58A34-8B41-D87F-CC0B-FB94C58845D9}"/>
              </a:ext>
            </a:extLst>
          </p:cNvPr>
          <p:cNvSpPr>
            <a:spLocks noGrp="1"/>
          </p:cNvSpPr>
          <p:nvPr>
            <p:ph type="title"/>
          </p:nvPr>
        </p:nvSpPr>
        <p:spPr/>
        <p:txBody>
          <a:bodyPr/>
          <a:lstStyle/>
          <a:p>
            <a:r>
              <a:rPr lang="en-US"/>
              <a:t>Trusted Endpoints</a:t>
            </a:r>
          </a:p>
        </p:txBody>
      </p:sp>
      <p:sp>
        <p:nvSpPr>
          <p:cNvPr id="42" name="Text Placeholder 41">
            <a:extLst>
              <a:ext uri="{FF2B5EF4-FFF2-40B4-BE49-F238E27FC236}">
                <a16:creationId xmlns:a16="http://schemas.microsoft.com/office/drawing/2014/main" id="{CF8C298F-32F4-927E-18EF-D6C5711EA684}"/>
              </a:ext>
            </a:extLst>
          </p:cNvPr>
          <p:cNvSpPr>
            <a:spLocks noGrp="1"/>
          </p:cNvSpPr>
          <p:nvPr>
            <p:ph type="body" sz="quarter" idx="14"/>
          </p:nvPr>
        </p:nvSpPr>
        <p:spPr/>
        <p:txBody>
          <a:bodyPr>
            <a:normAutofit fontScale="25000" lnSpcReduction="20000"/>
          </a:bodyPr>
          <a:lstStyle/>
          <a:p>
            <a:endParaRPr lang="en-US"/>
          </a:p>
        </p:txBody>
      </p:sp>
      <p:sp>
        <p:nvSpPr>
          <p:cNvPr id="5" name="Text Placeholder 2">
            <a:extLst>
              <a:ext uri="{FF2B5EF4-FFF2-40B4-BE49-F238E27FC236}">
                <a16:creationId xmlns:a16="http://schemas.microsoft.com/office/drawing/2014/main" id="{3FCCF199-C862-17EA-E924-644B1FA9E040}"/>
              </a:ext>
            </a:extLst>
          </p:cNvPr>
          <p:cNvSpPr txBox="1">
            <a:spLocks/>
          </p:cNvSpPr>
          <p:nvPr/>
        </p:nvSpPr>
        <p:spPr>
          <a:xfrm>
            <a:off x="609599" y="1205078"/>
            <a:ext cx="4078097" cy="304800"/>
          </a:xfrm>
          <a:prstGeom prst="rect">
            <a:avLst/>
          </a:prstGeom>
        </p:spPr>
        <p:txBody>
          <a:bodyPr vert="horz" lIns="45720" tIns="45720" rIns="45720" bIns="45720" rtlCol="0">
            <a:noAutofit/>
          </a:bodyPr>
          <a:lstStyle>
            <a:lvl1pPr marL="226477" indent="-226477" algn="l" defTabSz="912253"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189" indent="-227008" algn="l" defTabSz="912253"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899" indent="-230182" algn="l" defTabSz="912253"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71" indent="-230182" algn="l" defTabSz="912253"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68" indent="-231769" algn="l" defTabSz="912253"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70" indent="-228586" algn="l" defTabSz="914340"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50" indent="-228556" algn="l" defTabSz="914340"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87" indent="0" algn="l" defTabSz="914340"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42" indent="-228586"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585">
              <a:spcBef>
                <a:spcPct val="0"/>
              </a:spcBef>
              <a:buClrTx/>
              <a:buSzTx/>
              <a:buFont typeface="Arial" charset="0"/>
              <a:buNone/>
              <a:defRPr/>
            </a:pPr>
            <a:r>
              <a:rPr lang="en-US" sz="1867"/>
              <a:t>Block attackers by only allowing registered and managed devices to gain access to corporate resources</a:t>
            </a:r>
          </a:p>
        </p:txBody>
      </p:sp>
      <p:grpSp>
        <p:nvGrpSpPr>
          <p:cNvPr id="23" name="Group 22">
            <a:extLst>
              <a:ext uri="{FF2B5EF4-FFF2-40B4-BE49-F238E27FC236}">
                <a16:creationId xmlns:a16="http://schemas.microsoft.com/office/drawing/2014/main" id="{E12F8B36-482E-016E-E1CC-4822507D7A58}"/>
              </a:ext>
            </a:extLst>
          </p:cNvPr>
          <p:cNvGrpSpPr/>
          <p:nvPr/>
        </p:nvGrpSpPr>
        <p:grpSpPr>
          <a:xfrm>
            <a:off x="706441" y="2622868"/>
            <a:ext cx="626969" cy="2966148"/>
            <a:chOff x="6690950" y="1935894"/>
            <a:chExt cx="470227" cy="2224622"/>
          </a:xfrm>
        </p:grpSpPr>
        <p:pic>
          <p:nvPicPr>
            <p:cNvPr id="24" name="Graphic 23">
              <a:extLst>
                <a:ext uri="{FF2B5EF4-FFF2-40B4-BE49-F238E27FC236}">
                  <a16:creationId xmlns:a16="http://schemas.microsoft.com/office/drawing/2014/main" id="{102F3876-846F-BB03-1C05-61A5CB4B3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0950" y="4047013"/>
              <a:ext cx="470227" cy="113503"/>
            </a:xfrm>
            <a:prstGeom prst="rect">
              <a:avLst/>
            </a:prstGeom>
          </p:spPr>
        </p:pic>
        <p:pic>
          <p:nvPicPr>
            <p:cNvPr id="25" name="Graphic 24">
              <a:extLst>
                <a:ext uri="{FF2B5EF4-FFF2-40B4-BE49-F238E27FC236}">
                  <a16:creationId xmlns:a16="http://schemas.microsoft.com/office/drawing/2014/main" id="{080A8F00-48C1-B387-4141-72EBF95E87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0950" y="3855094"/>
              <a:ext cx="470227" cy="113503"/>
            </a:xfrm>
            <a:prstGeom prst="rect">
              <a:avLst/>
            </a:prstGeom>
          </p:spPr>
        </p:pic>
        <p:pic>
          <p:nvPicPr>
            <p:cNvPr id="26" name="Graphic 25">
              <a:extLst>
                <a:ext uri="{FF2B5EF4-FFF2-40B4-BE49-F238E27FC236}">
                  <a16:creationId xmlns:a16="http://schemas.microsoft.com/office/drawing/2014/main" id="{DFA9C5BA-6346-713A-3843-173A5B0077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0950" y="3663174"/>
              <a:ext cx="470227" cy="113503"/>
            </a:xfrm>
            <a:prstGeom prst="rect">
              <a:avLst/>
            </a:prstGeom>
          </p:spPr>
        </p:pic>
        <p:pic>
          <p:nvPicPr>
            <p:cNvPr id="27" name="Graphic 26">
              <a:extLst>
                <a:ext uri="{FF2B5EF4-FFF2-40B4-BE49-F238E27FC236}">
                  <a16:creationId xmlns:a16="http://schemas.microsoft.com/office/drawing/2014/main" id="{E6CB1754-47B4-B957-03AB-F338652CC2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0950" y="3471254"/>
              <a:ext cx="470227" cy="113503"/>
            </a:xfrm>
            <a:prstGeom prst="rect">
              <a:avLst/>
            </a:prstGeom>
          </p:spPr>
        </p:pic>
        <p:pic>
          <p:nvPicPr>
            <p:cNvPr id="28" name="Graphic 27">
              <a:extLst>
                <a:ext uri="{FF2B5EF4-FFF2-40B4-BE49-F238E27FC236}">
                  <a16:creationId xmlns:a16="http://schemas.microsoft.com/office/drawing/2014/main" id="{A44CE3EC-5E2D-E716-5B88-24F93AAC96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0950" y="3279334"/>
              <a:ext cx="470227" cy="113503"/>
            </a:xfrm>
            <a:prstGeom prst="rect">
              <a:avLst/>
            </a:prstGeom>
          </p:spPr>
        </p:pic>
        <p:pic>
          <p:nvPicPr>
            <p:cNvPr id="29" name="Graphic 28">
              <a:extLst>
                <a:ext uri="{FF2B5EF4-FFF2-40B4-BE49-F238E27FC236}">
                  <a16:creationId xmlns:a16="http://schemas.microsoft.com/office/drawing/2014/main" id="{A5B94D12-F209-E6FF-F00D-A682B30835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0950" y="3087414"/>
              <a:ext cx="470227" cy="113503"/>
            </a:xfrm>
            <a:prstGeom prst="rect">
              <a:avLst/>
            </a:prstGeom>
          </p:spPr>
        </p:pic>
        <p:pic>
          <p:nvPicPr>
            <p:cNvPr id="30" name="Graphic 29">
              <a:extLst>
                <a:ext uri="{FF2B5EF4-FFF2-40B4-BE49-F238E27FC236}">
                  <a16:creationId xmlns:a16="http://schemas.microsoft.com/office/drawing/2014/main" id="{9E288F45-E04D-34F3-1CCE-F3A8EACAAB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0950" y="2895494"/>
              <a:ext cx="470227" cy="113503"/>
            </a:xfrm>
            <a:prstGeom prst="rect">
              <a:avLst/>
            </a:prstGeom>
          </p:spPr>
        </p:pic>
        <p:pic>
          <p:nvPicPr>
            <p:cNvPr id="31" name="Graphic 30">
              <a:extLst>
                <a:ext uri="{FF2B5EF4-FFF2-40B4-BE49-F238E27FC236}">
                  <a16:creationId xmlns:a16="http://schemas.microsoft.com/office/drawing/2014/main" id="{99A163A5-ACC5-1EAA-88B4-3B842DCD23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0950" y="2703574"/>
              <a:ext cx="470227" cy="113503"/>
            </a:xfrm>
            <a:prstGeom prst="rect">
              <a:avLst/>
            </a:prstGeom>
          </p:spPr>
        </p:pic>
        <p:pic>
          <p:nvPicPr>
            <p:cNvPr id="32" name="Graphic 31">
              <a:extLst>
                <a:ext uri="{FF2B5EF4-FFF2-40B4-BE49-F238E27FC236}">
                  <a16:creationId xmlns:a16="http://schemas.microsoft.com/office/drawing/2014/main" id="{79604A5A-9040-8617-5F34-9E15E831BB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0950" y="2511654"/>
              <a:ext cx="470227" cy="113503"/>
            </a:xfrm>
            <a:prstGeom prst="rect">
              <a:avLst/>
            </a:prstGeom>
          </p:spPr>
        </p:pic>
        <p:pic>
          <p:nvPicPr>
            <p:cNvPr id="33" name="Graphic 32">
              <a:extLst>
                <a:ext uri="{FF2B5EF4-FFF2-40B4-BE49-F238E27FC236}">
                  <a16:creationId xmlns:a16="http://schemas.microsoft.com/office/drawing/2014/main" id="{575770D1-112C-1DFD-6B4F-D08C803447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0950" y="2319734"/>
              <a:ext cx="470227" cy="113503"/>
            </a:xfrm>
            <a:prstGeom prst="rect">
              <a:avLst/>
            </a:prstGeom>
          </p:spPr>
        </p:pic>
        <p:pic>
          <p:nvPicPr>
            <p:cNvPr id="34" name="Graphic 33">
              <a:extLst>
                <a:ext uri="{FF2B5EF4-FFF2-40B4-BE49-F238E27FC236}">
                  <a16:creationId xmlns:a16="http://schemas.microsoft.com/office/drawing/2014/main" id="{0A12B9C6-8288-0D8D-4A14-A287C06487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0950" y="2127814"/>
              <a:ext cx="470227" cy="113503"/>
            </a:xfrm>
            <a:prstGeom prst="rect">
              <a:avLst/>
            </a:prstGeom>
          </p:spPr>
        </p:pic>
        <p:pic>
          <p:nvPicPr>
            <p:cNvPr id="35" name="Graphic 34">
              <a:extLst>
                <a:ext uri="{FF2B5EF4-FFF2-40B4-BE49-F238E27FC236}">
                  <a16:creationId xmlns:a16="http://schemas.microsoft.com/office/drawing/2014/main" id="{CC805B0C-6A87-140D-B414-2C12AE878E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0950" y="1935894"/>
              <a:ext cx="470227" cy="113503"/>
            </a:xfrm>
            <a:prstGeom prst="rect">
              <a:avLst/>
            </a:prstGeom>
          </p:spPr>
        </p:pic>
      </p:grpSp>
      <p:sp>
        <p:nvSpPr>
          <p:cNvPr id="36" name="Rectangle 35">
            <a:extLst>
              <a:ext uri="{FF2B5EF4-FFF2-40B4-BE49-F238E27FC236}">
                <a16:creationId xmlns:a16="http://schemas.microsoft.com/office/drawing/2014/main" id="{E026AAE8-0F09-C609-72D7-435E73B9BC1B}"/>
              </a:ext>
            </a:extLst>
          </p:cNvPr>
          <p:cNvSpPr/>
          <p:nvPr/>
        </p:nvSpPr>
        <p:spPr>
          <a:xfrm>
            <a:off x="473304" y="5724241"/>
            <a:ext cx="1093241" cy="299697"/>
          </a:xfrm>
          <a:prstGeom prst="rect">
            <a:avLst/>
          </a:prstGeom>
          <a:noFill/>
          <a:ln>
            <a:noFill/>
          </a:ln>
        </p:spPr>
        <p:txBody>
          <a:bodyPr wrap="square" lIns="0" tIns="0" rIns="0" bIns="0" anchor="t">
            <a:spAutoFit/>
          </a:bodyPr>
          <a:lstStyle/>
          <a:p>
            <a:pPr marL="0" marR="0" lvl="0" indent="0" algn="ctr" defTabSz="1216976" rtl="0" eaLnBrk="1" fontAlgn="base" latinLnBrk="0" hangingPunct="1">
              <a:lnSpc>
                <a:spcPct val="90000"/>
              </a:lnSpc>
              <a:spcBef>
                <a:spcPct val="0"/>
              </a:spcBef>
              <a:spcAft>
                <a:spcPct val="0"/>
              </a:spcAft>
              <a:buClrTx/>
              <a:buSzTx/>
              <a:buFontTx/>
              <a:buNone/>
              <a:tabLst/>
              <a:defRPr/>
            </a:pPr>
            <a:r>
              <a:rPr kumimoji="0" lang="en-US" sz="1067" b="0" i="0" u="none" strike="noStrike" kern="1200" cap="none" spc="67" normalizeH="0" baseline="0" noProof="0">
                <a:ln>
                  <a:noFill/>
                </a:ln>
                <a:solidFill>
                  <a:schemeClr val="bg2"/>
                </a:solidFill>
                <a:effectLst/>
                <a:uLnTx/>
                <a:uFillTx/>
                <a:latin typeface="CiscoSansTT Light"/>
                <a:ea typeface="ＭＳ Ｐゴシック"/>
                <a:cs typeface="CiscoSansTT Medium" panose="020B0503020201020303" pitchFamily="34" charset="0"/>
              </a:rPr>
              <a:t>LEVEL OF TRUST</a:t>
            </a:r>
          </a:p>
        </p:txBody>
      </p:sp>
      <p:grpSp>
        <p:nvGrpSpPr>
          <p:cNvPr id="37" name="Group 36">
            <a:extLst>
              <a:ext uri="{FF2B5EF4-FFF2-40B4-BE49-F238E27FC236}">
                <a16:creationId xmlns:a16="http://schemas.microsoft.com/office/drawing/2014/main" id="{DB0FBB70-FBC1-AB3F-2A83-44C7D516BD61}"/>
              </a:ext>
            </a:extLst>
          </p:cNvPr>
          <p:cNvGrpSpPr/>
          <p:nvPr/>
        </p:nvGrpSpPr>
        <p:grpSpPr>
          <a:xfrm>
            <a:off x="4114851" y="4411110"/>
            <a:ext cx="537800" cy="454704"/>
            <a:chOff x="4114851" y="4411110"/>
            <a:chExt cx="537800" cy="454704"/>
          </a:xfrm>
        </p:grpSpPr>
        <p:sp>
          <p:nvSpPr>
            <p:cNvPr id="2" name="Freeform 145">
              <a:extLst>
                <a:ext uri="{FF2B5EF4-FFF2-40B4-BE49-F238E27FC236}">
                  <a16:creationId xmlns:a16="http://schemas.microsoft.com/office/drawing/2014/main" id="{D73D093B-E0CE-D38E-9A94-2E8606285494}"/>
                </a:ext>
              </a:extLst>
            </p:cNvPr>
            <p:cNvSpPr>
              <a:spLocks/>
            </p:cNvSpPr>
            <p:nvPr/>
          </p:nvSpPr>
          <p:spPr bwMode="auto">
            <a:xfrm>
              <a:off x="4114851" y="4411110"/>
              <a:ext cx="537800" cy="454704"/>
            </a:xfrm>
            <a:custGeom>
              <a:avLst/>
              <a:gdLst>
                <a:gd name="T0" fmla="*/ 1205 w 2644"/>
                <a:gd name="T1" fmla="*/ 90 h 2290"/>
                <a:gd name="T2" fmla="*/ 52 w 2644"/>
                <a:gd name="T3" fmla="*/ 2087 h 2290"/>
                <a:gd name="T4" fmla="*/ 169 w 2644"/>
                <a:gd name="T5" fmla="*/ 2290 h 2290"/>
                <a:gd name="T6" fmla="*/ 2475 w 2644"/>
                <a:gd name="T7" fmla="*/ 2290 h 2290"/>
                <a:gd name="T8" fmla="*/ 2592 w 2644"/>
                <a:gd name="T9" fmla="*/ 2087 h 2290"/>
                <a:gd name="T10" fmla="*/ 1439 w 2644"/>
                <a:gd name="T11" fmla="*/ 90 h 2290"/>
                <a:gd name="T12" fmla="*/ 1205 w 2644"/>
                <a:gd name="T13" fmla="*/ 90 h 2290"/>
              </a:gdLst>
              <a:ahLst/>
              <a:cxnLst>
                <a:cxn ang="0">
                  <a:pos x="T0" y="T1"/>
                </a:cxn>
                <a:cxn ang="0">
                  <a:pos x="T2" y="T3"/>
                </a:cxn>
                <a:cxn ang="0">
                  <a:pos x="T4" y="T5"/>
                </a:cxn>
                <a:cxn ang="0">
                  <a:pos x="T6" y="T7"/>
                </a:cxn>
                <a:cxn ang="0">
                  <a:pos x="T8" y="T9"/>
                </a:cxn>
                <a:cxn ang="0">
                  <a:pos x="T10" y="T11"/>
                </a:cxn>
                <a:cxn ang="0">
                  <a:pos x="T12" y="T13"/>
                </a:cxn>
              </a:cxnLst>
              <a:rect l="0" t="0" r="r" b="b"/>
              <a:pathLst>
                <a:path w="2644" h="2290">
                  <a:moveTo>
                    <a:pt x="1205" y="90"/>
                  </a:moveTo>
                  <a:cubicBezTo>
                    <a:pt x="52" y="2087"/>
                    <a:pt x="52" y="2087"/>
                    <a:pt x="52" y="2087"/>
                  </a:cubicBezTo>
                  <a:cubicBezTo>
                    <a:pt x="0" y="2177"/>
                    <a:pt x="65" y="2290"/>
                    <a:pt x="169" y="2290"/>
                  </a:cubicBezTo>
                  <a:cubicBezTo>
                    <a:pt x="2475" y="2290"/>
                    <a:pt x="2475" y="2290"/>
                    <a:pt x="2475" y="2290"/>
                  </a:cubicBezTo>
                  <a:cubicBezTo>
                    <a:pt x="2579" y="2290"/>
                    <a:pt x="2644" y="2177"/>
                    <a:pt x="2592" y="2087"/>
                  </a:cubicBezTo>
                  <a:cubicBezTo>
                    <a:pt x="1439" y="90"/>
                    <a:pt x="1439" y="90"/>
                    <a:pt x="1439" y="90"/>
                  </a:cubicBezTo>
                  <a:cubicBezTo>
                    <a:pt x="1387" y="0"/>
                    <a:pt x="1257" y="0"/>
                    <a:pt x="1205" y="90"/>
                  </a:cubicBezTo>
                  <a:close/>
                </a:path>
              </a:pathLst>
            </a:custGeom>
            <a:solidFill>
              <a:schemeClr val="accent5"/>
            </a:solidFill>
            <a:ln>
              <a:noFill/>
            </a:ln>
          </p:spPr>
          <p:txBody>
            <a:bodyPr vert="horz" wrap="square" lIns="91440" tIns="45720" rIns="91440" bIns="45720" numCol="1" anchor="ctr" anchorCtr="0" compatLnSpc="1">
              <a:prstTxWarp prst="textNoShape">
                <a:avLst/>
              </a:prstTxWarp>
            </a:bodyPr>
            <a:lstStyle/>
            <a:p>
              <a:pPr algn="ctr"/>
              <a:endParaRPr lang="en-US">
                <a:solidFill>
                  <a:schemeClr val="bg2">
                    <a:lumMod val="95000"/>
                  </a:schemeClr>
                </a:solidFill>
              </a:endParaRPr>
            </a:p>
          </p:txBody>
        </p:sp>
        <p:sp>
          <p:nvSpPr>
            <p:cNvPr id="3" name="TextBox 2">
              <a:extLst>
                <a:ext uri="{FF2B5EF4-FFF2-40B4-BE49-F238E27FC236}">
                  <a16:creationId xmlns:a16="http://schemas.microsoft.com/office/drawing/2014/main" id="{85C1FAFF-02B9-8388-BD10-B3488F8409CE}"/>
                </a:ext>
              </a:extLst>
            </p:cNvPr>
            <p:cNvSpPr txBox="1"/>
            <p:nvPr/>
          </p:nvSpPr>
          <p:spPr>
            <a:xfrm>
              <a:off x="4264869" y="4496482"/>
              <a:ext cx="247184" cy="369332"/>
            </a:xfrm>
            <a:prstGeom prst="rect">
              <a:avLst/>
            </a:prstGeom>
            <a:noFill/>
          </p:spPr>
          <p:txBody>
            <a:bodyPr wrap="none" rtlCol="0" anchor="ctr">
              <a:spAutoFit/>
            </a:bodyPr>
            <a:lstStyle/>
            <a:p>
              <a:r>
                <a:rPr lang="en-US">
                  <a:solidFill>
                    <a:schemeClr val="bg2">
                      <a:lumMod val="95000"/>
                    </a:schemeClr>
                  </a:solidFill>
                  <a:latin typeface="+mn-lt"/>
                </a:rPr>
                <a:t>!</a:t>
              </a:r>
            </a:p>
          </p:txBody>
        </p:sp>
      </p:grpSp>
      <p:sp>
        <p:nvSpPr>
          <p:cNvPr id="50" name="Text Placeholder 6">
            <a:extLst>
              <a:ext uri="{FF2B5EF4-FFF2-40B4-BE49-F238E27FC236}">
                <a16:creationId xmlns:a16="http://schemas.microsoft.com/office/drawing/2014/main" id="{7551921B-8099-85C8-9B8D-2F6AE879A768}"/>
              </a:ext>
            </a:extLst>
          </p:cNvPr>
          <p:cNvSpPr txBox="1">
            <a:spLocks/>
          </p:cNvSpPr>
          <p:nvPr/>
        </p:nvSpPr>
        <p:spPr>
          <a:xfrm>
            <a:off x="9903127" y="1620415"/>
            <a:ext cx="2001328" cy="4853506"/>
          </a:xfrm>
          <a:prstGeom prst="rect">
            <a:avLst/>
          </a:prstGeom>
        </p:spPr>
        <p:txBody>
          <a:bodyPr vert="horz" lIns="60960" tIns="60960" rIns="60960" bIns="60960" rtlCol="0" anchor="t">
            <a:noAutofit/>
          </a:bodyPr>
          <a:lstStyle>
            <a:lvl1pPr marL="169862" indent="-169862" algn="l" defTabSz="684207" rtl="0" eaLnBrk="1" fontAlgn="base" hangingPunct="1">
              <a:lnSpc>
                <a:spcPct val="95000"/>
              </a:lnSpc>
              <a:spcBef>
                <a:spcPts val="1075"/>
              </a:spcBef>
              <a:spcAft>
                <a:spcPct val="0"/>
              </a:spcAft>
              <a:buClr>
                <a:schemeClr val="accent2"/>
              </a:buClr>
              <a:buSzPct val="90000"/>
              <a:buFont typeface="Arial" charset="0"/>
              <a:buChar char="•"/>
              <a:defRPr lang="en-US" sz="1800" kern="1200">
                <a:solidFill>
                  <a:schemeClr val="tx1"/>
                </a:solidFill>
                <a:latin typeface="+mn-lt"/>
                <a:ea typeface="ＭＳ Ｐゴシック" charset="0"/>
                <a:cs typeface="CiscoSans"/>
              </a:defRPr>
            </a:lvl1pPr>
            <a:lvl2pPr marL="342900" indent="-170260" algn="l" defTabSz="684207" rtl="0" eaLnBrk="1" fontAlgn="base" hangingPunct="1">
              <a:lnSpc>
                <a:spcPct val="95000"/>
              </a:lnSpc>
              <a:spcBef>
                <a:spcPts val="600"/>
              </a:spcBef>
              <a:spcAft>
                <a:spcPct val="0"/>
              </a:spcAft>
              <a:buClr>
                <a:schemeClr val="accent2"/>
              </a:buClr>
              <a:buFont typeface="Arial" charset="0"/>
              <a:buChar char="•"/>
              <a:defRPr lang="en-US" sz="1500" kern="1200">
                <a:solidFill>
                  <a:schemeClr val="tx1"/>
                </a:solidFill>
                <a:latin typeface="+mn-lt"/>
                <a:ea typeface="ＭＳ Ｐゴシック" charset="0"/>
                <a:cs typeface="CiscoSans"/>
              </a:defRPr>
            </a:lvl2pPr>
            <a:lvl3pPr marL="427435" indent="-172641" algn="l" defTabSz="684207" rtl="0" eaLnBrk="1" fontAlgn="base" hangingPunct="1">
              <a:lnSpc>
                <a:spcPct val="95000"/>
              </a:lnSpc>
              <a:spcBef>
                <a:spcPts val="625"/>
              </a:spcBef>
              <a:spcAft>
                <a:spcPct val="0"/>
              </a:spcAft>
              <a:buClr>
                <a:schemeClr val="accent2"/>
              </a:buClr>
              <a:buFont typeface="Arial" charset="0"/>
              <a:buChar char="•"/>
              <a:defRPr lang="en-US" sz="1350" kern="1200">
                <a:solidFill>
                  <a:schemeClr val="tx1"/>
                </a:solidFill>
                <a:latin typeface="+mn-lt"/>
                <a:ea typeface="ＭＳ Ｐゴシック" charset="0"/>
                <a:cs typeface="CiscoSans"/>
              </a:defRPr>
            </a:lvl3pPr>
            <a:lvl4pPr marL="515541" indent="-172641" algn="l" defTabSz="684207" rtl="0" eaLnBrk="1" fontAlgn="base" hangingPunct="1">
              <a:lnSpc>
                <a:spcPct val="95000"/>
              </a:lnSpc>
              <a:spcBef>
                <a:spcPts val="625"/>
              </a:spcBef>
              <a:spcAft>
                <a:spcPct val="0"/>
              </a:spcAft>
              <a:buClr>
                <a:schemeClr val="accent2"/>
              </a:buClr>
              <a:buFont typeface="Arial" charset="0"/>
              <a:buChar char="•"/>
              <a:defRPr lang="en-US" sz="1200" kern="1200">
                <a:solidFill>
                  <a:schemeClr val="tx1"/>
                </a:solidFill>
                <a:latin typeface="+mn-lt"/>
                <a:ea typeface="ＭＳ Ｐゴシック" charset="0"/>
                <a:cs typeface="CiscoSans"/>
              </a:defRPr>
            </a:lvl4pPr>
            <a:lvl5pPr marL="601266" indent="-173831" algn="l" defTabSz="684207" rtl="0" eaLnBrk="1" fontAlgn="base" hangingPunct="1">
              <a:lnSpc>
                <a:spcPct val="95000"/>
              </a:lnSpc>
              <a:spcBef>
                <a:spcPts val="625"/>
              </a:spcBef>
              <a:spcAft>
                <a:spcPct val="0"/>
              </a:spcAft>
              <a:buClr>
                <a:schemeClr val="accent2"/>
              </a:buClr>
              <a:buFont typeface="Arial" charset="0"/>
              <a:buChar char="•"/>
              <a:defRPr lang="en-US" sz="1050" kern="1200">
                <a:solidFill>
                  <a:schemeClr val="tx1"/>
                </a:solidFill>
                <a:latin typeface="+mn-lt"/>
                <a:ea typeface="ＭＳ Ｐゴシック" charset="0"/>
                <a:cs typeface="CiscoSans"/>
              </a:defRPr>
            </a:lvl5pPr>
            <a:lvl6pPr marL="863849" indent="-171444" algn="l" defTabSz="685772"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36" indent="-171421" algn="l" defTabSz="685772"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00" indent="0" algn="l" defTabSz="685772"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29" indent="-171444"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2253" rtl="0" eaLnBrk="1" fontAlgn="base" latinLnBrk="0" hangingPunct="1">
              <a:lnSpc>
                <a:spcPct val="95000"/>
              </a:lnSpc>
              <a:spcBef>
                <a:spcPts val="1433"/>
              </a:spcBef>
              <a:spcAft>
                <a:spcPct val="0"/>
              </a:spcAft>
              <a:buClr>
                <a:srgbClr val="74BF4B"/>
              </a:buClr>
              <a:buSzPct val="90000"/>
              <a:buFont typeface="Arial" charset="0"/>
              <a:buNone/>
              <a:tabLst/>
              <a:defRPr/>
            </a:pPr>
            <a:r>
              <a:rPr kumimoji="0" lang="en-US" sz="1800" b="1" i="0" u="none" strike="noStrike" kern="1200" cap="none" spc="0" normalizeH="0" baseline="0" noProof="0">
                <a:ln>
                  <a:noFill/>
                </a:ln>
                <a:solidFill>
                  <a:srgbClr val="FFFFFF"/>
                </a:solidFill>
                <a:effectLst/>
                <a:uLnTx/>
                <a:uFillTx/>
                <a:latin typeface="CiscoSansTT Light"/>
                <a:ea typeface="ＭＳ Ｐゴシック"/>
                <a:cs typeface="CiscoSansTT" panose="020B0503020201020303" pitchFamily="34" charset="0"/>
              </a:rPr>
              <a:t>Control Device Access</a:t>
            </a:r>
          </a:p>
          <a:p>
            <a:pPr marL="0" marR="0" lvl="0" indent="0" algn="l" defTabSz="912253" rtl="0" eaLnBrk="1" fontAlgn="base" latinLnBrk="0" hangingPunct="1">
              <a:lnSpc>
                <a:spcPct val="95000"/>
              </a:lnSpc>
              <a:spcBef>
                <a:spcPts val="1433"/>
              </a:spcBef>
              <a:spcAft>
                <a:spcPct val="0"/>
              </a:spcAft>
              <a:buClr>
                <a:srgbClr val="74BF4B"/>
              </a:buClr>
              <a:buSzPct val="90000"/>
              <a:buFont typeface="Arial" charset="0"/>
              <a:buNone/>
              <a:tabLst/>
              <a:defRPr/>
            </a:pPr>
            <a:r>
              <a:rPr kumimoji="0" lang="en-US" sz="1600" b="0" i="0" u="none" strike="noStrike" kern="1200" cap="none" spc="0" normalizeH="0" baseline="0" noProof="0">
                <a:ln>
                  <a:noFill/>
                </a:ln>
                <a:solidFill>
                  <a:srgbClr val="FFFFFF"/>
                </a:solidFill>
                <a:effectLst/>
                <a:uLnTx/>
                <a:uFillTx/>
                <a:latin typeface="CiscoSansTT Light"/>
                <a:ea typeface="Helvetica Neue"/>
                <a:cs typeface="Arial"/>
                <a:sym typeface="Helvetica Neue"/>
              </a:rPr>
              <a:t>Give organizations control over which devices can access corporate apps and resources</a:t>
            </a:r>
            <a:endParaRPr kumimoji="0" lang="en-US" sz="1600" b="0" i="0" u="none" strike="noStrike" kern="1200" cap="none" spc="0" normalizeH="0" baseline="0" noProof="0">
              <a:ln>
                <a:noFill/>
              </a:ln>
              <a:solidFill>
                <a:srgbClr val="FFFFFF"/>
              </a:solidFill>
              <a:effectLst/>
              <a:uLnTx/>
              <a:uFillTx/>
              <a:latin typeface="CiscoSansTT Light"/>
              <a:ea typeface="Helvetica Neue"/>
              <a:cs typeface="Arial"/>
            </a:endParaRPr>
          </a:p>
          <a:p>
            <a:pPr marL="0" marR="0" lvl="0" indent="0" algn="l" defTabSz="912253" rtl="0" eaLnBrk="1" fontAlgn="base" latinLnBrk="0" hangingPunct="1">
              <a:lnSpc>
                <a:spcPts val="1867"/>
              </a:lnSpc>
              <a:spcBef>
                <a:spcPts val="0"/>
              </a:spcBef>
              <a:spcAft>
                <a:spcPts val="933"/>
              </a:spcAft>
              <a:buClr>
                <a:srgbClr val="74BF4B"/>
              </a:buClr>
              <a:buSzPct val="90000"/>
              <a:buFont typeface="Arial" charset="0"/>
              <a:buNone/>
              <a:tabLst/>
              <a:defRPr/>
            </a:pPr>
            <a:endParaRPr kumimoji="0" lang="en-US" sz="1800" b="1" i="0" u="none" strike="noStrike" kern="1200" cap="none" spc="0" normalizeH="0" baseline="0" noProof="0">
              <a:ln>
                <a:noFill/>
              </a:ln>
              <a:solidFill>
                <a:srgbClr val="FFFFFF"/>
              </a:solidFill>
              <a:effectLst/>
              <a:uLnTx/>
              <a:uFillTx/>
              <a:latin typeface="CiscoSansTT Light"/>
              <a:ea typeface="ＭＳ Ｐゴシック" charset="0"/>
              <a:cs typeface="CiscoSansTT" panose="020B0503020201020303" pitchFamily="34" charset="0"/>
            </a:endParaRPr>
          </a:p>
          <a:p>
            <a:pPr marL="0" marR="0" lvl="0" indent="0" algn="l" defTabSz="912253" rtl="0" eaLnBrk="1" fontAlgn="base" latinLnBrk="0" hangingPunct="1">
              <a:lnSpc>
                <a:spcPts val="1867"/>
              </a:lnSpc>
              <a:spcBef>
                <a:spcPts val="0"/>
              </a:spcBef>
              <a:spcAft>
                <a:spcPts val="933"/>
              </a:spcAft>
              <a:buClr>
                <a:srgbClr val="74BF4B"/>
              </a:buClr>
              <a:buSzPct val="90000"/>
              <a:buFont typeface="Arial" charset="0"/>
              <a:buNone/>
              <a:tabLst/>
              <a:defRPr/>
            </a:pPr>
            <a:endParaRPr kumimoji="0" lang="en-US" sz="1800" b="1" i="0" u="none" strike="noStrike" kern="1200" cap="none" spc="0" normalizeH="0" baseline="0" noProof="0">
              <a:ln>
                <a:noFill/>
              </a:ln>
              <a:solidFill>
                <a:srgbClr val="FFFFFF"/>
              </a:solidFill>
              <a:effectLst/>
              <a:uLnTx/>
              <a:uFillTx/>
              <a:latin typeface="CiscoSansTT Light"/>
              <a:ea typeface="ＭＳ Ｐゴシック"/>
              <a:cs typeface="CiscoSansTT" panose="020B0503020201020303" pitchFamily="34" charset="0"/>
            </a:endParaRPr>
          </a:p>
          <a:p>
            <a:pPr marL="0" marR="0" lvl="0" indent="0" algn="l" defTabSz="912253" rtl="0" eaLnBrk="1" fontAlgn="base" latinLnBrk="0" hangingPunct="1">
              <a:lnSpc>
                <a:spcPts val="1867"/>
              </a:lnSpc>
              <a:spcBef>
                <a:spcPts val="0"/>
              </a:spcBef>
              <a:spcAft>
                <a:spcPts val="933"/>
              </a:spcAft>
              <a:buClr>
                <a:srgbClr val="74BF4B"/>
              </a:buClr>
              <a:buSzPct val="90000"/>
              <a:buFont typeface="Arial" charset="0"/>
              <a:buNone/>
              <a:tabLst/>
              <a:defRPr/>
            </a:pPr>
            <a:r>
              <a:rPr kumimoji="0" lang="en-US" sz="1800" b="1" i="0" u="none" strike="noStrike" kern="1200" cap="none" spc="0" normalizeH="0" baseline="0" noProof="0">
                <a:ln>
                  <a:noFill/>
                </a:ln>
                <a:solidFill>
                  <a:srgbClr val="FFFFFF"/>
                </a:solidFill>
                <a:effectLst/>
                <a:uLnTx/>
                <a:uFillTx/>
                <a:latin typeface="CiscoSansTT Light"/>
                <a:ea typeface="ＭＳ Ｐゴシック"/>
                <a:cs typeface="CiscoSansTT" panose="020B0503020201020303" pitchFamily="34" charset="0"/>
              </a:rPr>
              <a:t>Mitigate Risk</a:t>
            </a:r>
          </a:p>
          <a:p>
            <a:pPr marL="0" marR="0" lvl="0" indent="0" algn="l" defTabSz="609570" rtl="0" eaLnBrk="1" fontAlgn="base" latinLnBrk="0" hangingPunct="1">
              <a:lnSpc>
                <a:spcPct val="100000"/>
              </a:lnSpc>
              <a:spcBef>
                <a:spcPts val="0"/>
              </a:spcBef>
              <a:spcAft>
                <a:spcPts val="0"/>
              </a:spcAft>
              <a:buClr>
                <a:srgbClr val="000000"/>
              </a:buClr>
              <a:buSzPts val="1100"/>
              <a:buFont typeface="Arial" charset="0"/>
              <a:buNone/>
              <a:tabLst/>
              <a:defRPr/>
            </a:pPr>
            <a:r>
              <a:rPr kumimoji="0" lang="en-US" sz="1600" b="0" i="0" u="none" strike="noStrike" kern="1200" cap="none" spc="0" normalizeH="0" baseline="0" noProof="0">
                <a:ln>
                  <a:noFill/>
                </a:ln>
                <a:solidFill>
                  <a:srgbClr val="FFFFFF"/>
                </a:solidFill>
                <a:effectLst/>
                <a:uLnTx/>
                <a:uFillTx/>
                <a:latin typeface="CiscoSansTT Light"/>
                <a:ea typeface="Helvetica Neue"/>
                <a:cs typeface="Arial"/>
                <a:sym typeface="Helvetica Neue"/>
              </a:rPr>
              <a:t>When limited authenticator options are available</a:t>
            </a:r>
            <a:endParaRPr kumimoji="0" lang="en-US" sz="1867" b="0" i="0" u="none" strike="noStrike" kern="1200" cap="none" spc="0" normalizeH="0" baseline="0" noProof="0">
              <a:ln>
                <a:noFill/>
              </a:ln>
              <a:solidFill>
                <a:srgbClr val="FFFFFF"/>
              </a:solidFill>
              <a:effectLst/>
              <a:uLnTx/>
              <a:uFillTx/>
              <a:latin typeface="CiscoSansTT Light"/>
              <a:ea typeface="Helvetica Neue"/>
              <a:cs typeface="Arial"/>
              <a:sym typeface="Helvetica Neue"/>
            </a:endParaRPr>
          </a:p>
        </p:txBody>
      </p:sp>
      <p:pic>
        <p:nvPicPr>
          <p:cNvPr id="51" name="Graphic 50">
            <a:extLst>
              <a:ext uri="{FF2B5EF4-FFF2-40B4-BE49-F238E27FC236}">
                <a16:creationId xmlns:a16="http://schemas.microsoft.com/office/drawing/2014/main" id="{FD18CE0F-3E72-7F6B-2103-D367B0FC0D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85131" y="1594000"/>
            <a:ext cx="1016000" cy="1016000"/>
          </a:xfrm>
          <a:prstGeom prst="rect">
            <a:avLst/>
          </a:prstGeom>
        </p:spPr>
      </p:pic>
      <p:pic>
        <p:nvPicPr>
          <p:cNvPr id="52" name="Graphic 51">
            <a:extLst>
              <a:ext uri="{FF2B5EF4-FFF2-40B4-BE49-F238E27FC236}">
                <a16:creationId xmlns:a16="http://schemas.microsoft.com/office/drawing/2014/main" id="{44C7E601-CDDA-812E-8457-AA99AA00554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44276" y="1408535"/>
            <a:ext cx="1016000" cy="1016000"/>
          </a:xfrm>
          <a:prstGeom prst="rect">
            <a:avLst/>
          </a:prstGeom>
        </p:spPr>
      </p:pic>
      <p:pic>
        <p:nvPicPr>
          <p:cNvPr id="53" name="Graphic 52">
            <a:extLst>
              <a:ext uri="{FF2B5EF4-FFF2-40B4-BE49-F238E27FC236}">
                <a16:creationId xmlns:a16="http://schemas.microsoft.com/office/drawing/2014/main" id="{DFB1C74B-CCD6-268B-A52E-64548375A8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01783" y="3948469"/>
            <a:ext cx="1016000" cy="1016000"/>
          </a:xfrm>
          <a:prstGeom prst="rect">
            <a:avLst/>
          </a:prstGeom>
        </p:spPr>
      </p:pic>
      <p:pic>
        <p:nvPicPr>
          <p:cNvPr id="54" name="Graphic 53">
            <a:extLst>
              <a:ext uri="{FF2B5EF4-FFF2-40B4-BE49-F238E27FC236}">
                <a16:creationId xmlns:a16="http://schemas.microsoft.com/office/drawing/2014/main" id="{2D791446-FC10-C4D3-5B2A-0978FE1322C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85131" y="3948469"/>
            <a:ext cx="1016000" cy="1016000"/>
          </a:xfrm>
          <a:prstGeom prst="rect">
            <a:avLst/>
          </a:prstGeom>
        </p:spPr>
      </p:pic>
      <p:sp>
        <p:nvSpPr>
          <p:cNvPr id="55" name="Text Placeholder 6">
            <a:extLst>
              <a:ext uri="{FF2B5EF4-FFF2-40B4-BE49-F238E27FC236}">
                <a16:creationId xmlns:a16="http://schemas.microsoft.com/office/drawing/2014/main" id="{5254ADF7-CDAA-3D29-773F-DE84CC7247DF}"/>
              </a:ext>
            </a:extLst>
          </p:cNvPr>
          <p:cNvSpPr txBox="1">
            <a:spLocks/>
          </p:cNvSpPr>
          <p:nvPr/>
        </p:nvSpPr>
        <p:spPr>
          <a:xfrm>
            <a:off x="6399364" y="1603482"/>
            <a:ext cx="2001328" cy="4514851"/>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accent1"/>
              </a:buClr>
              <a:buSzPct val="90000"/>
              <a:buFont typeface="Arial" charset="0"/>
              <a:buChar char="•"/>
              <a:defRPr lang="en-US" sz="2000" kern="1200" dirty="0">
                <a:solidFill>
                  <a:schemeClr val="tx1"/>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
                <a:schemeClr val="accent1"/>
              </a:buClr>
              <a:buFont typeface="Arial" charset="0"/>
              <a:buChar char="•"/>
              <a:defRPr lang="en-US" sz="1800" kern="1200" dirty="0">
                <a:solidFill>
                  <a:schemeClr val="tx1"/>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
                <a:schemeClr val="accent1"/>
              </a:buClr>
              <a:buFont typeface="Arial" charset="0"/>
              <a:buChar char="•"/>
              <a:defRPr lang="en-US" sz="1600" kern="1200" dirty="0">
                <a:solidFill>
                  <a:schemeClr val="tx1"/>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
                <a:schemeClr val="accent1"/>
              </a:buClr>
              <a:buFont typeface="Arial" charset="0"/>
              <a:buChar char="•"/>
              <a:defRPr lang="en-US" sz="1400" kern="1200" dirty="0">
                <a:solidFill>
                  <a:schemeClr val="tx1"/>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
                <a:schemeClr val="accent1"/>
              </a:buClr>
              <a:buFont typeface="Arial" charset="0"/>
              <a:buChar char="•"/>
              <a:defRPr lang="en-US" sz="1200"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95000"/>
              </a:lnSpc>
              <a:spcBef>
                <a:spcPts val="1433"/>
              </a:spcBef>
              <a:spcAft>
                <a:spcPct val="0"/>
              </a:spcAft>
              <a:buClr>
                <a:srgbClr val="00BCEB"/>
              </a:buClr>
              <a:buSzPct val="90000"/>
              <a:buFont typeface="Arial" charset="0"/>
              <a:buNone/>
              <a:tabLst/>
              <a:defRPr/>
            </a:pPr>
            <a:r>
              <a:rPr kumimoji="0" lang="en-US" sz="1800" b="1" i="0" u="none" strike="noStrike" kern="1200" cap="none" spc="0" normalizeH="0" baseline="0" noProof="0">
                <a:ln>
                  <a:noFill/>
                </a:ln>
                <a:solidFill>
                  <a:srgbClr val="FFFFFF"/>
                </a:solidFill>
                <a:effectLst/>
                <a:uLnTx/>
                <a:uFillTx/>
                <a:latin typeface="CiscoSansTT Light"/>
                <a:ea typeface="ＭＳ Ｐゴシック" charset="0"/>
                <a:cs typeface="CiscoSansTT" panose="020B0503020201020303" pitchFamily="34" charset="0"/>
              </a:rPr>
              <a:t>Block Attackers</a:t>
            </a:r>
          </a:p>
          <a:p>
            <a:pPr marL="0" marR="0" lvl="0" indent="0" algn="l" defTabSz="912276" rtl="0" eaLnBrk="1" fontAlgn="base" latinLnBrk="0" hangingPunct="1">
              <a:lnSpc>
                <a:spcPct val="95000"/>
              </a:lnSpc>
              <a:spcBef>
                <a:spcPts val="1433"/>
              </a:spcBef>
              <a:spcAft>
                <a:spcPct val="0"/>
              </a:spcAft>
              <a:buClr>
                <a:srgbClr val="00BCEB"/>
              </a:buClr>
              <a:buSzPct val="90000"/>
              <a:buFont typeface="Arial" charset="0"/>
              <a:buNone/>
              <a:tabLst/>
              <a:defRPr/>
            </a:pPr>
            <a:r>
              <a:rPr kumimoji="0" lang="en-US" sz="1600" b="0" i="0" u="none" strike="noStrike" kern="1200" cap="none" spc="0" normalizeH="0" baseline="0" noProof="0">
                <a:ln>
                  <a:noFill/>
                </a:ln>
                <a:solidFill>
                  <a:srgbClr val="FFFFFF"/>
                </a:solidFill>
                <a:effectLst/>
                <a:uLnTx/>
                <a:uFillTx/>
                <a:latin typeface="CiscoSansTT Light"/>
                <a:ea typeface="Helvetica Neue"/>
                <a:cs typeface="Arial"/>
                <a:sym typeface="Helvetica Neue"/>
              </a:rPr>
              <a:t>Only allow registered or managed devices to gain access to corporate apps and resources</a:t>
            </a:r>
          </a:p>
          <a:p>
            <a:pPr marL="0" marR="0" lvl="0" indent="0" algn="l" defTabSz="912276" rtl="0" eaLnBrk="1" fontAlgn="base" latinLnBrk="0" hangingPunct="1">
              <a:lnSpc>
                <a:spcPct val="95000"/>
              </a:lnSpc>
              <a:spcBef>
                <a:spcPts val="1433"/>
              </a:spcBef>
              <a:spcAft>
                <a:spcPct val="0"/>
              </a:spcAft>
              <a:buClr>
                <a:srgbClr val="00BCEB"/>
              </a:buClr>
              <a:buSzPct val="90000"/>
              <a:buFont typeface="Arial" charset="0"/>
              <a:buNone/>
              <a:tabLst/>
              <a:defRPr/>
            </a:pPr>
            <a:endParaRPr kumimoji="0" lang="en-US" sz="1800" b="0" i="0" u="none" strike="noStrike" kern="1200" cap="none" spc="0" normalizeH="0" baseline="0" noProof="0">
              <a:ln>
                <a:noFill/>
              </a:ln>
              <a:solidFill>
                <a:srgbClr val="FFFFFF"/>
              </a:solidFill>
              <a:effectLst/>
              <a:uLnTx/>
              <a:uFillTx/>
              <a:latin typeface="CiscoSansTT Light"/>
              <a:ea typeface="ＭＳ Ｐゴシック" charset="0"/>
              <a:cs typeface="CiscoSans"/>
            </a:endParaRPr>
          </a:p>
          <a:p>
            <a:pPr marL="0" marR="0" lvl="0" indent="0" algn="l" defTabSz="912276" rtl="0" eaLnBrk="1" fontAlgn="base" latinLnBrk="0" hangingPunct="1">
              <a:lnSpc>
                <a:spcPts val="1867"/>
              </a:lnSpc>
              <a:spcBef>
                <a:spcPts val="0"/>
              </a:spcBef>
              <a:spcAft>
                <a:spcPts val="933"/>
              </a:spcAft>
              <a:buClr>
                <a:srgbClr val="00BCEB"/>
              </a:buClr>
              <a:buSzPct val="90000"/>
              <a:buFont typeface="Arial" charset="0"/>
              <a:buNone/>
              <a:tabLst/>
              <a:defRPr/>
            </a:pPr>
            <a:endParaRPr kumimoji="0" lang="en-US" sz="1800" b="1" i="0" u="none" strike="noStrike" kern="1200" cap="none" spc="0" normalizeH="0" baseline="0" noProof="0">
              <a:ln>
                <a:noFill/>
              </a:ln>
              <a:solidFill>
                <a:srgbClr val="FFFFFF"/>
              </a:solidFill>
              <a:effectLst/>
              <a:uLnTx/>
              <a:uFillTx/>
              <a:latin typeface="CiscoSansTT Light"/>
              <a:ea typeface="ＭＳ Ｐゴシック" charset="0"/>
              <a:cs typeface="CiscoSansTT" panose="020B0503020201020303" pitchFamily="34" charset="0"/>
            </a:endParaRPr>
          </a:p>
          <a:p>
            <a:pPr marL="0" marR="0" lvl="0" indent="0" algn="l" defTabSz="912276" rtl="0" eaLnBrk="1" fontAlgn="base" latinLnBrk="0" hangingPunct="1">
              <a:lnSpc>
                <a:spcPts val="1867"/>
              </a:lnSpc>
              <a:spcBef>
                <a:spcPts val="0"/>
              </a:spcBef>
              <a:spcAft>
                <a:spcPts val="933"/>
              </a:spcAft>
              <a:buClr>
                <a:srgbClr val="00BCEB"/>
              </a:buClr>
              <a:buSzPct val="90000"/>
              <a:buFont typeface="Arial" charset="0"/>
              <a:buNone/>
              <a:tabLst/>
              <a:defRPr/>
            </a:pPr>
            <a:r>
              <a:rPr kumimoji="0" lang="en-US" sz="1800" b="1" i="0" u="none" strike="noStrike" kern="1200" cap="none" spc="0" normalizeH="0" baseline="0" noProof="0">
                <a:ln>
                  <a:noFill/>
                </a:ln>
                <a:solidFill>
                  <a:srgbClr val="FFFFFF"/>
                </a:solidFill>
                <a:effectLst/>
                <a:uLnTx/>
                <a:uFillTx/>
                <a:latin typeface="CiscoSansTT Light"/>
                <a:ea typeface="ＭＳ Ｐゴシック" charset="0"/>
                <a:cs typeface="CiscoSansTT" panose="020B0503020201020303" pitchFamily="34" charset="0"/>
              </a:rPr>
              <a:t>Cover BYOD</a:t>
            </a:r>
          </a:p>
          <a:p>
            <a:pPr marL="0" marR="0" lvl="0" indent="0" algn="l" defTabSz="1219170" rtl="0" eaLnBrk="1" fontAlgn="auto" latinLnBrk="0" hangingPunct="1">
              <a:lnSpc>
                <a:spcPct val="100000"/>
              </a:lnSpc>
              <a:spcBef>
                <a:spcPts val="0"/>
              </a:spcBef>
              <a:spcAft>
                <a:spcPts val="0"/>
              </a:spcAft>
              <a:buClr>
                <a:srgbClr val="000000"/>
              </a:buClr>
              <a:buSzTx/>
              <a:buFont typeface="Arial" charset="0"/>
              <a:buNone/>
              <a:tabLst/>
              <a:defRPr/>
            </a:pPr>
            <a:r>
              <a:rPr kumimoji="0" lang="en-US" sz="1600" b="0" i="0" u="none" strike="noStrike" kern="0" cap="none" spc="0" normalizeH="0" baseline="0" noProof="0">
                <a:ln>
                  <a:noFill/>
                </a:ln>
                <a:solidFill>
                  <a:srgbClr val="FFFFFF"/>
                </a:solidFill>
                <a:effectLst/>
                <a:uLnTx/>
                <a:uFillTx/>
                <a:latin typeface="CiscoSansTT Light"/>
                <a:ea typeface="ＭＳ Ｐゴシック" charset="0"/>
                <a:cs typeface="CiscoSansTT Light" panose="020B0503020201020303" pitchFamily="34" charset="0"/>
                <a:sym typeface="Arial"/>
              </a:rPr>
              <a:t>Safely allow BYOD and 3rd party devices without requiring Mobile Device Management software</a:t>
            </a:r>
          </a:p>
        </p:txBody>
      </p:sp>
    </p:spTree>
    <p:extLst>
      <p:ext uri="{BB962C8B-B14F-4D97-AF65-F5344CB8AC3E}">
        <p14:creationId xmlns:p14="http://schemas.microsoft.com/office/powerpoint/2010/main" val="181424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DA41-0531-6ECF-3366-8B6F24790F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0FD7AF-66F0-6ED5-7B7C-CE031F4543E3}"/>
              </a:ext>
            </a:extLst>
          </p:cNvPr>
          <p:cNvSpPr>
            <a:spLocks noGrp="1"/>
          </p:cNvSpPr>
          <p:nvPr>
            <p:ph type="body" sz="quarter" idx="14"/>
          </p:nvPr>
        </p:nvSpPr>
        <p:spPr/>
        <p:txBody>
          <a:bodyPr/>
          <a:lstStyle/>
          <a:p>
            <a:r>
              <a:rPr lang="en-US"/>
              <a:t>Device Posture Checks Explained</a:t>
            </a:r>
          </a:p>
        </p:txBody>
      </p:sp>
      <p:sp>
        <p:nvSpPr>
          <p:cNvPr id="3" name="Title 2">
            <a:extLst>
              <a:ext uri="{FF2B5EF4-FFF2-40B4-BE49-F238E27FC236}">
                <a16:creationId xmlns:a16="http://schemas.microsoft.com/office/drawing/2014/main" id="{39537350-3D7D-4B90-2778-7CFF2AC1EEBD}"/>
              </a:ext>
            </a:extLst>
          </p:cNvPr>
          <p:cNvSpPr>
            <a:spLocks noGrp="1"/>
          </p:cNvSpPr>
          <p:nvPr>
            <p:ph type="title"/>
          </p:nvPr>
        </p:nvSpPr>
        <p:spPr/>
        <p:txBody>
          <a:bodyPr/>
          <a:lstStyle/>
          <a:p>
            <a:r>
              <a:rPr lang="en-US"/>
              <a:t>Device Verification: Device Health</a:t>
            </a:r>
          </a:p>
        </p:txBody>
      </p:sp>
      <p:sp>
        <p:nvSpPr>
          <p:cNvPr id="4" name="Rounded Rectangle 3">
            <a:extLst>
              <a:ext uri="{FF2B5EF4-FFF2-40B4-BE49-F238E27FC236}">
                <a16:creationId xmlns:a16="http://schemas.microsoft.com/office/drawing/2014/main" id="{8BFF3789-2B58-597B-C14F-E306768700A0}"/>
              </a:ext>
            </a:extLst>
          </p:cNvPr>
          <p:cNvSpPr/>
          <p:nvPr/>
        </p:nvSpPr>
        <p:spPr>
          <a:xfrm>
            <a:off x="788747" y="2363819"/>
            <a:ext cx="2474259" cy="634996"/>
          </a:xfrm>
          <a:prstGeom prst="roundRect">
            <a:avLst>
              <a:gd name="adj" fmla="val 28735"/>
            </a:avLst>
          </a:prstGeom>
          <a:noFill/>
          <a:ln w="25400" cap="flat" cmpd="sng" algn="ctr">
            <a:solidFill>
              <a:srgbClr val="92D050"/>
            </a:solidFill>
            <a:prstDash val="solid"/>
          </a:ln>
          <a:effectLst/>
        </p:spPr>
        <p:txBody>
          <a:bodyPr lIns="45720" rIns="45720" rtlCol="0" anchor="ctr"/>
          <a:lstStyle/>
          <a:p>
            <a:pPr algn="ctr" defTabSz="457189">
              <a:defRPr/>
            </a:pPr>
            <a:r>
              <a:rPr lang="en-US" kern="0">
                <a:solidFill>
                  <a:srgbClr val="FFFFFF"/>
                </a:solidFill>
                <a:latin typeface="CiscoSansTT Light"/>
                <a:ea typeface="+mn-ea"/>
                <a:cs typeface="+mn-cs"/>
              </a:rPr>
              <a:t>User Identity</a:t>
            </a:r>
          </a:p>
        </p:txBody>
      </p:sp>
      <p:sp>
        <p:nvSpPr>
          <p:cNvPr id="5" name="Rounded Rectangle 4">
            <a:extLst>
              <a:ext uri="{FF2B5EF4-FFF2-40B4-BE49-F238E27FC236}">
                <a16:creationId xmlns:a16="http://schemas.microsoft.com/office/drawing/2014/main" id="{02A7F750-0486-72A5-E536-18CB67C72419}"/>
              </a:ext>
            </a:extLst>
          </p:cNvPr>
          <p:cNvSpPr/>
          <p:nvPr/>
        </p:nvSpPr>
        <p:spPr>
          <a:xfrm>
            <a:off x="3831667" y="2363819"/>
            <a:ext cx="2474259" cy="634996"/>
          </a:xfrm>
          <a:prstGeom prst="roundRect">
            <a:avLst>
              <a:gd name="adj" fmla="val 28735"/>
            </a:avLst>
          </a:prstGeom>
          <a:noFill/>
          <a:ln w="25400" cap="flat" cmpd="sng" algn="ctr">
            <a:solidFill>
              <a:srgbClr val="92D050"/>
            </a:solidFill>
            <a:prstDash val="solid"/>
          </a:ln>
          <a:effectLst/>
        </p:spPr>
        <p:txBody>
          <a:bodyPr lIns="45720" rIns="45720" rtlCol="0" anchor="ctr"/>
          <a:lstStyle/>
          <a:p>
            <a:pPr algn="ctr" defTabSz="457189">
              <a:defRPr/>
            </a:pPr>
            <a:r>
              <a:rPr lang="en-US" kern="0">
                <a:solidFill>
                  <a:srgbClr val="FFFFFF"/>
                </a:solidFill>
                <a:latin typeface="CiscoSansTT Light"/>
                <a:ea typeface="+mn-ea"/>
                <a:cs typeface="+mn-cs"/>
              </a:rPr>
              <a:t>Device Posture</a:t>
            </a:r>
          </a:p>
        </p:txBody>
      </p:sp>
      <p:sp>
        <p:nvSpPr>
          <p:cNvPr id="6" name="TextBox 5">
            <a:extLst>
              <a:ext uri="{FF2B5EF4-FFF2-40B4-BE49-F238E27FC236}">
                <a16:creationId xmlns:a16="http://schemas.microsoft.com/office/drawing/2014/main" id="{FA2F7A8A-0D8F-0AEF-0A8A-31360C3A87C0}"/>
              </a:ext>
            </a:extLst>
          </p:cNvPr>
          <p:cNvSpPr txBox="1"/>
          <p:nvPr/>
        </p:nvSpPr>
        <p:spPr>
          <a:xfrm flipH="1">
            <a:off x="3414756" y="2436410"/>
            <a:ext cx="265160" cy="489811"/>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3200">
                <a:solidFill>
                  <a:srgbClr val="FFFFFF"/>
                </a:solidFill>
                <a:latin typeface="CiscoSansTT"/>
                <a:cs typeface="+mn-cs"/>
              </a:rPr>
              <a:t>+</a:t>
            </a:r>
          </a:p>
        </p:txBody>
      </p:sp>
      <p:sp>
        <p:nvSpPr>
          <p:cNvPr id="7" name="Rounded Rectangle 6">
            <a:extLst>
              <a:ext uri="{FF2B5EF4-FFF2-40B4-BE49-F238E27FC236}">
                <a16:creationId xmlns:a16="http://schemas.microsoft.com/office/drawing/2014/main" id="{495270E7-1F99-2C51-0704-F8583763EFA8}"/>
              </a:ext>
            </a:extLst>
          </p:cNvPr>
          <p:cNvSpPr/>
          <p:nvPr/>
        </p:nvSpPr>
        <p:spPr>
          <a:xfrm>
            <a:off x="806037" y="4572045"/>
            <a:ext cx="2474259" cy="634996"/>
          </a:xfrm>
          <a:prstGeom prst="roundRect">
            <a:avLst>
              <a:gd name="adj" fmla="val 28735"/>
            </a:avLst>
          </a:prstGeom>
          <a:noFill/>
          <a:ln w="25400" cap="flat" cmpd="sng" algn="ctr">
            <a:solidFill>
              <a:srgbClr val="92D050"/>
            </a:solidFill>
            <a:prstDash val="solid"/>
          </a:ln>
          <a:effectLst/>
        </p:spPr>
        <p:txBody>
          <a:bodyPr lIns="45720" rIns="45720" rtlCol="0" anchor="ctr"/>
          <a:lstStyle/>
          <a:p>
            <a:pPr algn="ctr" defTabSz="457189">
              <a:defRPr/>
            </a:pPr>
            <a:r>
              <a:rPr lang="en-US" kern="0">
                <a:solidFill>
                  <a:srgbClr val="FFFFFF"/>
                </a:solidFill>
                <a:latin typeface="CiscoSansTT Light"/>
                <a:ea typeface="+mn-ea"/>
                <a:cs typeface="+mn-cs"/>
              </a:rPr>
              <a:t>User Identity</a:t>
            </a:r>
          </a:p>
        </p:txBody>
      </p:sp>
      <p:sp>
        <p:nvSpPr>
          <p:cNvPr id="8" name="Rounded Rectangle 7">
            <a:extLst>
              <a:ext uri="{FF2B5EF4-FFF2-40B4-BE49-F238E27FC236}">
                <a16:creationId xmlns:a16="http://schemas.microsoft.com/office/drawing/2014/main" id="{77EA4DB9-2FF2-1799-8DFD-956A05D7B5F1}"/>
              </a:ext>
            </a:extLst>
          </p:cNvPr>
          <p:cNvSpPr/>
          <p:nvPr/>
        </p:nvSpPr>
        <p:spPr>
          <a:xfrm>
            <a:off x="3848957" y="4572045"/>
            <a:ext cx="2474259" cy="634996"/>
          </a:xfrm>
          <a:prstGeom prst="roundRect">
            <a:avLst>
              <a:gd name="adj" fmla="val 28735"/>
            </a:avLst>
          </a:prstGeom>
          <a:noFill/>
          <a:ln w="25400" cap="flat" cmpd="sng" algn="ctr">
            <a:solidFill>
              <a:srgbClr val="FF9000"/>
            </a:solidFill>
            <a:prstDash val="solid"/>
          </a:ln>
          <a:effectLst/>
        </p:spPr>
        <p:txBody>
          <a:bodyPr lIns="45720" rIns="45720"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iscoSansTT Light"/>
                <a:ea typeface="+mn-ea"/>
                <a:cs typeface="+mn-cs"/>
              </a:rPr>
              <a:t>Device Posture</a:t>
            </a:r>
          </a:p>
        </p:txBody>
      </p:sp>
      <p:sp>
        <p:nvSpPr>
          <p:cNvPr id="9" name="TextBox 8">
            <a:extLst>
              <a:ext uri="{FF2B5EF4-FFF2-40B4-BE49-F238E27FC236}">
                <a16:creationId xmlns:a16="http://schemas.microsoft.com/office/drawing/2014/main" id="{94450664-F0E7-FEF5-D1AF-F5143E599228}"/>
              </a:ext>
            </a:extLst>
          </p:cNvPr>
          <p:cNvSpPr txBox="1"/>
          <p:nvPr/>
        </p:nvSpPr>
        <p:spPr>
          <a:xfrm flipH="1">
            <a:off x="3432046" y="4644636"/>
            <a:ext cx="265160" cy="489811"/>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3200">
                <a:solidFill>
                  <a:srgbClr val="FFFFFF"/>
                </a:solidFill>
                <a:latin typeface="CiscoSansTT"/>
                <a:cs typeface="+mn-cs"/>
              </a:rPr>
              <a:t>+</a:t>
            </a:r>
          </a:p>
        </p:txBody>
      </p:sp>
      <p:sp>
        <p:nvSpPr>
          <p:cNvPr id="10" name="TextBox 9">
            <a:extLst>
              <a:ext uri="{FF2B5EF4-FFF2-40B4-BE49-F238E27FC236}">
                <a16:creationId xmlns:a16="http://schemas.microsoft.com/office/drawing/2014/main" id="{7D863884-5383-E656-5751-D84637A0295B}"/>
              </a:ext>
            </a:extLst>
          </p:cNvPr>
          <p:cNvSpPr txBox="1"/>
          <p:nvPr/>
        </p:nvSpPr>
        <p:spPr>
          <a:xfrm>
            <a:off x="6953628" y="1211716"/>
            <a:ext cx="1017907" cy="246221"/>
          </a:xfrm>
          <a:prstGeom prst="rect">
            <a:avLst/>
          </a:prstGeom>
          <a:noFill/>
        </p:spPr>
        <p:txBody>
          <a:bodyPr wrap="none" lIns="0" tIns="0" rIns="0" bIns="0" rtlCol="0">
            <a:spAutoFit/>
          </a:bodyPr>
          <a:lstStyle/>
          <a:p>
            <a:pPr defTabSz="912276">
              <a:spcBef>
                <a:spcPts val="0"/>
              </a:spcBef>
              <a:spcAft>
                <a:spcPts val="1000"/>
              </a:spcAft>
              <a:buClr>
                <a:srgbClr val="FFFFFF"/>
              </a:buClr>
              <a:buSzPct val="100000"/>
            </a:pPr>
            <a:r>
              <a:rPr lang="en-US" sz="1600">
                <a:solidFill>
                  <a:srgbClr val="FFFFFF"/>
                </a:solidFill>
                <a:latin typeface="CiscoSansTT"/>
                <a:cs typeface="+mn-cs"/>
              </a:rPr>
              <a:t>Conditions</a:t>
            </a:r>
          </a:p>
        </p:txBody>
      </p:sp>
      <p:sp>
        <p:nvSpPr>
          <p:cNvPr id="11" name="TextBox 10">
            <a:extLst>
              <a:ext uri="{FF2B5EF4-FFF2-40B4-BE49-F238E27FC236}">
                <a16:creationId xmlns:a16="http://schemas.microsoft.com/office/drawing/2014/main" id="{434DEB69-7E08-7045-5115-29FB4BE70B5A}"/>
              </a:ext>
            </a:extLst>
          </p:cNvPr>
          <p:cNvSpPr txBox="1"/>
          <p:nvPr/>
        </p:nvSpPr>
        <p:spPr>
          <a:xfrm>
            <a:off x="9663680" y="1172624"/>
            <a:ext cx="585097" cy="246221"/>
          </a:xfrm>
          <a:prstGeom prst="rect">
            <a:avLst/>
          </a:prstGeom>
          <a:noFill/>
        </p:spPr>
        <p:txBody>
          <a:bodyPr wrap="none" lIns="0" tIns="0" rIns="0" bIns="0" rtlCol="0">
            <a:spAutoFit/>
          </a:bodyPr>
          <a:lstStyle/>
          <a:p>
            <a:pPr defTabSz="912276">
              <a:spcBef>
                <a:spcPts val="0"/>
              </a:spcBef>
              <a:spcAft>
                <a:spcPts val="1000"/>
              </a:spcAft>
              <a:buClr>
                <a:srgbClr val="FFFFFF"/>
              </a:buClr>
              <a:buSzPct val="100000"/>
            </a:pPr>
            <a:r>
              <a:rPr lang="en-US" sz="1600">
                <a:solidFill>
                  <a:srgbClr val="FFFFFF"/>
                </a:solidFill>
                <a:latin typeface="CiscoSansTT"/>
                <a:cs typeface="+mn-cs"/>
              </a:rPr>
              <a:t>Result</a:t>
            </a:r>
          </a:p>
        </p:txBody>
      </p:sp>
      <p:cxnSp>
        <p:nvCxnSpPr>
          <p:cNvPr id="12" name="Straight Connector 11">
            <a:extLst>
              <a:ext uri="{FF2B5EF4-FFF2-40B4-BE49-F238E27FC236}">
                <a16:creationId xmlns:a16="http://schemas.microsoft.com/office/drawing/2014/main" id="{ACB8BBBD-4E57-01B3-7948-12FF6328B2E4}"/>
              </a:ext>
            </a:extLst>
          </p:cNvPr>
          <p:cNvCxnSpPr>
            <a:cxnSpLocks/>
          </p:cNvCxnSpPr>
          <p:nvPr/>
        </p:nvCxnSpPr>
        <p:spPr>
          <a:xfrm>
            <a:off x="8847891" y="1003603"/>
            <a:ext cx="0" cy="5311899"/>
          </a:xfrm>
          <a:prstGeom prst="line">
            <a:avLst/>
          </a:prstGeom>
          <a:noFill/>
          <a:ln w="9525" cap="flat" cmpd="sng" algn="ctr">
            <a:solidFill>
              <a:srgbClr val="D6D6D6"/>
            </a:solidFill>
            <a:prstDash val="solid"/>
          </a:ln>
          <a:effectLst/>
        </p:spPr>
      </p:cxnSp>
      <p:sp>
        <p:nvSpPr>
          <p:cNvPr id="13" name="TextBox 12">
            <a:extLst>
              <a:ext uri="{FF2B5EF4-FFF2-40B4-BE49-F238E27FC236}">
                <a16:creationId xmlns:a16="http://schemas.microsoft.com/office/drawing/2014/main" id="{7928A657-9118-960D-6225-E71E67E867B9}"/>
              </a:ext>
            </a:extLst>
          </p:cNvPr>
          <p:cNvSpPr txBox="1"/>
          <p:nvPr/>
        </p:nvSpPr>
        <p:spPr>
          <a:xfrm>
            <a:off x="9122341" y="2573595"/>
            <a:ext cx="1667774" cy="215444"/>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1400">
                <a:solidFill>
                  <a:srgbClr val="92D050"/>
                </a:solidFill>
                <a:latin typeface="CiscoSansTT"/>
                <a:cs typeface="+mn-cs"/>
              </a:rPr>
              <a:t>√ - Access Granted</a:t>
            </a:r>
          </a:p>
        </p:txBody>
      </p:sp>
      <p:sp>
        <p:nvSpPr>
          <p:cNvPr id="14" name="TextBox 13">
            <a:extLst>
              <a:ext uri="{FF2B5EF4-FFF2-40B4-BE49-F238E27FC236}">
                <a16:creationId xmlns:a16="http://schemas.microsoft.com/office/drawing/2014/main" id="{FEC52DC1-EC57-84C8-95ED-64B773DB9E97}"/>
              </a:ext>
            </a:extLst>
          </p:cNvPr>
          <p:cNvSpPr txBox="1"/>
          <p:nvPr/>
        </p:nvSpPr>
        <p:spPr>
          <a:xfrm>
            <a:off x="9185105" y="4797192"/>
            <a:ext cx="1657429" cy="215444"/>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1400">
                <a:solidFill>
                  <a:srgbClr val="FF9000"/>
                </a:solidFill>
                <a:latin typeface="CiscoSansTT"/>
                <a:cs typeface="+mn-cs"/>
              </a:rPr>
              <a:t>X – Access Denied</a:t>
            </a:r>
          </a:p>
        </p:txBody>
      </p:sp>
      <p:sp>
        <p:nvSpPr>
          <p:cNvPr id="15" name="TextBox 14">
            <a:extLst>
              <a:ext uri="{FF2B5EF4-FFF2-40B4-BE49-F238E27FC236}">
                <a16:creationId xmlns:a16="http://schemas.microsoft.com/office/drawing/2014/main" id="{BEB5BC4B-6FFB-AF10-3DA4-174F464ED82F}"/>
              </a:ext>
            </a:extLst>
          </p:cNvPr>
          <p:cNvSpPr txBox="1"/>
          <p:nvPr/>
        </p:nvSpPr>
        <p:spPr>
          <a:xfrm>
            <a:off x="6597665" y="1811704"/>
            <a:ext cx="2046708" cy="2251899"/>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1100">
                <a:solidFill>
                  <a:srgbClr val="92D050"/>
                </a:solidFill>
                <a:latin typeface="CiscoSansTT"/>
                <a:cs typeface="+mn-cs"/>
              </a:rPr>
              <a:t>Disk Encryption status</a:t>
            </a:r>
          </a:p>
          <a:p>
            <a:pPr defTabSz="912276">
              <a:spcBef>
                <a:spcPts val="0"/>
              </a:spcBef>
              <a:spcAft>
                <a:spcPts val="1000"/>
              </a:spcAft>
              <a:buClr>
                <a:srgbClr val="FFFFFF"/>
              </a:buClr>
              <a:buSzPct val="100000"/>
            </a:pPr>
            <a:r>
              <a:rPr lang="en-US" sz="1100">
                <a:solidFill>
                  <a:srgbClr val="92D050"/>
                </a:solidFill>
                <a:latin typeface="CiscoSansTT"/>
                <a:cs typeface="+mn-cs"/>
              </a:rPr>
              <a:t>Host firewall status</a:t>
            </a:r>
          </a:p>
          <a:p>
            <a:pPr defTabSz="912276">
              <a:spcBef>
                <a:spcPts val="0"/>
              </a:spcBef>
              <a:spcAft>
                <a:spcPts val="1000"/>
              </a:spcAft>
              <a:buClr>
                <a:srgbClr val="FFFFFF"/>
              </a:buClr>
              <a:buSzPct val="100000"/>
            </a:pPr>
            <a:r>
              <a:rPr lang="en-US" sz="1100">
                <a:solidFill>
                  <a:srgbClr val="92D050"/>
                </a:solidFill>
                <a:latin typeface="CiscoSansTT"/>
                <a:cs typeface="+mn-cs"/>
              </a:rPr>
              <a:t>Device password status</a:t>
            </a:r>
          </a:p>
          <a:p>
            <a:pPr defTabSz="912276">
              <a:spcBef>
                <a:spcPts val="0"/>
              </a:spcBef>
              <a:spcAft>
                <a:spcPts val="1000"/>
              </a:spcAft>
              <a:buClr>
                <a:srgbClr val="FFFFFF"/>
              </a:buClr>
              <a:buSzPct val="100000"/>
            </a:pPr>
            <a:r>
              <a:rPr lang="en-US" sz="1100">
                <a:solidFill>
                  <a:srgbClr val="92D050"/>
                </a:solidFill>
                <a:latin typeface="CiscoSansTT"/>
                <a:cs typeface="+mn-cs"/>
              </a:rPr>
              <a:t>OS Type and Version</a:t>
            </a:r>
          </a:p>
          <a:p>
            <a:pPr defTabSz="912276">
              <a:spcBef>
                <a:spcPts val="0"/>
              </a:spcBef>
              <a:spcAft>
                <a:spcPts val="1000"/>
              </a:spcAft>
              <a:buClr>
                <a:srgbClr val="FFFFFF"/>
              </a:buClr>
              <a:buSzPct val="100000"/>
            </a:pPr>
            <a:r>
              <a:rPr lang="en-US" sz="1100">
                <a:solidFill>
                  <a:srgbClr val="92D050"/>
                </a:solidFill>
                <a:latin typeface="CiscoSansTT"/>
                <a:cs typeface="+mn-cs"/>
              </a:rPr>
              <a:t>3</a:t>
            </a:r>
            <a:r>
              <a:rPr lang="en-US" sz="1100" baseline="30000">
                <a:solidFill>
                  <a:srgbClr val="92D050"/>
                </a:solidFill>
                <a:latin typeface="CiscoSansTT"/>
                <a:cs typeface="+mn-cs"/>
              </a:rPr>
              <a:t>rd</a:t>
            </a:r>
            <a:r>
              <a:rPr lang="en-US" sz="1100">
                <a:solidFill>
                  <a:srgbClr val="92D050"/>
                </a:solidFill>
                <a:latin typeface="CiscoSansTT"/>
                <a:cs typeface="+mn-cs"/>
              </a:rPr>
              <a:t> Party Security Agent Status</a:t>
            </a:r>
          </a:p>
          <a:p>
            <a:pPr defTabSz="912276">
              <a:spcBef>
                <a:spcPts val="0"/>
              </a:spcBef>
              <a:spcAft>
                <a:spcPts val="1000"/>
              </a:spcAft>
              <a:buClr>
                <a:srgbClr val="FFFFFF"/>
              </a:buClr>
              <a:buSzPct val="100000"/>
            </a:pPr>
            <a:r>
              <a:rPr lang="en-US" sz="1100">
                <a:solidFill>
                  <a:srgbClr val="92D050"/>
                </a:solidFill>
                <a:latin typeface="CiscoSansTT"/>
                <a:cs typeface="+mn-cs"/>
              </a:rPr>
              <a:t>Browser Type and Version</a:t>
            </a:r>
          </a:p>
          <a:p>
            <a:pPr defTabSz="912276">
              <a:spcBef>
                <a:spcPts val="0"/>
              </a:spcBef>
              <a:spcAft>
                <a:spcPts val="1000"/>
              </a:spcAft>
              <a:buClr>
                <a:srgbClr val="FFFFFF"/>
              </a:buClr>
              <a:buSzPct val="100000"/>
            </a:pPr>
            <a:r>
              <a:rPr lang="en-US" sz="1100">
                <a:solidFill>
                  <a:srgbClr val="92D050"/>
                </a:solidFill>
                <a:latin typeface="CiscoSansTT"/>
                <a:cs typeface="+mn-cs"/>
              </a:rPr>
              <a:t>Flash &amp; Java plugin versions</a:t>
            </a:r>
          </a:p>
          <a:p>
            <a:pPr defTabSz="912276">
              <a:spcBef>
                <a:spcPts val="0"/>
              </a:spcBef>
              <a:spcAft>
                <a:spcPts val="1000"/>
              </a:spcAft>
              <a:buClr>
                <a:srgbClr val="FFFFFF"/>
              </a:buClr>
              <a:buSzPct val="100000"/>
            </a:pPr>
            <a:endParaRPr lang="en-US" sz="1100">
              <a:solidFill>
                <a:srgbClr val="92D050"/>
              </a:solidFill>
              <a:latin typeface="CiscoSansTT"/>
              <a:cs typeface="+mn-cs"/>
            </a:endParaRPr>
          </a:p>
        </p:txBody>
      </p:sp>
      <p:sp>
        <p:nvSpPr>
          <p:cNvPr id="16" name="TextBox 15">
            <a:extLst>
              <a:ext uri="{FF2B5EF4-FFF2-40B4-BE49-F238E27FC236}">
                <a16:creationId xmlns:a16="http://schemas.microsoft.com/office/drawing/2014/main" id="{50F4DB27-989E-281E-89A7-1A81FCED35EF}"/>
              </a:ext>
            </a:extLst>
          </p:cNvPr>
          <p:cNvSpPr txBox="1"/>
          <p:nvPr/>
        </p:nvSpPr>
        <p:spPr>
          <a:xfrm>
            <a:off x="6597665" y="4063603"/>
            <a:ext cx="2046708" cy="2251899"/>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1100">
                <a:solidFill>
                  <a:srgbClr val="92D050"/>
                </a:solidFill>
                <a:latin typeface="CiscoSansTT"/>
                <a:cs typeface="+mn-cs"/>
              </a:rPr>
              <a:t>Disk Encryption status</a:t>
            </a:r>
          </a:p>
          <a:p>
            <a:pPr defTabSz="912276">
              <a:spcBef>
                <a:spcPts val="0"/>
              </a:spcBef>
              <a:spcAft>
                <a:spcPts val="1000"/>
              </a:spcAft>
              <a:buClr>
                <a:srgbClr val="FFFFFF"/>
              </a:buClr>
              <a:buSzPct val="100000"/>
            </a:pPr>
            <a:r>
              <a:rPr lang="en-US" sz="1100">
                <a:solidFill>
                  <a:srgbClr val="92D050"/>
                </a:solidFill>
                <a:latin typeface="CiscoSansTT"/>
                <a:cs typeface="+mn-cs"/>
              </a:rPr>
              <a:t>Host firewall status</a:t>
            </a:r>
          </a:p>
          <a:p>
            <a:pPr defTabSz="912276">
              <a:spcBef>
                <a:spcPts val="0"/>
              </a:spcBef>
              <a:spcAft>
                <a:spcPts val="1000"/>
              </a:spcAft>
              <a:buClr>
                <a:srgbClr val="FFFFFF"/>
              </a:buClr>
              <a:buSzPct val="100000"/>
            </a:pPr>
            <a:r>
              <a:rPr lang="en-US" sz="1100">
                <a:solidFill>
                  <a:srgbClr val="92D050"/>
                </a:solidFill>
                <a:latin typeface="CiscoSansTT"/>
                <a:cs typeface="+mn-cs"/>
              </a:rPr>
              <a:t>Device password status</a:t>
            </a:r>
          </a:p>
          <a:p>
            <a:pPr defTabSz="912276">
              <a:spcBef>
                <a:spcPts val="0"/>
              </a:spcBef>
              <a:spcAft>
                <a:spcPts val="1000"/>
              </a:spcAft>
              <a:buClr>
                <a:srgbClr val="FFFFFF"/>
              </a:buClr>
              <a:buSzPct val="100000"/>
            </a:pPr>
            <a:r>
              <a:rPr lang="en-US" sz="1100">
                <a:solidFill>
                  <a:srgbClr val="FFC000"/>
                </a:solidFill>
                <a:latin typeface="CiscoSansTT"/>
                <a:cs typeface="+mn-cs"/>
              </a:rPr>
              <a:t>OS Type and Version</a:t>
            </a:r>
          </a:p>
          <a:p>
            <a:pPr defTabSz="912276">
              <a:spcBef>
                <a:spcPts val="0"/>
              </a:spcBef>
              <a:spcAft>
                <a:spcPts val="1000"/>
              </a:spcAft>
              <a:buClr>
                <a:srgbClr val="FFFFFF"/>
              </a:buClr>
              <a:buSzPct val="100000"/>
            </a:pPr>
            <a:r>
              <a:rPr lang="en-US" sz="1100">
                <a:solidFill>
                  <a:srgbClr val="FFC000"/>
                </a:solidFill>
                <a:latin typeface="CiscoSansTT"/>
                <a:cs typeface="+mn-cs"/>
              </a:rPr>
              <a:t>3</a:t>
            </a:r>
            <a:r>
              <a:rPr lang="en-US" sz="1100" baseline="30000">
                <a:solidFill>
                  <a:srgbClr val="FFC000"/>
                </a:solidFill>
                <a:latin typeface="CiscoSansTT"/>
                <a:cs typeface="+mn-cs"/>
              </a:rPr>
              <a:t>rd</a:t>
            </a:r>
            <a:r>
              <a:rPr lang="en-US" sz="1100">
                <a:solidFill>
                  <a:srgbClr val="FFC000"/>
                </a:solidFill>
                <a:latin typeface="CiscoSansTT"/>
                <a:cs typeface="+mn-cs"/>
              </a:rPr>
              <a:t> Party Security Agent Status</a:t>
            </a:r>
          </a:p>
          <a:p>
            <a:pPr defTabSz="912276">
              <a:spcBef>
                <a:spcPts val="0"/>
              </a:spcBef>
              <a:spcAft>
                <a:spcPts val="1000"/>
              </a:spcAft>
              <a:buClr>
                <a:srgbClr val="FFFFFF"/>
              </a:buClr>
              <a:buSzPct val="100000"/>
            </a:pPr>
            <a:r>
              <a:rPr lang="en-US" sz="1100">
                <a:solidFill>
                  <a:srgbClr val="FFC000"/>
                </a:solidFill>
                <a:latin typeface="CiscoSansTT"/>
                <a:cs typeface="+mn-cs"/>
              </a:rPr>
              <a:t>Browser Type and Version</a:t>
            </a:r>
          </a:p>
          <a:p>
            <a:pPr defTabSz="912276">
              <a:spcBef>
                <a:spcPts val="0"/>
              </a:spcBef>
              <a:spcAft>
                <a:spcPts val="1000"/>
              </a:spcAft>
              <a:buClr>
                <a:srgbClr val="FFFFFF"/>
              </a:buClr>
              <a:buSzPct val="100000"/>
            </a:pPr>
            <a:r>
              <a:rPr lang="en-US" sz="1100">
                <a:solidFill>
                  <a:srgbClr val="92D050"/>
                </a:solidFill>
                <a:latin typeface="CiscoSansTT"/>
                <a:cs typeface="+mn-cs"/>
              </a:rPr>
              <a:t>Flash &amp; Java plugin versions</a:t>
            </a:r>
          </a:p>
          <a:p>
            <a:pPr defTabSz="912276">
              <a:spcBef>
                <a:spcPts val="0"/>
              </a:spcBef>
              <a:spcAft>
                <a:spcPts val="1000"/>
              </a:spcAft>
              <a:buClr>
                <a:srgbClr val="FFFFFF"/>
              </a:buClr>
              <a:buSzPct val="100000"/>
            </a:pPr>
            <a:endParaRPr lang="en-US" sz="1100">
              <a:solidFill>
                <a:srgbClr val="92D050"/>
              </a:solidFill>
              <a:latin typeface="CiscoSansTT"/>
              <a:cs typeface="+mn-cs"/>
            </a:endParaRPr>
          </a:p>
        </p:txBody>
      </p:sp>
      <p:cxnSp>
        <p:nvCxnSpPr>
          <p:cNvPr id="17" name="Straight Connector 16">
            <a:extLst>
              <a:ext uri="{FF2B5EF4-FFF2-40B4-BE49-F238E27FC236}">
                <a16:creationId xmlns:a16="http://schemas.microsoft.com/office/drawing/2014/main" id="{05E7BCFC-B6C1-FDD3-C944-1BD3360AAC74}"/>
              </a:ext>
            </a:extLst>
          </p:cNvPr>
          <p:cNvCxnSpPr>
            <a:cxnSpLocks/>
          </p:cNvCxnSpPr>
          <p:nvPr/>
        </p:nvCxnSpPr>
        <p:spPr>
          <a:xfrm>
            <a:off x="788747" y="3905773"/>
            <a:ext cx="10176746" cy="0"/>
          </a:xfrm>
          <a:prstGeom prst="line">
            <a:avLst/>
          </a:prstGeom>
          <a:noFill/>
          <a:ln w="9525" cap="flat" cmpd="sng" algn="ctr">
            <a:solidFill>
              <a:srgbClr val="D6D6D6"/>
            </a:solidFill>
            <a:prstDash val="solid"/>
          </a:ln>
          <a:effectLst/>
        </p:spPr>
      </p:cxnSp>
      <p:sp>
        <p:nvSpPr>
          <p:cNvPr id="18" name="TextBox 17">
            <a:extLst>
              <a:ext uri="{FF2B5EF4-FFF2-40B4-BE49-F238E27FC236}">
                <a16:creationId xmlns:a16="http://schemas.microsoft.com/office/drawing/2014/main" id="{E1783705-CE6A-9F0B-10FB-C4748387FF2F}"/>
              </a:ext>
            </a:extLst>
          </p:cNvPr>
          <p:cNvSpPr txBox="1"/>
          <p:nvPr/>
        </p:nvSpPr>
        <p:spPr>
          <a:xfrm>
            <a:off x="9185105" y="5345518"/>
            <a:ext cx="1657429" cy="430887"/>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1400">
                <a:solidFill>
                  <a:srgbClr val="FFFFFF"/>
                </a:solidFill>
                <a:latin typeface="CiscoSansTT"/>
                <a:cs typeface="+mn-cs"/>
              </a:rPr>
              <a:t>Begin </a:t>
            </a:r>
            <a:r>
              <a:rPr lang="en-US" sz="1400">
                <a:solidFill>
                  <a:srgbClr val="92D050"/>
                </a:solidFill>
                <a:latin typeface="CiscoSansTT"/>
                <a:cs typeface="+mn-cs"/>
              </a:rPr>
              <a:t>self-guided remediation</a:t>
            </a:r>
            <a:r>
              <a:rPr lang="en-US" sz="1400">
                <a:solidFill>
                  <a:srgbClr val="FFFFFF"/>
                </a:solidFill>
                <a:latin typeface="CiscoSansTT"/>
                <a:cs typeface="+mn-cs"/>
              </a:rPr>
              <a:t> flow </a:t>
            </a:r>
          </a:p>
        </p:txBody>
      </p:sp>
    </p:spTree>
    <p:extLst>
      <p:ext uri="{BB962C8B-B14F-4D97-AF65-F5344CB8AC3E}">
        <p14:creationId xmlns:p14="http://schemas.microsoft.com/office/powerpoint/2010/main" val="232379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E55774-28A8-AD69-B60A-70447FE00D7E}"/>
              </a:ext>
            </a:extLst>
          </p:cNvPr>
          <p:cNvSpPr>
            <a:spLocks noGrp="1"/>
          </p:cNvSpPr>
          <p:nvPr>
            <p:ph type="body" sz="quarter" idx="14"/>
          </p:nvPr>
        </p:nvSpPr>
        <p:spPr/>
        <p:txBody>
          <a:bodyPr/>
          <a:lstStyle/>
          <a:p>
            <a:r>
              <a:rPr lang="en-US"/>
              <a:t>Device Trust Explained</a:t>
            </a:r>
          </a:p>
        </p:txBody>
      </p:sp>
      <p:sp>
        <p:nvSpPr>
          <p:cNvPr id="3" name="Title 2">
            <a:extLst>
              <a:ext uri="{FF2B5EF4-FFF2-40B4-BE49-F238E27FC236}">
                <a16:creationId xmlns:a16="http://schemas.microsoft.com/office/drawing/2014/main" id="{E6E56A50-4C2B-5013-685B-19AE0FAD2AAA}"/>
              </a:ext>
            </a:extLst>
          </p:cNvPr>
          <p:cNvSpPr>
            <a:spLocks noGrp="1"/>
          </p:cNvSpPr>
          <p:nvPr>
            <p:ph type="title"/>
          </p:nvPr>
        </p:nvSpPr>
        <p:spPr/>
        <p:txBody>
          <a:bodyPr/>
          <a:lstStyle/>
          <a:p>
            <a:r>
              <a:rPr lang="en-US"/>
              <a:t>Device Verification: Trusted Endpoints</a:t>
            </a:r>
          </a:p>
        </p:txBody>
      </p:sp>
      <p:sp>
        <p:nvSpPr>
          <p:cNvPr id="19" name="Rounded Rectangle 18">
            <a:extLst>
              <a:ext uri="{FF2B5EF4-FFF2-40B4-BE49-F238E27FC236}">
                <a16:creationId xmlns:a16="http://schemas.microsoft.com/office/drawing/2014/main" id="{AEED1495-5AB8-6E2A-C8B2-66B0A34AD37B}"/>
              </a:ext>
            </a:extLst>
          </p:cNvPr>
          <p:cNvSpPr/>
          <p:nvPr/>
        </p:nvSpPr>
        <p:spPr>
          <a:xfrm>
            <a:off x="1225612" y="2271259"/>
            <a:ext cx="2474259" cy="634996"/>
          </a:xfrm>
          <a:prstGeom prst="roundRect">
            <a:avLst>
              <a:gd name="adj" fmla="val 28735"/>
            </a:avLst>
          </a:prstGeom>
          <a:noFill/>
          <a:ln w="25400" cap="flat" cmpd="sng" algn="ctr">
            <a:solidFill>
              <a:srgbClr val="92D050"/>
            </a:solidFill>
            <a:prstDash val="solid"/>
          </a:ln>
          <a:effectLst/>
        </p:spPr>
        <p:txBody>
          <a:bodyPr lIns="45720" rIns="45720" rtlCol="0" anchor="ctr"/>
          <a:lstStyle/>
          <a:p>
            <a:pPr algn="ctr" defTabSz="457189">
              <a:defRPr/>
            </a:pPr>
            <a:r>
              <a:rPr lang="en-US" kern="0">
                <a:solidFill>
                  <a:srgbClr val="FFFFFF"/>
                </a:solidFill>
                <a:latin typeface="CiscoSansTT Light"/>
                <a:ea typeface="+mn-ea"/>
                <a:cs typeface="+mn-cs"/>
              </a:rPr>
              <a:t>User Identity</a:t>
            </a:r>
          </a:p>
        </p:txBody>
      </p:sp>
      <p:sp>
        <p:nvSpPr>
          <p:cNvPr id="20" name="Rounded Rectangle 19">
            <a:extLst>
              <a:ext uri="{FF2B5EF4-FFF2-40B4-BE49-F238E27FC236}">
                <a16:creationId xmlns:a16="http://schemas.microsoft.com/office/drawing/2014/main" id="{C288FDDA-ABA3-7807-74E0-A90E811A5C50}"/>
              </a:ext>
            </a:extLst>
          </p:cNvPr>
          <p:cNvSpPr/>
          <p:nvPr/>
        </p:nvSpPr>
        <p:spPr>
          <a:xfrm>
            <a:off x="4268532" y="2271259"/>
            <a:ext cx="2474259" cy="634996"/>
          </a:xfrm>
          <a:prstGeom prst="roundRect">
            <a:avLst>
              <a:gd name="adj" fmla="val 28735"/>
            </a:avLst>
          </a:prstGeom>
          <a:noFill/>
          <a:ln w="25400" cap="flat" cmpd="sng" algn="ctr">
            <a:solidFill>
              <a:srgbClr val="92D050"/>
            </a:solidFill>
            <a:prstDash val="solid"/>
          </a:ln>
          <a:effectLst/>
        </p:spPr>
        <p:txBody>
          <a:bodyPr lIns="45720" rIns="45720" rtlCol="0" anchor="ctr"/>
          <a:lstStyle/>
          <a:p>
            <a:pPr algn="ctr" defTabSz="457189">
              <a:defRPr/>
            </a:pPr>
            <a:r>
              <a:rPr lang="en-US" kern="0">
                <a:solidFill>
                  <a:srgbClr val="FFFFFF"/>
                </a:solidFill>
                <a:latin typeface="CiscoSansTT Light"/>
                <a:ea typeface="+mn-ea"/>
                <a:cs typeface="+mn-cs"/>
              </a:rPr>
              <a:t>Device Identity</a:t>
            </a:r>
          </a:p>
        </p:txBody>
      </p:sp>
      <p:sp>
        <p:nvSpPr>
          <p:cNvPr id="21" name="TextBox 20">
            <a:extLst>
              <a:ext uri="{FF2B5EF4-FFF2-40B4-BE49-F238E27FC236}">
                <a16:creationId xmlns:a16="http://schemas.microsoft.com/office/drawing/2014/main" id="{4D212165-1C07-792F-6C8C-A9CDA51617BF}"/>
              </a:ext>
            </a:extLst>
          </p:cNvPr>
          <p:cNvSpPr txBox="1"/>
          <p:nvPr/>
        </p:nvSpPr>
        <p:spPr>
          <a:xfrm flipH="1">
            <a:off x="3851621" y="2343850"/>
            <a:ext cx="265160" cy="489811"/>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3200">
                <a:solidFill>
                  <a:srgbClr val="FFFFFF"/>
                </a:solidFill>
                <a:latin typeface="CiscoSansTT"/>
                <a:cs typeface="+mn-cs"/>
              </a:rPr>
              <a:t>+</a:t>
            </a:r>
          </a:p>
        </p:txBody>
      </p:sp>
      <p:sp>
        <p:nvSpPr>
          <p:cNvPr id="22" name="Rounded Rectangle 21">
            <a:extLst>
              <a:ext uri="{FF2B5EF4-FFF2-40B4-BE49-F238E27FC236}">
                <a16:creationId xmlns:a16="http://schemas.microsoft.com/office/drawing/2014/main" id="{59FA297C-B844-C633-5795-0915671C287E}"/>
              </a:ext>
            </a:extLst>
          </p:cNvPr>
          <p:cNvSpPr/>
          <p:nvPr/>
        </p:nvSpPr>
        <p:spPr>
          <a:xfrm>
            <a:off x="1225612" y="4190666"/>
            <a:ext cx="2474259" cy="634996"/>
          </a:xfrm>
          <a:prstGeom prst="roundRect">
            <a:avLst>
              <a:gd name="adj" fmla="val 28735"/>
            </a:avLst>
          </a:prstGeom>
          <a:noFill/>
          <a:ln w="25400" cap="flat" cmpd="sng" algn="ctr">
            <a:solidFill>
              <a:srgbClr val="92D050"/>
            </a:solidFill>
            <a:prstDash val="solid"/>
          </a:ln>
          <a:effectLst/>
        </p:spPr>
        <p:txBody>
          <a:bodyPr lIns="45720" rIns="45720" rtlCol="0" anchor="ctr"/>
          <a:lstStyle/>
          <a:p>
            <a:pPr algn="ctr" defTabSz="457189">
              <a:defRPr/>
            </a:pPr>
            <a:r>
              <a:rPr lang="en-US" kern="0">
                <a:solidFill>
                  <a:srgbClr val="FFFFFF"/>
                </a:solidFill>
                <a:latin typeface="CiscoSansTT Light"/>
                <a:ea typeface="+mn-ea"/>
                <a:cs typeface="+mn-cs"/>
              </a:rPr>
              <a:t>User Identity</a:t>
            </a:r>
          </a:p>
        </p:txBody>
      </p:sp>
      <p:sp>
        <p:nvSpPr>
          <p:cNvPr id="23" name="Rounded Rectangle 22">
            <a:extLst>
              <a:ext uri="{FF2B5EF4-FFF2-40B4-BE49-F238E27FC236}">
                <a16:creationId xmlns:a16="http://schemas.microsoft.com/office/drawing/2014/main" id="{370A28A7-CF91-8AF5-9C51-ECB40CBAE63A}"/>
              </a:ext>
            </a:extLst>
          </p:cNvPr>
          <p:cNvSpPr/>
          <p:nvPr/>
        </p:nvSpPr>
        <p:spPr>
          <a:xfrm>
            <a:off x="4268532" y="4190666"/>
            <a:ext cx="2474259" cy="634996"/>
          </a:xfrm>
          <a:prstGeom prst="roundRect">
            <a:avLst>
              <a:gd name="adj" fmla="val 28735"/>
            </a:avLst>
          </a:prstGeom>
          <a:noFill/>
          <a:ln w="25400" cap="flat" cmpd="sng" algn="ctr">
            <a:solidFill>
              <a:srgbClr val="FF9000"/>
            </a:solidFill>
            <a:prstDash val="solid"/>
          </a:ln>
          <a:effectLst/>
        </p:spPr>
        <p:txBody>
          <a:bodyPr lIns="45720" rIns="45720"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iscoSansTT Light"/>
                <a:ea typeface="+mn-ea"/>
                <a:cs typeface="+mn-cs"/>
              </a:rPr>
              <a:t>Device Identity</a:t>
            </a:r>
          </a:p>
        </p:txBody>
      </p:sp>
      <p:sp>
        <p:nvSpPr>
          <p:cNvPr id="24" name="TextBox 23">
            <a:extLst>
              <a:ext uri="{FF2B5EF4-FFF2-40B4-BE49-F238E27FC236}">
                <a16:creationId xmlns:a16="http://schemas.microsoft.com/office/drawing/2014/main" id="{DA8B0D15-3B8D-7818-4538-9840029BED1F}"/>
              </a:ext>
            </a:extLst>
          </p:cNvPr>
          <p:cNvSpPr txBox="1"/>
          <p:nvPr/>
        </p:nvSpPr>
        <p:spPr>
          <a:xfrm flipH="1">
            <a:off x="3851621" y="4263257"/>
            <a:ext cx="265160" cy="489811"/>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3200">
                <a:solidFill>
                  <a:srgbClr val="FFFFFF"/>
                </a:solidFill>
                <a:latin typeface="CiscoSansTT"/>
                <a:cs typeface="+mn-cs"/>
              </a:rPr>
              <a:t>+</a:t>
            </a:r>
          </a:p>
        </p:txBody>
      </p:sp>
      <p:sp>
        <p:nvSpPr>
          <p:cNvPr id="25" name="TextBox 24">
            <a:extLst>
              <a:ext uri="{FF2B5EF4-FFF2-40B4-BE49-F238E27FC236}">
                <a16:creationId xmlns:a16="http://schemas.microsoft.com/office/drawing/2014/main" id="{44D542E5-BB3D-C149-F8A6-28619E22C717}"/>
              </a:ext>
            </a:extLst>
          </p:cNvPr>
          <p:cNvSpPr txBox="1"/>
          <p:nvPr/>
        </p:nvSpPr>
        <p:spPr>
          <a:xfrm>
            <a:off x="7389455" y="1498340"/>
            <a:ext cx="1017907" cy="246221"/>
          </a:xfrm>
          <a:prstGeom prst="rect">
            <a:avLst/>
          </a:prstGeom>
          <a:noFill/>
        </p:spPr>
        <p:txBody>
          <a:bodyPr wrap="none" lIns="0" tIns="0" rIns="0" bIns="0" rtlCol="0">
            <a:spAutoFit/>
          </a:bodyPr>
          <a:lstStyle/>
          <a:p>
            <a:pPr defTabSz="912276">
              <a:spcBef>
                <a:spcPts val="0"/>
              </a:spcBef>
              <a:spcAft>
                <a:spcPts val="1000"/>
              </a:spcAft>
              <a:buClr>
                <a:srgbClr val="FFFFFF"/>
              </a:buClr>
              <a:buSzPct val="100000"/>
            </a:pPr>
            <a:r>
              <a:rPr lang="en-US" sz="1600">
                <a:solidFill>
                  <a:srgbClr val="FFFFFF"/>
                </a:solidFill>
                <a:latin typeface="CiscoSansTT"/>
                <a:cs typeface="+mn-cs"/>
              </a:rPr>
              <a:t>Conditions</a:t>
            </a:r>
          </a:p>
        </p:txBody>
      </p:sp>
      <p:sp>
        <p:nvSpPr>
          <p:cNvPr id="26" name="TextBox 25">
            <a:extLst>
              <a:ext uri="{FF2B5EF4-FFF2-40B4-BE49-F238E27FC236}">
                <a16:creationId xmlns:a16="http://schemas.microsoft.com/office/drawing/2014/main" id="{FF182A0B-F734-860A-037C-0C195FD6A757}"/>
              </a:ext>
            </a:extLst>
          </p:cNvPr>
          <p:cNvSpPr txBox="1"/>
          <p:nvPr/>
        </p:nvSpPr>
        <p:spPr>
          <a:xfrm>
            <a:off x="9597414" y="1498340"/>
            <a:ext cx="585097" cy="246221"/>
          </a:xfrm>
          <a:prstGeom prst="rect">
            <a:avLst/>
          </a:prstGeom>
          <a:noFill/>
        </p:spPr>
        <p:txBody>
          <a:bodyPr wrap="none" lIns="0" tIns="0" rIns="0" bIns="0" rtlCol="0">
            <a:spAutoFit/>
          </a:bodyPr>
          <a:lstStyle/>
          <a:p>
            <a:pPr defTabSz="912276">
              <a:spcBef>
                <a:spcPts val="0"/>
              </a:spcBef>
              <a:spcAft>
                <a:spcPts val="1000"/>
              </a:spcAft>
              <a:buClr>
                <a:srgbClr val="FFFFFF"/>
              </a:buClr>
              <a:buSzPct val="100000"/>
            </a:pPr>
            <a:r>
              <a:rPr lang="en-US" sz="1600">
                <a:solidFill>
                  <a:srgbClr val="FFFFFF"/>
                </a:solidFill>
                <a:latin typeface="CiscoSansTT"/>
                <a:cs typeface="+mn-cs"/>
              </a:rPr>
              <a:t>Result</a:t>
            </a:r>
          </a:p>
        </p:txBody>
      </p:sp>
      <p:cxnSp>
        <p:nvCxnSpPr>
          <p:cNvPr id="27" name="Straight Connector 26">
            <a:extLst>
              <a:ext uri="{FF2B5EF4-FFF2-40B4-BE49-F238E27FC236}">
                <a16:creationId xmlns:a16="http://schemas.microsoft.com/office/drawing/2014/main" id="{52F553BF-ED80-8E3A-12FC-310E53321598}"/>
              </a:ext>
            </a:extLst>
          </p:cNvPr>
          <p:cNvCxnSpPr>
            <a:cxnSpLocks/>
          </p:cNvCxnSpPr>
          <p:nvPr/>
        </p:nvCxnSpPr>
        <p:spPr>
          <a:xfrm>
            <a:off x="9043635" y="1498340"/>
            <a:ext cx="0" cy="4044621"/>
          </a:xfrm>
          <a:prstGeom prst="line">
            <a:avLst/>
          </a:prstGeom>
          <a:noFill/>
          <a:ln w="9525" cap="flat" cmpd="sng" algn="ctr">
            <a:solidFill>
              <a:srgbClr val="D6D6D6"/>
            </a:solidFill>
            <a:prstDash val="solid"/>
          </a:ln>
          <a:effectLst/>
        </p:spPr>
      </p:cxnSp>
      <p:sp>
        <p:nvSpPr>
          <p:cNvPr id="28" name="TextBox 27">
            <a:extLst>
              <a:ext uri="{FF2B5EF4-FFF2-40B4-BE49-F238E27FC236}">
                <a16:creationId xmlns:a16="http://schemas.microsoft.com/office/drawing/2014/main" id="{C3566BAB-51DA-FF19-C42C-64106A285626}"/>
              </a:ext>
            </a:extLst>
          </p:cNvPr>
          <p:cNvSpPr txBox="1"/>
          <p:nvPr/>
        </p:nvSpPr>
        <p:spPr>
          <a:xfrm>
            <a:off x="7140015" y="2419478"/>
            <a:ext cx="1667774" cy="338554"/>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1100">
                <a:solidFill>
                  <a:srgbClr val="92D050"/>
                </a:solidFill>
                <a:latin typeface="CiscoSansTT"/>
                <a:cs typeface="+mn-cs"/>
              </a:rPr>
              <a:t>Device Identifiers match Duo Device Inventory</a:t>
            </a:r>
          </a:p>
        </p:txBody>
      </p:sp>
      <p:sp>
        <p:nvSpPr>
          <p:cNvPr id="29" name="TextBox 28">
            <a:extLst>
              <a:ext uri="{FF2B5EF4-FFF2-40B4-BE49-F238E27FC236}">
                <a16:creationId xmlns:a16="http://schemas.microsoft.com/office/drawing/2014/main" id="{4F12F87F-D6CA-CF71-D458-369A498B528C}"/>
              </a:ext>
            </a:extLst>
          </p:cNvPr>
          <p:cNvSpPr txBox="1"/>
          <p:nvPr/>
        </p:nvSpPr>
        <p:spPr>
          <a:xfrm>
            <a:off x="7150360" y="4254246"/>
            <a:ext cx="1657429" cy="507831"/>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1100">
                <a:solidFill>
                  <a:srgbClr val="FF9000"/>
                </a:solidFill>
                <a:latin typeface="CiscoSansTT"/>
                <a:cs typeface="+mn-cs"/>
              </a:rPr>
              <a:t>No Device Identifier match in Duo Device Inventory</a:t>
            </a:r>
          </a:p>
        </p:txBody>
      </p:sp>
      <p:sp>
        <p:nvSpPr>
          <p:cNvPr id="30" name="TextBox 29">
            <a:extLst>
              <a:ext uri="{FF2B5EF4-FFF2-40B4-BE49-F238E27FC236}">
                <a16:creationId xmlns:a16="http://schemas.microsoft.com/office/drawing/2014/main" id="{9A8E0B21-B337-F86F-DC20-52D9B1C67EA5}"/>
              </a:ext>
            </a:extLst>
          </p:cNvPr>
          <p:cNvSpPr txBox="1"/>
          <p:nvPr/>
        </p:nvSpPr>
        <p:spPr>
          <a:xfrm>
            <a:off x="9318550" y="2486005"/>
            <a:ext cx="1667774" cy="215444"/>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1400">
                <a:solidFill>
                  <a:srgbClr val="92D050"/>
                </a:solidFill>
                <a:latin typeface="CiscoSansTT"/>
                <a:cs typeface="+mn-cs"/>
              </a:rPr>
              <a:t>√ - Access Granted</a:t>
            </a:r>
          </a:p>
        </p:txBody>
      </p:sp>
      <p:sp>
        <p:nvSpPr>
          <p:cNvPr id="31" name="TextBox 30">
            <a:extLst>
              <a:ext uri="{FF2B5EF4-FFF2-40B4-BE49-F238E27FC236}">
                <a16:creationId xmlns:a16="http://schemas.microsoft.com/office/drawing/2014/main" id="{A41F2DAC-49F7-7C4E-17A7-A069C3FFAFF8}"/>
              </a:ext>
            </a:extLst>
          </p:cNvPr>
          <p:cNvSpPr txBox="1"/>
          <p:nvPr/>
        </p:nvSpPr>
        <p:spPr>
          <a:xfrm>
            <a:off x="9328895" y="4320773"/>
            <a:ext cx="1657429" cy="215444"/>
          </a:xfrm>
          <a:prstGeom prst="rect">
            <a:avLst/>
          </a:prstGeom>
          <a:noFill/>
        </p:spPr>
        <p:txBody>
          <a:bodyPr wrap="square" lIns="0" tIns="0" rIns="0" bIns="0" rtlCol="0">
            <a:spAutoFit/>
          </a:bodyPr>
          <a:lstStyle/>
          <a:p>
            <a:pPr defTabSz="912276">
              <a:spcBef>
                <a:spcPts val="0"/>
              </a:spcBef>
              <a:spcAft>
                <a:spcPts val="1000"/>
              </a:spcAft>
              <a:buClr>
                <a:srgbClr val="FFFFFF"/>
              </a:buClr>
              <a:buSzPct val="100000"/>
            </a:pPr>
            <a:r>
              <a:rPr lang="en-US" sz="1400">
                <a:solidFill>
                  <a:srgbClr val="FF9000"/>
                </a:solidFill>
                <a:latin typeface="CiscoSansTT"/>
                <a:cs typeface="+mn-cs"/>
              </a:rPr>
              <a:t>X – Access Denied</a:t>
            </a:r>
          </a:p>
        </p:txBody>
      </p:sp>
      <p:cxnSp>
        <p:nvCxnSpPr>
          <p:cNvPr id="32" name="Straight Connector 31">
            <a:extLst>
              <a:ext uri="{FF2B5EF4-FFF2-40B4-BE49-F238E27FC236}">
                <a16:creationId xmlns:a16="http://schemas.microsoft.com/office/drawing/2014/main" id="{D0444EE0-9D58-E008-98D8-5F3F9BE2BAF0}"/>
              </a:ext>
            </a:extLst>
          </p:cNvPr>
          <p:cNvCxnSpPr>
            <a:cxnSpLocks/>
          </p:cNvCxnSpPr>
          <p:nvPr/>
        </p:nvCxnSpPr>
        <p:spPr>
          <a:xfrm flipH="1">
            <a:off x="762491" y="3553567"/>
            <a:ext cx="10223833" cy="0"/>
          </a:xfrm>
          <a:prstGeom prst="line">
            <a:avLst/>
          </a:prstGeom>
          <a:noFill/>
          <a:ln w="9525" cap="flat" cmpd="sng" algn="ctr">
            <a:solidFill>
              <a:srgbClr val="D6D6D6"/>
            </a:solidFill>
            <a:prstDash val="solid"/>
          </a:ln>
          <a:effectLst/>
        </p:spPr>
      </p:cxnSp>
    </p:spTree>
    <p:extLst>
      <p:ext uri="{BB962C8B-B14F-4D97-AF65-F5344CB8AC3E}">
        <p14:creationId xmlns:p14="http://schemas.microsoft.com/office/powerpoint/2010/main" val="170262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47">
          <a:extLst>
            <a:ext uri="{FF2B5EF4-FFF2-40B4-BE49-F238E27FC236}">
              <a16:creationId xmlns:a16="http://schemas.microsoft.com/office/drawing/2014/main" id="{CFB6AFFA-6BBD-70F2-31E9-AA611EA33004}"/>
            </a:ext>
          </a:extLst>
        </p:cNvPr>
        <p:cNvGrpSpPr/>
        <p:nvPr/>
      </p:nvGrpSpPr>
      <p:grpSpPr>
        <a:xfrm>
          <a:off x="0" y="0"/>
          <a:ext cx="0" cy="0"/>
          <a:chOff x="0" y="0"/>
          <a:chExt cx="0" cy="0"/>
        </a:xfrm>
      </p:grpSpPr>
      <p:sp>
        <p:nvSpPr>
          <p:cNvPr id="18" name="Freeform 120">
            <a:extLst>
              <a:ext uri="{FF2B5EF4-FFF2-40B4-BE49-F238E27FC236}">
                <a16:creationId xmlns:a16="http://schemas.microsoft.com/office/drawing/2014/main" id="{919D0701-663F-A9CE-B1D2-0F332F7F40D3}"/>
              </a:ext>
            </a:extLst>
          </p:cNvPr>
          <p:cNvSpPr>
            <a:spLocks/>
          </p:cNvSpPr>
          <p:nvPr/>
        </p:nvSpPr>
        <p:spPr bwMode="auto">
          <a:xfrm>
            <a:off x="3283549" y="1672889"/>
            <a:ext cx="1288452" cy="852988"/>
          </a:xfrm>
          <a:custGeom>
            <a:avLst/>
            <a:gdLst>
              <a:gd name="T0" fmla="*/ 611 w 690"/>
              <a:gd name="T1" fmla="*/ 231 h 460"/>
              <a:gd name="T2" fmla="*/ 613 w 690"/>
              <a:gd name="T3" fmla="*/ 210 h 460"/>
              <a:gd name="T4" fmla="*/ 612 w 690"/>
              <a:gd name="T5" fmla="*/ 198 h 460"/>
              <a:gd name="T6" fmla="*/ 608 w 690"/>
              <a:gd name="T7" fmla="*/ 178 h 460"/>
              <a:gd name="T8" fmla="*/ 600 w 690"/>
              <a:gd name="T9" fmla="*/ 158 h 460"/>
              <a:gd name="T10" fmla="*/ 588 w 690"/>
              <a:gd name="T11" fmla="*/ 140 h 460"/>
              <a:gd name="T12" fmla="*/ 573 w 690"/>
              <a:gd name="T13" fmla="*/ 125 h 460"/>
              <a:gd name="T14" fmla="*/ 555 w 690"/>
              <a:gd name="T15" fmla="*/ 115 h 460"/>
              <a:gd name="T16" fmla="*/ 537 w 690"/>
              <a:gd name="T17" fmla="*/ 107 h 460"/>
              <a:gd name="T18" fmla="*/ 515 w 690"/>
              <a:gd name="T19" fmla="*/ 101 h 460"/>
              <a:gd name="T20" fmla="*/ 504 w 690"/>
              <a:gd name="T21" fmla="*/ 101 h 460"/>
              <a:gd name="T22" fmla="*/ 487 w 690"/>
              <a:gd name="T23" fmla="*/ 103 h 460"/>
              <a:gd name="T24" fmla="*/ 481 w 690"/>
              <a:gd name="T25" fmla="*/ 92 h 460"/>
              <a:gd name="T26" fmla="*/ 466 w 690"/>
              <a:gd name="T27" fmla="*/ 71 h 460"/>
              <a:gd name="T28" fmla="*/ 449 w 690"/>
              <a:gd name="T29" fmla="*/ 53 h 460"/>
              <a:gd name="T30" fmla="*/ 430 w 690"/>
              <a:gd name="T31" fmla="*/ 36 h 460"/>
              <a:gd name="T32" fmla="*/ 408 w 690"/>
              <a:gd name="T33" fmla="*/ 23 h 460"/>
              <a:gd name="T34" fmla="*/ 386 w 690"/>
              <a:gd name="T35" fmla="*/ 12 h 460"/>
              <a:gd name="T36" fmla="*/ 361 w 690"/>
              <a:gd name="T37" fmla="*/ 4 h 460"/>
              <a:gd name="T38" fmla="*/ 334 w 690"/>
              <a:gd name="T39" fmla="*/ 1 h 460"/>
              <a:gd name="T40" fmla="*/ 321 w 690"/>
              <a:gd name="T41" fmla="*/ 0 h 460"/>
              <a:gd name="T42" fmla="*/ 288 w 690"/>
              <a:gd name="T43" fmla="*/ 3 h 460"/>
              <a:gd name="T44" fmla="*/ 257 w 690"/>
              <a:gd name="T45" fmla="*/ 12 h 460"/>
              <a:gd name="T46" fmla="*/ 229 w 690"/>
              <a:gd name="T47" fmla="*/ 26 h 460"/>
              <a:gd name="T48" fmla="*/ 203 w 690"/>
              <a:gd name="T49" fmla="*/ 43 h 460"/>
              <a:gd name="T50" fmla="*/ 181 w 690"/>
              <a:gd name="T51" fmla="*/ 65 h 460"/>
              <a:gd name="T52" fmla="*/ 163 w 690"/>
              <a:gd name="T53" fmla="*/ 90 h 460"/>
              <a:gd name="T54" fmla="*/ 150 w 690"/>
              <a:gd name="T55" fmla="*/ 117 h 460"/>
              <a:gd name="T56" fmla="*/ 140 w 690"/>
              <a:gd name="T57" fmla="*/ 148 h 460"/>
              <a:gd name="T58" fmla="*/ 125 w 690"/>
              <a:gd name="T59" fmla="*/ 151 h 460"/>
              <a:gd name="T60" fmla="*/ 98 w 690"/>
              <a:gd name="T61" fmla="*/ 159 h 460"/>
              <a:gd name="T62" fmla="*/ 73 w 690"/>
              <a:gd name="T63" fmla="*/ 171 h 460"/>
              <a:gd name="T64" fmla="*/ 50 w 690"/>
              <a:gd name="T65" fmla="*/ 189 h 460"/>
              <a:gd name="T66" fmla="*/ 31 w 690"/>
              <a:gd name="T67" fmla="*/ 209 h 460"/>
              <a:gd name="T68" fmla="*/ 16 w 690"/>
              <a:gd name="T69" fmla="*/ 233 h 460"/>
              <a:gd name="T70" fmla="*/ 7 w 690"/>
              <a:gd name="T71" fmla="*/ 260 h 460"/>
              <a:gd name="T72" fmla="*/ 1 w 690"/>
              <a:gd name="T73" fmla="*/ 289 h 460"/>
              <a:gd name="T74" fmla="*/ 0 w 690"/>
              <a:gd name="T75" fmla="*/ 303 h 460"/>
              <a:gd name="T76" fmla="*/ 3 w 690"/>
              <a:gd name="T77" fmla="*/ 336 h 460"/>
              <a:gd name="T78" fmla="*/ 12 w 690"/>
              <a:gd name="T79" fmla="*/ 364 h 460"/>
              <a:gd name="T80" fmla="*/ 27 w 690"/>
              <a:gd name="T81" fmla="*/ 391 h 460"/>
              <a:gd name="T82" fmla="*/ 46 w 690"/>
              <a:gd name="T83" fmla="*/ 414 h 460"/>
              <a:gd name="T84" fmla="*/ 69 w 690"/>
              <a:gd name="T85" fmla="*/ 433 h 460"/>
              <a:gd name="T86" fmla="*/ 96 w 690"/>
              <a:gd name="T87" fmla="*/ 448 h 460"/>
              <a:gd name="T88" fmla="*/ 124 w 690"/>
              <a:gd name="T89" fmla="*/ 457 h 460"/>
              <a:gd name="T90" fmla="*/ 156 w 690"/>
              <a:gd name="T91" fmla="*/ 460 h 460"/>
              <a:gd name="T92" fmla="*/ 248 w 690"/>
              <a:gd name="T93" fmla="*/ 460 h 460"/>
              <a:gd name="T94" fmla="*/ 573 w 690"/>
              <a:gd name="T95" fmla="*/ 460 h 460"/>
              <a:gd name="T96" fmla="*/ 596 w 690"/>
              <a:gd name="T97" fmla="*/ 457 h 460"/>
              <a:gd name="T98" fmla="*/ 619 w 690"/>
              <a:gd name="T99" fmla="*/ 450 h 460"/>
              <a:gd name="T100" fmla="*/ 638 w 690"/>
              <a:gd name="T101" fmla="*/ 440 h 460"/>
              <a:gd name="T102" fmla="*/ 655 w 690"/>
              <a:gd name="T103" fmla="*/ 425 h 460"/>
              <a:gd name="T104" fmla="*/ 670 w 690"/>
              <a:gd name="T105" fmla="*/ 407 h 460"/>
              <a:gd name="T106" fmla="*/ 681 w 690"/>
              <a:gd name="T107" fmla="*/ 387 h 460"/>
              <a:gd name="T108" fmla="*/ 688 w 690"/>
              <a:gd name="T109" fmla="*/ 365 h 460"/>
              <a:gd name="T110" fmla="*/ 690 w 690"/>
              <a:gd name="T111" fmla="*/ 341 h 460"/>
              <a:gd name="T112" fmla="*/ 689 w 690"/>
              <a:gd name="T113" fmla="*/ 322 h 460"/>
              <a:gd name="T114" fmla="*/ 678 w 690"/>
              <a:gd name="T115" fmla="*/ 289 h 460"/>
              <a:gd name="T116" fmla="*/ 657 w 690"/>
              <a:gd name="T117" fmla="*/ 259 h 460"/>
              <a:gd name="T118" fmla="*/ 627 w 690"/>
              <a:gd name="T119" fmla="*/ 237 h 460"/>
              <a:gd name="T120" fmla="*/ 611 w 690"/>
              <a:gd name="T121" fmla="*/ 231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0" h="460">
                <a:moveTo>
                  <a:pt x="611" y="231"/>
                </a:moveTo>
                <a:lnTo>
                  <a:pt x="611" y="231"/>
                </a:lnTo>
                <a:lnTo>
                  <a:pt x="612" y="220"/>
                </a:lnTo>
                <a:lnTo>
                  <a:pt x="613" y="210"/>
                </a:lnTo>
                <a:lnTo>
                  <a:pt x="613" y="210"/>
                </a:lnTo>
                <a:lnTo>
                  <a:pt x="612" y="198"/>
                </a:lnTo>
                <a:lnTo>
                  <a:pt x="611" y="187"/>
                </a:lnTo>
                <a:lnTo>
                  <a:pt x="608" y="178"/>
                </a:lnTo>
                <a:lnTo>
                  <a:pt x="604" y="167"/>
                </a:lnTo>
                <a:lnTo>
                  <a:pt x="600" y="158"/>
                </a:lnTo>
                <a:lnTo>
                  <a:pt x="595" y="150"/>
                </a:lnTo>
                <a:lnTo>
                  <a:pt x="588" y="140"/>
                </a:lnTo>
                <a:lnTo>
                  <a:pt x="581" y="134"/>
                </a:lnTo>
                <a:lnTo>
                  <a:pt x="573" y="125"/>
                </a:lnTo>
                <a:lnTo>
                  <a:pt x="565" y="120"/>
                </a:lnTo>
                <a:lnTo>
                  <a:pt x="555" y="115"/>
                </a:lnTo>
                <a:lnTo>
                  <a:pt x="546" y="109"/>
                </a:lnTo>
                <a:lnTo>
                  <a:pt x="537" y="107"/>
                </a:lnTo>
                <a:lnTo>
                  <a:pt x="526" y="104"/>
                </a:lnTo>
                <a:lnTo>
                  <a:pt x="515" y="101"/>
                </a:lnTo>
                <a:lnTo>
                  <a:pt x="504" y="101"/>
                </a:lnTo>
                <a:lnTo>
                  <a:pt x="504" y="101"/>
                </a:lnTo>
                <a:lnTo>
                  <a:pt x="496" y="101"/>
                </a:lnTo>
                <a:lnTo>
                  <a:pt x="487" y="103"/>
                </a:lnTo>
                <a:lnTo>
                  <a:pt x="487" y="103"/>
                </a:lnTo>
                <a:lnTo>
                  <a:pt x="481" y="92"/>
                </a:lnTo>
                <a:lnTo>
                  <a:pt x="475" y="81"/>
                </a:lnTo>
                <a:lnTo>
                  <a:pt x="466" y="71"/>
                </a:lnTo>
                <a:lnTo>
                  <a:pt x="458" y="61"/>
                </a:lnTo>
                <a:lnTo>
                  <a:pt x="449" y="53"/>
                </a:lnTo>
                <a:lnTo>
                  <a:pt x="441" y="43"/>
                </a:lnTo>
                <a:lnTo>
                  <a:pt x="430" y="36"/>
                </a:lnTo>
                <a:lnTo>
                  <a:pt x="419" y="28"/>
                </a:lnTo>
                <a:lnTo>
                  <a:pt x="408" y="23"/>
                </a:lnTo>
                <a:lnTo>
                  <a:pt x="398" y="16"/>
                </a:lnTo>
                <a:lnTo>
                  <a:pt x="386" y="12"/>
                </a:lnTo>
                <a:lnTo>
                  <a:pt x="373" y="8"/>
                </a:lnTo>
                <a:lnTo>
                  <a:pt x="361" y="4"/>
                </a:lnTo>
                <a:lnTo>
                  <a:pt x="348" y="3"/>
                </a:lnTo>
                <a:lnTo>
                  <a:pt x="334" y="1"/>
                </a:lnTo>
                <a:lnTo>
                  <a:pt x="321" y="0"/>
                </a:lnTo>
                <a:lnTo>
                  <a:pt x="321" y="0"/>
                </a:lnTo>
                <a:lnTo>
                  <a:pt x="305" y="1"/>
                </a:lnTo>
                <a:lnTo>
                  <a:pt x="288" y="3"/>
                </a:lnTo>
                <a:lnTo>
                  <a:pt x="272" y="7"/>
                </a:lnTo>
                <a:lnTo>
                  <a:pt x="257" y="12"/>
                </a:lnTo>
                <a:lnTo>
                  <a:pt x="243" y="18"/>
                </a:lnTo>
                <a:lnTo>
                  <a:pt x="229" y="26"/>
                </a:lnTo>
                <a:lnTo>
                  <a:pt x="216" y="34"/>
                </a:lnTo>
                <a:lnTo>
                  <a:pt x="203" y="43"/>
                </a:lnTo>
                <a:lnTo>
                  <a:pt x="191" y="53"/>
                </a:lnTo>
                <a:lnTo>
                  <a:pt x="181" y="65"/>
                </a:lnTo>
                <a:lnTo>
                  <a:pt x="171" y="77"/>
                </a:lnTo>
                <a:lnTo>
                  <a:pt x="163" y="90"/>
                </a:lnTo>
                <a:lnTo>
                  <a:pt x="155" y="104"/>
                </a:lnTo>
                <a:lnTo>
                  <a:pt x="150" y="117"/>
                </a:lnTo>
                <a:lnTo>
                  <a:pt x="144" y="134"/>
                </a:lnTo>
                <a:lnTo>
                  <a:pt x="140" y="148"/>
                </a:lnTo>
                <a:lnTo>
                  <a:pt x="140" y="148"/>
                </a:lnTo>
                <a:lnTo>
                  <a:pt x="125" y="151"/>
                </a:lnTo>
                <a:lnTo>
                  <a:pt x="112" y="154"/>
                </a:lnTo>
                <a:lnTo>
                  <a:pt x="98" y="159"/>
                </a:lnTo>
                <a:lnTo>
                  <a:pt x="85" y="165"/>
                </a:lnTo>
                <a:lnTo>
                  <a:pt x="73" y="171"/>
                </a:lnTo>
                <a:lnTo>
                  <a:pt x="61" y="179"/>
                </a:lnTo>
                <a:lnTo>
                  <a:pt x="50" y="189"/>
                </a:lnTo>
                <a:lnTo>
                  <a:pt x="40" y="198"/>
                </a:lnTo>
                <a:lnTo>
                  <a:pt x="31" y="209"/>
                </a:lnTo>
                <a:lnTo>
                  <a:pt x="23" y="221"/>
                </a:lnTo>
                <a:lnTo>
                  <a:pt x="16" y="233"/>
                </a:lnTo>
                <a:lnTo>
                  <a:pt x="11" y="247"/>
                </a:lnTo>
                <a:lnTo>
                  <a:pt x="7" y="260"/>
                </a:lnTo>
                <a:lnTo>
                  <a:pt x="3" y="274"/>
                </a:lnTo>
                <a:lnTo>
                  <a:pt x="1" y="289"/>
                </a:lnTo>
                <a:lnTo>
                  <a:pt x="0" y="303"/>
                </a:lnTo>
                <a:lnTo>
                  <a:pt x="0" y="303"/>
                </a:lnTo>
                <a:lnTo>
                  <a:pt x="1" y="320"/>
                </a:lnTo>
                <a:lnTo>
                  <a:pt x="3" y="336"/>
                </a:lnTo>
                <a:lnTo>
                  <a:pt x="7" y="351"/>
                </a:lnTo>
                <a:lnTo>
                  <a:pt x="12" y="364"/>
                </a:lnTo>
                <a:lnTo>
                  <a:pt x="19" y="378"/>
                </a:lnTo>
                <a:lnTo>
                  <a:pt x="27" y="391"/>
                </a:lnTo>
                <a:lnTo>
                  <a:pt x="35" y="403"/>
                </a:lnTo>
                <a:lnTo>
                  <a:pt x="46" y="414"/>
                </a:lnTo>
                <a:lnTo>
                  <a:pt x="57" y="425"/>
                </a:lnTo>
                <a:lnTo>
                  <a:pt x="69" y="433"/>
                </a:lnTo>
                <a:lnTo>
                  <a:pt x="82" y="441"/>
                </a:lnTo>
                <a:lnTo>
                  <a:pt x="96" y="448"/>
                </a:lnTo>
                <a:lnTo>
                  <a:pt x="109" y="453"/>
                </a:lnTo>
                <a:lnTo>
                  <a:pt x="124" y="457"/>
                </a:lnTo>
                <a:lnTo>
                  <a:pt x="140" y="458"/>
                </a:lnTo>
                <a:lnTo>
                  <a:pt x="156" y="460"/>
                </a:lnTo>
                <a:lnTo>
                  <a:pt x="187" y="460"/>
                </a:lnTo>
                <a:lnTo>
                  <a:pt x="248" y="460"/>
                </a:lnTo>
                <a:lnTo>
                  <a:pt x="573" y="460"/>
                </a:lnTo>
                <a:lnTo>
                  <a:pt x="573" y="460"/>
                </a:lnTo>
                <a:lnTo>
                  <a:pt x="585" y="458"/>
                </a:lnTo>
                <a:lnTo>
                  <a:pt x="596" y="457"/>
                </a:lnTo>
                <a:lnTo>
                  <a:pt x="608" y="454"/>
                </a:lnTo>
                <a:lnTo>
                  <a:pt x="619" y="450"/>
                </a:lnTo>
                <a:lnTo>
                  <a:pt x="628" y="445"/>
                </a:lnTo>
                <a:lnTo>
                  <a:pt x="638" y="440"/>
                </a:lnTo>
                <a:lnTo>
                  <a:pt x="647" y="433"/>
                </a:lnTo>
                <a:lnTo>
                  <a:pt x="655" y="425"/>
                </a:lnTo>
                <a:lnTo>
                  <a:pt x="663" y="417"/>
                </a:lnTo>
                <a:lnTo>
                  <a:pt x="670" y="407"/>
                </a:lnTo>
                <a:lnTo>
                  <a:pt x="677" y="398"/>
                </a:lnTo>
                <a:lnTo>
                  <a:pt x="681" y="387"/>
                </a:lnTo>
                <a:lnTo>
                  <a:pt x="685" y="376"/>
                </a:lnTo>
                <a:lnTo>
                  <a:pt x="688" y="365"/>
                </a:lnTo>
                <a:lnTo>
                  <a:pt x="690" y="353"/>
                </a:lnTo>
                <a:lnTo>
                  <a:pt x="690" y="341"/>
                </a:lnTo>
                <a:lnTo>
                  <a:pt x="690" y="341"/>
                </a:lnTo>
                <a:lnTo>
                  <a:pt x="689" y="322"/>
                </a:lnTo>
                <a:lnTo>
                  <a:pt x="685" y="305"/>
                </a:lnTo>
                <a:lnTo>
                  <a:pt x="678" y="289"/>
                </a:lnTo>
                <a:lnTo>
                  <a:pt x="667" y="272"/>
                </a:lnTo>
                <a:lnTo>
                  <a:pt x="657" y="259"/>
                </a:lnTo>
                <a:lnTo>
                  <a:pt x="643" y="247"/>
                </a:lnTo>
                <a:lnTo>
                  <a:pt x="627" y="237"/>
                </a:lnTo>
                <a:lnTo>
                  <a:pt x="611" y="231"/>
                </a:lnTo>
                <a:lnTo>
                  <a:pt x="611" y="231"/>
                </a:lnTo>
                <a:close/>
              </a:path>
            </a:pathLst>
          </a:custGeom>
          <a:noFill/>
          <a:ln w="28575">
            <a:solidFill>
              <a:schemeClr val="accent2"/>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aphicFrame>
        <p:nvGraphicFramePr>
          <p:cNvPr id="3" name="Object 2" hidden="1">
            <a:extLst>
              <a:ext uri="{FF2B5EF4-FFF2-40B4-BE49-F238E27FC236}">
                <a16:creationId xmlns:a16="http://schemas.microsoft.com/office/drawing/2014/main" id="{322D7719-27B7-6BA2-AF04-0BA54FA21750}"/>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322D7719-27B7-6BA2-AF04-0BA54FA21750}"/>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ADA67599-8BC1-8602-F7D7-6FDEE12AFB40}"/>
              </a:ext>
            </a:extLst>
          </p:cNvPr>
          <p:cNvSpPr>
            <a:spLocks noGrp="1"/>
          </p:cNvSpPr>
          <p:nvPr>
            <p:ph type="title"/>
          </p:nvPr>
        </p:nvSpPr>
        <p:spPr>
          <a:xfrm>
            <a:off x="609603" y="165685"/>
            <a:ext cx="10972800" cy="685800"/>
          </a:xfrm>
        </p:spPr>
        <p:txBody>
          <a:bodyPr/>
          <a:lstStyle/>
          <a:p>
            <a:r>
              <a:rPr lang="en-US"/>
              <a:t>How Trusted Device Verification Works </a:t>
            </a:r>
            <a:br>
              <a:rPr lang="en-US"/>
            </a:br>
            <a:r>
              <a:rPr lang="en-US" sz="2130">
                <a:solidFill>
                  <a:schemeClr val="accent2"/>
                </a:solidFill>
              </a:rPr>
              <a:t>With Duo Desktop </a:t>
            </a:r>
            <a:r>
              <a:rPr lang="en-US" sz="2133">
                <a:solidFill>
                  <a:schemeClr val="accent2"/>
                </a:solidFill>
              </a:rPr>
              <a:t>(Win/macOS/Linux)</a:t>
            </a:r>
            <a:endParaRPr lang="en-US">
              <a:solidFill>
                <a:schemeClr val="accent2"/>
              </a:solidFill>
            </a:endParaRPr>
          </a:p>
        </p:txBody>
      </p:sp>
      <p:sp>
        <p:nvSpPr>
          <p:cNvPr id="11" name="TextBox 10">
            <a:extLst>
              <a:ext uri="{FF2B5EF4-FFF2-40B4-BE49-F238E27FC236}">
                <a16:creationId xmlns:a16="http://schemas.microsoft.com/office/drawing/2014/main" id="{4B7690D2-6D6F-1CD5-149C-4A6690D48C34}"/>
              </a:ext>
            </a:extLst>
          </p:cNvPr>
          <p:cNvSpPr txBox="1"/>
          <p:nvPr/>
        </p:nvSpPr>
        <p:spPr>
          <a:xfrm>
            <a:off x="723917" y="5057966"/>
            <a:ext cx="10744165" cy="1036181"/>
          </a:xfrm>
          <a:prstGeom prst="rect">
            <a:avLst/>
          </a:prstGeom>
          <a:noFill/>
        </p:spPr>
        <p:txBody>
          <a:bodyPr wrap="square">
            <a:spAutoFit/>
          </a:bodyPr>
          <a:lstStyle/>
          <a:p>
            <a:pPr marL="0" marR="0" lvl="0" indent="0" algn="l" defTabSz="609585" rtl="0" eaLnBrk="1" fontAlgn="base" latinLnBrk="0" hangingPunct="1">
              <a:lnSpc>
                <a:spcPct val="100000"/>
              </a:lnSpc>
              <a:spcBef>
                <a:spcPts val="800"/>
              </a:spcBef>
              <a:spcAft>
                <a:spcPts val="800"/>
              </a:spcAft>
              <a:buClrTx/>
              <a:buSzTx/>
              <a:buFontTx/>
              <a:buNone/>
              <a:tabLst/>
              <a:defRPr/>
            </a:pPr>
            <a:r>
              <a:rPr kumimoji="0" lang="en-US" sz="1200" b="0" i="0" u="none" strike="noStrike" kern="1200" cap="none" spc="0" normalizeH="0" baseline="0" noProof="0">
                <a:ln>
                  <a:noFill/>
                </a:ln>
                <a:solidFill>
                  <a:schemeClr val="bg2">
                    <a:lumMod val="85000"/>
                  </a:schemeClr>
                </a:solidFill>
                <a:effectLst/>
                <a:uLnTx/>
                <a:uFillTx/>
                <a:latin typeface="CiscoSansTT Light"/>
                <a:ea typeface="ＭＳ Ｐゴシック" charset="0"/>
              </a:rPr>
              <a:t>Trusted Endpoint management integrations that use Duo Desktop for verification match the information reported by Duo Desktop to information reported by the endpoint management system to determine the computer's management status. </a:t>
            </a:r>
          </a:p>
          <a:p>
            <a:pPr marL="0" marR="0" lvl="0" indent="0" algn="l" defTabSz="609585" rtl="0" eaLnBrk="1" fontAlgn="base" latinLnBrk="0" hangingPunct="1">
              <a:lnSpc>
                <a:spcPct val="100000"/>
              </a:lnSpc>
              <a:spcBef>
                <a:spcPts val="800"/>
              </a:spcBef>
              <a:spcAft>
                <a:spcPts val="800"/>
              </a:spcAft>
              <a:buClrTx/>
              <a:buSzTx/>
              <a:buFontTx/>
              <a:buNone/>
              <a:tabLst/>
              <a:defRPr/>
            </a:pPr>
            <a:r>
              <a:rPr lang="en-US" sz="1200">
                <a:solidFill>
                  <a:schemeClr val="bg2">
                    <a:lumMod val="85000"/>
                  </a:schemeClr>
                </a:solidFill>
                <a:latin typeface="CiscoSansTT Light"/>
              </a:rPr>
              <a:t>For example, this could be matching unique IDs from the device with those same IDs stored within an AD domain. Or this could be the device UUID as presented by the device and as stored in a management tool like JAMF.</a:t>
            </a:r>
            <a:endParaRPr kumimoji="0" lang="en-US" sz="1200" b="0" i="0" u="none" strike="noStrike" kern="1200" cap="none" spc="0" normalizeH="0" baseline="0" noProof="0">
              <a:ln>
                <a:noFill/>
              </a:ln>
              <a:solidFill>
                <a:schemeClr val="bg2">
                  <a:lumMod val="85000"/>
                </a:schemeClr>
              </a:solidFill>
              <a:effectLst/>
              <a:uLnTx/>
              <a:uFillTx/>
              <a:latin typeface="CiscoSansTT Light"/>
              <a:ea typeface="ＭＳ Ｐゴシック" charset="0"/>
            </a:endParaRPr>
          </a:p>
        </p:txBody>
      </p:sp>
      <p:grpSp>
        <p:nvGrpSpPr>
          <p:cNvPr id="4" name="Group 3">
            <a:extLst>
              <a:ext uri="{FF2B5EF4-FFF2-40B4-BE49-F238E27FC236}">
                <a16:creationId xmlns:a16="http://schemas.microsoft.com/office/drawing/2014/main" id="{0F523543-626E-F5C0-C451-A5B83EDB12A7}"/>
              </a:ext>
            </a:extLst>
          </p:cNvPr>
          <p:cNvGrpSpPr/>
          <p:nvPr/>
        </p:nvGrpSpPr>
        <p:grpSpPr>
          <a:xfrm>
            <a:off x="609603" y="1672889"/>
            <a:ext cx="1534469" cy="1094897"/>
            <a:chOff x="6644329" y="3435589"/>
            <a:chExt cx="1534469" cy="1094897"/>
          </a:xfrm>
        </p:grpSpPr>
        <p:sp>
          <p:nvSpPr>
            <p:cNvPr id="5" name="Round Same Side Corner Rectangle 4">
              <a:extLst>
                <a:ext uri="{FF2B5EF4-FFF2-40B4-BE49-F238E27FC236}">
                  <a16:creationId xmlns:a16="http://schemas.microsoft.com/office/drawing/2014/main" id="{1C5A9B6D-8AA1-55A6-AB88-9718635C6059}"/>
                </a:ext>
              </a:extLst>
            </p:cNvPr>
            <p:cNvSpPr/>
            <p:nvPr/>
          </p:nvSpPr>
          <p:spPr>
            <a:xfrm>
              <a:off x="6718300" y="3435589"/>
              <a:ext cx="1394415" cy="964961"/>
            </a:xfrm>
            <a:prstGeom prst="round2SameRect">
              <a:avLst>
                <a:gd name="adj1" fmla="val 8112"/>
                <a:gd name="adj2" fmla="val 0"/>
              </a:avLst>
            </a:prstGeom>
            <a:noFill/>
            <a:ln w="25400" cap="flat" cmpd="sng" algn="ctr">
              <a:solidFill>
                <a:srgbClr val="FFFFFF"/>
              </a:solidFill>
              <a:prstDash val="solid"/>
            </a:ln>
            <a:effectLst/>
          </p:spPr>
          <p:txBody>
            <a:bodyPr lIns="45720" rIns="4572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mn-ea"/>
                <a:cs typeface="+mn-cs"/>
              </a:endParaRPr>
            </a:p>
          </p:txBody>
        </p:sp>
        <p:sp>
          <p:nvSpPr>
            <p:cNvPr id="6" name="Rounded Rectangle 5">
              <a:extLst>
                <a:ext uri="{FF2B5EF4-FFF2-40B4-BE49-F238E27FC236}">
                  <a16:creationId xmlns:a16="http://schemas.microsoft.com/office/drawing/2014/main" id="{2E761290-96BD-5732-0198-E35B65986809}"/>
                </a:ext>
              </a:extLst>
            </p:cNvPr>
            <p:cNvSpPr/>
            <p:nvPr/>
          </p:nvSpPr>
          <p:spPr>
            <a:xfrm>
              <a:off x="6823076" y="3565525"/>
              <a:ext cx="1193800" cy="720725"/>
            </a:xfrm>
            <a:prstGeom prst="roundRect">
              <a:avLst>
                <a:gd name="adj" fmla="val 6094"/>
              </a:avLst>
            </a:prstGeom>
            <a:noFill/>
            <a:ln w="25400" cap="flat" cmpd="sng" algn="ctr">
              <a:solidFill>
                <a:srgbClr val="FFFFFF"/>
              </a:solidFill>
              <a:prstDash val="solid"/>
            </a:ln>
            <a:effectLst/>
          </p:spPr>
          <p:txBody>
            <a:bodyPr lIns="45720" rIns="4572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mn-ea"/>
                <a:cs typeface="+mn-cs"/>
              </a:endParaRPr>
            </a:p>
          </p:txBody>
        </p:sp>
        <p:sp>
          <p:nvSpPr>
            <p:cNvPr id="8" name="Round Same Side Corner Rectangle 7">
              <a:extLst>
                <a:ext uri="{FF2B5EF4-FFF2-40B4-BE49-F238E27FC236}">
                  <a16:creationId xmlns:a16="http://schemas.microsoft.com/office/drawing/2014/main" id="{BB2E15AC-054E-CD30-A2FB-0045166CA66F}"/>
                </a:ext>
              </a:extLst>
            </p:cNvPr>
            <p:cNvSpPr/>
            <p:nvPr/>
          </p:nvSpPr>
          <p:spPr>
            <a:xfrm rot="10800000">
              <a:off x="6644329" y="4424594"/>
              <a:ext cx="1534469" cy="105892"/>
            </a:xfrm>
            <a:prstGeom prst="round2SameRect">
              <a:avLst>
                <a:gd name="adj1" fmla="val 50000"/>
                <a:gd name="adj2" fmla="val 0"/>
              </a:avLst>
            </a:prstGeom>
            <a:noFill/>
            <a:ln w="25400" cap="flat" cmpd="sng" algn="ctr">
              <a:solidFill>
                <a:srgbClr val="FFFFFF"/>
              </a:solidFill>
              <a:prstDash val="solid"/>
            </a:ln>
            <a:effectLst/>
          </p:spPr>
          <p:txBody>
            <a:bodyPr lIns="45720" rIns="45720"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14244"/>
                </a:solidFill>
                <a:effectLst/>
                <a:uLnTx/>
                <a:uFillTx/>
                <a:latin typeface="CiscoSansTT Light"/>
                <a:ea typeface="+mn-ea"/>
                <a:cs typeface="+mn-cs"/>
              </a:endParaRPr>
            </a:p>
          </p:txBody>
        </p:sp>
      </p:grpSp>
      <p:sp>
        <p:nvSpPr>
          <p:cNvPr id="10" name="TextBox 9">
            <a:extLst>
              <a:ext uri="{FF2B5EF4-FFF2-40B4-BE49-F238E27FC236}">
                <a16:creationId xmlns:a16="http://schemas.microsoft.com/office/drawing/2014/main" id="{87CA2D07-C8E8-2A06-8205-3642A6369A06}"/>
              </a:ext>
            </a:extLst>
          </p:cNvPr>
          <p:cNvSpPr txBox="1"/>
          <p:nvPr/>
        </p:nvSpPr>
        <p:spPr>
          <a:xfrm>
            <a:off x="788350" y="2839574"/>
            <a:ext cx="1629036" cy="461665"/>
          </a:xfrm>
          <a:prstGeom prst="rect">
            <a:avLst/>
          </a:prstGeom>
          <a:noFill/>
        </p:spPr>
        <p:txBody>
          <a:bodyPr wrap="none" rtlCol="0">
            <a:spAutoFit/>
          </a:bodyPr>
          <a:lstStyle/>
          <a:p>
            <a:r>
              <a:rPr lang="en-US" sz="1200">
                <a:solidFill>
                  <a:schemeClr val="bg2">
                    <a:lumMod val="95000"/>
                  </a:schemeClr>
                </a:solidFill>
                <a:latin typeface="+mn-lt"/>
              </a:rPr>
              <a:t>AuthN from Win, </a:t>
            </a:r>
            <a:br>
              <a:rPr lang="en-US" sz="1200">
                <a:solidFill>
                  <a:schemeClr val="bg2">
                    <a:lumMod val="95000"/>
                  </a:schemeClr>
                </a:solidFill>
                <a:latin typeface="+mn-lt"/>
              </a:rPr>
            </a:br>
            <a:r>
              <a:rPr lang="en-US" sz="1200">
                <a:solidFill>
                  <a:schemeClr val="bg2">
                    <a:lumMod val="95000"/>
                  </a:schemeClr>
                </a:solidFill>
                <a:latin typeface="+mn-lt"/>
              </a:rPr>
              <a:t>macOS, or Linux device</a:t>
            </a:r>
          </a:p>
        </p:txBody>
      </p:sp>
      <p:sp>
        <p:nvSpPr>
          <p:cNvPr id="12" name="Oval 11">
            <a:extLst>
              <a:ext uri="{FF2B5EF4-FFF2-40B4-BE49-F238E27FC236}">
                <a16:creationId xmlns:a16="http://schemas.microsoft.com/office/drawing/2014/main" id="{5E17B5DF-DF17-C80A-911D-8AD6FFE94DBB}"/>
              </a:ext>
            </a:extLst>
          </p:cNvPr>
          <p:cNvSpPr/>
          <p:nvPr/>
        </p:nvSpPr>
        <p:spPr>
          <a:xfrm>
            <a:off x="545074" y="2839574"/>
            <a:ext cx="276999" cy="27699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45720" rIns="45720" rtlCol="0" anchor="ctr"/>
          <a:lstStyle/>
          <a:p>
            <a:pPr algn="ctr"/>
            <a:r>
              <a:rPr lang="en-US" sz="1000">
                <a:solidFill>
                  <a:schemeClr val="bg2">
                    <a:lumMod val="95000"/>
                  </a:schemeClr>
                </a:solidFill>
              </a:rPr>
              <a:t>1</a:t>
            </a:r>
          </a:p>
        </p:txBody>
      </p:sp>
      <p:sp>
        <p:nvSpPr>
          <p:cNvPr id="13" name="Oval 12">
            <a:extLst>
              <a:ext uri="{FF2B5EF4-FFF2-40B4-BE49-F238E27FC236}">
                <a16:creationId xmlns:a16="http://schemas.microsoft.com/office/drawing/2014/main" id="{015839DA-5C04-018C-D9EB-10E3FCC6E5E9}"/>
              </a:ext>
            </a:extLst>
          </p:cNvPr>
          <p:cNvSpPr/>
          <p:nvPr/>
        </p:nvSpPr>
        <p:spPr>
          <a:xfrm>
            <a:off x="849874" y="2153774"/>
            <a:ext cx="276999" cy="27699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45720" rIns="45720" rtlCol="0" anchor="ctr"/>
          <a:lstStyle/>
          <a:p>
            <a:pPr algn="ctr"/>
            <a:r>
              <a:rPr lang="en-US" sz="1000">
                <a:solidFill>
                  <a:schemeClr val="bg2">
                    <a:lumMod val="95000"/>
                  </a:schemeClr>
                </a:solidFill>
              </a:rPr>
              <a:t>2</a:t>
            </a:r>
          </a:p>
        </p:txBody>
      </p:sp>
      <p:pic>
        <p:nvPicPr>
          <p:cNvPr id="9" name="Picture 8">
            <a:extLst>
              <a:ext uri="{FF2B5EF4-FFF2-40B4-BE49-F238E27FC236}">
                <a16:creationId xmlns:a16="http://schemas.microsoft.com/office/drawing/2014/main" id="{A980B24B-BF32-08C0-0D3B-E94C061F9D7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41918" y="1890987"/>
            <a:ext cx="425187" cy="544399"/>
          </a:xfrm>
          <a:prstGeom prst="rect">
            <a:avLst/>
          </a:prstGeom>
        </p:spPr>
      </p:pic>
      <p:cxnSp>
        <p:nvCxnSpPr>
          <p:cNvPr id="15" name="Straight Arrow Connector 14">
            <a:extLst>
              <a:ext uri="{FF2B5EF4-FFF2-40B4-BE49-F238E27FC236}">
                <a16:creationId xmlns:a16="http://schemas.microsoft.com/office/drawing/2014/main" id="{552894F0-DA4E-BEE5-62AF-3A721758FF26}"/>
              </a:ext>
            </a:extLst>
          </p:cNvPr>
          <p:cNvCxnSpPr>
            <a:cxnSpLocks/>
          </p:cNvCxnSpPr>
          <p:nvPr/>
        </p:nvCxnSpPr>
        <p:spPr>
          <a:xfrm flipV="1">
            <a:off x="1098074" y="2049318"/>
            <a:ext cx="191499" cy="105453"/>
          </a:xfrm>
          <a:prstGeom prst="straightConnector1">
            <a:avLst/>
          </a:prstGeom>
          <a:ln>
            <a:solidFill>
              <a:schemeClr val="tx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Google Shape;708;p145">
            <a:extLst>
              <a:ext uri="{FF2B5EF4-FFF2-40B4-BE49-F238E27FC236}">
                <a16:creationId xmlns:a16="http://schemas.microsoft.com/office/drawing/2014/main" id="{B8609839-26B1-3D14-4705-65DDC2A389CC}"/>
              </a:ext>
            </a:extLst>
          </p:cNvPr>
          <p:cNvPicPr preferRelativeResize="0">
            <a:picLocks noChangeAspect="1"/>
          </p:cNvPicPr>
          <p:nvPr/>
        </p:nvPicPr>
        <p:blipFill>
          <a:blip r:embed="rId7" cstate="hqprint">
            <a:alphaModFix/>
            <a:extLst>
              <a:ext uri="{28A0092B-C50C-407E-A947-70E740481C1C}">
                <a14:useLocalDpi xmlns:a14="http://schemas.microsoft.com/office/drawing/2010/main"/>
              </a:ext>
            </a:extLst>
          </a:blip>
          <a:stretch>
            <a:fillRect/>
          </a:stretch>
        </p:blipFill>
        <p:spPr>
          <a:xfrm>
            <a:off x="3475351" y="2126092"/>
            <a:ext cx="904848" cy="291189"/>
          </a:xfrm>
          <a:prstGeom prst="rect">
            <a:avLst/>
          </a:prstGeom>
          <a:noFill/>
          <a:ln>
            <a:noFill/>
          </a:ln>
        </p:spPr>
      </p:pic>
      <p:cxnSp>
        <p:nvCxnSpPr>
          <p:cNvPr id="19" name="Straight Arrow Connector 18">
            <a:extLst>
              <a:ext uri="{FF2B5EF4-FFF2-40B4-BE49-F238E27FC236}">
                <a16:creationId xmlns:a16="http://schemas.microsoft.com/office/drawing/2014/main" id="{42DF9B49-D5D8-B62D-EE72-A715E79F2F67}"/>
              </a:ext>
            </a:extLst>
          </p:cNvPr>
          <p:cNvCxnSpPr>
            <a:cxnSpLocks/>
          </p:cNvCxnSpPr>
          <p:nvPr/>
        </p:nvCxnSpPr>
        <p:spPr>
          <a:xfrm flipV="1">
            <a:off x="2230350" y="2126092"/>
            <a:ext cx="957147" cy="2457"/>
          </a:xfrm>
          <a:prstGeom prst="straightConnector1">
            <a:avLst/>
          </a:prstGeom>
          <a:ln>
            <a:solidFill>
              <a:schemeClr val="tx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4165A5D-38CB-0A87-C6ED-DF631E5908BB}"/>
              </a:ext>
            </a:extLst>
          </p:cNvPr>
          <p:cNvSpPr txBox="1"/>
          <p:nvPr/>
        </p:nvSpPr>
        <p:spPr>
          <a:xfrm>
            <a:off x="2090003" y="1866255"/>
            <a:ext cx="1237839" cy="253916"/>
          </a:xfrm>
          <a:prstGeom prst="rect">
            <a:avLst/>
          </a:prstGeom>
          <a:noFill/>
        </p:spPr>
        <p:txBody>
          <a:bodyPr wrap="none" rtlCol="0">
            <a:spAutoFit/>
          </a:bodyPr>
          <a:lstStyle/>
          <a:p>
            <a:pPr algn="ctr"/>
            <a:r>
              <a:rPr lang="en-US" sz="1000">
                <a:solidFill>
                  <a:schemeClr val="bg2">
                    <a:lumMod val="95000"/>
                  </a:schemeClr>
                </a:solidFill>
                <a:latin typeface="+mn-lt"/>
              </a:rPr>
              <a:t>Device Identifiers</a:t>
            </a:r>
          </a:p>
        </p:txBody>
      </p:sp>
      <p:sp>
        <p:nvSpPr>
          <p:cNvPr id="23" name="Oval 22">
            <a:extLst>
              <a:ext uri="{FF2B5EF4-FFF2-40B4-BE49-F238E27FC236}">
                <a16:creationId xmlns:a16="http://schemas.microsoft.com/office/drawing/2014/main" id="{E5E27608-B4C3-237A-FD57-20A6B55D383E}"/>
              </a:ext>
            </a:extLst>
          </p:cNvPr>
          <p:cNvSpPr/>
          <p:nvPr/>
        </p:nvSpPr>
        <p:spPr>
          <a:xfrm>
            <a:off x="3044793" y="3720469"/>
            <a:ext cx="276999" cy="27699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45720" rIns="45720" rtlCol="0" anchor="ctr"/>
          <a:lstStyle/>
          <a:p>
            <a:pPr algn="ctr"/>
            <a:r>
              <a:rPr lang="en-US" sz="1000">
                <a:solidFill>
                  <a:schemeClr val="bg2">
                    <a:lumMod val="95000"/>
                  </a:schemeClr>
                </a:solidFill>
              </a:rPr>
              <a:t>3</a:t>
            </a:r>
          </a:p>
        </p:txBody>
      </p:sp>
      <p:sp>
        <p:nvSpPr>
          <p:cNvPr id="24" name="TextBox 23">
            <a:extLst>
              <a:ext uri="{FF2B5EF4-FFF2-40B4-BE49-F238E27FC236}">
                <a16:creationId xmlns:a16="http://schemas.microsoft.com/office/drawing/2014/main" id="{07F2F860-74C8-35E9-79EC-58B7E19746D9}"/>
              </a:ext>
            </a:extLst>
          </p:cNvPr>
          <p:cNvSpPr txBox="1"/>
          <p:nvPr/>
        </p:nvSpPr>
        <p:spPr>
          <a:xfrm>
            <a:off x="3313469" y="3681462"/>
            <a:ext cx="1510350" cy="646331"/>
          </a:xfrm>
          <a:prstGeom prst="rect">
            <a:avLst/>
          </a:prstGeom>
          <a:noFill/>
        </p:spPr>
        <p:txBody>
          <a:bodyPr wrap="none" rtlCol="0">
            <a:spAutoFit/>
          </a:bodyPr>
          <a:lstStyle/>
          <a:p>
            <a:r>
              <a:rPr lang="en-US" sz="1200">
                <a:solidFill>
                  <a:schemeClr val="bg2">
                    <a:lumMod val="95000"/>
                  </a:schemeClr>
                </a:solidFill>
                <a:latin typeface="+mn-lt"/>
              </a:rPr>
              <a:t>Duo Policy</a:t>
            </a:r>
            <a:br>
              <a:rPr lang="en-US" sz="1200">
                <a:solidFill>
                  <a:schemeClr val="bg2">
                    <a:lumMod val="95000"/>
                  </a:schemeClr>
                </a:solidFill>
                <a:latin typeface="+mn-lt"/>
              </a:rPr>
            </a:br>
            <a:r>
              <a:rPr lang="en-US" sz="1200">
                <a:solidFill>
                  <a:schemeClr val="bg2">
                    <a:lumMod val="95000"/>
                  </a:schemeClr>
                </a:solidFill>
                <a:latin typeface="+mn-lt"/>
              </a:rPr>
              <a:t>- Trusted Endpoint</a:t>
            </a:r>
          </a:p>
          <a:p>
            <a:r>
              <a:rPr lang="en-US" sz="1200">
                <a:solidFill>
                  <a:schemeClr val="bg2">
                    <a:lumMod val="95000"/>
                  </a:schemeClr>
                </a:solidFill>
                <a:latin typeface="+mn-lt"/>
              </a:rPr>
              <a:t>- Device Posture</a:t>
            </a:r>
          </a:p>
        </p:txBody>
      </p:sp>
      <p:pic>
        <p:nvPicPr>
          <p:cNvPr id="25" name="Google Shape;1073;p152">
            <a:extLst>
              <a:ext uri="{FF2B5EF4-FFF2-40B4-BE49-F238E27FC236}">
                <a16:creationId xmlns:a16="http://schemas.microsoft.com/office/drawing/2014/main" id="{6E283B4A-386E-D962-1B66-7DA01B4E3E24}"/>
              </a:ext>
            </a:extLst>
          </p:cNvPr>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3512818" y="3216233"/>
            <a:ext cx="392152" cy="390462"/>
          </a:xfrm>
          <a:prstGeom prst="rect">
            <a:avLst/>
          </a:prstGeom>
          <a:noFill/>
          <a:ln>
            <a:noFill/>
          </a:ln>
        </p:spPr>
      </p:pic>
      <p:pic>
        <p:nvPicPr>
          <p:cNvPr id="33" name="Graphic 32">
            <a:extLst>
              <a:ext uri="{FF2B5EF4-FFF2-40B4-BE49-F238E27FC236}">
                <a16:creationId xmlns:a16="http://schemas.microsoft.com/office/drawing/2014/main" id="{43E5C607-2DB3-B642-D665-85E56F869D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13141" y="2718933"/>
            <a:ext cx="223686" cy="223686"/>
          </a:xfrm>
          <a:prstGeom prst="rect">
            <a:avLst/>
          </a:prstGeom>
        </p:spPr>
      </p:pic>
      <p:cxnSp>
        <p:nvCxnSpPr>
          <p:cNvPr id="36" name="Straight Arrow Connector 35">
            <a:extLst>
              <a:ext uri="{FF2B5EF4-FFF2-40B4-BE49-F238E27FC236}">
                <a16:creationId xmlns:a16="http://schemas.microsoft.com/office/drawing/2014/main" id="{A7EB3CB0-7CB5-F226-9D7D-8A7BA04F3117}"/>
              </a:ext>
            </a:extLst>
          </p:cNvPr>
          <p:cNvCxnSpPr>
            <a:cxnSpLocks/>
          </p:cNvCxnSpPr>
          <p:nvPr/>
        </p:nvCxnSpPr>
        <p:spPr>
          <a:xfrm>
            <a:off x="3590070" y="2666206"/>
            <a:ext cx="0" cy="436235"/>
          </a:xfrm>
          <a:prstGeom prst="straightConnector1">
            <a:avLst/>
          </a:prstGeom>
          <a:ln>
            <a:solidFill>
              <a:schemeClr val="tx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335655D-49C3-F0DA-133C-08C639642ABA}"/>
              </a:ext>
            </a:extLst>
          </p:cNvPr>
          <p:cNvCxnSpPr>
            <a:cxnSpLocks/>
          </p:cNvCxnSpPr>
          <p:nvPr/>
        </p:nvCxnSpPr>
        <p:spPr>
          <a:xfrm flipV="1">
            <a:off x="3803920" y="2661894"/>
            <a:ext cx="0" cy="428253"/>
          </a:xfrm>
          <a:prstGeom prst="straightConnector1">
            <a:avLst/>
          </a:prstGeom>
          <a:ln>
            <a:solidFill>
              <a:schemeClr val="tx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6E83AF51-57CE-C6F6-43D8-EF55676FA067}"/>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4044950" y="3053503"/>
            <a:ext cx="1903388" cy="564861"/>
          </a:xfrm>
          <a:prstGeom prst="rect">
            <a:avLst/>
          </a:prstGeom>
        </p:spPr>
      </p:pic>
      <p:sp>
        <p:nvSpPr>
          <p:cNvPr id="42" name="Oval 41">
            <a:extLst>
              <a:ext uri="{FF2B5EF4-FFF2-40B4-BE49-F238E27FC236}">
                <a16:creationId xmlns:a16="http://schemas.microsoft.com/office/drawing/2014/main" id="{A0C64655-EE85-7842-D3D9-96053649D32E}"/>
              </a:ext>
            </a:extLst>
          </p:cNvPr>
          <p:cNvSpPr/>
          <p:nvPr/>
        </p:nvSpPr>
        <p:spPr>
          <a:xfrm>
            <a:off x="5905866" y="2488965"/>
            <a:ext cx="276999" cy="27699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45720" rIns="45720" rtlCol="0" anchor="ctr"/>
          <a:lstStyle/>
          <a:p>
            <a:pPr algn="ctr"/>
            <a:r>
              <a:rPr lang="en-US" sz="1000">
                <a:solidFill>
                  <a:schemeClr val="bg2">
                    <a:lumMod val="95000"/>
                  </a:schemeClr>
                </a:solidFill>
              </a:rPr>
              <a:t>4</a:t>
            </a:r>
          </a:p>
        </p:txBody>
      </p:sp>
      <p:sp>
        <p:nvSpPr>
          <p:cNvPr id="43" name="TextBox 42">
            <a:extLst>
              <a:ext uri="{FF2B5EF4-FFF2-40B4-BE49-F238E27FC236}">
                <a16:creationId xmlns:a16="http://schemas.microsoft.com/office/drawing/2014/main" id="{4D96C8D1-93A4-8808-911B-03EE1CFCCA5B}"/>
              </a:ext>
            </a:extLst>
          </p:cNvPr>
          <p:cNvSpPr txBox="1"/>
          <p:nvPr/>
        </p:nvSpPr>
        <p:spPr>
          <a:xfrm>
            <a:off x="6132416" y="2513416"/>
            <a:ext cx="1147769" cy="276999"/>
          </a:xfrm>
          <a:prstGeom prst="rect">
            <a:avLst/>
          </a:prstGeom>
          <a:noFill/>
        </p:spPr>
        <p:txBody>
          <a:bodyPr wrap="square" rtlCol="0">
            <a:spAutoFit/>
          </a:bodyPr>
          <a:lstStyle/>
          <a:p>
            <a:r>
              <a:rPr lang="en-US" sz="1200">
                <a:solidFill>
                  <a:schemeClr val="bg2">
                    <a:lumMod val="95000"/>
                  </a:schemeClr>
                </a:solidFill>
                <a:latin typeface="+mn-lt"/>
              </a:rPr>
              <a:t>Duo Desktop</a:t>
            </a:r>
          </a:p>
        </p:txBody>
      </p:sp>
      <p:cxnSp>
        <p:nvCxnSpPr>
          <p:cNvPr id="44" name="Straight Arrow Connector 43">
            <a:extLst>
              <a:ext uri="{FF2B5EF4-FFF2-40B4-BE49-F238E27FC236}">
                <a16:creationId xmlns:a16="http://schemas.microsoft.com/office/drawing/2014/main" id="{22ED2851-A27E-D620-7333-C585234F2E6D}"/>
              </a:ext>
            </a:extLst>
          </p:cNvPr>
          <p:cNvCxnSpPr>
            <a:cxnSpLocks/>
          </p:cNvCxnSpPr>
          <p:nvPr/>
        </p:nvCxnSpPr>
        <p:spPr>
          <a:xfrm>
            <a:off x="4687800" y="2128549"/>
            <a:ext cx="1172996" cy="0"/>
          </a:xfrm>
          <a:prstGeom prst="straightConnector1">
            <a:avLst/>
          </a:prstGeom>
          <a:ln>
            <a:solidFill>
              <a:schemeClr val="tx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6" name="Google Shape;947;p150">
            <a:extLst>
              <a:ext uri="{FF2B5EF4-FFF2-40B4-BE49-F238E27FC236}">
                <a16:creationId xmlns:a16="http://schemas.microsoft.com/office/drawing/2014/main" id="{725AFD02-7479-8370-3060-E192FF5D6104}"/>
              </a:ext>
            </a:extLst>
          </p:cNvPr>
          <p:cNvPicPr preferRelativeResize="0"/>
          <p:nvPr/>
        </p:nvPicPr>
        <p:blipFill>
          <a:blip r:embed="rId12" cstate="hqprint">
            <a:alphaModFix/>
            <a:extLst>
              <a:ext uri="{28A0092B-C50C-407E-A947-70E740481C1C}">
                <a14:useLocalDpi xmlns:a14="http://schemas.microsoft.com/office/drawing/2010/main"/>
              </a:ext>
            </a:extLst>
          </a:blip>
          <a:stretch>
            <a:fillRect/>
          </a:stretch>
        </p:blipFill>
        <p:spPr>
          <a:xfrm>
            <a:off x="5946601" y="1827511"/>
            <a:ext cx="666692" cy="652526"/>
          </a:xfrm>
          <a:prstGeom prst="rect">
            <a:avLst/>
          </a:prstGeom>
          <a:noFill/>
          <a:ln>
            <a:noFill/>
          </a:ln>
        </p:spPr>
      </p:pic>
      <p:sp>
        <p:nvSpPr>
          <p:cNvPr id="47" name="TextBox 46">
            <a:extLst>
              <a:ext uri="{FF2B5EF4-FFF2-40B4-BE49-F238E27FC236}">
                <a16:creationId xmlns:a16="http://schemas.microsoft.com/office/drawing/2014/main" id="{5909FAFD-B3C7-FF5A-3104-753D4E7583A9}"/>
              </a:ext>
            </a:extLst>
          </p:cNvPr>
          <p:cNvSpPr txBox="1"/>
          <p:nvPr/>
        </p:nvSpPr>
        <p:spPr>
          <a:xfrm>
            <a:off x="5997740" y="2836912"/>
            <a:ext cx="2004075" cy="1938992"/>
          </a:xfrm>
          <a:prstGeom prst="rect">
            <a:avLst/>
          </a:prstGeom>
          <a:noFill/>
        </p:spPr>
        <p:txBody>
          <a:bodyPr wrap="none" rtlCol="0">
            <a:spAutoFit/>
          </a:bodyPr>
          <a:lstStyle/>
          <a:p>
            <a:r>
              <a:rPr lang="en-US" sz="1200">
                <a:solidFill>
                  <a:schemeClr val="bg2">
                    <a:lumMod val="95000"/>
                  </a:schemeClr>
                </a:solidFill>
                <a:latin typeface="+mn-lt"/>
              </a:rPr>
              <a:t>Identifiers from </a:t>
            </a:r>
            <a:r>
              <a:rPr lang="en-US" sz="1200" b="1">
                <a:solidFill>
                  <a:schemeClr val="bg2">
                    <a:lumMod val="95000"/>
                  </a:schemeClr>
                </a:solidFill>
                <a:latin typeface="+mn-lt"/>
              </a:rPr>
              <a:t>Windows:</a:t>
            </a:r>
          </a:p>
          <a:p>
            <a:pPr marL="171450" indent="-171450">
              <a:buFontTx/>
              <a:buChar char="-"/>
            </a:pPr>
            <a:r>
              <a:rPr lang="en-US" sz="1200">
                <a:solidFill>
                  <a:schemeClr val="bg2">
                    <a:lumMod val="95000"/>
                  </a:schemeClr>
                </a:solidFill>
                <a:latin typeface="+mn-lt"/>
              </a:rPr>
              <a:t>Hostname</a:t>
            </a:r>
          </a:p>
          <a:p>
            <a:pPr marL="171450" indent="-171450">
              <a:buFontTx/>
              <a:buChar char="-"/>
            </a:pPr>
            <a:r>
              <a:rPr lang="en-US" sz="1200" err="1">
                <a:solidFill>
                  <a:schemeClr val="bg2">
                    <a:lumMod val="95000"/>
                  </a:schemeClr>
                </a:solidFill>
                <a:latin typeface="+mn-lt"/>
              </a:rPr>
              <a:t>Machine_GUID</a:t>
            </a:r>
            <a:endParaRPr lang="en-US" sz="1200">
              <a:solidFill>
                <a:schemeClr val="bg2">
                  <a:lumMod val="95000"/>
                </a:schemeClr>
              </a:solidFill>
              <a:latin typeface="+mn-lt"/>
            </a:endParaRPr>
          </a:p>
          <a:p>
            <a:pPr marL="171450" indent="-171450">
              <a:buFontTx/>
              <a:buChar char="-"/>
            </a:pPr>
            <a:r>
              <a:rPr lang="en-US" sz="1200" err="1">
                <a:solidFill>
                  <a:schemeClr val="bg2">
                    <a:lumMod val="95000"/>
                  </a:schemeClr>
                </a:solidFill>
                <a:latin typeface="+mn-lt"/>
              </a:rPr>
              <a:t>Computer_SID</a:t>
            </a:r>
            <a:endParaRPr lang="en-US" sz="1200">
              <a:solidFill>
                <a:schemeClr val="bg2">
                  <a:lumMod val="95000"/>
                </a:schemeClr>
              </a:solidFill>
              <a:latin typeface="+mn-lt"/>
            </a:endParaRPr>
          </a:p>
          <a:p>
            <a:pPr marL="171450" indent="-171450">
              <a:buFontTx/>
              <a:buChar char="-"/>
            </a:pPr>
            <a:r>
              <a:rPr lang="en-US" sz="1200" err="1">
                <a:solidFill>
                  <a:schemeClr val="bg2">
                    <a:lumMod val="95000"/>
                  </a:schemeClr>
                </a:solidFill>
                <a:latin typeface="+mn-lt"/>
              </a:rPr>
              <a:t>Domain_SID</a:t>
            </a:r>
            <a:endParaRPr lang="en-US" sz="1200">
              <a:solidFill>
                <a:schemeClr val="bg2">
                  <a:lumMod val="95000"/>
                </a:schemeClr>
              </a:solidFill>
              <a:latin typeface="+mn-lt"/>
            </a:endParaRPr>
          </a:p>
          <a:p>
            <a:endParaRPr lang="en-US" sz="1200">
              <a:solidFill>
                <a:schemeClr val="bg2">
                  <a:lumMod val="95000"/>
                </a:schemeClr>
              </a:solidFill>
              <a:latin typeface="+mn-lt"/>
            </a:endParaRPr>
          </a:p>
          <a:p>
            <a:r>
              <a:rPr lang="en-US" sz="1200">
                <a:solidFill>
                  <a:schemeClr val="bg2">
                    <a:lumMod val="95000"/>
                  </a:schemeClr>
                </a:solidFill>
                <a:latin typeface="+mn-lt"/>
              </a:rPr>
              <a:t>Identifiers for </a:t>
            </a:r>
            <a:r>
              <a:rPr lang="en-US" sz="1200" b="1">
                <a:solidFill>
                  <a:schemeClr val="bg2">
                    <a:lumMod val="95000"/>
                  </a:schemeClr>
                </a:solidFill>
                <a:latin typeface="+mn-lt"/>
              </a:rPr>
              <a:t>macOS</a:t>
            </a:r>
          </a:p>
          <a:p>
            <a:pPr marL="171450" indent="-171450">
              <a:buFontTx/>
              <a:buChar char="-"/>
            </a:pPr>
            <a:r>
              <a:rPr lang="en-US" sz="1200">
                <a:solidFill>
                  <a:schemeClr val="bg2">
                    <a:lumMod val="95000"/>
                  </a:schemeClr>
                </a:solidFill>
                <a:latin typeface="+mn-lt"/>
              </a:rPr>
              <a:t>Hostname</a:t>
            </a:r>
          </a:p>
          <a:p>
            <a:pPr marL="171450" indent="-171450">
              <a:buFontTx/>
              <a:buChar char="-"/>
            </a:pPr>
            <a:r>
              <a:rPr lang="en-US" sz="1200">
                <a:solidFill>
                  <a:schemeClr val="bg2">
                    <a:lumMod val="95000"/>
                  </a:schemeClr>
                </a:solidFill>
                <a:latin typeface="+mn-lt"/>
              </a:rPr>
              <a:t>UUID</a:t>
            </a:r>
          </a:p>
          <a:p>
            <a:pPr marL="171450" indent="-171450">
              <a:buFontTx/>
              <a:buChar char="-"/>
            </a:pPr>
            <a:endParaRPr lang="en-US" sz="1200">
              <a:solidFill>
                <a:schemeClr val="bg2">
                  <a:lumMod val="95000"/>
                </a:schemeClr>
              </a:solidFill>
              <a:latin typeface="+mn-lt"/>
            </a:endParaRPr>
          </a:p>
        </p:txBody>
      </p:sp>
      <p:sp>
        <p:nvSpPr>
          <p:cNvPr id="49" name="Oval 48">
            <a:extLst>
              <a:ext uri="{FF2B5EF4-FFF2-40B4-BE49-F238E27FC236}">
                <a16:creationId xmlns:a16="http://schemas.microsoft.com/office/drawing/2014/main" id="{3FD252D5-6409-5F39-69F2-B4CE32DFFBC3}"/>
              </a:ext>
            </a:extLst>
          </p:cNvPr>
          <p:cNvSpPr/>
          <p:nvPr/>
        </p:nvSpPr>
        <p:spPr>
          <a:xfrm>
            <a:off x="7851818" y="2488965"/>
            <a:ext cx="276999" cy="27699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45720" rIns="45720" rtlCol="0" anchor="ctr"/>
          <a:lstStyle/>
          <a:p>
            <a:pPr algn="ctr"/>
            <a:r>
              <a:rPr lang="en-US" sz="1000">
                <a:solidFill>
                  <a:schemeClr val="bg2">
                    <a:lumMod val="95000"/>
                  </a:schemeClr>
                </a:solidFill>
              </a:rPr>
              <a:t>5</a:t>
            </a:r>
          </a:p>
        </p:txBody>
      </p:sp>
      <p:sp>
        <p:nvSpPr>
          <p:cNvPr id="50" name="TextBox 49">
            <a:extLst>
              <a:ext uri="{FF2B5EF4-FFF2-40B4-BE49-F238E27FC236}">
                <a16:creationId xmlns:a16="http://schemas.microsoft.com/office/drawing/2014/main" id="{073EEA9E-CC5B-EF1D-3D0A-86D1B6C82D36}"/>
              </a:ext>
            </a:extLst>
          </p:cNvPr>
          <p:cNvSpPr txBox="1"/>
          <p:nvPr/>
        </p:nvSpPr>
        <p:spPr>
          <a:xfrm>
            <a:off x="8078368" y="2513416"/>
            <a:ext cx="1575950" cy="276999"/>
          </a:xfrm>
          <a:prstGeom prst="rect">
            <a:avLst/>
          </a:prstGeom>
          <a:noFill/>
        </p:spPr>
        <p:txBody>
          <a:bodyPr wrap="square" rtlCol="0">
            <a:spAutoFit/>
          </a:bodyPr>
          <a:lstStyle/>
          <a:p>
            <a:r>
              <a:rPr lang="en-US" sz="1200">
                <a:solidFill>
                  <a:schemeClr val="bg2">
                    <a:lumMod val="95000"/>
                  </a:schemeClr>
                </a:solidFill>
                <a:latin typeface="+mn-lt"/>
              </a:rPr>
              <a:t>Duo Device Cache</a:t>
            </a:r>
          </a:p>
        </p:txBody>
      </p:sp>
      <p:cxnSp>
        <p:nvCxnSpPr>
          <p:cNvPr id="51" name="Straight Arrow Connector 50">
            <a:extLst>
              <a:ext uri="{FF2B5EF4-FFF2-40B4-BE49-F238E27FC236}">
                <a16:creationId xmlns:a16="http://schemas.microsoft.com/office/drawing/2014/main" id="{CE8858BA-3541-C62D-6807-066463A7E192}"/>
              </a:ext>
            </a:extLst>
          </p:cNvPr>
          <p:cNvCxnSpPr>
            <a:cxnSpLocks/>
          </p:cNvCxnSpPr>
          <p:nvPr/>
        </p:nvCxnSpPr>
        <p:spPr>
          <a:xfrm>
            <a:off x="6707024" y="2128549"/>
            <a:ext cx="1586000" cy="0"/>
          </a:xfrm>
          <a:prstGeom prst="straightConnector1">
            <a:avLst/>
          </a:prstGeom>
          <a:ln>
            <a:solidFill>
              <a:schemeClr val="tx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445587-1BEA-F6AB-061F-FE7014D9D6DB}"/>
              </a:ext>
            </a:extLst>
          </p:cNvPr>
          <p:cNvSpPr txBox="1"/>
          <p:nvPr/>
        </p:nvSpPr>
        <p:spPr>
          <a:xfrm>
            <a:off x="6940816" y="1866255"/>
            <a:ext cx="1047083" cy="246221"/>
          </a:xfrm>
          <a:prstGeom prst="rect">
            <a:avLst/>
          </a:prstGeom>
          <a:noFill/>
        </p:spPr>
        <p:txBody>
          <a:bodyPr wrap="none" rtlCol="0">
            <a:spAutoFit/>
          </a:bodyPr>
          <a:lstStyle/>
          <a:p>
            <a:pPr algn="ctr"/>
            <a:r>
              <a:rPr lang="en-US" sz="1000">
                <a:solidFill>
                  <a:schemeClr val="bg2">
                    <a:lumMod val="95000"/>
                  </a:schemeClr>
                </a:solidFill>
                <a:latin typeface="+mn-lt"/>
              </a:rPr>
              <a:t>Device Identity</a:t>
            </a:r>
          </a:p>
        </p:txBody>
      </p:sp>
      <p:grpSp>
        <p:nvGrpSpPr>
          <p:cNvPr id="54" name="Group 53">
            <a:extLst>
              <a:ext uri="{FF2B5EF4-FFF2-40B4-BE49-F238E27FC236}">
                <a16:creationId xmlns:a16="http://schemas.microsoft.com/office/drawing/2014/main" id="{FA9FE487-EFF9-ADB2-44FA-6616258180F5}"/>
              </a:ext>
            </a:extLst>
          </p:cNvPr>
          <p:cNvGrpSpPr/>
          <p:nvPr/>
        </p:nvGrpSpPr>
        <p:grpSpPr>
          <a:xfrm>
            <a:off x="8442329" y="1805828"/>
            <a:ext cx="848028" cy="593372"/>
            <a:chOff x="6445250" y="1355725"/>
            <a:chExt cx="544513" cy="381000"/>
          </a:xfrm>
        </p:grpSpPr>
        <p:sp>
          <p:nvSpPr>
            <p:cNvPr id="55" name="Freeform 281">
              <a:extLst>
                <a:ext uri="{FF2B5EF4-FFF2-40B4-BE49-F238E27FC236}">
                  <a16:creationId xmlns:a16="http://schemas.microsoft.com/office/drawing/2014/main" id="{10C083A8-2169-A564-D316-7B19A0322A62}"/>
                </a:ext>
              </a:extLst>
            </p:cNvPr>
            <p:cNvSpPr>
              <a:spLocks noEditPoints="1"/>
            </p:cNvSpPr>
            <p:nvPr/>
          </p:nvSpPr>
          <p:spPr bwMode="auto">
            <a:xfrm>
              <a:off x="6594475" y="1355725"/>
              <a:ext cx="258763" cy="120650"/>
            </a:xfrm>
            <a:custGeom>
              <a:avLst/>
              <a:gdLst>
                <a:gd name="T0" fmla="*/ 324 w 325"/>
                <a:gd name="T1" fmla="*/ 100 h 154"/>
                <a:gd name="T2" fmla="*/ 325 w 325"/>
                <a:gd name="T3" fmla="*/ 77 h 154"/>
                <a:gd name="T4" fmla="*/ 325 w 325"/>
                <a:gd name="T5" fmla="*/ 65 h 154"/>
                <a:gd name="T6" fmla="*/ 322 w 325"/>
                <a:gd name="T7" fmla="*/ 45 h 154"/>
                <a:gd name="T8" fmla="*/ 318 w 325"/>
                <a:gd name="T9" fmla="*/ 38 h 154"/>
                <a:gd name="T10" fmla="*/ 306 w 325"/>
                <a:gd name="T11" fmla="*/ 26 h 154"/>
                <a:gd name="T12" fmla="*/ 287 w 325"/>
                <a:gd name="T13" fmla="*/ 16 h 154"/>
                <a:gd name="T14" fmla="*/ 240 w 325"/>
                <a:gd name="T15" fmla="*/ 6 h 154"/>
                <a:gd name="T16" fmla="*/ 193 w 325"/>
                <a:gd name="T17" fmla="*/ 0 h 154"/>
                <a:gd name="T18" fmla="*/ 162 w 325"/>
                <a:gd name="T19" fmla="*/ 0 h 154"/>
                <a:gd name="T20" fmla="*/ 108 w 325"/>
                <a:gd name="T21" fmla="*/ 3 h 154"/>
                <a:gd name="T22" fmla="*/ 58 w 325"/>
                <a:gd name="T23" fmla="*/ 10 h 154"/>
                <a:gd name="T24" fmla="*/ 35 w 325"/>
                <a:gd name="T25" fmla="*/ 16 h 154"/>
                <a:gd name="T26" fmla="*/ 17 w 325"/>
                <a:gd name="T27" fmla="*/ 26 h 154"/>
                <a:gd name="T28" fmla="*/ 5 w 325"/>
                <a:gd name="T29" fmla="*/ 38 h 154"/>
                <a:gd name="T30" fmla="*/ 3 w 325"/>
                <a:gd name="T31" fmla="*/ 46 h 154"/>
                <a:gd name="T32" fmla="*/ 0 w 325"/>
                <a:gd name="T33" fmla="*/ 77 h 154"/>
                <a:gd name="T34" fmla="*/ 0 w 325"/>
                <a:gd name="T35" fmla="*/ 89 h 154"/>
                <a:gd name="T36" fmla="*/ 1 w 325"/>
                <a:gd name="T37" fmla="*/ 100 h 154"/>
                <a:gd name="T38" fmla="*/ 55 w 325"/>
                <a:gd name="T39" fmla="*/ 105 h 154"/>
                <a:gd name="T40" fmla="*/ 73 w 325"/>
                <a:gd name="T41" fmla="*/ 108 h 154"/>
                <a:gd name="T42" fmla="*/ 102 w 325"/>
                <a:gd name="T43" fmla="*/ 116 h 154"/>
                <a:gd name="T44" fmla="*/ 127 w 325"/>
                <a:gd name="T45" fmla="*/ 127 h 154"/>
                <a:gd name="T46" fmla="*/ 144 w 325"/>
                <a:gd name="T47" fmla="*/ 140 h 154"/>
                <a:gd name="T48" fmla="*/ 150 w 325"/>
                <a:gd name="T49" fmla="*/ 148 h 154"/>
                <a:gd name="T50" fmla="*/ 154 w 325"/>
                <a:gd name="T51" fmla="*/ 154 h 154"/>
                <a:gd name="T52" fmla="*/ 154 w 325"/>
                <a:gd name="T53" fmla="*/ 154 h 154"/>
                <a:gd name="T54" fmla="*/ 155 w 325"/>
                <a:gd name="T55" fmla="*/ 154 h 154"/>
                <a:gd name="T56" fmla="*/ 156 w 325"/>
                <a:gd name="T57" fmla="*/ 150 h 154"/>
                <a:gd name="T58" fmla="*/ 170 w 325"/>
                <a:gd name="T59" fmla="*/ 135 h 154"/>
                <a:gd name="T60" fmla="*/ 190 w 325"/>
                <a:gd name="T61" fmla="*/ 123 h 154"/>
                <a:gd name="T62" fmla="*/ 217 w 325"/>
                <a:gd name="T63" fmla="*/ 112 h 154"/>
                <a:gd name="T64" fmla="*/ 252 w 325"/>
                <a:gd name="T65" fmla="*/ 105 h 154"/>
                <a:gd name="T66" fmla="*/ 272 w 325"/>
                <a:gd name="T67" fmla="*/ 103 h 154"/>
                <a:gd name="T68" fmla="*/ 324 w 325"/>
                <a:gd name="T69" fmla="*/ 100 h 154"/>
                <a:gd name="T70" fmla="*/ 162 w 325"/>
                <a:gd name="T71" fmla="*/ 34 h 154"/>
                <a:gd name="T72" fmla="*/ 121 w 325"/>
                <a:gd name="T73" fmla="*/ 35 h 154"/>
                <a:gd name="T74" fmla="*/ 71 w 325"/>
                <a:gd name="T75" fmla="*/ 42 h 154"/>
                <a:gd name="T76" fmla="*/ 47 w 325"/>
                <a:gd name="T77" fmla="*/ 49 h 154"/>
                <a:gd name="T78" fmla="*/ 39 w 325"/>
                <a:gd name="T79" fmla="*/ 51 h 154"/>
                <a:gd name="T80" fmla="*/ 36 w 325"/>
                <a:gd name="T81" fmla="*/ 46 h 154"/>
                <a:gd name="T82" fmla="*/ 36 w 325"/>
                <a:gd name="T83" fmla="*/ 43 h 154"/>
                <a:gd name="T84" fmla="*/ 46 w 325"/>
                <a:gd name="T85" fmla="*/ 35 h 154"/>
                <a:gd name="T86" fmla="*/ 73 w 325"/>
                <a:gd name="T87" fmla="*/ 26 h 154"/>
                <a:gd name="T88" fmla="*/ 113 w 325"/>
                <a:gd name="T89" fmla="*/ 20 h 154"/>
                <a:gd name="T90" fmla="*/ 162 w 325"/>
                <a:gd name="T91" fmla="*/ 18 h 154"/>
                <a:gd name="T92" fmla="*/ 187 w 325"/>
                <a:gd name="T93" fmla="*/ 19 h 154"/>
                <a:gd name="T94" fmla="*/ 232 w 325"/>
                <a:gd name="T95" fmla="*/ 23 h 154"/>
                <a:gd name="T96" fmla="*/ 267 w 325"/>
                <a:gd name="T97" fmla="*/ 30 h 154"/>
                <a:gd name="T98" fmla="*/ 286 w 325"/>
                <a:gd name="T99" fmla="*/ 41 h 154"/>
                <a:gd name="T100" fmla="*/ 288 w 325"/>
                <a:gd name="T101" fmla="*/ 46 h 154"/>
                <a:gd name="T102" fmla="*/ 287 w 325"/>
                <a:gd name="T103" fmla="*/ 49 h 154"/>
                <a:gd name="T104" fmla="*/ 286 w 325"/>
                <a:gd name="T105" fmla="*/ 51 h 154"/>
                <a:gd name="T106" fmla="*/ 266 w 325"/>
                <a:gd name="T107" fmla="*/ 45 h 154"/>
                <a:gd name="T108" fmla="*/ 239 w 325"/>
                <a:gd name="T109" fmla="*/ 39 h 154"/>
                <a:gd name="T110" fmla="*/ 162 w 325"/>
                <a:gd name="T111" fmla="*/ 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5" h="154">
                  <a:moveTo>
                    <a:pt x="324" y="100"/>
                  </a:moveTo>
                  <a:lnTo>
                    <a:pt x="324" y="100"/>
                  </a:lnTo>
                  <a:lnTo>
                    <a:pt x="325" y="89"/>
                  </a:lnTo>
                  <a:lnTo>
                    <a:pt x="325" y="77"/>
                  </a:lnTo>
                  <a:lnTo>
                    <a:pt x="325" y="77"/>
                  </a:lnTo>
                  <a:lnTo>
                    <a:pt x="325" y="65"/>
                  </a:lnTo>
                  <a:lnTo>
                    <a:pt x="324" y="54"/>
                  </a:lnTo>
                  <a:lnTo>
                    <a:pt x="322" y="45"/>
                  </a:lnTo>
                  <a:lnTo>
                    <a:pt x="318" y="38"/>
                  </a:lnTo>
                  <a:lnTo>
                    <a:pt x="318" y="38"/>
                  </a:lnTo>
                  <a:lnTo>
                    <a:pt x="313" y="31"/>
                  </a:lnTo>
                  <a:lnTo>
                    <a:pt x="306" y="26"/>
                  </a:lnTo>
                  <a:lnTo>
                    <a:pt x="297" y="20"/>
                  </a:lnTo>
                  <a:lnTo>
                    <a:pt x="287" y="16"/>
                  </a:lnTo>
                  <a:lnTo>
                    <a:pt x="264" y="10"/>
                  </a:lnTo>
                  <a:lnTo>
                    <a:pt x="240" y="6"/>
                  </a:lnTo>
                  <a:lnTo>
                    <a:pt x="216" y="3"/>
                  </a:lnTo>
                  <a:lnTo>
                    <a:pt x="193" y="0"/>
                  </a:lnTo>
                  <a:lnTo>
                    <a:pt x="162" y="0"/>
                  </a:lnTo>
                  <a:lnTo>
                    <a:pt x="162" y="0"/>
                  </a:lnTo>
                  <a:lnTo>
                    <a:pt x="131" y="0"/>
                  </a:lnTo>
                  <a:lnTo>
                    <a:pt x="108" y="3"/>
                  </a:lnTo>
                  <a:lnTo>
                    <a:pt x="82" y="6"/>
                  </a:lnTo>
                  <a:lnTo>
                    <a:pt x="58" y="10"/>
                  </a:lnTo>
                  <a:lnTo>
                    <a:pt x="47" y="14"/>
                  </a:lnTo>
                  <a:lnTo>
                    <a:pt x="35" y="16"/>
                  </a:lnTo>
                  <a:lnTo>
                    <a:pt x="26" y="22"/>
                  </a:lnTo>
                  <a:lnTo>
                    <a:pt x="17" y="26"/>
                  </a:lnTo>
                  <a:lnTo>
                    <a:pt x="11" y="33"/>
                  </a:lnTo>
                  <a:lnTo>
                    <a:pt x="5" y="38"/>
                  </a:lnTo>
                  <a:lnTo>
                    <a:pt x="5" y="38"/>
                  </a:lnTo>
                  <a:lnTo>
                    <a:pt x="3" y="46"/>
                  </a:lnTo>
                  <a:lnTo>
                    <a:pt x="0" y="54"/>
                  </a:lnTo>
                  <a:lnTo>
                    <a:pt x="0" y="77"/>
                  </a:lnTo>
                  <a:lnTo>
                    <a:pt x="0" y="77"/>
                  </a:lnTo>
                  <a:lnTo>
                    <a:pt x="0" y="89"/>
                  </a:lnTo>
                  <a:lnTo>
                    <a:pt x="1" y="100"/>
                  </a:lnTo>
                  <a:lnTo>
                    <a:pt x="1" y="100"/>
                  </a:lnTo>
                  <a:lnTo>
                    <a:pt x="27" y="103"/>
                  </a:lnTo>
                  <a:lnTo>
                    <a:pt x="55" y="105"/>
                  </a:lnTo>
                  <a:lnTo>
                    <a:pt x="55" y="105"/>
                  </a:lnTo>
                  <a:lnTo>
                    <a:pt x="73" y="108"/>
                  </a:lnTo>
                  <a:lnTo>
                    <a:pt x="89" y="112"/>
                  </a:lnTo>
                  <a:lnTo>
                    <a:pt x="102" y="116"/>
                  </a:lnTo>
                  <a:lnTo>
                    <a:pt x="116" y="122"/>
                  </a:lnTo>
                  <a:lnTo>
                    <a:pt x="127" y="127"/>
                  </a:lnTo>
                  <a:lnTo>
                    <a:pt x="136" y="134"/>
                  </a:lnTo>
                  <a:lnTo>
                    <a:pt x="144" y="140"/>
                  </a:lnTo>
                  <a:lnTo>
                    <a:pt x="150" y="148"/>
                  </a:lnTo>
                  <a:lnTo>
                    <a:pt x="150" y="148"/>
                  </a:lnTo>
                  <a:lnTo>
                    <a:pt x="154" y="154"/>
                  </a:lnTo>
                  <a:lnTo>
                    <a:pt x="154" y="154"/>
                  </a:lnTo>
                  <a:lnTo>
                    <a:pt x="154" y="154"/>
                  </a:lnTo>
                  <a:lnTo>
                    <a:pt x="154" y="154"/>
                  </a:lnTo>
                  <a:lnTo>
                    <a:pt x="155" y="154"/>
                  </a:lnTo>
                  <a:lnTo>
                    <a:pt x="155" y="154"/>
                  </a:lnTo>
                  <a:lnTo>
                    <a:pt x="156" y="150"/>
                  </a:lnTo>
                  <a:lnTo>
                    <a:pt x="156" y="150"/>
                  </a:lnTo>
                  <a:lnTo>
                    <a:pt x="163" y="142"/>
                  </a:lnTo>
                  <a:lnTo>
                    <a:pt x="170" y="135"/>
                  </a:lnTo>
                  <a:lnTo>
                    <a:pt x="179" y="128"/>
                  </a:lnTo>
                  <a:lnTo>
                    <a:pt x="190" y="123"/>
                  </a:lnTo>
                  <a:lnTo>
                    <a:pt x="204" y="117"/>
                  </a:lnTo>
                  <a:lnTo>
                    <a:pt x="217" y="112"/>
                  </a:lnTo>
                  <a:lnTo>
                    <a:pt x="233" y="109"/>
                  </a:lnTo>
                  <a:lnTo>
                    <a:pt x="252" y="105"/>
                  </a:lnTo>
                  <a:lnTo>
                    <a:pt x="252" y="105"/>
                  </a:lnTo>
                  <a:lnTo>
                    <a:pt x="272" y="103"/>
                  </a:lnTo>
                  <a:lnTo>
                    <a:pt x="291" y="101"/>
                  </a:lnTo>
                  <a:lnTo>
                    <a:pt x="324" y="100"/>
                  </a:lnTo>
                  <a:lnTo>
                    <a:pt x="324" y="100"/>
                  </a:lnTo>
                  <a:close/>
                  <a:moveTo>
                    <a:pt x="162" y="34"/>
                  </a:moveTo>
                  <a:lnTo>
                    <a:pt x="162" y="34"/>
                  </a:lnTo>
                  <a:lnTo>
                    <a:pt x="121" y="35"/>
                  </a:lnTo>
                  <a:lnTo>
                    <a:pt x="86" y="39"/>
                  </a:lnTo>
                  <a:lnTo>
                    <a:pt x="71" y="42"/>
                  </a:lnTo>
                  <a:lnTo>
                    <a:pt x="58" y="45"/>
                  </a:lnTo>
                  <a:lnTo>
                    <a:pt x="47" y="49"/>
                  </a:lnTo>
                  <a:lnTo>
                    <a:pt x="39" y="51"/>
                  </a:lnTo>
                  <a:lnTo>
                    <a:pt x="39" y="51"/>
                  </a:lnTo>
                  <a:lnTo>
                    <a:pt x="36" y="49"/>
                  </a:lnTo>
                  <a:lnTo>
                    <a:pt x="36" y="46"/>
                  </a:lnTo>
                  <a:lnTo>
                    <a:pt x="36" y="46"/>
                  </a:lnTo>
                  <a:lnTo>
                    <a:pt x="36" y="43"/>
                  </a:lnTo>
                  <a:lnTo>
                    <a:pt x="39" y="41"/>
                  </a:lnTo>
                  <a:lnTo>
                    <a:pt x="46" y="35"/>
                  </a:lnTo>
                  <a:lnTo>
                    <a:pt x="58" y="30"/>
                  </a:lnTo>
                  <a:lnTo>
                    <a:pt x="73" y="26"/>
                  </a:lnTo>
                  <a:lnTo>
                    <a:pt x="92" y="23"/>
                  </a:lnTo>
                  <a:lnTo>
                    <a:pt x="113" y="20"/>
                  </a:lnTo>
                  <a:lnTo>
                    <a:pt x="136" y="19"/>
                  </a:lnTo>
                  <a:lnTo>
                    <a:pt x="162" y="18"/>
                  </a:lnTo>
                  <a:lnTo>
                    <a:pt x="162" y="18"/>
                  </a:lnTo>
                  <a:lnTo>
                    <a:pt x="187" y="19"/>
                  </a:lnTo>
                  <a:lnTo>
                    <a:pt x="212" y="20"/>
                  </a:lnTo>
                  <a:lnTo>
                    <a:pt x="232" y="23"/>
                  </a:lnTo>
                  <a:lnTo>
                    <a:pt x="251" y="26"/>
                  </a:lnTo>
                  <a:lnTo>
                    <a:pt x="267" y="30"/>
                  </a:lnTo>
                  <a:lnTo>
                    <a:pt x="278" y="35"/>
                  </a:lnTo>
                  <a:lnTo>
                    <a:pt x="286" y="41"/>
                  </a:lnTo>
                  <a:lnTo>
                    <a:pt x="287" y="43"/>
                  </a:lnTo>
                  <a:lnTo>
                    <a:pt x="288" y="46"/>
                  </a:lnTo>
                  <a:lnTo>
                    <a:pt x="288" y="46"/>
                  </a:lnTo>
                  <a:lnTo>
                    <a:pt x="287" y="49"/>
                  </a:lnTo>
                  <a:lnTo>
                    <a:pt x="286" y="51"/>
                  </a:lnTo>
                  <a:lnTo>
                    <a:pt x="286" y="51"/>
                  </a:lnTo>
                  <a:lnTo>
                    <a:pt x="276" y="47"/>
                  </a:lnTo>
                  <a:lnTo>
                    <a:pt x="266" y="45"/>
                  </a:lnTo>
                  <a:lnTo>
                    <a:pt x="253" y="42"/>
                  </a:lnTo>
                  <a:lnTo>
                    <a:pt x="239" y="39"/>
                  </a:lnTo>
                  <a:lnTo>
                    <a:pt x="202" y="35"/>
                  </a:lnTo>
                  <a:lnTo>
                    <a:pt x="162" y="34"/>
                  </a:lnTo>
                  <a:lnTo>
                    <a:pt x="162" y="3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6" name="Freeform 282">
              <a:extLst>
                <a:ext uri="{FF2B5EF4-FFF2-40B4-BE49-F238E27FC236}">
                  <a16:creationId xmlns:a16="http://schemas.microsoft.com/office/drawing/2014/main" id="{E6C116BC-2162-1C71-1D2B-0EE3B6688F0B}"/>
                </a:ext>
              </a:extLst>
            </p:cNvPr>
            <p:cNvSpPr>
              <a:spLocks/>
            </p:cNvSpPr>
            <p:nvPr/>
          </p:nvSpPr>
          <p:spPr bwMode="auto">
            <a:xfrm>
              <a:off x="6445250" y="1571625"/>
              <a:ext cx="258763" cy="79375"/>
            </a:xfrm>
            <a:custGeom>
              <a:avLst/>
              <a:gdLst>
                <a:gd name="T0" fmla="*/ 322 w 325"/>
                <a:gd name="T1" fmla="*/ 0 h 100"/>
                <a:gd name="T2" fmla="*/ 322 w 325"/>
                <a:gd name="T3" fmla="*/ 0 h 100"/>
                <a:gd name="T4" fmla="*/ 322 w 325"/>
                <a:gd name="T5" fmla="*/ 0 h 100"/>
                <a:gd name="T6" fmla="*/ 322 w 325"/>
                <a:gd name="T7" fmla="*/ 0 h 100"/>
                <a:gd name="T8" fmla="*/ 308 w 325"/>
                <a:gd name="T9" fmla="*/ 8 h 100"/>
                <a:gd name="T10" fmla="*/ 290 w 325"/>
                <a:gd name="T11" fmla="*/ 15 h 100"/>
                <a:gd name="T12" fmla="*/ 268 w 325"/>
                <a:gd name="T13" fmla="*/ 21 h 100"/>
                <a:gd name="T14" fmla="*/ 243 w 325"/>
                <a:gd name="T15" fmla="*/ 25 h 100"/>
                <a:gd name="T16" fmla="*/ 243 w 325"/>
                <a:gd name="T17" fmla="*/ 25 h 100"/>
                <a:gd name="T18" fmla="*/ 216 w 325"/>
                <a:gd name="T19" fmla="*/ 30 h 100"/>
                <a:gd name="T20" fmla="*/ 190 w 325"/>
                <a:gd name="T21" fmla="*/ 31 h 100"/>
                <a:gd name="T22" fmla="*/ 190 w 325"/>
                <a:gd name="T23" fmla="*/ 31 h 100"/>
                <a:gd name="T24" fmla="*/ 162 w 325"/>
                <a:gd name="T25" fmla="*/ 31 h 100"/>
                <a:gd name="T26" fmla="*/ 162 w 325"/>
                <a:gd name="T27" fmla="*/ 31 h 100"/>
                <a:gd name="T28" fmla="*/ 130 w 325"/>
                <a:gd name="T29" fmla="*/ 31 h 100"/>
                <a:gd name="T30" fmla="*/ 105 w 325"/>
                <a:gd name="T31" fmla="*/ 28 h 100"/>
                <a:gd name="T32" fmla="*/ 80 w 325"/>
                <a:gd name="T33" fmla="*/ 25 h 100"/>
                <a:gd name="T34" fmla="*/ 80 w 325"/>
                <a:gd name="T35" fmla="*/ 25 h 100"/>
                <a:gd name="T36" fmla="*/ 55 w 325"/>
                <a:gd name="T37" fmla="*/ 21 h 100"/>
                <a:gd name="T38" fmla="*/ 34 w 325"/>
                <a:gd name="T39" fmla="*/ 15 h 100"/>
                <a:gd name="T40" fmla="*/ 16 w 325"/>
                <a:gd name="T41" fmla="*/ 8 h 100"/>
                <a:gd name="T42" fmla="*/ 1 w 325"/>
                <a:gd name="T43" fmla="*/ 0 h 100"/>
                <a:gd name="T44" fmla="*/ 1 w 325"/>
                <a:gd name="T45" fmla="*/ 0 h 100"/>
                <a:gd name="T46" fmla="*/ 0 w 325"/>
                <a:gd name="T47" fmla="*/ 5 h 100"/>
                <a:gd name="T48" fmla="*/ 0 w 325"/>
                <a:gd name="T49" fmla="*/ 13 h 100"/>
                <a:gd name="T50" fmla="*/ 0 w 325"/>
                <a:gd name="T51" fmla="*/ 28 h 100"/>
                <a:gd name="T52" fmla="*/ 0 w 325"/>
                <a:gd name="T53" fmla="*/ 28 h 100"/>
                <a:gd name="T54" fmla="*/ 0 w 325"/>
                <a:gd name="T55" fmla="*/ 47 h 100"/>
                <a:gd name="T56" fmla="*/ 0 w 325"/>
                <a:gd name="T57" fmla="*/ 54 h 100"/>
                <a:gd name="T58" fmla="*/ 3 w 325"/>
                <a:gd name="T59" fmla="*/ 61 h 100"/>
                <a:gd name="T60" fmla="*/ 19 w 325"/>
                <a:gd name="T61" fmla="*/ 73 h 100"/>
                <a:gd name="T62" fmla="*/ 19 w 325"/>
                <a:gd name="T63" fmla="*/ 73 h 100"/>
                <a:gd name="T64" fmla="*/ 28 w 325"/>
                <a:gd name="T65" fmla="*/ 79 h 100"/>
                <a:gd name="T66" fmla="*/ 42 w 325"/>
                <a:gd name="T67" fmla="*/ 85 h 100"/>
                <a:gd name="T68" fmla="*/ 57 w 325"/>
                <a:gd name="T69" fmla="*/ 89 h 100"/>
                <a:gd name="T70" fmla="*/ 73 w 325"/>
                <a:gd name="T71" fmla="*/ 93 h 100"/>
                <a:gd name="T72" fmla="*/ 93 w 325"/>
                <a:gd name="T73" fmla="*/ 96 h 100"/>
                <a:gd name="T74" fmla="*/ 115 w 325"/>
                <a:gd name="T75" fmla="*/ 98 h 100"/>
                <a:gd name="T76" fmla="*/ 138 w 325"/>
                <a:gd name="T77" fmla="*/ 100 h 100"/>
                <a:gd name="T78" fmla="*/ 162 w 325"/>
                <a:gd name="T79" fmla="*/ 100 h 100"/>
                <a:gd name="T80" fmla="*/ 162 w 325"/>
                <a:gd name="T81" fmla="*/ 100 h 100"/>
                <a:gd name="T82" fmla="*/ 206 w 325"/>
                <a:gd name="T83" fmla="*/ 98 h 100"/>
                <a:gd name="T84" fmla="*/ 225 w 325"/>
                <a:gd name="T85" fmla="*/ 97 h 100"/>
                <a:gd name="T86" fmla="*/ 244 w 325"/>
                <a:gd name="T87" fmla="*/ 94 h 100"/>
                <a:gd name="T88" fmla="*/ 260 w 325"/>
                <a:gd name="T89" fmla="*/ 90 h 100"/>
                <a:gd name="T90" fmla="*/ 275 w 325"/>
                <a:gd name="T91" fmla="*/ 88 h 100"/>
                <a:gd name="T92" fmla="*/ 289 w 325"/>
                <a:gd name="T93" fmla="*/ 82 h 100"/>
                <a:gd name="T94" fmla="*/ 298 w 325"/>
                <a:gd name="T95" fmla="*/ 77 h 100"/>
                <a:gd name="T96" fmla="*/ 298 w 325"/>
                <a:gd name="T97" fmla="*/ 77 h 100"/>
                <a:gd name="T98" fmla="*/ 305 w 325"/>
                <a:gd name="T99" fmla="*/ 73 h 100"/>
                <a:gd name="T100" fmla="*/ 322 w 325"/>
                <a:gd name="T101" fmla="*/ 61 h 100"/>
                <a:gd name="T102" fmla="*/ 322 w 325"/>
                <a:gd name="T103" fmla="*/ 61 h 100"/>
                <a:gd name="T104" fmla="*/ 324 w 325"/>
                <a:gd name="T105" fmla="*/ 54 h 100"/>
                <a:gd name="T106" fmla="*/ 324 w 325"/>
                <a:gd name="T107" fmla="*/ 47 h 100"/>
                <a:gd name="T108" fmla="*/ 325 w 325"/>
                <a:gd name="T109" fmla="*/ 28 h 100"/>
                <a:gd name="T110" fmla="*/ 325 w 325"/>
                <a:gd name="T111" fmla="*/ 28 h 100"/>
                <a:gd name="T112" fmla="*/ 325 w 325"/>
                <a:gd name="T113" fmla="*/ 13 h 100"/>
                <a:gd name="T114" fmla="*/ 324 w 325"/>
                <a:gd name="T115" fmla="*/ 5 h 100"/>
                <a:gd name="T116" fmla="*/ 322 w 325"/>
                <a:gd name="T117" fmla="*/ 0 h 100"/>
                <a:gd name="T118" fmla="*/ 322 w 325"/>
                <a:gd name="T119" fmla="*/ 0 h 100"/>
                <a:gd name="T120" fmla="*/ 322 w 325"/>
                <a:gd name="T121" fmla="*/ 0 h 100"/>
                <a:gd name="T122" fmla="*/ 322 w 325"/>
                <a:gd name="T1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 h="100">
                  <a:moveTo>
                    <a:pt x="322" y="0"/>
                  </a:moveTo>
                  <a:lnTo>
                    <a:pt x="322" y="0"/>
                  </a:lnTo>
                  <a:lnTo>
                    <a:pt x="322" y="0"/>
                  </a:lnTo>
                  <a:lnTo>
                    <a:pt x="322" y="0"/>
                  </a:lnTo>
                  <a:lnTo>
                    <a:pt x="308" y="8"/>
                  </a:lnTo>
                  <a:lnTo>
                    <a:pt x="290" y="15"/>
                  </a:lnTo>
                  <a:lnTo>
                    <a:pt x="268" y="21"/>
                  </a:lnTo>
                  <a:lnTo>
                    <a:pt x="243" y="25"/>
                  </a:lnTo>
                  <a:lnTo>
                    <a:pt x="243" y="25"/>
                  </a:lnTo>
                  <a:lnTo>
                    <a:pt x="216" y="30"/>
                  </a:lnTo>
                  <a:lnTo>
                    <a:pt x="190" y="31"/>
                  </a:lnTo>
                  <a:lnTo>
                    <a:pt x="190" y="31"/>
                  </a:lnTo>
                  <a:lnTo>
                    <a:pt x="162" y="31"/>
                  </a:lnTo>
                  <a:lnTo>
                    <a:pt x="162" y="31"/>
                  </a:lnTo>
                  <a:lnTo>
                    <a:pt x="130" y="31"/>
                  </a:lnTo>
                  <a:lnTo>
                    <a:pt x="105" y="28"/>
                  </a:lnTo>
                  <a:lnTo>
                    <a:pt x="80" y="25"/>
                  </a:lnTo>
                  <a:lnTo>
                    <a:pt x="80" y="25"/>
                  </a:lnTo>
                  <a:lnTo>
                    <a:pt x="55" y="21"/>
                  </a:lnTo>
                  <a:lnTo>
                    <a:pt x="34" y="15"/>
                  </a:lnTo>
                  <a:lnTo>
                    <a:pt x="16" y="8"/>
                  </a:lnTo>
                  <a:lnTo>
                    <a:pt x="1" y="0"/>
                  </a:lnTo>
                  <a:lnTo>
                    <a:pt x="1" y="0"/>
                  </a:lnTo>
                  <a:lnTo>
                    <a:pt x="0" y="5"/>
                  </a:lnTo>
                  <a:lnTo>
                    <a:pt x="0" y="13"/>
                  </a:lnTo>
                  <a:lnTo>
                    <a:pt x="0" y="28"/>
                  </a:lnTo>
                  <a:lnTo>
                    <a:pt x="0" y="28"/>
                  </a:lnTo>
                  <a:lnTo>
                    <a:pt x="0" y="47"/>
                  </a:lnTo>
                  <a:lnTo>
                    <a:pt x="0" y="54"/>
                  </a:lnTo>
                  <a:lnTo>
                    <a:pt x="3" y="61"/>
                  </a:lnTo>
                  <a:lnTo>
                    <a:pt x="19" y="73"/>
                  </a:lnTo>
                  <a:lnTo>
                    <a:pt x="19" y="73"/>
                  </a:lnTo>
                  <a:lnTo>
                    <a:pt x="28" y="79"/>
                  </a:lnTo>
                  <a:lnTo>
                    <a:pt x="42" y="85"/>
                  </a:lnTo>
                  <a:lnTo>
                    <a:pt x="57" y="89"/>
                  </a:lnTo>
                  <a:lnTo>
                    <a:pt x="73" y="93"/>
                  </a:lnTo>
                  <a:lnTo>
                    <a:pt x="93" y="96"/>
                  </a:lnTo>
                  <a:lnTo>
                    <a:pt x="115" y="98"/>
                  </a:lnTo>
                  <a:lnTo>
                    <a:pt x="138" y="100"/>
                  </a:lnTo>
                  <a:lnTo>
                    <a:pt x="162" y="100"/>
                  </a:lnTo>
                  <a:lnTo>
                    <a:pt x="162" y="100"/>
                  </a:lnTo>
                  <a:lnTo>
                    <a:pt x="206" y="98"/>
                  </a:lnTo>
                  <a:lnTo>
                    <a:pt x="225" y="97"/>
                  </a:lnTo>
                  <a:lnTo>
                    <a:pt x="244" y="94"/>
                  </a:lnTo>
                  <a:lnTo>
                    <a:pt x="260" y="90"/>
                  </a:lnTo>
                  <a:lnTo>
                    <a:pt x="275" y="88"/>
                  </a:lnTo>
                  <a:lnTo>
                    <a:pt x="289" y="82"/>
                  </a:lnTo>
                  <a:lnTo>
                    <a:pt x="298" y="77"/>
                  </a:lnTo>
                  <a:lnTo>
                    <a:pt x="298" y="77"/>
                  </a:lnTo>
                  <a:lnTo>
                    <a:pt x="305" y="73"/>
                  </a:lnTo>
                  <a:lnTo>
                    <a:pt x="322" y="61"/>
                  </a:lnTo>
                  <a:lnTo>
                    <a:pt x="322" y="61"/>
                  </a:lnTo>
                  <a:lnTo>
                    <a:pt x="324" y="54"/>
                  </a:lnTo>
                  <a:lnTo>
                    <a:pt x="324" y="47"/>
                  </a:lnTo>
                  <a:lnTo>
                    <a:pt x="325" y="28"/>
                  </a:lnTo>
                  <a:lnTo>
                    <a:pt x="325" y="28"/>
                  </a:lnTo>
                  <a:lnTo>
                    <a:pt x="325" y="13"/>
                  </a:lnTo>
                  <a:lnTo>
                    <a:pt x="324" y="5"/>
                  </a:lnTo>
                  <a:lnTo>
                    <a:pt x="322" y="0"/>
                  </a:lnTo>
                  <a:lnTo>
                    <a:pt x="322" y="0"/>
                  </a:lnTo>
                  <a:lnTo>
                    <a:pt x="322" y="0"/>
                  </a:lnTo>
                  <a:lnTo>
                    <a:pt x="32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7" name="Freeform 283">
              <a:extLst>
                <a:ext uri="{FF2B5EF4-FFF2-40B4-BE49-F238E27FC236}">
                  <a16:creationId xmlns:a16="http://schemas.microsoft.com/office/drawing/2014/main" id="{EDDD8E6F-01C1-389F-9572-E64D17B39E8D}"/>
                </a:ext>
              </a:extLst>
            </p:cNvPr>
            <p:cNvSpPr>
              <a:spLocks/>
            </p:cNvSpPr>
            <p:nvPr/>
          </p:nvSpPr>
          <p:spPr bwMode="auto">
            <a:xfrm>
              <a:off x="6445250" y="1647825"/>
              <a:ext cx="258763" cy="88900"/>
            </a:xfrm>
            <a:custGeom>
              <a:avLst/>
              <a:gdLst>
                <a:gd name="T0" fmla="*/ 321 w 325"/>
                <a:gd name="T1" fmla="*/ 0 h 112"/>
                <a:gd name="T2" fmla="*/ 321 w 325"/>
                <a:gd name="T3" fmla="*/ 0 h 112"/>
                <a:gd name="T4" fmla="*/ 313 w 325"/>
                <a:gd name="T5" fmla="*/ 4 h 112"/>
                <a:gd name="T6" fmla="*/ 305 w 325"/>
                <a:gd name="T7" fmla="*/ 10 h 112"/>
                <a:gd name="T8" fmla="*/ 287 w 325"/>
                <a:gd name="T9" fmla="*/ 16 h 112"/>
                <a:gd name="T10" fmla="*/ 267 w 325"/>
                <a:gd name="T11" fmla="*/ 22 h 112"/>
                <a:gd name="T12" fmla="*/ 246 w 325"/>
                <a:gd name="T13" fmla="*/ 26 h 112"/>
                <a:gd name="T14" fmla="*/ 223 w 325"/>
                <a:gd name="T15" fmla="*/ 29 h 112"/>
                <a:gd name="T16" fmla="*/ 201 w 325"/>
                <a:gd name="T17" fmla="*/ 31 h 112"/>
                <a:gd name="T18" fmla="*/ 162 w 325"/>
                <a:gd name="T19" fmla="*/ 33 h 112"/>
                <a:gd name="T20" fmla="*/ 162 w 325"/>
                <a:gd name="T21" fmla="*/ 33 h 112"/>
                <a:gd name="T22" fmla="*/ 123 w 325"/>
                <a:gd name="T23" fmla="*/ 31 h 112"/>
                <a:gd name="T24" fmla="*/ 101 w 325"/>
                <a:gd name="T25" fmla="*/ 29 h 112"/>
                <a:gd name="T26" fmla="*/ 78 w 325"/>
                <a:gd name="T27" fmla="*/ 26 h 112"/>
                <a:gd name="T28" fmla="*/ 57 w 325"/>
                <a:gd name="T29" fmla="*/ 22 h 112"/>
                <a:gd name="T30" fmla="*/ 37 w 325"/>
                <a:gd name="T31" fmla="*/ 16 h 112"/>
                <a:gd name="T32" fmla="*/ 19 w 325"/>
                <a:gd name="T33" fmla="*/ 10 h 112"/>
                <a:gd name="T34" fmla="*/ 11 w 325"/>
                <a:gd name="T35" fmla="*/ 4 h 112"/>
                <a:gd name="T36" fmla="*/ 3 w 325"/>
                <a:gd name="T37" fmla="*/ 0 h 112"/>
                <a:gd name="T38" fmla="*/ 3 w 325"/>
                <a:gd name="T39" fmla="*/ 0 h 112"/>
                <a:gd name="T40" fmla="*/ 1 w 325"/>
                <a:gd name="T41" fmla="*/ 6 h 112"/>
                <a:gd name="T42" fmla="*/ 1 w 325"/>
                <a:gd name="T43" fmla="*/ 6 h 112"/>
                <a:gd name="T44" fmla="*/ 0 w 325"/>
                <a:gd name="T45" fmla="*/ 12 h 112"/>
                <a:gd name="T46" fmla="*/ 0 w 325"/>
                <a:gd name="T47" fmla="*/ 19 h 112"/>
                <a:gd name="T48" fmla="*/ 0 w 325"/>
                <a:gd name="T49" fmla="*/ 35 h 112"/>
                <a:gd name="T50" fmla="*/ 0 w 325"/>
                <a:gd name="T51" fmla="*/ 35 h 112"/>
                <a:gd name="T52" fmla="*/ 0 w 325"/>
                <a:gd name="T53" fmla="*/ 58 h 112"/>
                <a:gd name="T54" fmla="*/ 3 w 325"/>
                <a:gd name="T55" fmla="*/ 68 h 112"/>
                <a:gd name="T56" fmla="*/ 6 w 325"/>
                <a:gd name="T57" fmla="*/ 74 h 112"/>
                <a:gd name="T58" fmla="*/ 6 w 325"/>
                <a:gd name="T59" fmla="*/ 74 h 112"/>
                <a:gd name="T60" fmla="*/ 11 w 325"/>
                <a:gd name="T61" fmla="*/ 80 h 112"/>
                <a:gd name="T62" fmla="*/ 18 w 325"/>
                <a:gd name="T63" fmla="*/ 87 h 112"/>
                <a:gd name="T64" fmla="*/ 27 w 325"/>
                <a:gd name="T65" fmla="*/ 91 h 112"/>
                <a:gd name="T66" fmla="*/ 37 w 325"/>
                <a:gd name="T67" fmla="*/ 95 h 112"/>
                <a:gd name="T68" fmla="*/ 59 w 325"/>
                <a:gd name="T69" fmla="*/ 101 h 112"/>
                <a:gd name="T70" fmla="*/ 84 w 325"/>
                <a:gd name="T71" fmla="*/ 107 h 112"/>
                <a:gd name="T72" fmla="*/ 108 w 325"/>
                <a:gd name="T73" fmla="*/ 109 h 112"/>
                <a:gd name="T74" fmla="*/ 131 w 325"/>
                <a:gd name="T75" fmla="*/ 111 h 112"/>
                <a:gd name="T76" fmla="*/ 162 w 325"/>
                <a:gd name="T77" fmla="*/ 112 h 112"/>
                <a:gd name="T78" fmla="*/ 162 w 325"/>
                <a:gd name="T79" fmla="*/ 112 h 112"/>
                <a:gd name="T80" fmla="*/ 193 w 325"/>
                <a:gd name="T81" fmla="*/ 111 h 112"/>
                <a:gd name="T82" fmla="*/ 216 w 325"/>
                <a:gd name="T83" fmla="*/ 109 h 112"/>
                <a:gd name="T84" fmla="*/ 240 w 325"/>
                <a:gd name="T85" fmla="*/ 107 h 112"/>
                <a:gd name="T86" fmla="*/ 264 w 325"/>
                <a:gd name="T87" fmla="*/ 101 h 112"/>
                <a:gd name="T88" fmla="*/ 286 w 325"/>
                <a:gd name="T89" fmla="*/ 96 h 112"/>
                <a:gd name="T90" fmla="*/ 297 w 325"/>
                <a:gd name="T91" fmla="*/ 92 h 112"/>
                <a:gd name="T92" fmla="*/ 305 w 325"/>
                <a:gd name="T93" fmla="*/ 87 h 112"/>
                <a:gd name="T94" fmla="*/ 312 w 325"/>
                <a:gd name="T95" fmla="*/ 81 h 112"/>
                <a:gd name="T96" fmla="*/ 317 w 325"/>
                <a:gd name="T97" fmla="*/ 74 h 112"/>
                <a:gd name="T98" fmla="*/ 317 w 325"/>
                <a:gd name="T99" fmla="*/ 74 h 112"/>
                <a:gd name="T100" fmla="*/ 321 w 325"/>
                <a:gd name="T101" fmla="*/ 68 h 112"/>
                <a:gd name="T102" fmla="*/ 324 w 325"/>
                <a:gd name="T103" fmla="*/ 58 h 112"/>
                <a:gd name="T104" fmla="*/ 324 w 325"/>
                <a:gd name="T105" fmla="*/ 47 h 112"/>
                <a:gd name="T106" fmla="*/ 325 w 325"/>
                <a:gd name="T107" fmla="*/ 35 h 112"/>
                <a:gd name="T108" fmla="*/ 325 w 325"/>
                <a:gd name="T109" fmla="*/ 35 h 112"/>
                <a:gd name="T110" fmla="*/ 325 w 325"/>
                <a:gd name="T111" fmla="*/ 19 h 112"/>
                <a:gd name="T112" fmla="*/ 324 w 325"/>
                <a:gd name="T113" fmla="*/ 12 h 112"/>
                <a:gd name="T114" fmla="*/ 322 w 325"/>
                <a:gd name="T115" fmla="*/ 6 h 112"/>
                <a:gd name="T116" fmla="*/ 322 w 325"/>
                <a:gd name="T117" fmla="*/ 6 h 112"/>
                <a:gd name="T118" fmla="*/ 321 w 325"/>
                <a:gd name="T119" fmla="*/ 0 h 112"/>
                <a:gd name="T120" fmla="*/ 321 w 325"/>
                <a:gd name="T12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112">
                  <a:moveTo>
                    <a:pt x="321" y="0"/>
                  </a:moveTo>
                  <a:lnTo>
                    <a:pt x="321" y="0"/>
                  </a:lnTo>
                  <a:lnTo>
                    <a:pt x="313" y="4"/>
                  </a:lnTo>
                  <a:lnTo>
                    <a:pt x="305" y="10"/>
                  </a:lnTo>
                  <a:lnTo>
                    <a:pt x="287" y="16"/>
                  </a:lnTo>
                  <a:lnTo>
                    <a:pt x="267" y="22"/>
                  </a:lnTo>
                  <a:lnTo>
                    <a:pt x="246" y="26"/>
                  </a:lnTo>
                  <a:lnTo>
                    <a:pt x="223" y="29"/>
                  </a:lnTo>
                  <a:lnTo>
                    <a:pt x="201" y="31"/>
                  </a:lnTo>
                  <a:lnTo>
                    <a:pt x="162" y="33"/>
                  </a:lnTo>
                  <a:lnTo>
                    <a:pt x="162" y="33"/>
                  </a:lnTo>
                  <a:lnTo>
                    <a:pt x="123" y="31"/>
                  </a:lnTo>
                  <a:lnTo>
                    <a:pt x="101" y="29"/>
                  </a:lnTo>
                  <a:lnTo>
                    <a:pt x="78" y="26"/>
                  </a:lnTo>
                  <a:lnTo>
                    <a:pt x="57" y="22"/>
                  </a:lnTo>
                  <a:lnTo>
                    <a:pt x="37" y="16"/>
                  </a:lnTo>
                  <a:lnTo>
                    <a:pt x="19" y="10"/>
                  </a:lnTo>
                  <a:lnTo>
                    <a:pt x="11" y="4"/>
                  </a:lnTo>
                  <a:lnTo>
                    <a:pt x="3" y="0"/>
                  </a:lnTo>
                  <a:lnTo>
                    <a:pt x="3" y="0"/>
                  </a:lnTo>
                  <a:lnTo>
                    <a:pt x="1" y="6"/>
                  </a:lnTo>
                  <a:lnTo>
                    <a:pt x="1" y="6"/>
                  </a:lnTo>
                  <a:lnTo>
                    <a:pt x="0" y="12"/>
                  </a:lnTo>
                  <a:lnTo>
                    <a:pt x="0" y="19"/>
                  </a:lnTo>
                  <a:lnTo>
                    <a:pt x="0" y="35"/>
                  </a:lnTo>
                  <a:lnTo>
                    <a:pt x="0" y="35"/>
                  </a:lnTo>
                  <a:lnTo>
                    <a:pt x="0" y="58"/>
                  </a:lnTo>
                  <a:lnTo>
                    <a:pt x="3" y="68"/>
                  </a:lnTo>
                  <a:lnTo>
                    <a:pt x="6" y="74"/>
                  </a:lnTo>
                  <a:lnTo>
                    <a:pt x="6" y="74"/>
                  </a:lnTo>
                  <a:lnTo>
                    <a:pt x="11" y="80"/>
                  </a:lnTo>
                  <a:lnTo>
                    <a:pt x="18" y="87"/>
                  </a:lnTo>
                  <a:lnTo>
                    <a:pt x="27" y="91"/>
                  </a:lnTo>
                  <a:lnTo>
                    <a:pt x="37" y="95"/>
                  </a:lnTo>
                  <a:lnTo>
                    <a:pt x="59" y="101"/>
                  </a:lnTo>
                  <a:lnTo>
                    <a:pt x="84" y="107"/>
                  </a:lnTo>
                  <a:lnTo>
                    <a:pt x="108" y="109"/>
                  </a:lnTo>
                  <a:lnTo>
                    <a:pt x="131" y="111"/>
                  </a:lnTo>
                  <a:lnTo>
                    <a:pt x="162" y="112"/>
                  </a:lnTo>
                  <a:lnTo>
                    <a:pt x="162" y="112"/>
                  </a:lnTo>
                  <a:lnTo>
                    <a:pt x="193" y="111"/>
                  </a:lnTo>
                  <a:lnTo>
                    <a:pt x="216" y="109"/>
                  </a:lnTo>
                  <a:lnTo>
                    <a:pt x="240" y="107"/>
                  </a:lnTo>
                  <a:lnTo>
                    <a:pt x="264" y="101"/>
                  </a:lnTo>
                  <a:lnTo>
                    <a:pt x="286" y="96"/>
                  </a:lnTo>
                  <a:lnTo>
                    <a:pt x="297" y="92"/>
                  </a:lnTo>
                  <a:lnTo>
                    <a:pt x="305" y="87"/>
                  </a:lnTo>
                  <a:lnTo>
                    <a:pt x="312" y="81"/>
                  </a:lnTo>
                  <a:lnTo>
                    <a:pt x="317" y="74"/>
                  </a:lnTo>
                  <a:lnTo>
                    <a:pt x="317" y="74"/>
                  </a:lnTo>
                  <a:lnTo>
                    <a:pt x="321" y="68"/>
                  </a:lnTo>
                  <a:lnTo>
                    <a:pt x="324" y="58"/>
                  </a:lnTo>
                  <a:lnTo>
                    <a:pt x="324" y="47"/>
                  </a:lnTo>
                  <a:lnTo>
                    <a:pt x="325" y="35"/>
                  </a:lnTo>
                  <a:lnTo>
                    <a:pt x="325" y="35"/>
                  </a:lnTo>
                  <a:lnTo>
                    <a:pt x="325" y="19"/>
                  </a:lnTo>
                  <a:lnTo>
                    <a:pt x="324" y="12"/>
                  </a:lnTo>
                  <a:lnTo>
                    <a:pt x="322" y="6"/>
                  </a:lnTo>
                  <a:lnTo>
                    <a:pt x="322" y="6"/>
                  </a:lnTo>
                  <a:lnTo>
                    <a:pt x="321" y="0"/>
                  </a:lnTo>
                  <a:lnTo>
                    <a:pt x="32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8" name="Freeform 284">
              <a:extLst>
                <a:ext uri="{FF2B5EF4-FFF2-40B4-BE49-F238E27FC236}">
                  <a16:creationId xmlns:a16="http://schemas.microsoft.com/office/drawing/2014/main" id="{5226D07C-53DA-10E8-09A9-6A125B38A3C4}"/>
                </a:ext>
              </a:extLst>
            </p:cNvPr>
            <p:cNvSpPr>
              <a:spLocks noEditPoints="1"/>
            </p:cNvSpPr>
            <p:nvPr/>
          </p:nvSpPr>
          <p:spPr bwMode="auto">
            <a:xfrm>
              <a:off x="6445250" y="1454150"/>
              <a:ext cx="258763" cy="122238"/>
            </a:xfrm>
            <a:custGeom>
              <a:avLst/>
              <a:gdLst>
                <a:gd name="T0" fmla="*/ 6 w 325"/>
                <a:gd name="T1" fmla="*/ 116 h 153"/>
                <a:gd name="T2" fmla="*/ 18 w 325"/>
                <a:gd name="T3" fmla="*/ 128 h 153"/>
                <a:gd name="T4" fmla="*/ 37 w 325"/>
                <a:gd name="T5" fmla="*/ 137 h 153"/>
                <a:gd name="T6" fmla="*/ 84 w 325"/>
                <a:gd name="T7" fmla="*/ 148 h 153"/>
                <a:gd name="T8" fmla="*/ 131 w 325"/>
                <a:gd name="T9" fmla="*/ 152 h 153"/>
                <a:gd name="T10" fmla="*/ 162 w 325"/>
                <a:gd name="T11" fmla="*/ 153 h 153"/>
                <a:gd name="T12" fmla="*/ 189 w 325"/>
                <a:gd name="T13" fmla="*/ 153 h 153"/>
                <a:gd name="T14" fmla="*/ 248 w 325"/>
                <a:gd name="T15" fmla="*/ 147 h 153"/>
                <a:gd name="T16" fmla="*/ 268 w 325"/>
                <a:gd name="T17" fmla="*/ 142 h 153"/>
                <a:gd name="T18" fmla="*/ 290 w 325"/>
                <a:gd name="T19" fmla="*/ 136 h 153"/>
                <a:gd name="T20" fmla="*/ 308 w 325"/>
                <a:gd name="T21" fmla="*/ 126 h 153"/>
                <a:gd name="T22" fmla="*/ 313 w 325"/>
                <a:gd name="T23" fmla="*/ 121 h 153"/>
                <a:gd name="T24" fmla="*/ 317 w 325"/>
                <a:gd name="T25" fmla="*/ 117 h 153"/>
                <a:gd name="T26" fmla="*/ 322 w 325"/>
                <a:gd name="T27" fmla="*/ 109 h 153"/>
                <a:gd name="T28" fmla="*/ 324 w 325"/>
                <a:gd name="T29" fmla="*/ 102 h 153"/>
                <a:gd name="T30" fmla="*/ 325 w 325"/>
                <a:gd name="T31" fmla="*/ 76 h 153"/>
                <a:gd name="T32" fmla="*/ 324 w 325"/>
                <a:gd name="T33" fmla="*/ 60 h 153"/>
                <a:gd name="T34" fmla="*/ 322 w 325"/>
                <a:gd name="T35" fmla="*/ 47 h 153"/>
                <a:gd name="T36" fmla="*/ 318 w 325"/>
                <a:gd name="T37" fmla="*/ 37 h 153"/>
                <a:gd name="T38" fmla="*/ 313 w 325"/>
                <a:gd name="T39" fmla="*/ 31 h 153"/>
                <a:gd name="T40" fmla="*/ 306 w 325"/>
                <a:gd name="T41" fmla="*/ 25 h 153"/>
                <a:gd name="T42" fmla="*/ 286 w 325"/>
                <a:gd name="T43" fmla="*/ 16 h 153"/>
                <a:gd name="T44" fmla="*/ 260 w 325"/>
                <a:gd name="T45" fmla="*/ 9 h 153"/>
                <a:gd name="T46" fmla="*/ 208 w 325"/>
                <a:gd name="T47" fmla="*/ 2 h 153"/>
                <a:gd name="T48" fmla="*/ 179 w 325"/>
                <a:gd name="T49" fmla="*/ 0 h 153"/>
                <a:gd name="T50" fmla="*/ 162 w 325"/>
                <a:gd name="T51" fmla="*/ 0 h 153"/>
                <a:gd name="T52" fmla="*/ 108 w 325"/>
                <a:gd name="T53" fmla="*/ 2 h 153"/>
                <a:gd name="T54" fmla="*/ 58 w 325"/>
                <a:gd name="T55" fmla="*/ 10 h 153"/>
                <a:gd name="T56" fmla="*/ 35 w 325"/>
                <a:gd name="T57" fmla="*/ 17 h 153"/>
                <a:gd name="T58" fmla="*/ 18 w 325"/>
                <a:gd name="T59" fmla="*/ 27 h 153"/>
                <a:gd name="T60" fmla="*/ 6 w 325"/>
                <a:gd name="T61" fmla="*/ 39 h 153"/>
                <a:gd name="T62" fmla="*/ 1 w 325"/>
                <a:gd name="T63" fmla="*/ 45 h 153"/>
                <a:gd name="T64" fmla="*/ 0 w 325"/>
                <a:gd name="T65" fmla="*/ 76 h 153"/>
                <a:gd name="T66" fmla="*/ 0 w 325"/>
                <a:gd name="T67" fmla="*/ 94 h 153"/>
                <a:gd name="T68" fmla="*/ 3 w 325"/>
                <a:gd name="T69" fmla="*/ 109 h 153"/>
                <a:gd name="T70" fmla="*/ 6 w 325"/>
                <a:gd name="T71" fmla="*/ 116 h 153"/>
                <a:gd name="T72" fmla="*/ 162 w 325"/>
                <a:gd name="T73" fmla="*/ 18 h 153"/>
                <a:gd name="T74" fmla="*/ 192 w 325"/>
                <a:gd name="T75" fmla="*/ 18 h 153"/>
                <a:gd name="T76" fmla="*/ 197 w 325"/>
                <a:gd name="T77" fmla="*/ 20 h 153"/>
                <a:gd name="T78" fmla="*/ 232 w 325"/>
                <a:gd name="T79" fmla="*/ 22 h 153"/>
                <a:gd name="T80" fmla="*/ 260 w 325"/>
                <a:gd name="T81" fmla="*/ 29 h 153"/>
                <a:gd name="T82" fmla="*/ 279 w 325"/>
                <a:gd name="T83" fmla="*/ 36 h 153"/>
                <a:gd name="T84" fmla="*/ 287 w 325"/>
                <a:gd name="T85" fmla="*/ 44 h 153"/>
                <a:gd name="T86" fmla="*/ 287 w 325"/>
                <a:gd name="T87" fmla="*/ 45 h 153"/>
                <a:gd name="T88" fmla="*/ 287 w 325"/>
                <a:gd name="T89" fmla="*/ 49 h 153"/>
                <a:gd name="T90" fmla="*/ 285 w 325"/>
                <a:gd name="T91" fmla="*/ 52 h 153"/>
                <a:gd name="T92" fmla="*/ 270 w 325"/>
                <a:gd name="T93" fmla="*/ 45 h 153"/>
                <a:gd name="T94" fmla="*/ 220 w 325"/>
                <a:gd name="T95" fmla="*/ 37 h 153"/>
                <a:gd name="T96" fmla="*/ 189 w 325"/>
                <a:gd name="T97" fmla="*/ 35 h 153"/>
                <a:gd name="T98" fmla="*/ 162 w 325"/>
                <a:gd name="T99" fmla="*/ 33 h 153"/>
                <a:gd name="T100" fmla="*/ 86 w 325"/>
                <a:gd name="T101" fmla="*/ 39 h 153"/>
                <a:gd name="T102" fmla="*/ 58 w 325"/>
                <a:gd name="T103" fmla="*/ 44 h 153"/>
                <a:gd name="T104" fmla="*/ 39 w 325"/>
                <a:gd name="T105" fmla="*/ 52 h 153"/>
                <a:gd name="T106" fmla="*/ 37 w 325"/>
                <a:gd name="T107" fmla="*/ 49 h 153"/>
                <a:gd name="T108" fmla="*/ 37 w 325"/>
                <a:gd name="T109" fmla="*/ 45 h 153"/>
                <a:gd name="T110" fmla="*/ 39 w 325"/>
                <a:gd name="T111" fmla="*/ 40 h 153"/>
                <a:gd name="T112" fmla="*/ 58 w 325"/>
                <a:gd name="T113" fmla="*/ 31 h 153"/>
                <a:gd name="T114" fmla="*/ 92 w 325"/>
                <a:gd name="T115" fmla="*/ 22 h 153"/>
                <a:gd name="T116" fmla="*/ 136 w 325"/>
                <a:gd name="T117" fmla="*/ 18 h 153"/>
                <a:gd name="T118" fmla="*/ 162 w 325"/>
                <a:gd name="T119" fmla="*/ 1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5" h="153">
                  <a:moveTo>
                    <a:pt x="6" y="116"/>
                  </a:moveTo>
                  <a:lnTo>
                    <a:pt x="6" y="116"/>
                  </a:lnTo>
                  <a:lnTo>
                    <a:pt x="11" y="122"/>
                  </a:lnTo>
                  <a:lnTo>
                    <a:pt x="18" y="128"/>
                  </a:lnTo>
                  <a:lnTo>
                    <a:pt x="27" y="132"/>
                  </a:lnTo>
                  <a:lnTo>
                    <a:pt x="37" y="137"/>
                  </a:lnTo>
                  <a:lnTo>
                    <a:pt x="59" y="144"/>
                  </a:lnTo>
                  <a:lnTo>
                    <a:pt x="84" y="148"/>
                  </a:lnTo>
                  <a:lnTo>
                    <a:pt x="108" y="151"/>
                  </a:lnTo>
                  <a:lnTo>
                    <a:pt x="131" y="152"/>
                  </a:lnTo>
                  <a:lnTo>
                    <a:pt x="162" y="153"/>
                  </a:lnTo>
                  <a:lnTo>
                    <a:pt x="162" y="153"/>
                  </a:lnTo>
                  <a:lnTo>
                    <a:pt x="189" y="153"/>
                  </a:lnTo>
                  <a:lnTo>
                    <a:pt x="189" y="153"/>
                  </a:lnTo>
                  <a:lnTo>
                    <a:pt x="227" y="149"/>
                  </a:lnTo>
                  <a:lnTo>
                    <a:pt x="248" y="147"/>
                  </a:lnTo>
                  <a:lnTo>
                    <a:pt x="268" y="142"/>
                  </a:lnTo>
                  <a:lnTo>
                    <a:pt x="268" y="142"/>
                  </a:lnTo>
                  <a:lnTo>
                    <a:pt x="281" y="140"/>
                  </a:lnTo>
                  <a:lnTo>
                    <a:pt x="290" y="136"/>
                  </a:lnTo>
                  <a:lnTo>
                    <a:pt x="299" y="130"/>
                  </a:lnTo>
                  <a:lnTo>
                    <a:pt x="308" y="126"/>
                  </a:lnTo>
                  <a:lnTo>
                    <a:pt x="308" y="126"/>
                  </a:lnTo>
                  <a:lnTo>
                    <a:pt x="313" y="121"/>
                  </a:lnTo>
                  <a:lnTo>
                    <a:pt x="317" y="117"/>
                  </a:lnTo>
                  <a:lnTo>
                    <a:pt x="317" y="117"/>
                  </a:lnTo>
                  <a:lnTo>
                    <a:pt x="320" y="113"/>
                  </a:lnTo>
                  <a:lnTo>
                    <a:pt x="322" y="109"/>
                  </a:lnTo>
                  <a:lnTo>
                    <a:pt x="322" y="109"/>
                  </a:lnTo>
                  <a:lnTo>
                    <a:pt x="324" y="102"/>
                  </a:lnTo>
                  <a:lnTo>
                    <a:pt x="324" y="94"/>
                  </a:lnTo>
                  <a:lnTo>
                    <a:pt x="325" y="76"/>
                  </a:lnTo>
                  <a:lnTo>
                    <a:pt x="325" y="76"/>
                  </a:lnTo>
                  <a:lnTo>
                    <a:pt x="324" y="60"/>
                  </a:lnTo>
                  <a:lnTo>
                    <a:pt x="322" y="47"/>
                  </a:lnTo>
                  <a:lnTo>
                    <a:pt x="322" y="47"/>
                  </a:lnTo>
                  <a:lnTo>
                    <a:pt x="321" y="41"/>
                  </a:lnTo>
                  <a:lnTo>
                    <a:pt x="318" y="37"/>
                  </a:lnTo>
                  <a:lnTo>
                    <a:pt x="318" y="37"/>
                  </a:lnTo>
                  <a:lnTo>
                    <a:pt x="313" y="31"/>
                  </a:lnTo>
                  <a:lnTo>
                    <a:pt x="306" y="25"/>
                  </a:lnTo>
                  <a:lnTo>
                    <a:pt x="306" y="25"/>
                  </a:lnTo>
                  <a:lnTo>
                    <a:pt x="297" y="20"/>
                  </a:lnTo>
                  <a:lnTo>
                    <a:pt x="286" y="16"/>
                  </a:lnTo>
                  <a:lnTo>
                    <a:pt x="274" y="12"/>
                  </a:lnTo>
                  <a:lnTo>
                    <a:pt x="260" y="9"/>
                  </a:lnTo>
                  <a:lnTo>
                    <a:pt x="233" y="5"/>
                  </a:lnTo>
                  <a:lnTo>
                    <a:pt x="208" y="2"/>
                  </a:lnTo>
                  <a:lnTo>
                    <a:pt x="208" y="2"/>
                  </a:lnTo>
                  <a:lnTo>
                    <a:pt x="179" y="0"/>
                  </a:lnTo>
                  <a:lnTo>
                    <a:pt x="162" y="0"/>
                  </a:lnTo>
                  <a:lnTo>
                    <a:pt x="162" y="0"/>
                  </a:lnTo>
                  <a:lnTo>
                    <a:pt x="131" y="1"/>
                  </a:lnTo>
                  <a:lnTo>
                    <a:pt x="108" y="2"/>
                  </a:lnTo>
                  <a:lnTo>
                    <a:pt x="82" y="5"/>
                  </a:lnTo>
                  <a:lnTo>
                    <a:pt x="58" y="10"/>
                  </a:lnTo>
                  <a:lnTo>
                    <a:pt x="46" y="13"/>
                  </a:lnTo>
                  <a:lnTo>
                    <a:pt x="35" y="17"/>
                  </a:lnTo>
                  <a:lnTo>
                    <a:pt x="26" y="21"/>
                  </a:lnTo>
                  <a:lnTo>
                    <a:pt x="18" y="27"/>
                  </a:lnTo>
                  <a:lnTo>
                    <a:pt x="11" y="32"/>
                  </a:lnTo>
                  <a:lnTo>
                    <a:pt x="6" y="39"/>
                  </a:lnTo>
                  <a:lnTo>
                    <a:pt x="6" y="39"/>
                  </a:lnTo>
                  <a:lnTo>
                    <a:pt x="1" y="45"/>
                  </a:lnTo>
                  <a:lnTo>
                    <a:pt x="0" y="55"/>
                  </a:lnTo>
                  <a:lnTo>
                    <a:pt x="0" y="76"/>
                  </a:lnTo>
                  <a:lnTo>
                    <a:pt x="0" y="76"/>
                  </a:lnTo>
                  <a:lnTo>
                    <a:pt x="0" y="94"/>
                  </a:lnTo>
                  <a:lnTo>
                    <a:pt x="0" y="102"/>
                  </a:lnTo>
                  <a:lnTo>
                    <a:pt x="3" y="109"/>
                  </a:lnTo>
                  <a:lnTo>
                    <a:pt x="3" y="109"/>
                  </a:lnTo>
                  <a:lnTo>
                    <a:pt x="6" y="116"/>
                  </a:lnTo>
                  <a:lnTo>
                    <a:pt x="6" y="116"/>
                  </a:lnTo>
                  <a:close/>
                  <a:moveTo>
                    <a:pt x="162" y="18"/>
                  </a:moveTo>
                  <a:lnTo>
                    <a:pt x="162" y="18"/>
                  </a:lnTo>
                  <a:lnTo>
                    <a:pt x="192" y="18"/>
                  </a:lnTo>
                  <a:lnTo>
                    <a:pt x="192" y="18"/>
                  </a:lnTo>
                  <a:lnTo>
                    <a:pt x="197" y="20"/>
                  </a:lnTo>
                  <a:lnTo>
                    <a:pt x="197" y="20"/>
                  </a:lnTo>
                  <a:lnTo>
                    <a:pt x="232" y="22"/>
                  </a:lnTo>
                  <a:lnTo>
                    <a:pt x="248" y="25"/>
                  </a:lnTo>
                  <a:lnTo>
                    <a:pt x="260" y="29"/>
                  </a:lnTo>
                  <a:lnTo>
                    <a:pt x="271" y="32"/>
                  </a:lnTo>
                  <a:lnTo>
                    <a:pt x="279" y="36"/>
                  </a:lnTo>
                  <a:lnTo>
                    <a:pt x="285" y="40"/>
                  </a:lnTo>
                  <a:lnTo>
                    <a:pt x="287" y="44"/>
                  </a:lnTo>
                  <a:lnTo>
                    <a:pt x="287" y="44"/>
                  </a:lnTo>
                  <a:lnTo>
                    <a:pt x="287" y="45"/>
                  </a:lnTo>
                  <a:lnTo>
                    <a:pt x="287" y="45"/>
                  </a:lnTo>
                  <a:lnTo>
                    <a:pt x="287" y="49"/>
                  </a:lnTo>
                  <a:lnTo>
                    <a:pt x="285" y="52"/>
                  </a:lnTo>
                  <a:lnTo>
                    <a:pt x="285" y="52"/>
                  </a:lnTo>
                  <a:lnTo>
                    <a:pt x="278" y="48"/>
                  </a:lnTo>
                  <a:lnTo>
                    <a:pt x="270" y="45"/>
                  </a:lnTo>
                  <a:lnTo>
                    <a:pt x="248" y="40"/>
                  </a:lnTo>
                  <a:lnTo>
                    <a:pt x="220" y="37"/>
                  </a:lnTo>
                  <a:lnTo>
                    <a:pt x="189" y="35"/>
                  </a:lnTo>
                  <a:lnTo>
                    <a:pt x="189" y="35"/>
                  </a:lnTo>
                  <a:lnTo>
                    <a:pt x="162" y="33"/>
                  </a:lnTo>
                  <a:lnTo>
                    <a:pt x="162" y="33"/>
                  </a:lnTo>
                  <a:lnTo>
                    <a:pt x="121" y="35"/>
                  </a:lnTo>
                  <a:lnTo>
                    <a:pt x="86" y="39"/>
                  </a:lnTo>
                  <a:lnTo>
                    <a:pt x="70" y="41"/>
                  </a:lnTo>
                  <a:lnTo>
                    <a:pt x="58" y="44"/>
                  </a:lnTo>
                  <a:lnTo>
                    <a:pt x="47" y="48"/>
                  </a:lnTo>
                  <a:lnTo>
                    <a:pt x="39" y="52"/>
                  </a:lnTo>
                  <a:lnTo>
                    <a:pt x="39" y="52"/>
                  </a:lnTo>
                  <a:lnTo>
                    <a:pt x="37" y="49"/>
                  </a:lnTo>
                  <a:lnTo>
                    <a:pt x="37" y="45"/>
                  </a:lnTo>
                  <a:lnTo>
                    <a:pt x="37" y="45"/>
                  </a:lnTo>
                  <a:lnTo>
                    <a:pt x="37" y="43"/>
                  </a:lnTo>
                  <a:lnTo>
                    <a:pt x="39" y="40"/>
                  </a:lnTo>
                  <a:lnTo>
                    <a:pt x="46" y="35"/>
                  </a:lnTo>
                  <a:lnTo>
                    <a:pt x="58" y="31"/>
                  </a:lnTo>
                  <a:lnTo>
                    <a:pt x="73" y="27"/>
                  </a:lnTo>
                  <a:lnTo>
                    <a:pt x="92" y="22"/>
                  </a:lnTo>
                  <a:lnTo>
                    <a:pt x="113" y="20"/>
                  </a:lnTo>
                  <a:lnTo>
                    <a:pt x="136" y="18"/>
                  </a:lnTo>
                  <a:lnTo>
                    <a:pt x="162" y="18"/>
                  </a:lnTo>
                  <a:lnTo>
                    <a:pt x="162" y="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9" name="Freeform 285">
              <a:extLst>
                <a:ext uri="{FF2B5EF4-FFF2-40B4-BE49-F238E27FC236}">
                  <a16:creationId xmlns:a16="http://schemas.microsoft.com/office/drawing/2014/main" id="{D8496511-DEC3-96CB-9D36-FEF4B5749BC1}"/>
                </a:ext>
              </a:extLst>
            </p:cNvPr>
            <p:cNvSpPr>
              <a:spLocks/>
            </p:cNvSpPr>
            <p:nvPr/>
          </p:nvSpPr>
          <p:spPr bwMode="auto">
            <a:xfrm>
              <a:off x="6732588" y="1571625"/>
              <a:ext cx="257175" cy="79375"/>
            </a:xfrm>
            <a:custGeom>
              <a:avLst/>
              <a:gdLst>
                <a:gd name="T0" fmla="*/ 2 w 324"/>
                <a:gd name="T1" fmla="*/ 61 h 100"/>
                <a:gd name="T2" fmla="*/ 18 w 324"/>
                <a:gd name="T3" fmla="*/ 73 h 100"/>
                <a:gd name="T4" fmla="*/ 18 w 324"/>
                <a:gd name="T5" fmla="*/ 73 h 100"/>
                <a:gd name="T6" fmla="*/ 28 w 324"/>
                <a:gd name="T7" fmla="*/ 78 h 100"/>
                <a:gd name="T8" fmla="*/ 28 w 324"/>
                <a:gd name="T9" fmla="*/ 78 h 100"/>
                <a:gd name="T10" fmla="*/ 39 w 324"/>
                <a:gd name="T11" fmla="*/ 83 h 100"/>
                <a:gd name="T12" fmla="*/ 51 w 324"/>
                <a:gd name="T13" fmla="*/ 88 h 100"/>
                <a:gd name="T14" fmla="*/ 66 w 324"/>
                <a:gd name="T15" fmla="*/ 92 h 100"/>
                <a:gd name="T16" fmla="*/ 82 w 324"/>
                <a:gd name="T17" fmla="*/ 94 h 100"/>
                <a:gd name="T18" fmla="*/ 99 w 324"/>
                <a:gd name="T19" fmla="*/ 97 h 100"/>
                <a:gd name="T20" fmla="*/ 120 w 324"/>
                <a:gd name="T21" fmla="*/ 98 h 100"/>
                <a:gd name="T22" fmla="*/ 161 w 324"/>
                <a:gd name="T23" fmla="*/ 100 h 100"/>
                <a:gd name="T24" fmla="*/ 161 w 324"/>
                <a:gd name="T25" fmla="*/ 100 h 100"/>
                <a:gd name="T26" fmla="*/ 187 w 324"/>
                <a:gd name="T27" fmla="*/ 100 h 100"/>
                <a:gd name="T28" fmla="*/ 210 w 324"/>
                <a:gd name="T29" fmla="*/ 98 h 100"/>
                <a:gd name="T30" fmla="*/ 231 w 324"/>
                <a:gd name="T31" fmla="*/ 96 h 100"/>
                <a:gd name="T32" fmla="*/ 250 w 324"/>
                <a:gd name="T33" fmla="*/ 93 h 100"/>
                <a:gd name="T34" fmla="*/ 268 w 324"/>
                <a:gd name="T35" fmla="*/ 89 h 100"/>
                <a:gd name="T36" fmla="*/ 283 w 324"/>
                <a:gd name="T37" fmla="*/ 85 h 100"/>
                <a:gd name="T38" fmla="*/ 295 w 324"/>
                <a:gd name="T39" fmla="*/ 79 h 100"/>
                <a:gd name="T40" fmla="*/ 306 w 324"/>
                <a:gd name="T41" fmla="*/ 73 h 100"/>
                <a:gd name="T42" fmla="*/ 322 w 324"/>
                <a:gd name="T43" fmla="*/ 61 h 100"/>
                <a:gd name="T44" fmla="*/ 322 w 324"/>
                <a:gd name="T45" fmla="*/ 61 h 100"/>
                <a:gd name="T46" fmla="*/ 323 w 324"/>
                <a:gd name="T47" fmla="*/ 54 h 100"/>
                <a:gd name="T48" fmla="*/ 324 w 324"/>
                <a:gd name="T49" fmla="*/ 47 h 100"/>
                <a:gd name="T50" fmla="*/ 324 w 324"/>
                <a:gd name="T51" fmla="*/ 28 h 100"/>
                <a:gd name="T52" fmla="*/ 324 w 324"/>
                <a:gd name="T53" fmla="*/ 28 h 100"/>
                <a:gd name="T54" fmla="*/ 324 w 324"/>
                <a:gd name="T55" fmla="*/ 13 h 100"/>
                <a:gd name="T56" fmla="*/ 324 w 324"/>
                <a:gd name="T57" fmla="*/ 5 h 100"/>
                <a:gd name="T58" fmla="*/ 323 w 324"/>
                <a:gd name="T59" fmla="*/ 0 h 100"/>
                <a:gd name="T60" fmla="*/ 323 w 324"/>
                <a:gd name="T61" fmla="*/ 0 h 100"/>
                <a:gd name="T62" fmla="*/ 308 w 324"/>
                <a:gd name="T63" fmla="*/ 8 h 100"/>
                <a:gd name="T64" fmla="*/ 289 w 324"/>
                <a:gd name="T65" fmla="*/ 15 h 100"/>
                <a:gd name="T66" fmla="*/ 268 w 324"/>
                <a:gd name="T67" fmla="*/ 21 h 100"/>
                <a:gd name="T68" fmla="*/ 244 w 324"/>
                <a:gd name="T69" fmla="*/ 25 h 100"/>
                <a:gd name="T70" fmla="*/ 244 w 324"/>
                <a:gd name="T71" fmla="*/ 25 h 100"/>
                <a:gd name="T72" fmla="*/ 218 w 324"/>
                <a:gd name="T73" fmla="*/ 28 h 100"/>
                <a:gd name="T74" fmla="*/ 195 w 324"/>
                <a:gd name="T75" fmla="*/ 31 h 100"/>
                <a:gd name="T76" fmla="*/ 161 w 324"/>
                <a:gd name="T77" fmla="*/ 31 h 100"/>
                <a:gd name="T78" fmla="*/ 161 w 324"/>
                <a:gd name="T79" fmla="*/ 31 h 100"/>
                <a:gd name="T80" fmla="*/ 149 w 324"/>
                <a:gd name="T81" fmla="*/ 31 h 100"/>
                <a:gd name="T82" fmla="*/ 149 w 324"/>
                <a:gd name="T83" fmla="*/ 31 h 100"/>
                <a:gd name="T84" fmla="*/ 118 w 324"/>
                <a:gd name="T85" fmla="*/ 30 h 100"/>
                <a:gd name="T86" fmla="*/ 99 w 324"/>
                <a:gd name="T87" fmla="*/ 28 h 100"/>
                <a:gd name="T88" fmla="*/ 79 w 324"/>
                <a:gd name="T89" fmla="*/ 25 h 100"/>
                <a:gd name="T90" fmla="*/ 79 w 324"/>
                <a:gd name="T91" fmla="*/ 25 h 100"/>
                <a:gd name="T92" fmla="*/ 55 w 324"/>
                <a:gd name="T93" fmla="*/ 21 h 100"/>
                <a:gd name="T94" fmla="*/ 35 w 324"/>
                <a:gd name="T95" fmla="*/ 15 h 100"/>
                <a:gd name="T96" fmla="*/ 17 w 324"/>
                <a:gd name="T97" fmla="*/ 8 h 100"/>
                <a:gd name="T98" fmla="*/ 2 w 324"/>
                <a:gd name="T99" fmla="*/ 0 h 100"/>
                <a:gd name="T100" fmla="*/ 2 w 324"/>
                <a:gd name="T101" fmla="*/ 0 h 100"/>
                <a:gd name="T102" fmla="*/ 1 w 324"/>
                <a:gd name="T103" fmla="*/ 0 h 100"/>
                <a:gd name="T104" fmla="*/ 1 w 324"/>
                <a:gd name="T105" fmla="*/ 0 h 100"/>
                <a:gd name="T106" fmla="*/ 1 w 324"/>
                <a:gd name="T107" fmla="*/ 0 h 100"/>
                <a:gd name="T108" fmla="*/ 1 w 324"/>
                <a:gd name="T109" fmla="*/ 0 h 100"/>
                <a:gd name="T110" fmla="*/ 0 w 324"/>
                <a:gd name="T111" fmla="*/ 7 h 100"/>
                <a:gd name="T112" fmla="*/ 0 w 324"/>
                <a:gd name="T113" fmla="*/ 13 h 100"/>
                <a:gd name="T114" fmla="*/ 0 w 324"/>
                <a:gd name="T115" fmla="*/ 28 h 100"/>
                <a:gd name="T116" fmla="*/ 0 w 324"/>
                <a:gd name="T117" fmla="*/ 28 h 100"/>
                <a:gd name="T118" fmla="*/ 0 w 324"/>
                <a:gd name="T119" fmla="*/ 46 h 100"/>
                <a:gd name="T120" fmla="*/ 1 w 324"/>
                <a:gd name="T121" fmla="*/ 54 h 100"/>
                <a:gd name="T122" fmla="*/ 2 w 324"/>
                <a:gd name="T123" fmla="*/ 61 h 100"/>
                <a:gd name="T124" fmla="*/ 2 w 324"/>
                <a:gd name="T125" fmla="*/ 6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4" h="100">
                  <a:moveTo>
                    <a:pt x="2" y="61"/>
                  </a:moveTo>
                  <a:lnTo>
                    <a:pt x="18" y="73"/>
                  </a:lnTo>
                  <a:lnTo>
                    <a:pt x="18" y="73"/>
                  </a:lnTo>
                  <a:lnTo>
                    <a:pt x="28" y="78"/>
                  </a:lnTo>
                  <a:lnTo>
                    <a:pt x="28" y="78"/>
                  </a:lnTo>
                  <a:lnTo>
                    <a:pt x="39" y="83"/>
                  </a:lnTo>
                  <a:lnTo>
                    <a:pt x="51" y="88"/>
                  </a:lnTo>
                  <a:lnTo>
                    <a:pt x="66" y="92"/>
                  </a:lnTo>
                  <a:lnTo>
                    <a:pt x="82" y="94"/>
                  </a:lnTo>
                  <a:lnTo>
                    <a:pt x="99" y="97"/>
                  </a:lnTo>
                  <a:lnTo>
                    <a:pt x="120" y="98"/>
                  </a:lnTo>
                  <a:lnTo>
                    <a:pt x="161" y="100"/>
                  </a:lnTo>
                  <a:lnTo>
                    <a:pt x="161" y="100"/>
                  </a:lnTo>
                  <a:lnTo>
                    <a:pt x="187" y="100"/>
                  </a:lnTo>
                  <a:lnTo>
                    <a:pt x="210" y="98"/>
                  </a:lnTo>
                  <a:lnTo>
                    <a:pt x="231" y="96"/>
                  </a:lnTo>
                  <a:lnTo>
                    <a:pt x="250" y="93"/>
                  </a:lnTo>
                  <a:lnTo>
                    <a:pt x="268" y="89"/>
                  </a:lnTo>
                  <a:lnTo>
                    <a:pt x="283" y="85"/>
                  </a:lnTo>
                  <a:lnTo>
                    <a:pt x="295" y="79"/>
                  </a:lnTo>
                  <a:lnTo>
                    <a:pt x="306" y="73"/>
                  </a:lnTo>
                  <a:lnTo>
                    <a:pt x="322" y="61"/>
                  </a:lnTo>
                  <a:lnTo>
                    <a:pt x="322" y="61"/>
                  </a:lnTo>
                  <a:lnTo>
                    <a:pt x="323" y="54"/>
                  </a:lnTo>
                  <a:lnTo>
                    <a:pt x="324" y="47"/>
                  </a:lnTo>
                  <a:lnTo>
                    <a:pt x="324" y="28"/>
                  </a:lnTo>
                  <a:lnTo>
                    <a:pt x="324" y="28"/>
                  </a:lnTo>
                  <a:lnTo>
                    <a:pt x="324" y="13"/>
                  </a:lnTo>
                  <a:lnTo>
                    <a:pt x="324" y="5"/>
                  </a:lnTo>
                  <a:lnTo>
                    <a:pt x="323" y="0"/>
                  </a:lnTo>
                  <a:lnTo>
                    <a:pt x="323" y="0"/>
                  </a:lnTo>
                  <a:lnTo>
                    <a:pt x="308" y="8"/>
                  </a:lnTo>
                  <a:lnTo>
                    <a:pt x="289" y="15"/>
                  </a:lnTo>
                  <a:lnTo>
                    <a:pt x="268" y="21"/>
                  </a:lnTo>
                  <a:lnTo>
                    <a:pt x="244" y="25"/>
                  </a:lnTo>
                  <a:lnTo>
                    <a:pt x="244" y="25"/>
                  </a:lnTo>
                  <a:lnTo>
                    <a:pt x="218" y="28"/>
                  </a:lnTo>
                  <a:lnTo>
                    <a:pt x="195" y="31"/>
                  </a:lnTo>
                  <a:lnTo>
                    <a:pt x="161" y="31"/>
                  </a:lnTo>
                  <a:lnTo>
                    <a:pt x="161" y="31"/>
                  </a:lnTo>
                  <a:lnTo>
                    <a:pt x="149" y="31"/>
                  </a:lnTo>
                  <a:lnTo>
                    <a:pt x="149" y="31"/>
                  </a:lnTo>
                  <a:lnTo>
                    <a:pt x="118" y="30"/>
                  </a:lnTo>
                  <a:lnTo>
                    <a:pt x="99" y="28"/>
                  </a:lnTo>
                  <a:lnTo>
                    <a:pt x="79" y="25"/>
                  </a:lnTo>
                  <a:lnTo>
                    <a:pt x="79" y="25"/>
                  </a:lnTo>
                  <a:lnTo>
                    <a:pt x="55" y="21"/>
                  </a:lnTo>
                  <a:lnTo>
                    <a:pt x="35" y="15"/>
                  </a:lnTo>
                  <a:lnTo>
                    <a:pt x="17" y="8"/>
                  </a:lnTo>
                  <a:lnTo>
                    <a:pt x="2" y="0"/>
                  </a:lnTo>
                  <a:lnTo>
                    <a:pt x="2" y="0"/>
                  </a:lnTo>
                  <a:lnTo>
                    <a:pt x="1" y="0"/>
                  </a:lnTo>
                  <a:lnTo>
                    <a:pt x="1" y="0"/>
                  </a:lnTo>
                  <a:lnTo>
                    <a:pt x="1" y="0"/>
                  </a:lnTo>
                  <a:lnTo>
                    <a:pt x="1" y="0"/>
                  </a:lnTo>
                  <a:lnTo>
                    <a:pt x="0" y="7"/>
                  </a:lnTo>
                  <a:lnTo>
                    <a:pt x="0" y="13"/>
                  </a:lnTo>
                  <a:lnTo>
                    <a:pt x="0" y="28"/>
                  </a:lnTo>
                  <a:lnTo>
                    <a:pt x="0" y="28"/>
                  </a:lnTo>
                  <a:lnTo>
                    <a:pt x="0" y="46"/>
                  </a:lnTo>
                  <a:lnTo>
                    <a:pt x="1" y="54"/>
                  </a:lnTo>
                  <a:lnTo>
                    <a:pt x="2" y="61"/>
                  </a:lnTo>
                  <a:lnTo>
                    <a:pt x="2" y="6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286">
              <a:extLst>
                <a:ext uri="{FF2B5EF4-FFF2-40B4-BE49-F238E27FC236}">
                  <a16:creationId xmlns:a16="http://schemas.microsoft.com/office/drawing/2014/main" id="{76487E34-BCEB-42BD-6E50-277E3E5158D6}"/>
                </a:ext>
              </a:extLst>
            </p:cNvPr>
            <p:cNvSpPr>
              <a:spLocks/>
            </p:cNvSpPr>
            <p:nvPr/>
          </p:nvSpPr>
          <p:spPr bwMode="auto">
            <a:xfrm>
              <a:off x="6732588" y="1647825"/>
              <a:ext cx="257175" cy="88900"/>
            </a:xfrm>
            <a:custGeom>
              <a:avLst/>
              <a:gdLst>
                <a:gd name="T0" fmla="*/ 320 w 324"/>
                <a:gd name="T1" fmla="*/ 0 h 112"/>
                <a:gd name="T2" fmla="*/ 320 w 324"/>
                <a:gd name="T3" fmla="*/ 0 h 112"/>
                <a:gd name="T4" fmla="*/ 314 w 324"/>
                <a:gd name="T5" fmla="*/ 4 h 112"/>
                <a:gd name="T6" fmla="*/ 306 w 324"/>
                <a:gd name="T7" fmla="*/ 10 h 112"/>
                <a:gd name="T8" fmla="*/ 287 w 324"/>
                <a:gd name="T9" fmla="*/ 16 h 112"/>
                <a:gd name="T10" fmla="*/ 266 w 324"/>
                <a:gd name="T11" fmla="*/ 22 h 112"/>
                <a:gd name="T12" fmla="*/ 245 w 324"/>
                <a:gd name="T13" fmla="*/ 26 h 112"/>
                <a:gd name="T14" fmla="*/ 223 w 324"/>
                <a:gd name="T15" fmla="*/ 29 h 112"/>
                <a:gd name="T16" fmla="*/ 200 w 324"/>
                <a:gd name="T17" fmla="*/ 31 h 112"/>
                <a:gd name="T18" fmla="*/ 161 w 324"/>
                <a:gd name="T19" fmla="*/ 33 h 112"/>
                <a:gd name="T20" fmla="*/ 161 w 324"/>
                <a:gd name="T21" fmla="*/ 33 h 112"/>
                <a:gd name="T22" fmla="*/ 122 w 324"/>
                <a:gd name="T23" fmla="*/ 31 h 112"/>
                <a:gd name="T24" fmla="*/ 101 w 324"/>
                <a:gd name="T25" fmla="*/ 29 h 112"/>
                <a:gd name="T26" fmla="*/ 79 w 324"/>
                <a:gd name="T27" fmla="*/ 26 h 112"/>
                <a:gd name="T28" fmla="*/ 57 w 324"/>
                <a:gd name="T29" fmla="*/ 22 h 112"/>
                <a:gd name="T30" fmla="*/ 37 w 324"/>
                <a:gd name="T31" fmla="*/ 16 h 112"/>
                <a:gd name="T32" fmla="*/ 18 w 324"/>
                <a:gd name="T33" fmla="*/ 10 h 112"/>
                <a:gd name="T34" fmla="*/ 10 w 324"/>
                <a:gd name="T35" fmla="*/ 4 h 112"/>
                <a:gd name="T36" fmla="*/ 4 w 324"/>
                <a:gd name="T37" fmla="*/ 0 h 112"/>
                <a:gd name="T38" fmla="*/ 4 w 324"/>
                <a:gd name="T39" fmla="*/ 0 h 112"/>
                <a:gd name="T40" fmla="*/ 1 w 324"/>
                <a:gd name="T41" fmla="*/ 6 h 112"/>
                <a:gd name="T42" fmla="*/ 1 w 324"/>
                <a:gd name="T43" fmla="*/ 6 h 112"/>
                <a:gd name="T44" fmla="*/ 0 w 324"/>
                <a:gd name="T45" fmla="*/ 12 h 112"/>
                <a:gd name="T46" fmla="*/ 0 w 324"/>
                <a:gd name="T47" fmla="*/ 19 h 112"/>
                <a:gd name="T48" fmla="*/ 0 w 324"/>
                <a:gd name="T49" fmla="*/ 35 h 112"/>
                <a:gd name="T50" fmla="*/ 0 w 324"/>
                <a:gd name="T51" fmla="*/ 35 h 112"/>
                <a:gd name="T52" fmla="*/ 1 w 324"/>
                <a:gd name="T53" fmla="*/ 58 h 112"/>
                <a:gd name="T54" fmla="*/ 2 w 324"/>
                <a:gd name="T55" fmla="*/ 68 h 112"/>
                <a:gd name="T56" fmla="*/ 6 w 324"/>
                <a:gd name="T57" fmla="*/ 74 h 112"/>
                <a:gd name="T58" fmla="*/ 6 w 324"/>
                <a:gd name="T59" fmla="*/ 74 h 112"/>
                <a:gd name="T60" fmla="*/ 10 w 324"/>
                <a:gd name="T61" fmla="*/ 80 h 112"/>
                <a:gd name="T62" fmla="*/ 18 w 324"/>
                <a:gd name="T63" fmla="*/ 87 h 112"/>
                <a:gd name="T64" fmla="*/ 26 w 324"/>
                <a:gd name="T65" fmla="*/ 91 h 112"/>
                <a:gd name="T66" fmla="*/ 36 w 324"/>
                <a:gd name="T67" fmla="*/ 95 h 112"/>
                <a:gd name="T68" fmla="*/ 59 w 324"/>
                <a:gd name="T69" fmla="*/ 101 h 112"/>
                <a:gd name="T70" fmla="*/ 83 w 324"/>
                <a:gd name="T71" fmla="*/ 107 h 112"/>
                <a:gd name="T72" fmla="*/ 107 w 324"/>
                <a:gd name="T73" fmla="*/ 109 h 112"/>
                <a:gd name="T74" fmla="*/ 130 w 324"/>
                <a:gd name="T75" fmla="*/ 111 h 112"/>
                <a:gd name="T76" fmla="*/ 161 w 324"/>
                <a:gd name="T77" fmla="*/ 112 h 112"/>
                <a:gd name="T78" fmla="*/ 161 w 324"/>
                <a:gd name="T79" fmla="*/ 112 h 112"/>
                <a:gd name="T80" fmla="*/ 192 w 324"/>
                <a:gd name="T81" fmla="*/ 111 h 112"/>
                <a:gd name="T82" fmla="*/ 215 w 324"/>
                <a:gd name="T83" fmla="*/ 109 h 112"/>
                <a:gd name="T84" fmla="*/ 240 w 324"/>
                <a:gd name="T85" fmla="*/ 107 h 112"/>
                <a:gd name="T86" fmla="*/ 264 w 324"/>
                <a:gd name="T87" fmla="*/ 101 h 112"/>
                <a:gd name="T88" fmla="*/ 287 w 324"/>
                <a:gd name="T89" fmla="*/ 96 h 112"/>
                <a:gd name="T90" fmla="*/ 296 w 324"/>
                <a:gd name="T91" fmla="*/ 92 h 112"/>
                <a:gd name="T92" fmla="*/ 304 w 324"/>
                <a:gd name="T93" fmla="*/ 87 h 112"/>
                <a:gd name="T94" fmla="*/ 312 w 324"/>
                <a:gd name="T95" fmla="*/ 81 h 112"/>
                <a:gd name="T96" fmla="*/ 318 w 324"/>
                <a:gd name="T97" fmla="*/ 74 h 112"/>
                <a:gd name="T98" fmla="*/ 318 w 324"/>
                <a:gd name="T99" fmla="*/ 74 h 112"/>
                <a:gd name="T100" fmla="*/ 322 w 324"/>
                <a:gd name="T101" fmla="*/ 68 h 112"/>
                <a:gd name="T102" fmla="*/ 323 w 324"/>
                <a:gd name="T103" fmla="*/ 58 h 112"/>
                <a:gd name="T104" fmla="*/ 324 w 324"/>
                <a:gd name="T105" fmla="*/ 47 h 112"/>
                <a:gd name="T106" fmla="*/ 324 w 324"/>
                <a:gd name="T107" fmla="*/ 35 h 112"/>
                <a:gd name="T108" fmla="*/ 324 w 324"/>
                <a:gd name="T109" fmla="*/ 35 h 112"/>
                <a:gd name="T110" fmla="*/ 324 w 324"/>
                <a:gd name="T111" fmla="*/ 19 h 112"/>
                <a:gd name="T112" fmla="*/ 324 w 324"/>
                <a:gd name="T113" fmla="*/ 12 h 112"/>
                <a:gd name="T114" fmla="*/ 323 w 324"/>
                <a:gd name="T115" fmla="*/ 6 h 112"/>
                <a:gd name="T116" fmla="*/ 323 w 324"/>
                <a:gd name="T117" fmla="*/ 6 h 112"/>
                <a:gd name="T118" fmla="*/ 320 w 324"/>
                <a:gd name="T119" fmla="*/ 0 h 112"/>
                <a:gd name="T120" fmla="*/ 320 w 324"/>
                <a:gd name="T12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4" h="112">
                  <a:moveTo>
                    <a:pt x="320" y="0"/>
                  </a:moveTo>
                  <a:lnTo>
                    <a:pt x="320" y="0"/>
                  </a:lnTo>
                  <a:lnTo>
                    <a:pt x="314" y="4"/>
                  </a:lnTo>
                  <a:lnTo>
                    <a:pt x="306" y="10"/>
                  </a:lnTo>
                  <a:lnTo>
                    <a:pt x="287" y="16"/>
                  </a:lnTo>
                  <a:lnTo>
                    <a:pt x="266" y="22"/>
                  </a:lnTo>
                  <a:lnTo>
                    <a:pt x="245" y="26"/>
                  </a:lnTo>
                  <a:lnTo>
                    <a:pt x="223" y="29"/>
                  </a:lnTo>
                  <a:lnTo>
                    <a:pt x="200" y="31"/>
                  </a:lnTo>
                  <a:lnTo>
                    <a:pt x="161" y="33"/>
                  </a:lnTo>
                  <a:lnTo>
                    <a:pt x="161" y="33"/>
                  </a:lnTo>
                  <a:lnTo>
                    <a:pt x="122" y="31"/>
                  </a:lnTo>
                  <a:lnTo>
                    <a:pt x="101" y="29"/>
                  </a:lnTo>
                  <a:lnTo>
                    <a:pt x="79" y="26"/>
                  </a:lnTo>
                  <a:lnTo>
                    <a:pt x="57" y="22"/>
                  </a:lnTo>
                  <a:lnTo>
                    <a:pt x="37" y="16"/>
                  </a:lnTo>
                  <a:lnTo>
                    <a:pt x="18" y="10"/>
                  </a:lnTo>
                  <a:lnTo>
                    <a:pt x="10" y="4"/>
                  </a:lnTo>
                  <a:lnTo>
                    <a:pt x="4" y="0"/>
                  </a:lnTo>
                  <a:lnTo>
                    <a:pt x="4" y="0"/>
                  </a:lnTo>
                  <a:lnTo>
                    <a:pt x="1" y="6"/>
                  </a:lnTo>
                  <a:lnTo>
                    <a:pt x="1" y="6"/>
                  </a:lnTo>
                  <a:lnTo>
                    <a:pt x="0" y="12"/>
                  </a:lnTo>
                  <a:lnTo>
                    <a:pt x="0" y="19"/>
                  </a:lnTo>
                  <a:lnTo>
                    <a:pt x="0" y="35"/>
                  </a:lnTo>
                  <a:lnTo>
                    <a:pt x="0" y="35"/>
                  </a:lnTo>
                  <a:lnTo>
                    <a:pt x="1" y="58"/>
                  </a:lnTo>
                  <a:lnTo>
                    <a:pt x="2" y="68"/>
                  </a:lnTo>
                  <a:lnTo>
                    <a:pt x="6" y="74"/>
                  </a:lnTo>
                  <a:lnTo>
                    <a:pt x="6" y="74"/>
                  </a:lnTo>
                  <a:lnTo>
                    <a:pt x="10" y="80"/>
                  </a:lnTo>
                  <a:lnTo>
                    <a:pt x="18" y="87"/>
                  </a:lnTo>
                  <a:lnTo>
                    <a:pt x="26" y="91"/>
                  </a:lnTo>
                  <a:lnTo>
                    <a:pt x="36" y="95"/>
                  </a:lnTo>
                  <a:lnTo>
                    <a:pt x="59" y="101"/>
                  </a:lnTo>
                  <a:lnTo>
                    <a:pt x="83" y="107"/>
                  </a:lnTo>
                  <a:lnTo>
                    <a:pt x="107" y="109"/>
                  </a:lnTo>
                  <a:lnTo>
                    <a:pt x="130" y="111"/>
                  </a:lnTo>
                  <a:lnTo>
                    <a:pt x="161" y="112"/>
                  </a:lnTo>
                  <a:lnTo>
                    <a:pt x="161" y="112"/>
                  </a:lnTo>
                  <a:lnTo>
                    <a:pt x="192" y="111"/>
                  </a:lnTo>
                  <a:lnTo>
                    <a:pt x="215" y="109"/>
                  </a:lnTo>
                  <a:lnTo>
                    <a:pt x="240" y="107"/>
                  </a:lnTo>
                  <a:lnTo>
                    <a:pt x="264" y="101"/>
                  </a:lnTo>
                  <a:lnTo>
                    <a:pt x="287" y="96"/>
                  </a:lnTo>
                  <a:lnTo>
                    <a:pt x="296" y="92"/>
                  </a:lnTo>
                  <a:lnTo>
                    <a:pt x="304" y="87"/>
                  </a:lnTo>
                  <a:lnTo>
                    <a:pt x="312" y="81"/>
                  </a:lnTo>
                  <a:lnTo>
                    <a:pt x="318" y="74"/>
                  </a:lnTo>
                  <a:lnTo>
                    <a:pt x="318" y="74"/>
                  </a:lnTo>
                  <a:lnTo>
                    <a:pt x="322" y="68"/>
                  </a:lnTo>
                  <a:lnTo>
                    <a:pt x="323" y="58"/>
                  </a:lnTo>
                  <a:lnTo>
                    <a:pt x="324" y="47"/>
                  </a:lnTo>
                  <a:lnTo>
                    <a:pt x="324" y="35"/>
                  </a:lnTo>
                  <a:lnTo>
                    <a:pt x="324" y="35"/>
                  </a:lnTo>
                  <a:lnTo>
                    <a:pt x="324" y="19"/>
                  </a:lnTo>
                  <a:lnTo>
                    <a:pt x="324" y="12"/>
                  </a:lnTo>
                  <a:lnTo>
                    <a:pt x="323" y="6"/>
                  </a:lnTo>
                  <a:lnTo>
                    <a:pt x="323" y="6"/>
                  </a:lnTo>
                  <a:lnTo>
                    <a:pt x="320" y="0"/>
                  </a:lnTo>
                  <a:lnTo>
                    <a:pt x="32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1" name="Freeform 287">
              <a:extLst>
                <a:ext uri="{FF2B5EF4-FFF2-40B4-BE49-F238E27FC236}">
                  <a16:creationId xmlns:a16="http://schemas.microsoft.com/office/drawing/2014/main" id="{31E8FC7C-D0F4-251E-5BA2-3DE83E7AA77A}"/>
                </a:ext>
              </a:extLst>
            </p:cNvPr>
            <p:cNvSpPr>
              <a:spLocks noEditPoints="1"/>
            </p:cNvSpPr>
            <p:nvPr/>
          </p:nvSpPr>
          <p:spPr bwMode="auto">
            <a:xfrm>
              <a:off x="6732588" y="1454150"/>
              <a:ext cx="257175" cy="122238"/>
            </a:xfrm>
            <a:custGeom>
              <a:avLst/>
              <a:gdLst>
                <a:gd name="T0" fmla="*/ 17 w 324"/>
                <a:gd name="T1" fmla="*/ 27 h 153"/>
                <a:gd name="T2" fmla="*/ 5 w 324"/>
                <a:gd name="T3" fmla="*/ 39 h 153"/>
                <a:gd name="T4" fmla="*/ 4 w 324"/>
                <a:gd name="T5" fmla="*/ 43 h 153"/>
                <a:gd name="T6" fmla="*/ 1 w 324"/>
                <a:gd name="T7" fmla="*/ 48 h 153"/>
                <a:gd name="T8" fmla="*/ 0 w 324"/>
                <a:gd name="T9" fmla="*/ 76 h 153"/>
                <a:gd name="T10" fmla="*/ 0 w 324"/>
                <a:gd name="T11" fmla="*/ 94 h 153"/>
                <a:gd name="T12" fmla="*/ 2 w 324"/>
                <a:gd name="T13" fmla="*/ 109 h 153"/>
                <a:gd name="T14" fmla="*/ 6 w 324"/>
                <a:gd name="T15" fmla="*/ 116 h 153"/>
                <a:gd name="T16" fmla="*/ 10 w 324"/>
                <a:gd name="T17" fmla="*/ 121 h 153"/>
                <a:gd name="T18" fmla="*/ 17 w 324"/>
                <a:gd name="T19" fmla="*/ 126 h 153"/>
                <a:gd name="T20" fmla="*/ 37 w 324"/>
                <a:gd name="T21" fmla="*/ 137 h 153"/>
                <a:gd name="T22" fmla="*/ 62 w 324"/>
                <a:gd name="T23" fmla="*/ 144 h 153"/>
                <a:gd name="T24" fmla="*/ 86 w 324"/>
                <a:gd name="T25" fmla="*/ 148 h 153"/>
                <a:gd name="T26" fmla="*/ 133 w 324"/>
                <a:gd name="T27" fmla="*/ 153 h 153"/>
                <a:gd name="T28" fmla="*/ 152 w 324"/>
                <a:gd name="T29" fmla="*/ 153 h 153"/>
                <a:gd name="T30" fmla="*/ 161 w 324"/>
                <a:gd name="T31" fmla="*/ 153 h 153"/>
                <a:gd name="T32" fmla="*/ 215 w 324"/>
                <a:gd name="T33" fmla="*/ 151 h 153"/>
                <a:gd name="T34" fmla="*/ 264 w 324"/>
                <a:gd name="T35" fmla="*/ 144 h 153"/>
                <a:gd name="T36" fmla="*/ 296 w 324"/>
                <a:gd name="T37" fmla="*/ 133 h 153"/>
                <a:gd name="T38" fmla="*/ 312 w 324"/>
                <a:gd name="T39" fmla="*/ 122 h 153"/>
                <a:gd name="T40" fmla="*/ 318 w 324"/>
                <a:gd name="T41" fmla="*/ 117 h 153"/>
                <a:gd name="T42" fmla="*/ 322 w 324"/>
                <a:gd name="T43" fmla="*/ 109 h 153"/>
                <a:gd name="T44" fmla="*/ 323 w 324"/>
                <a:gd name="T45" fmla="*/ 102 h 153"/>
                <a:gd name="T46" fmla="*/ 324 w 324"/>
                <a:gd name="T47" fmla="*/ 76 h 153"/>
                <a:gd name="T48" fmla="*/ 324 w 324"/>
                <a:gd name="T49" fmla="*/ 64 h 153"/>
                <a:gd name="T50" fmla="*/ 322 w 324"/>
                <a:gd name="T51" fmla="*/ 44 h 153"/>
                <a:gd name="T52" fmla="*/ 318 w 324"/>
                <a:gd name="T53" fmla="*/ 37 h 153"/>
                <a:gd name="T54" fmla="*/ 306 w 324"/>
                <a:gd name="T55" fmla="*/ 25 h 153"/>
                <a:gd name="T56" fmla="*/ 287 w 324"/>
                <a:gd name="T57" fmla="*/ 17 h 153"/>
                <a:gd name="T58" fmla="*/ 241 w 324"/>
                <a:gd name="T59" fmla="*/ 5 h 153"/>
                <a:gd name="T60" fmla="*/ 194 w 324"/>
                <a:gd name="T61" fmla="*/ 1 h 153"/>
                <a:gd name="T62" fmla="*/ 161 w 324"/>
                <a:gd name="T63" fmla="*/ 0 h 153"/>
                <a:gd name="T64" fmla="*/ 134 w 324"/>
                <a:gd name="T65" fmla="*/ 1 h 153"/>
                <a:gd name="T66" fmla="*/ 72 w 324"/>
                <a:gd name="T67" fmla="*/ 8 h 153"/>
                <a:gd name="T68" fmla="*/ 41 w 324"/>
                <a:gd name="T69" fmla="*/ 14 h 153"/>
                <a:gd name="T70" fmla="*/ 17 w 324"/>
                <a:gd name="T71" fmla="*/ 27 h 153"/>
                <a:gd name="T72" fmla="*/ 144 w 324"/>
                <a:gd name="T73" fmla="*/ 18 h 153"/>
                <a:gd name="T74" fmla="*/ 149 w 324"/>
                <a:gd name="T75" fmla="*/ 18 h 153"/>
                <a:gd name="T76" fmla="*/ 161 w 324"/>
                <a:gd name="T77" fmla="*/ 18 h 153"/>
                <a:gd name="T78" fmla="*/ 187 w 324"/>
                <a:gd name="T79" fmla="*/ 18 h 153"/>
                <a:gd name="T80" fmla="*/ 233 w 324"/>
                <a:gd name="T81" fmla="*/ 22 h 153"/>
                <a:gd name="T82" fmla="*/ 266 w 324"/>
                <a:gd name="T83" fmla="*/ 31 h 153"/>
                <a:gd name="T84" fmla="*/ 285 w 324"/>
                <a:gd name="T85" fmla="*/ 40 h 153"/>
                <a:gd name="T86" fmla="*/ 288 w 324"/>
                <a:gd name="T87" fmla="*/ 45 h 153"/>
                <a:gd name="T88" fmla="*/ 287 w 324"/>
                <a:gd name="T89" fmla="*/ 49 h 153"/>
                <a:gd name="T90" fmla="*/ 285 w 324"/>
                <a:gd name="T91" fmla="*/ 52 h 153"/>
                <a:gd name="T92" fmla="*/ 266 w 324"/>
                <a:gd name="T93" fmla="*/ 44 h 153"/>
                <a:gd name="T94" fmla="*/ 238 w 324"/>
                <a:gd name="T95" fmla="*/ 39 h 153"/>
                <a:gd name="T96" fmla="*/ 161 w 324"/>
                <a:gd name="T97" fmla="*/ 33 h 153"/>
                <a:gd name="T98" fmla="*/ 152 w 324"/>
                <a:gd name="T99" fmla="*/ 33 h 153"/>
                <a:gd name="T100" fmla="*/ 122 w 324"/>
                <a:gd name="T101" fmla="*/ 35 h 153"/>
                <a:gd name="T102" fmla="*/ 95 w 324"/>
                <a:gd name="T103" fmla="*/ 37 h 153"/>
                <a:gd name="T104" fmla="*/ 62 w 324"/>
                <a:gd name="T105" fmla="*/ 44 h 153"/>
                <a:gd name="T106" fmla="*/ 48 w 324"/>
                <a:gd name="T107" fmla="*/ 47 h 153"/>
                <a:gd name="T108" fmla="*/ 39 w 324"/>
                <a:gd name="T109" fmla="*/ 52 h 153"/>
                <a:gd name="T110" fmla="*/ 36 w 324"/>
                <a:gd name="T111" fmla="*/ 47 h 153"/>
                <a:gd name="T112" fmla="*/ 36 w 324"/>
                <a:gd name="T113" fmla="*/ 45 h 153"/>
                <a:gd name="T114" fmla="*/ 36 w 324"/>
                <a:gd name="T115" fmla="*/ 43 h 153"/>
                <a:gd name="T116" fmla="*/ 44 w 324"/>
                <a:gd name="T117" fmla="*/ 36 h 153"/>
                <a:gd name="T118" fmla="*/ 67 w 324"/>
                <a:gd name="T119" fmla="*/ 28 h 153"/>
                <a:gd name="T120" fmla="*/ 102 w 324"/>
                <a:gd name="T121" fmla="*/ 21 h 153"/>
                <a:gd name="T122" fmla="*/ 144 w 324"/>
                <a:gd name="T123" fmla="*/ 1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4" h="153">
                  <a:moveTo>
                    <a:pt x="17" y="27"/>
                  </a:moveTo>
                  <a:lnTo>
                    <a:pt x="17" y="27"/>
                  </a:lnTo>
                  <a:lnTo>
                    <a:pt x="10" y="32"/>
                  </a:lnTo>
                  <a:lnTo>
                    <a:pt x="5" y="39"/>
                  </a:lnTo>
                  <a:lnTo>
                    <a:pt x="5" y="39"/>
                  </a:lnTo>
                  <a:lnTo>
                    <a:pt x="4" y="43"/>
                  </a:lnTo>
                  <a:lnTo>
                    <a:pt x="1" y="48"/>
                  </a:lnTo>
                  <a:lnTo>
                    <a:pt x="1" y="48"/>
                  </a:lnTo>
                  <a:lnTo>
                    <a:pt x="0" y="62"/>
                  </a:lnTo>
                  <a:lnTo>
                    <a:pt x="0" y="76"/>
                  </a:lnTo>
                  <a:lnTo>
                    <a:pt x="0" y="76"/>
                  </a:lnTo>
                  <a:lnTo>
                    <a:pt x="0" y="94"/>
                  </a:lnTo>
                  <a:lnTo>
                    <a:pt x="1" y="102"/>
                  </a:lnTo>
                  <a:lnTo>
                    <a:pt x="2" y="109"/>
                  </a:lnTo>
                  <a:lnTo>
                    <a:pt x="2" y="109"/>
                  </a:lnTo>
                  <a:lnTo>
                    <a:pt x="6" y="116"/>
                  </a:lnTo>
                  <a:lnTo>
                    <a:pt x="6" y="116"/>
                  </a:lnTo>
                  <a:lnTo>
                    <a:pt x="10" y="121"/>
                  </a:lnTo>
                  <a:lnTo>
                    <a:pt x="17" y="126"/>
                  </a:lnTo>
                  <a:lnTo>
                    <a:pt x="17" y="126"/>
                  </a:lnTo>
                  <a:lnTo>
                    <a:pt x="26" y="132"/>
                  </a:lnTo>
                  <a:lnTo>
                    <a:pt x="37" y="137"/>
                  </a:lnTo>
                  <a:lnTo>
                    <a:pt x="49" y="141"/>
                  </a:lnTo>
                  <a:lnTo>
                    <a:pt x="62" y="144"/>
                  </a:lnTo>
                  <a:lnTo>
                    <a:pt x="62" y="144"/>
                  </a:lnTo>
                  <a:lnTo>
                    <a:pt x="86" y="148"/>
                  </a:lnTo>
                  <a:lnTo>
                    <a:pt x="111" y="151"/>
                  </a:lnTo>
                  <a:lnTo>
                    <a:pt x="133" y="153"/>
                  </a:lnTo>
                  <a:lnTo>
                    <a:pt x="152" y="153"/>
                  </a:lnTo>
                  <a:lnTo>
                    <a:pt x="152" y="153"/>
                  </a:lnTo>
                  <a:lnTo>
                    <a:pt x="161" y="153"/>
                  </a:lnTo>
                  <a:lnTo>
                    <a:pt x="161" y="153"/>
                  </a:lnTo>
                  <a:lnTo>
                    <a:pt x="192" y="152"/>
                  </a:lnTo>
                  <a:lnTo>
                    <a:pt x="215" y="151"/>
                  </a:lnTo>
                  <a:lnTo>
                    <a:pt x="240" y="148"/>
                  </a:lnTo>
                  <a:lnTo>
                    <a:pt x="264" y="144"/>
                  </a:lnTo>
                  <a:lnTo>
                    <a:pt x="287" y="137"/>
                  </a:lnTo>
                  <a:lnTo>
                    <a:pt x="296" y="133"/>
                  </a:lnTo>
                  <a:lnTo>
                    <a:pt x="304" y="128"/>
                  </a:lnTo>
                  <a:lnTo>
                    <a:pt x="312" y="122"/>
                  </a:lnTo>
                  <a:lnTo>
                    <a:pt x="318" y="117"/>
                  </a:lnTo>
                  <a:lnTo>
                    <a:pt x="318" y="117"/>
                  </a:lnTo>
                  <a:lnTo>
                    <a:pt x="320" y="113"/>
                  </a:lnTo>
                  <a:lnTo>
                    <a:pt x="322" y="109"/>
                  </a:lnTo>
                  <a:lnTo>
                    <a:pt x="322" y="109"/>
                  </a:lnTo>
                  <a:lnTo>
                    <a:pt x="323" y="102"/>
                  </a:lnTo>
                  <a:lnTo>
                    <a:pt x="324" y="94"/>
                  </a:lnTo>
                  <a:lnTo>
                    <a:pt x="324" y="76"/>
                  </a:lnTo>
                  <a:lnTo>
                    <a:pt x="324" y="76"/>
                  </a:lnTo>
                  <a:lnTo>
                    <a:pt x="324" y="64"/>
                  </a:lnTo>
                  <a:lnTo>
                    <a:pt x="323" y="53"/>
                  </a:lnTo>
                  <a:lnTo>
                    <a:pt x="322" y="44"/>
                  </a:lnTo>
                  <a:lnTo>
                    <a:pt x="318" y="37"/>
                  </a:lnTo>
                  <a:lnTo>
                    <a:pt x="318" y="37"/>
                  </a:lnTo>
                  <a:lnTo>
                    <a:pt x="312" y="31"/>
                  </a:lnTo>
                  <a:lnTo>
                    <a:pt x="306" y="25"/>
                  </a:lnTo>
                  <a:lnTo>
                    <a:pt x="298" y="21"/>
                  </a:lnTo>
                  <a:lnTo>
                    <a:pt x="287" y="17"/>
                  </a:lnTo>
                  <a:lnTo>
                    <a:pt x="265" y="10"/>
                  </a:lnTo>
                  <a:lnTo>
                    <a:pt x="241" y="5"/>
                  </a:lnTo>
                  <a:lnTo>
                    <a:pt x="215" y="2"/>
                  </a:lnTo>
                  <a:lnTo>
                    <a:pt x="194" y="1"/>
                  </a:lnTo>
                  <a:lnTo>
                    <a:pt x="161" y="0"/>
                  </a:lnTo>
                  <a:lnTo>
                    <a:pt x="161" y="0"/>
                  </a:lnTo>
                  <a:lnTo>
                    <a:pt x="134" y="1"/>
                  </a:lnTo>
                  <a:lnTo>
                    <a:pt x="134" y="1"/>
                  </a:lnTo>
                  <a:lnTo>
                    <a:pt x="105" y="2"/>
                  </a:lnTo>
                  <a:lnTo>
                    <a:pt x="72" y="8"/>
                  </a:lnTo>
                  <a:lnTo>
                    <a:pt x="56" y="10"/>
                  </a:lnTo>
                  <a:lnTo>
                    <a:pt x="41" y="14"/>
                  </a:lnTo>
                  <a:lnTo>
                    <a:pt x="28" y="20"/>
                  </a:lnTo>
                  <a:lnTo>
                    <a:pt x="17" y="27"/>
                  </a:lnTo>
                  <a:lnTo>
                    <a:pt x="17" y="27"/>
                  </a:lnTo>
                  <a:close/>
                  <a:moveTo>
                    <a:pt x="144" y="18"/>
                  </a:moveTo>
                  <a:lnTo>
                    <a:pt x="144" y="18"/>
                  </a:lnTo>
                  <a:lnTo>
                    <a:pt x="149" y="18"/>
                  </a:lnTo>
                  <a:lnTo>
                    <a:pt x="149" y="18"/>
                  </a:lnTo>
                  <a:lnTo>
                    <a:pt x="161" y="18"/>
                  </a:lnTo>
                  <a:lnTo>
                    <a:pt x="161" y="18"/>
                  </a:lnTo>
                  <a:lnTo>
                    <a:pt x="187" y="18"/>
                  </a:lnTo>
                  <a:lnTo>
                    <a:pt x="211" y="20"/>
                  </a:lnTo>
                  <a:lnTo>
                    <a:pt x="233" y="22"/>
                  </a:lnTo>
                  <a:lnTo>
                    <a:pt x="250" y="27"/>
                  </a:lnTo>
                  <a:lnTo>
                    <a:pt x="266" y="31"/>
                  </a:lnTo>
                  <a:lnTo>
                    <a:pt x="277" y="35"/>
                  </a:lnTo>
                  <a:lnTo>
                    <a:pt x="285" y="40"/>
                  </a:lnTo>
                  <a:lnTo>
                    <a:pt x="287" y="43"/>
                  </a:lnTo>
                  <a:lnTo>
                    <a:pt x="288" y="45"/>
                  </a:lnTo>
                  <a:lnTo>
                    <a:pt x="288" y="45"/>
                  </a:lnTo>
                  <a:lnTo>
                    <a:pt x="287" y="49"/>
                  </a:lnTo>
                  <a:lnTo>
                    <a:pt x="285" y="52"/>
                  </a:lnTo>
                  <a:lnTo>
                    <a:pt x="285" y="52"/>
                  </a:lnTo>
                  <a:lnTo>
                    <a:pt x="277" y="48"/>
                  </a:lnTo>
                  <a:lnTo>
                    <a:pt x="266" y="44"/>
                  </a:lnTo>
                  <a:lnTo>
                    <a:pt x="253" y="41"/>
                  </a:lnTo>
                  <a:lnTo>
                    <a:pt x="238" y="39"/>
                  </a:lnTo>
                  <a:lnTo>
                    <a:pt x="203" y="35"/>
                  </a:lnTo>
                  <a:lnTo>
                    <a:pt x="161" y="33"/>
                  </a:lnTo>
                  <a:lnTo>
                    <a:pt x="161" y="33"/>
                  </a:lnTo>
                  <a:lnTo>
                    <a:pt x="152" y="33"/>
                  </a:lnTo>
                  <a:lnTo>
                    <a:pt x="152" y="33"/>
                  </a:lnTo>
                  <a:lnTo>
                    <a:pt x="122" y="35"/>
                  </a:lnTo>
                  <a:lnTo>
                    <a:pt x="95" y="37"/>
                  </a:lnTo>
                  <a:lnTo>
                    <a:pt x="95" y="37"/>
                  </a:lnTo>
                  <a:lnTo>
                    <a:pt x="78" y="40"/>
                  </a:lnTo>
                  <a:lnTo>
                    <a:pt x="62" y="44"/>
                  </a:lnTo>
                  <a:lnTo>
                    <a:pt x="62" y="44"/>
                  </a:lnTo>
                  <a:lnTo>
                    <a:pt x="48" y="47"/>
                  </a:lnTo>
                  <a:lnTo>
                    <a:pt x="39" y="52"/>
                  </a:lnTo>
                  <a:lnTo>
                    <a:pt x="39" y="52"/>
                  </a:lnTo>
                  <a:lnTo>
                    <a:pt x="37" y="49"/>
                  </a:lnTo>
                  <a:lnTo>
                    <a:pt x="36" y="47"/>
                  </a:lnTo>
                  <a:lnTo>
                    <a:pt x="36" y="47"/>
                  </a:lnTo>
                  <a:lnTo>
                    <a:pt x="36" y="45"/>
                  </a:lnTo>
                  <a:lnTo>
                    <a:pt x="36" y="45"/>
                  </a:lnTo>
                  <a:lnTo>
                    <a:pt x="36" y="43"/>
                  </a:lnTo>
                  <a:lnTo>
                    <a:pt x="39" y="41"/>
                  </a:lnTo>
                  <a:lnTo>
                    <a:pt x="44" y="36"/>
                  </a:lnTo>
                  <a:lnTo>
                    <a:pt x="53" y="32"/>
                  </a:lnTo>
                  <a:lnTo>
                    <a:pt x="67" y="28"/>
                  </a:lnTo>
                  <a:lnTo>
                    <a:pt x="83" y="24"/>
                  </a:lnTo>
                  <a:lnTo>
                    <a:pt x="102" y="21"/>
                  </a:lnTo>
                  <a:lnTo>
                    <a:pt x="122" y="20"/>
                  </a:lnTo>
                  <a:lnTo>
                    <a:pt x="144" y="18"/>
                  </a:lnTo>
                  <a:lnTo>
                    <a:pt x="144" y="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62" name="TextBox 61">
            <a:extLst>
              <a:ext uri="{FF2B5EF4-FFF2-40B4-BE49-F238E27FC236}">
                <a16:creationId xmlns:a16="http://schemas.microsoft.com/office/drawing/2014/main" id="{E0A3CBCB-DC9A-D1CD-D59A-716DB4F300A7}"/>
              </a:ext>
            </a:extLst>
          </p:cNvPr>
          <p:cNvSpPr txBox="1"/>
          <p:nvPr/>
        </p:nvSpPr>
        <p:spPr>
          <a:xfrm>
            <a:off x="8171227" y="2836912"/>
            <a:ext cx="1611339" cy="1938992"/>
          </a:xfrm>
          <a:prstGeom prst="rect">
            <a:avLst/>
          </a:prstGeom>
          <a:noFill/>
        </p:spPr>
        <p:txBody>
          <a:bodyPr wrap="none" rtlCol="0">
            <a:spAutoFit/>
          </a:bodyPr>
          <a:lstStyle/>
          <a:p>
            <a:pPr algn="ctr"/>
            <a:r>
              <a:rPr lang="en-US" sz="1200">
                <a:solidFill>
                  <a:schemeClr val="bg2">
                    <a:lumMod val="95000"/>
                  </a:schemeClr>
                </a:solidFill>
                <a:latin typeface="+mn-lt"/>
              </a:rPr>
              <a:t>Match Duo </a:t>
            </a:r>
            <a:br>
              <a:rPr lang="en-US" sz="1200">
                <a:solidFill>
                  <a:schemeClr val="bg2">
                    <a:lumMod val="95000"/>
                  </a:schemeClr>
                </a:solidFill>
                <a:latin typeface="+mn-lt"/>
              </a:rPr>
            </a:br>
            <a:r>
              <a:rPr lang="en-US" sz="1200">
                <a:solidFill>
                  <a:schemeClr val="bg2">
                    <a:lumMod val="95000"/>
                  </a:schemeClr>
                </a:solidFill>
                <a:latin typeface="+mn-lt"/>
              </a:rPr>
              <a:t>Device Inventory</a:t>
            </a:r>
          </a:p>
          <a:p>
            <a:pPr algn="ctr"/>
            <a:endParaRPr lang="en-US" sz="1200">
              <a:solidFill>
                <a:schemeClr val="bg2">
                  <a:lumMod val="95000"/>
                </a:schemeClr>
              </a:solidFill>
              <a:latin typeface="+mn-lt"/>
            </a:endParaRPr>
          </a:p>
          <a:p>
            <a:pPr algn="ctr"/>
            <a:r>
              <a:rPr lang="en-US" sz="1200">
                <a:solidFill>
                  <a:schemeClr val="bg2">
                    <a:lumMod val="95000"/>
                  </a:schemeClr>
                </a:solidFill>
                <a:latin typeface="+mn-lt"/>
              </a:rPr>
              <a:t>or</a:t>
            </a:r>
          </a:p>
          <a:p>
            <a:pPr algn="ctr"/>
            <a:endParaRPr lang="en-US" sz="1200">
              <a:solidFill>
                <a:schemeClr val="bg2">
                  <a:lumMod val="95000"/>
                </a:schemeClr>
              </a:solidFill>
              <a:latin typeface="+mn-lt"/>
            </a:endParaRPr>
          </a:p>
          <a:p>
            <a:pPr algn="ctr"/>
            <a:r>
              <a:rPr lang="en-US" sz="1200">
                <a:solidFill>
                  <a:schemeClr val="bg2">
                    <a:lumMod val="95000"/>
                  </a:schemeClr>
                </a:solidFill>
                <a:latin typeface="+mn-lt"/>
              </a:rPr>
              <a:t>Match AD </a:t>
            </a:r>
            <a:br>
              <a:rPr lang="en-US" sz="1200">
                <a:solidFill>
                  <a:schemeClr val="bg2">
                    <a:lumMod val="95000"/>
                  </a:schemeClr>
                </a:solidFill>
                <a:latin typeface="+mn-lt"/>
              </a:rPr>
            </a:br>
            <a:r>
              <a:rPr lang="en-US" sz="1200" err="1">
                <a:solidFill>
                  <a:schemeClr val="bg2">
                    <a:lumMod val="95000"/>
                  </a:schemeClr>
                </a:solidFill>
                <a:latin typeface="+mn-lt"/>
              </a:rPr>
              <a:t>Domain_SID</a:t>
            </a:r>
            <a:endParaRPr lang="en-US" sz="1200">
              <a:solidFill>
                <a:schemeClr val="bg2">
                  <a:lumMod val="95000"/>
                </a:schemeClr>
              </a:solidFill>
              <a:latin typeface="+mn-lt"/>
            </a:endParaRPr>
          </a:p>
          <a:p>
            <a:pPr algn="ctr"/>
            <a:r>
              <a:rPr lang="en-US" sz="1200">
                <a:solidFill>
                  <a:schemeClr val="bg2">
                    <a:lumMod val="95000"/>
                  </a:schemeClr>
                </a:solidFill>
                <a:latin typeface="+mn-lt"/>
              </a:rPr>
              <a:t>(domain joined only)</a:t>
            </a:r>
          </a:p>
          <a:p>
            <a:pPr algn="ctr"/>
            <a:endParaRPr lang="en-US" sz="1200">
              <a:solidFill>
                <a:schemeClr val="bg2">
                  <a:lumMod val="95000"/>
                </a:schemeClr>
              </a:solidFill>
              <a:latin typeface="+mn-lt"/>
            </a:endParaRPr>
          </a:p>
          <a:p>
            <a:pPr marL="171450" indent="-171450" algn="ctr">
              <a:buFontTx/>
              <a:buChar char="-"/>
            </a:pPr>
            <a:endParaRPr lang="en-US" sz="1200">
              <a:solidFill>
                <a:schemeClr val="bg2">
                  <a:lumMod val="95000"/>
                </a:schemeClr>
              </a:solidFill>
              <a:latin typeface="+mn-lt"/>
            </a:endParaRPr>
          </a:p>
        </p:txBody>
      </p:sp>
      <p:sp>
        <p:nvSpPr>
          <p:cNvPr id="66" name="TextBox 65">
            <a:extLst>
              <a:ext uri="{FF2B5EF4-FFF2-40B4-BE49-F238E27FC236}">
                <a16:creationId xmlns:a16="http://schemas.microsoft.com/office/drawing/2014/main" id="{27E2CFFD-94ED-9D45-9C43-F3CF195D0258}"/>
              </a:ext>
            </a:extLst>
          </p:cNvPr>
          <p:cNvSpPr txBox="1"/>
          <p:nvPr/>
        </p:nvSpPr>
        <p:spPr>
          <a:xfrm>
            <a:off x="10654094" y="2549878"/>
            <a:ext cx="1034257" cy="646331"/>
          </a:xfrm>
          <a:prstGeom prst="rect">
            <a:avLst/>
          </a:prstGeom>
          <a:noFill/>
        </p:spPr>
        <p:txBody>
          <a:bodyPr wrap="none" rtlCol="0">
            <a:spAutoFit/>
          </a:bodyPr>
          <a:lstStyle/>
          <a:p>
            <a:pPr algn="ctr"/>
            <a:r>
              <a:rPr lang="en-US" sz="1200">
                <a:solidFill>
                  <a:schemeClr val="bg2">
                    <a:lumMod val="95000"/>
                  </a:schemeClr>
                </a:solidFill>
                <a:latin typeface="+mn-lt"/>
              </a:rPr>
              <a:t>Your Device</a:t>
            </a:r>
            <a:br>
              <a:rPr lang="en-US" sz="1200">
                <a:solidFill>
                  <a:schemeClr val="bg2">
                    <a:lumMod val="95000"/>
                  </a:schemeClr>
                </a:solidFill>
                <a:latin typeface="+mn-lt"/>
              </a:rPr>
            </a:br>
            <a:r>
              <a:rPr lang="en-US" sz="1200">
                <a:solidFill>
                  <a:schemeClr val="bg2">
                    <a:lumMod val="95000"/>
                  </a:schemeClr>
                </a:solidFill>
                <a:latin typeface="+mn-lt"/>
              </a:rPr>
              <a:t>Manager</a:t>
            </a:r>
            <a:br>
              <a:rPr lang="en-US" sz="1200">
                <a:solidFill>
                  <a:schemeClr val="bg2">
                    <a:lumMod val="95000"/>
                  </a:schemeClr>
                </a:solidFill>
                <a:latin typeface="+mn-lt"/>
              </a:rPr>
            </a:br>
            <a:r>
              <a:rPr lang="en-US" sz="1200">
                <a:solidFill>
                  <a:schemeClr val="bg2">
                    <a:lumMod val="95000"/>
                  </a:schemeClr>
                </a:solidFill>
                <a:latin typeface="+mn-lt"/>
              </a:rPr>
              <a:t>MDM/EMM</a:t>
            </a:r>
          </a:p>
        </p:txBody>
      </p:sp>
      <p:cxnSp>
        <p:nvCxnSpPr>
          <p:cNvPr id="69" name="Straight Arrow Connector 68">
            <a:extLst>
              <a:ext uri="{FF2B5EF4-FFF2-40B4-BE49-F238E27FC236}">
                <a16:creationId xmlns:a16="http://schemas.microsoft.com/office/drawing/2014/main" id="{02328FA3-62C1-7515-B3AC-36D742B3AADC}"/>
              </a:ext>
            </a:extLst>
          </p:cNvPr>
          <p:cNvCxnSpPr>
            <a:cxnSpLocks/>
          </p:cNvCxnSpPr>
          <p:nvPr/>
        </p:nvCxnSpPr>
        <p:spPr>
          <a:xfrm flipV="1">
            <a:off x="9470067" y="2126092"/>
            <a:ext cx="957147" cy="2457"/>
          </a:xfrm>
          <a:prstGeom prst="straightConnector1">
            <a:avLst/>
          </a:prstGeom>
          <a:ln>
            <a:solidFill>
              <a:schemeClr val="tx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6798329-A83D-E6A9-2680-3170165002E3}"/>
              </a:ext>
            </a:extLst>
          </p:cNvPr>
          <p:cNvSpPr txBox="1"/>
          <p:nvPr/>
        </p:nvSpPr>
        <p:spPr>
          <a:xfrm>
            <a:off x="9711235" y="1866255"/>
            <a:ext cx="474810" cy="246221"/>
          </a:xfrm>
          <a:prstGeom prst="rect">
            <a:avLst/>
          </a:prstGeom>
          <a:noFill/>
        </p:spPr>
        <p:txBody>
          <a:bodyPr wrap="none" rtlCol="0">
            <a:spAutoFit/>
          </a:bodyPr>
          <a:lstStyle/>
          <a:p>
            <a:pPr algn="ctr"/>
            <a:r>
              <a:rPr lang="en-US" sz="1000">
                <a:solidFill>
                  <a:schemeClr val="bg2">
                    <a:lumMod val="95000"/>
                  </a:schemeClr>
                </a:solidFill>
                <a:latin typeface="+mn-lt"/>
              </a:rPr>
              <a:t>Sync</a:t>
            </a:r>
          </a:p>
        </p:txBody>
      </p:sp>
      <p:grpSp>
        <p:nvGrpSpPr>
          <p:cNvPr id="126" name="Group 125">
            <a:extLst>
              <a:ext uri="{FF2B5EF4-FFF2-40B4-BE49-F238E27FC236}">
                <a16:creationId xmlns:a16="http://schemas.microsoft.com/office/drawing/2014/main" id="{F67614ED-B192-6BE6-53E8-D77C18F4DE72}"/>
              </a:ext>
            </a:extLst>
          </p:cNvPr>
          <p:cNvGrpSpPr/>
          <p:nvPr/>
        </p:nvGrpSpPr>
        <p:grpSpPr>
          <a:xfrm>
            <a:off x="10750458" y="1677945"/>
            <a:ext cx="742041" cy="802092"/>
            <a:chOff x="10750458" y="1548345"/>
            <a:chExt cx="742041" cy="802092"/>
          </a:xfrm>
        </p:grpSpPr>
        <p:sp>
          <p:nvSpPr>
            <p:cNvPr id="110" name="Freeform 176">
              <a:extLst>
                <a:ext uri="{FF2B5EF4-FFF2-40B4-BE49-F238E27FC236}">
                  <a16:creationId xmlns:a16="http://schemas.microsoft.com/office/drawing/2014/main" id="{D62DC5BA-D73D-AE12-C07B-C1DB28FF8ED8}"/>
                </a:ext>
              </a:extLst>
            </p:cNvPr>
            <p:cNvSpPr>
              <a:spLocks/>
            </p:cNvSpPr>
            <p:nvPr/>
          </p:nvSpPr>
          <p:spPr bwMode="auto">
            <a:xfrm>
              <a:off x="10750458" y="1548345"/>
              <a:ext cx="742041" cy="373737"/>
            </a:xfrm>
            <a:custGeom>
              <a:avLst/>
              <a:gdLst>
                <a:gd name="T0" fmla="*/ 38740 w 673"/>
                <a:gd name="T1" fmla="*/ 11757 h 382"/>
                <a:gd name="T2" fmla="*/ 30064 w 673"/>
                <a:gd name="T3" fmla="*/ 4076 h 382"/>
                <a:gd name="T4" fmla="*/ 27192 w 673"/>
                <a:gd name="T5" fmla="*/ 4587 h 382"/>
                <a:gd name="T6" fmla="*/ 18038 w 673"/>
                <a:gd name="T7" fmla="*/ 0 h 382"/>
                <a:gd name="T8" fmla="*/ 6665 w 673"/>
                <a:gd name="T9" fmla="*/ 10325 h 382"/>
                <a:gd name="T10" fmla="*/ 0 w 673"/>
                <a:gd name="T11" fmla="*/ 19370 h 382"/>
                <a:gd name="T12" fmla="*/ 1977 w 673"/>
                <a:gd name="T13" fmla="*/ 25054 h 382"/>
                <a:gd name="T14" fmla="*/ 20186 w 673"/>
                <a:gd name="T15" fmla="*/ 25054 h 382"/>
                <a:gd name="T16" fmla="*/ 34935 w 673"/>
                <a:gd name="T17" fmla="*/ 25054 h 382"/>
                <a:gd name="T18" fmla="*/ 40664 w 673"/>
                <a:gd name="T19" fmla="*/ 25054 h 382"/>
                <a:gd name="T20" fmla="*/ 44439 w 673"/>
                <a:gd name="T21" fmla="*/ 18733 h 382"/>
                <a:gd name="T22" fmla="*/ 38740 w 673"/>
                <a:gd name="T23" fmla="*/ 11757 h 3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382"/>
                <a:gd name="T38" fmla="*/ 673 w 673"/>
                <a:gd name="T39" fmla="*/ 382 h 3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382">
                  <a:moveTo>
                    <a:pt x="587" y="179"/>
                  </a:moveTo>
                  <a:cubicBezTo>
                    <a:pt x="580" y="114"/>
                    <a:pt x="524" y="62"/>
                    <a:pt x="456" y="62"/>
                  </a:cubicBezTo>
                  <a:cubicBezTo>
                    <a:pt x="441" y="62"/>
                    <a:pt x="426" y="65"/>
                    <a:pt x="412" y="70"/>
                  </a:cubicBezTo>
                  <a:cubicBezTo>
                    <a:pt x="381" y="28"/>
                    <a:pt x="330" y="0"/>
                    <a:pt x="273" y="0"/>
                  </a:cubicBezTo>
                  <a:cubicBezTo>
                    <a:pt x="183" y="0"/>
                    <a:pt x="109" y="69"/>
                    <a:pt x="101" y="158"/>
                  </a:cubicBezTo>
                  <a:cubicBezTo>
                    <a:pt x="43" y="176"/>
                    <a:pt x="0" y="230"/>
                    <a:pt x="0" y="295"/>
                  </a:cubicBezTo>
                  <a:cubicBezTo>
                    <a:pt x="0" y="327"/>
                    <a:pt x="11" y="357"/>
                    <a:pt x="30" y="382"/>
                  </a:cubicBezTo>
                  <a:cubicBezTo>
                    <a:pt x="306" y="382"/>
                    <a:pt x="306" y="382"/>
                    <a:pt x="306" y="382"/>
                  </a:cubicBezTo>
                  <a:cubicBezTo>
                    <a:pt x="529" y="382"/>
                    <a:pt x="529" y="382"/>
                    <a:pt x="529" y="382"/>
                  </a:cubicBezTo>
                  <a:cubicBezTo>
                    <a:pt x="616" y="382"/>
                    <a:pt x="616" y="382"/>
                    <a:pt x="616" y="382"/>
                  </a:cubicBezTo>
                  <a:cubicBezTo>
                    <a:pt x="650" y="363"/>
                    <a:pt x="673" y="327"/>
                    <a:pt x="673" y="286"/>
                  </a:cubicBezTo>
                  <a:cubicBezTo>
                    <a:pt x="673" y="234"/>
                    <a:pt x="636" y="190"/>
                    <a:pt x="587" y="179"/>
                  </a:cubicBezTo>
                  <a:close/>
                </a:path>
              </a:pathLst>
            </a:custGeom>
            <a:solidFill>
              <a:srgbClr val="000000"/>
            </a:solidFill>
            <a:ln w="25400" cap="flat">
              <a:solidFill>
                <a:srgbClr val="FFFFFF"/>
              </a:solidFill>
              <a:round/>
              <a:headEnd type="none" w="med" len="med"/>
              <a:tailEnd type="none" w="med" len="med"/>
            </a:ln>
            <a:effectLst>
              <a:outerShdw blurRad="63500" sx="102000" sy="102000" algn="ctr" rotWithShape="0">
                <a:prstClr val="black">
                  <a:alpha val="40000"/>
                </a:prstClr>
              </a:outerShdw>
            </a:effectLst>
          </p:spPr>
          <p:txBody>
            <a:bodyPr lIns="0" tIns="0" rIns="0" bIns="0"/>
            <a:lstStyle/>
            <a:p>
              <a:pPr marL="0" marR="0" lvl="0" indent="0" defTabSz="675805"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B0F0"/>
                </a:solidFill>
                <a:effectLst/>
                <a:uLnTx/>
                <a:uFillTx/>
                <a:latin typeface="CiscoSansTT Light"/>
                <a:ea typeface="+mn-ea"/>
                <a:cs typeface="CiscoSansTT Light"/>
              </a:endParaRPr>
            </a:p>
          </p:txBody>
        </p:sp>
        <p:grpSp>
          <p:nvGrpSpPr>
            <p:cNvPr id="111" name="Group 110">
              <a:extLst>
                <a:ext uri="{FF2B5EF4-FFF2-40B4-BE49-F238E27FC236}">
                  <a16:creationId xmlns:a16="http://schemas.microsoft.com/office/drawing/2014/main" id="{B25BE53D-4459-32BB-D589-768901E1FB79}"/>
                </a:ext>
              </a:extLst>
            </p:cNvPr>
            <p:cNvGrpSpPr/>
            <p:nvPr/>
          </p:nvGrpSpPr>
          <p:grpSpPr>
            <a:xfrm>
              <a:off x="10902324" y="1935921"/>
              <a:ext cx="437666" cy="286335"/>
              <a:chOff x="-966224" y="5247329"/>
              <a:chExt cx="302855" cy="218601"/>
            </a:xfrm>
            <a:solidFill>
              <a:srgbClr val="000000"/>
            </a:solidFill>
            <a:effectLst>
              <a:outerShdw blurRad="63500" sx="102000" sy="102000" algn="ctr" rotWithShape="0">
                <a:prstClr val="black">
                  <a:alpha val="40000"/>
                </a:prstClr>
              </a:outerShdw>
            </a:effectLst>
          </p:grpSpPr>
          <p:cxnSp>
            <p:nvCxnSpPr>
              <p:cNvPr id="122" name="Straight Arrow Connector 121">
                <a:extLst>
                  <a:ext uri="{FF2B5EF4-FFF2-40B4-BE49-F238E27FC236}">
                    <a16:creationId xmlns:a16="http://schemas.microsoft.com/office/drawing/2014/main" id="{94C8A04F-EB1A-D386-9D10-B8466CF2AEAA}"/>
                  </a:ext>
                </a:extLst>
              </p:cNvPr>
              <p:cNvCxnSpPr/>
              <p:nvPr/>
            </p:nvCxnSpPr>
            <p:spPr>
              <a:xfrm rot="16200000">
                <a:off x="-773153" y="5356147"/>
                <a:ext cx="218601" cy="966"/>
              </a:xfrm>
              <a:prstGeom prst="straightConnector1">
                <a:avLst/>
              </a:prstGeom>
              <a:grpFill/>
              <a:ln w="25400" cap="flat">
                <a:solidFill>
                  <a:srgbClr val="FFFFFF"/>
                </a:solidFill>
                <a:round/>
                <a:headEnd type="none" w="med" len="med"/>
                <a:tailEnd type="none" w="med" len="med"/>
              </a:ln>
              <a:effectLst/>
            </p:spPr>
          </p:cxnSp>
          <p:cxnSp>
            <p:nvCxnSpPr>
              <p:cNvPr id="123" name="Straight Arrow Connector 122">
                <a:extLst>
                  <a:ext uri="{FF2B5EF4-FFF2-40B4-BE49-F238E27FC236}">
                    <a16:creationId xmlns:a16="http://schemas.microsoft.com/office/drawing/2014/main" id="{281672FE-B541-846D-1388-211F50440569}"/>
                  </a:ext>
                </a:extLst>
              </p:cNvPr>
              <p:cNvCxnSpPr/>
              <p:nvPr/>
            </p:nvCxnSpPr>
            <p:spPr>
              <a:xfrm rot="16200000">
                <a:off x="-923883" y="5356147"/>
                <a:ext cx="218601" cy="966"/>
              </a:xfrm>
              <a:prstGeom prst="straightConnector1">
                <a:avLst/>
              </a:prstGeom>
              <a:grpFill/>
              <a:ln w="25400" cap="flat">
                <a:solidFill>
                  <a:srgbClr val="FFFFFF"/>
                </a:solidFill>
                <a:round/>
                <a:headEnd type="none" w="med" len="med"/>
                <a:tailEnd type="none" w="med" len="med"/>
              </a:ln>
              <a:effectLst/>
            </p:spPr>
          </p:cxnSp>
          <p:cxnSp>
            <p:nvCxnSpPr>
              <p:cNvPr id="124" name="Straight Arrow Connector 123">
                <a:extLst>
                  <a:ext uri="{FF2B5EF4-FFF2-40B4-BE49-F238E27FC236}">
                    <a16:creationId xmlns:a16="http://schemas.microsoft.com/office/drawing/2014/main" id="{98EA8C26-0C82-836F-BC1C-7569A5BB5733}"/>
                  </a:ext>
                </a:extLst>
              </p:cNvPr>
              <p:cNvCxnSpPr/>
              <p:nvPr/>
            </p:nvCxnSpPr>
            <p:spPr>
              <a:xfrm rot="16200000">
                <a:off x="-1075042" y="5356147"/>
                <a:ext cx="218601" cy="966"/>
              </a:xfrm>
              <a:prstGeom prst="straightConnector1">
                <a:avLst/>
              </a:prstGeom>
              <a:grpFill/>
              <a:ln w="25400" cap="flat">
                <a:solidFill>
                  <a:srgbClr val="FFFFFF"/>
                </a:solidFill>
                <a:round/>
                <a:headEnd type="none" w="med" len="med"/>
                <a:tailEnd type="none" w="med" len="med"/>
              </a:ln>
              <a:effectLst/>
            </p:spPr>
          </p:cxnSp>
        </p:grpSp>
        <p:grpSp>
          <p:nvGrpSpPr>
            <p:cNvPr id="112" name="Group 111">
              <a:extLst>
                <a:ext uri="{FF2B5EF4-FFF2-40B4-BE49-F238E27FC236}">
                  <a16:creationId xmlns:a16="http://schemas.microsoft.com/office/drawing/2014/main" id="{23DBC88D-AAAC-D807-05ED-AE14EA1EE447}"/>
                </a:ext>
              </a:extLst>
            </p:cNvPr>
            <p:cNvGrpSpPr/>
            <p:nvPr/>
          </p:nvGrpSpPr>
          <p:grpSpPr>
            <a:xfrm>
              <a:off x="10809408" y="2222258"/>
              <a:ext cx="624142" cy="128179"/>
              <a:chOff x="-1029773" y="5440529"/>
              <a:chExt cx="432090" cy="86486"/>
            </a:xfrm>
            <a:solidFill>
              <a:srgbClr val="000000"/>
            </a:solidFill>
            <a:effectLst>
              <a:outerShdw blurRad="63500" sx="102000" sy="102000" algn="ctr" rotWithShape="0">
                <a:prstClr val="black">
                  <a:alpha val="40000"/>
                </a:prstClr>
              </a:outerShdw>
            </a:effectLst>
          </p:grpSpPr>
          <p:grpSp>
            <p:nvGrpSpPr>
              <p:cNvPr id="113" name="Group 112">
                <a:extLst>
                  <a:ext uri="{FF2B5EF4-FFF2-40B4-BE49-F238E27FC236}">
                    <a16:creationId xmlns:a16="http://schemas.microsoft.com/office/drawing/2014/main" id="{133E5416-A3E5-EB95-8034-ED8983F54DE2}"/>
                  </a:ext>
                </a:extLst>
              </p:cNvPr>
              <p:cNvGrpSpPr/>
              <p:nvPr/>
            </p:nvGrpSpPr>
            <p:grpSpPr>
              <a:xfrm>
                <a:off x="-1029773" y="5440529"/>
                <a:ext cx="133462" cy="86486"/>
                <a:chOff x="3804124" y="3847449"/>
                <a:chExt cx="297597" cy="192848"/>
              </a:xfrm>
              <a:grpFill/>
            </p:grpSpPr>
            <p:sp>
              <p:nvSpPr>
                <p:cNvPr id="120" name="AutoShape 88">
                  <a:extLst>
                    <a:ext uri="{FF2B5EF4-FFF2-40B4-BE49-F238E27FC236}">
                      <a16:creationId xmlns:a16="http://schemas.microsoft.com/office/drawing/2014/main" id="{C74ECC60-2FDA-E677-CFF9-C1AF5BF065E0}"/>
                    </a:ext>
                  </a:extLst>
                </p:cNvPr>
                <p:cNvSpPr>
                  <a:spLocks/>
                </p:cNvSpPr>
                <p:nvPr/>
              </p:nvSpPr>
              <p:spPr bwMode="auto">
                <a:xfrm rot="10800000" flipH="1">
                  <a:off x="3804124" y="3987116"/>
                  <a:ext cx="297597" cy="53181"/>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grpFill/>
                <a:ln w="9525" cap="flat">
                  <a:solidFill>
                    <a:srgbClr val="FFFFFF"/>
                  </a:solidFill>
                  <a:round/>
                  <a:headEnd type="none" w="med" len="med"/>
                  <a:tailEnd type="none" w="med" len="med"/>
                </a:ln>
                <a:effectLst/>
              </p:spPr>
              <p:txBody>
                <a:bodyPr lIns="0" tIns="0" rIns="0" bIns="0"/>
                <a:lstStyle/>
                <a:p>
                  <a:pPr marL="0" marR="0" lvl="0" indent="0" defTabSz="675805"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B0F0"/>
                    </a:solidFill>
                    <a:effectLst/>
                    <a:uLnTx/>
                    <a:uFillTx/>
                    <a:latin typeface="CiscoSansTT Light"/>
                    <a:ea typeface="+mn-ea"/>
                    <a:cs typeface="CiscoSansTT Light"/>
                  </a:endParaRPr>
                </a:p>
              </p:txBody>
            </p:sp>
            <p:sp>
              <p:nvSpPr>
                <p:cNvPr id="121" name="Freeform 89">
                  <a:extLst>
                    <a:ext uri="{FF2B5EF4-FFF2-40B4-BE49-F238E27FC236}">
                      <a16:creationId xmlns:a16="http://schemas.microsoft.com/office/drawing/2014/main" id="{8A36CEC8-23DC-D95F-F024-6F823DEDB954}"/>
                    </a:ext>
                  </a:extLst>
                </p:cNvPr>
                <p:cNvSpPr>
                  <a:spLocks/>
                </p:cNvSpPr>
                <p:nvPr/>
              </p:nvSpPr>
              <p:spPr bwMode="auto">
                <a:xfrm>
                  <a:off x="3838772" y="3847449"/>
                  <a:ext cx="228301" cy="130535"/>
                </a:xfrm>
                <a:custGeom>
                  <a:avLst/>
                  <a:gdLst/>
                  <a:ahLst/>
                  <a:cxnLst/>
                  <a:rect l="l" t="t" r="r" b="b"/>
                  <a:pathLst>
                    <a:path w="228301" h="130535">
                      <a:moveTo>
                        <a:pt x="24330" y="12892"/>
                      </a:moveTo>
                      <a:cubicBezTo>
                        <a:pt x="18310" y="12892"/>
                        <a:pt x="13429" y="17773"/>
                        <a:pt x="13429" y="23793"/>
                      </a:cubicBezTo>
                      <a:lnTo>
                        <a:pt x="13429" y="107816"/>
                      </a:lnTo>
                      <a:cubicBezTo>
                        <a:pt x="13429" y="113836"/>
                        <a:pt x="18310" y="118717"/>
                        <a:pt x="24330" y="118717"/>
                      </a:cubicBezTo>
                      <a:lnTo>
                        <a:pt x="203970" y="118717"/>
                      </a:lnTo>
                      <a:cubicBezTo>
                        <a:pt x="209990" y="118717"/>
                        <a:pt x="214871" y="113836"/>
                        <a:pt x="214871" y="107816"/>
                      </a:cubicBezTo>
                      <a:lnTo>
                        <a:pt x="214871" y="23793"/>
                      </a:lnTo>
                      <a:cubicBezTo>
                        <a:pt x="214871" y="17773"/>
                        <a:pt x="209990" y="12892"/>
                        <a:pt x="203970" y="12892"/>
                      </a:cubicBezTo>
                      <a:close/>
                      <a:moveTo>
                        <a:pt x="14702" y="0"/>
                      </a:moveTo>
                      <a:cubicBezTo>
                        <a:pt x="14702" y="0"/>
                        <a:pt x="14702" y="0"/>
                        <a:pt x="213599" y="0"/>
                      </a:cubicBezTo>
                      <a:cubicBezTo>
                        <a:pt x="221685" y="0"/>
                        <a:pt x="228301" y="6599"/>
                        <a:pt x="228301" y="14667"/>
                      </a:cubicBezTo>
                      <a:cubicBezTo>
                        <a:pt x="228301" y="14667"/>
                        <a:pt x="228301" y="14667"/>
                        <a:pt x="228301" y="130535"/>
                      </a:cubicBezTo>
                      <a:lnTo>
                        <a:pt x="0" y="130535"/>
                      </a:lnTo>
                      <a:cubicBezTo>
                        <a:pt x="0" y="130535"/>
                        <a:pt x="0" y="130535"/>
                        <a:pt x="0" y="14667"/>
                      </a:cubicBezTo>
                      <a:cubicBezTo>
                        <a:pt x="0" y="6599"/>
                        <a:pt x="6617" y="0"/>
                        <a:pt x="14702" y="0"/>
                      </a:cubicBezTo>
                      <a:close/>
                    </a:path>
                  </a:pathLst>
                </a:custGeom>
                <a:grpFill/>
                <a:ln w="9525" cap="flat">
                  <a:solidFill>
                    <a:srgbClr val="FFFFFF"/>
                  </a:solidFill>
                  <a:round/>
                  <a:headEnd type="none" w="med" len="med"/>
                  <a:tailEnd type="none" w="med" len="med"/>
                </a:ln>
                <a:effectLst/>
              </p:spPr>
              <p:txBody>
                <a:bodyPr lIns="0" tIns="0" rIns="0" bIns="0"/>
                <a:lstStyle/>
                <a:p>
                  <a:pPr marL="0" marR="0" lvl="0" indent="0" defTabSz="675805"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B0F0"/>
                    </a:solidFill>
                    <a:effectLst/>
                    <a:uLnTx/>
                    <a:uFillTx/>
                    <a:latin typeface="CiscoSansTT Light"/>
                    <a:ea typeface="+mn-ea"/>
                    <a:cs typeface="CiscoSansTT Light"/>
                  </a:endParaRPr>
                </a:p>
              </p:txBody>
            </p:sp>
          </p:grpSp>
          <p:grpSp>
            <p:nvGrpSpPr>
              <p:cNvPr id="114" name="Group 113">
                <a:extLst>
                  <a:ext uri="{FF2B5EF4-FFF2-40B4-BE49-F238E27FC236}">
                    <a16:creationId xmlns:a16="http://schemas.microsoft.com/office/drawing/2014/main" id="{5527D1AE-9B68-EF32-FF8A-C0E1A23EE904}"/>
                  </a:ext>
                </a:extLst>
              </p:cNvPr>
              <p:cNvGrpSpPr/>
              <p:nvPr/>
            </p:nvGrpSpPr>
            <p:grpSpPr>
              <a:xfrm>
                <a:off x="-880459" y="5440529"/>
                <a:ext cx="133462" cy="86486"/>
                <a:chOff x="3804124" y="3847449"/>
                <a:chExt cx="297597" cy="192848"/>
              </a:xfrm>
              <a:grpFill/>
            </p:grpSpPr>
            <p:sp>
              <p:nvSpPr>
                <p:cNvPr id="118" name="AutoShape 88">
                  <a:extLst>
                    <a:ext uri="{FF2B5EF4-FFF2-40B4-BE49-F238E27FC236}">
                      <a16:creationId xmlns:a16="http://schemas.microsoft.com/office/drawing/2014/main" id="{C314E82A-2134-C2CE-A794-D1D274A6B897}"/>
                    </a:ext>
                  </a:extLst>
                </p:cNvPr>
                <p:cNvSpPr>
                  <a:spLocks/>
                </p:cNvSpPr>
                <p:nvPr/>
              </p:nvSpPr>
              <p:spPr bwMode="auto">
                <a:xfrm rot="10800000" flipH="1">
                  <a:off x="3804124" y="3987116"/>
                  <a:ext cx="297597" cy="53181"/>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grpFill/>
                <a:ln w="9525" cap="flat">
                  <a:solidFill>
                    <a:srgbClr val="FFFFFF"/>
                  </a:solidFill>
                  <a:round/>
                  <a:headEnd type="none" w="med" len="med"/>
                  <a:tailEnd type="none" w="med" len="med"/>
                </a:ln>
                <a:effectLst/>
              </p:spPr>
              <p:txBody>
                <a:bodyPr lIns="0" tIns="0" rIns="0" bIns="0"/>
                <a:lstStyle/>
                <a:p>
                  <a:pPr marL="0" marR="0" lvl="0" indent="0" defTabSz="675805"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B0F0"/>
                    </a:solidFill>
                    <a:effectLst/>
                    <a:uLnTx/>
                    <a:uFillTx/>
                    <a:latin typeface="CiscoSansTT Light"/>
                    <a:ea typeface="+mn-ea"/>
                    <a:cs typeface="CiscoSansTT Light"/>
                  </a:endParaRPr>
                </a:p>
              </p:txBody>
            </p:sp>
            <p:sp>
              <p:nvSpPr>
                <p:cNvPr id="119" name="Freeform 89">
                  <a:extLst>
                    <a:ext uri="{FF2B5EF4-FFF2-40B4-BE49-F238E27FC236}">
                      <a16:creationId xmlns:a16="http://schemas.microsoft.com/office/drawing/2014/main" id="{E34FF13A-B839-E325-D1F0-6BC1F6BC8E0A}"/>
                    </a:ext>
                  </a:extLst>
                </p:cNvPr>
                <p:cNvSpPr>
                  <a:spLocks/>
                </p:cNvSpPr>
                <p:nvPr/>
              </p:nvSpPr>
              <p:spPr bwMode="auto">
                <a:xfrm>
                  <a:off x="3838772" y="3847449"/>
                  <a:ext cx="228301" cy="130535"/>
                </a:xfrm>
                <a:custGeom>
                  <a:avLst/>
                  <a:gdLst/>
                  <a:ahLst/>
                  <a:cxnLst/>
                  <a:rect l="l" t="t" r="r" b="b"/>
                  <a:pathLst>
                    <a:path w="228301" h="130535">
                      <a:moveTo>
                        <a:pt x="24330" y="12892"/>
                      </a:moveTo>
                      <a:cubicBezTo>
                        <a:pt x="18310" y="12892"/>
                        <a:pt x="13429" y="17773"/>
                        <a:pt x="13429" y="23793"/>
                      </a:cubicBezTo>
                      <a:lnTo>
                        <a:pt x="13429" y="107816"/>
                      </a:lnTo>
                      <a:cubicBezTo>
                        <a:pt x="13429" y="113836"/>
                        <a:pt x="18310" y="118717"/>
                        <a:pt x="24330" y="118717"/>
                      </a:cubicBezTo>
                      <a:lnTo>
                        <a:pt x="203970" y="118717"/>
                      </a:lnTo>
                      <a:cubicBezTo>
                        <a:pt x="209990" y="118717"/>
                        <a:pt x="214871" y="113836"/>
                        <a:pt x="214871" y="107816"/>
                      </a:cubicBezTo>
                      <a:lnTo>
                        <a:pt x="214871" y="23793"/>
                      </a:lnTo>
                      <a:cubicBezTo>
                        <a:pt x="214871" y="17773"/>
                        <a:pt x="209990" y="12892"/>
                        <a:pt x="203970" y="12892"/>
                      </a:cubicBezTo>
                      <a:close/>
                      <a:moveTo>
                        <a:pt x="14702" y="0"/>
                      </a:moveTo>
                      <a:cubicBezTo>
                        <a:pt x="14702" y="0"/>
                        <a:pt x="14702" y="0"/>
                        <a:pt x="213599" y="0"/>
                      </a:cubicBezTo>
                      <a:cubicBezTo>
                        <a:pt x="221685" y="0"/>
                        <a:pt x="228301" y="6599"/>
                        <a:pt x="228301" y="14667"/>
                      </a:cubicBezTo>
                      <a:cubicBezTo>
                        <a:pt x="228301" y="14667"/>
                        <a:pt x="228301" y="14667"/>
                        <a:pt x="228301" y="130535"/>
                      </a:cubicBezTo>
                      <a:lnTo>
                        <a:pt x="0" y="130535"/>
                      </a:lnTo>
                      <a:cubicBezTo>
                        <a:pt x="0" y="130535"/>
                        <a:pt x="0" y="130535"/>
                        <a:pt x="0" y="14667"/>
                      </a:cubicBezTo>
                      <a:cubicBezTo>
                        <a:pt x="0" y="6599"/>
                        <a:pt x="6617" y="0"/>
                        <a:pt x="14702" y="0"/>
                      </a:cubicBezTo>
                      <a:close/>
                    </a:path>
                  </a:pathLst>
                </a:custGeom>
                <a:grpFill/>
                <a:ln w="9525" cap="flat">
                  <a:solidFill>
                    <a:srgbClr val="FFFFFF"/>
                  </a:solidFill>
                  <a:round/>
                  <a:headEnd type="none" w="med" len="med"/>
                  <a:tailEnd type="none" w="med" len="med"/>
                </a:ln>
                <a:effectLst/>
              </p:spPr>
              <p:txBody>
                <a:bodyPr lIns="0" tIns="0" rIns="0" bIns="0"/>
                <a:lstStyle/>
                <a:p>
                  <a:pPr marL="0" marR="0" lvl="0" indent="0" defTabSz="675805"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B0F0"/>
                    </a:solidFill>
                    <a:effectLst/>
                    <a:uLnTx/>
                    <a:uFillTx/>
                    <a:latin typeface="CiscoSansTT Light"/>
                    <a:ea typeface="+mn-ea"/>
                    <a:cs typeface="CiscoSansTT Light"/>
                  </a:endParaRPr>
                </a:p>
              </p:txBody>
            </p:sp>
          </p:grpSp>
          <p:grpSp>
            <p:nvGrpSpPr>
              <p:cNvPr id="115" name="Group 114">
                <a:extLst>
                  <a:ext uri="{FF2B5EF4-FFF2-40B4-BE49-F238E27FC236}">
                    <a16:creationId xmlns:a16="http://schemas.microsoft.com/office/drawing/2014/main" id="{D57CAE15-0E78-CD0B-5785-5B03EFBC5432}"/>
                  </a:ext>
                </a:extLst>
              </p:cNvPr>
              <p:cNvGrpSpPr/>
              <p:nvPr/>
            </p:nvGrpSpPr>
            <p:grpSpPr>
              <a:xfrm>
                <a:off x="-731145" y="5440529"/>
                <a:ext cx="133462" cy="86486"/>
                <a:chOff x="3804124" y="3847449"/>
                <a:chExt cx="297597" cy="192848"/>
              </a:xfrm>
              <a:grpFill/>
            </p:grpSpPr>
            <p:sp>
              <p:nvSpPr>
                <p:cNvPr id="116" name="AutoShape 88">
                  <a:extLst>
                    <a:ext uri="{FF2B5EF4-FFF2-40B4-BE49-F238E27FC236}">
                      <a16:creationId xmlns:a16="http://schemas.microsoft.com/office/drawing/2014/main" id="{260E067D-0479-ABFB-F0A3-BA6AAAC2D3CB}"/>
                    </a:ext>
                  </a:extLst>
                </p:cNvPr>
                <p:cNvSpPr>
                  <a:spLocks/>
                </p:cNvSpPr>
                <p:nvPr/>
              </p:nvSpPr>
              <p:spPr bwMode="auto">
                <a:xfrm rot="10800000" flipH="1">
                  <a:off x="3804124" y="3987116"/>
                  <a:ext cx="297597" cy="53181"/>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grpFill/>
                <a:ln w="9525" cap="flat">
                  <a:solidFill>
                    <a:srgbClr val="FFFFFF"/>
                  </a:solidFill>
                  <a:round/>
                  <a:headEnd type="none" w="med" len="med"/>
                  <a:tailEnd type="none" w="med" len="med"/>
                </a:ln>
                <a:effectLst/>
              </p:spPr>
              <p:txBody>
                <a:bodyPr lIns="0" tIns="0" rIns="0" bIns="0"/>
                <a:lstStyle/>
                <a:p>
                  <a:pPr marL="0" marR="0" lvl="0" indent="0" defTabSz="675805"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B0F0"/>
                    </a:solidFill>
                    <a:effectLst/>
                    <a:uLnTx/>
                    <a:uFillTx/>
                    <a:latin typeface="CiscoSansTT Light"/>
                    <a:ea typeface="+mn-ea"/>
                    <a:cs typeface="CiscoSansTT Light"/>
                  </a:endParaRPr>
                </a:p>
              </p:txBody>
            </p:sp>
            <p:sp>
              <p:nvSpPr>
                <p:cNvPr id="117" name="Freeform 89">
                  <a:extLst>
                    <a:ext uri="{FF2B5EF4-FFF2-40B4-BE49-F238E27FC236}">
                      <a16:creationId xmlns:a16="http://schemas.microsoft.com/office/drawing/2014/main" id="{89CFB262-742C-5B32-67DF-8A80DD448961}"/>
                    </a:ext>
                  </a:extLst>
                </p:cNvPr>
                <p:cNvSpPr>
                  <a:spLocks/>
                </p:cNvSpPr>
                <p:nvPr/>
              </p:nvSpPr>
              <p:spPr bwMode="auto">
                <a:xfrm>
                  <a:off x="3838772" y="3847449"/>
                  <a:ext cx="228301" cy="130535"/>
                </a:xfrm>
                <a:custGeom>
                  <a:avLst/>
                  <a:gdLst/>
                  <a:ahLst/>
                  <a:cxnLst/>
                  <a:rect l="l" t="t" r="r" b="b"/>
                  <a:pathLst>
                    <a:path w="228301" h="130535">
                      <a:moveTo>
                        <a:pt x="24330" y="12892"/>
                      </a:moveTo>
                      <a:cubicBezTo>
                        <a:pt x="18310" y="12892"/>
                        <a:pt x="13429" y="17773"/>
                        <a:pt x="13429" y="23793"/>
                      </a:cubicBezTo>
                      <a:lnTo>
                        <a:pt x="13429" y="107816"/>
                      </a:lnTo>
                      <a:cubicBezTo>
                        <a:pt x="13429" y="113836"/>
                        <a:pt x="18310" y="118717"/>
                        <a:pt x="24330" y="118717"/>
                      </a:cubicBezTo>
                      <a:lnTo>
                        <a:pt x="203970" y="118717"/>
                      </a:lnTo>
                      <a:cubicBezTo>
                        <a:pt x="209990" y="118717"/>
                        <a:pt x="214871" y="113836"/>
                        <a:pt x="214871" y="107816"/>
                      </a:cubicBezTo>
                      <a:lnTo>
                        <a:pt x="214871" y="23793"/>
                      </a:lnTo>
                      <a:cubicBezTo>
                        <a:pt x="214871" y="17773"/>
                        <a:pt x="209990" y="12892"/>
                        <a:pt x="203970" y="12892"/>
                      </a:cubicBezTo>
                      <a:close/>
                      <a:moveTo>
                        <a:pt x="14702" y="0"/>
                      </a:moveTo>
                      <a:cubicBezTo>
                        <a:pt x="14702" y="0"/>
                        <a:pt x="14702" y="0"/>
                        <a:pt x="213599" y="0"/>
                      </a:cubicBezTo>
                      <a:cubicBezTo>
                        <a:pt x="221685" y="0"/>
                        <a:pt x="228301" y="6599"/>
                        <a:pt x="228301" y="14667"/>
                      </a:cubicBezTo>
                      <a:cubicBezTo>
                        <a:pt x="228301" y="14667"/>
                        <a:pt x="228301" y="14667"/>
                        <a:pt x="228301" y="130535"/>
                      </a:cubicBezTo>
                      <a:lnTo>
                        <a:pt x="0" y="130535"/>
                      </a:lnTo>
                      <a:cubicBezTo>
                        <a:pt x="0" y="130535"/>
                        <a:pt x="0" y="130535"/>
                        <a:pt x="0" y="14667"/>
                      </a:cubicBezTo>
                      <a:cubicBezTo>
                        <a:pt x="0" y="6599"/>
                        <a:pt x="6617" y="0"/>
                        <a:pt x="14702" y="0"/>
                      </a:cubicBezTo>
                      <a:close/>
                    </a:path>
                  </a:pathLst>
                </a:custGeom>
                <a:grpFill/>
                <a:ln w="9525" cap="flat">
                  <a:solidFill>
                    <a:srgbClr val="FFFFFF"/>
                  </a:solidFill>
                  <a:round/>
                  <a:headEnd type="none" w="med" len="med"/>
                  <a:tailEnd type="none" w="med" len="med"/>
                </a:ln>
                <a:effectLst/>
              </p:spPr>
              <p:txBody>
                <a:bodyPr lIns="0" tIns="0" rIns="0" bIns="0"/>
                <a:lstStyle/>
                <a:p>
                  <a:pPr marL="0" marR="0" lvl="0" indent="0" defTabSz="675805"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B0F0"/>
                    </a:solidFill>
                    <a:effectLst/>
                    <a:uLnTx/>
                    <a:uFillTx/>
                    <a:latin typeface="CiscoSansTT Light"/>
                    <a:ea typeface="+mn-ea"/>
                    <a:cs typeface="CiscoSansTT Light"/>
                  </a:endParaRPr>
                </a:p>
              </p:txBody>
            </p:sp>
          </p:grpSp>
        </p:grpSp>
      </p:grpSp>
      <p:sp>
        <p:nvSpPr>
          <p:cNvPr id="127" name="Freeform 55">
            <a:extLst>
              <a:ext uri="{FF2B5EF4-FFF2-40B4-BE49-F238E27FC236}">
                <a16:creationId xmlns:a16="http://schemas.microsoft.com/office/drawing/2014/main" id="{76AA9A95-F39E-2463-3F9A-27313E65A8D2}"/>
              </a:ext>
            </a:extLst>
          </p:cNvPr>
          <p:cNvSpPr>
            <a:spLocks noEditPoints="1"/>
          </p:cNvSpPr>
          <p:nvPr/>
        </p:nvSpPr>
        <p:spPr bwMode="auto">
          <a:xfrm>
            <a:off x="3221799" y="2952865"/>
            <a:ext cx="223686" cy="223686"/>
          </a:xfrm>
          <a:custGeom>
            <a:avLst/>
            <a:gdLst>
              <a:gd name="T0" fmla="*/ 540 w 800"/>
              <a:gd name="T1" fmla="*/ 493 h 800"/>
              <a:gd name="T2" fmla="*/ 540 w 800"/>
              <a:gd name="T3" fmla="*/ 540 h 800"/>
              <a:gd name="T4" fmla="*/ 517 w 800"/>
              <a:gd name="T5" fmla="*/ 550 h 800"/>
              <a:gd name="T6" fmla="*/ 493 w 800"/>
              <a:gd name="T7" fmla="*/ 540 h 800"/>
              <a:gd name="T8" fmla="*/ 400 w 800"/>
              <a:gd name="T9" fmla="*/ 447 h 800"/>
              <a:gd name="T10" fmla="*/ 307 w 800"/>
              <a:gd name="T11" fmla="*/ 540 h 800"/>
              <a:gd name="T12" fmla="*/ 284 w 800"/>
              <a:gd name="T13" fmla="*/ 550 h 800"/>
              <a:gd name="T14" fmla="*/ 260 w 800"/>
              <a:gd name="T15" fmla="*/ 540 h 800"/>
              <a:gd name="T16" fmla="*/ 260 w 800"/>
              <a:gd name="T17" fmla="*/ 493 h 800"/>
              <a:gd name="T18" fmla="*/ 353 w 800"/>
              <a:gd name="T19" fmla="*/ 400 h 800"/>
              <a:gd name="T20" fmla="*/ 260 w 800"/>
              <a:gd name="T21" fmla="*/ 307 h 800"/>
              <a:gd name="T22" fmla="*/ 260 w 800"/>
              <a:gd name="T23" fmla="*/ 260 h 800"/>
              <a:gd name="T24" fmla="*/ 307 w 800"/>
              <a:gd name="T25" fmla="*/ 260 h 800"/>
              <a:gd name="T26" fmla="*/ 400 w 800"/>
              <a:gd name="T27" fmla="*/ 353 h 800"/>
              <a:gd name="T28" fmla="*/ 493 w 800"/>
              <a:gd name="T29" fmla="*/ 260 h 800"/>
              <a:gd name="T30" fmla="*/ 540 w 800"/>
              <a:gd name="T31" fmla="*/ 260 h 800"/>
              <a:gd name="T32" fmla="*/ 540 w 800"/>
              <a:gd name="T33" fmla="*/ 307 h 800"/>
              <a:gd name="T34" fmla="*/ 447 w 800"/>
              <a:gd name="T35" fmla="*/ 400 h 800"/>
              <a:gd name="T36" fmla="*/ 540 w 800"/>
              <a:gd name="T37" fmla="*/ 493 h 800"/>
              <a:gd name="T38" fmla="*/ 400 w 800"/>
              <a:gd name="T39" fmla="*/ 0 h 800"/>
              <a:gd name="T40" fmla="*/ 0 w 800"/>
              <a:gd name="T41" fmla="*/ 400 h 800"/>
              <a:gd name="T42" fmla="*/ 400 w 800"/>
              <a:gd name="T43" fmla="*/ 800 h 800"/>
              <a:gd name="T44" fmla="*/ 800 w 800"/>
              <a:gd name="T45" fmla="*/ 400 h 800"/>
              <a:gd name="T46" fmla="*/ 400 w 800"/>
              <a:gd name="T47"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0" h="800">
                <a:moveTo>
                  <a:pt x="540" y="493"/>
                </a:moveTo>
                <a:cubicBezTo>
                  <a:pt x="553" y="506"/>
                  <a:pt x="553" y="527"/>
                  <a:pt x="540" y="540"/>
                </a:cubicBezTo>
                <a:cubicBezTo>
                  <a:pt x="534" y="547"/>
                  <a:pt x="525" y="550"/>
                  <a:pt x="517" y="550"/>
                </a:cubicBezTo>
                <a:cubicBezTo>
                  <a:pt x="508" y="550"/>
                  <a:pt x="500" y="547"/>
                  <a:pt x="493" y="540"/>
                </a:cubicBezTo>
                <a:lnTo>
                  <a:pt x="400" y="447"/>
                </a:lnTo>
                <a:lnTo>
                  <a:pt x="307" y="540"/>
                </a:lnTo>
                <a:cubicBezTo>
                  <a:pt x="301" y="547"/>
                  <a:pt x="292" y="550"/>
                  <a:pt x="284" y="550"/>
                </a:cubicBezTo>
                <a:cubicBezTo>
                  <a:pt x="275" y="550"/>
                  <a:pt x="266" y="547"/>
                  <a:pt x="260" y="540"/>
                </a:cubicBezTo>
                <a:cubicBezTo>
                  <a:pt x="247" y="527"/>
                  <a:pt x="247" y="506"/>
                  <a:pt x="260" y="493"/>
                </a:cubicBezTo>
                <a:lnTo>
                  <a:pt x="353" y="400"/>
                </a:lnTo>
                <a:lnTo>
                  <a:pt x="260" y="307"/>
                </a:lnTo>
                <a:cubicBezTo>
                  <a:pt x="247" y="294"/>
                  <a:pt x="247" y="273"/>
                  <a:pt x="260" y="260"/>
                </a:cubicBezTo>
                <a:cubicBezTo>
                  <a:pt x="273" y="247"/>
                  <a:pt x="294" y="247"/>
                  <a:pt x="307" y="260"/>
                </a:cubicBezTo>
                <a:lnTo>
                  <a:pt x="400" y="353"/>
                </a:lnTo>
                <a:lnTo>
                  <a:pt x="493" y="260"/>
                </a:lnTo>
                <a:cubicBezTo>
                  <a:pt x="506" y="247"/>
                  <a:pt x="527" y="247"/>
                  <a:pt x="540" y="260"/>
                </a:cubicBezTo>
                <a:cubicBezTo>
                  <a:pt x="553" y="273"/>
                  <a:pt x="553" y="294"/>
                  <a:pt x="540" y="307"/>
                </a:cubicBezTo>
                <a:lnTo>
                  <a:pt x="447" y="400"/>
                </a:lnTo>
                <a:lnTo>
                  <a:pt x="540" y="493"/>
                </a:lnTo>
                <a:close/>
                <a:moveTo>
                  <a:pt x="400" y="0"/>
                </a:moveTo>
                <a:cubicBezTo>
                  <a:pt x="179" y="0"/>
                  <a:pt x="0" y="179"/>
                  <a:pt x="0" y="400"/>
                </a:cubicBezTo>
                <a:cubicBezTo>
                  <a:pt x="0" y="621"/>
                  <a:pt x="179" y="800"/>
                  <a:pt x="400" y="800"/>
                </a:cubicBezTo>
                <a:cubicBezTo>
                  <a:pt x="621" y="800"/>
                  <a:pt x="800" y="621"/>
                  <a:pt x="800" y="400"/>
                </a:cubicBezTo>
                <a:cubicBezTo>
                  <a:pt x="800" y="179"/>
                  <a:pt x="621" y="0"/>
                  <a:pt x="400" y="0"/>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32" name="Group 131">
            <a:extLst>
              <a:ext uri="{FF2B5EF4-FFF2-40B4-BE49-F238E27FC236}">
                <a16:creationId xmlns:a16="http://schemas.microsoft.com/office/drawing/2014/main" id="{215149C3-CB7C-AC4B-AAAE-674174EAEE66}"/>
              </a:ext>
            </a:extLst>
          </p:cNvPr>
          <p:cNvGrpSpPr/>
          <p:nvPr/>
        </p:nvGrpSpPr>
        <p:grpSpPr>
          <a:xfrm>
            <a:off x="10374414" y="2062595"/>
            <a:ext cx="385852" cy="371180"/>
            <a:chOff x="9463090" y="6346031"/>
            <a:chExt cx="417513" cy="401638"/>
          </a:xfrm>
          <a:solidFill>
            <a:sysClr val="window" lastClr="FFFFFF"/>
          </a:solidFill>
        </p:grpSpPr>
        <p:sp>
          <p:nvSpPr>
            <p:cNvPr id="133" name="Freeform 421">
              <a:extLst>
                <a:ext uri="{FF2B5EF4-FFF2-40B4-BE49-F238E27FC236}">
                  <a16:creationId xmlns:a16="http://schemas.microsoft.com/office/drawing/2014/main" id="{8D65CCE6-EDF8-3A16-6F45-D3E8AEDF7BF3}"/>
                </a:ext>
              </a:extLst>
            </p:cNvPr>
            <p:cNvSpPr>
              <a:spLocks/>
            </p:cNvSpPr>
            <p:nvPr/>
          </p:nvSpPr>
          <p:spPr bwMode="auto">
            <a:xfrm>
              <a:off x="9609140" y="6346031"/>
              <a:ext cx="271463" cy="290513"/>
            </a:xfrm>
            <a:custGeom>
              <a:avLst/>
              <a:gdLst>
                <a:gd name="T0" fmla="*/ 698 w 1193"/>
                <a:gd name="T1" fmla="*/ 295 h 1279"/>
                <a:gd name="T2" fmla="*/ 636 w 1193"/>
                <a:gd name="T3" fmla="*/ 0 h 1279"/>
                <a:gd name="T4" fmla="*/ 636 w 1193"/>
                <a:gd name="T5" fmla="*/ 974 h 1279"/>
                <a:gd name="T6" fmla="*/ 637 w 1193"/>
                <a:gd name="T7" fmla="*/ 650 h 1279"/>
                <a:gd name="T8" fmla="*/ 684 w 1193"/>
                <a:gd name="T9" fmla="*/ 653 h 1279"/>
                <a:gd name="T10" fmla="*/ 730 w 1193"/>
                <a:gd name="T11" fmla="*/ 664 h 1279"/>
                <a:gd name="T12" fmla="*/ 772 w 1193"/>
                <a:gd name="T13" fmla="*/ 680 h 1279"/>
                <a:gd name="T14" fmla="*/ 811 w 1193"/>
                <a:gd name="T15" fmla="*/ 703 h 1279"/>
                <a:gd name="T16" fmla="*/ 846 w 1193"/>
                <a:gd name="T17" fmla="*/ 730 h 1279"/>
                <a:gd name="T18" fmla="*/ 877 w 1193"/>
                <a:gd name="T19" fmla="*/ 763 h 1279"/>
                <a:gd name="T20" fmla="*/ 904 w 1193"/>
                <a:gd name="T21" fmla="*/ 799 h 1279"/>
                <a:gd name="T22" fmla="*/ 924 w 1193"/>
                <a:gd name="T23" fmla="*/ 839 h 1279"/>
                <a:gd name="T24" fmla="*/ 938 w 1193"/>
                <a:gd name="T25" fmla="*/ 883 h 1279"/>
                <a:gd name="T26" fmla="*/ 946 w 1193"/>
                <a:gd name="T27" fmla="*/ 929 h 1279"/>
                <a:gd name="T28" fmla="*/ 948 w 1193"/>
                <a:gd name="T29" fmla="*/ 961 h 1279"/>
                <a:gd name="T30" fmla="*/ 944 w 1193"/>
                <a:gd name="T31" fmla="*/ 1008 h 1279"/>
                <a:gd name="T32" fmla="*/ 934 w 1193"/>
                <a:gd name="T33" fmla="*/ 1052 h 1279"/>
                <a:gd name="T34" fmla="*/ 918 w 1193"/>
                <a:gd name="T35" fmla="*/ 1094 h 1279"/>
                <a:gd name="T36" fmla="*/ 895 w 1193"/>
                <a:gd name="T37" fmla="*/ 1133 h 1279"/>
                <a:gd name="T38" fmla="*/ 869 w 1193"/>
                <a:gd name="T39" fmla="*/ 1169 h 1279"/>
                <a:gd name="T40" fmla="*/ 836 w 1193"/>
                <a:gd name="T41" fmla="*/ 1199 h 1279"/>
                <a:gd name="T42" fmla="*/ 801 w 1193"/>
                <a:gd name="T43" fmla="*/ 1226 h 1279"/>
                <a:gd name="T44" fmla="*/ 761 w 1193"/>
                <a:gd name="T45" fmla="*/ 1246 h 1279"/>
                <a:gd name="T46" fmla="*/ 718 w 1193"/>
                <a:gd name="T47" fmla="*/ 1261 h 1279"/>
                <a:gd name="T48" fmla="*/ 672 w 1193"/>
                <a:gd name="T49" fmla="*/ 1270 h 1279"/>
                <a:gd name="T50" fmla="*/ 640 w 1193"/>
                <a:gd name="T51" fmla="*/ 1272 h 1279"/>
                <a:gd name="T52" fmla="*/ 703 w 1193"/>
                <a:gd name="T53" fmla="*/ 1278 h 1279"/>
                <a:gd name="T54" fmla="*/ 748 w 1193"/>
                <a:gd name="T55" fmla="*/ 1278 h 1279"/>
                <a:gd name="T56" fmla="*/ 818 w 1193"/>
                <a:gd name="T57" fmla="*/ 1270 h 1279"/>
                <a:gd name="T58" fmla="*/ 885 w 1193"/>
                <a:gd name="T59" fmla="*/ 1250 h 1279"/>
                <a:gd name="T60" fmla="*/ 947 w 1193"/>
                <a:gd name="T61" fmla="*/ 1222 h 1279"/>
                <a:gd name="T62" fmla="*/ 1005 w 1193"/>
                <a:gd name="T63" fmla="*/ 1185 h 1279"/>
                <a:gd name="T64" fmla="*/ 1056 w 1193"/>
                <a:gd name="T65" fmla="*/ 1141 h 1279"/>
                <a:gd name="T66" fmla="*/ 1100 w 1193"/>
                <a:gd name="T67" fmla="*/ 1090 h 1279"/>
                <a:gd name="T68" fmla="*/ 1137 w 1193"/>
                <a:gd name="T69" fmla="*/ 1033 h 1279"/>
                <a:gd name="T70" fmla="*/ 1165 w 1193"/>
                <a:gd name="T71" fmla="*/ 970 h 1279"/>
                <a:gd name="T72" fmla="*/ 1184 w 1193"/>
                <a:gd name="T73" fmla="*/ 904 h 1279"/>
                <a:gd name="T74" fmla="*/ 1193 w 1193"/>
                <a:gd name="T75" fmla="*/ 833 h 1279"/>
                <a:gd name="T76" fmla="*/ 1193 w 1193"/>
                <a:gd name="T77" fmla="*/ 784 h 1279"/>
                <a:gd name="T78" fmla="*/ 1184 w 1193"/>
                <a:gd name="T79" fmla="*/ 714 h 1279"/>
                <a:gd name="T80" fmla="*/ 1165 w 1193"/>
                <a:gd name="T81" fmla="*/ 646 h 1279"/>
                <a:gd name="T82" fmla="*/ 1136 w 1193"/>
                <a:gd name="T83" fmla="*/ 583 h 1279"/>
                <a:gd name="T84" fmla="*/ 1099 w 1193"/>
                <a:gd name="T85" fmla="*/ 524 h 1279"/>
                <a:gd name="T86" fmla="*/ 1054 w 1193"/>
                <a:gd name="T87" fmla="*/ 470 h 1279"/>
                <a:gd name="T88" fmla="*/ 1004 w 1193"/>
                <a:gd name="T89" fmla="*/ 423 h 1279"/>
                <a:gd name="T90" fmla="*/ 946 w 1193"/>
                <a:gd name="T91" fmla="*/ 381 h 1279"/>
                <a:gd name="T92" fmla="*/ 884 w 1193"/>
                <a:gd name="T93" fmla="*/ 347 h 1279"/>
                <a:gd name="T94" fmla="*/ 817 w 1193"/>
                <a:gd name="T95" fmla="*/ 320 h 1279"/>
                <a:gd name="T96" fmla="*/ 748 w 1193"/>
                <a:gd name="T97" fmla="*/ 303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3" h="1279">
                  <a:moveTo>
                    <a:pt x="723" y="298"/>
                  </a:moveTo>
                  <a:lnTo>
                    <a:pt x="723" y="298"/>
                  </a:lnTo>
                  <a:lnTo>
                    <a:pt x="698" y="295"/>
                  </a:lnTo>
                  <a:lnTo>
                    <a:pt x="669" y="293"/>
                  </a:lnTo>
                  <a:lnTo>
                    <a:pt x="636" y="289"/>
                  </a:lnTo>
                  <a:lnTo>
                    <a:pt x="636" y="0"/>
                  </a:lnTo>
                  <a:lnTo>
                    <a:pt x="318" y="244"/>
                  </a:lnTo>
                  <a:lnTo>
                    <a:pt x="0" y="486"/>
                  </a:lnTo>
                  <a:lnTo>
                    <a:pt x="636" y="974"/>
                  </a:lnTo>
                  <a:lnTo>
                    <a:pt x="636" y="650"/>
                  </a:lnTo>
                  <a:lnTo>
                    <a:pt x="637" y="650"/>
                  </a:lnTo>
                  <a:lnTo>
                    <a:pt x="637" y="650"/>
                  </a:lnTo>
                  <a:lnTo>
                    <a:pt x="654" y="650"/>
                  </a:lnTo>
                  <a:lnTo>
                    <a:pt x="669" y="652"/>
                  </a:lnTo>
                  <a:lnTo>
                    <a:pt x="684" y="653"/>
                  </a:lnTo>
                  <a:lnTo>
                    <a:pt x="700" y="656"/>
                  </a:lnTo>
                  <a:lnTo>
                    <a:pt x="715" y="660"/>
                  </a:lnTo>
                  <a:lnTo>
                    <a:pt x="730" y="664"/>
                  </a:lnTo>
                  <a:lnTo>
                    <a:pt x="744" y="668"/>
                  </a:lnTo>
                  <a:lnTo>
                    <a:pt x="759" y="674"/>
                  </a:lnTo>
                  <a:lnTo>
                    <a:pt x="772" y="680"/>
                  </a:lnTo>
                  <a:lnTo>
                    <a:pt x="785" y="687"/>
                  </a:lnTo>
                  <a:lnTo>
                    <a:pt x="799" y="694"/>
                  </a:lnTo>
                  <a:lnTo>
                    <a:pt x="811" y="703"/>
                  </a:lnTo>
                  <a:lnTo>
                    <a:pt x="823" y="712"/>
                  </a:lnTo>
                  <a:lnTo>
                    <a:pt x="835" y="721"/>
                  </a:lnTo>
                  <a:lnTo>
                    <a:pt x="846" y="730"/>
                  </a:lnTo>
                  <a:lnTo>
                    <a:pt x="858" y="740"/>
                  </a:lnTo>
                  <a:lnTo>
                    <a:pt x="868" y="752"/>
                  </a:lnTo>
                  <a:lnTo>
                    <a:pt x="877" y="763"/>
                  </a:lnTo>
                  <a:lnTo>
                    <a:pt x="886" y="774"/>
                  </a:lnTo>
                  <a:lnTo>
                    <a:pt x="895" y="786"/>
                  </a:lnTo>
                  <a:lnTo>
                    <a:pt x="904" y="799"/>
                  </a:lnTo>
                  <a:lnTo>
                    <a:pt x="911" y="813"/>
                  </a:lnTo>
                  <a:lnTo>
                    <a:pt x="918" y="826"/>
                  </a:lnTo>
                  <a:lnTo>
                    <a:pt x="924" y="839"/>
                  </a:lnTo>
                  <a:lnTo>
                    <a:pt x="929" y="854"/>
                  </a:lnTo>
                  <a:lnTo>
                    <a:pt x="934" y="868"/>
                  </a:lnTo>
                  <a:lnTo>
                    <a:pt x="938" y="883"/>
                  </a:lnTo>
                  <a:lnTo>
                    <a:pt x="942" y="898"/>
                  </a:lnTo>
                  <a:lnTo>
                    <a:pt x="944" y="914"/>
                  </a:lnTo>
                  <a:lnTo>
                    <a:pt x="946" y="929"/>
                  </a:lnTo>
                  <a:lnTo>
                    <a:pt x="948" y="944"/>
                  </a:lnTo>
                  <a:lnTo>
                    <a:pt x="948" y="961"/>
                  </a:lnTo>
                  <a:lnTo>
                    <a:pt x="948" y="961"/>
                  </a:lnTo>
                  <a:lnTo>
                    <a:pt x="948" y="977"/>
                  </a:lnTo>
                  <a:lnTo>
                    <a:pt x="946" y="992"/>
                  </a:lnTo>
                  <a:lnTo>
                    <a:pt x="944" y="1008"/>
                  </a:lnTo>
                  <a:lnTo>
                    <a:pt x="942" y="1023"/>
                  </a:lnTo>
                  <a:lnTo>
                    <a:pt x="938" y="1038"/>
                  </a:lnTo>
                  <a:lnTo>
                    <a:pt x="934" y="1052"/>
                  </a:lnTo>
                  <a:lnTo>
                    <a:pt x="930" y="1067"/>
                  </a:lnTo>
                  <a:lnTo>
                    <a:pt x="924" y="1081"/>
                  </a:lnTo>
                  <a:lnTo>
                    <a:pt x="918" y="1094"/>
                  </a:lnTo>
                  <a:lnTo>
                    <a:pt x="912" y="1108"/>
                  </a:lnTo>
                  <a:lnTo>
                    <a:pt x="904" y="1121"/>
                  </a:lnTo>
                  <a:lnTo>
                    <a:pt x="895" y="1133"/>
                  </a:lnTo>
                  <a:lnTo>
                    <a:pt x="887" y="1145"/>
                  </a:lnTo>
                  <a:lnTo>
                    <a:pt x="878" y="1157"/>
                  </a:lnTo>
                  <a:lnTo>
                    <a:pt x="869" y="1169"/>
                  </a:lnTo>
                  <a:lnTo>
                    <a:pt x="859" y="1179"/>
                  </a:lnTo>
                  <a:lnTo>
                    <a:pt x="847" y="1189"/>
                  </a:lnTo>
                  <a:lnTo>
                    <a:pt x="836" y="1199"/>
                  </a:lnTo>
                  <a:lnTo>
                    <a:pt x="825" y="1208"/>
                  </a:lnTo>
                  <a:lnTo>
                    <a:pt x="813" y="1218"/>
                  </a:lnTo>
                  <a:lnTo>
                    <a:pt x="801" y="1226"/>
                  </a:lnTo>
                  <a:lnTo>
                    <a:pt x="787" y="1233"/>
                  </a:lnTo>
                  <a:lnTo>
                    <a:pt x="774" y="1240"/>
                  </a:lnTo>
                  <a:lnTo>
                    <a:pt x="761" y="1246"/>
                  </a:lnTo>
                  <a:lnTo>
                    <a:pt x="747" y="1251"/>
                  </a:lnTo>
                  <a:lnTo>
                    <a:pt x="732" y="1256"/>
                  </a:lnTo>
                  <a:lnTo>
                    <a:pt x="718" y="1261"/>
                  </a:lnTo>
                  <a:lnTo>
                    <a:pt x="703" y="1265"/>
                  </a:lnTo>
                  <a:lnTo>
                    <a:pt x="687" y="1268"/>
                  </a:lnTo>
                  <a:lnTo>
                    <a:pt x="672" y="1270"/>
                  </a:lnTo>
                  <a:lnTo>
                    <a:pt x="657" y="1271"/>
                  </a:lnTo>
                  <a:lnTo>
                    <a:pt x="640" y="1272"/>
                  </a:lnTo>
                  <a:lnTo>
                    <a:pt x="640" y="1272"/>
                  </a:lnTo>
                  <a:lnTo>
                    <a:pt x="661" y="1275"/>
                  </a:lnTo>
                  <a:lnTo>
                    <a:pt x="681" y="1277"/>
                  </a:lnTo>
                  <a:lnTo>
                    <a:pt x="703" y="1278"/>
                  </a:lnTo>
                  <a:lnTo>
                    <a:pt x="723" y="1279"/>
                  </a:lnTo>
                  <a:lnTo>
                    <a:pt x="723" y="1279"/>
                  </a:lnTo>
                  <a:lnTo>
                    <a:pt x="748" y="1278"/>
                  </a:lnTo>
                  <a:lnTo>
                    <a:pt x="772" y="1277"/>
                  </a:lnTo>
                  <a:lnTo>
                    <a:pt x="795" y="1274"/>
                  </a:lnTo>
                  <a:lnTo>
                    <a:pt x="818" y="1270"/>
                  </a:lnTo>
                  <a:lnTo>
                    <a:pt x="841" y="1264"/>
                  </a:lnTo>
                  <a:lnTo>
                    <a:pt x="864" y="1257"/>
                  </a:lnTo>
                  <a:lnTo>
                    <a:pt x="885" y="1250"/>
                  </a:lnTo>
                  <a:lnTo>
                    <a:pt x="907" y="1242"/>
                  </a:lnTo>
                  <a:lnTo>
                    <a:pt x="927" y="1232"/>
                  </a:lnTo>
                  <a:lnTo>
                    <a:pt x="947" y="1222"/>
                  </a:lnTo>
                  <a:lnTo>
                    <a:pt x="967" y="1211"/>
                  </a:lnTo>
                  <a:lnTo>
                    <a:pt x="986" y="1198"/>
                  </a:lnTo>
                  <a:lnTo>
                    <a:pt x="1005" y="1185"/>
                  </a:lnTo>
                  <a:lnTo>
                    <a:pt x="1023" y="1172"/>
                  </a:lnTo>
                  <a:lnTo>
                    <a:pt x="1039" y="1156"/>
                  </a:lnTo>
                  <a:lnTo>
                    <a:pt x="1056" y="1141"/>
                  </a:lnTo>
                  <a:lnTo>
                    <a:pt x="1072" y="1125"/>
                  </a:lnTo>
                  <a:lnTo>
                    <a:pt x="1086" y="1108"/>
                  </a:lnTo>
                  <a:lnTo>
                    <a:pt x="1100" y="1090"/>
                  </a:lnTo>
                  <a:lnTo>
                    <a:pt x="1114" y="1072"/>
                  </a:lnTo>
                  <a:lnTo>
                    <a:pt x="1126" y="1052"/>
                  </a:lnTo>
                  <a:lnTo>
                    <a:pt x="1137" y="1033"/>
                  </a:lnTo>
                  <a:lnTo>
                    <a:pt x="1147" y="1013"/>
                  </a:lnTo>
                  <a:lnTo>
                    <a:pt x="1156" y="991"/>
                  </a:lnTo>
                  <a:lnTo>
                    <a:pt x="1165" y="970"/>
                  </a:lnTo>
                  <a:lnTo>
                    <a:pt x="1173" y="948"/>
                  </a:lnTo>
                  <a:lnTo>
                    <a:pt x="1179" y="926"/>
                  </a:lnTo>
                  <a:lnTo>
                    <a:pt x="1184" y="904"/>
                  </a:lnTo>
                  <a:lnTo>
                    <a:pt x="1188" y="880"/>
                  </a:lnTo>
                  <a:lnTo>
                    <a:pt x="1191" y="857"/>
                  </a:lnTo>
                  <a:lnTo>
                    <a:pt x="1193" y="833"/>
                  </a:lnTo>
                  <a:lnTo>
                    <a:pt x="1193" y="809"/>
                  </a:lnTo>
                  <a:lnTo>
                    <a:pt x="1193" y="809"/>
                  </a:lnTo>
                  <a:lnTo>
                    <a:pt x="1193" y="784"/>
                  </a:lnTo>
                  <a:lnTo>
                    <a:pt x="1191" y="761"/>
                  </a:lnTo>
                  <a:lnTo>
                    <a:pt x="1188" y="737"/>
                  </a:lnTo>
                  <a:lnTo>
                    <a:pt x="1184" y="714"/>
                  </a:lnTo>
                  <a:lnTo>
                    <a:pt x="1179" y="691"/>
                  </a:lnTo>
                  <a:lnTo>
                    <a:pt x="1172" y="668"/>
                  </a:lnTo>
                  <a:lnTo>
                    <a:pt x="1165" y="646"/>
                  </a:lnTo>
                  <a:lnTo>
                    <a:pt x="1156" y="625"/>
                  </a:lnTo>
                  <a:lnTo>
                    <a:pt x="1146" y="604"/>
                  </a:lnTo>
                  <a:lnTo>
                    <a:pt x="1136" y="583"/>
                  </a:lnTo>
                  <a:lnTo>
                    <a:pt x="1125" y="563"/>
                  </a:lnTo>
                  <a:lnTo>
                    <a:pt x="1113" y="543"/>
                  </a:lnTo>
                  <a:lnTo>
                    <a:pt x="1099" y="524"/>
                  </a:lnTo>
                  <a:lnTo>
                    <a:pt x="1085" y="506"/>
                  </a:lnTo>
                  <a:lnTo>
                    <a:pt x="1071" y="487"/>
                  </a:lnTo>
                  <a:lnTo>
                    <a:pt x="1054" y="470"/>
                  </a:lnTo>
                  <a:lnTo>
                    <a:pt x="1038" y="454"/>
                  </a:lnTo>
                  <a:lnTo>
                    <a:pt x="1021" y="438"/>
                  </a:lnTo>
                  <a:lnTo>
                    <a:pt x="1004" y="423"/>
                  </a:lnTo>
                  <a:lnTo>
                    <a:pt x="985" y="408"/>
                  </a:lnTo>
                  <a:lnTo>
                    <a:pt x="966" y="395"/>
                  </a:lnTo>
                  <a:lnTo>
                    <a:pt x="946" y="381"/>
                  </a:lnTo>
                  <a:lnTo>
                    <a:pt x="926" y="369"/>
                  </a:lnTo>
                  <a:lnTo>
                    <a:pt x="906" y="358"/>
                  </a:lnTo>
                  <a:lnTo>
                    <a:pt x="884" y="347"/>
                  </a:lnTo>
                  <a:lnTo>
                    <a:pt x="862" y="337"/>
                  </a:lnTo>
                  <a:lnTo>
                    <a:pt x="840" y="328"/>
                  </a:lnTo>
                  <a:lnTo>
                    <a:pt x="817" y="320"/>
                  </a:lnTo>
                  <a:lnTo>
                    <a:pt x="794" y="314"/>
                  </a:lnTo>
                  <a:lnTo>
                    <a:pt x="771" y="308"/>
                  </a:lnTo>
                  <a:lnTo>
                    <a:pt x="748" y="303"/>
                  </a:lnTo>
                  <a:lnTo>
                    <a:pt x="723" y="298"/>
                  </a:lnTo>
                  <a:lnTo>
                    <a:pt x="723" y="2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362"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Georgia"/>
                <a:ea typeface="+mn-ea"/>
                <a:cs typeface="+mn-cs"/>
              </a:endParaRPr>
            </a:p>
          </p:txBody>
        </p:sp>
        <p:sp>
          <p:nvSpPr>
            <p:cNvPr id="134" name="Freeform 422">
              <a:extLst>
                <a:ext uri="{FF2B5EF4-FFF2-40B4-BE49-F238E27FC236}">
                  <a16:creationId xmlns:a16="http://schemas.microsoft.com/office/drawing/2014/main" id="{1435022E-434A-0BB1-0102-08FD4A988D52}"/>
                </a:ext>
              </a:extLst>
            </p:cNvPr>
            <p:cNvSpPr>
              <a:spLocks/>
            </p:cNvSpPr>
            <p:nvPr/>
          </p:nvSpPr>
          <p:spPr bwMode="auto">
            <a:xfrm>
              <a:off x="9463090" y="6457156"/>
              <a:ext cx="269875" cy="290513"/>
            </a:xfrm>
            <a:custGeom>
              <a:avLst/>
              <a:gdLst>
                <a:gd name="T0" fmla="*/ 495 w 1193"/>
                <a:gd name="T1" fmla="*/ 985 h 1280"/>
                <a:gd name="T2" fmla="*/ 556 w 1193"/>
                <a:gd name="T3" fmla="*/ 1280 h 1280"/>
                <a:gd name="T4" fmla="*/ 556 w 1193"/>
                <a:gd name="T5" fmla="*/ 305 h 1280"/>
                <a:gd name="T6" fmla="*/ 555 w 1193"/>
                <a:gd name="T7" fmla="*/ 630 h 1280"/>
                <a:gd name="T8" fmla="*/ 508 w 1193"/>
                <a:gd name="T9" fmla="*/ 627 h 1280"/>
                <a:gd name="T10" fmla="*/ 464 w 1193"/>
                <a:gd name="T11" fmla="*/ 617 h 1280"/>
                <a:gd name="T12" fmla="*/ 421 w 1193"/>
                <a:gd name="T13" fmla="*/ 599 h 1280"/>
                <a:gd name="T14" fmla="*/ 382 w 1193"/>
                <a:gd name="T15" fmla="*/ 577 h 1280"/>
                <a:gd name="T16" fmla="*/ 346 w 1193"/>
                <a:gd name="T17" fmla="*/ 549 h 1280"/>
                <a:gd name="T18" fmla="*/ 316 w 1193"/>
                <a:gd name="T19" fmla="*/ 517 h 1280"/>
                <a:gd name="T20" fmla="*/ 289 w 1193"/>
                <a:gd name="T21" fmla="*/ 481 h 1280"/>
                <a:gd name="T22" fmla="*/ 269 w 1193"/>
                <a:gd name="T23" fmla="*/ 440 h 1280"/>
                <a:gd name="T24" fmla="*/ 254 w 1193"/>
                <a:gd name="T25" fmla="*/ 397 h 1280"/>
                <a:gd name="T26" fmla="*/ 246 w 1193"/>
                <a:gd name="T27" fmla="*/ 351 h 1280"/>
                <a:gd name="T28" fmla="*/ 244 w 1193"/>
                <a:gd name="T29" fmla="*/ 319 h 1280"/>
                <a:gd name="T30" fmla="*/ 248 w 1193"/>
                <a:gd name="T31" fmla="*/ 272 h 1280"/>
                <a:gd name="T32" fmla="*/ 259 w 1193"/>
                <a:gd name="T33" fmla="*/ 227 h 1280"/>
                <a:gd name="T34" fmla="*/ 275 w 1193"/>
                <a:gd name="T35" fmla="*/ 185 h 1280"/>
                <a:gd name="T36" fmla="*/ 297 w 1193"/>
                <a:gd name="T37" fmla="*/ 146 h 1280"/>
                <a:gd name="T38" fmla="*/ 324 w 1193"/>
                <a:gd name="T39" fmla="*/ 112 h 1280"/>
                <a:gd name="T40" fmla="*/ 356 w 1193"/>
                <a:gd name="T41" fmla="*/ 80 h 1280"/>
                <a:gd name="T42" fmla="*/ 392 w 1193"/>
                <a:gd name="T43" fmla="*/ 54 h 1280"/>
                <a:gd name="T44" fmla="*/ 432 w 1193"/>
                <a:gd name="T45" fmla="*/ 33 h 1280"/>
                <a:gd name="T46" fmla="*/ 475 w 1193"/>
                <a:gd name="T47" fmla="*/ 19 h 1280"/>
                <a:gd name="T48" fmla="*/ 521 w 1193"/>
                <a:gd name="T49" fmla="*/ 10 h 1280"/>
                <a:gd name="T50" fmla="*/ 552 w 1193"/>
                <a:gd name="T51" fmla="*/ 9 h 1280"/>
                <a:gd name="T52" fmla="*/ 490 w 1193"/>
                <a:gd name="T53" fmla="*/ 1 h 1280"/>
                <a:gd name="T54" fmla="*/ 445 w 1193"/>
                <a:gd name="T55" fmla="*/ 1 h 1280"/>
                <a:gd name="T56" fmla="*/ 375 w 1193"/>
                <a:gd name="T57" fmla="*/ 11 h 1280"/>
                <a:gd name="T58" fmla="*/ 307 w 1193"/>
                <a:gd name="T59" fmla="*/ 29 h 1280"/>
                <a:gd name="T60" fmla="*/ 245 w 1193"/>
                <a:gd name="T61" fmla="*/ 58 h 1280"/>
                <a:gd name="T62" fmla="*/ 188 w 1193"/>
                <a:gd name="T63" fmla="*/ 94 h 1280"/>
                <a:gd name="T64" fmla="*/ 137 w 1193"/>
                <a:gd name="T65" fmla="*/ 138 h 1280"/>
                <a:gd name="T66" fmla="*/ 92 w 1193"/>
                <a:gd name="T67" fmla="*/ 189 h 1280"/>
                <a:gd name="T68" fmla="*/ 56 w 1193"/>
                <a:gd name="T69" fmla="*/ 247 h 1280"/>
                <a:gd name="T70" fmla="*/ 28 w 1193"/>
                <a:gd name="T71" fmla="*/ 310 h 1280"/>
                <a:gd name="T72" fmla="*/ 9 w 1193"/>
                <a:gd name="T73" fmla="*/ 376 h 1280"/>
                <a:gd name="T74" fmla="*/ 0 w 1193"/>
                <a:gd name="T75" fmla="*/ 447 h 1280"/>
                <a:gd name="T76" fmla="*/ 0 w 1193"/>
                <a:gd name="T77" fmla="*/ 495 h 1280"/>
                <a:gd name="T78" fmla="*/ 9 w 1193"/>
                <a:gd name="T79" fmla="*/ 566 h 1280"/>
                <a:gd name="T80" fmla="*/ 28 w 1193"/>
                <a:gd name="T81" fmla="*/ 633 h 1280"/>
                <a:gd name="T82" fmla="*/ 57 w 1193"/>
                <a:gd name="T83" fmla="*/ 697 h 1280"/>
                <a:gd name="T84" fmla="*/ 93 w 1193"/>
                <a:gd name="T85" fmla="*/ 755 h 1280"/>
                <a:gd name="T86" fmla="*/ 138 w 1193"/>
                <a:gd name="T87" fmla="*/ 809 h 1280"/>
                <a:gd name="T88" fmla="*/ 189 w 1193"/>
                <a:gd name="T89" fmla="*/ 857 h 1280"/>
                <a:gd name="T90" fmla="*/ 246 w 1193"/>
                <a:gd name="T91" fmla="*/ 898 h 1280"/>
                <a:gd name="T92" fmla="*/ 309 w 1193"/>
                <a:gd name="T93" fmla="*/ 933 h 1280"/>
                <a:gd name="T94" fmla="*/ 376 w 1193"/>
                <a:gd name="T95" fmla="*/ 959 h 1280"/>
                <a:gd name="T96" fmla="*/ 445 w 1193"/>
                <a:gd name="T97" fmla="*/ 978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3" h="1280">
                  <a:moveTo>
                    <a:pt x="470" y="982"/>
                  </a:moveTo>
                  <a:lnTo>
                    <a:pt x="470" y="982"/>
                  </a:lnTo>
                  <a:lnTo>
                    <a:pt x="495" y="985"/>
                  </a:lnTo>
                  <a:lnTo>
                    <a:pt x="524" y="987"/>
                  </a:lnTo>
                  <a:lnTo>
                    <a:pt x="556" y="990"/>
                  </a:lnTo>
                  <a:lnTo>
                    <a:pt x="556" y="1280"/>
                  </a:lnTo>
                  <a:lnTo>
                    <a:pt x="874" y="1036"/>
                  </a:lnTo>
                  <a:lnTo>
                    <a:pt x="1193" y="793"/>
                  </a:lnTo>
                  <a:lnTo>
                    <a:pt x="556" y="305"/>
                  </a:lnTo>
                  <a:lnTo>
                    <a:pt x="556" y="630"/>
                  </a:lnTo>
                  <a:lnTo>
                    <a:pt x="555" y="630"/>
                  </a:lnTo>
                  <a:lnTo>
                    <a:pt x="555" y="630"/>
                  </a:lnTo>
                  <a:lnTo>
                    <a:pt x="540" y="630"/>
                  </a:lnTo>
                  <a:lnTo>
                    <a:pt x="524" y="629"/>
                  </a:lnTo>
                  <a:lnTo>
                    <a:pt x="508" y="627"/>
                  </a:lnTo>
                  <a:lnTo>
                    <a:pt x="493" y="624"/>
                  </a:lnTo>
                  <a:lnTo>
                    <a:pt x="478" y="621"/>
                  </a:lnTo>
                  <a:lnTo>
                    <a:pt x="464" y="617"/>
                  </a:lnTo>
                  <a:lnTo>
                    <a:pt x="448" y="611"/>
                  </a:lnTo>
                  <a:lnTo>
                    <a:pt x="434" y="605"/>
                  </a:lnTo>
                  <a:lnTo>
                    <a:pt x="421" y="599"/>
                  </a:lnTo>
                  <a:lnTo>
                    <a:pt x="407" y="593"/>
                  </a:lnTo>
                  <a:lnTo>
                    <a:pt x="394" y="585"/>
                  </a:lnTo>
                  <a:lnTo>
                    <a:pt x="382" y="577"/>
                  </a:lnTo>
                  <a:lnTo>
                    <a:pt x="370" y="569"/>
                  </a:lnTo>
                  <a:lnTo>
                    <a:pt x="357" y="559"/>
                  </a:lnTo>
                  <a:lnTo>
                    <a:pt x="346" y="549"/>
                  </a:lnTo>
                  <a:lnTo>
                    <a:pt x="336" y="539"/>
                  </a:lnTo>
                  <a:lnTo>
                    <a:pt x="325" y="528"/>
                  </a:lnTo>
                  <a:lnTo>
                    <a:pt x="316" y="517"/>
                  </a:lnTo>
                  <a:lnTo>
                    <a:pt x="306" y="505"/>
                  </a:lnTo>
                  <a:lnTo>
                    <a:pt x="297" y="493"/>
                  </a:lnTo>
                  <a:lnTo>
                    <a:pt x="289" y="481"/>
                  </a:lnTo>
                  <a:lnTo>
                    <a:pt x="282" y="468"/>
                  </a:lnTo>
                  <a:lnTo>
                    <a:pt x="275" y="454"/>
                  </a:lnTo>
                  <a:lnTo>
                    <a:pt x="269" y="440"/>
                  </a:lnTo>
                  <a:lnTo>
                    <a:pt x="264" y="426"/>
                  </a:lnTo>
                  <a:lnTo>
                    <a:pt x="259" y="412"/>
                  </a:lnTo>
                  <a:lnTo>
                    <a:pt x="254" y="397"/>
                  </a:lnTo>
                  <a:lnTo>
                    <a:pt x="250" y="382"/>
                  </a:lnTo>
                  <a:lnTo>
                    <a:pt x="248" y="367"/>
                  </a:lnTo>
                  <a:lnTo>
                    <a:pt x="246" y="351"/>
                  </a:lnTo>
                  <a:lnTo>
                    <a:pt x="245" y="335"/>
                  </a:lnTo>
                  <a:lnTo>
                    <a:pt x="244" y="319"/>
                  </a:lnTo>
                  <a:lnTo>
                    <a:pt x="244" y="319"/>
                  </a:lnTo>
                  <a:lnTo>
                    <a:pt x="245" y="303"/>
                  </a:lnTo>
                  <a:lnTo>
                    <a:pt x="246" y="287"/>
                  </a:lnTo>
                  <a:lnTo>
                    <a:pt x="248" y="272"/>
                  </a:lnTo>
                  <a:lnTo>
                    <a:pt x="250" y="256"/>
                  </a:lnTo>
                  <a:lnTo>
                    <a:pt x="254" y="242"/>
                  </a:lnTo>
                  <a:lnTo>
                    <a:pt x="259" y="227"/>
                  </a:lnTo>
                  <a:lnTo>
                    <a:pt x="263" y="213"/>
                  </a:lnTo>
                  <a:lnTo>
                    <a:pt x="269" y="198"/>
                  </a:lnTo>
                  <a:lnTo>
                    <a:pt x="275" y="185"/>
                  </a:lnTo>
                  <a:lnTo>
                    <a:pt x="282" y="172"/>
                  </a:lnTo>
                  <a:lnTo>
                    <a:pt x="289" y="159"/>
                  </a:lnTo>
                  <a:lnTo>
                    <a:pt x="297" y="146"/>
                  </a:lnTo>
                  <a:lnTo>
                    <a:pt x="305" y="134"/>
                  </a:lnTo>
                  <a:lnTo>
                    <a:pt x="315" y="123"/>
                  </a:lnTo>
                  <a:lnTo>
                    <a:pt x="324" y="112"/>
                  </a:lnTo>
                  <a:lnTo>
                    <a:pt x="334" y="100"/>
                  </a:lnTo>
                  <a:lnTo>
                    <a:pt x="345" y="90"/>
                  </a:lnTo>
                  <a:lnTo>
                    <a:pt x="356" y="80"/>
                  </a:lnTo>
                  <a:lnTo>
                    <a:pt x="368" y="71"/>
                  </a:lnTo>
                  <a:lnTo>
                    <a:pt x="380" y="63"/>
                  </a:lnTo>
                  <a:lnTo>
                    <a:pt x="392" y="54"/>
                  </a:lnTo>
                  <a:lnTo>
                    <a:pt x="405" y="46"/>
                  </a:lnTo>
                  <a:lnTo>
                    <a:pt x="419" y="40"/>
                  </a:lnTo>
                  <a:lnTo>
                    <a:pt x="432" y="33"/>
                  </a:lnTo>
                  <a:lnTo>
                    <a:pt x="446" y="28"/>
                  </a:lnTo>
                  <a:lnTo>
                    <a:pt x="460" y="23"/>
                  </a:lnTo>
                  <a:lnTo>
                    <a:pt x="475" y="19"/>
                  </a:lnTo>
                  <a:lnTo>
                    <a:pt x="490" y="15"/>
                  </a:lnTo>
                  <a:lnTo>
                    <a:pt x="505" y="13"/>
                  </a:lnTo>
                  <a:lnTo>
                    <a:pt x="521" y="10"/>
                  </a:lnTo>
                  <a:lnTo>
                    <a:pt x="536" y="9"/>
                  </a:lnTo>
                  <a:lnTo>
                    <a:pt x="552" y="9"/>
                  </a:lnTo>
                  <a:lnTo>
                    <a:pt x="552" y="9"/>
                  </a:lnTo>
                  <a:lnTo>
                    <a:pt x="532" y="5"/>
                  </a:lnTo>
                  <a:lnTo>
                    <a:pt x="511" y="2"/>
                  </a:lnTo>
                  <a:lnTo>
                    <a:pt x="490" y="1"/>
                  </a:lnTo>
                  <a:lnTo>
                    <a:pt x="470" y="0"/>
                  </a:lnTo>
                  <a:lnTo>
                    <a:pt x="470" y="0"/>
                  </a:lnTo>
                  <a:lnTo>
                    <a:pt x="445" y="1"/>
                  </a:lnTo>
                  <a:lnTo>
                    <a:pt x="422" y="3"/>
                  </a:lnTo>
                  <a:lnTo>
                    <a:pt x="398" y="7"/>
                  </a:lnTo>
                  <a:lnTo>
                    <a:pt x="375" y="11"/>
                  </a:lnTo>
                  <a:lnTo>
                    <a:pt x="352" y="16"/>
                  </a:lnTo>
                  <a:lnTo>
                    <a:pt x="330" y="22"/>
                  </a:lnTo>
                  <a:lnTo>
                    <a:pt x="307" y="29"/>
                  </a:lnTo>
                  <a:lnTo>
                    <a:pt x="286" y="38"/>
                  </a:lnTo>
                  <a:lnTo>
                    <a:pt x="266" y="47"/>
                  </a:lnTo>
                  <a:lnTo>
                    <a:pt x="245" y="58"/>
                  </a:lnTo>
                  <a:lnTo>
                    <a:pt x="226" y="69"/>
                  </a:lnTo>
                  <a:lnTo>
                    <a:pt x="207" y="81"/>
                  </a:lnTo>
                  <a:lnTo>
                    <a:pt x="188" y="94"/>
                  </a:lnTo>
                  <a:lnTo>
                    <a:pt x="171" y="109"/>
                  </a:lnTo>
                  <a:lnTo>
                    <a:pt x="154" y="123"/>
                  </a:lnTo>
                  <a:lnTo>
                    <a:pt x="137" y="138"/>
                  </a:lnTo>
                  <a:lnTo>
                    <a:pt x="122" y="154"/>
                  </a:lnTo>
                  <a:lnTo>
                    <a:pt x="107" y="172"/>
                  </a:lnTo>
                  <a:lnTo>
                    <a:pt x="92" y="189"/>
                  </a:lnTo>
                  <a:lnTo>
                    <a:pt x="79" y="209"/>
                  </a:lnTo>
                  <a:lnTo>
                    <a:pt x="67" y="227"/>
                  </a:lnTo>
                  <a:lnTo>
                    <a:pt x="56" y="247"/>
                  </a:lnTo>
                  <a:lnTo>
                    <a:pt x="45" y="267"/>
                  </a:lnTo>
                  <a:lnTo>
                    <a:pt x="36" y="288"/>
                  </a:lnTo>
                  <a:lnTo>
                    <a:pt x="28" y="310"/>
                  </a:lnTo>
                  <a:lnTo>
                    <a:pt x="20" y="331"/>
                  </a:lnTo>
                  <a:lnTo>
                    <a:pt x="14" y="353"/>
                  </a:lnTo>
                  <a:lnTo>
                    <a:pt x="9" y="376"/>
                  </a:lnTo>
                  <a:lnTo>
                    <a:pt x="5" y="399"/>
                  </a:lnTo>
                  <a:lnTo>
                    <a:pt x="2" y="423"/>
                  </a:lnTo>
                  <a:lnTo>
                    <a:pt x="0" y="447"/>
                  </a:lnTo>
                  <a:lnTo>
                    <a:pt x="0" y="471"/>
                  </a:lnTo>
                  <a:lnTo>
                    <a:pt x="0" y="471"/>
                  </a:lnTo>
                  <a:lnTo>
                    <a:pt x="0" y="495"/>
                  </a:lnTo>
                  <a:lnTo>
                    <a:pt x="2" y="519"/>
                  </a:lnTo>
                  <a:lnTo>
                    <a:pt x="5" y="543"/>
                  </a:lnTo>
                  <a:lnTo>
                    <a:pt x="9" y="566"/>
                  </a:lnTo>
                  <a:lnTo>
                    <a:pt x="14" y="589"/>
                  </a:lnTo>
                  <a:lnTo>
                    <a:pt x="21" y="611"/>
                  </a:lnTo>
                  <a:lnTo>
                    <a:pt x="28" y="633"/>
                  </a:lnTo>
                  <a:lnTo>
                    <a:pt x="36" y="655"/>
                  </a:lnTo>
                  <a:lnTo>
                    <a:pt x="46" y="676"/>
                  </a:lnTo>
                  <a:lnTo>
                    <a:pt x="57" y="697"/>
                  </a:lnTo>
                  <a:lnTo>
                    <a:pt x="68" y="716"/>
                  </a:lnTo>
                  <a:lnTo>
                    <a:pt x="80" y="737"/>
                  </a:lnTo>
                  <a:lnTo>
                    <a:pt x="93" y="755"/>
                  </a:lnTo>
                  <a:lnTo>
                    <a:pt x="108" y="774"/>
                  </a:lnTo>
                  <a:lnTo>
                    <a:pt x="123" y="792"/>
                  </a:lnTo>
                  <a:lnTo>
                    <a:pt x="138" y="809"/>
                  </a:lnTo>
                  <a:lnTo>
                    <a:pt x="155" y="826"/>
                  </a:lnTo>
                  <a:lnTo>
                    <a:pt x="172" y="842"/>
                  </a:lnTo>
                  <a:lnTo>
                    <a:pt x="189" y="857"/>
                  </a:lnTo>
                  <a:lnTo>
                    <a:pt x="208" y="872"/>
                  </a:lnTo>
                  <a:lnTo>
                    <a:pt x="227" y="885"/>
                  </a:lnTo>
                  <a:lnTo>
                    <a:pt x="246" y="898"/>
                  </a:lnTo>
                  <a:lnTo>
                    <a:pt x="267" y="910"/>
                  </a:lnTo>
                  <a:lnTo>
                    <a:pt x="288" y="922"/>
                  </a:lnTo>
                  <a:lnTo>
                    <a:pt x="309" y="933"/>
                  </a:lnTo>
                  <a:lnTo>
                    <a:pt x="331" y="942"/>
                  </a:lnTo>
                  <a:lnTo>
                    <a:pt x="353" y="951"/>
                  </a:lnTo>
                  <a:lnTo>
                    <a:pt x="376" y="959"/>
                  </a:lnTo>
                  <a:lnTo>
                    <a:pt x="398" y="966"/>
                  </a:lnTo>
                  <a:lnTo>
                    <a:pt x="422" y="973"/>
                  </a:lnTo>
                  <a:lnTo>
                    <a:pt x="445" y="978"/>
                  </a:lnTo>
                  <a:lnTo>
                    <a:pt x="470" y="982"/>
                  </a:lnTo>
                  <a:lnTo>
                    <a:pt x="470"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362"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Georgia"/>
                <a:ea typeface="+mn-ea"/>
                <a:cs typeface="+mn-cs"/>
              </a:endParaRPr>
            </a:p>
          </p:txBody>
        </p:sp>
      </p:grpSp>
      <p:pic>
        <p:nvPicPr>
          <p:cNvPr id="2" name="Graphic 1">
            <a:extLst>
              <a:ext uri="{FF2B5EF4-FFF2-40B4-BE49-F238E27FC236}">
                <a16:creationId xmlns:a16="http://schemas.microsoft.com/office/drawing/2014/main" id="{915FF242-9583-144C-6409-109809F77F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61249" y="380328"/>
            <a:ext cx="1009051" cy="476934"/>
          </a:xfrm>
          <a:prstGeom prst="rect">
            <a:avLst/>
          </a:prstGeom>
        </p:spPr>
      </p:pic>
    </p:spTree>
    <p:extLst>
      <p:ext uri="{BB962C8B-B14F-4D97-AF65-F5344CB8AC3E}">
        <p14:creationId xmlns:p14="http://schemas.microsoft.com/office/powerpoint/2010/main" val="38531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91" name="Google Shape;1791;p207"/>
          <p:cNvSpPr txBox="1">
            <a:spLocks noGrp="1"/>
          </p:cNvSpPr>
          <p:nvPr>
            <p:ph type="title"/>
          </p:nvPr>
        </p:nvSpPr>
        <p:spPr/>
        <p:txBody>
          <a:bodyPr/>
          <a:lstStyle/>
          <a:p>
            <a:pPr lvl="0"/>
            <a:r>
              <a:rPr lang="en-US"/>
              <a:t>What Posture Information Does Duo Gather?</a:t>
            </a:r>
          </a:p>
        </p:txBody>
      </p:sp>
      <p:sp>
        <p:nvSpPr>
          <p:cNvPr id="8" name="Text Placeholder 7">
            <a:extLst>
              <a:ext uri="{FF2B5EF4-FFF2-40B4-BE49-F238E27FC236}">
                <a16:creationId xmlns:a16="http://schemas.microsoft.com/office/drawing/2014/main" id="{BF929391-5099-F67E-D6EC-3815041F535F}"/>
              </a:ext>
            </a:extLst>
          </p:cNvPr>
          <p:cNvSpPr>
            <a:spLocks noGrp="1"/>
          </p:cNvSpPr>
          <p:nvPr>
            <p:ph type="body" sz="quarter" idx="14"/>
          </p:nvPr>
        </p:nvSpPr>
        <p:spPr/>
        <p:txBody>
          <a:bodyPr>
            <a:normAutofit fontScale="25000" lnSpcReduction="20000"/>
          </a:bodyPr>
          <a:lstStyle/>
          <a:p>
            <a:endParaRPr lang="en-US"/>
          </a:p>
        </p:txBody>
      </p:sp>
      <p:sp>
        <p:nvSpPr>
          <p:cNvPr id="9" name="Google Shape;1787;p207">
            <a:extLst>
              <a:ext uri="{FF2B5EF4-FFF2-40B4-BE49-F238E27FC236}">
                <a16:creationId xmlns:a16="http://schemas.microsoft.com/office/drawing/2014/main" id="{D7AC8AA9-D843-8B02-3C81-8301E499013D}"/>
              </a:ext>
            </a:extLst>
          </p:cNvPr>
          <p:cNvSpPr txBox="1">
            <a:spLocks/>
          </p:cNvSpPr>
          <p:nvPr/>
        </p:nvSpPr>
        <p:spPr>
          <a:xfrm>
            <a:off x="1600200" y="2155825"/>
            <a:ext cx="3259138" cy="3775075"/>
          </a:xfrm>
          <a:prstGeom prst="rect">
            <a:avLst/>
          </a:prstGeom>
        </p:spPr>
        <p:txBody>
          <a:bodyPr spcFirstLastPara="1" vert="horz" wrap="square" lIns="0" tIns="0" rIns="0" bIns="0" rtlCol="0" anchor="t" anchorCtr="0">
            <a:noAutofit/>
          </a:bodyPr>
          <a:lstStyle>
            <a:lvl1pPr marL="226477" indent="-226477" algn="l" defTabSz="912253"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189" indent="-227008" algn="l" defTabSz="912253"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899" indent="-230182" algn="l" defTabSz="912253"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71" indent="-230182" algn="l" defTabSz="912253"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68" indent="-231769" algn="l" defTabSz="912253"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70" indent="-228586" algn="l" defTabSz="914340"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50" indent="-228556" algn="l" defTabSz="914340"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87" indent="0" algn="l" defTabSz="914340"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42" indent="-228586"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304792">
              <a:lnSpc>
                <a:spcPct val="100000"/>
              </a:lnSpc>
              <a:spcBef>
                <a:spcPts val="0"/>
              </a:spcBef>
              <a:spcAft>
                <a:spcPts val="800"/>
              </a:spcAft>
              <a:buSzPct val="100000"/>
              <a:tabLst>
                <a:tab pos="304792" algn="l"/>
              </a:tabLst>
            </a:pPr>
            <a:r>
              <a:rPr lang="en-US" sz="1600">
                <a:cs typeface="Arial" panose="020B0604020202020204" pitchFamily="34" charset="0"/>
              </a:rPr>
              <a:t>Corp managed asset status</a:t>
            </a:r>
          </a:p>
          <a:p>
            <a:pPr indent="-304792">
              <a:lnSpc>
                <a:spcPct val="100000"/>
              </a:lnSpc>
              <a:spcBef>
                <a:spcPts val="0"/>
              </a:spcBef>
              <a:spcAft>
                <a:spcPts val="800"/>
              </a:spcAft>
              <a:buSzPct val="100000"/>
              <a:tabLst>
                <a:tab pos="304792" algn="l"/>
              </a:tabLst>
            </a:pPr>
            <a:r>
              <a:rPr lang="en-US" sz="1600">
                <a:cs typeface="Arial" panose="020B0604020202020204" pitchFamily="34" charset="0"/>
              </a:rPr>
              <a:t>Biometrics (Touch/Face) status</a:t>
            </a:r>
          </a:p>
          <a:p>
            <a:pPr indent="-304792">
              <a:lnSpc>
                <a:spcPct val="100000"/>
              </a:lnSpc>
              <a:spcBef>
                <a:spcPts val="0"/>
              </a:spcBef>
              <a:spcAft>
                <a:spcPts val="800"/>
              </a:spcAft>
              <a:buSzPct val="100000"/>
              <a:tabLst>
                <a:tab pos="304792" algn="l"/>
              </a:tabLst>
            </a:pPr>
            <a:r>
              <a:rPr lang="en-US" sz="1600">
                <a:cs typeface="Arial" panose="020B0604020202020204" pitchFamily="34" charset="0"/>
              </a:rPr>
              <a:t>Screen lock status</a:t>
            </a:r>
          </a:p>
          <a:p>
            <a:pPr indent="-304792">
              <a:lnSpc>
                <a:spcPct val="100000"/>
              </a:lnSpc>
              <a:spcBef>
                <a:spcPts val="0"/>
              </a:spcBef>
              <a:spcAft>
                <a:spcPts val="800"/>
              </a:spcAft>
              <a:buSzPct val="100000"/>
              <a:tabLst>
                <a:tab pos="304792" algn="l"/>
              </a:tabLst>
            </a:pPr>
            <a:r>
              <a:rPr lang="en-US" sz="1600">
                <a:cs typeface="Arial" panose="020B0604020202020204" pitchFamily="34" charset="0"/>
              </a:rPr>
              <a:t>OS condition (tampered) status</a:t>
            </a:r>
          </a:p>
          <a:p>
            <a:pPr indent="-304792">
              <a:lnSpc>
                <a:spcPct val="100000"/>
              </a:lnSpc>
              <a:spcBef>
                <a:spcPts val="0"/>
              </a:spcBef>
              <a:spcAft>
                <a:spcPts val="800"/>
              </a:spcAft>
              <a:buSzPct val="100000"/>
              <a:tabLst>
                <a:tab pos="304792" algn="l"/>
              </a:tabLst>
            </a:pPr>
            <a:r>
              <a:rPr lang="en-US" sz="1600">
                <a:cs typeface="Arial" panose="020B0604020202020204" pitchFamily="34" charset="0"/>
              </a:rPr>
              <a:t>Encryption status</a:t>
            </a:r>
          </a:p>
          <a:p>
            <a:pPr indent="-304792">
              <a:lnSpc>
                <a:spcPct val="100000"/>
              </a:lnSpc>
              <a:spcBef>
                <a:spcPts val="0"/>
              </a:spcBef>
              <a:spcAft>
                <a:spcPts val="800"/>
              </a:spcAft>
              <a:buSzPct val="100000"/>
              <a:tabLst>
                <a:tab pos="304792" algn="l"/>
              </a:tabLst>
            </a:pPr>
            <a:r>
              <a:rPr lang="en-US" sz="1600">
                <a:cs typeface="Arial" panose="020B0604020202020204" pitchFamily="34" charset="0"/>
              </a:rPr>
              <a:t>Platform type</a:t>
            </a:r>
          </a:p>
          <a:p>
            <a:pPr indent="-304792">
              <a:lnSpc>
                <a:spcPct val="100000"/>
              </a:lnSpc>
              <a:spcBef>
                <a:spcPts val="0"/>
              </a:spcBef>
              <a:spcAft>
                <a:spcPts val="800"/>
              </a:spcAft>
              <a:buSzPct val="100000"/>
              <a:tabLst>
                <a:tab pos="304792" algn="l"/>
              </a:tabLst>
            </a:pPr>
            <a:r>
              <a:rPr lang="en-US" sz="1600">
                <a:cs typeface="Arial" panose="020B0604020202020204" pitchFamily="34" charset="0"/>
              </a:rPr>
              <a:t>Device OS type</a:t>
            </a:r>
          </a:p>
          <a:p>
            <a:pPr indent="-304792">
              <a:lnSpc>
                <a:spcPct val="100000"/>
              </a:lnSpc>
              <a:spcBef>
                <a:spcPts val="0"/>
              </a:spcBef>
              <a:spcAft>
                <a:spcPts val="800"/>
              </a:spcAft>
              <a:buSzPct val="100000"/>
              <a:tabLst>
                <a:tab pos="304792" algn="l"/>
              </a:tabLst>
            </a:pPr>
            <a:r>
              <a:rPr lang="en-US" sz="1600">
                <a:cs typeface="Arial" panose="020B0604020202020204" pitchFamily="34" charset="0"/>
              </a:rPr>
              <a:t>Device OS version</a:t>
            </a:r>
          </a:p>
          <a:p>
            <a:pPr indent="-304792">
              <a:lnSpc>
                <a:spcPct val="100000"/>
              </a:lnSpc>
              <a:spcBef>
                <a:spcPts val="0"/>
              </a:spcBef>
              <a:spcAft>
                <a:spcPts val="800"/>
              </a:spcAft>
              <a:buSzPct val="100000"/>
              <a:tabLst>
                <a:tab pos="304792" algn="l"/>
              </a:tabLst>
            </a:pPr>
            <a:r>
              <a:rPr lang="en-US" sz="1600">
                <a:cs typeface="Arial" panose="020B0604020202020204" pitchFamily="34" charset="0"/>
              </a:rPr>
              <a:t>Device owner</a:t>
            </a:r>
          </a:p>
          <a:p>
            <a:pPr indent="-304792">
              <a:lnSpc>
                <a:spcPct val="100000"/>
              </a:lnSpc>
              <a:spcBef>
                <a:spcPts val="0"/>
              </a:spcBef>
              <a:spcAft>
                <a:spcPts val="800"/>
              </a:spcAft>
              <a:buSzPct val="100000"/>
              <a:tabLst>
                <a:tab pos="304792" algn="l"/>
              </a:tabLst>
            </a:pPr>
            <a:r>
              <a:rPr lang="en-US" sz="1600">
                <a:cs typeface="Arial" panose="020B0604020202020204" pitchFamily="34" charset="0"/>
              </a:rPr>
              <a:t>Duo Mobile version</a:t>
            </a:r>
          </a:p>
          <a:p>
            <a:pPr marL="0" indent="0">
              <a:spcBef>
                <a:spcPts val="0"/>
              </a:spcBef>
              <a:spcAft>
                <a:spcPts val="0"/>
              </a:spcAft>
              <a:buFont typeface="Arial" charset="0"/>
              <a:buNone/>
            </a:pPr>
            <a:endParaRPr lang="en-US" sz="1867">
              <a:solidFill>
                <a:schemeClr val="tx1"/>
              </a:solidFill>
              <a:cs typeface="Arial" panose="020B0604020202020204" pitchFamily="34" charset="0"/>
            </a:endParaRPr>
          </a:p>
        </p:txBody>
      </p:sp>
      <p:sp>
        <p:nvSpPr>
          <p:cNvPr id="10" name="Google Shape;1788;p207">
            <a:extLst>
              <a:ext uri="{FF2B5EF4-FFF2-40B4-BE49-F238E27FC236}">
                <a16:creationId xmlns:a16="http://schemas.microsoft.com/office/drawing/2014/main" id="{0421412D-16EE-8959-AEEE-319C395275C6}"/>
              </a:ext>
            </a:extLst>
          </p:cNvPr>
          <p:cNvSpPr txBox="1">
            <a:spLocks/>
          </p:cNvSpPr>
          <p:nvPr/>
        </p:nvSpPr>
        <p:spPr>
          <a:xfrm>
            <a:off x="6032781" y="2096068"/>
            <a:ext cx="4452937" cy="4075112"/>
          </a:xfrm>
          <a:prstGeom prst="rect">
            <a:avLst/>
          </a:prstGeom>
        </p:spPr>
        <p:txBody>
          <a:bodyPr spcFirstLastPara="1" vert="horz" wrap="square" lIns="0" tIns="0" rIns="0" bIns="0" rtlCol="0" anchor="t" anchorCtr="0">
            <a:noAutofit/>
          </a:bodyPr>
          <a:lstStyle>
            <a:lvl1pPr marL="226477" indent="-226477" algn="l" defTabSz="912253" rtl="0" eaLnBrk="1" fontAlgn="base" hangingPunct="1">
              <a:lnSpc>
                <a:spcPct val="95000"/>
              </a:lnSpc>
              <a:spcBef>
                <a:spcPts val="1433"/>
              </a:spcBef>
              <a:spcAft>
                <a:spcPct val="0"/>
              </a:spcAft>
              <a:buClr>
                <a:schemeClr val="accent1"/>
              </a:buClr>
              <a:buSzPct val="90000"/>
              <a:buFont typeface="Arial" charset="0"/>
              <a:buChar char="•"/>
              <a:defRPr lang="en-US" sz="2400" kern="1200" dirty="0">
                <a:solidFill>
                  <a:schemeClr val="bg2"/>
                </a:solidFill>
                <a:latin typeface="+mn-lt"/>
                <a:ea typeface="ＭＳ Ｐゴシック" charset="0"/>
                <a:cs typeface="CiscoSans"/>
              </a:defRPr>
            </a:lvl1pPr>
            <a:lvl2pPr marL="457189" indent="-227008" algn="l" defTabSz="912253" rtl="0" eaLnBrk="1" fontAlgn="base" hangingPunct="1">
              <a:lnSpc>
                <a:spcPct val="95000"/>
              </a:lnSpc>
              <a:spcBef>
                <a:spcPts val="800"/>
              </a:spcBef>
              <a:spcAft>
                <a:spcPct val="0"/>
              </a:spcAft>
              <a:buClr>
                <a:schemeClr val="accent1"/>
              </a:buClr>
              <a:buFont typeface="Arial" charset="0"/>
              <a:buChar char="•"/>
              <a:defRPr lang="en-US" sz="2000" kern="1200" dirty="0">
                <a:solidFill>
                  <a:schemeClr val="bg2"/>
                </a:solidFill>
                <a:latin typeface="+mn-lt"/>
                <a:ea typeface="ＭＳ Ｐゴシック" charset="0"/>
                <a:cs typeface="CiscoSans"/>
              </a:defRPr>
            </a:lvl2pPr>
            <a:lvl3pPr marL="569899" indent="-230182" algn="l" defTabSz="912253" rtl="0" eaLnBrk="1" fontAlgn="base" hangingPunct="1">
              <a:lnSpc>
                <a:spcPct val="95000"/>
              </a:lnSpc>
              <a:spcBef>
                <a:spcPts val="833"/>
              </a:spcBef>
              <a:spcAft>
                <a:spcPct val="0"/>
              </a:spcAft>
              <a:buClr>
                <a:schemeClr val="accent1"/>
              </a:buClr>
              <a:buFont typeface="Arial" charset="0"/>
              <a:buChar char="•"/>
              <a:defRPr lang="en-US" sz="1800" kern="1200" dirty="0">
                <a:solidFill>
                  <a:schemeClr val="bg2"/>
                </a:solidFill>
                <a:latin typeface="+mn-lt"/>
                <a:ea typeface="ＭＳ Ｐゴシック" charset="0"/>
                <a:cs typeface="CiscoSans"/>
              </a:defRPr>
            </a:lvl3pPr>
            <a:lvl4pPr marL="687371" indent="-230182" algn="l" defTabSz="912253" rtl="0" eaLnBrk="1" fontAlgn="base" hangingPunct="1">
              <a:lnSpc>
                <a:spcPct val="95000"/>
              </a:lnSpc>
              <a:spcBef>
                <a:spcPts val="833"/>
              </a:spcBef>
              <a:spcAft>
                <a:spcPct val="0"/>
              </a:spcAft>
              <a:buClr>
                <a:schemeClr val="accent1"/>
              </a:buClr>
              <a:buFont typeface="Arial" charset="0"/>
              <a:buChar char="•"/>
              <a:defRPr lang="en-US" sz="1600" kern="1200" dirty="0">
                <a:solidFill>
                  <a:schemeClr val="bg2"/>
                </a:solidFill>
                <a:latin typeface="+mn-lt"/>
                <a:ea typeface="ＭＳ Ｐゴシック" charset="0"/>
                <a:cs typeface="CiscoSans"/>
              </a:defRPr>
            </a:lvl4pPr>
            <a:lvl5pPr marL="801668" indent="-231769" algn="l" defTabSz="912253" rtl="0" eaLnBrk="1" fontAlgn="base" hangingPunct="1">
              <a:lnSpc>
                <a:spcPct val="95000"/>
              </a:lnSpc>
              <a:spcBef>
                <a:spcPts val="833"/>
              </a:spcBef>
              <a:spcAft>
                <a:spcPct val="0"/>
              </a:spcAft>
              <a:buClr>
                <a:schemeClr val="accent1"/>
              </a:buClr>
              <a:buFont typeface="Arial" charset="0"/>
              <a:buChar char="•"/>
              <a:defRPr lang="en-US" sz="1400" kern="1200" dirty="0">
                <a:solidFill>
                  <a:schemeClr val="bg2"/>
                </a:solidFill>
                <a:latin typeface="+mn-lt"/>
                <a:ea typeface="ＭＳ Ｐゴシック" charset="0"/>
                <a:cs typeface="CiscoSans"/>
              </a:defRPr>
            </a:lvl5pPr>
            <a:lvl6pPr marL="1151770" indent="-228586" algn="l" defTabSz="914340"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50" indent="-228556" algn="l" defTabSz="914340"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87" indent="0" algn="l" defTabSz="914340"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42" indent="-228586" algn="l" defTabSz="9143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304792">
              <a:spcBef>
                <a:spcPts val="0"/>
              </a:spcBef>
              <a:spcAft>
                <a:spcPts val="1067"/>
              </a:spcAft>
              <a:buSzPct val="100000"/>
            </a:pPr>
            <a:r>
              <a:rPr lang="en-US" sz="1600">
                <a:ea typeface="ＭＳ Ｐゴシック"/>
                <a:cs typeface="Arial"/>
              </a:rPr>
              <a:t>Disk encryption status</a:t>
            </a:r>
            <a:endParaRPr lang="en-US" sz="1600">
              <a:cs typeface="Arial" panose="020B0604020202020204" pitchFamily="34" charset="0"/>
            </a:endParaRPr>
          </a:p>
          <a:p>
            <a:pPr indent="-304792">
              <a:spcBef>
                <a:spcPts val="0"/>
              </a:spcBef>
              <a:spcAft>
                <a:spcPts val="1067"/>
              </a:spcAft>
              <a:buSzPct val="100000"/>
            </a:pPr>
            <a:r>
              <a:rPr lang="en-US" sz="1600">
                <a:ea typeface="ＭＳ Ｐゴシック"/>
                <a:cs typeface="Arial"/>
              </a:rPr>
              <a:t>Host firewall </a:t>
            </a:r>
            <a:r>
              <a:rPr lang="en-US" sz="1600">
                <a:ea typeface="+mn-lt"/>
                <a:cs typeface="+mn-lt"/>
              </a:rPr>
              <a:t>status</a:t>
            </a:r>
            <a:endParaRPr lang="en-US" sz="1600">
              <a:ea typeface="ＭＳ Ｐゴシック"/>
              <a:cs typeface="Arial" panose="020B0604020202020204" pitchFamily="34" charset="0"/>
            </a:endParaRPr>
          </a:p>
          <a:p>
            <a:pPr indent="-304792">
              <a:spcBef>
                <a:spcPts val="0"/>
              </a:spcBef>
              <a:spcAft>
                <a:spcPts val="1067"/>
              </a:spcAft>
              <a:buSzPct val="100000"/>
            </a:pPr>
            <a:r>
              <a:rPr lang="en-US" sz="1600">
                <a:ea typeface="ＭＳ Ｐゴシック"/>
                <a:cs typeface="Arial"/>
              </a:rPr>
              <a:t>Device password </a:t>
            </a:r>
            <a:r>
              <a:rPr lang="en-US" sz="1600">
                <a:ea typeface="+mn-lt"/>
                <a:cs typeface="+mn-lt"/>
              </a:rPr>
              <a:t>status</a:t>
            </a:r>
            <a:endParaRPr lang="en-US" sz="1600">
              <a:cs typeface="Arial" panose="020B0604020202020204" pitchFamily="34" charset="0"/>
            </a:endParaRPr>
          </a:p>
          <a:p>
            <a:pPr indent="-304792">
              <a:lnSpc>
                <a:spcPct val="100000"/>
              </a:lnSpc>
              <a:spcBef>
                <a:spcPts val="0"/>
              </a:spcBef>
              <a:spcAft>
                <a:spcPts val="800"/>
              </a:spcAft>
            </a:pPr>
            <a:r>
              <a:rPr lang="en-US" sz="1600">
                <a:ea typeface="+mn-lt"/>
                <a:cs typeface="+mn-lt"/>
              </a:rPr>
              <a:t>OS type and versions</a:t>
            </a:r>
          </a:p>
          <a:p>
            <a:pPr indent="-304792">
              <a:spcBef>
                <a:spcPts val="0"/>
              </a:spcBef>
              <a:spcAft>
                <a:spcPts val="1067"/>
              </a:spcAft>
              <a:buSzPct val="100000"/>
            </a:pPr>
            <a:r>
              <a:rPr lang="en-US" sz="1600">
                <a:ea typeface="ＭＳ Ｐゴシック"/>
                <a:cs typeface="Arial"/>
              </a:rPr>
              <a:t>OS patch level</a:t>
            </a:r>
            <a:endParaRPr lang="en-US" sz="1600">
              <a:ea typeface="ＭＳ Ｐゴシック"/>
              <a:cs typeface="Arial" panose="020B0604020202020204" pitchFamily="34" charset="0"/>
            </a:endParaRPr>
          </a:p>
          <a:p>
            <a:pPr indent="-304792">
              <a:spcBef>
                <a:spcPts val="0"/>
              </a:spcBef>
              <a:spcAft>
                <a:spcPts val="1067"/>
              </a:spcAft>
              <a:buSzPct val="100000"/>
            </a:pPr>
            <a:r>
              <a:rPr lang="en-US" sz="1600">
                <a:ea typeface="ＭＳ Ｐゴシック"/>
                <a:cs typeface="Arial"/>
              </a:rPr>
              <a:t>Third-party security agent status </a:t>
            </a:r>
            <a:endParaRPr lang="en-US" sz="1600">
              <a:ea typeface="ＭＳ Ｐゴシック"/>
              <a:cs typeface="Arial" panose="020B0604020202020204" pitchFamily="34" charset="0"/>
            </a:endParaRPr>
          </a:p>
          <a:p>
            <a:pPr indent="-304792">
              <a:lnSpc>
                <a:spcPct val="100000"/>
              </a:lnSpc>
              <a:spcBef>
                <a:spcPts val="0"/>
              </a:spcBef>
              <a:spcAft>
                <a:spcPts val="800"/>
              </a:spcAft>
              <a:buSzPct val="100000"/>
            </a:pPr>
            <a:r>
              <a:rPr lang="en-US" sz="1600">
                <a:ea typeface="ＭＳ Ｐゴシック"/>
                <a:cs typeface="Arial"/>
              </a:rPr>
              <a:t>Corporate managed vs. unmanaged status</a:t>
            </a:r>
          </a:p>
          <a:p>
            <a:pPr indent="-304792">
              <a:lnSpc>
                <a:spcPct val="100000"/>
              </a:lnSpc>
              <a:spcBef>
                <a:spcPts val="0"/>
              </a:spcBef>
              <a:spcAft>
                <a:spcPts val="800"/>
              </a:spcAft>
              <a:buSzPct val="100000"/>
            </a:pPr>
            <a:r>
              <a:rPr lang="en-US" sz="1600">
                <a:ea typeface="ＭＳ Ｐゴシック"/>
                <a:cs typeface="Arial"/>
              </a:rPr>
              <a:t>Device IDs</a:t>
            </a:r>
          </a:p>
          <a:p>
            <a:pPr indent="-304792">
              <a:lnSpc>
                <a:spcPct val="100000"/>
              </a:lnSpc>
              <a:spcBef>
                <a:spcPts val="0"/>
              </a:spcBef>
              <a:spcAft>
                <a:spcPts val="800"/>
              </a:spcAft>
              <a:buSzPct val="100000"/>
            </a:pPr>
            <a:r>
              <a:rPr lang="en-US" sz="1600">
                <a:ea typeface="ＭＳ Ｐゴシック"/>
                <a:cs typeface="Arial"/>
              </a:rPr>
              <a:t>Browser type &amp; versions</a:t>
            </a:r>
            <a:endParaRPr lang="en-US"/>
          </a:p>
          <a:p>
            <a:pPr indent="-304792">
              <a:lnSpc>
                <a:spcPct val="100000"/>
              </a:lnSpc>
              <a:spcBef>
                <a:spcPts val="0"/>
              </a:spcBef>
              <a:spcAft>
                <a:spcPts val="800"/>
              </a:spcAft>
              <a:buSzPct val="100000"/>
            </a:pPr>
            <a:r>
              <a:rPr lang="en-US" sz="1600">
                <a:ea typeface="ＭＳ Ｐゴシック"/>
                <a:cs typeface="Arial"/>
              </a:rPr>
              <a:t>Flash &amp; Java plugin versions</a:t>
            </a:r>
          </a:p>
        </p:txBody>
      </p:sp>
      <p:sp>
        <p:nvSpPr>
          <p:cNvPr id="11" name="Google Shape;1789;p207">
            <a:extLst>
              <a:ext uri="{FF2B5EF4-FFF2-40B4-BE49-F238E27FC236}">
                <a16:creationId xmlns:a16="http://schemas.microsoft.com/office/drawing/2014/main" id="{D667E3CF-D60B-7AE4-538F-5DD465967269}"/>
              </a:ext>
            </a:extLst>
          </p:cNvPr>
          <p:cNvSpPr txBox="1">
            <a:spLocks/>
          </p:cNvSpPr>
          <p:nvPr/>
        </p:nvSpPr>
        <p:spPr>
          <a:xfrm>
            <a:off x="1526692" y="1443871"/>
            <a:ext cx="2489432" cy="648447"/>
          </a:xfrm>
          <a:prstGeom prst="roundRect">
            <a:avLst>
              <a:gd name="adj" fmla="val 3900"/>
            </a:avLst>
          </a:prstGeom>
          <a:noFill/>
          <a:ln>
            <a:noFill/>
          </a:ln>
        </p:spPr>
        <p:txBody>
          <a:bodyPr spcFirstLastPara="1" wrap="square" lIns="0" tIns="0" rIns="0" bIns="0" anchor="ctr" anchorCtr="0">
            <a:no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00BCEB"/>
                </a:solidFill>
                <a:effectLst/>
                <a:uLnTx/>
                <a:uFillTx/>
                <a:latin typeface="CiscoSansTT Light"/>
                <a:ea typeface="Helvetica Neue Medium" panose="02000503000000020004" pitchFamily="2" charset="0"/>
                <a:cs typeface="Helvetica Neue Medium" panose="02000503000000020004" pitchFamily="2" charset="0"/>
                <a:sym typeface="Helvetica Neue"/>
              </a:rPr>
              <a:t>Mobile Devices</a:t>
            </a:r>
          </a:p>
        </p:txBody>
      </p:sp>
      <p:sp>
        <p:nvSpPr>
          <p:cNvPr id="12" name="Google Shape;1790;p207">
            <a:extLst>
              <a:ext uri="{FF2B5EF4-FFF2-40B4-BE49-F238E27FC236}">
                <a16:creationId xmlns:a16="http://schemas.microsoft.com/office/drawing/2014/main" id="{3904834B-DFDE-70C6-EA87-5F1F67A7EE5A}"/>
              </a:ext>
            </a:extLst>
          </p:cNvPr>
          <p:cNvSpPr txBox="1">
            <a:spLocks/>
          </p:cNvSpPr>
          <p:nvPr/>
        </p:nvSpPr>
        <p:spPr>
          <a:xfrm>
            <a:off x="6036430" y="1449917"/>
            <a:ext cx="4838700" cy="642400"/>
          </a:xfrm>
          <a:prstGeom prst="roundRect">
            <a:avLst>
              <a:gd name="adj" fmla="val 3900"/>
            </a:avLst>
          </a:prstGeom>
          <a:noFill/>
          <a:ln>
            <a:noFill/>
          </a:ln>
        </p:spPr>
        <p:txBody>
          <a:bodyPr spcFirstLastPara="1" wrap="square" lIns="0" tIns="0" rIns="0" bIns="0" anchor="ctr" anchorCtr="0">
            <a:no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00BCEB"/>
                </a:solidFill>
                <a:effectLst/>
                <a:uLnTx/>
                <a:uFillTx/>
                <a:latin typeface="CiscoSansTT Light"/>
                <a:ea typeface="Helvetica Neue Medium" panose="02000503000000020004" pitchFamily="2" charset="0"/>
                <a:cs typeface="Helvetica Neue Medium" panose="02000503000000020004" pitchFamily="2" charset="0"/>
                <a:sym typeface="Helvetica Neue"/>
              </a:rPr>
              <a:t>Laptops / Desktops</a:t>
            </a:r>
          </a:p>
        </p:txBody>
      </p:sp>
      <p:pic>
        <p:nvPicPr>
          <p:cNvPr id="13" name="Graphic 12">
            <a:extLst>
              <a:ext uri="{FF2B5EF4-FFF2-40B4-BE49-F238E27FC236}">
                <a16:creationId xmlns:a16="http://schemas.microsoft.com/office/drawing/2014/main" id="{AFF0657A-D561-4EAD-84E4-FA5B3288290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58780" y="1648611"/>
            <a:ext cx="478963" cy="357629"/>
          </a:xfrm>
          <a:prstGeom prst="rect">
            <a:avLst/>
          </a:prstGeom>
        </p:spPr>
      </p:pic>
      <p:pic>
        <p:nvPicPr>
          <p:cNvPr id="14" name="Graphic 13">
            <a:extLst>
              <a:ext uri="{FF2B5EF4-FFF2-40B4-BE49-F238E27FC236}">
                <a16:creationId xmlns:a16="http://schemas.microsoft.com/office/drawing/2014/main" id="{775B8CE0-28BE-9BD0-0612-E1AF7D8259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6574" y="1602318"/>
            <a:ext cx="414444" cy="414444"/>
          </a:xfrm>
          <a:prstGeom prst="rect">
            <a:avLst/>
          </a:prstGeom>
        </p:spPr>
      </p:pic>
      <p:pic>
        <p:nvPicPr>
          <p:cNvPr id="2" name="Graphic 1">
            <a:extLst>
              <a:ext uri="{FF2B5EF4-FFF2-40B4-BE49-F238E27FC236}">
                <a16:creationId xmlns:a16="http://schemas.microsoft.com/office/drawing/2014/main" id="{8EDCA3A8-B942-8CDA-D183-74BB95DE96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61249" y="380328"/>
            <a:ext cx="1009051" cy="476934"/>
          </a:xfrm>
          <a:prstGeom prst="rect">
            <a:avLst/>
          </a:prstGeom>
        </p:spPr>
      </p:pic>
    </p:spTree>
    <p:extLst>
      <p:ext uri="{BB962C8B-B14F-4D97-AF65-F5344CB8AC3E}">
        <p14:creationId xmlns:p14="http://schemas.microsoft.com/office/powerpoint/2010/main" val="44420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31122-5661-2402-AADB-ADDDE7557C15}"/>
            </a:ext>
          </a:extLst>
        </p:cNvPr>
        <p:cNvGrpSpPr/>
        <p:nvPr/>
      </p:nvGrpSpPr>
      <p:grpSpPr>
        <a:xfrm>
          <a:off x="0" y="0"/>
          <a:ext cx="0" cy="0"/>
          <a:chOff x="0" y="0"/>
          <a:chExt cx="0" cy="0"/>
        </a:xfrm>
      </p:grpSpPr>
      <p:sp>
        <p:nvSpPr>
          <p:cNvPr id="3" name="Google Shape;259;p53">
            <a:extLst>
              <a:ext uri="{FF2B5EF4-FFF2-40B4-BE49-F238E27FC236}">
                <a16:creationId xmlns:a16="http://schemas.microsoft.com/office/drawing/2014/main" id="{28684133-0087-012B-6E1B-E090DFB82C26}"/>
              </a:ext>
            </a:extLst>
          </p:cNvPr>
          <p:cNvSpPr txBox="1">
            <a:spLocks/>
          </p:cNvSpPr>
          <p:nvPr/>
        </p:nvSpPr>
        <p:spPr bwMode="auto">
          <a:xfrm>
            <a:off x="594986" y="502921"/>
            <a:ext cx="11079272" cy="561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121900" tIns="121900" rIns="121900" bIns="121900" numCol="1" anchor="ctr" anchorCtr="0" compatLnSpc="1">
            <a:prstTxWarp prst="textNoShape">
              <a:avLst/>
            </a:prstTxWarp>
            <a:noAutofit/>
          </a:bodyPr>
          <a:lstStyle>
            <a:lvl1pPr algn="l" defTabSz="684213" rtl="0" eaLnBrk="1" fontAlgn="base" hangingPunct="1">
              <a:lnSpc>
                <a:spcPct val="80000"/>
              </a:lnSpc>
              <a:spcBef>
                <a:spcPct val="0"/>
              </a:spcBef>
              <a:spcAft>
                <a:spcPct val="0"/>
              </a:spcAft>
              <a:defRPr lang="en-US" sz="2800" b="0" i="0" u="none" kern="1200" dirty="0">
                <a:solidFill>
                  <a:schemeClr val="bg1"/>
                </a:solidFill>
                <a:latin typeface="+mj-lt"/>
                <a:ea typeface="CiscoSansTT Light" panose="020B0503020201020303" pitchFamily="34" charset="0"/>
                <a:cs typeface="CiscoSansTT Ligh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defTabSz="684196">
              <a:spcBef>
                <a:spcPts val="0"/>
              </a:spcBef>
              <a:spcAft>
                <a:spcPts val="0"/>
              </a:spcAft>
            </a:pPr>
            <a:r>
              <a:rPr lang="en-US" sz="9600" i="1">
                <a:solidFill>
                  <a:srgbClr val="74BF4B"/>
                </a:solidFill>
                <a:latin typeface="CiscoSansTT ExtraLight"/>
              </a:rPr>
              <a:t>But I</a:t>
            </a:r>
            <a:br>
              <a:rPr lang="en-US" sz="9600" i="1">
                <a:solidFill>
                  <a:srgbClr val="74BF4B"/>
                </a:solidFill>
                <a:latin typeface="CiscoSansTT ExtraLight"/>
              </a:rPr>
            </a:br>
            <a:r>
              <a:rPr lang="en-US" sz="9600" i="1">
                <a:solidFill>
                  <a:schemeClr val="accent5"/>
                </a:solidFill>
                <a:latin typeface="CiscoSansTT ExtraLight"/>
              </a:rPr>
              <a:t>“get MFA for Free”</a:t>
            </a:r>
          </a:p>
        </p:txBody>
      </p:sp>
    </p:spTree>
    <p:extLst>
      <p:ext uri="{BB962C8B-B14F-4D97-AF65-F5344CB8AC3E}">
        <p14:creationId xmlns:p14="http://schemas.microsoft.com/office/powerpoint/2010/main" val="399630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Freeform 89">
            <a:extLst>
              <a:ext uri="{FF2B5EF4-FFF2-40B4-BE49-F238E27FC236}">
                <a16:creationId xmlns:a16="http://schemas.microsoft.com/office/drawing/2014/main" id="{3E0F600D-85F1-64A4-C068-21466C9E7BB1}"/>
              </a:ext>
            </a:extLst>
          </p:cNvPr>
          <p:cNvSpPr>
            <a:spLocks noChangeAspect="1" noEditPoints="1"/>
          </p:cNvSpPr>
          <p:nvPr/>
        </p:nvSpPr>
        <p:spPr bwMode="auto">
          <a:xfrm>
            <a:off x="9684321" y="5433292"/>
            <a:ext cx="693731" cy="653964"/>
          </a:xfrm>
          <a:custGeom>
            <a:avLst/>
            <a:gdLst>
              <a:gd name="T0" fmla="*/ 541 w 541"/>
              <a:gd name="T1" fmla="*/ 486 h 511"/>
              <a:gd name="T2" fmla="*/ 26 w 541"/>
              <a:gd name="T3" fmla="*/ 511 h 511"/>
              <a:gd name="T4" fmla="*/ 0 w 541"/>
              <a:gd name="T5" fmla="*/ 229 h 511"/>
              <a:gd name="T6" fmla="*/ 16 w 541"/>
              <a:gd name="T7" fmla="*/ 215 h 511"/>
              <a:gd name="T8" fmla="*/ 46 w 541"/>
              <a:gd name="T9" fmla="*/ 480 h 511"/>
              <a:gd name="T10" fmla="*/ 141 w 541"/>
              <a:gd name="T11" fmla="*/ 450 h 511"/>
              <a:gd name="T12" fmla="*/ 142 w 541"/>
              <a:gd name="T13" fmla="*/ 215 h 511"/>
              <a:gd name="T14" fmla="*/ 155 w 541"/>
              <a:gd name="T15" fmla="*/ 247 h 511"/>
              <a:gd name="T16" fmla="*/ 236 w 541"/>
              <a:gd name="T17" fmla="*/ 263 h 511"/>
              <a:gd name="T18" fmla="*/ 179 w 541"/>
              <a:gd name="T19" fmla="*/ 241 h 511"/>
              <a:gd name="T20" fmla="*/ 168 w 541"/>
              <a:gd name="T21" fmla="*/ 12 h 511"/>
              <a:gd name="T22" fmla="*/ 500 w 541"/>
              <a:gd name="T23" fmla="*/ 0 h 511"/>
              <a:gd name="T24" fmla="*/ 512 w 541"/>
              <a:gd name="T25" fmla="*/ 229 h 511"/>
              <a:gd name="T26" fmla="*/ 445 w 541"/>
              <a:gd name="T27" fmla="*/ 241 h 511"/>
              <a:gd name="T28" fmla="*/ 530 w 541"/>
              <a:gd name="T29" fmla="*/ 263 h 511"/>
              <a:gd name="T30" fmla="*/ 489 w 541"/>
              <a:gd name="T31" fmla="*/ 33 h 511"/>
              <a:gd name="T32" fmla="*/ 190 w 541"/>
              <a:gd name="T33" fmla="*/ 211 h 511"/>
              <a:gd name="T34" fmla="*/ 489 w 541"/>
              <a:gd name="T35" fmla="*/ 33 h 511"/>
              <a:gd name="T36" fmla="*/ 275 w 541"/>
              <a:gd name="T37" fmla="*/ 308 h 511"/>
              <a:gd name="T38" fmla="*/ 311 w 541"/>
              <a:gd name="T39" fmla="*/ 336 h 511"/>
              <a:gd name="T40" fmla="*/ 358 w 541"/>
              <a:gd name="T41" fmla="*/ 308 h 511"/>
              <a:gd name="T42" fmla="*/ 323 w 541"/>
              <a:gd name="T43" fmla="*/ 336 h 511"/>
              <a:gd name="T44" fmla="*/ 358 w 541"/>
              <a:gd name="T45" fmla="*/ 308 h 511"/>
              <a:gd name="T46" fmla="*/ 370 w 541"/>
              <a:gd name="T47" fmla="*/ 308 h 511"/>
              <a:gd name="T48" fmla="*/ 406 w 541"/>
              <a:gd name="T49" fmla="*/ 336 h 511"/>
              <a:gd name="T50" fmla="*/ 311 w 541"/>
              <a:gd name="T51" fmla="*/ 345 h 511"/>
              <a:gd name="T52" fmla="*/ 275 w 541"/>
              <a:gd name="T53" fmla="*/ 372 h 511"/>
              <a:gd name="T54" fmla="*/ 311 w 541"/>
              <a:gd name="T55" fmla="*/ 345 h 511"/>
              <a:gd name="T56" fmla="*/ 323 w 541"/>
              <a:gd name="T57" fmla="*/ 345 h 511"/>
              <a:gd name="T58" fmla="*/ 358 w 541"/>
              <a:gd name="T59" fmla="*/ 372 h 511"/>
              <a:gd name="T60" fmla="*/ 406 w 541"/>
              <a:gd name="T61" fmla="*/ 345 h 511"/>
              <a:gd name="T62" fmla="*/ 370 w 541"/>
              <a:gd name="T63" fmla="*/ 372 h 511"/>
              <a:gd name="T64" fmla="*/ 406 w 541"/>
              <a:gd name="T65" fmla="*/ 345 h 511"/>
              <a:gd name="T66" fmla="*/ 275 w 541"/>
              <a:gd name="T67" fmla="*/ 381 h 511"/>
              <a:gd name="T68" fmla="*/ 311 w 541"/>
              <a:gd name="T69" fmla="*/ 409 h 511"/>
              <a:gd name="T70" fmla="*/ 358 w 541"/>
              <a:gd name="T71" fmla="*/ 381 h 511"/>
              <a:gd name="T72" fmla="*/ 323 w 541"/>
              <a:gd name="T73" fmla="*/ 409 h 511"/>
              <a:gd name="T74" fmla="*/ 358 w 541"/>
              <a:gd name="T75" fmla="*/ 381 h 511"/>
              <a:gd name="T76" fmla="*/ 370 w 541"/>
              <a:gd name="T77" fmla="*/ 381 h 511"/>
              <a:gd name="T78" fmla="*/ 406 w 541"/>
              <a:gd name="T79" fmla="*/ 409 h 511"/>
              <a:gd name="T80" fmla="*/ 311 w 541"/>
              <a:gd name="T81" fmla="*/ 418 h 511"/>
              <a:gd name="T82" fmla="*/ 275 w 541"/>
              <a:gd name="T83" fmla="*/ 445 h 511"/>
              <a:gd name="T84" fmla="*/ 311 w 541"/>
              <a:gd name="T85" fmla="*/ 418 h 511"/>
              <a:gd name="T86" fmla="*/ 323 w 541"/>
              <a:gd name="T87" fmla="*/ 418 h 511"/>
              <a:gd name="T88" fmla="*/ 358 w 541"/>
              <a:gd name="T89" fmla="*/ 445 h 511"/>
              <a:gd name="T90" fmla="*/ 406 w 541"/>
              <a:gd name="T91" fmla="*/ 418 h 511"/>
              <a:gd name="T92" fmla="*/ 370 w 541"/>
              <a:gd name="T93" fmla="*/ 445 h 511"/>
              <a:gd name="T94" fmla="*/ 406 w 541"/>
              <a:gd name="T95" fmla="*/ 418 h 511"/>
              <a:gd name="T96" fmla="*/ 333 w 541"/>
              <a:gd name="T97" fmla="*/ 16 h 511"/>
              <a:gd name="T98" fmla="*/ 349 w 541"/>
              <a:gd name="T99" fmla="*/ 16 h 511"/>
              <a:gd name="T100" fmla="*/ 49 w 541"/>
              <a:gd name="T101" fmla="*/ 470 h 511"/>
              <a:gd name="T102" fmla="*/ 129 w 541"/>
              <a:gd name="T103" fmla="*/ 449 h 511"/>
              <a:gd name="T104" fmla="*/ 115 w 541"/>
              <a:gd name="T105" fmla="*/ 150 h 511"/>
              <a:gd name="T106" fmla="*/ 28 w 541"/>
              <a:gd name="T107" fmla="*/ 163 h 511"/>
              <a:gd name="T108" fmla="*/ 49 w 541"/>
              <a:gd name="T109" fmla="*/ 47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1" h="511">
                <a:moveTo>
                  <a:pt x="541" y="274"/>
                </a:moveTo>
                <a:cubicBezTo>
                  <a:pt x="541" y="486"/>
                  <a:pt x="541" y="486"/>
                  <a:pt x="541" y="486"/>
                </a:cubicBezTo>
                <a:cubicBezTo>
                  <a:pt x="541" y="500"/>
                  <a:pt x="530" y="511"/>
                  <a:pt x="516" y="511"/>
                </a:cubicBezTo>
                <a:cubicBezTo>
                  <a:pt x="26" y="511"/>
                  <a:pt x="26" y="511"/>
                  <a:pt x="26" y="511"/>
                </a:cubicBezTo>
                <a:cubicBezTo>
                  <a:pt x="12" y="511"/>
                  <a:pt x="0" y="500"/>
                  <a:pt x="0" y="486"/>
                </a:cubicBezTo>
                <a:cubicBezTo>
                  <a:pt x="0" y="229"/>
                  <a:pt x="0" y="229"/>
                  <a:pt x="0" y="229"/>
                </a:cubicBezTo>
                <a:cubicBezTo>
                  <a:pt x="0" y="221"/>
                  <a:pt x="7" y="215"/>
                  <a:pt x="14" y="215"/>
                </a:cubicBezTo>
                <a:cubicBezTo>
                  <a:pt x="16" y="215"/>
                  <a:pt x="16" y="215"/>
                  <a:pt x="16" y="215"/>
                </a:cubicBezTo>
                <a:cubicBezTo>
                  <a:pt x="16" y="450"/>
                  <a:pt x="16" y="450"/>
                  <a:pt x="16" y="450"/>
                </a:cubicBezTo>
                <a:cubicBezTo>
                  <a:pt x="16" y="466"/>
                  <a:pt x="30" y="480"/>
                  <a:pt x="46" y="480"/>
                </a:cubicBezTo>
                <a:cubicBezTo>
                  <a:pt x="112" y="480"/>
                  <a:pt x="112" y="480"/>
                  <a:pt x="112" y="480"/>
                </a:cubicBezTo>
                <a:cubicBezTo>
                  <a:pt x="128" y="480"/>
                  <a:pt x="141" y="466"/>
                  <a:pt x="141" y="450"/>
                </a:cubicBezTo>
                <a:cubicBezTo>
                  <a:pt x="141" y="215"/>
                  <a:pt x="141" y="215"/>
                  <a:pt x="141" y="215"/>
                </a:cubicBezTo>
                <a:cubicBezTo>
                  <a:pt x="142" y="215"/>
                  <a:pt x="142" y="215"/>
                  <a:pt x="142" y="215"/>
                </a:cubicBezTo>
                <a:cubicBezTo>
                  <a:pt x="149" y="215"/>
                  <a:pt x="155" y="221"/>
                  <a:pt x="155" y="229"/>
                </a:cubicBezTo>
                <a:cubicBezTo>
                  <a:pt x="155" y="247"/>
                  <a:pt x="155" y="247"/>
                  <a:pt x="155" y="247"/>
                </a:cubicBezTo>
                <a:cubicBezTo>
                  <a:pt x="155" y="256"/>
                  <a:pt x="162" y="263"/>
                  <a:pt x="171" y="263"/>
                </a:cubicBezTo>
                <a:cubicBezTo>
                  <a:pt x="236" y="263"/>
                  <a:pt x="236" y="263"/>
                  <a:pt x="236" y="263"/>
                </a:cubicBezTo>
                <a:cubicBezTo>
                  <a:pt x="236" y="241"/>
                  <a:pt x="236" y="241"/>
                  <a:pt x="236" y="241"/>
                </a:cubicBezTo>
                <a:cubicBezTo>
                  <a:pt x="179" y="241"/>
                  <a:pt x="179" y="241"/>
                  <a:pt x="179" y="241"/>
                </a:cubicBezTo>
                <a:cubicBezTo>
                  <a:pt x="173" y="241"/>
                  <a:pt x="168" y="236"/>
                  <a:pt x="168" y="229"/>
                </a:cubicBezTo>
                <a:cubicBezTo>
                  <a:pt x="168" y="12"/>
                  <a:pt x="168" y="12"/>
                  <a:pt x="168" y="12"/>
                </a:cubicBezTo>
                <a:cubicBezTo>
                  <a:pt x="168" y="5"/>
                  <a:pt x="173" y="0"/>
                  <a:pt x="179" y="0"/>
                </a:cubicBezTo>
                <a:cubicBezTo>
                  <a:pt x="500" y="0"/>
                  <a:pt x="500" y="0"/>
                  <a:pt x="500" y="0"/>
                </a:cubicBezTo>
                <a:cubicBezTo>
                  <a:pt x="506" y="0"/>
                  <a:pt x="512" y="5"/>
                  <a:pt x="512" y="12"/>
                </a:cubicBezTo>
                <a:cubicBezTo>
                  <a:pt x="512" y="229"/>
                  <a:pt x="512" y="229"/>
                  <a:pt x="512" y="229"/>
                </a:cubicBezTo>
                <a:cubicBezTo>
                  <a:pt x="512" y="236"/>
                  <a:pt x="506" y="241"/>
                  <a:pt x="500" y="241"/>
                </a:cubicBezTo>
                <a:cubicBezTo>
                  <a:pt x="445" y="241"/>
                  <a:pt x="445" y="241"/>
                  <a:pt x="445" y="241"/>
                </a:cubicBezTo>
                <a:cubicBezTo>
                  <a:pt x="445" y="263"/>
                  <a:pt x="445" y="263"/>
                  <a:pt x="445" y="263"/>
                </a:cubicBezTo>
                <a:cubicBezTo>
                  <a:pt x="530" y="263"/>
                  <a:pt x="530" y="263"/>
                  <a:pt x="530" y="263"/>
                </a:cubicBezTo>
                <a:cubicBezTo>
                  <a:pt x="536" y="263"/>
                  <a:pt x="541" y="268"/>
                  <a:pt x="541" y="274"/>
                </a:cubicBezTo>
                <a:close/>
                <a:moveTo>
                  <a:pt x="489" y="33"/>
                </a:moveTo>
                <a:cubicBezTo>
                  <a:pt x="190" y="33"/>
                  <a:pt x="190" y="33"/>
                  <a:pt x="190" y="33"/>
                </a:cubicBezTo>
                <a:cubicBezTo>
                  <a:pt x="190" y="211"/>
                  <a:pt x="190" y="211"/>
                  <a:pt x="190" y="211"/>
                </a:cubicBezTo>
                <a:cubicBezTo>
                  <a:pt x="489" y="211"/>
                  <a:pt x="489" y="211"/>
                  <a:pt x="489" y="211"/>
                </a:cubicBezTo>
                <a:lnTo>
                  <a:pt x="489" y="33"/>
                </a:lnTo>
                <a:close/>
                <a:moveTo>
                  <a:pt x="311" y="308"/>
                </a:moveTo>
                <a:cubicBezTo>
                  <a:pt x="275" y="308"/>
                  <a:pt x="275" y="308"/>
                  <a:pt x="275" y="308"/>
                </a:cubicBezTo>
                <a:cubicBezTo>
                  <a:pt x="275" y="336"/>
                  <a:pt x="275" y="336"/>
                  <a:pt x="275" y="336"/>
                </a:cubicBezTo>
                <a:cubicBezTo>
                  <a:pt x="311" y="336"/>
                  <a:pt x="311" y="336"/>
                  <a:pt x="311" y="336"/>
                </a:cubicBezTo>
                <a:lnTo>
                  <a:pt x="311" y="308"/>
                </a:lnTo>
                <a:close/>
                <a:moveTo>
                  <a:pt x="358" y="308"/>
                </a:moveTo>
                <a:cubicBezTo>
                  <a:pt x="323" y="308"/>
                  <a:pt x="323" y="308"/>
                  <a:pt x="323" y="308"/>
                </a:cubicBezTo>
                <a:cubicBezTo>
                  <a:pt x="323" y="336"/>
                  <a:pt x="323" y="336"/>
                  <a:pt x="323" y="336"/>
                </a:cubicBezTo>
                <a:cubicBezTo>
                  <a:pt x="358" y="336"/>
                  <a:pt x="358" y="336"/>
                  <a:pt x="358" y="336"/>
                </a:cubicBezTo>
                <a:lnTo>
                  <a:pt x="358" y="308"/>
                </a:lnTo>
                <a:close/>
                <a:moveTo>
                  <a:pt x="406" y="308"/>
                </a:moveTo>
                <a:cubicBezTo>
                  <a:pt x="370" y="308"/>
                  <a:pt x="370" y="308"/>
                  <a:pt x="370" y="308"/>
                </a:cubicBezTo>
                <a:cubicBezTo>
                  <a:pt x="370" y="336"/>
                  <a:pt x="370" y="336"/>
                  <a:pt x="370" y="336"/>
                </a:cubicBezTo>
                <a:cubicBezTo>
                  <a:pt x="406" y="336"/>
                  <a:pt x="406" y="336"/>
                  <a:pt x="406" y="336"/>
                </a:cubicBezTo>
                <a:lnTo>
                  <a:pt x="406" y="308"/>
                </a:lnTo>
                <a:close/>
                <a:moveTo>
                  <a:pt x="311" y="345"/>
                </a:moveTo>
                <a:cubicBezTo>
                  <a:pt x="275" y="345"/>
                  <a:pt x="275" y="345"/>
                  <a:pt x="275" y="345"/>
                </a:cubicBezTo>
                <a:cubicBezTo>
                  <a:pt x="275" y="372"/>
                  <a:pt x="275" y="372"/>
                  <a:pt x="275" y="372"/>
                </a:cubicBezTo>
                <a:cubicBezTo>
                  <a:pt x="311" y="372"/>
                  <a:pt x="311" y="372"/>
                  <a:pt x="311" y="372"/>
                </a:cubicBezTo>
                <a:lnTo>
                  <a:pt x="311" y="345"/>
                </a:lnTo>
                <a:close/>
                <a:moveTo>
                  <a:pt x="358" y="345"/>
                </a:moveTo>
                <a:cubicBezTo>
                  <a:pt x="323" y="345"/>
                  <a:pt x="323" y="345"/>
                  <a:pt x="323" y="345"/>
                </a:cubicBezTo>
                <a:cubicBezTo>
                  <a:pt x="323" y="372"/>
                  <a:pt x="323" y="372"/>
                  <a:pt x="323" y="372"/>
                </a:cubicBezTo>
                <a:cubicBezTo>
                  <a:pt x="358" y="372"/>
                  <a:pt x="358" y="372"/>
                  <a:pt x="358" y="372"/>
                </a:cubicBezTo>
                <a:lnTo>
                  <a:pt x="358" y="345"/>
                </a:lnTo>
                <a:close/>
                <a:moveTo>
                  <a:pt x="406" y="345"/>
                </a:moveTo>
                <a:cubicBezTo>
                  <a:pt x="370" y="345"/>
                  <a:pt x="370" y="345"/>
                  <a:pt x="370" y="345"/>
                </a:cubicBezTo>
                <a:cubicBezTo>
                  <a:pt x="370" y="372"/>
                  <a:pt x="370" y="372"/>
                  <a:pt x="370" y="372"/>
                </a:cubicBezTo>
                <a:cubicBezTo>
                  <a:pt x="406" y="372"/>
                  <a:pt x="406" y="372"/>
                  <a:pt x="406" y="372"/>
                </a:cubicBezTo>
                <a:lnTo>
                  <a:pt x="406" y="345"/>
                </a:lnTo>
                <a:close/>
                <a:moveTo>
                  <a:pt x="311" y="381"/>
                </a:moveTo>
                <a:cubicBezTo>
                  <a:pt x="275" y="381"/>
                  <a:pt x="275" y="381"/>
                  <a:pt x="275" y="381"/>
                </a:cubicBezTo>
                <a:cubicBezTo>
                  <a:pt x="275" y="409"/>
                  <a:pt x="275" y="409"/>
                  <a:pt x="275" y="409"/>
                </a:cubicBezTo>
                <a:cubicBezTo>
                  <a:pt x="311" y="409"/>
                  <a:pt x="311" y="409"/>
                  <a:pt x="311" y="409"/>
                </a:cubicBezTo>
                <a:lnTo>
                  <a:pt x="311" y="381"/>
                </a:lnTo>
                <a:close/>
                <a:moveTo>
                  <a:pt x="358" y="381"/>
                </a:moveTo>
                <a:cubicBezTo>
                  <a:pt x="323" y="381"/>
                  <a:pt x="323" y="381"/>
                  <a:pt x="323" y="381"/>
                </a:cubicBezTo>
                <a:cubicBezTo>
                  <a:pt x="323" y="409"/>
                  <a:pt x="323" y="409"/>
                  <a:pt x="323" y="409"/>
                </a:cubicBezTo>
                <a:cubicBezTo>
                  <a:pt x="358" y="409"/>
                  <a:pt x="358" y="409"/>
                  <a:pt x="358" y="409"/>
                </a:cubicBezTo>
                <a:lnTo>
                  <a:pt x="358" y="381"/>
                </a:lnTo>
                <a:close/>
                <a:moveTo>
                  <a:pt x="406" y="381"/>
                </a:moveTo>
                <a:cubicBezTo>
                  <a:pt x="370" y="381"/>
                  <a:pt x="370" y="381"/>
                  <a:pt x="370" y="381"/>
                </a:cubicBezTo>
                <a:cubicBezTo>
                  <a:pt x="370" y="409"/>
                  <a:pt x="370" y="409"/>
                  <a:pt x="370" y="409"/>
                </a:cubicBezTo>
                <a:cubicBezTo>
                  <a:pt x="406" y="409"/>
                  <a:pt x="406" y="409"/>
                  <a:pt x="406" y="409"/>
                </a:cubicBezTo>
                <a:lnTo>
                  <a:pt x="406" y="381"/>
                </a:lnTo>
                <a:close/>
                <a:moveTo>
                  <a:pt x="311" y="418"/>
                </a:moveTo>
                <a:cubicBezTo>
                  <a:pt x="275" y="418"/>
                  <a:pt x="275" y="418"/>
                  <a:pt x="275" y="418"/>
                </a:cubicBezTo>
                <a:cubicBezTo>
                  <a:pt x="275" y="445"/>
                  <a:pt x="275" y="445"/>
                  <a:pt x="275" y="445"/>
                </a:cubicBezTo>
                <a:cubicBezTo>
                  <a:pt x="311" y="445"/>
                  <a:pt x="311" y="445"/>
                  <a:pt x="311" y="445"/>
                </a:cubicBezTo>
                <a:lnTo>
                  <a:pt x="311" y="418"/>
                </a:lnTo>
                <a:close/>
                <a:moveTo>
                  <a:pt x="358" y="418"/>
                </a:moveTo>
                <a:cubicBezTo>
                  <a:pt x="323" y="418"/>
                  <a:pt x="323" y="418"/>
                  <a:pt x="323" y="418"/>
                </a:cubicBezTo>
                <a:cubicBezTo>
                  <a:pt x="323" y="445"/>
                  <a:pt x="323" y="445"/>
                  <a:pt x="323" y="445"/>
                </a:cubicBezTo>
                <a:cubicBezTo>
                  <a:pt x="358" y="445"/>
                  <a:pt x="358" y="445"/>
                  <a:pt x="358" y="445"/>
                </a:cubicBezTo>
                <a:lnTo>
                  <a:pt x="358" y="418"/>
                </a:lnTo>
                <a:close/>
                <a:moveTo>
                  <a:pt x="406" y="418"/>
                </a:moveTo>
                <a:cubicBezTo>
                  <a:pt x="370" y="418"/>
                  <a:pt x="370" y="418"/>
                  <a:pt x="370" y="418"/>
                </a:cubicBezTo>
                <a:cubicBezTo>
                  <a:pt x="370" y="445"/>
                  <a:pt x="370" y="445"/>
                  <a:pt x="370" y="445"/>
                </a:cubicBezTo>
                <a:cubicBezTo>
                  <a:pt x="406" y="445"/>
                  <a:pt x="406" y="445"/>
                  <a:pt x="406" y="445"/>
                </a:cubicBezTo>
                <a:lnTo>
                  <a:pt x="406" y="418"/>
                </a:lnTo>
                <a:close/>
                <a:moveTo>
                  <a:pt x="341" y="8"/>
                </a:moveTo>
                <a:cubicBezTo>
                  <a:pt x="336" y="8"/>
                  <a:pt x="333" y="12"/>
                  <a:pt x="333" y="16"/>
                </a:cubicBezTo>
                <a:cubicBezTo>
                  <a:pt x="333" y="21"/>
                  <a:pt x="336" y="24"/>
                  <a:pt x="341" y="24"/>
                </a:cubicBezTo>
                <a:cubicBezTo>
                  <a:pt x="345" y="24"/>
                  <a:pt x="349" y="21"/>
                  <a:pt x="349" y="16"/>
                </a:cubicBezTo>
                <a:cubicBezTo>
                  <a:pt x="349" y="12"/>
                  <a:pt x="345" y="8"/>
                  <a:pt x="341" y="8"/>
                </a:cubicBezTo>
                <a:close/>
                <a:moveTo>
                  <a:pt x="49" y="470"/>
                </a:moveTo>
                <a:cubicBezTo>
                  <a:pt x="108" y="470"/>
                  <a:pt x="108" y="470"/>
                  <a:pt x="108" y="470"/>
                </a:cubicBezTo>
                <a:cubicBezTo>
                  <a:pt x="120" y="470"/>
                  <a:pt x="129" y="460"/>
                  <a:pt x="129" y="449"/>
                </a:cubicBezTo>
                <a:cubicBezTo>
                  <a:pt x="129" y="163"/>
                  <a:pt x="129" y="163"/>
                  <a:pt x="129" y="163"/>
                </a:cubicBezTo>
                <a:cubicBezTo>
                  <a:pt x="129" y="156"/>
                  <a:pt x="123" y="150"/>
                  <a:pt x="115" y="150"/>
                </a:cubicBezTo>
                <a:cubicBezTo>
                  <a:pt x="42" y="150"/>
                  <a:pt x="42" y="150"/>
                  <a:pt x="42" y="150"/>
                </a:cubicBezTo>
                <a:cubicBezTo>
                  <a:pt x="34" y="150"/>
                  <a:pt x="28" y="156"/>
                  <a:pt x="28" y="163"/>
                </a:cubicBezTo>
                <a:cubicBezTo>
                  <a:pt x="28" y="449"/>
                  <a:pt x="28" y="449"/>
                  <a:pt x="28" y="449"/>
                </a:cubicBezTo>
                <a:cubicBezTo>
                  <a:pt x="28" y="460"/>
                  <a:pt x="38" y="470"/>
                  <a:pt x="49" y="470"/>
                </a:cubicBezTo>
                <a:close/>
              </a:path>
            </a:pathLst>
          </a:custGeom>
          <a:solidFill>
            <a:schemeClr val="bg2"/>
          </a:solidFill>
          <a:ln w="25400" cap="flat" cmpd="sng" algn="ctr">
            <a:noFill/>
            <a:prstDash val="solid"/>
          </a:ln>
          <a:effectLst/>
        </p:spPr>
        <p:txBody>
          <a:bodyPr lIns="91420" tIns="45710" rIns="91420" bIns="45710" rtlCol="0" anchor="ctr"/>
          <a:lstStyle/>
          <a:p>
            <a:pPr algn="ctr" defTabSz="456706"/>
            <a:endParaRPr lang="en-US" kern="0">
              <a:solidFill>
                <a:schemeClr val="tx2">
                  <a:lumMod val="50000"/>
                </a:schemeClr>
              </a:solidFill>
              <a:latin typeface="Arial"/>
            </a:endParaRPr>
          </a:p>
        </p:txBody>
      </p:sp>
      <p:sp>
        <p:nvSpPr>
          <p:cNvPr id="2" name="Google Shape;1576;p193">
            <a:extLst>
              <a:ext uri="{FF2B5EF4-FFF2-40B4-BE49-F238E27FC236}">
                <a16:creationId xmlns:a16="http://schemas.microsoft.com/office/drawing/2014/main" id="{B86729E5-770F-897A-3BCA-67FD56B1A9E1}"/>
              </a:ext>
            </a:extLst>
          </p:cNvPr>
          <p:cNvSpPr txBox="1"/>
          <p:nvPr/>
        </p:nvSpPr>
        <p:spPr>
          <a:xfrm>
            <a:off x="740252" y="2474774"/>
            <a:ext cx="4689449" cy="3078728"/>
          </a:xfrm>
          <a:prstGeom prst="rect">
            <a:avLst/>
          </a:prstGeom>
          <a:noFill/>
          <a:ln>
            <a:noFill/>
          </a:ln>
        </p:spPr>
        <p:txBody>
          <a:bodyPr spcFirstLastPara="1" wrap="square" lIns="0" tIns="0" rIns="0" bIns="0" anchor="ctr" anchorCtr="0">
            <a:noAutofit/>
          </a:bodyPr>
          <a:lstStyle/>
          <a:p>
            <a:pPr marL="228594" marR="0" lvl="0" indent="-228594" algn="l" defTabSz="609585" rtl="0" eaLnBrk="1" fontAlgn="base" latinLnBrk="0" hangingPunct="1">
              <a:lnSpc>
                <a:spcPct val="100000"/>
              </a:lnSpc>
              <a:spcBef>
                <a:spcPts val="0"/>
              </a:spcBef>
              <a:spcAft>
                <a:spcPts val="1333"/>
              </a:spcAft>
              <a:buClr>
                <a:srgbClr val="00B0F0"/>
              </a:buClr>
              <a:buSzPts val="1000"/>
              <a:buFont typeface="Helvetica Neue"/>
              <a:buChar char="●"/>
              <a:tabLst/>
              <a:defRPr/>
            </a:pPr>
            <a:r>
              <a:rPr kumimoji="0" lang="en-US" sz="2133" b="0" i="0" u="none" strike="noStrike" kern="1200" cap="none" spc="0" normalizeH="0" baseline="0" noProof="0">
                <a:ln>
                  <a:noFill/>
                </a:ln>
                <a:solidFill>
                  <a:schemeClr val="bg2">
                    <a:lumMod val="95000"/>
                  </a:schemeClr>
                </a:solidFill>
                <a:effectLst/>
                <a:uLnTx/>
                <a:uFillTx/>
                <a:latin typeface="CiscoSansTT ExtraLight"/>
                <a:ea typeface="Helvetica Neue"/>
                <a:sym typeface="Helvetica Neue"/>
              </a:rPr>
              <a:t>Configure authentication options for each application or group of users</a:t>
            </a:r>
            <a:endParaRPr kumimoji="0" lang="en-US" sz="2400" b="0" i="0" u="none" strike="noStrike" kern="1200" cap="none" spc="0" normalizeH="0" baseline="0" noProof="0">
              <a:ln>
                <a:noFill/>
              </a:ln>
              <a:solidFill>
                <a:schemeClr val="bg2">
                  <a:lumMod val="95000"/>
                </a:schemeClr>
              </a:solidFill>
              <a:effectLst/>
              <a:uLnTx/>
              <a:uFillTx/>
              <a:latin typeface="Arial" charset="0"/>
              <a:ea typeface="ＭＳ Ｐゴシック" charset="0"/>
            </a:endParaRPr>
          </a:p>
          <a:p>
            <a:pPr marL="228594" marR="0" lvl="0" indent="-228594" algn="l" defTabSz="609585" rtl="0" eaLnBrk="1" fontAlgn="base" latinLnBrk="0" hangingPunct="1">
              <a:lnSpc>
                <a:spcPct val="100000"/>
              </a:lnSpc>
              <a:spcBef>
                <a:spcPct val="0"/>
              </a:spcBef>
              <a:spcAft>
                <a:spcPts val="1333"/>
              </a:spcAft>
              <a:buClr>
                <a:srgbClr val="00B0F0"/>
              </a:buClr>
              <a:buSzPts val="1000"/>
              <a:buFont typeface="Helvetica Neue"/>
              <a:buChar char="●"/>
              <a:tabLst/>
              <a:defRPr/>
            </a:pPr>
            <a:r>
              <a:rPr kumimoji="0" lang="en-US" sz="2133" b="0" i="0" u="none" strike="noStrike" kern="1200" cap="none" spc="0" normalizeH="0" baseline="0" noProof="0">
                <a:ln>
                  <a:noFill/>
                </a:ln>
                <a:solidFill>
                  <a:schemeClr val="bg2">
                    <a:lumMod val="95000"/>
                  </a:schemeClr>
                </a:solidFill>
                <a:effectLst/>
                <a:uLnTx/>
                <a:uFillTx/>
                <a:latin typeface="CiscoSansTT ExtraLight"/>
                <a:ea typeface="Helvetica Neue"/>
              </a:rPr>
              <a:t>Require phishing-resistant MFA (FIDO2) for critical applications and privileged users</a:t>
            </a:r>
            <a:endParaRPr kumimoji="0" lang="en-US" sz="2133" b="0" i="0" u="none" strike="noStrike" kern="1200" cap="none" spc="0" normalizeH="0" baseline="0" noProof="0">
              <a:ln>
                <a:noFill/>
              </a:ln>
              <a:solidFill>
                <a:schemeClr val="bg2">
                  <a:lumMod val="95000"/>
                </a:schemeClr>
              </a:solidFill>
              <a:effectLst/>
              <a:uLnTx/>
              <a:uFillTx/>
              <a:latin typeface="CiscoSansTT ExtraLight"/>
              <a:ea typeface="Helvetica Neue"/>
              <a:sym typeface="Helvetica Neue"/>
            </a:endParaRPr>
          </a:p>
          <a:p>
            <a:pPr marL="228594" marR="0" lvl="0" indent="-228594" algn="l" defTabSz="609585" rtl="0" eaLnBrk="1" fontAlgn="base" latinLnBrk="0" hangingPunct="1">
              <a:lnSpc>
                <a:spcPct val="100000"/>
              </a:lnSpc>
              <a:spcBef>
                <a:spcPct val="0"/>
              </a:spcBef>
              <a:spcAft>
                <a:spcPts val="1333"/>
              </a:spcAft>
              <a:buClr>
                <a:srgbClr val="00B0F0"/>
              </a:buClr>
              <a:buSzPts val="1000"/>
              <a:buFont typeface="Helvetica Neue"/>
              <a:buChar char="●"/>
              <a:tabLst/>
              <a:defRPr/>
            </a:pPr>
            <a:r>
              <a:rPr kumimoji="0" lang="en-US" sz="2133" b="0" i="0" u="none" strike="noStrike" kern="1200" cap="none" spc="0" normalizeH="0" baseline="0" noProof="0">
                <a:ln>
                  <a:noFill/>
                </a:ln>
                <a:solidFill>
                  <a:schemeClr val="bg2">
                    <a:lumMod val="95000"/>
                  </a:schemeClr>
                </a:solidFill>
                <a:effectLst/>
                <a:uLnTx/>
                <a:uFillTx/>
                <a:latin typeface="CiscoSansTT ExtraLight"/>
                <a:ea typeface="Helvetica Neue"/>
                <a:sym typeface="Helvetica Neue"/>
              </a:rPr>
              <a:t>Enable multiple option for users for ease of use and flexibility </a:t>
            </a:r>
            <a:endParaRPr kumimoji="0" lang="en-US" sz="2400" b="0" i="0" u="none" strike="noStrike" kern="1200" cap="none" spc="0" normalizeH="0" baseline="0" noProof="0">
              <a:ln>
                <a:noFill/>
              </a:ln>
              <a:solidFill>
                <a:schemeClr val="bg2">
                  <a:lumMod val="95000"/>
                </a:schemeClr>
              </a:solidFill>
              <a:effectLst/>
              <a:uLnTx/>
              <a:uFillTx/>
              <a:latin typeface="CiscoSansTT ExtraLight"/>
              <a:ea typeface="ＭＳ Ｐゴシック" charset="0"/>
            </a:endParaRPr>
          </a:p>
        </p:txBody>
      </p:sp>
      <p:sp>
        <p:nvSpPr>
          <p:cNvPr id="5" name="Google Shape;1564;p193">
            <a:extLst>
              <a:ext uri="{FF2B5EF4-FFF2-40B4-BE49-F238E27FC236}">
                <a16:creationId xmlns:a16="http://schemas.microsoft.com/office/drawing/2014/main" id="{BAD86DC5-7276-45F6-4403-CC4D92887F51}"/>
              </a:ext>
            </a:extLst>
          </p:cNvPr>
          <p:cNvSpPr txBox="1"/>
          <p:nvPr/>
        </p:nvSpPr>
        <p:spPr>
          <a:xfrm>
            <a:off x="7620044" y="4434775"/>
            <a:ext cx="576605" cy="324443"/>
          </a:xfrm>
          <a:prstGeom prst="rect">
            <a:avLst/>
          </a:prstGeom>
          <a:noFill/>
          <a:ln>
            <a:noFill/>
          </a:ln>
        </p:spPr>
        <p:txBody>
          <a:bodyPr spcFirstLastPara="1" wrap="square" lIns="0" tIns="0" rIns="0" bIns="0" anchor="ctr" anchorCtr="0">
            <a:noAutofit/>
          </a:bodyPr>
          <a:lstStyle/>
          <a:p>
            <a:pPr marL="0" marR="0" lvl="0" indent="0" algn="ctr" defTabSz="609585"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lumMod val="95000"/>
                  </a:schemeClr>
                </a:solidFill>
                <a:effectLst/>
                <a:uLnTx/>
                <a:uFillTx/>
                <a:latin typeface="CiscoSansTT ExtraLight"/>
                <a:ea typeface="Helvetica Neue"/>
                <a:sym typeface="Helvetica Neue"/>
              </a:rPr>
              <a:t>Push</a:t>
            </a:r>
          </a:p>
        </p:txBody>
      </p:sp>
      <p:grpSp>
        <p:nvGrpSpPr>
          <p:cNvPr id="7" name="Group 6">
            <a:extLst>
              <a:ext uri="{FF2B5EF4-FFF2-40B4-BE49-F238E27FC236}">
                <a16:creationId xmlns:a16="http://schemas.microsoft.com/office/drawing/2014/main" id="{A6ECD99D-F3C4-6C96-A6D6-A15D42BFB967}"/>
              </a:ext>
            </a:extLst>
          </p:cNvPr>
          <p:cNvGrpSpPr/>
          <p:nvPr/>
        </p:nvGrpSpPr>
        <p:grpSpPr>
          <a:xfrm>
            <a:off x="9583783" y="3134177"/>
            <a:ext cx="1695275" cy="700188"/>
            <a:chOff x="5033777" y="706890"/>
            <a:chExt cx="1553449" cy="641612"/>
          </a:xfrm>
        </p:grpSpPr>
        <p:sp>
          <p:nvSpPr>
            <p:cNvPr id="8" name="Google Shape;1569;p193">
              <a:extLst>
                <a:ext uri="{FF2B5EF4-FFF2-40B4-BE49-F238E27FC236}">
                  <a16:creationId xmlns:a16="http://schemas.microsoft.com/office/drawing/2014/main" id="{4B9D0738-0E06-AC18-1198-EB27621D30F0}"/>
                </a:ext>
              </a:extLst>
            </p:cNvPr>
            <p:cNvSpPr txBox="1"/>
            <p:nvPr/>
          </p:nvSpPr>
          <p:spPr>
            <a:xfrm>
              <a:off x="5597667" y="879046"/>
              <a:ext cx="989559" cy="297300"/>
            </a:xfrm>
            <a:prstGeom prst="rect">
              <a:avLst/>
            </a:prstGeom>
            <a:noFill/>
            <a:ln>
              <a:noFill/>
            </a:ln>
          </p:spPr>
          <p:txBody>
            <a:bodyPr spcFirstLastPara="1" wrap="square" lIns="0" tIns="0" rIns="0" bIns="0" anchor="ctr" anchorCtr="0">
              <a:noAutofit/>
            </a:bodyPr>
            <a:lstStyle/>
            <a:p>
              <a:pPr marL="0" marR="0" lvl="0" indent="0" algn="ctr" defTabSz="609585"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lumMod val="95000"/>
                    </a:schemeClr>
                  </a:solidFill>
                  <a:effectLst/>
                  <a:uLnTx/>
                  <a:uFillTx/>
                  <a:latin typeface="CiscoSansTT ExtraLight"/>
                  <a:ea typeface="Helvetica Neue"/>
                  <a:sym typeface="Helvetica Neue"/>
                </a:rPr>
                <a:t>Wearables</a:t>
              </a:r>
            </a:p>
          </p:txBody>
        </p:sp>
        <p:pic>
          <p:nvPicPr>
            <p:cNvPr id="9" name="Graphic 8">
              <a:extLst>
                <a:ext uri="{FF2B5EF4-FFF2-40B4-BE49-F238E27FC236}">
                  <a16:creationId xmlns:a16="http://schemas.microsoft.com/office/drawing/2014/main" id="{F63271A7-A1F7-78C6-CF18-39E0D4CB05F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5033777" y="706890"/>
              <a:ext cx="643332" cy="641612"/>
            </a:xfrm>
            <a:prstGeom prst="rect">
              <a:avLst/>
            </a:prstGeom>
          </p:spPr>
        </p:pic>
      </p:grpSp>
      <p:sp>
        <p:nvSpPr>
          <p:cNvPr id="11" name="Google Shape;1567;p193">
            <a:extLst>
              <a:ext uri="{FF2B5EF4-FFF2-40B4-BE49-F238E27FC236}">
                <a16:creationId xmlns:a16="http://schemas.microsoft.com/office/drawing/2014/main" id="{BB2A7DF2-7F2F-EB3B-C4D0-6E4B36D77AE8}"/>
              </a:ext>
            </a:extLst>
          </p:cNvPr>
          <p:cNvSpPr txBox="1"/>
          <p:nvPr/>
        </p:nvSpPr>
        <p:spPr>
          <a:xfrm>
            <a:off x="10521784" y="5567777"/>
            <a:ext cx="826916" cy="324442"/>
          </a:xfrm>
          <a:prstGeom prst="rect">
            <a:avLst/>
          </a:prstGeom>
          <a:noFill/>
          <a:ln>
            <a:noFill/>
          </a:ln>
        </p:spPr>
        <p:txBody>
          <a:bodyPr spcFirstLastPara="1" wrap="square" lIns="0" tIns="0" rIns="0" bIns="0" anchor="ctr" anchorCtr="0">
            <a:no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lumMod val="95000"/>
                  </a:schemeClr>
                </a:solidFill>
                <a:effectLst/>
                <a:uLnTx/>
                <a:uFillTx/>
                <a:latin typeface="CiscoSansTT ExtraLight"/>
                <a:ea typeface="Helvetica Neue"/>
                <a:sym typeface="Helvetica Neue"/>
              </a:rPr>
              <a:t>Phone Call</a:t>
            </a:r>
          </a:p>
        </p:txBody>
      </p:sp>
      <p:sp>
        <p:nvSpPr>
          <p:cNvPr id="14" name="Google Shape;1565;p193">
            <a:extLst>
              <a:ext uri="{FF2B5EF4-FFF2-40B4-BE49-F238E27FC236}">
                <a16:creationId xmlns:a16="http://schemas.microsoft.com/office/drawing/2014/main" id="{E0C399AC-6D93-4B8C-1930-E2CBE799C9AF}"/>
              </a:ext>
            </a:extLst>
          </p:cNvPr>
          <p:cNvSpPr txBox="1"/>
          <p:nvPr/>
        </p:nvSpPr>
        <p:spPr>
          <a:xfrm>
            <a:off x="10241665" y="4376926"/>
            <a:ext cx="1482400" cy="324443"/>
          </a:xfrm>
          <a:prstGeom prst="rect">
            <a:avLst/>
          </a:prstGeom>
          <a:noFill/>
          <a:ln>
            <a:noFill/>
          </a:ln>
        </p:spPr>
        <p:txBody>
          <a:bodyPr spcFirstLastPara="1" wrap="square" lIns="0" tIns="0" rIns="0" bIns="0" anchor="ctr" anchorCtr="0">
            <a:no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lumMod val="95000"/>
                  </a:schemeClr>
                </a:solidFill>
                <a:effectLst/>
                <a:uLnTx/>
                <a:uFillTx/>
                <a:latin typeface="CiscoSansTT ExtraLight"/>
                <a:ea typeface="Helvetica Neue"/>
                <a:sym typeface="Helvetica Neue"/>
              </a:rPr>
              <a:t>Soft Token + Duo Desktop Authenticator</a:t>
            </a:r>
          </a:p>
        </p:txBody>
      </p:sp>
      <p:sp>
        <p:nvSpPr>
          <p:cNvPr id="16" name="Freeform: Shape 13">
            <a:extLst>
              <a:ext uri="{FF2B5EF4-FFF2-40B4-BE49-F238E27FC236}">
                <a16:creationId xmlns:a16="http://schemas.microsoft.com/office/drawing/2014/main" id="{1772C091-5BC2-350B-8EBC-77A9CF97ADFD}"/>
              </a:ext>
            </a:extLst>
          </p:cNvPr>
          <p:cNvSpPr/>
          <p:nvPr/>
        </p:nvSpPr>
        <p:spPr>
          <a:xfrm>
            <a:off x="9730164" y="4332283"/>
            <a:ext cx="409304" cy="449443"/>
          </a:xfrm>
          <a:custGeom>
            <a:avLst/>
            <a:gdLst>
              <a:gd name="connsiteX0" fmla="*/ 0 w 375062"/>
              <a:gd name="connsiteY0" fmla="*/ 0 h 374059"/>
              <a:gd name="connsiteX1" fmla="*/ 375063 w 375062"/>
              <a:gd name="connsiteY1" fmla="*/ 0 h 374059"/>
              <a:gd name="connsiteX2" fmla="*/ 375063 w 375062"/>
              <a:gd name="connsiteY2" fmla="*/ 374060 h 374059"/>
              <a:gd name="connsiteX3" fmla="*/ 0 w 375062"/>
              <a:gd name="connsiteY3" fmla="*/ 374060 h 374059"/>
            </a:gdLst>
            <a:ahLst/>
            <a:cxnLst>
              <a:cxn ang="0">
                <a:pos x="connsiteX0" y="connsiteY0"/>
              </a:cxn>
              <a:cxn ang="0">
                <a:pos x="connsiteX1" y="connsiteY1"/>
              </a:cxn>
              <a:cxn ang="0">
                <a:pos x="connsiteX2" y="connsiteY2"/>
              </a:cxn>
              <a:cxn ang="0">
                <a:pos x="connsiteX3" y="connsiteY3"/>
              </a:cxn>
            </a:cxnLst>
            <a:rect l="l" t="t" r="r" b="b"/>
            <a:pathLst>
              <a:path w="375062" h="374059">
                <a:moveTo>
                  <a:pt x="0" y="0"/>
                </a:moveTo>
                <a:lnTo>
                  <a:pt x="375063" y="0"/>
                </a:lnTo>
                <a:lnTo>
                  <a:pt x="375063" y="374060"/>
                </a:lnTo>
                <a:lnTo>
                  <a:pt x="0" y="374060"/>
                </a:lnTo>
                <a:close/>
              </a:path>
            </a:pathLst>
          </a:custGeom>
          <a:solidFill>
            <a:srgbClr val="D9D9D9"/>
          </a:solidFill>
          <a:ln w="6382" cap="flat">
            <a:no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533" b="0" i="0" u="none" strike="noStrike" kern="1200" cap="none" spc="0" normalizeH="0" baseline="0" noProof="0">
                <a:ln>
                  <a:noFill/>
                </a:ln>
                <a:effectLst/>
                <a:uLnTx/>
                <a:uFillTx/>
                <a:latin typeface="CiscoSansTT ExtraLight"/>
                <a:ea typeface="ＭＳ Ｐゴシック" charset="0"/>
              </a:rPr>
              <a:t>#####</a:t>
            </a:r>
          </a:p>
        </p:txBody>
      </p:sp>
      <p:grpSp>
        <p:nvGrpSpPr>
          <p:cNvPr id="21" name="Group 20">
            <a:extLst>
              <a:ext uri="{FF2B5EF4-FFF2-40B4-BE49-F238E27FC236}">
                <a16:creationId xmlns:a16="http://schemas.microsoft.com/office/drawing/2014/main" id="{FA473944-2FD6-3C09-AF8F-1BA28B19E44A}"/>
              </a:ext>
            </a:extLst>
          </p:cNvPr>
          <p:cNvGrpSpPr/>
          <p:nvPr/>
        </p:nvGrpSpPr>
        <p:grpSpPr>
          <a:xfrm>
            <a:off x="7036440" y="2167653"/>
            <a:ext cx="1710293" cy="614253"/>
            <a:chOff x="5134901" y="3082955"/>
            <a:chExt cx="1714460" cy="609452"/>
          </a:xfrm>
        </p:grpSpPr>
        <p:sp>
          <p:nvSpPr>
            <p:cNvPr id="22" name="Google Shape;1570;p193">
              <a:extLst>
                <a:ext uri="{FF2B5EF4-FFF2-40B4-BE49-F238E27FC236}">
                  <a16:creationId xmlns:a16="http://schemas.microsoft.com/office/drawing/2014/main" id="{205455B7-AED3-AEE8-48A1-DBC7C134E47F}"/>
                </a:ext>
              </a:extLst>
            </p:cNvPr>
            <p:cNvSpPr txBox="1"/>
            <p:nvPr/>
          </p:nvSpPr>
          <p:spPr>
            <a:xfrm>
              <a:off x="5859803" y="3198690"/>
              <a:ext cx="989558" cy="297300"/>
            </a:xfrm>
            <a:prstGeom prst="rect">
              <a:avLst/>
            </a:prstGeom>
            <a:noFill/>
            <a:ln>
              <a:noFill/>
            </a:ln>
          </p:spPr>
          <p:txBody>
            <a:bodyPr spcFirstLastPara="1" wrap="square" lIns="0" tIns="0" rIns="0" bIns="0" anchor="ctr" anchorCtr="0">
              <a:noAutofit/>
            </a:bodyPr>
            <a:lstStyle/>
            <a:p>
              <a:pPr marL="0" marR="0" lvl="0" indent="0" algn="ctr" defTabSz="609585"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lumMod val="95000"/>
                    </a:schemeClr>
                  </a:solidFill>
                  <a:effectLst/>
                  <a:uLnTx/>
                  <a:uFillTx/>
                  <a:latin typeface="CiscoSansTT ExtraLight"/>
                  <a:ea typeface="Helvetica Neue"/>
                  <a:sym typeface="Helvetica Neue"/>
                </a:rPr>
                <a:t>Biometrics</a:t>
              </a:r>
            </a:p>
          </p:txBody>
        </p:sp>
        <p:sp>
          <p:nvSpPr>
            <p:cNvPr id="23" name="Freeform 2">
              <a:extLst>
                <a:ext uri="{FF2B5EF4-FFF2-40B4-BE49-F238E27FC236}">
                  <a16:creationId xmlns:a16="http://schemas.microsoft.com/office/drawing/2014/main" id="{2FBC80D1-305B-79D6-E48C-C5676F228610}"/>
                </a:ext>
              </a:extLst>
            </p:cNvPr>
            <p:cNvSpPr>
              <a:spLocks noChangeAspect="1"/>
            </p:cNvSpPr>
            <p:nvPr/>
          </p:nvSpPr>
          <p:spPr>
            <a:xfrm>
              <a:off x="5134901" y="3082955"/>
              <a:ext cx="611085" cy="609452"/>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bg2"/>
            </a:solidFill>
            <a:ln>
              <a:noFill/>
            </a:ln>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2">
                    <a:lumMod val="95000"/>
                  </a:schemeClr>
                </a:solidFill>
                <a:effectLst/>
                <a:uLnTx/>
                <a:uFillTx/>
                <a:latin typeface="Arial" charset="0"/>
                <a:ea typeface="ＭＳ Ｐゴシック" charset="0"/>
              </a:endParaRPr>
            </a:p>
          </p:txBody>
        </p:sp>
      </p:grpSp>
      <p:sp>
        <p:nvSpPr>
          <p:cNvPr id="32" name="Google Shape;1566;p193">
            <a:extLst>
              <a:ext uri="{FF2B5EF4-FFF2-40B4-BE49-F238E27FC236}">
                <a16:creationId xmlns:a16="http://schemas.microsoft.com/office/drawing/2014/main" id="{9EBF8D15-0017-1E31-969F-79ADC8299F0E}"/>
              </a:ext>
            </a:extLst>
          </p:cNvPr>
          <p:cNvSpPr txBox="1"/>
          <p:nvPr/>
        </p:nvSpPr>
        <p:spPr>
          <a:xfrm>
            <a:off x="7568912" y="5512585"/>
            <a:ext cx="546955" cy="324443"/>
          </a:xfrm>
          <a:prstGeom prst="rect">
            <a:avLst/>
          </a:prstGeom>
          <a:noFill/>
          <a:ln>
            <a:noFill/>
          </a:ln>
        </p:spPr>
        <p:txBody>
          <a:bodyPr spcFirstLastPara="1" wrap="square" lIns="0" tIns="0" rIns="0" bIns="0" anchor="ctr" anchorCtr="0">
            <a:noAutofit/>
          </a:bodyPr>
          <a:lstStyle/>
          <a:p>
            <a:pPr marL="0" marR="0" lvl="0" indent="0" algn="ctr" defTabSz="609585"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lumMod val="95000"/>
                  </a:schemeClr>
                </a:solidFill>
                <a:effectLst/>
                <a:uLnTx/>
                <a:uFillTx/>
                <a:latin typeface="CiscoSansTT ExtraLight"/>
                <a:ea typeface="Helvetica Neue"/>
                <a:sym typeface="Helvetica Neue"/>
              </a:rPr>
              <a:t>SMS</a:t>
            </a:r>
          </a:p>
        </p:txBody>
      </p:sp>
      <p:sp>
        <p:nvSpPr>
          <p:cNvPr id="51" name="Google Shape;1254;p141">
            <a:extLst>
              <a:ext uri="{FF2B5EF4-FFF2-40B4-BE49-F238E27FC236}">
                <a16:creationId xmlns:a16="http://schemas.microsoft.com/office/drawing/2014/main" id="{4B04DDAF-9D69-A040-CAA5-17114E49A33D}"/>
              </a:ext>
            </a:extLst>
          </p:cNvPr>
          <p:cNvSpPr/>
          <p:nvPr/>
        </p:nvSpPr>
        <p:spPr>
          <a:xfrm rot="16200000">
            <a:off x="4332716" y="3800209"/>
            <a:ext cx="4267200" cy="609600"/>
          </a:xfrm>
          <a:prstGeom prst="rightArrow">
            <a:avLst>
              <a:gd name="adj1" fmla="val 50000"/>
              <a:gd name="adj2" fmla="val 50000"/>
            </a:avLst>
          </a:prstGeom>
          <a:gradFill>
            <a:gsLst>
              <a:gs pos="36000">
                <a:srgbClr val="6EBE4A"/>
              </a:gs>
              <a:gs pos="100000">
                <a:srgbClr val="FF0000"/>
              </a:gs>
            </a:gsLst>
            <a:lin ang="10800025" scaled="0"/>
          </a:gradFill>
          <a:ln w="9525" cap="flat" cmpd="sng">
            <a:solidFill>
              <a:srgbClr val="6EBE4A"/>
            </a:solidFill>
            <a:prstDash val="solid"/>
            <a:round/>
            <a:headEnd type="none" w="sm" len="sm"/>
            <a:tailEnd type="none" w="sm" len="sm"/>
          </a:ln>
          <a:effectLst>
            <a:outerShdw blurRad="57150" dist="19050" dir="5400000" algn="bl" rotWithShape="0">
              <a:srgbClr val="000000">
                <a:alpha val="1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000000"/>
                </a:solidFill>
                <a:effectLst/>
                <a:uLnTx/>
                <a:uFillTx/>
                <a:latin typeface="CiscoSansTT Light" panose="020B0503020201020303" pitchFamily="34" charset="0"/>
                <a:ea typeface="ＭＳ Ｐゴシック" charset="0"/>
                <a:cs typeface="CiscoSansTT Light" panose="020B0503020201020303" pitchFamily="34" charset="0"/>
                <a:sym typeface="Arial"/>
              </a:rPr>
              <a:t>Level of Assurance</a:t>
            </a:r>
            <a:endParaRPr kumimoji="0" sz="1867" b="0" i="0" u="none" strike="noStrike" kern="0" cap="none" spc="0" normalizeH="0" baseline="0" noProof="0">
              <a:ln>
                <a:noFill/>
              </a:ln>
              <a:solidFill>
                <a:srgbClr val="000000"/>
              </a:solidFill>
              <a:effectLst/>
              <a:uLnTx/>
              <a:uFillTx/>
              <a:latin typeface="CiscoSansTT Light" panose="020B0503020201020303" pitchFamily="34" charset="0"/>
              <a:ea typeface="ＭＳ Ｐゴシック" charset="0"/>
              <a:cs typeface="CiscoSansTT Light" panose="020B0503020201020303" pitchFamily="34" charset="0"/>
              <a:sym typeface="Arial"/>
            </a:endParaRPr>
          </a:p>
        </p:txBody>
      </p:sp>
      <p:sp>
        <p:nvSpPr>
          <p:cNvPr id="62" name="Google Shape;1564;p193">
            <a:extLst>
              <a:ext uri="{FF2B5EF4-FFF2-40B4-BE49-F238E27FC236}">
                <a16:creationId xmlns:a16="http://schemas.microsoft.com/office/drawing/2014/main" id="{010664C1-4148-A195-B076-E7FDF7D3C089}"/>
              </a:ext>
            </a:extLst>
          </p:cNvPr>
          <p:cNvSpPr txBox="1"/>
          <p:nvPr/>
        </p:nvSpPr>
        <p:spPr>
          <a:xfrm>
            <a:off x="7620027" y="3297519"/>
            <a:ext cx="729755" cy="324443"/>
          </a:xfrm>
          <a:prstGeom prst="rect">
            <a:avLst/>
          </a:prstGeom>
          <a:noFill/>
          <a:ln>
            <a:noFill/>
          </a:ln>
        </p:spPr>
        <p:txBody>
          <a:bodyPr spcFirstLastPara="1" wrap="square" lIns="0" tIns="0" rIns="0" bIns="0" anchor="ctr" anchorCtr="0">
            <a:noAutofit/>
          </a:bodyPr>
          <a:lstStyle/>
          <a:p>
            <a:pPr marL="0" marR="0" lvl="0" indent="0" algn="ctr" defTabSz="609585"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lumMod val="95000"/>
                  </a:schemeClr>
                </a:solidFill>
                <a:effectLst/>
                <a:uLnTx/>
                <a:uFillTx/>
                <a:latin typeface="CiscoSansTT ExtraLight"/>
                <a:ea typeface="Helvetica Neue"/>
                <a:sym typeface="Helvetica Neue"/>
              </a:rPr>
              <a:t>Verified Push</a:t>
            </a:r>
          </a:p>
        </p:txBody>
      </p:sp>
      <p:sp>
        <p:nvSpPr>
          <p:cNvPr id="38" name="TextBox 37">
            <a:extLst>
              <a:ext uri="{FF2B5EF4-FFF2-40B4-BE49-F238E27FC236}">
                <a16:creationId xmlns:a16="http://schemas.microsoft.com/office/drawing/2014/main" id="{B8441625-DF62-6284-41B4-1168C9C7F471}"/>
              </a:ext>
            </a:extLst>
          </p:cNvPr>
          <p:cNvSpPr txBox="1"/>
          <p:nvPr/>
        </p:nvSpPr>
        <p:spPr>
          <a:xfrm>
            <a:off x="518356" y="939699"/>
            <a:ext cx="4833968"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chemeClr val="bg2">
                    <a:lumMod val="95000"/>
                  </a:schemeClr>
                </a:solidFill>
                <a:effectLst/>
                <a:uLnTx/>
                <a:uFillTx/>
                <a:latin typeface="CiscoSansTT ExtraLight"/>
                <a:ea typeface="ＭＳ Ｐゴシック"/>
              </a:rPr>
              <a:t>Duo has flexibility with MFA for every use case</a:t>
            </a:r>
            <a:endParaRPr kumimoji="0" lang="en-US" sz="2400" b="0" i="0" u="none" strike="noStrike" kern="1200" cap="none" spc="0" normalizeH="0" baseline="0" noProof="0">
              <a:ln>
                <a:noFill/>
              </a:ln>
              <a:solidFill>
                <a:schemeClr val="bg2">
                  <a:lumMod val="95000"/>
                </a:schemeClr>
              </a:solidFill>
              <a:effectLst/>
              <a:uLnTx/>
              <a:uFillTx/>
              <a:latin typeface="Arial" charset="0"/>
              <a:ea typeface="ＭＳ Ｐゴシック" charset="0"/>
            </a:endParaRPr>
          </a:p>
        </p:txBody>
      </p:sp>
      <p:sp>
        <p:nvSpPr>
          <p:cNvPr id="37" name="Title 36">
            <a:extLst>
              <a:ext uri="{FF2B5EF4-FFF2-40B4-BE49-F238E27FC236}">
                <a16:creationId xmlns:a16="http://schemas.microsoft.com/office/drawing/2014/main" id="{E40F7C06-35DB-5FCA-9F22-152C81308DCF}"/>
              </a:ext>
            </a:extLst>
          </p:cNvPr>
          <p:cNvSpPr>
            <a:spLocks noGrp="1"/>
          </p:cNvSpPr>
          <p:nvPr>
            <p:ph type="title"/>
          </p:nvPr>
        </p:nvSpPr>
        <p:spPr/>
        <p:txBody>
          <a:bodyPr/>
          <a:lstStyle/>
          <a:p>
            <a:r>
              <a:rPr lang="en-US" noProof="0">
                <a:sym typeface="Helvetica Neue"/>
              </a:rPr>
              <a:t>Strong Multi-Factor Authentication (MFA) Options</a:t>
            </a:r>
            <a:endParaRPr lang="en-US"/>
          </a:p>
        </p:txBody>
      </p:sp>
      <p:sp>
        <p:nvSpPr>
          <p:cNvPr id="41" name="Text Placeholder 40">
            <a:extLst>
              <a:ext uri="{FF2B5EF4-FFF2-40B4-BE49-F238E27FC236}">
                <a16:creationId xmlns:a16="http://schemas.microsoft.com/office/drawing/2014/main" id="{FAE02575-6923-0341-D13B-459B86244DE9}"/>
              </a:ext>
            </a:extLst>
          </p:cNvPr>
          <p:cNvSpPr>
            <a:spLocks noGrp="1"/>
          </p:cNvSpPr>
          <p:nvPr>
            <p:ph type="body" sz="quarter" idx="14"/>
          </p:nvPr>
        </p:nvSpPr>
        <p:spPr/>
        <p:txBody>
          <a:bodyPr>
            <a:normAutofit fontScale="25000" lnSpcReduction="20000"/>
          </a:bodyPr>
          <a:lstStyle/>
          <a:p>
            <a:endParaRPr lang="en-US"/>
          </a:p>
        </p:txBody>
      </p:sp>
      <p:pic>
        <p:nvPicPr>
          <p:cNvPr id="42" name="Graphic 41">
            <a:extLst>
              <a:ext uri="{FF2B5EF4-FFF2-40B4-BE49-F238E27FC236}">
                <a16:creationId xmlns:a16="http://schemas.microsoft.com/office/drawing/2014/main" id="{6CC55B0F-52B1-5BE1-CF80-6B287B08ED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9962430" y="1820866"/>
            <a:ext cx="493655" cy="1255600"/>
          </a:xfrm>
          <a:prstGeom prst="rect">
            <a:avLst/>
          </a:prstGeom>
        </p:spPr>
      </p:pic>
      <p:sp>
        <p:nvSpPr>
          <p:cNvPr id="43" name="Google Shape;1568;p193">
            <a:extLst>
              <a:ext uri="{FF2B5EF4-FFF2-40B4-BE49-F238E27FC236}">
                <a16:creationId xmlns:a16="http://schemas.microsoft.com/office/drawing/2014/main" id="{0B243E67-4C01-D16A-43D2-CCE218F4512B}"/>
              </a:ext>
            </a:extLst>
          </p:cNvPr>
          <p:cNvSpPr txBox="1"/>
          <p:nvPr/>
        </p:nvSpPr>
        <p:spPr>
          <a:xfrm>
            <a:off x="10970593" y="2275771"/>
            <a:ext cx="753472" cy="323520"/>
          </a:xfrm>
          <a:prstGeom prst="rect">
            <a:avLst/>
          </a:prstGeom>
          <a:noFill/>
          <a:ln>
            <a:noFill/>
          </a:ln>
        </p:spPr>
        <p:txBody>
          <a:bodyPr spcFirstLastPara="1" wrap="square" lIns="0" tIns="0" rIns="0" bIns="0" anchor="ctr" anchorCtr="0">
            <a:no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2">
                    <a:lumMod val="95000"/>
                  </a:schemeClr>
                </a:solidFill>
                <a:effectLst/>
                <a:uLnTx/>
                <a:uFillTx/>
                <a:latin typeface="CiscoSansTT ExtraLight"/>
                <a:ea typeface="Helvetica Neue"/>
                <a:sym typeface="Helvetica Neue"/>
              </a:rPr>
              <a:t>Security Keys</a:t>
            </a:r>
          </a:p>
        </p:txBody>
      </p:sp>
      <p:grpSp>
        <p:nvGrpSpPr>
          <p:cNvPr id="53" name="Graphic 51">
            <a:extLst>
              <a:ext uri="{FF2B5EF4-FFF2-40B4-BE49-F238E27FC236}">
                <a16:creationId xmlns:a16="http://schemas.microsoft.com/office/drawing/2014/main" id="{4ABBE7DE-C3B7-04E4-BB46-A0D66886C32D}"/>
              </a:ext>
            </a:extLst>
          </p:cNvPr>
          <p:cNvGrpSpPr/>
          <p:nvPr/>
        </p:nvGrpSpPr>
        <p:grpSpPr>
          <a:xfrm>
            <a:off x="7133131" y="4186663"/>
            <a:ext cx="416218" cy="755066"/>
            <a:chOff x="7711504" y="4382101"/>
            <a:chExt cx="416218" cy="635120"/>
          </a:xfrm>
        </p:grpSpPr>
        <p:sp>
          <p:nvSpPr>
            <p:cNvPr id="54" name="Freeform 53">
              <a:extLst>
                <a:ext uri="{FF2B5EF4-FFF2-40B4-BE49-F238E27FC236}">
                  <a16:creationId xmlns:a16="http://schemas.microsoft.com/office/drawing/2014/main" id="{ACF6E678-5AA6-DCD0-2209-AFA8065EF716}"/>
                </a:ext>
              </a:extLst>
            </p:cNvPr>
            <p:cNvSpPr/>
            <p:nvPr/>
          </p:nvSpPr>
          <p:spPr>
            <a:xfrm>
              <a:off x="7711504" y="4382101"/>
              <a:ext cx="415108" cy="635120"/>
            </a:xfrm>
            <a:custGeom>
              <a:avLst/>
              <a:gdLst>
                <a:gd name="connsiteX0" fmla="*/ -214 w 415108"/>
                <a:gd name="connsiteY0" fmla="*/ 68454 h 635120"/>
                <a:gd name="connsiteX1" fmla="*/ 68974 w 415108"/>
                <a:gd name="connsiteY1" fmla="*/ -426 h 635120"/>
                <a:gd name="connsiteX2" fmla="*/ 345707 w 415108"/>
                <a:gd name="connsiteY2" fmla="*/ -426 h 635120"/>
                <a:gd name="connsiteX3" fmla="*/ 414894 w 415108"/>
                <a:gd name="connsiteY3" fmla="*/ 68454 h 635120"/>
                <a:gd name="connsiteX4" fmla="*/ 414894 w 415108"/>
                <a:gd name="connsiteY4" fmla="*/ 565814 h 635120"/>
                <a:gd name="connsiteX5" fmla="*/ 345707 w 415108"/>
                <a:gd name="connsiteY5" fmla="*/ 634694 h 635120"/>
                <a:gd name="connsiteX6" fmla="*/ 68974 w 415108"/>
                <a:gd name="connsiteY6" fmla="*/ 634694 h 635120"/>
                <a:gd name="connsiteX7" fmla="*/ -214 w 415108"/>
                <a:gd name="connsiteY7" fmla="*/ 565814 h 6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108" h="635120">
                  <a:moveTo>
                    <a:pt x="-214" y="68454"/>
                  </a:moveTo>
                  <a:cubicBezTo>
                    <a:pt x="-214" y="30412"/>
                    <a:pt x="30762" y="-426"/>
                    <a:pt x="68974" y="-426"/>
                  </a:cubicBezTo>
                  <a:lnTo>
                    <a:pt x="345707" y="-426"/>
                  </a:lnTo>
                  <a:cubicBezTo>
                    <a:pt x="383918" y="-426"/>
                    <a:pt x="414894" y="30412"/>
                    <a:pt x="414894" y="68454"/>
                  </a:cubicBezTo>
                  <a:lnTo>
                    <a:pt x="414894" y="565814"/>
                  </a:lnTo>
                  <a:cubicBezTo>
                    <a:pt x="414894" y="603856"/>
                    <a:pt x="383918" y="634694"/>
                    <a:pt x="345707" y="634694"/>
                  </a:cubicBezTo>
                  <a:lnTo>
                    <a:pt x="68974" y="634694"/>
                  </a:lnTo>
                  <a:cubicBezTo>
                    <a:pt x="30762" y="634694"/>
                    <a:pt x="-214" y="603856"/>
                    <a:pt x="-214" y="565814"/>
                  </a:cubicBezTo>
                  <a:close/>
                </a:path>
              </a:pathLst>
            </a:custGeom>
            <a:noFill/>
            <a:ln w="17145" cap="flat">
              <a:solidFill>
                <a:srgbClr val="FFFFFF"/>
              </a:solidFill>
              <a:prstDash val="solid"/>
              <a:round/>
            </a:ln>
          </p:spPr>
          <p:txBody>
            <a:bodyPr rtlCol="0" anchor="ctr"/>
            <a:lstStyle/>
            <a:p>
              <a:endParaRPr lang="en-US"/>
            </a:p>
          </p:txBody>
        </p:sp>
        <p:sp>
          <p:nvSpPr>
            <p:cNvPr id="55" name="Freeform 54">
              <a:extLst>
                <a:ext uri="{FF2B5EF4-FFF2-40B4-BE49-F238E27FC236}">
                  <a16:creationId xmlns:a16="http://schemas.microsoft.com/office/drawing/2014/main" id="{4C772996-B59E-F031-4495-4BECEC9B8852}"/>
                </a:ext>
              </a:extLst>
            </p:cNvPr>
            <p:cNvSpPr/>
            <p:nvPr/>
          </p:nvSpPr>
          <p:spPr>
            <a:xfrm>
              <a:off x="7711504" y="4499555"/>
              <a:ext cx="416218" cy="4350"/>
            </a:xfrm>
            <a:custGeom>
              <a:avLst/>
              <a:gdLst>
                <a:gd name="connsiteX0" fmla="*/ -214 w 416218"/>
                <a:gd name="connsiteY0" fmla="*/ -426 h 4350"/>
                <a:gd name="connsiteX1" fmla="*/ 416004 w 416218"/>
                <a:gd name="connsiteY1" fmla="*/ -426 h 4350"/>
              </a:gdLst>
              <a:ahLst/>
              <a:cxnLst>
                <a:cxn ang="0">
                  <a:pos x="connsiteX0" y="connsiteY0"/>
                </a:cxn>
                <a:cxn ang="0">
                  <a:pos x="connsiteX1" y="connsiteY1"/>
                </a:cxn>
              </a:cxnLst>
              <a:rect l="l" t="t" r="r" b="b"/>
              <a:pathLst>
                <a:path w="416218" h="4350">
                  <a:moveTo>
                    <a:pt x="-214" y="-426"/>
                  </a:moveTo>
                  <a:lnTo>
                    <a:pt x="416004" y="-426"/>
                  </a:lnTo>
                </a:path>
              </a:pathLst>
            </a:custGeom>
            <a:noFill/>
            <a:ln w="17145" cap="flat">
              <a:solidFill>
                <a:srgbClr val="FFFFFF"/>
              </a:solidFill>
              <a:prstDash val="solid"/>
              <a:round/>
            </a:ln>
          </p:spPr>
          <p:txBody>
            <a:bodyPr rtlCol="0" anchor="ctr"/>
            <a:lstStyle/>
            <a:p>
              <a:endParaRPr lang="en-US"/>
            </a:p>
          </p:txBody>
        </p:sp>
        <p:sp>
          <p:nvSpPr>
            <p:cNvPr id="56" name="Freeform 55">
              <a:extLst>
                <a:ext uri="{FF2B5EF4-FFF2-40B4-BE49-F238E27FC236}">
                  <a16:creationId xmlns:a16="http://schemas.microsoft.com/office/drawing/2014/main" id="{5193A1DE-4963-7279-D1C2-914830D65C3A}"/>
                </a:ext>
              </a:extLst>
            </p:cNvPr>
            <p:cNvSpPr/>
            <p:nvPr/>
          </p:nvSpPr>
          <p:spPr>
            <a:xfrm>
              <a:off x="7711504" y="4891067"/>
              <a:ext cx="416218" cy="4350"/>
            </a:xfrm>
            <a:custGeom>
              <a:avLst/>
              <a:gdLst>
                <a:gd name="connsiteX0" fmla="*/ -214 w 416218"/>
                <a:gd name="connsiteY0" fmla="*/ -426 h 4350"/>
                <a:gd name="connsiteX1" fmla="*/ 416004 w 416218"/>
                <a:gd name="connsiteY1" fmla="*/ -426 h 4350"/>
              </a:gdLst>
              <a:ahLst/>
              <a:cxnLst>
                <a:cxn ang="0">
                  <a:pos x="connsiteX0" y="connsiteY0"/>
                </a:cxn>
                <a:cxn ang="0">
                  <a:pos x="connsiteX1" y="connsiteY1"/>
                </a:cxn>
              </a:cxnLst>
              <a:rect l="l" t="t" r="r" b="b"/>
              <a:pathLst>
                <a:path w="416218" h="4350">
                  <a:moveTo>
                    <a:pt x="-214" y="-426"/>
                  </a:moveTo>
                  <a:lnTo>
                    <a:pt x="416004" y="-426"/>
                  </a:lnTo>
                </a:path>
              </a:pathLst>
            </a:custGeom>
            <a:noFill/>
            <a:ln w="17145" cap="flat">
              <a:solidFill>
                <a:srgbClr val="FFFFFF"/>
              </a:solidFill>
              <a:prstDash val="solid"/>
              <a:round/>
            </a:ln>
          </p:spPr>
          <p:txBody>
            <a:bodyPr rtlCol="0" anchor="ctr"/>
            <a:lstStyle/>
            <a:p>
              <a:endParaRPr lang="en-US"/>
            </a:p>
          </p:txBody>
        </p:sp>
        <p:sp>
          <p:nvSpPr>
            <p:cNvPr id="57" name="Freeform 56">
              <a:extLst>
                <a:ext uri="{FF2B5EF4-FFF2-40B4-BE49-F238E27FC236}">
                  <a16:creationId xmlns:a16="http://schemas.microsoft.com/office/drawing/2014/main" id="{F20D86A9-4648-0A61-539C-5A8597DF0CD2}"/>
                </a:ext>
              </a:extLst>
            </p:cNvPr>
            <p:cNvSpPr/>
            <p:nvPr/>
          </p:nvSpPr>
          <p:spPr>
            <a:xfrm>
              <a:off x="7899395" y="4930218"/>
              <a:ext cx="43695" cy="43501"/>
            </a:xfrm>
            <a:custGeom>
              <a:avLst/>
              <a:gdLst>
                <a:gd name="connsiteX0" fmla="*/ -214 w 43695"/>
                <a:gd name="connsiteY0" fmla="*/ 21325 h 43501"/>
                <a:gd name="connsiteX1" fmla="*/ 21634 w 43695"/>
                <a:gd name="connsiteY1" fmla="*/ -426 h 43501"/>
                <a:gd name="connsiteX2" fmla="*/ 43482 w 43695"/>
                <a:gd name="connsiteY2" fmla="*/ 21325 h 43501"/>
                <a:gd name="connsiteX3" fmla="*/ 21634 w 43695"/>
                <a:gd name="connsiteY3" fmla="*/ 43075 h 43501"/>
                <a:gd name="connsiteX4" fmla="*/ -214 w 43695"/>
                <a:gd name="connsiteY4" fmla="*/ 21325 h 43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5" h="43501">
                  <a:moveTo>
                    <a:pt x="-214" y="21325"/>
                  </a:moveTo>
                  <a:cubicBezTo>
                    <a:pt x="-214" y="9314"/>
                    <a:pt x="9570" y="-426"/>
                    <a:pt x="21634" y="-426"/>
                  </a:cubicBezTo>
                  <a:cubicBezTo>
                    <a:pt x="33698" y="-426"/>
                    <a:pt x="43482" y="9314"/>
                    <a:pt x="43482" y="21325"/>
                  </a:cubicBezTo>
                  <a:cubicBezTo>
                    <a:pt x="43482" y="33335"/>
                    <a:pt x="33698" y="43075"/>
                    <a:pt x="21634" y="43075"/>
                  </a:cubicBezTo>
                  <a:cubicBezTo>
                    <a:pt x="9570" y="43075"/>
                    <a:pt x="-214" y="33335"/>
                    <a:pt x="-214" y="21325"/>
                  </a:cubicBezTo>
                  <a:close/>
                </a:path>
              </a:pathLst>
            </a:custGeom>
            <a:solidFill>
              <a:srgbClr val="FFFFFF"/>
            </a:solidFill>
            <a:ln w="17145" cap="flat">
              <a:solidFill>
                <a:srgbClr val="FFFFFF"/>
              </a:solidFill>
              <a:prstDash val="solid"/>
              <a:round/>
            </a:ln>
          </p:spPr>
          <p:txBody>
            <a:bodyPr rtlCol="0" anchor="ctr"/>
            <a:lstStyle/>
            <a:p>
              <a:endParaRPr lang="en-US"/>
            </a:p>
          </p:txBody>
        </p:sp>
        <p:sp>
          <p:nvSpPr>
            <p:cNvPr id="58" name="Freeform 57">
              <a:extLst>
                <a:ext uri="{FF2B5EF4-FFF2-40B4-BE49-F238E27FC236}">
                  <a16:creationId xmlns:a16="http://schemas.microsoft.com/office/drawing/2014/main" id="{D169D346-1715-9644-CB6F-76CC71148E14}"/>
                </a:ext>
              </a:extLst>
            </p:cNvPr>
            <p:cNvSpPr/>
            <p:nvPr/>
          </p:nvSpPr>
          <p:spPr>
            <a:xfrm>
              <a:off x="7829482" y="4429952"/>
              <a:ext cx="179151" cy="30450"/>
            </a:xfrm>
            <a:custGeom>
              <a:avLst/>
              <a:gdLst>
                <a:gd name="connsiteX0" fmla="*/ 14691 w 179151"/>
                <a:gd name="connsiteY0" fmla="*/ -426 h 30450"/>
                <a:gd name="connsiteX1" fmla="*/ 14691 w 179151"/>
                <a:gd name="connsiteY1" fmla="*/ -426 h 30450"/>
                <a:gd name="connsiteX2" fmla="*/ 164033 w 179151"/>
                <a:gd name="connsiteY2" fmla="*/ -426 h 30450"/>
                <a:gd name="connsiteX3" fmla="*/ 164033 w 179151"/>
                <a:gd name="connsiteY3" fmla="*/ -426 h 30450"/>
                <a:gd name="connsiteX4" fmla="*/ 178938 w 179151"/>
                <a:gd name="connsiteY4" fmla="*/ 14799 h 30450"/>
                <a:gd name="connsiteX5" fmla="*/ 164033 w 179151"/>
                <a:gd name="connsiteY5" fmla="*/ 30025 h 30450"/>
                <a:gd name="connsiteX6" fmla="*/ 164033 w 179151"/>
                <a:gd name="connsiteY6" fmla="*/ 30025 h 30450"/>
                <a:gd name="connsiteX7" fmla="*/ 14691 w 179151"/>
                <a:gd name="connsiteY7" fmla="*/ 30025 h 30450"/>
                <a:gd name="connsiteX8" fmla="*/ 14691 w 179151"/>
                <a:gd name="connsiteY8" fmla="*/ 30025 h 30450"/>
                <a:gd name="connsiteX9" fmla="*/ -214 w 179151"/>
                <a:gd name="connsiteY9" fmla="*/ 14799 h 30450"/>
                <a:gd name="connsiteX10" fmla="*/ 8888 w 179151"/>
                <a:gd name="connsiteY10" fmla="*/ 770 h 30450"/>
                <a:gd name="connsiteX11" fmla="*/ 14691 w 179151"/>
                <a:gd name="connsiteY11" fmla="*/ -426 h 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151" h="30450">
                  <a:moveTo>
                    <a:pt x="14691" y="-426"/>
                  </a:moveTo>
                  <a:lnTo>
                    <a:pt x="14691" y="-426"/>
                  </a:lnTo>
                  <a:lnTo>
                    <a:pt x="164033" y="-426"/>
                  </a:lnTo>
                  <a:lnTo>
                    <a:pt x="164033" y="-426"/>
                  </a:lnTo>
                  <a:cubicBezTo>
                    <a:pt x="172266" y="-426"/>
                    <a:pt x="178938" y="6391"/>
                    <a:pt x="178938" y="14799"/>
                  </a:cubicBezTo>
                  <a:cubicBezTo>
                    <a:pt x="178938" y="23208"/>
                    <a:pt x="172266" y="30025"/>
                    <a:pt x="164033" y="30025"/>
                  </a:cubicBezTo>
                  <a:lnTo>
                    <a:pt x="164033" y="30025"/>
                  </a:lnTo>
                  <a:lnTo>
                    <a:pt x="14691" y="30025"/>
                  </a:lnTo>
                  <a:lnTo>
                    <a:pt x="14691" y="30025"/>
                  </a:lnTo>
                  <a:cubicBezTo>
                    <a:pt x="6458" y="30025"/>
                    <a:pt x="-214" y="23208"/>
                    <a:pt x="-214" y="14799"/>
                  </a:cubicBezTo>
                  <a:cubicBezTo>
                    <a:pt x="-214" y="8492"/>
                    <a:pt x="3539" y="3080"/>
                    <a:pt x="8888" y="770"/>
                  </a:cubicBezTo>
                  <a:lnTo>
                    <a:pt x="14691" y="-426"/>
                  </a:lnTo>
                  <a:close/>
                </a:path>
              </a:pathLst>
            </a:custGeom>
            <a:solidFill>
              <a:srgbClr val="FFFFFF"/>
            </a:solidFill>
            <a:ln w="17145" cap="flat">
              <a:solidFill>
                <a:srgbClr val="FFFFFF"/>
              </a:solidFill>
              <a:prstDash val="solid"/>
              <a:round/>
            </a:ln>
          </p:spPr>
          <p:txBody>
            <a:bodyPr rtlCol="0" anchor="ctr"/>
            <a:lstStyle/>
            <a:p>
              <a:endParaRPr lang="en-US"/>
            </a:p>
          </p:txBody>
        </p:sp>
      </p:grpSp>
      <p:grpSp>
        <p:nvGrpSpPr>
          <p:cNvPr id="64" name="Graphic 51">
            <a:extLst>
              <a:ext uri="{FF2B5EF4-FFF2-40B4-BE49-F238E27FC236}">
                <a16:creationId xmlns:a16="http://schemas.microsoft.com/office/drawing/2014/main" id="{741F7792-6C5D-3067-4B8E-45603B4B9C89}"/>
              </a:ext>
            </a:extLst>
          </p:cNvPr>
          <p:cNvGrpSpPr/>
          <p:nvPr/>
        </p:nvGrpSpPr>
        <p:grpSpPr>
          <a:xfrm>
            <a:off x="7133131" y="3085634"/>
            <a:ext cx="416218" cy="755066"/>
            <a:chOff x="7711504" y="4382101"/>
            <a:chExt cx="416218" cy="635120"/>
          </a:xfrm>
        </p:grpSpPr>
        <p:sp>
          <p:nvSpPr>
            <p:cNvPr id="65" name="Freeform 64">
              <a:extLst>
                <a:ext uri="{FF2B5EF4-FFF2-40B4-BE49-F238E27FC236}">
                  <a16:creationId xmlns:a16="http://schemas.microsoft.com/office/drawing/2014/main" id="{FBDAB3F1-6C81-4DAC-E9C4-F53063AB8B1B}"/>
                </a:ext>
              </a:extLst>
            </p:cNvPr>
            <p:cNvSpPr/>
            <p:nvPr/>
          </p:nvSpPr>
          <p:spPr>
            <a:xfrm>
              <a:off x="7711504" y="4382101"/>
              <a:ext cx="415108" cy="635120"/>
            </a:xfrm>
            <a:custGeom>
              <a:avLst/>
              <a:gdLst>
                <a:gd name="connsiteX0" fmla="*/ -214 w 415108"/>
                <a:gd name="connsiteY0" fmla="*/ 68454 h 635120"/>
                <a:gd name="connsiteX1" fmla="*/ 68974 w 415108"/>
                <a:gd name="connsiteY1" fmla="*/ -426 h 635120"/>
                <a:gd name="connsiteX2" fmla="*/ 345707 w 415108"/>
                <a:gd name="connsiteY2" fmla="*/ -426 h 635120"/>
                <a:gd name="connsiteX3" fmla="*/ 414894 w 415108"/>
                <a:gd name="connsiteY3" fmla="*/ 68454 h 635120"/>
                <a:gd name="connsiteX4" fmla="*/ 414894 w 415108"/>
                <a:gd name="connsiteY4" fmla="*/ 565814 h 635120"/>
                <a:gd name="connsiteX5" fmla="*/ 345707 w 415108"/>
                <a:gd name="connsiteY5" fmla="*/ 634694 h 635120"/>
                <a:gd name="connsiteX6" fmla="*/ 68974 w 415108"/>
                <a:gd name="connsiteY6" fmla="*/ 634694 h 635120"/>
                <a:gd name="connsiteX7" fmla="*/ -214 w 415108"/>
                <a:gd name="connsiteY7" fmla="*/ 565814 h 6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108" h="635120">
                  <a:moveTo>
                    <a:pt x="-214" y="68454"/>
                  </a:moveTo>
                  <a:cubicBezTo>
                    <a:pt x="-214" y="30412"/>
                    <a:pt x="30762" y="-426"/>
                    <a:pt x="68974" y="-426"/>
                  </a:cubicBezTo>
                  <a:lnTo>
                    <a:pt x="345707" y="-426"/>
                  </a:lnTo>
                  <a:cubicBezTo>
                    <a:pt x="383918" y="-426"/>
                    <a:pt x="414894" y="30412"/>
                    <a:pt x="414894" y="68454"/>
                  </a:cubicBezTo>
                  <a:lnTo>
                    <a:pt x="414894" y="565814"/>
                  </a:lnTo>
                  <a:cubicBezTo>
                    <a:pt x="414894" y="603856"/>
                    <a:pt x="383918" y="634694"/>
                    <a:pt x="345707" y="634694"/>
                  </a:cubicBezTo>
                  <a:lnTo>
                    <a:pt x="68974" y="634694"/>
                  </a:lnTo>
                  <a:cubicBezTo>
                    <a:pt x="30762" y="634694"/>
                    <a:pt x="-214" y="603856"/>
                    <a:pt x="-214" y="565814"/>
                  </a:cubicBezTo>
                  <a:close/>
                </a:path>
              </a:pathLst>
            </a:custGeom>
            <a:noFill/>
            <a:ln w="17145" cap="flat">
              <a:solidFill>
                <a:srgbClr val="FFFFFF"/>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FF3BD80E-D401-93A8-A9D4-F45DF41AAEBB}"/>
                </a:ext>
              </a:extLst>
            </p:cNvPr>
            <p:cNvSpPr/>
            <p:nvPr/>
          </p:nvSpPr>
          <p:spPr>
            <a:xfrm>
              <a:off x="7711504" y="4499555"/>
              <a:ext cx="416218" cy="4350"/>
            </a:xfrm>
            <a:custGeom>
              <a:avLst/>
              <a:gdLst>
                <a:gd name="connsiteX0" fmla="*/ -214 w 416218"/>
                <a:gd name="connsiteY0" fmla="*/ -426 h 4350"/>
                <a:gd name="connsiteX1" fmla="*/ 416004 w 416218"/>
                <a:gd name="connsiteY1" fmla="*/ -426 h 4350"/>
              </a:gdLst>
              <a:ahLst/>
              <a:cxnLst>
                <a:cxn ang="0">
                  <a:pos x="connsiteX0" y="connsiteY0"/>
                </a:cxn>
                <a:cxn ang="0">
                  <a:pos x="connsiteX1" y="connsiteY1"/>
                </a:cxn>
              </a:cxnLst>
              <a:rect l="l" t="t" r="r" b="b"/>
              <a:pathLst>
                <a:path w="416218" h="4350">
                  <a:moveTo>
                    <a:pt x="-214" y="-426"/>
                  </a:moveTo>
                  <a:lnTo>
                    <a:pt x="416004" y="-426"/>
                  </a:lnTo>
                </a:path>
              </a:pathLst>
            </a:custGeom>
            <a:noFill/>
            <a:ln w="17145" cap="flat">
              <a:solidFill>
                <a:srgbClr val="FFFFFF"/>
              </a:solidFill>
              <a:prstDash val="solid"/>
              <a:round/>
            </a:ln>
          </p:spPr>
          <p:txBody>
            <a:bodyPr rtlCol="0" anchor="ctr"/>
            <a:lstStyle/>
            <a:p>
              <a:endParaRPr lang="en-US"/>
            </a:p>
          </p:txBody>
        </p:sp>
        <p:sp>
          <p:nvSpPr>
            <p:cNvPr id="67" name="Freeform 66">
              <a:extLst>
                <a:ext uri="{FF2B5EF4-FFF2-40B4-BE49-F238E27FC236}">
                  <a16:creationId xmlns:a16="http://schemas.microsoft.com/office/drawing/2014/main" id="{0D1366C1-9F82-7513-2DA8-F281733BE310}"/>
                </a:ext>
              </a:extLst>
            </p:cNvPr>
            <p:cNvSpPr/>
            <p:nvPr/>
          </p:nvSpPr>
          <p:spPr>
            <a:xfrm>
              <a:off x="7711504" y="4891067"/>
              <a:ext cx="416218" cy="4350"/>
            </a:xfrm>
            <a:custGeom>
              <a:avLst/>
              <a:gdLst>
                <a:gd name="connsiteX0" fmla="*/ -214 w 416218"/>
                <a:gd name="connsiteY0" fmla="*/ -426 h 4350"/>
                <a:gd name="connsiteX1" fmla="*/ 416004 w 416218"/>
                <a:gd name="connsiteY1" fmla="*/ -426 h 4350"/>
              </a:gdLst>
              <a:ahLst/>
              <a:cxnLst>
                <a:cxn ang="0">
                  <a:pos x="connsiteX0" y="connsiteY0"/>
                </a:cxn>
                <a:cxn ang="0">
                  <a:pos x="connsiteX1" y="connsiteY1"/>
                </a:cxn>
              </a:cxnLst>
              <a:rect l="l" t="t" r="r" b="b"/>
              <a:pathLst>
                <a:path w="416218" h="4350">
                  <a:moveTo>
                    <a:pt x="-214" y="-426"/>
                  </a:moveTo>
                  <a:lnTo>
                    <a:pt x="416004" y="-426"/>
                  </a:lnTo>
                </a:path>
              </a:pathLst>
            </a:custGeom>
            <a:noFill/>
            <a:ln w="17145" cap="flat">
              <a:solidFill>
                <a:srgbClr val="FFFFFF"/>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2B4CF42F-0B19-30ED-0898-81ABB3E2F6E3}"/>
                </a:ext>
              </a:extLst>
            </p:cNvPr>
            <p:cNvSpPr/>
            <p:nvPr/>
          </p:nvSpPr>
          <p:spPr>
            <a:xfrm>
              <a:off x="7899395" y="4930218"/>
              <a:ext cx="43695" cy="43501"/>
            </a:xfrm>
            <a:custGeom>
              <a:avLst/>
              <a:gdLst>
                <a:gd name="connsiteX0" fmla="*/ -214 w 43695"/>
                <a:gd name="connsiteY0" fmla="*/ 21325 h 43501"/>
                <a:gd name="connsiteX1" fmla="*/ 21634 w 43695"/>
                <a:gd name="connsiteY1" fmla="*/ -426 h 43501"/>
                <a:gd name="connsiteX2" fmla="*/ 43482 w 43695"/>
                <a:gd name="connsiteY2" fmla="*/ 21325 h 43501"/>
                <a:gd name="connsiteX3" fmla="*/ 21634 w 43695"/>
                <a:gd name="connsiteY3" fmla="*/ 43075 h 43501"/>
                <a:gd name="connsiteX4" fmla="*/ -214 w 43695"/>
                <a:gd name="connsiteY4" fmla="*/ 21325 h 43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5" h="43501">
                  <a:moveTo>
                    <a:pt x="-214" y="21325"/>
                  </a:moveTo>
                  <a:cubicBezTo>
                    <a:pt x="-214" y="9314"/>
                    <a:pt x="9570" y="-426"/>
                    <a:pt x="21634" y="-426"/>
                  </a:cubicBezTo>
                  <a:cubicBezTo>
                    <a:pt x="33698" y="-426"/>
                    <a:pt x="43482" y="9314"/>
                    <a:pt x="43482" y="21325"/>
                  </a:cubicBezTo>
                  <a:cubicBezTo>
                    <a:pt x="43482" y="33335"/>
                    <a:pt x="33698" y="43075"/>
                    <a:pt x="21634" y="43075"/>
                  </a:cubicBezTo>
                  <a:cubicBezTo>
                    <a:pt x="9570" y="43075"/>
                    <a:pt x="-214" y="33335"/>
                    <a:pt x="-214" y="21325"/>
                  </a:cubicBezTo>
                  <a:close/>
                </a:path>
              </a:pathLst>
            </a:custGeom>
            <a:solidFill>
              <a:srgbClr val="FFFFFF"/>
            </a:solidFill>
            <a:ln w="17145" cap="flat">
              <a:solidFill>
                <a:srgbClr val="FFFFFF"/>
              </a:solidFill>
              <a:prstDash val="solid"/>
              <a:round/>
            </a:ln>
          </p:spPr>
          <p:txBody>
            <a:bodyPr rtlCol="0" anchor="ctr"/>
            <a:lstStyle/>
            <a:p>
              <a:endParaRPr lang="en-US"/>
            </a:p>
          </p:txBody>
        </p:sp>
        <p:sp>
          <p:nvSpPr>
            <p:cNvPr id="69" name="Freeform 68">
              <a:extLst>
                <a:ext uri="{FF2B5EF4-FFF2-40B4-BE49-F238E27FC236}">
                  <a16:creationId xmlns:a16="http://schemas.microsoft.com/office/drawing/2014/main" id="{203E47E1-0617-4F28-E87B-ADC3FFF69EE0}"/>
                </a:ext>
              </a:extLst>
            </p:cNvPr>
            <p:cNvSpPr/>
            <p:nvPr/>
          </p:nvSpPr>
          <p:spPr>
            <a:xfrm>
              <a:off x="7829482" y="4429952"/>
              <a:ext cx="179151" cy="30450"/>
            </a:xfrm>
            <a:custGeom>
              <a:avLst/>
              <a:gdLst>
                <a:gd name="connsiteX0" fmla="*/ 14691 w 179151"/>
                <a:gd name="connsiteY0" fmla="*/ -426 h 30450"/>
                <a:gd name="connsiteX1" fmla="*/ 14691 w 179151"/>
                <a:gd name="connsiteY1" fmla="*/ -426 h 30450"/>
                <a:gd name="connsiteX2" fmla="*/ 164033 w 179151"/>
                <a:gd name="connsiteY2" fmla="*/ -426 h 30450"/>
                <a:gd name="connsiteX3" fmla="*/ 164033 w 179151"/>
                <a:gd name="connsiteY3" fmla="*/ -426 h 30450"/>
                <a:gd name="connsiteX4" fmla="*/ 178938 w 179151"/>
                <a:gd name="connsiteY4" fmla="*/ 14799 h 30450"/>
                <a:gd name="connsiteX5" fmla="*/ 164033 w 179151"/>
                <a:gd name="connsiteY5" fmla="*/ 30025 h 30450"/>
                <a:gd name="connsiteX6" fmla="*/ 164033 w 179151"/>
                <a:gd name="connsiteY6" fmla="*/ 30025 h 30450"/>
                <a:gd name="connsiteX7" fmla="*/ 14691 w 179151"/>
                <a:gd name="connsiteY7" fmla="*/ 30025 h 30450"/>
                <a:gd name="connsiteX8" fmla="*/ 14691 w 179151"/>
                <a:gd name="connsiteY8" fmla="*/ 30025 h 30450"/>
                <a:gd name="connsiteX9" fmla="*/ -214 w 179151"/>
                <a:gd name="connsiteY9" fmla="*/ 14799 h 30450"/>
                <a:gd name="connsiteX10" fmla="*/ 8888 w 179151"/>
                <a:gd name="connsiteY10" fmla="*/ 770 h 30450"/>
                <a:gd name="connsiteX11" fmla="*/ 14691 w 179151"/>
                <a:gd name="connsiteY11" fmla="*/ -426 h 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151" h="30450">
                  <a:moveTo>
                    <a:pt x="14691" y="-426"/>
                  </a:moveTo>
                  <a:lnTo>
                    <a:pt x="14691" y="-426"/>
                  </a:lnTo>
                  <a:lnTo>
                    <a:pt x="164033" y="-426"/>
                  </a:lnTo>
                  <a:lnTo>
                    <a:pt x="164033" y="-426"/>
                  </a:lnTo>
                  <a:cubicBezTo>
                    <a:pt x="172266" y="-426"/>
                    <a:pt x="178938" y="6391"/>
                    <a:pt x="178938" y="14799"/>
                  </a:cubicBezTo>
                  <a:cubicBezTo>
                    <a:pt x="178938" y="23208"/>
                    <a:pt x="172266" y="30025"/>
                    <a:pt x="164033" y="30025"/>
                  </a:cubicBezTo>
                  <a:lnTo>
                    <a:pt x="164033" y="30025"/>
                  </a:lnTo>
                  <a:lnTo>
                    <a:pt x="14691" y="30025"/>
                  </a:lnTo>
                  <a:lnTo>
                    <a:pt x="14691" y="30025"/>
                  </a:lnTo>
                  <a:cubicBezTo>
                    <a:pt x="6458" y="30025"/>
                    <a:pt x="-214" y="23208"/>
                    <a:pt x="-214" y="14799"/>
                  </a:cubicBezTo>
                  <a:cubicBezTo>
                    <a:pt x="-214" y="8492"/>
                    <a:pt x="3539" y="3080"/>
                    <a:pt x="8888" y="770"/>
                  </a:cubicBezTo>
                  <a:lnTo>
                    <a:pt x="14691" y="-426"/>
                  </a:lnTo>
                  <a:close/>
                </a:path>
              </a:pathLst>
            </a:custGeom>
            <a:solidFill>
              <a:srgbClr val="FFFFFF"/>
            </a:solidFill>
            <a:ln w="17145" cap="flat">
              <a:solidFill>
                <a:srgbClr val="FFFFFF"/>
              </a:solidFill>
              <a:prstDash val="solid"/>
              <a:round/>
            </a:ln>
          </p:spPr>
          <p:txBody>
            <a:bodyPr rtlCol="0" anchor="ctr"/>
            <a:lstStyle/>
            <a:p>
              <a:endParaRPr lang="en-US"/>
            </a:p>
          </p:txBody>
        </p:sp>
      </p:grpSp>
      <p:grpSp>
        <p:nvGrpSpPr>
          <p:cNvPr id="70" name="Group 69">
            <a:extLst>
              <a:ext uri="{FF2B5EF4-FFF2-40B4-BE49-F238E27FC236}">
                <a16:creationId xmlns:a16="http://schemas.microsoft.com/office/drawing/2014/main" id="{3B96D8D2-A6FE-C992-E646-0F35B36A9BF0}"/>
              </a:ext>
            </a:extLst>
          </p:cNvPr>
          <p:cNvGrpSpPr/>
          <p:nvPr/>
        </p:nvGrpSpPr>
        <p:grpSpPr>
          <a:xfrm>
            <a:off x="7217600" y="3381286"/>
            <a:ext cx="250981" cy="161793"/>
            <a:chOff x="9083675" y="4475318"/>
            <a:chExt cx="349250" cy="225141"/>
          </a:xfrm>
        </p:grpSpPr>
        <p:cxnSp>
          <p:nvCxnSpPr>
            <p:cNvPr id="71" name="Straight Connector 70">
              <a:extLst>
                <a:ext uri="{FF2B5EF4-FFF2-40B4-BE49-F238E27FC236}">
                  <a16:creationId xmlns:a16="http://schemas.microsoft.com/office/drawing/2014/main" id="{5D3D975A-E4B6-6640-6181-576591A0B9D4}"/>
                </a:ext>
              </a:extLst>
            </p:cNvPr>
            <p:cNvCxnSpPr>
              <a:cxnSpLocks/>
            </p:cNvCxnSpPr>
            <p:nvPr/>
          </p:nvCxnSpPr>
          <p:spPr>
            <a:xfrm>
              <a:off x="9083675" y="4549775"/>
              <a:ext cx="105099" cy="150684"/>
            </a:xfrm>
            <a:prstGeom prst="line">
              <a:avLst/>
            </a:prstGeom>
            <a:noFill/>
            <a:ln w="38100" cap="flat" cmpd="sng" algn="ctr">
              <a:solidFill>
                <a:srgbClr val="74BF4B"/>
              </a:solidFill>
              <a:prstDash val="solid"/>
            </a:ln>
            <a:effectLst/>
          </p:spPr>
        </p:cxnSp>
        <p:cxnSp>
          <p:nvCxnSpPr>
            <p:cNvPr id="72" name="Straight Connector 71">
              <a:extLst>
                <a:ext uri="{FF2B5EF4-FFF2-40B4-BE49-F238E27FC236}">
                  <a16:creationId xmlns:a16="http://schemas.microsoft.com/office/drawing/2014/main" id="{FDF88E5C-4F6C-9BD1-BB90-954E1961A054}"/>
                </a:ext>
              </a:extLst>
            </p:cNvPr>
            <p:cNvCxnSpPr>
              <a:cxnSpLocks/>
            </p:cNvCxnSpPr>
            <p:nvPr/>
          </p:nvCxnSpPr>
          <p:spPr>
            <a:xfrm flipV="1">
              <a:off x="9170438" y="4475318"/>
              <a:ext cx="262487" cy="225141"/>
            </a:xfrm>
            <a:prstGeom prst="line">
              <a:avLst/>
            </a:prstGeom>
            <a:noFill/>
            <a:ln w="38100" cap="flat" cmpd="sng" algn="ctr">
              <a:solidFill>
                <a:srgbClr val="74BF4B"/>
              </a:solidFill>
              <a:prstDash val="solid"/>
            </a:ln>
            <a:effectLst/>
          </p:spPr>
        </p:cxnSp>
      </p:grpSp>
      <p:grpSp>
        <p:nvGrpSpPr>
          <p:cNvPr id="73" name="Group 72">
            <a:extLst>
              <a:ext uri="{FF2B5EF4-FFF2-40B4-BE49-F238E27FC236}">
                <a16:creationId xmlns:a16="http://schemas.microsoft.com/office/drawing/2014/main" id="{643C9D7A-8D73-18C6-EE93-A2143E1324C4}"/>
              </a:ext>
            </a:extLst>
          </p:cNvPr>
          <p:cNvGrpSpPr/>
          <p:nvPr/>
        </p:nvGrpSpPr>
        <p:grpSpPr>
          <a:xfrm>
            <a:off x="7217600" y="4482315"/>
            <a:ext cx="250981" cy="161793"/>
            <a:chOff x="9083675" y="4475318"/>
            <a:chExt cx="349250" cy="225141"/>
          </a:xfrm>
        </p:grpSpPr>
        <p:cxnSp>
          <p:nvCxnSpPr>
            <p:cNvPr id="74" name="Straight Connector 73">
              <a:extLst>
                <a:ext uri="{FF2B5EF4-FFF2-40B4-BE49-F238E27FC236}">
                  <a16:creationId xmlns:a16="http://schemas.microsoft.com/office/drawing/2014/main" id="{9E0461AE-F187-3B22-4C7B-0A98C1BB9183}"/>
                </a:ext>
              </a:extLst>
            </p:cNvPr>
            <p:cNvCxnSpPr>
              <a:cxnSpLocks/>
            </p:cNvCxnSpPr>
            <p:nvPr/>
          </p:nvCxnSpPr>
          <p:spPr>
            <a:xfrm>
              <a:off x="9083675" y="4549775"/>
              <a:ext cx="105099" cy="150684"/>
            </a:xfrm>
            <a:prstGeom prst="line">
              <a:avLst/>
            </a:prstGeom>
            <a:noFill/>
            <a:ln w="38100" cap="flat" cmpd="sng" algn="ctr">
              <a:solidFill>
                <a:srgbClr val="74BF4B"/>
              </a:solidFill>
              <a:prstDash val="solid"/>
            </a:ln>
            <a:effectLst/>
          </p:spPr>
        </p:cxnSp>
        <p:cxnSp>
          <p:nvCxnSpPr>
            <p:cNvPr id="75" name="Straight Connector 74">
              <a:extLst>
                <a:ext uri="{FF2B5EF4-FFF2-40B4-BE49-F238E27FC236}">
                  <a16:creationId xmlns:a16="http://schemas.microsoft.com/office/drawing/2014/main" id="{E64B254F-30CF-9C03-7CE1-E901E5ED855F}"/>
                </a:ext>
              </a:extLst>
            </p:cNvPr>
            <p:cNvCxnSpPr>
              <a:cxnSpLocks/>
            </p:cNvCxnSpPr>
            <p:nvPr/>
          </p:nvCxnSpPr>
          <p:spPr>
            <a:xfrm flipV="1">
              <a:off x="9170438" y="4475318"/>
              <a:ext cx="262487" cy="225141"/>
            </a:xfrm>
            <a:prstGeom prst="line">
              <a:avLst/>
            </a:prstGeom>
            <a:noFill/>
            <a:ln w="38100" cap="flat" cmpd="sng" algn="ctr">
              <a:solidFill>
                <a:srgbClr val="74BF4B"/>
              </a:solidFill>
              <a:prstDash val="solid"/>
            </a:ln>
            <a:effectLst/>
          </p:spPr>
        </p:cxnSp>
      </p:grpSp>
      <p:sp>
        <p:nvSpPr>
          <p:cNvPr id="76" name="Rounded Rectangle 75">
            <a:extLst>
              <a:ext uri="{FF2B5EF4-FFF2-40B4-BE49-F238E27FC236}">
                <a16:creationId xmlns:a16="http://schemas.microsoft.com/office/drawing/2014/main" id="{6E8F57FE-808F-EE0D-8CD6-E59BB86E5E07}"/>
              </a:ext>
            </a:extLst>
          </p:cNvPr>
          <p:cNvSpPr/>
          <p:nvPr/>
        </p:nvSpPr>
        <p:spPr>
          <a:xfrm>
            <a:off x="9750344" y="3336974"/>
            <a:ext cx="371960" cy="309519"/>
          </a:xfrm>
          <a:prstGeom prst="round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grpSp>
        <p:nvGrpSpPr>
          <p:cNvPr id="77" name="Graphic 51">
            <a:extLst>
              <a:ext uri="{FF2B5EF4-FFF2-40B4-BE49-F238E27FC236}">
                <a16:creationId xmlns:a16="http://schemas.microsoft.com/office/drawing/2014/main" id="{738E6572-99A4-3420-E117-C6DD2A299043}"/>
              </a:ext>
            </a:extLst>
          </p:cNvPr>
          <p:cNvGrpSpPr/>
          <p:nvPr/>
        </p:nvGrpSpPr>
        <p:grpSpPr>
          <a:xfrm>
            <a:off x="9715790" y="4182125"/>
            <a:ext cx="416218" cy="755066"/>
            <a:chOff x="7711504" y="4382101"/>
            <a:chExt cx="416218" cy="635120"/>
          </a:xfrm>
        </p:grpSpPr>
        <p:sp>
          <p:nvSpPr>
            <p:cNvPr id="78" name="Freeform 77">
              <a:extLst>
                <a:ext uri="{FF2B5EF4-FFF2-40B4-BE49-F238E27FC236}">
                  <a16:creationId xmlns:a16="http://schemas.microsoft.com/office/drawing/2014/main" id="{FE19545C-7CD5-F61E-E3DF-31A3646362C4}"/>
                </a:ext>
              </a:extLst>
            </p:cNvPr>
            <p:cNvSpPr/>
            <p:nvPr/>
          </p:nvSpPr>
          <p:spPr>
            <a:xfrm>
              <a:off x="7711504" y="4382101"/>
              <a:ext cx="415108" cy="635120"/>
            </a:xfrm>
            <a:custGeom>
              <a:avLst/>
              <a:gdLst>
                <a:gd name="connsiteX0" fmla="*/ -214 w 415108"/>
                <a:gd name="connsiteY0" fmla="*/ 68454 h 635120"/>
                <a:gd name="connsiteX1" fmla="*/ 68974 w 415108"/>
                <a:gd name="connsiteY1" fmla="*/ -426 h 635120"/>
                <a:gd name="connsiteX2" fmla="*/ 345707 w 415108"/>
                <a:gd name="connsiteY2" fmla="*/ -426 h 635120"/>
                <a:gd name="connsiteX3" fmla="*/ 414894 w 415108"/>
                <a:gd name="connsiteY3" fmla="*/ 68454 h 635120"/>
                <a:gd name="connsiteX4" fmla="*/ 414894 w 415108"/>
                <a:gd name="connsiteY4" fmla="*/ 565814 h 635120"/>
                <a:gd name="connsiteX5" fmla="*/ 345707 w 415108"/>
                <a:gd name="connsiteY5" fmla="*/ 634694 h 635120"/>
                <a:gd name="connsiteX6" fmla="*/ 68974 w 415108"/>
                <a:gd name="connsiteY6" fmla="*/ 634694 h 635120"/>
                <a:gd name="connsiteX7" fmla="*/ -214 w 415108"/>
                <a:gd name="connsiteY7" fmla="*/ 565814 h 63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108" h="635120">
                  <a:moveTo>
                    <a:pt x="-214" y="68454"/>
                  </a:moveTo>
                  <a:cubicBezTo>
                    <a:pt x="-214" y="30412"/>
                    <a:pt x="30762" y="-426"/>
                    <a:pt x="68974" y="-426"/>
                  </a:cubicBezTo>
                  <a:lnTo>
                    <a:pt x="345707" y="-426"/>
                  </a:lnTo>
                  <a:cubicBezTo>
                    <a:pt x="383918" y="-426"/>
                    <a:pt x="414894" y="30412"/>
                    <a:pt x="414894" y="68454"/>
                  </a:cubicBezTo>
                  <a:lnTo>
                    <a:pt x="414894" y="565814"/>
                  </a:lnTo>
                  <a:cubicBezTo>
                    <a:pt x="414894" y="603856"/>
                    <a:pt x="383918" y="634694"/>
                    <a:pt x="345707" y="634694"/>
                  </a:cubicBezTo>
                  <a:lnTo>
                    <a:pt x="68974" y="634694"/>
                  </a:lnTo>
                  <a:cubicBezTo>
                    <a:pt x="30762" y="634694"/>
                    <a:pt x="-214" y="603856"/>
                    <a:pt x="-214" y="565814"/>
                  </a:cubicBezTo>
                  <a:close/>
                </a:path>
              </a:pathLst>
            </a:custGeom>
            <a:noFill/>
            <a:ln w="17145" cap="flat">
              <a:solidFill>
                <a:srgbClr val="FFFFFF"/>
              </a:solidFill>
              <a:prstDash val="solid"/>
              <a:round/>
            </a:ln>
          </p:spPr>
          <p:txBody>
            <a:bodyPr rtlCol="0" anchor="ctr"/>
            <a:lstStyle/>
            <a:p>
              <a:endParaRPr lang="en-US"/>
            </a:p>
          </p:txBody>
        </p:sp>
        <p:sp>
          <p:nvSpPr>
            <p:cNvPr id="79" name="Freeform 78">
              <a:extLst>
                <a:ext uri="{FF2B5EF4-FFF2-40B4-BE49-F238E27FC236}">
                  <a16:creationId xmlns:a16="http://schemas.microsoft.com/office/drawing/2014/main" id="{F866968A-CC5A-A7C1-4355-7DCC3B0BE418}"/>
                </a:ext>
              </a:extLst>
            </p:cNvPr>
            <p:cNvSpPr/>
            <p:nvPr/>
          </p:nvSpPr>
          <p:spPr>
            <a:xfrm>
              <a:off x="7711504" y="4499555"/>
              <a:ext cx="416218" cy="4350"/>
            </a:xfrm>
            <a:custGeom>
              <a:avLst/>
              <a:gdLst>
                <a:gd name="connsiteX0" fmla="*/ -214 w 416218"/>
                <a:gd name="connsiteY0" fmla="*/ -426 h 4350"/>
                <a:gd name="connsiteX1" fmla="*/ 416004 w 416218"/>
                <a:gd name="connsiteY1" fmla="*/ -426 h 4350"/>
              </a:gdLst>
              <a:ahLst/>
              <a:cxnLst>
                <a:cxn ang="0">
                  <a:pos x="connsiteX0" y="connsiteY0"/>
                </a:cxn>
                <a:cxn ang="0">
                  <a:pos x="connsiteX1" y="connsiteY1"/>
                </a:cxn>
              </a:cxnLst>
              <a:rect l="l" t="t" r="r" b="b"/>
              <a:pathLst>
                <a:path w="416218" h="4350">
                  <a:moveTo>
                    <a:pt x="-214" y="-426"/>
                  </a:moveTo>
                  <a:lnTo>
                    <a:pt x="416004" y="-426"/>
                  </a:lnTo>
                </a:path>
              </a:pathLst>
            </a:custGeom>
            <a:noFill/>
            <a:ln w="17145" cap="flat">
              <a:solidFill>
                <a:srgbClr val="FFFFFF"/>
              </a:solidFill>
              <a:prstDash val="solid"/>
              <a:round/>
            </a:ln>
          </p:spPr>
          <p:txBody>
            <a:bodyPr rtlCol="0" anchor="ctr"/>
            <a:lstStyle/>
            <a:p>
              <a:endParaRPr lang="en-US"/>
            </a:p>
          </p:txBody>
        </p:sp>
        <p:sp>
          <p:nvSpPr>
            <p:cNvPr id="80" name="Freeform 79">
              <a:extLst>
                <a:ext uri="{FF2B5EF4-FFF2-40B4-BE49-F238E27FC236}">
                  <a16:creationId xmlns:a16="http://schemas.microsoft.com/office/drawing/2014/main" id="{E2E6AE8C-78D3-015F-2F96-46959D7F9271}"/>
                </a:ext>
              </a:extLst>
            </p:cNvPr>
            <p:cNvSpPr/>
            <p:nvPr/>
          </p:nvSpPr>
          <p:spPr>
            <a:xfrm>
              <a:off x="7711504" y="4891067"/>
              <a:ext cx="416218" cy="4350"/>
            </a:xfrm>
            <a:custGeom>
              <a:avLst/>
              <a:gdLst>
                <a:gd name="connsiteX0" fmla="*/ -214 w 416218"/>
                <a:gd name="connsiteY0" fmla="*/ -426 h 4350"/>
                <a:gd name="connsiteX1" fmla="*/ 416004 w 416218"/>
                <a:gd name="connsiteY1" fmla="*/ -426 h 4350"/>
              </a:gdLst>
              <a:ahLst/>
              <a:cxnLst>
                <a:cxn ang="0">
                  <a:pos x="connsiteX0" y="connsiteY0"/>
                </a:cxn>
                <a:cxn ang="0">
                  <a:pos x="connsiteX1" y="connsiteY1"/>
                </a:cxn>
              </a:cxnLst>
              <a:rect l="l" t="t" r="r" b="b"/>
              <a:pathLst>
                <a:path w="416218" h="4350">
                  <a:moveTo>
                    <a:pt x="-214" y="-426"/>
                  </a:moveTo>
                  <a:lnTo>
                    <a:pt x="416004" y="-426"/>
                  </a:lnTo>
                </a:path>
              </a:pathLst>
            </a:custGeom>
            <a:noFill/>
            <a:ln w="17145" cap="flat">
              <a:solidFill>
                <a:srgbClr val="FFFFFF"/>
              </a:solidFill>
              <a:prstDash val="solid"/>
              <a:round/>
            </a:ln>
          </p:spPr>
          <p:txBody>
            <a:bodyPr rtlCol="0" anchor="ctr"/>
            <a:lstStyle/>
            <a:p>
              <a:endParaRPr lang="en-US"/>
            </a:p>
          </p:txBody>
        </p:sp>
        <p:sp>
          <p:nvSpPr>
            <p:cNvPr id="81" name="Freeform 80">
              <a:extLst>
                <a:ext uri="{FF2B5EF4-FFF2-40B4-BE49-F238E27FC236}">
                  <a16:creationId xmlns:a16="http://schemas.microsoft.com/office/drawing/2014/main" id="{851BEF5D-3893-F7CF-07A1-D1E1504AA808}"/>
                </a:ext>
              </a:extLst>
            </p:cNvPr>
            <p:cNvSpPr/>
            <p:nvPr/>
          </p:nvSpPr>
          <p:spPr>
            <a:xfrm>
              <a:off x="7899395" y="4930218"/>
              <a:ext cx="43695" cy="43501"/>
            </a:xfrm>
            <a:custGeom>
              <a:avLst/>
              <a:gdLst>
                <a:gd name="connsiteX0" fmla="*/ -214 w 43695"/>
                <a:gd name="connsiteY0" fmla="*/ 21325 h 43501"/>
                <a:gd name="connsiteX1" fmla="*/ 21634 w 43695"/>
                <a:gd name="connsiteY1" fmla="*/ -426 h 43501"/>
                <a:gd name="connsiteX2" fmla="*/ 43482 w 43695"/>
                <a:gd name="connsiteY2" fmla="*/ 21325 h 43501"/>
                <a:gd name="connsiteX3" fmla="*/ 21634 w 43695"/>
                <a:gd name="connsiteY3" fmla="*/ 43075 h 43501"/>
                <a:gd name="connsiteX4" fmla="*/ -214 w 43695"/>
                <a:gd name="connsiteY4" fmla="*/ 21325 h 43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5" h="43501">
                  <a:moveTo>
                    <a:pt x="-214" y="21325"/>
                  </a:moveTo>
                  <a:cubicBezTo>
                    <a:pt x="-214" y="9314"/>
                    <a:pt x="9570" y="-426"/>
                    <a:pt x="21634" y="-426"/>
                  </a:cubicBezTo>
                  <a:cubicBezTo>
                    <a:pt x="33698" y="-426"/>
                    <a:pt x="43482" y="9314"/>
                    <a:pt x="43482" y="21325"/>
                  </a:cubicBezTo>
                  <a:cubicBezTo>
                    <a:pt x="43482" y="33335"/>
                    <a:pt x="33698" y="43075"/>
                    <a:pt x="21634" y="43075"/>
                  </a:cubicBezTo>
                  <a:cubicBezTo>
                    <a:pt x="9570" y="43075"/>
                    <a:pt x="-214" y="33335"/>
                    <a:pt x="-214" y="21325"/>
                  </a:cubicBezTo>
                  <a:close/>
                </a:path>
              </a:pathLst>
            </a:custGeom>
            <a:solidFill>
              <a:srgbClr val="FFFFFF"/>
            </a:solidFill>
            <a:ln w="17145" cap="flat">
              <a:solidFill>
                <a:srgbClr val="FFFFFF"/>
              </a:solidFill>
              <a:prstDash val="solid"/>
              <a:round/>
            </a:ln>
          </p:spPr>
          <p:txBody>
            <a:bodyPr rtlCol="0" anchor="ctr"/>
            <a:lstStyle/>
            <a:p>
              <a:endParaRPr lang="en-US"/>
            </a:p>
          </p:txBody>
        </p:sp>
        <p:sp>
          <p:nvSpPr>
            <p:cNvPr id="82" name="Freeform 81">
              <a:extLst>
                <a:ext uri="{FF2B5EF4-FFF2-40B4-BE49-F238E27FC236}">
                  <a16:creationId xmlns:a16="http://schemas.microsoft.com/office/drawing/2014/main" id="{DEA0E2C7-1211-EC43-18AF-CF2AFD8AE5D9}"/>
                </a:ext>
              </a:extLst>
            </p:cNvPr>
            <p:cNvSpPr/>
            <p:nvPr/>
          </p:nvSpPr>
          <p:spPr>
            <a:xfrm>
              <a:off x="7829482" y="4429952"/>
              <a:ext cx="179151" cy="30450"/>
            </a:xfrm>
            <a:custGeom>
              <a:avLst/>
              <a:gdLst>
                <a:gd name="connsiteX0" fmla="*/ 14691 w 179151"/>
                <a:gd name="connsiteY0" fmla="*/ -426 h 30450"/>
                <a:gd name="connsiteX1" fmla="*/ 14691 w 179151"/>
                <a:gd name="connsiteY1" fmla="*/ -426 h 30450"/>
                <a:gd name="connsiteX2" fmla="*/ 164033 w 179151"/>
                <a:gd name="connsiteY2" fmla="*/ -426 h 30450"/>
                <a:gd name="connsiteX3" fmla="*/ 164033 w 179151"/>
                <a:gd name="connsiteY3" fmla="*/ -426 h 30450"/>
                <a:gd name="connsiteX4" fmla="*/ 178938 w 179151"/>
                <a:gd name="connsiteY4" fmla="*/ 14799 h 30450"/>
                <a:gd name="connsiteX5" fmla="*/ 164033 w 179151"/>
                <a:gd name="connsiteY5" fmla="*/ 30025 h 30450"/>
                <a:gd name="connsiteX6" fmla="*/ 164033 w 179151"/>
                <a:gd name="connsiteY6" fmla="*/ 30025 h 30450"/>
                <a:gd name="connsiteX7" fmla="*/ 14691 w 179151"/>
                <a:gd name="connsiteY7" fmla="*/ 30025 h 30450"/>
                <a:gd name="connsiteX8" fmla="*/ 14691 w 179151"/>
                <a:gd name="connsiteY8" fmla="*/ 30025 h 30450"/>
                <a:gd name="connsiteX9" fmla="*/ -214 w 179151"/>
                <a:gd name="connsiteY9" fmla="*/ 14799 h 30450"/>
                <a:gd name="connsiteX10" fmla="*/ 8888 w 179151"/>
                <a:gd name="connsiteY10" fmla="*/ 770 h 30450"/>
                <a:gd name="connsiteX11" fmla="*/ 14691 w 179151"/>
                <a:gd name="connsiteY11" fmla="*/ -426 h 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151" h="30450">
                  <a:moveTo>
                    <a:pt x="14691" y="-426"/>
                  </a:moveTo>
                  <a:lnTo>
                    <a:pt x="14691" y="-426"/>
                  </a:lnTo>
                  <a:lnTo>
                    <a:pt x="164033" y="-426"/>
                  </a:lnTo>
                  <a:lnTo>
                    <a:pt x="164033" y="-426"/>
                  </a:lnTo>
                  <a:cubicBezTo>
                    <a:pt x="172266" y="-426"/>
                    <a:pt x="178938" y="6391"/>
                    <a:pt x="178938" y="14799"/>
                  </a:cubicBezTo>
                  <a:cubicBezTo>
                    <a:pt x="178938" y="23208"/>
                    <a:pt x="172266" y="30025"/>
                    <a:pt x="164033" y="30025"/>
                  </a:cubicBezTo>
                  <a:lnTo>
                    <a:pt x="164033" y="30025"/>
                  </a:lnTo>
                  <a:lnTo>
                    <a:pt x="14691" y="30025"/>
                  </a:lnTo>
                  <a:lnTo>
                    <a:pt x="14691" y="30025"/>
                  </a:lnTo>
                  <a:cubicBezTo>
                    <a:pt x="6458" y="30025"/>
                    <a:pt x="-214" y="23208"/>
                    <a:pt x="-214" y="14799"/>
                  </a:cubicBezTo>
                  <a:cubicBezTo>
                    <a:pt x="-214" y="8492"/>
                    <a:pt x="3539" y="3080"/>
                    <a:pt x="8888" y="770"/>
                  </a:cubicBezTo>
                  <a:lnTo>
                    <a:pt x="14691" y="-426"/>
                  </a:lnTo>
                  <a:close/>
                </a:path>
              </a:pathLst>
            </a:custGeom>
            <a:solidFill>
              <a:srgbClr val="FFFFFF"/>
            </a:solidFill>
            <a:ln w="17145" cap="flat">
              <a:solidFill>
                <a:srgbClr val="FFFFFF"/>
              </a:solidFill>
              <a:prstDash val="solid"/>
              <a:round/>
            </a:ln>
          </p:spPr>
          <p:txBody>
            <a:bodyPr rtlCol="0" anchor="ctr"/>
            <a:lstStyle/>
            <a:p>
              <a:endParaRPr lang="en-US"/>
            </a:p>
          </p:txBody>
        </p:sp>
      </p:grpSp>
      <p:grpSp>
        <p:nvGrpSpPr>
          <p:cNvPr id="91" name="Group 90">
            <a:extLst>
              <a:ext uri="{FF2B5EF4-FFF2-40B4-BE49-F238E27FC236}">
                <a16:creationId xmlns:a16="http://schemas.microsoft.com/office/drawing/2014/main" id="{29FCCB66-1AB0-5E51-591A-4859EAABBFFF}"/>
              </a:ext>
            </a:extLst>
          </p:cNvPr>
          <p:cNvGrpSpPr/>
          <p:nvPr/>
        </p:nvGrpSpPr>
        <p:grpSpPr>
          <a:xfrm>
            <a:off x="7165203" y="5469629"/>
            <a:ext cx="357852" cy="614252"/>
            <a:chOff x="4448175" y="3363913"/>
            <a:chExt cx="307975" cy="528638"/>
          </a:xfrm>
          <a:solidFill>
            <a:schemeClr val="bg2"/>
          </a:solidFill>
          <a:effectLst/>
        </p:grpSpPr>
        <p:sp>
          <p:nvSpPr>
            <p:cNvPr id="92" name="Freeform 133">
              <a:extLst>
                <a:ext uri="{FF2B5EF4-FFF2-40B4-BE49-F238E27FC236}">
                  <a16:creationId xmlns:a16="http://schemas.microsoft.com/office/drawing/2014/main" id="{8EE799A1-193C-D087-7343-F32ED0C54F5B}"/>
                </a:ext>
              </a:extLst>
            </p:cNvPr>
            <p:cNvSpPr>
              <a:spLocks noEditPoints="1"/>
            </p:cNvSpPr>
            <p:nvPr/>
          </p:nvSpPr>
          <p:spPr bwMode="auto">
            <a:xfrm>
              <a:off x="4448175" y="3363913"/>
              <a:ext cx="307975" cy="528638"/>
            </a:xfrm>
            <a:custGeom>
              <a:avLst/>
              <a:gdLst>
                <a:gd name="T0" fmla="*/ 66 w 387"/>
                <a:gd name="T1" fmla="*/ 0 h 666"/>
                <a:gd name="T2" fmla="*/ 53 w 387"/>
                <a:gd name="T3" fmla="*/ 1 h 666"/>
                <a:gd name="T4" fmla="*/ 30 w 387"/>
                <a:gd name="T5" fmla="*/ 12 h 666"/>
                <a:gd name="T6" fmla="*/ 12 w 387"/>
                <a:gd name="T7" fmla="*/ 34 h 666"/>
                <a:gd name="T8" fmla="*/ 1 w 387"/>
                <a:gd name="T9" fmla="*/ 61 h 666"/>
                <a:gd name="T10" fmla="*/ 0 w 387"/>
                <a:gd name="T11" fmla="*/ 588 h 666"/>
                <a:gd name="T12" fmla="*/ 1 w 387"/>
                <a:gd name="T13" fmla="*/ 604 h 666"/>
                <a:gd name="T14" fmla="*/ 12 w 387"/>
                <a:gd name="T15" fmla="*/ 632 h 666"/>
                <a:gd name="T16" fmla="*/ 30 w 387"/>
                <a:gd name="T17" fmla="*/ 653 h 666"/>
                <a:gd name="T18" fmla="*/ 53 w 387"/>
                <a:gd name="T19" fmla="*/ 665 h 666"/>
                <a:gd name="T20" fmla="*/ 321 w 387"/>
                <a:gd name="T21" fmla="*/ 666 h 666"/>
                <a:gd name="T22" fmla="*/ 334 w 387"/>
                <a:gd name="T23" fmla="*/ 665 h 666"/>
                <a:gd name="T24" fmla="*/ 359 w 387"/>
                <a:gd name="T25" fmla="*/ 653 h 666"/>
                <a:gd name="T26" fmla="*/ 376 w 387"/>
                <a:gd name="T27" fmla="*/ 632 h 666"/>
                <a:gd name="T28" fmla="*/ 386 w 387"/>
                <a:gd name="T29" fmla="*/ 604 h 666"/>
                <a:gd name="T30" fmla="*/ 387 w 387"/>
                <a:gd name="T31" fmla="*/ 77 h 666"/>
                <a:gd name="T32" fmla="*/ 386 w 387"/>
                <a:gd name="T33" fmla="*/ 61 h 666"/>
                <a:gd name="T34" fmla="*/ 376 w 387"/>
                <a:gd name="T35" fmla="*/ 34 h 666"/>
                <a:gd name="T36" fmla="*/ 359 w 387"/>
                <a:gd name="T37" fmla="*/ 12 h 666"/>
                <a:gd name="T38" fmla="*/ 334 w 387"/>
                <a:gd name="T39" fmla="*/ 1 h 666"/>
                <a:gd name="T40" fmla="*/ 321 w 387"/>
                <a:gd name="T41" fmla="*/ 0 h 666"/>
                <a:gd name="T42" fmla="*/ 236 w 387"/>
                <a:gd name="T43" fmla="*/ 30 h 666"/>
                <a:gd name="T44" fmla="*/ 152 w 387"/>
                <a:gd name="T45" fmla="*/ 50 h 666"/>
                <a:gd name="T46" fmla="*/ 103 w 387"/>
                <a:gd name="T47" fmla="*/ 593 h 666"/>
                <a:gd name="T48" fmla="*/ 103 w 387"/>
                <a:gd name="T49" fmla="*/ 595 h 666"/>
                <a:gd name="T50" fmla="*/ 98 w 387"/>
                <a:gd name="T51" fmla="*/ 597 h 666"/>
                <a:gd name="T52" fmla="*/ 58 w 387"/>
                <a:gd name="T53" fmla="*/ 597 h 666"/>
                <a:gd name="T54" fmla="*/ 55 w 387"/>
                <a:gd name="T55" fmla="*/ 597 h 666"/>
                <a:gd name="T56" fmla="*/ 53 w 387"/>
                <a:gd name="T57" fmla="*/ 595 h 666"/>
                <a:gd name="T58" fmla="*/ 51 w 387"/>
                <a:gd name="T59" fmla="*/ 572 h 666"/>
                <a:gd name="T60" fmla="*/ 53 w 387"/>
                <a:gd name="T61" fmla="*/ 569 h 666"/>
                <a:gd name="T62" fmla="*/ 55 w 387"/>
                <a:gd name="T63" fmla="*/ 566 h 666"/>
                <a:gd name="T64" fmla="*/ 97 w 387"/>
                <a:gd name="T65" fmla="*/ 566 h 666"/>
                <a:gd name="T66" fmla="*/ 98 w 387"/>
                <a:gd name="T67" fmla="*/ 566 h 666"/>
                <a:gd name="T68" fmla="*/ 103 w 387"/>
                <a:gd name="T69" fmla="*/ 569 h 666"/>
                <a:gd name="T70" fmla="*/ 103 w 387"/>
                <a:gd name="T71" fmla="*/ 593 h 666"/>
                <a:gd name="T72" fmla="*/ 245 w 387"/>
                <a:gd name="T73" fmla="*/ 620 h 666"/>
                <a:gd name="T74" fmla="*/ 241 w 387"/>
                <a:gd name="T75" fmla="*/ 630 h 666"/>
                <a:gd name="T76" fmla="*/ 232 w 387"/>
                <a:gd name="T77" fmla="*/ 634 h 666"/>
                <a:gd name="T78" fmla="*/ 155 w 387"/>
                <a:gd name="T79" fmla="*/ 634 h 666"/>
                <a:gd name="T80" fmla="*/ 146 w 387"/>
                <a:gd name="T81" fmla="*/ 630 h 666"/>
                <a:gd name="T82" fmla="*/ 143 w 387"/>
                <a:gd name="T83" fmla="*/ 620 h 666"/>
                <a:gd name="T84" fmla="*/ 143 w 387"/>
                <a:gd name="T85" fmla="*/ 543 h 666"/>
                <a:gd name="T86" fmla="*/ 146 w 387"/>
                <a:gd name="T87" fmla="*/ 534 h 666"/>
                <a:gd name="T88" fmla="*/ 155 w 387"/>
                <a:gd name="T89" fmla="*/ 531 h 666"/>
                <a:gd name="T90" fmla="*/ 232 w 387"/>
                <a:gd name="T91" fmla="*/ 531 h 666"/>
                <a:gd name="T92" fmla="*/ 241 w 387"/>
                <a:gd name="T93" fmla="*/ 534 h 666"/>
                <a:gd name="T94" fmla="*/ 245 w 387"/>
                <a:gd name="T95" fmla="*/ 543 h 666"/>
                <a:gd name="T96" fmla="*/ 336 w 387"/>
                <a:gd name="T97" fmla="*/ 593 h 666"/>
                <a:gd name="T98" fmla="*/ 334 w 387"/>
                <a:gd name="T99" fmla="*/ 595 h 666"/>
                <a:gd name="T100" fmla="*/ 330 w 387"/>
                <a:gd name="T101" fmla="*/ 597 h 666"/>
                <a:gd name="T102" fmla="*/ 291 w 387"/>
                <a:gd name="T103" fmla="*/ 597 h 666"/>
                <a:gd name="T104" fmla="*/ 287 w 387"/>
                <a:gd name="T105" fmla="*/ 596 h 666"/>
                <a:gd name="T106" fmla="*/ 285 w 387"/>
                <a:gd name="T107" fmla="*/ 593 h 666"/>
                <a:gd name="T108" fmla="*/ 285 w 387"/>
                <a:gd name="T109" fmla="*/ 572 h 666"/>
                <a:gd name="T110" fmla="*/ 287 w 387"/>
                <a:gd name="T111" fmla="*/ 568 h 666"/>
                <a:gd name="T112" fmla="*/ 291 w 387"/>
                <a:gd name="T113" fmla="*/ 566 h 666"/>
                <a:gd name="T114" fmla="*/ 330 w 387"/>
                <a:gd name="T115" fmla="*/ 566 h 666"/>
                <a:gd name="T116" fmla="*/ 334 w 387"/>
                <a:gd name="T117" fmla="*/ 569 h 666"/>
                <a:gd name="T118" fmla="*/ 336 w 387"/>
                <a:gd name="T119" fmla="*/ 593 h 666"/>
                <a:gd name="T120" fmla="*/ 41 w 387"/>
                <a:gd name="T121" fmla="*/ 493 h 666"/>
                <a:gd name="T122" fmla="*/ 347 w 387"/>
                <a:gd name="T123" fmla="*/ 81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7" h="666">
                  <a:moveTo>
                    <a:pt x="321" y="0"/>
                  </a:moveTo>
                  <a:lnTo>
                    <a:pt x="66" y="0"/>
                  </a:lnTo>
                  <a:lnTo>
                    <a:pt x="66" y="0"/>
                  </a:lnTo>
                  <a:lnTo>
                    <a:pt x="53" y="1"/>
                  </a:lnTo>
                  <a:lnTo>
                    <a:pt x="41" y="5"/>
                  </a:lnTo>
                  <a:lnTo>
                    <a:pt x="30" y="12"/>
                  </a:lnTo>
                  <a:lnTo>
                    <a:pt x="20" y="22"/>
                  </a:lnTo>
                  <a:lnTo>
                    <a:pt x="12" y="34"/>
                  </a:lnTo>
                  <a:lnTo>
                    <a:pt x="5" y="47"/>
                  </a:lnTo>
                  <a:lnTo>
                    <a:pt x="1" y="61"/>
                  </a:lnTo>
                  <a:lnTo>
                    <a:pt x="0" y="77"/>
                  </a:lnTo>
                  <a:lnTo>
                    <a:pt x="0" y="588"/>
                  </a:lnTo>
                  <a:lnTo>
                    <a:pt x="0" y="588"/>
                  </a:lnTo>
                  <a:lnTo>
                    <a:pt x="1" y="604"/>
                  </a:lnTo>
                  <a:lnTo>
                    <a:pt x="5" y="619"/>
                  </a:lnTo>
                  <a:lnTo>
                    <a:pt x="12" y="632"/>
                  </a:lnTo>
                  <a:lnTo>
                    <a:pt x="20" y="643"/>
                  </a:lnTo>
                  <a:lnTo>
                    <a:pt x="30" y="653"/>
                  </a:lnTo>
                  <a:lnTo>
                    <a:pt x="41" y="659"/>
                  </a:lnTo>
                  <a:lnTo>
                    <a:pt x="53" y="665"/>
                  </a:lnTo>
                  <a:lnTo>
                    <a:pt x="66" y="666"/>
                  </a:lnTo>
                  <a:lnTo>
                    <a:pt x="321" y="666"/>
                  </a:lnTo>
                  <a:lnTo>
                    <a:pt x="321" y="666"/>
                  </a:lnTo>
                  <a:lnTo>
                    <a:pt x="334" y="665"/>
                  </a:lnTo>
                  <a:lnTo>
                    <a:pt x="347" y="659"/>
                  </a:lnTo>
                  <a:lnTo>
                    <a:pt x="359" y="653"/>
                  </a:lnTo>
                  <a:lnTo>
                    <a:pt x="368" y="643"/>
                  </a:lnTo>
                  <a:lnTo>
                    <a:pt x="376" y="632"/>
                  </a:lnTo>
                  <a:lnTo>
                    <a:pt x="382" y="619"/>
                  </a:lnTo>
                  <a:lnTo>
                    <a:pt x="386" y="604"/>
                  </a:lnTo>
                  <a:lnTo>
                    <a:pt x="387" y="588"/>
                  </a:lnTo>
                  <a:lnTo>
                    <a:pt x="387" y="77"/>
                  </a:lnTo>
                  <a:lnTo>
                    <a:pt x="387" y="77"/>
                  </a:lnTo>
                  <a:lnTo>
                    <a:pt x="386" y="61"/>
                  </a:lnTo>
                  <a:lnTo>
                    <a:pt x="382" y="47"/>
                  </a:lnTo>
                  <a:lnTo>
                    <a:pt x="376" y="34"/>
                  </a:lnTo>
                  <a:lnTo>
                    <a:pt x="368" y="22"/>
                  </a:lnTo>
                  <a:lnTo>
                    <a:pt x="359" y="12"/>
                  </a:lnTo>
                  <a:lnTo>
                    <a:pt x="347" y="5"/>
                  </a:lnTo>
                  <a:lnTo>
                    <a:pt x="334" y="1"/>
                  </a:lnTo>
                  <a:lnTo>
                    <a:pt x="321" y="0"/>
                  </a:lnTo>
                  <a:lnTo>
                    <a:pt x="321" y="0"/>
                  </a:lnTo>
                  <a:close/>
                  <a:moveTo>
                    <a:pt x="152" y="30"/>
                  </a:moveTo>
                  <a:lnTo>
                    <a:pt x="236" y="30"/>
                  </a:lnTo>
                  <a:lnTo>
                    <a:pt x="236" y="50"/>
                  </a:lnTo>
                  <a:lnTo>
                    <a:pt x="152" y="50"/>
                  </a:lnTo>
                  <a:lnTo>
                    <a:pt x="152" y="30"/>
                  </a:lnTo>
                  <a:close/>
                  <a:moveTo>
                    <a:pt x="103" y="593"/>
                  </a:moveTo>
                  <a:lnTo>
                    <a:pt x="103" y="593"/>
                  </a:lnTo>
                  <a:lnTo>
                    <a:pt x="103" y="595"/>
                  </a:lnTo>
                  <a:lnTo>
                    <a:pt x="101" y="596"/>
                  </a:lnTo>
                  <a:lnTo>
                    <a:pt x="98" y="597"/>
                  </a:lnTo>
                  <a:lnTo>
                    <a:pt x="97" y="597"/>
                  </a:lnTo>
                  <a:lnTo>
                    <a:pt x="58" y="597"/>
                  </a:lnTo>
                  <a:lnTo>
                    <a:pt x="58" y="597"/>
                  </a:lnTo>
                  <a:lnTo>
                    <a:pt x="55" y="597"/>
                  </a:lnTo>
                  <a:lnTo>
                    <a:pt x="54" y="596"/>
                  </a:lnTo>
                  <a:lnTo>
                    <a:pt x="53" y="595"/>
                  </a:lnTo>
                  <a:lnTo>
                    <a:pt x="51" y="593"/>
                  </a:lnTo>
                  <a:lnTo>
                    <a:pt x="51" y="572"/>
                  </a:lnTo>
                  <a:lnTo>
                    <a:pt x="51" y="572"/>
                  </a:lnTo>
                  <a:lnTo>
                    <a:pt x="53" y="569"/>
                  </a:lnTo>
                  <a:lnTo>
                    <a:pt x="54" y="568"/>
                  </a:lnTo>
                  <a:lnTo>
                    <a:pt x="55" y="566"/>
                  </a:lnTo>
                  <a:lnTo>
                    <a:pt x="58" y="566"/>
                  </a:lnTo>
                  <a:lnTo>
                    <a:pt x="97" y="566"/>
                  </a:lnTo>
                  <a:lnTo>
                    <a:pt x="97" y="566"/>
                  </a:lnTo>
                  <a:lnTo>
                    <a:pt x="98" y="566"/>
                  </a:lnTo>
                  <a:lnTo>
                    <a:pt x="101" y="568"/>
                  </a:lnTo>
                  <a:lnTo>
                    <a:pt x="103" y="569"/>
                  </a:lnTo>
                  <a:lnTo>
                    <a:pt x="103" y="572"/>
                  </a:lnTo>
                  <a:lnTo>
                    <a:pt x="103" y="593"/>
                  </a:lnTo>
                  <a:close/>
                  <a:moveTo>
                    <a:pt x="245" y="620"/>
                  </a:moveTo>
                  <a:lnTo>
                    <a:pt x="245" y="620"/>
                  </a:lnTo>
                  <a:lnTo>
                    <a:pt x="244" y="626"/>
                  </a:lnTo>
                  <a:lnTo>
                    <a:pt x="241" y="630"/>
                  </a:lnTo>
                  <a:lnTo>
                    <a:pt x="237" y="632"/>
                  </a:lnTo>
                  <a:lnTo>
                    <a:pt x="232" y="634"/>
                  </a:lnTo>
                  <a:lnTo>
                    <a:pt x="155" y="634"/>
                  </a:lnTo>
                  <a:lnTo>
                    <a:pt x="155" y="634"/>
                  </a:lnTo>
                  <a:lnTo>
                    <a:pt x="150" y="632"/>
                  </a:lnTo>
                  <a:lnTo>
                    <a:pt x="146" y="630"/>
                  </a:lnTo>
                  <a:lnTo>
                    <a:pt x="143" y="626"/>
                  </a:lnTo>
                  <a:lnTo>
                    <a:pt x="143" y="620"/>
                  </a:lnTo>
                  <a:lnTo>
                    <a:pt x="143" y="543"/>
                  </a:lnTo>
                  <a:lnTo>
                    <a:pt x="143" y="543"/>
                  </a:lnTo>
                  <a:lnTo>
                    <a:pt x="143" y="538"/>
                  </a:lnTo>
                  <a:lnTo>
                    <a:pt x="146" y="534"/>
                  </a:lnTo>
                  <a:lnTo>
                    <a:pt x="150" y="531"/>
                  </a:lnTo>
                  <a:lnTo>
                    <a:pt x="155" y="531"/>
                  </a:lnTo>
                  <a:lnTo>
                    <a:pt x="232" y="531"/>
                  </a:lnTo>
                  <a:lnTo>
                    <a:pt x="232" y="531"/>
                  </a:lnTo>
                  <a:lnTo>
                    <a:pt x="237" y="531"/>
                  </a:lnTo>
                  <a:lnTo>
                    <a:pt x="241" y="534"/>
                  </a:lnTo>
                  <a:lnTo>
                    <a:pt x="244" y="538"/>
                  </a:lnTo>
                  <a:lnTo>
                    <a:pt x="245" y="543"/>
                  </a:lnTo>
                  <a:lnTo>
                    <a:pt x="245" y="620"/>
                  </a:lnTo>
                  <a:close/>
                  <a:moveTo>
                    <a:pt x="336" y="593"/>
                  </a:moveTo>
                  <a:lnTo>
                    <a:pt x="336" y="593"/>
                  </a:lnTo>
                  <a:lnTo>
                    <a:pt x="334" y="595"/>
                  </a:lnTo>
                  <a:lnTo>
                    <a:pt x="334" y="596"/>
                  </a:lnTo>
                  <a:lnTo>
                    <a:pt x="330" y="597"/>
                  </a:lnTo>
                  <a:lnTo>
                    <a:pt x="291" y="597"/>
                  </a:lnTo>
                  <a:lnTo>
                    <a:pt x="291" y="597"/>
                  </a:lnTo>
                  <a:lnTo>
                    <a:pt x="289" y="597"/>
                  </a:lnTo>
                  <a:lnTo>
                    <a:pt x="287" y="596"/>
                  </a:lnTo>
                  <a:lnTo>
                    <a:pt x="286" y="595"/>
                  </a:lnTo>
                  <a:lnTo>
                    <a:pt x="285" y="593"/>
                  </a:lnTo>
                  <a:lnTo>
                    <a:pt x="285" y="572"/>
                  </a:lnTo>
                  <a:lnTo>
                    <a:pt x="285" y="572"/>
                  </a:lnTo>
                  <a:lnTo>
                    <a:pt x="286" y="569"/>
                  </a:lnTo>
                  <a:lnTo>
                    <a:pt x="287" y="568"/>
                  </a:lnTo>
                  <a:lnTo>
                    <a:pt x="289" y="566"/>
                  </a:lnTo>
                  <a:lnTo>
                    <a:pt x="291" y="566"/>
                  </a:lnTo>
                  <a:lnTo>
                    <a:pt x="330" y="566"/>
                  </a:lnTo>
                  <a:lnTo>
                    <a:pt x="330" y="566"/>
                  </a:lnTo>
                  <a:lnTo>
                    <a:pt x="334" y="568"/>
                  </a:lnTo>
                  <a:lnTo>
                    <a:pt x="334" y="569"/>
                  </a:lnTo>
                  <a:lnTo>
                    <a:pt x="336" y="572"/>
                  </a:lnTo>
                  <a:lnTo>
                    <a:pt x="336" y="593"/>
                  </a:lnTo>
                  <a:close/>
                  <a:moveTo>
                    <a:pt x="347" y="493"/>
                  </a:moveTo>
                  <a:lnTo>
                    <a:pt x="41" y="493"/>
                  </a:lnTo>
                  <a:lnTo>
                    <a:pt x="41" y="81"/>
                  </a:lnTo>
                  <a:lnTo>
                    <a:pt x="347" y="81"/>
                  </a:lnTo>
                  <a:lnTo>
                    <a:pt x="347" y="4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3" name="Rectangle 134">
              <a:extLst>
                <a:ext uri="{FF2B5EF4-FFF2-40B4-BE49-F238E27FC236}">
                  <a16:creationId xmlns:a16="http://schemas.microsoft.com/office/drawing/2014/main" id="{CF684825-25C7-760E-9C93-026A27F2DA48}"/>
                </a:ext>
              </a:extLst>
            </p:cNvPr>
            <p:cNvSpPr>
              <a:spLocks noChangeArrowheads="1"/>
            </p:cNvSpPr>
            <p:nvPr/>
          </p:nvSpPr>
          <p:spPr bwMode="auto">
            <a:xfrm>
              <a:off x="4576763" y="3800475"/>
              <a:ext cx="50800"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 name="Group 9">
            <a:extLst>
              <a:ext uri="{FF2B5EF4-FFF2-40B4-BE49-F238E27FC236}">
                <a16:creationId xmlns:a16="http://schemas.microsoft.com/office/drawing/2014/main" id="{BFB3825A-2F75-0A1B-2F25-B48862E9C60B}"/>
              </a:ext>
            </a:extLst>
          </p:cNvPr>
          <p:cNvGrpSpPr/>
          <p:nvPr/>
        </p:nvGrpSpPr>
        <p:grpSpPr>
          <a:xfrm>
            <a:off x="5862595" y="1136335"/>
            <a:ext cx="6365033" cy="5799037"/>
            <a:chOff x="5862595" y="1136335"/>
            <a:chExt cx="6365033" cy="6236214"/>
          </a:xfrm>
        </p:grpSpPr>
        <p:sp>
          <p:nvSpPr>
            <p:cNvPr id="60" name="TextBox 59">
              <a:extLst>
                <a:ext uri="{FF2B5EF4-FFF2-40B4-BE49-F238E27FC236}">
                  <a16:creationId xmlns:a16="http://schemas.microsoft.com/office/drawing/2014/main" id="{C94E18FF-54B2-4EB4-39CB-9CF4C75B6866}"/>
                </a:ext>
              </a:extLst>
            </p:cNvPr>
            <p:cNvSpPr txBox="1"/>
            <p:nvPr/>
          </p:nvSpPr>
          <p:spPr>
            <a:xfrm>
              <a:off x="7430260" y="1140489"/>
              <a:ext cx="3449444" cy="3796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marR="0" lvl="0" indent="0" algn="ctr" defTabSz="609543" eaLnBrk="1" latinLnBrk="0" hangingPunct="1">
                <a:lnSpc>
                  <a:spcPct val="100000"/>
                </a:lnSpc>
                <a:buClrTx/>
                <a:buSzTx/>
                <a:buFontTx/>
                <a:buNone/>
                <a:tabLst/>
                <a:defRPr kumimoji="0" sz="1800" b="0" i="0" u="none" strike="noStrike" cap="none" spc="0" normalizeH="0" baseline="0">
                  <a:ln>
                    <a:noFill/>
                  </a:ln>
                  <a:solidFill>
                    <a:srgbClr val="363F42"/>
                  </a:solidFill>
                  <a:effectLst/>
                  <a:uLnTx/>
                  <a:uFillTx/>
                  <a:latin typeface="CiscoSansTT Light"/>
                  <a:cs typeface="+mn-cs"/>
                </a:defRPr>
              </a:lvl1pPr>
              <a:lvl2pPr marL="609585" defTabSz="609585"/>
              <a:lvl3pPr marL="1219170" defTabSz="609585"/>
              <a:lvl4pPr marL="1828754" defTabSz="609585"/>
              <a:lvl5pPr marL="2438339" defTabSz="609585"/>
              <a:lvl6pPr marL="3047924" defTabSz="609585"/>
              <a:lvl7pPr marL="3657509" defTabSz="609585"/>
              <a:lvl8pPr marL="4267093" defTabSz="609585"/>
              <a:lvl9pPr marL="4876678" defTabSz="609585"/>
            </a:lstStyle>
            <a:p>
              <a:r>
                <a:rPr lang="en-US">
                  <a:solidFill>
                    <a:schemeClr val="bg2"/>
                  </a:solidFill>
                </a:rPr>
                <a:t>Authentication Methods</a:t>
              </a:r>
            </a:p>
          </p:txBody>
        </p:sp>
        <p:sp>
          <p:nvSpPr>
            <p:cNvPr id="3" name="Round Single Corner Rectangle 2">
              <a:extLst>
                <a:ext uri="{FF2B5EF4-FFF2-40B4-BE49-F238E27FC236}">
                  <a16:creationId xmlns:a16="http://schemas.microsoft.com/office/drawing/2014/main" id="{CC8AE639-142A-6F09-E8CD-1865C3A19CB1}"/>
                </a:ext>
              </a:extLst>
            </p:cNvPr>
            <p:cNvSpPr/>
            <p:nvPr/>
          </p:nvSpPr>
          <p:spPr>
            <a:xfrm rot="16200000">
              <a:off x="5927005" y="1071925"/>
              <a:ext cx="6236214" cy="6365033"/>
            </a:xfrm>
            <a:prstGeom prst="round1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924" algn="l" defTabSz="609585" rtl="0" eaLnBrk="1" latinLnBrk="0" hangingPunct="1">
                <a:defRPr kern="1200">
                  <a:solidFill>
                    <a:schemeClr val="tx1"/>
                  </a:solidFill>
                  <a:latin typeface="Arial" charset="0"/>
                  <a:ea typeface="ＭＳ Ｐゴシック" charset="0"/>
                  <a:cs typeface="ＭＳ Ｐゴシック" charset="0"/>
                </a:defRPr>
              </a:lvl6pPr>
              <a:lvl7pPr marL="3657509" algn="l" defTabSz="609585" rtl="0" eaLnBrk="1" latinLnBrk="0" hangingPunct="1">
                <a:defRPr kern="1200">
                  <a:solidFill>
                    <a:schemeClr val="tx1"/>
                  </a:solidFill>
                  <a:latin typeface="Arial" charset="0"/>
                  <a:ea typeface="ＭＳ Ｐゴシック" charset="0"/>
                  <a:cs typeface="ＭＳ Ｐゴシック" charset="0"/>
                </a:defRPr>
              </a:lvl7pPr>
              <a:lvl8pPr marL="4267093" algn="l" defTabSz="609585" rtl="0" eaLnBrk="1" latinLnBrk="0" hangingPunct="1">
                <a:defRPr kern="1200">
                  <a:solidFill>
                    <a:schemeClr val="tx1"/>
                  </a:solidFill>
                  <a:latin typeface="Arial" charset="0"/>
                  <a:ea typeface="ＭＳ Ｐゴシック" charset="0"/>
                  <a:cs typeface="ＭＳ Ｐゴシック" charset="0"/>
                </a:defRPr>
              </a:lvl8pPr>
              <a:lvl9pPr marL="4876678" algn="l" defTabSz="609585"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60954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63F42"/>
                </a:solidFill>
                <a:effectLst/>
                <a:uLnTx/>
                <a:uFillTx/>
                <a:latin typeface="CiscoSansTT Light"/>
                <a:ea typeface="ＭＳ Ｐゴシック" charset="0"/>
                <a:cs typeface="+mn-cs"/>
              </a:endParaRPr>
            </a:p>
          </p:txBody>
        </p:sp>
        <p:sp>
          <p:nvSpPr>
            <p:cNvPr id="4" name="Round Same Side Corner Rectangle 3">
              <a:extLst>
                <a:ext uri="{FF2B5EF4-FFF2-40B4-BE49-F238E27FC236}">
                  <a16:creationId xmlns:a16="http://schemas.microsoft.com/office/drawing/2014/main" id="{4252BCF3-3076-BCCD-70DC-9FF7E2EECC59}"/>
                </a:ext>
              </a:extLst>
            </p:cNvPr>
            <p:cNvSpPr/>
            <p:nvPr/>
          </p:nvSpPr>
          <p:spPr>
            <a:xfrm rot="10800000">
              <a:off x="7430260" y="1147868"/>
              <a:ext cx="3449444" cy="378941"/>
            </a:xfrm>
            <a:prstGeom prst="round2Same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lstStyle/>
            <a:p>
              <a:pPr algn="ctr" defTabSz="609543"/>
              <a:endParaRPr lang="en-US">
                <a:solidFill>
                  <a:schemeClr val="bg2"/>
                </a:solidFill>
                <a:latin typeface="CiscoSansTT Light"/>
              </a:endParaRPr>
            </a:p>
          </p:txBody>
        </p:sp>
      </p:grpSp>
    </p:spTree>
    <p:extLst>
      <p:ext uri="{BB962C8B-B14F-4D97-AF65-F5344CB8AC3E}">
        <p14:creationId xmlns:p14="http://schemas.microsoft.com/office/powerpoint/2010/main" val="192150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1311927-B61D-852A-1B3F-09BA46245BA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93C77B73-F2AC-B8E8-CCB3-3C6CA2A85D7E}"/>
              </a:ext>
            </a:extLst>
          </p:cNvPr>
          <p:cNvSpPr>
            <a:spLocks noGrp="1"/>
          </p:cNvSpPr>
          <p:nvPr>
            <p:ph type="body" sz="quarter" idx="10"/>
          </p:nvPr>
        </p:nvSpPr>
        <p:spPr/>
        <p:txBody>
          <a:bodyPr anchor="ctr"/>
          <a:lstStyle/>
          <a:p>
            <a:r>
              <a:rPr lang="en-US"/>
              <a:t>Duo Wear</a:t>
            </a:r>
          </a:p>
          <a:p>
            <a:pPr lvl="1"/>
            <a:r>
              <a:rPr lang="en-US"/>
              <a:t>Companion smart watch app for Duo Mobile</a:t>
            </a:r>
          </a:p>
          <a:p>
            <a:r>
              <a:rPr lang="en-US"/>
              <a:t>Capabilities: </a:t>
            </a:r>
          </a:p>
          <a:p>
            <a:pPr lvl="1"/>
            <a:r>
              <a:rPr lang="en-US"/>
              <a:t>Generate OTP</a:t>
            </a:r>
          </a:p>
          <a:p>
            <a:pPr lvl="1"/>
            <a:r>
              <a:rPr lang="en-US"/>
              <a:t>Respond to Duo Pushes</a:t>
            </a:r>
          </a:p>
          <a:p>
            <a:pPr lvl="1"/>
            <a:r>
              <a:rPr lang="en-US"/>
              <a:t>Verified Pushes, too!</a:t>
            </a:r>
          </a:p>
        </p:txBody>
      </p:sp>
      <p:sp>
        <p:nvSpPr>
          <p:cNvPr id="2" name="Title 1">
            <a:extLst>
              <a:ext uri="{FF2B5EF4-FFF2-40B4-BE49-F238E27FC236}">
                <a16:creationId xmlns:a16="http://schemas.microsoft.com/office/drawing/2014/main" id="{87FA8A4B-5E6E-9023-B0F6-F710B334E128}"/>
              </a:ext>
            </a:extLst>
          </p:cNvPr>
          <p:cNvSpPr>
            <a:spLocks noGrp="1"/>
          </p:cNvSpPr>
          <p:nvPr>
            <p:ph type="title"/>
          </p:nvPr>
        </p:nvSpPr>
        <p:spPr/>
        <p:txBody>
          <a:bodyPr/>
          <a:lstStyle/>
          <a:p>
            <a:r>
              <a:rPr lang="en-US">
                <a:cs typeface="CiscoSansTT ExtraLight"/>
              </a:rPr>
              <a:t>Duo Wear – Android </a:t>
            </a:r>
            <a:endParaRPr lang="en-US"/>
          </a:p>
        </p:txBody>
      </p:sp>
      <p:pic>
        <p:nvPicPr>
          <p:cNvPr id="5" name="Picture 4" descr="A screenshot of a phone&#10;&#10;AI-generated content may be incorrect.">
            <a:extLst>
              <a:ext uri="{FF2B5EF4-FFF2-40B4-BE49-F238E27FC236}">
                <a16:creationId xmlns:a16="http://schemas.microsoft.com/office/drawing/2014/main" id="{0FE6D98F-0C56-2197-41DD-A0A9FF757C5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070895" y="1542613"/>
            <a:ext cx="1898601" cy="19125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screenshot of a device&#10;&#10;AI-generated content may be incorrect.">
            <a:extLst>
              <a:ext uri="{FF2B5EF4-FFF2-40B4-BE49-F238E27FC236}">
                <a16:creationId xmlns:a16="http://schemas.microsoft.com/office/drawing/2014/main" id="{36C1B310-8A22-B238-B1DA-0034F7FA52B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126736" y="3776263"/>
            <a:ext cx="1898601" cy="18492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A screenshot of a phone&#10;&#10;AI-generated content may be incorrect.">
            <a:extLst>
              <a:ext uri="{FF2B5EF4-FFF2-40B4-BE49-F238E27FC236}">
                <a16:creationId xmlns:a16="http://schemas.microsoft.com/office/drawing/2014/main" id="{1E85CFDB-E8EA-67BC-D66D-5486F759C96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185881" y="1542613"/>
            <a:ext cx="1898601" cy="19125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 screenshot of a device&#10;&#10;AI-generated content may be incorrect.">
            <a:extLst>
              <a:ext uri="{FF2B5EF4-FFF2-40B4-BE49-F238E27FC236}">
                <a16:creationId xmlns:a16="http://schemas.microsoft.com/office/drawing/2014/main" id="{243B92BA-77D3-7B1D-FD3C-68610878994B}"/>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9185881" y="3776263"/>
            <a:ext cx="1898601" cy="18492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phic 3">
            <a:extLst>
              <a:ext uri="{FF2B5EF4-FFF2-40B4-BE49-F238E27FC236}">
                <a16:creationId xmlns:a16="http://schemas.microsoft.com/office/drawing/2014/main" id="{C183559C-B4B0-E104-E8B9-1ABC31E7F4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52525" y="298002"/>
            <a:ext cx="859743" cy="406363"/>
          </a:xfrm>
          <a:prstGeom prst="rect">
            <a:avLst/>
          </a:prstGeom>
        </p:spPr>
      </p:pic>
    </p:spTree>
    <p:extLst>
      <p:ext uri="{BB962C8B-B14F-4D97-AF65-F5344CB8AC3E}">
        <p14:creationId xmlns:p14="http://schemas.microsoft.com/office/powerpoint/2010/main" val="1156640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030792B-6CF5-807C-46F5-D4B971A6F6B6}"/>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F6808B5C-3DB5-0CF7-03BC-BE445CDF95E2}"/>
              </a:ext>
            </a:extLst>
          </p:cNvPr>
          <p:cNvSpPr>
            <a:spLocks noGrp="1"/>
          </p:cNvSpPr>
          <p:nvPr>
            <p:ph type="body" sz="quarter" idx="10"/>
          </p:nvPr>
        </p:nvSpPr>
        <p:spPr/>
        <p:txBody>
          <a:bodyPr anchor="ctr"/>
          <a:lstStyle/>
          <a:p>
            <a:r>
              <a:rPr lang="en-US"/>
              <a:t>Duo Push w/ Apple Watch</a:t>
            </a:r>
          </a:p>
          <a:p>
            <a:pPr lvl="1"/>
            <a:r>
              <a:rPr lang="en-US"/>
              <a:t>Companion app for Duo Mobile</a:t>
            </a:r>
          </a:p>
          <a:p>
            <a:pPr lvl="1"/>
            <a:r>
              <a:rPr lang="en-US"/>
              <a:t>Notified when phone is locked </a:t>
            </a:r>
          </a:p>
          <a:p>
            <a:r>
              <a:rPr lang="en-US"/>
              <a:t>Capabilities: </a:t>
            </a:r>
          </a:p>
          <a:p>
            <a:pPr lvl="1"/>
            <a:r>
              <a:rPr lang="en-US"/>
              <a:t>Generate OTP</a:t>
            </a:r>
          </a:p>
          <a:p>
            <a:pPr lvl="1"/>
            <a:r>
              <a:rPr lang="en-US"/>
              <a:t>Respond to Duo Pushes</a:t>
            </a:r>
          </a:p>
          <a:p>
            <a:pPr lvl="1"/>
            <a:r>
              <a:rPr lang="en-US"/>
              <a:t>Verified Pushes, too!</a:t>
            </a:r>
          </a:p>
          <a:p>
            <a:pPr lvl="2"/>
            <a:r>
              <a:rPr lang="en-US"/>
              <a:t>By drawing or narrate the code</a:t>
            </a:r>
          </a:p>
          <a:p>
            <a:pPr lvl="2"/>
            <a:r>
              <a:rPr lang="en-US"/>
              <a:t>Not compatible with </a:t>
            </a:r>
            <a:r>
              <a:rPr lang="en-US" err="1"/>
              <a:t>passwordless</a:t>
            </a:r>
            <a:endParaRPr lang="en-US"/>
          </a:p>
        </p:txBody>
      </p:sp>
      <p:sp>
        <p:nvSpPr>
          <p:cNvPr id="2" name="Title 1">
            <a:extLst>
              <a:ext uri="{FF2B5EF4-FFF2-40B4-BE49-F238E27FC236}">
                <a16:creationId xmlns:a16="http://schemas.microsoft.com/office/drawing/2014/main" id="{299CBB0C-281C-2632-8BB5-9D5C66171075}"/>
              </a:ext>
            </a:extLst>
          </p:cNvPr>
          <p:cNvSpPr>
            <a:spLocks noGrp="1"/>
          </p:cNvSpPr>
          <p:nvPr>
            <p:ph type="title"/>
          </p:nvPr>
        </p:nvSpPr>
        <p:spPr/>
        <p:txBody>
          <a:bodyPr/>
          <a:lstStyle/>
          <a:p>
            <a:r>
              <a:rPr lang="en-US">
                <a:cs typeface="CiscoSansTT ExtraLight"/>
              </a:rPr>
              <a:t>Duo Push and Apple Watch</a:t>
            </a:r>
            <a:endParaRPr lang="en-US"/>
          </a:p>
        </p:txBody>
      </p:sp>
      <p:pic>
        <p:nvPicPr>
          <p:cNvPr id="4102" name="Picture 6">
            <a:extLst>
              <a:ext uri="{FF2B5EF4-FFF2-40B4-BE49-F238E27FC236}">
                <a16:creationId xmlns:a16="http://schemas.microsoft.com/office/drawing/2014/main" id="{846B5612-17DB-5A00-EFE3-0A04E7890705}"/>
              </a:ext>
            </a:extLst>
          </p:cNvPr>
          <p:cNvPicPr>
            <a:picLocks noChangeAspect="1" noChangeArrowheads="1"/>
          </p:cNvPicPr>
          <p:nvPr/>
        </p:nvPicPr>
        <p:blipFill>
          <a:blip r:embed="rId3"/>
          <a:srcRect/>
          <a:stretch/>
        </p:blipFill>
        <p:spPr bwMode="auto">
          <a:xfrm>
            <a:off x="6977619" y="3663260"/>
            <a:ext cx="4265664" cy="24301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582FA89-F759-F3AF-E0E7-95830A6928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61539" y="1326229"/>
            <a:ext cx="4281744" cy="2443478"/>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BD5FB6AF-D899-01A1-AA7A-869639AD9E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52525" y="298002"/>
            <a:ext cx="859743" cy="406363"/>
          </a:xfrm>
          <a:prstGeom prst="rect">
            <a:avLst/>
          </a:prstGeom>
        </p:spPr>
      </p:pic>
    </p:spTree>
    <p:extLst>
      <p:ext uri="{BB962C8B-B14F-4D97-AF65-F5344CB8AC3E}">
        <p14:creationId xmlns:p14="http://schemas.microsoft.com/office/powerpoint/2010/main" val="1846411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21ADD-BB62-8912-42D1-D36F879B6320}"/>
              </a:ext>
            </a:extLst>
          </p:cNvPr>
          <p:cNvSpPr txBox="1"/>
          <p:nvPr/>
        </p:nvSpPr>
        <p:spPr>
          <a:xfrm>
            <a:off x="6442324" y="4283647"/>
            <a:ext cx="5744658" cy="1077218"/>
          </a:xfrm>
          <a:prstGeom prst="rect">
            <a:avLst/>
          </a:prstGeom>
          <a:noFill/>
        </p:spPr>
        <p:txBody>
          <a:bodyPr wrap="square" lIns="91440" tIns="45720" rIns="91440" bIns="45720" rtlCol="0" anchor="t">
            <a:spAutoFit/>
          </a:bodyPr>
          <a:lstStyle/>
          <a:p>
            <a:r>
              <a:rPr lang="en-US" sz="3200" b="1">
                <a:solidFill>
                  <a:schemeClr val="accent1"/>
                </a:solidFill>
                <a:latin typeface="+mj-lt"/>
                <a:ea typeface="ＭＳ Ｐゴシック"/>
                <a:cs typeface="CiscoSansTT"/>
              </a:rPr>
              <a:t>of initial access cases involved </a:t>
            </a:r>
            <a:r>
              <a:rPr lang="en-US" sz="3200" b="1">
                <a:solidFill>
                  <a:schemeClr val="accent2"/>
                </a:solidFill>
                <a:latin typeface="+mj-lt"/>
                <a:ea typeface="ＭＳ Ｐゴシック"/>
                <a:cs typeface="CiscoSansTT"/>
              </a:rPr>
              <a:t>Valid Accounts</a:t>
            </a:r>
            <a:endParaRPr lang="en-US" sz="3200" b="1">
              <a:solidFill>
                <a:schemeClr val="accent2"/>
              </a:solidFill>
              <a:latin typeface="+mj-lt"/>
              <a:cs typeface="CiscoSansTT" panose="020B0503020201020303" pitchFamily="34" charset="0"/>
            </a:endParaRPr>
          </a:p>
        </p:txBody>
      </p:sp>
      <p:sp>
        <p:nvSpPr>
          <p:cNvPr id="3" name="TextBox 2">
            <a:extLst>
              <a:ext uri="{FF2B5EF4-FFF2-40B4-BE49-F238E27FC236}">
                <a16:creationId xmlns:a16="http://schemas.microsoft.com/office/drawing/2014/main" id="{E8BAD30B-C116-2FD1-1A2A-E9B7C009A23D}"/>
              </a:ext>
            </a:extLst>
          </p:cNvPr>
          <p:cNvSpPr txBox="1"/>
          <p:nvPr/>
        </p:nvSpPr>
        <p:spPr>
          <a:xfrm>
            <a:off x="6436363" y="800828"/>
            <a:ext cx="5323423" cy="3939540"/>
          </a:xfrm>
          <a:prstGeom prst="rect">
            <a:avLst/>
          </a:prstGeom>
          <a:noFill/>
        </p:spPr>
        <p:txBody>
          <a:bodyPr wrap="square" lIns="91440" tIns="45720" rIns="91440" bIns="45720" rtlCol="0" anchor="t">
            <a:spAutoFit/>
          </a:bodyPr>
          <a:lstStyle/>
          <a:p>
            <a:r>
              <a:rPr lang="en-US" sz="25000" kern="1000" spc="-1500">
                <a:solidFill>
                  <a:schemeClr val="accent2"/>
                </a:solidFill>
                <a:latin typeface="CiscoSansTT Thin"/>
                <a:ea typeface="ＭＳ Ｐゴシック"/>
                <a:cs typeface="CiscoSansTT Thin"/>
              </a:rPr>
              <a:t>66</a:t>
            </a:r>
            <a:r>
              <a:rPr lang="en-US" sz="25000" kern="1000" spc="-1500" baseline="30000">
                <a:solidFill>
                  <a:schemeClr val="accent2"/>
                </a:solidFill>
                <a:latin typeface="CiscoSansTT Thin"/>
                <a:ea typeface="ＭＳ Ｐゴシック"/>
                <a:cs typeface="CiscoSansTT Thin"/>
              </a:rPr>
              <a:t>%</a:t>
            </a:r>
          </a:p>
        </p:txBody>
      </p:sp>
      <p:grpSp>
        <p:nvGrpSpPr>
          <p:cNvPr id="4" name="Group 3">
            <a:extLst>
              <a:ext uri="{FF2B5EF4-FFF2-40B4-BE49-F238E27FC236}">
                <a16:creationId xmlns:a16="http://schemas.microsoft.com/office/drawing/2014/main" id="{CDE75324-8A64-C6DF-23B9-F20E7756834B}"/>
              </a:ext>
            </a:extLst>
          </p:cNvPr>
          <p:cNvGrpSpPr/>
          <p:nvPr/>
        </p:nvGrpSpPr>
        <p:grpSpPr>
          <a:xfrm>
            <a:off x="402648" y="646242"/>
            <a:ext cx="5534324" cy="5339985"/>
            <a:chOff x="402648" y="646242"/>
            <a:chExt cx="5534324" cy="5339985"/>
          </a:xfrm>
        </p:grpSpPr>
        <p:sp>
          <p:nvSpPr>
            <p:cNvPr id="5" name="Oval 4">
              <a:extLst>
                <a:ext uri="{FF2B5EF4-FFF2-40B4-BE49-F238E27FC236}">
                  <a16:creationId xmlns:a16="http://schemas.microsoft.com/office/drawing/2014/main" id="{65665967-9F2C-38CC-1D11-C88947FDE823}"/>
                </a:ext>
              </a:extLst>
            </p:cNvPr>
            <p:cNvSpPr/>
            <p:nvPr/>
          </p:nvSpPr>
          <p:spPr>
            <a:xfrm>
              <a:off x="402648" y="64624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185A40F-5392-2A3E-7E91-AA0459FB70CF}"/>
                </a:ext>
              </a:extLst>
            </p:cNvPr>
            <p:cNvSpPr/>
            <p:nvPr/>
          </p:nvSpPr>
          <p:spPr>
            <a:xfrm>
              <a:off x="966746" y="64624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70EE7C5-18B3-DA6A-D937-DB556AC20FB7}"/>
                </a:ext>
              </a:extLst>
            </p:cNvPr>
            <p:cNvSpPr/>
            <p:nvPr/>
          </p:nvSpPr>
          <p:spPr>
            <a:xfrm>
              <a:off x="1530842" y="64624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EEFD04E-10E9-C866-9B5C-62148DA21C09}"/>
                </a:ext>
              </a:extLst>
            </p:cNvPr>
            <p:cNvSpPr/>
            <p:nvPr/>
          </p:nvSpPr>
          <p:spPr>
            <a:xfrm>
              <a:off x="2659036" y="64624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AE1B63-57FF-8D85-EC9A-FB2EE8654626}"/>
                </a:ext>
              </a:extLst>
            </p:cNvPr>
            <p:cNvSpPr/>
            <p:nvPr/>
          </p:nvSpPr>
          <p:spPr>
            <a:xfrm>
              <a:off x="2094940" y="64624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416B8A3-F23D-FFF9-82EC-3E827EC32382}"/>
                </a:ext>
              </a:extLst>
            </p:cNvPr>
            <p:cNvSpPr/>
            <p:nvPr/>
          </p:nvSpPr>
          <p:spPr>
            <a:xfrm>
              <a:off x="3787233" y="646242"/>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68B7C88-2493-30F1-C011-5E58B3F3B6BA}"/>
                </a:ext>
              </a:extLst>
            </p:cNvPr>
            <p:cNvSpPr/>
            <p:nvPr/>
          </p:nvSpPr>
          <p:spPr>
            <a:xfrm>
              <a:off x="3223134" y="64624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4640A8-7B5C-5047-7C13-5208AAD60BA2}"/>
                </a:ext>
              </a:extLst>
            </p:cNvPr>
            <p:cNvSpPr/>
            <p:nvPr/>
          </p:nvSpPr>
          <p:spPr>
            <a:xfrm>
              <a:off x="4915427" y="646242"/>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E1EC09E-B31F-5120-39A7-DC01590F74CA}"/>
                </a:ext>
              </a:extLst>
            </p:cNvPr>
            <p:cNvSpPr/>
            <p:nvPr/>
          </p:nvSpPr>
          <p:spPr>
            <a:xfrm>
              <a:off x="402648" y="118896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1C91B11-C1B2-EFC8-7426-018799823562}"/>
                </a:ext>
              </a:extLst>
            </p:cNvPr>
            <p:cNvSpPr/>
            <p:nvPr/>
          </p:nvSpPr>
          <p:spPr>
            <a:xfrm>
              <a:off x="966746" y="118896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77FC8A9-DF01-C4C0-D65A-E29F049A8D07}"/>
                </a:ext>
              </a:extLst>
            </p:cNvPr>
            <p:cNvSpPr/>
            <p:nvPr/>
          </p:nvSpPr>
          <p:spPr>
            <a:xfrm>
              <a:off x="1530842" y="118896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4E94A1A-ED31-14C8-82AC-683618BEFD6A}"/>
                </a:ext>
              </a:extLst>
            </p:cNvPr>
            <p:cNvSpPr/>
            <p:nvPr/>
          </p:nvSpPr>
          <p:spPr>
            <a:xfrm>
              <a:off x="2659036" y="118896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C6DB8F-674F-E647-03D3-0BC016EA2C00}"/>
                </a:ext>
              </a:extLst>
            </p:cNvPr>
            <p:cNvSpPr/>
            <p:nvPr/>
          </p:nvSpPr>
          <p:spPr>
            <a:xfrm>
              <a:off x="2094940" y="118896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FBED7E-BDB4-6F23-2304-66A9F41BEDDE}"/>
                </a:ext>
              </a:extLst>
            </p:cNvPr>
            <p:cNvSpPr/>
            <p:nvPr/>
          </p:nvSpPr>
          <p:spPr>
            <a:xfrm>
              <a:off x="3223134" y="118896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894A768-FC34-C04B-DD87-3B2E9D6024A4}"/>
                </a:ext>
              </a:extLst>
            </p:cNvPr>
            <p:cNvSpPr/>
            <p:nvPr/>
          </p:nvSpPr>
          <p:spPr>
            <a:xfrm>
              <a:off x="4351329" y="1188962"/>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1F331CD-FEC0-4D5D-0414-CE4F0E19815B}"/>
                </a:ext>
              </a:extLst>
            </p:cNvPr>
            <p:cNvSpPr/>
            <p:nvPr/>
          </p:nvSpPr>
          <p:spPr>
            <a:xfrm>
              <a:off x="402648" y="173168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4E22D4-85F7-01AA-EE62-912A9E943CB0}"/>
                </a:ext>
              </a:extLst>
            </p:cNvPr>
            <p:cNvSpPr/>
            <p:nvPr/>
          </p:nvSpPr>
          <p:spPr>
            <a:xfrm>
              <a:off x="966746" y="173168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0A8D61B-D729-F43B-858C-19F6D14A5614}"/>
                </a:ext>
              </a:extLst>
            </p:cNvPr>
            <p:cNvSpPr/>
            <p:nvPr/>
          </p:nvSpPr>
          <p:spPr>
            <a:xfrm>
              <a:off x="1530842" y="173168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DAD5F0-F0D9-C51B-26EF-3B451B7C1E29}"/>
                </a:ext>
              </a:extLst>
            </p:cNvPr>
            <p:cNvSpPr/>
            <p:nvPr/>
          </p:nvSpPr>
          <p:spPr>
            <a:xfrm>
              <a:off x="2659036" y="173168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2AA779-0184-29E4-44C6-73D4AF84C184}"/>
                </a:ext>
              </a:extLst>
            </p:cNvPr>
            <p:cNvSpPr/>
            <p:nvPr/>
          </p:nvSpPr>
          <p:spPr>
            <a:xfrm>
              <a:off x="2094940" y="173168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012C85-C7BE-97C8-12B1-5E64713B2887}"/>
                </a:ext>
              </a:extLst>
            </p:cNvPr>
            <p:cNvSpPr/>
            <p:nvPr/>
          </p:nvSpPr>
          <p:spPr>
            <a:xfrm>
              <a:off x="3787232" y="173168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149FE90-A730-078E-B79F-F41770B5EBE7}"/>
                </a:ext>
              </a:extLst>
            </p:cNvPr>
            <p:cNvSpPr/>
            <p:nvPr/>
          </p:nvSpPr>
          <p:spPr>
            <a:xfrm>
              <a:off x="4915427" y="1731682"/>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163481E-94A5-79C9-CF0D-5523F1488D50}"/>
                </a:ext>
              </a:extLst>
            </p:cNvPr>
            <p:cNvSpPr/>
            <p:nvPr/>
          </p:nvSpPr>
          <p:spPr>
            <a:xfrm>
              <a:off x="402648" y="227440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4FDCF3E-7E4A-FC08-DD23-F52FE1E7ECE2}"/>
                </a:ext>
              </a:extLst>
            </p:cNvPr>
            <p:cNvSpPr/>
            <p:nvPr/>
          </p:nvSpPr>
          <p:spPr>
            <a:xfrm>
              <a:off x="966746" y="227440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DD618A0-D583-2D18-4B3B-C368C42ECD56}"/>
                </a:ext>
              </a:extLst>
            </p:cNvPr>
            <p:cNvSpPr/>
            <p:nvPr/>
          </p:nvSpPr>
          <p:spPr>
            <a:xfrm>
              <a:off x="1530842" y="227440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B186F64-5F38-7C2C-5148-EBF3699BF051}"/>
                </a:ext>
              </a:extLst>
            </p:cNvPr>
            <p:cNvSpPr/>
            <p:nvPr/>
          </p:nvSpPr>
          <p:spPr>
            <a:xfrm>
              <a:off x="2659036" y="227440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9D842AD-EFB2-8878-0F81-2DA0A80CFFD3}"/>
                </a:ext>
              </a:extLst>
            </p:cNvPr>
            <p:cNvSpPr/>
            <p:nvPr/>
          </p:nvSpPr>
          <p:spPr>
            <a:xfrm>
              <a:off x="2094940" y="227440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8C7E5A3-F91A-5A91-AE36-1AADF99DB78F}"/>
                </a:ext>
              </a:extLst>
            </p:cNvPr>
            <p:cNvSpPr/>
            <p:nvPr/>
          </p:nvSpPr>
          <p:spPr>
            <a:xfrm>
              <a:off x="3223134" y="227440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4D8B182-1334-EDD2-505B-1B13B5ECE661}"/>
                </a:ext>
              </a:extLst>
            </p:cNvPr>
            <p:cNvSpPr/>
            <p:nvPr/>
          </p:nvSpPr>
          <p:spPr>
            <a:xfrm>
              <a:off x="4351329" y="227440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490EBE3-E415-F441-7533-B3616A145F67}"/>
                </a:ext>
              </a:extLst>
            </p:cNvPr>
            <p:cNvSpPr/>
            <p:nvPr/>
          </p:nvSpPr>
          <p:spPr>
            <a:xfrm>
              <a:off x="402648" y="281712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F03F586-F7AF-DA38-A294-8D29EA014932}"/>
                </a:ext>
              </a:extLst>
            </p:cNvPr>
            <p:cNvSpPr/>
            <p:nvPr/>
          </p:nvSpPr>
          <p:spPr>
            <a:xfrm>
              <a:off x="966746" y="281712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68660CA-B430-B82D-49EB-D66B37850F16}"/>
                </a:ext>
              </a:extLst>
            </p:cNvPr>
            <p:cNvSpPr/>
            <p:nvPr/>
          </p:nvSpPr>
          <p:spPr>
            <a:xfrm>
              <a:off x="1530842" y="281712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789EBE2-E756-866C-BE78-11511B699E1F}"/>
                </a:ext>
              </a:extLst>
            </p:cNvPr>
            <p:cNvSpPr/>
            <p:nvPr/>
          </p:nvSpPr>
          <p:spPr>
            <a:xfrm>
              <a:off x="2659036" y="281712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97D4DB6-3B84-563D-4116-D9ECD6BD4457}"/>
                </a:ext>
              </a:extLst>
            </p:cNvPr>
            <p:cNvSpPr/>
            <p:nvPr/>
          </p:nvSpPr>
          <p:spPr>
            <a:xfrm>
              <a:off x="2094940" y="281712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9CCF3DD-08D6-D422-F309-18195ECC371F}"/>
                </a:ext>
              </a:extLst>
            </p:cNvPr>
            <p:cNvSpPr/>
            <p:nvPr/>
          </p:nvSpPr>
          <p:spPr>
            <a:xfrm>
              <a:off x="3787232" y="281712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A9B94D4-3814-ABB4-68E7-43B6903831DD}"/>
                </a:ext>
              </a:extLst>
            </p:cNvPr>
            <p:cNvSpPr/>
            <p:nvPr/>
          </p:nvSpPr>
          <p:spPr>
            <a:xfrm>
              <a:off x="3223134" y="281712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55885FC-711D-B224-2196-36A5C558B6D7}"/>
                </a:ext>
              </a:extLst>
            </p:cNvPr>
            <p:cNvSpPr/>
            <p:nvPr/>
          </p:nvSpPr>
          <p:spPr>
            <a:xfrm>
              <a:off x="4915427" y="2817124"/>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212C159-D810-4FF6-45D3-E352ED9A4206}"/>
                </a:ext>
              </a:extLst>
            </p:cNvPr>
            <p:cNvSpPr/>
            <p:nvPr/>
          </p:nvSpPr>
          <p:spPr>
            <a:xfrm>
              <a:off x="402648" y="335984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45C8C53-C038-99A2-F5A4-0ADBA6F23D56}"/>
                </a:ext>
              </a:extLst>
            </p:cNvPr>
            <p:cNvSpPr/>
            <p:nvPr/>
          </p:nvSpPr>
          <p:spPr>
            <a:xfrm>
              <a:off x="966746" y="335984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8414D14-9C3A-37A5-EA20-6EADDED99009}"/>
                </a:ext>
              </a:extLst>
            </p:cNvPr>
            <p:cNvSpPr/>
            <p:nvPr/>
          </p:nvSpPr>
          <p:spPr>
            <a:xfrm>
              <a:off x="1530842" y="335984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F2F35FA-62F2-3F46-0201-B5ACB0BC203E}"/>
                </a:ext>
              </a:extLst>
            </p:cNvPr>
            <p:cNvSpPr/>
            <p:nvPr/>
          </p:nvSpPr>
          <p:spPr>
            <a:xfrm>
              <a:off x="2659036" y="335984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EE98640-C6FF-6DA7-AFAF-0F95EE29A7CD}"/>
                </a:ext>
              </a:extLst>
            </p:cNvPr>
            <p:cNvSpPr/>
            <p:nvPr/>
          </p:nvSpPr>
          <p:spPr>
            <a:xfrm>
              <a:off x="2094940" y="335984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9E3DF34-5146-6226-4BE8-146D30425D5C}"/>
                </a:ext>
              </a:extLst>
            </p:cNvPr>
            <p:cNvSpPr/>
            <p:nvPr/>
          </p:nvSpPr>
          <p:spPr>
            <a:xfrm>
              <a:off x="3223134" y="335984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CB38C4E-B722-450D-9638-F996072D86E8}"/>
                </a:ext>
              </a:extLst>
            </p:cNvPr>
            <p:cNvSpPr/>
            <p:nvPr/>
          </p:nvSpPr>
          <p:spPr>
            <a:xfrm>
              <a:off x="4351329" y="335984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900C3A4-A31F-7F5C-B392-CF321F6D2B18}"/>
                </a:ext>
              </a:extLst>
            </p:cNvPr>
            <p:cNvSpPr/>
            <p:nvPr/>
          </p:nvSpPr>
          <p:spPr>
            <a:xfrm>
              <a:off x="402648" y="390256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F13A4D4-9FB4-C8AC-4AC1-EDBF8F2D5C93}"/>
                </a:ext>
              </a:extLst>
            </p:cNvPr>
            <p:cNvSpPr/>
            <p:nvPr/>
          </p:nvSpPr>
          <p:spPr>
            <a:xfrm>
              <a:off x="966746" y="390256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0DFFF71-0F61-6D71-4545-9B791B8CCEB3}"/>
                </a:ext>
              </a:extLst>
            </p:cNvPr>
            <p:cNvSpPr/>
            <p:nvPr/>
          </p:nvSpPr>
          <p:spPr>
            <a:xfrm>
              <a:off x="1530842" y="390256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AAEF11B-C316-F60E-B743-2FB46310FA5A}"/>
                </a:ext>
              </a:extLst>
            </p:cNvPr>
            <p:cNvSpPr/>
            <p:nvPr/>
          </p:nvSpPr>
          <p:spPr>
            <a:xfrm>
              <a:off x="2659036" y="390256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2E257F5-636D-03DE-BDEC-CC5D56ECE5A0}"/>
                </a:ext>
              </a:extLst>
            </p:cNvPr>
            <p:cNvSpPr/>
            <p:nvPr/>
          </p:nvSpPr>
          <p:spPr>
            <a:xfrm>
              <a:off x="2094940" y="390256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9C11A1D-CF23-0190-51A8-AE3B328DC5EC}"/>
                </a:ext>
              </a:extLst>
            </p:cNvPr>
            <p:cNvSpPr/>
            <p:nvPr/>
          </p:nvSpPr>
          <p:spPr>
            <a:xfrm>
              <a:off x="3787233" y="390256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92974CB-FB03-F7C3-1AD4-98CAE10BBD28}"/>
                </a:ext>
              </a:extLst>
            </p:cNvPr>
            <p:cNvSpPr/>
            <p:nvPr/>
          </p:nvSpPr>
          <p:spPr>
            <a:xfrm>
              <a:off x="3223134" y="390256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9D58BC4-A90A-5E75-80CD-047FE36E31B0}"/>
                </a:ext>
              </a:extLst>
            </p:cNvPr>
            <p:cNvSpPr/>
            <p:nvPr/>
          </p:nvSpPr>
          <p:spPr>
            <a:xfrm>
              <a:off x="4915427" y="3902564"/>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92842F2-FD4E-28EF-C08D-48C861EF20E4}"/>
                </a:ext>
              </a:extLst>
            </p:cNvPr>
            <p:cNvSpPr/>
            <p:nvPr/>
          </p:nvSpPr>
          <p:spPr>
            <a:xfrm>
              <a:off x="402649" y="444528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BE8192A-6C06-FBB2-B45D-9ECA5EB1F08E}"/>
                </a:ext>
              </a:extLst>
            </p:cNvPr>
            <p:cNvSpPr/>
            <p:nvPr/>
          </p:nvSpPr>
          <p:spPr>
            <a:xfrm>
              <a:off x="966747" y="444528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05C6694-C8E1-93F5-F757-24A7F095F5F9}"/>
                </a:ext>
              </a:extLst>
            </p:cNvPr>
            <p:cNvSpPr/>
            <p:nvPr/>
          </p:nvSpPr>
          <p:spPr>
            <a:xfrm>
              <a:off x="1530843" y="444528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7405258-A852-5F5A-159C-D7F8AFD43783}"/>
                </a:ext>
              </a:extLst>
            </p:cNvPr>
            <p:cNvSpPr/>
            <p:nvPr/>
          </p:nvSpPr>
          <p:spPr>
            <a:xfrm>
              <a:off x="2659036" y="444528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CFB3BA8-61C5-71EA-089B-FE05373FF22C}"/>
                </a:ext>
              </a:extLst>
            </p:cNvPr>
            <p:cNvSpPr/>
            <p:nvPr/>
          </p:nvSpPr>
          <p:spPr>
            <a:xfrm>
              <a:off x="2094940" y="444528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C0B0A14-FBA1-2852-6874-BC7B8CA04944}"/>
                </a:ext>
              </a:extLst>
            </p:cNvPr>
            <p:cNvSpPr/>
            <p:nvPr/>
          </p:nvSpPr>
          <p:spPr>
            <a:xfrm>
              <a:off x="3223134" y="444528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FB5051E-8E5A-86CE-B492-1DA082F8711D}"/>
                </a:ext>
              </a:extLst>
            </p:cNvPr>
            <p:cNvSpPr/>
            <p:nvPr/>
          </p:nvSpPr>
          <p:spPr>
            <a:xfrm>
              <a:off x="4351329" y="444528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020E499-D349-5D80-93F3-FA82D7A19128}"/>
                </a:ext>
              </a:extLst>
            </p:cNvPr>
            <p:cNvSpPr/>
            <p:nvPr/>
          </p:nvSpPr>
          <p:spPr>
            <a:xfrm>
              <a:off x="402649" y="4988006"/>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5D55B9A-3E4B-5A8A-F7E8-EA5B7324880D}"/>
                </a:ext>
              </a:extLst>
            </p:cNvPr>
            <p:cNvSpPr/>
            <p:nvPr/>
          </p:nvSpPr>
          <p:spPr>
            <a:xfrm>
              <a:off x="966747" y="4988006"/>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90868D9D-0317-6759-AE4B-BF237ECD9604}"/>
                </a:ext>
              </a:extLst>
            </p:cNvPr>
            <p:cNvSpPr/>
            <p:nvPr/>
          </p:nvSpPr>
          <p:spPr>
            <a:xfrm>
              <a:off x="1530843" y="4988006"/>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CA4D5B6-FCD1-0354-389D-50B3539B63B0}"/>
                </a:ext>
              </a:extLst>
            </p:cNvPr>
            <p:cNvSpPr/>
            <p:nvPr/>
          </p:nvSpPr>
          <p:spPr>
            <a:xfrm>
              <a:off x="2659036" y="4988006"/>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4A1CFE7-C644-810D-0910-FE3F7179D681}"/>
                </a:ext>
              </a:extLst>
            </p:cNvPr>
            <p:cNvSpPr/>
            <p:nvPr/>
          </p:nvSpPr>
          <p:spPr>
            <a:xfrm>
              <a:off x="2094940" y="4988006"/>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5727120-DE25-151A-9DC2-09E1127167E7}"/>
                </a:ext>
              </a:extLst>
            </p:cNvPr>
            <p:cNvSpPr/>
            <p:nvPr/>
          </p:nvSpPr>
          <p:spPr>
            <a:xfrm>
              <a:off x="3787232" y="4988006"/>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DDB6820-8CE0-149F-7AA6-12739C725D06}"/>
                </a:ext>
              </a:extLst>
            </p:cNvPr>
            <p:cNvSpPr/>
            <p:nvPr/>
          </p:nvSpPr>
          <p:spPr>
            <a:xfrm>
              <a:off x="3223134" y="4988006"/>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46AFDFE-CBC1-1873-A056-1FDBF9283A76}"/>
                </a:ext>
              </a:extLst>
            </p:cNvPr>
            <p:cNvSpPr/>
            <p:nvPr/>
          </p:nvSpPr>
          <p:spPr>
            <a:xfrm>
              <a:off x="4915427" y="4988006"/>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54A06E4F-C92B-C9CE-59FC-EEFAECDF55E0}"/>
                </a:ext>
              </a:extLst>
            </p:cNvPr>
            <p:cNvSpPr/>
            <p:nvPr/>
          </p:nvSpPr>
          <p:spPr>
            <a:xfrm>
              <a:off x="402649" y="5530728"/>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0F5B844-F112-613A-1042-B1390ADC2723}"/>
                </a:ext>
              </a:extLst>
            </p:cNvPr>
            <p:cNvSpPr/>
            <p:nvPr/>
          </p:nvSpPr>
          <p:spPr>
            <a:xfrm>
              <a:off x="966747" y="5530728"/>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FFAB1B36-C806-3228-49DD-B53B94B78C17}"/>
                </a:ext>
              </a:extLst>
            </p:cNvPr>
            <p:cNvSpPr/>
            <p:nvPr/>
          </p:nvSpPr>
          <p:spPr>
            <a:xfrm>
              <a:off x="1530843" y="5530728"/>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9885A34-252A-F683-29C9-C39A0EF36B85}"/>
                </a:ext>
              </a:extLst>
            </p:cNvPr>
            <p:cNvSpPr/>
            <p:nvPr/>
          </p:nvSpPr>
          <p:spPr>
            <a:xfrm>
              <a:off x="2659036" y="5530728"/>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543AC2B-ED19-AB59-84DE-15B1557522A5}"/>
                </a:ext>
              </a:extLst>
            </p:cNvPr>
            <p:cNvSpPr/>
            <p:nvPr/>
          </p:nvSpPr>
          <p:spPr>
            <a:xfrm>
              <a:off x="2094940" y="5530728"/>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42B4BA4-0C33-CC48-1E3B-DDF3479E690A}"/>
                </a:ext>
              </a:extLst>
            </p:cNvPr>
            <p:cNvSpPr/>
            <p:nvPr/>
          </p:nvSpPr>
          <p:spPr>
            <a:xfrm>
              <a:off x="3223134" y="5530728"/>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D61EBFED-8A32-A3F4-B2C2-517FAC7ADBA9}"/>
                </a:ext>
              </a:extLst>
            </p:cNvPr>
            <p:cNvSpPr/>
            <p:nvPr/>
          </p:nvSpPr>
          <p:spPr>
            <a:xfrm>
              <a:off x="4351329" y="5530728"/>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4A7A3"/>
                </a:solidFill>
              </a:endParaRPr>
            </a:p>
          </p:txBody>
        </p:sp>
        <p:sp>
          <p:nvSpPr>
            <p:cNvPr id="79" name="Oval 78">
              <a:extLst>
                <a:ext uri="{FF2B5EF4-FFF2-40B4-BE49-F238E27FC236}">
                  <a16:creationId xmlns:a16="http://schemas.microsoft.com/office/drawing/2014/main" id="{6EDA1C00-28D2-50C4-71EB-A149FD2C0F7E}"/>
                </a:ext>
              </a:extLst>
            </p:cNvPr>
            <p:cNvSpPr/>
            <p:nvPr/>
          </p:nvSpPr>
          <p:spPr>
            <a:xfrm>
              <a:off x="4351329" y="1731682"/>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DFF46894-4105-F20A-8806-4737768F965C}"/>
                </a:ext>
              </a:extLst>
            </p:cNvPr>
            <p:cNvSpPr/>
            <p:nvPr/>
          </p:nvSpPr>
          <p:spPr>
            <a:xfrm>
              <a:off x="3787233" y="227440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2B666F7-4042-D05B-C63A-AD7C4676820B}"/>
                </a:ext>
              </a:extLst>
            </p:cNvPr>
            <p:cNvSpPr/>
            <p:nvPr/>
          </p:nvSpPr>
          <p:spPr>
            <a:xfrm>
              <a:off x="3787232" y="335984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7A596C1-92D8-1C85-936E-566371BE5027}"/>
                </a:ext>
              </a:extLst>
            </p:cNvPr>
            <p:cNvSpPr/>
            <p:nvPr/>
          </p:nvSpPr>
          <p:spPr>
            <a:xfrm>
              <a:off x="3787232" y="444528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6A62828C-FC23-FC67-F6AC-9B5E924101E1}"/>
                </a:ext>
              </a:extLst>
            </p:cNvPr>
            <p:cNvSpPr/>
            <p:nvPr/>
          </p:nvSpPr>
          <p:spPr>
            <a:xfrm>
              <a:off x="4915427" y="4445284"/>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EC82CE1-F3D0-40F1-5672-8BC3963D2FF5}"/>
                </a:ext>
              </a:extLst>
            </p:cNvPr>
            <p:cNvSpPr/>
            <p:nvPr/>
          </p:nvSpPr>
          <p:spPr>
            <a:xfrm>
              <a:off x="4351329" y="4988006"/>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A042C9F-6996-2E3C-B67B-00DF60D14C2C}"/>
                </a:ext>
              </a:extLst>
            </p:cNvPr>
            <p:cNvSpPr/>
            <p:nvPr/>
          </p:nvSpPr>
          <p:spPr>
            <a:xfrm>
              <a:off x="4351329" y="646242"/>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5948BE4B-4DAF-FC9F-1874-793039F07AE4}"/>
                </a:ext>
              </a:extLst>
            </p:cNvPr>
            <p:cNvSpPr/>
            <p:nvPr/>
          </p:nvSpPr>
          <p:spPr>
            <a:xfrm>
              <a:off x="5479523" y="646242"/>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1D9A103-E1B0-B134-E0ED-FF4C80DE3354}"/>
                </a:ext>
              </a:extLst>
            </p:cNvPr>
            <p:cNvSpPr/>
            <p:nvPr/>
          </p:nvSpPr>
          <p:spPr>
            <a:xfrm>
              <a:off x="3787232" y="1188962"/>
              <a:ext cx="457449"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EACE4F3-2A7E-5EC2-ED93-0B9625F7F346}"/>
                </a:ext>
              </a:extLst>
            </p:cNvPr>
            <p:cNvSpPr/>
            <p:nvPr/>
          </p:nvSpPr>
          <p:spPr>
            <a:xfrm>
              <a:off x="4915427" y="1188962"/>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6B12E645-42FB-822F-907B-241BF7EB420E}"/>
                </a:ext>
              </a:extLst>
            </p:cNvPr>
            <p:cNvSpPr/>
            <p:nvPr/>
          </p:nvSpPr>
          <p:spPr>
            <a:xfrm>
              <a:off x="5479523" y="1188962"/>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EAD6B479-875B-0CF5-0948-4B1901A1CD06}"/>
                </a:ext>
              </a:extLst>
            </p:cNvPr>
            <p:cNvSpPr/>
            <p:nvPr/>
          </p:nvSpPr>
          <p:spPr>
            <a:xfrm>
              <a:off x="3223134" y="1731682"/>
              <a:ext cx="457449"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0104D76-1FEA-96B8-FF12-A857B8F24BAC}"/>
                </a:ext>
              </a:extLst>
            </p:cNvPr>
            <p:cNvSpPr/>
            <p:nvPr/>
          </p:nvSpPr>
          <p:spPr>
            <a:xfrm>
              <a:off x="5479523" y="1731682"/>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5E5F228-3C50-B968-4C3D-E9DF04E54D04}"/>
                </a:ext>
              </a:extLst>
            </p:cNvPr>
            <p:cNvSpPr/>
            <p:nvPr/>
          </p:nvSpPr>
          <p:spPr>
            <a:xfrm>
              <a:off x="4915427" y="227440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A378198E-ED50-CCE6-C311-07481EF547C8}"/>
                </a:ext>
              </a:extLst>
            </p:cNvPr>
            <p:cNvSpPr/>
            <p:nvPr/>
          </p:nvSpPr>
          <p:spPr>
            <a:xfrm>
              <a:off x="5479523" y="227440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0FC141E8-6A31-9F08-5ED0-0BB2F137ADBF}"/>
                </a:ext>
              </a:extLst>
            </p:cNvPr>
            <p:cNvSpPr/>
            <p:nvPr/>
          </p:nvSpPr>
          <p:spPr>
            <a:xfrm>
              <a:off x="4351329" y="281712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5B1AD572-4811-84EE-0589-40135583AC34}"/>
                </a:ext>
              </a:extLst>
            </p:cNvPr>
            <p:cNvSpPr/>
            <p:nvPr/>
          </p:nvSpPr>
          <p:spPr>
            <a:xfrm>
              <a:off x="5479523" y="281712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E895F8E-C3C3-61FD-BB9A-6D4D3F510428}"/>
                </a:ext>
              </a:extLst>
            </p:cNvPr>
            <p:cNvSpPr/>
            <p:nvPr/>
          </p:nvSpPr>
          <p:spPr>
            <a:xfrm>
              <a:off x="4915427" y="3359844"/>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9DC02150-A198-7286-DC9E-319BE74B9A03}"/>
                </a:ext>
              </a:extLst>
            </p:cNvPr>
            <p:cNvSpPr/>
            <p:nvPr/>
          </p:nvSpPr>
          <p:spPr>
            <a:xfrm>
              <a:off x="5479523" y="335984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B160327-3C2B-036A-20D9-BBBF16B8845C}"/>
                </a:ext>
              </a:extLst>
            </p:cNvPr>
            <p:cNvSpPr/>
            <p:nvPr/>
          </p:nvSpPr>
          <p:spPr>
            <a:xfrm>
              <a:off x="4351329" y="3902564"/>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5808F12B-9A79-FD54-89C5-3F6C6564978C}"/>
                </a:ext>
              </a:extLst>
            </p:cNvPr>
            <p:cNvSpPr/>
            <p:nvPr/>
          </p:nvSpPr>
          <p:spPr>
            <a:xfrm>
              <a:off x="5479523" y="390256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877E463-6709-7ECB-B93B-FDC8E87BFADF}"/>
                </a:ext>
              </a:extLst>
            </p:cNvPr>
            <p:cNvSpPr/>
            <p:nvPr/>
          </p:nvSpPr>
          <p:spPr>
            <a:xfrm>
              <a:off x="5479523" y="4445284"/>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3440917C-FDD5-0DE5-20B9-C26E48E2BE3F}"/>
                </a:ext>
              </a:extLst>
            </p:cNvPr>
            <p:cNvSpPr/>
            <p:nvPr/>
          </p:nvSpPr>
          <p:spPr>
            <a:xfrm>
              <a:off x="5479523" y="4988006"/>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75A9B5B6-6B54-A8C1-2532-820CB39C8049}"/>
                </a:ext>
              </a:extLst>
            </p:cNvPr>
            <p:cNvSpPr/>
            <p:nvPr/>
          </p:nvSpPr>
          <p:spPr>
            <a:xfrm>
              <a:off x="3787233" y="5530728"/>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808B4AF2-AA9F-6404-1359-8DA57C34ED96}"/>
                </a:ext>
              </a:extLst>
            </p:cNvPr>
            <p:cNvSpPr/>
            <p:nvPr/>
          </p:nvSpPr>
          <p:spPr>
            <a:xfrm>
              <a:off x="4915427" y="5530728"/>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EFD75CFD-6E32-1B7F-2D4C-8F8B07F18229}"/>
                </a:ext>
              </a:extLst>
            </p:cNvPr>
            <p:cNvSpPr/>
            <p:nvPr/>
          </p:nvSpPr>
          <p:spPr>
            <a:xfrm>
              <a:off x="5479523" y="5530728"/>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a:extLst>
              <a:ext uri="{FF2B5EF4-FFF2-40B4-BE49-F238E27FC236}">
                <a16:creationId xmlns:a16="http://schemas.microsoft.com/office/drawing/2014/main" id="{81EF2D7F-AACB-7BF0-1F4E-D519C90544FD}"/>
              </a:ext>
            </a:extLst>
          </p:cNvPr>
          <p:cNvSpPr txBox="1"/>
          <p:nvPr/>
        </p:nvSpPr>
        <p:spPr>
          <a:xfrm>
            <a:off x="6436363" y="5678450"/>
            <a:ext cx="5537101" cy="307777"/>
          </a:xfrm>
          <a:prstGeom prst="rect">
            <a:avLst/>
          </a:prstGeom>
          <a:noFill/>
        </p:spPr>
        <p:txBody>
          <a:bodyPr wrap="square" rtlCol="0">
            <a:spAutoFit/>
          </a:bodyPr>
          <a:lstStyle/>
          <a:p>
            <a:pPr algn="l"/>
            <a:r>
              <a:rPr lang="en-US" sz="1400" i="1">
                <a:solidFill>
                  <a:schemeClr val="bg2"/>
                </a:solidFill>
                <a:latin typeface="+mn-lt"/>
              </a:rPr>
              <a:t>Cisco Talos Incident Response Trends Data Q3 2024</a:t>
            </a:r>
          </a:p>
        </p:txBody>
      </p:sp>
    </p:spTree>
    <p:extLst>
      <p:ext uri="{BB962C8B-B14F-4D97-AF65-F5344CB8AC3E}">
        <p14:creationId xmlns:p14="http://schemas.microsoft.com/office/powerpoint/2010/main" val="3960211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79"/>
        <p:cNvGrpSpPr/>
        <p:nvPr/>
      </p:nvGrpSpPr>
      <p:grpSpPr>
        <a:xfrm>
          <a:off x="0" y="0"/>
          <a:ext cx="0" cy="0"/>
          <a:chOff x="0" y="0"/>
          <a:chExt cx="0" cy="0"/>
        </a:xfrm>
      </p:grpSpPr>
      <p:sp>
        <p:nvSpPr>
          <p:cNvPr id="3880" name="Google Shape;3880;p397"/>
          <p:cNvSpPr txBox="1"/>
          <p:nvPr/>
        </p:nvSpPr>
        <p:spPr>
          <a:xfrm>
            <a:off x="791781" y="1340270"/>
            <a:ext cx="3061639" cy="615513"/>
          </a:xfrm>
          <a:prstGeom prst="rect">
            <a:avLst/>
          </a:prstGeom>
          <a:noFill/>
          <a:ln>
            <a:noFill/>
          </a:ln>
        </p:spPr>
        <p:txBody>
          <a:bodyPr spcFirstLastPara="1" wrap="square" lIns="121900" tIns="121900" rIns="121900" bIns="121900" anchor="t" anchorCtr="0">
            <a:sp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srgbClr val="00BCEB"/>
                </a:solidFill>
                <a:effectLst/>
                <a:uLnTx/>
                <a:uFillTx/>
                <a:latin typeface="CiscoSansTT Light"/>
                <a:ea typeface="ＭＳ Ｐゴシック" charset="0"/>
                <a:sym typeface="Helvetica Neue"/>
              </a:rPr>
              <a:t>Authenticators</a:t>
            </a:r>
            <a:endParaRPr kumimoji="0" lang="en-US" sz="2400" b="0" i="0" u="none" strike="noStrike" kern="1200" cap="none" spc="0" normalizeH="0" baseline="0" noProof="0">
              <a:ln>
                <a:noFill/>
              </a:ln>
              <a:solidFill>
                <a:srgbClr val="00BCEB"/>
              </a:solidFill>
              <a:effectLst/>
              <a:uLnTx/>
              <a:uFillTx/>
              <a:latin typeface="CiscoSansTT Light"/>
              <a:ea typeface="ＭＳ Ｐゴシック" charset="0"/>
            </a:endParaRPr>
          </a:p>
        </p:txBody>
      </p:sp>
      <p:sp>
        <p:nvSpPr>
          <p:cNvPr id="3882" name="Google Shape;3882;p397"/>
          <p:cNvSpPr txBox="1"/>
          <p:nvPr/>
        </p:nvSpPr>
        <p:spPr>
          <a:xfrm>
            <a:off x="586045" y="1869619"/>
            <a:ext cx="5509951" cy="4908996"/>
          </a:xfrm>
          <a:prstGeom prst="rect">
            <a:avLst/>
          </a:prstGeom>
          <a:noFill/>
          <a:ln>
            <a:noFill/>
          </a:ln>
        </p:spPr>
        <p:txBody>
          <a:bodyPr spcFirstLastPara="1" wrap="square" lIns="121900" tIns="121900" rIns="121900" bIns="121900" anchor="t" anchorCtr="0">
            <a:spAutoFit/>
          </a:bodyPr>
          <a:lstStyle/>
          <a:p>
            <a:pPr marL="529188" marR="0" lvl="0" indent="-342900" algn="l" defTabSz="609585" rtl="0" eaLnBrk="1" fontAlgn="base" latinLnBrk="0" hangingPunct="1">
              <a:lnSpc>
                <a:spcPct val="150000"/>
              </a:lnSpc>
              <a:spcBef>
                <a:spcPts val="0"/>
              </a:spcBef>
              <a:spcAft>
                <a:spcPts val="0"/>
              </a:spcAft>
              <a:buClrTx/>
              <a:buSzPts val="1400"/>
              <a:buFont typeface="Arial" panose="020B0604020202020204" pitchFamily="34" charset="0"/>
              <a:buChar char="•"/>
              <a:tabLst/>
              <a:defRPr/>
            </a:pPr>
            <a:r>
              <a:rPr kumimoji="0" lang="en" sz="2400" b="0" i="0" u="none" strike="noStrike" kern="1200" cap="none" spc="0" normalizeH="0" baseline="0" noProof="0">
                <a:ln>
                  <a:noFill/>
                </a:ln>
                <a:solidFill>
                  <a:srgbClr val="FFFFFF"/>
                </a:solidFill>
                <a:effectLst/>
                <a:uLnTx/>
                <a:uFillTx/>
                <a:latin typeface="CiscoSansTT Light"/>
                <a:ea typeface="Helvetica Neue Light"/>
                <a:cs typeface="Helvetica Neue Light"/>
                <a:sym typeface="Helvetica Neue Light"/>
              </a:rPr>
              <a:t>Touch ID</a:t>
            </a:r>
          </a:p>
          <a:p>
            <a:pPr marL="529188" marR="0" lvl="0" indent="-342900" algn="l" defTabSz="609585" rtl="0" eaLnBrk="1" fontAlgn="base" latinLnBrk="0" hangingPunct="1">
              <a:lnSpc>
                <a:spcPct val="150000"/>
              </a:lnSpc>
              <a:spcBef>
                <a:spcPts val="0"/>
              </a:spcBef>
              <a:spcAft>
                <a:spcPts val="0"/>
              </a:spcAft>
              <a:buClrTx/>
              <a:buSzPts val="1400"/>
              <a:buFont typeface="Arial" panose="020B0604020202020204" pitchFamily="34" charset="0"/>
              <a:buChar char="•"/>
              <a:tabLst/>
              <a:defRPr/>
            </a:pPr>
            <a:r>
              <a:rPr kumimoji="0" lang="en" sz="2400" b="0" i="0" u="none" strike="noStrike" kern="1200" cap="none" spc="0" normalizeH="0" baseline="0" noProof="0">
                <a:ln>
                  <a:noFill/>
                </a:ln>
                <a:solidFill>
                  <a:srgbClr val="FFFFFF"/>
                </a:solidFill>
                <a:effectLst/>
                <a:uLnTx/>
                <a:uFillTx/>
                <a:latin typeface="CiscoSansTT Light"/>
                <a:ea typeface="Helvetica Neue Light"/>
                <a:cs typeface="Helvetica Neue Light"/>
                <a:sym typeface="Helvetica Neue Light"/>
              </a:rPr>
              <a:t>Face ID</a:t>
            </a:r>
            <a:endParaRPr kumimoji="0" lang="en-US" sz="2400" b="0" i="0" u="none" strike="noStrike" kern="1200" cap="none" spc="0" normalizeH="0" baseline="0" noProof="0">
              <a:ln>
                <a:noFill/>
              </a:ln>
              <a:solidFill>
                <a:srgbClr val="FFFFFF"/>
              </a:solidFill>
              <a:effectLst/>
              <a:uLnTx/>
              <a:uFillTx/>
              <a:latin typeface="CiscoSansTT Light"/>
              <a:ea typeface="Helvetica Neue Light"/>
              <a:cs typeface="Helvetica Neue Light"/>
            </a:endParaRPr>
          </a:p>
          <a:p>
            <a:pPr marL="529188" marR="0" lvl="0" indent="-342900" algn="l" defTabSz="609585" rtl="0" eaLnBrk="1" fontAlgn="base" latinLnBrk="0" hangingPunct="1">
              <a:lnSpc>
                <a:spcPct val="150000"/>
              </a:lnSpc>
              <a:spcBef>
                <a:spcPts val="0"/>
              </a:spcBef>
              <a:spcAft>
                <a:spcPts val="0"/>
              </a:spcAft>
              <a:buClrTx/>
              <a:buSzPts val="1400"/>
              <a:buFont typeface="Arial" panose="020B0604020202020204" pitchFamily="34" charset="0"/>
              <a:buChar char="•"/>
              <a:tabLst/>
              <a:defRPr/>
            </a:pPr>
            <a:r>
              <a:rPr kumimoji="0" lang="en" sz="2400" b="0" i="0" u="none" strike="noStrike" kern="1200" cap="none" spc="0" normalizeH="0" baseline="0" noProof="0">
                <a:ln>
                  <a:noFill/>
                </a:ln>
                <a:solidFill>
                  <a:srgbClr val="FFFFFF"/>
                </a:solidFill>
                <a:effectLst/>
                <a:uLnTx/>
                <a:uFillTx/>
                <a:latin typeface="CiscoSansTT Light"/>
                <a:ea typeface="Helvetica Neue Light"/>
                <a:cs typeface="Helvetica Neue Light"/>
                <a:sym typeface="Helvetica Neue Light"/>
              </a:rPr>
              <a:t>Windows Hello</a:t>
            </a:r>
            <a:endParaRPr kumimoji="0" lang="en-US" sz="2400" b="0" i="0" u="none" strike="noStrike" kern="1200" cap="none" spc="0" normalizeH="0" baseline="0" noProof="0">
              <a:ln>
                <a:noFill/>
              </a:ln>
              <a:solidFill>
                <a:srgbClr val="FFFFFF"/>
              </a:solidFill>
              <a:effectLst/>
              <a:uLnTx/>
              <a:uFillTx/>
              <a:latin typeface="CiscoSansTT Light"/>
              <a:ea typeface="Helvetica Neue Light"/>
              <a:cs typeface="Helvetica Neue Light"/>
              <a:sym typeface="Helvetica Neue Light"/>
            </a:endParaRPr>
          </a:p>
          <a:p>
            <a:pPr marL="529188" marR="0" lvl="0" indent="-342900" algn="l" defTabSz="609585" rtl="0" eaLnBrk="1" fontAlgn="base" latinLnBrk="0" hangingPunct="1">
              <a:lnSpc>
                <a:spcPct val="150000"/>
              </a:lnSpc>
              <a:spcBef>
                <a:spcPts val="0"/>
              </a:spcBef>
              <a:spcAft>
                <a:spcPts val="0"/>
              </a:spcAft>
              <a:buClrTx/>
              <a:buSzPts val="1400"/>
              <a:buFont typeface="Arial" panose="020B0604020202020204" pitchFamily="34" charset="0"/>
              <a:buChar char="•"/>
              <a:tabLst/>
              <a:defRPr/>
            </a:pPr>
            <a:r>
              <a:rPr kumimoji="0" lang="en" sz="2400" b="0" i="0" u="none" strike="noStrike" kern="1200" cap="none" spc="0" normalizeH="0" baseline="0" noProof="0">
                <a:ln>
                  <a:noFill/>
                </a:ln>
                <a:solidFill>
                  <a:srgbClr val="FFFFFF"/>
                </a:solidFill>
                <a:effectLst/>
                <a:uLnTx/>
                <a:uFillTx/>
                <a:latin typeface="CiscoSansTT Light"/>
                <a:ea typeface="Helvetica Neue Light"/>
                <a:cs typeface="Helvetica Neue Light"/>
                <a:sym typeface="Helvetica Neue Light"/>
              </a:rPr>
              <a:t>FIDO2 security keys</a:t>
            </a:r>
          </a:p>
          <a:p>
            <a:pPr marL="529188" marR="0" lvl="0" indent="-342900" algn="l" defTabSz="609585" rtl="0" eaLnBrk="1" fontAlgn="base" latinLnBrk="0" hangingPunct="1">
              <a:lnSpc>
                <a:spcPct val="150000"/>
              </a:lnSpc>
              <a:spcBef>
                <a:spcPts val="0"/>
              </a:spcBef>
              <a:spcAft>
                <a:spcPts val="0"/>
              </a:spcAft>
              <a:buClrTx/>
              <a:buSzPts val="1400"/>
              <a:buFont typeface="Arial" panose="020B0604020202020204" pitchFamily="34" charset="0"/>
              <a:buChar char="•"/>
              <a:tabLst/>
              <a:defRPr/>
            </a:pPr>
            <a:r>
              <a:rPr kumimoji="0" lang="en" sz="2400" b="0" i="0" u="none" strike="noStrike" kern="1200" cap="none" spc="0" normalizeH="0" baseline="0" noProof="0">
                <a:ln>
                  <a:noFill/>
                </a:ln>
                <a:solidFill>
                  <a:srgbClr val="FFFFFF"/>
                </a:solidFill>
                <a:effectLst/>
                <a:uLnTx/>
                <a:uFillTx/>
                <a:latin typeface="CiscoSansTT Light"/>
                <a:ea typeface="Helvetica Neue Light"/>
                <a:sym typeface="Helvetica Neue Light"/>
              </a:rPr>
              <a:t>Duo Mobile</a:t>
            </a:r>
          </a:p>
          <a:p>
            <a:pPr marL="1219170" marR="0" lvl="1" indent="-423323" algn="l" defTabSz="609585" rtl="0" eaLnBrk="1" fontAlgn="base" latinLnBrk="0" hangingPunct="1">
              <a:lnSpc>
                <a:spcPct val="150000"/>
              </a:lnSpc>
              <a:spcBef>
                <a:spcPct val="0"/>
              </a:spcBef>
              <a:spcAft>
                <a:spcPct val="0"/>
              </a:spcAft>
              <a:buClrTx/>
              <a:buSzPts val="1400"/>
              <a:buFont typeface="Helvetica Neue Light,Sans-Serif"/>
              <a:buChar char="○"/>
              <a:tabLst/>
              <a:defRPr/>
            </a:pPr>
            <a:r>
              <a:rPr kumimoji="0" lang="en" sz="1800" b="0" i="0" u="none" strike="noStrike" kern="1200" cap="none" spc="0" normalizeH="0" baseline="0" noProof="0">
                <a:ln>
                  <a:noFill/>
                </a:ln>
                <a:solidFill>
                  <a:srgbClr val="FFFFFF"/>
                </a:solidFill>
                <a:effectLst/>
                <a:uLnTx/>
                <a:uFillTx/>
                <a:latin typeface="CiscoSansTT Light"/>
                <a:ea typeface="Helvetica Neue Light"/>
                <a:cs typeface="Helvetica Neue Light"/>
                <a:sym typeface="Helvetica Neue Light"/>
              </a:rPr>
              <a:t>HOTP or TOTP passcodes</a:t>
            </a:r>
          </a:p>
          <a:p>
            <a:pPr marL="1219170" marR="0" lvl="1" indent="-423323" algn="l" defTabSz="609585" rtl="0" eaLnBrk="1" fontAlgn="base" latinLnBrk="0" hangingPunct="1">
              <a:lnSpc>
                <a:spcPct val="150000"/>
              </a:lnSpc>
              <a:spcBef>
                <a:spcPct val="0"/>
              </a:spcBef>
              <a:spcAft>
                <a:spcPct val="0"/>
              </a:spcAft>
              <a:buClrTx/>
              <a:buSzPts val="1400"/>
              <a:buFont typeface="Helvetica Neue Light,Sans-Serif"/>
              <a:buChar char="○"/>
              <a:tabLst/>
              <a:defRPr/>
            </a:pPr>
            <a:r>
              <a:rPr kumimoji="0" lang="en" sz="1800" b="0" i="0" u="none" strike="noStrike" kern="1200" cap="none" spc="0" normalizeH="0" baseline="0" noProof="0">
                <a:ln>
                  <a:noFill/>
                </a:ln>
                <a:solidFill>
                  <a:srgbClr val="FFFFFF"/>
                </a:solidFill>
                <a:effectLst/>
                <a:uLnTx/>
                <a:uFillTx/>
                <a:latin typeface="CiscoSansTT Light"/>
                <a:ea typeface="Helvetica Neue Light"/>
                <a:cs typeface="Helvetica Neue Light"/>
                <a:sym typeface="Helvetica Neue Light"/>
              </a:rPr>
              <a:t>Duo Push &amp; Verified Duo Push</a:t>
            </a:r>
            <a:br>
              <a:rPr kumimoji="0" lang="en" sz="2400" b="0" i="0" u="none" strike="noStrike" kern="1200" cap="none" spc="0" normalizeH="0" baseline="0" noProof="0">
                <a:ln>
                  <a:noFill/>
                </a:ln>
                <a:solidFill>
                  <a:srgbClr val="363F42"/>
                </a:solidFill>
                <a:effectLst/>
                <a:uLnTx/>
                <a:uFillTx/>
                <a:latin typeface="CiscoSansTT Light"/>
                <a:ea typeface="Helvetica Neue Light"/>
                <a:cs typeface="Helvetica Neue Light"/>
              </a:rPr>
            </a:br>
            <a:endParaRPr kumimoji="0" lang="en-US" sz="2400" b="0" i="0" u="none" strike="noStrike" kern="1200" cap="none" spc="0" normalizeH="0" baseline="0" noProof="0">
              <a:ln>
                <a:noFill/>
              </a:ln>
              <a:solidFill>
                <a:srgbClr val="363F42"/>
              </a:solidFill>
              <a:effectLst/>
              <a:uLnTx/>
              <a:uFillTx/>
              <a:latin typeface="CiscoSansTT Light"/>
              <a:ea typeface="Helvetica Neue Light"/>
              <a:cs typeface="Helvetica Neue Light"/>
            </a:endParaRPr>
          </a:p>
          <a:p>
            <a:pPr marL="609585" marR="0" lvl="0" indent="-423323" algn="l" defTabSz="609585" rtl="0" eaLnBrk="1" fontAlgn="base" latinLnBrk="0" hangingPunct="1">
              <a:lnSpc>
                <a:spcPct val="100000"/>
              </a:lnSpc>
              <a:spcBef>
                <a:spcPts val="0"/>
              </a:spcBef>
              <a:spcAft>
                <a:spcPts val="0"/>
              </a:spcAft>
              <a:buClrTx/>
              <a:buSzPts val="1400"/>
              <a:buFont typeface="Helvetica Neue Light"/>
              <a:buChar char="●"/>
              <a:tabLst/>
              <a:defRPr/>
            </a:pPr>
            <a:endParaRPr kumimoji="0" lang="en" sz="2400" b="0" i="0" u="none" strike="noStrike" kern="1200" cap="none" spc="0" normalizeH="0" baseline="0" noProof="0">
              <a:ln>
                <a:noFill/>
              </a:ln>
              <a:solidFill>
                <a:srgbClr val="363F42"/>
              </a:solidFill>
              <a:effectLst/>
              <a:uLnTx/>
              <a:uFillTx/>
              <a:latin typeface="CiscoSansTT Light"/>
              <a:ea typeface="Helvetica Neue Light"/>
              <a:cs typeface="Helvetica Neue Light"/>
            </a:endParaRPr>
          </a:p>
        </p:txBody>
      </p:sp>
      <p:sp>
        <p:nvSpPr>
          <p:cNvPr id="3883" name="Google Shape;3883;p397"/>
          <p:cNvSpPr txBox="1"/>
          <p:nvPr/>
        </p:nvSpPr>
        <p:spPr>
          <a:xfrm>
            <a:off x="6566135" y="1340270"/>
            <a:ext cx="1587098" cy="615513"/>
          </a:xfrm>
          <a:prstGeom prst="rect">
            <a:avLst/>
          </a:prstGeom>
          <a:noFill/>
          <a:ln>
            <a:noFill/>
          </a:ln>
        </p:spPr>
        <p:txBody>
          <a:bodyPr spcFirstLastPara="1" wrap="square" lIns="121900" tIns="121900" rIns="121900" bIns="121900" anchor="t" anchorCtr="0">
            <a:spAutoFit/>
          </a:bodyPr>
          <a:lstStyle/>
          <a:p>
            <a:pPr marL="0" marR="0" lvl="0" indent="0" algn="l" defTabSz="609585" rtl="0" eaLnBrk="1" fontAlgn="base"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srgbClr val="00BCEB"/>
                </a:solidFill>
                <a:effectLst/>
                <a:uLnTx/>
                <a:uFillTx/>
                <a:latin typeface="CiscoSansTT Light"/>
                <a:ea typeface="ＭＳ Ｐゴシック" charset="0"/>
                <a:sym typeface="Helvetica Neue"/>
              </a:rPr>
              <a:t>Policies</a:t>
            </a:r>
            <a:endParaRPr kumimoji="0" lang="en-US" sz="2400" b="0" i="0" u="none" strike="noStrike" kern="1200" cap="none" spc="0" normalizeH="0" baseline="0" noProof="0">
              <a:ln>
                <a:noFill/>
              </a:ln>
              <a:solidFill>
                <a:srgbClr val="00BCEB"/>
              </a:solidFill>
              <a:effectLst/>
              <a:uLnTx/>
              <a:uFillTx/>
              <a:latin typeface="CiscoSansTT Light"/>
              <a:ea typeface="ＭＳ Ｐゴシック" charset="0"/>
            </a:endParaRPr>
          </a:p>
        </p:txBody>
      </p:sp>
      <p:sp>
        <p:nvSpPr>
          <p:cNvPr id="3884" name="Google Shape;3884;p397"/>
          <p:cNvSpPr txBox="1"/>
          <p:nvPr/>
        </p:nvSpPr>
        <p:spPr>
          <a:xfrm>
            <a:off x="6380797" y="1853288"/>
            <a:ext cx="5260029" cy="4308831"/>
          </a:xfrm>
          <a:prstGeom prst="rect">
            <a:avLst/>
          </a:prstGeom>
          <a:noFill/>
          <a:ln>
            <a:noFill/>
          </a:ln>
        </p:spPr>
        <p:txBody>
          <a:bodyPr spcFirstLastPara="1" wrap="square" lIns="121900" tIns="121900" rIns="121900" bIns="121900" anchor="t" anchorCtr="0">
            <a:spAutoFit/>
          </a:bodyPr>
          <a:lstStyle/>
          <a:p>
            <a:pPr marL="609585" marR="0" lvl="0" indent="-423323" algn="l" defTabSz="609585" rtl="0" eaLnBrk="1" fontAlgn="base" latinLnBrk="0" hangingPunct="1">
              <a:lnSpc>
                <a:spcPct val="100000"/>
              </a:lnSpc>
              <a:spcBef>
                <a:spcPct val="0"/>
              </a:spcBef>
              <a:spcAft>
                <a:spcPct val="0"/>
              </a:spcAft>
              <a:buClrTx/>
              <a:buSzPts val="1400"/>
              <a:buFont typeface="Helvetica Neue Light"/>
              <a:buChar char="●"/>
              <a:tabLst/>
              <a:defRPr/>
            </a:pPr>
            <a:r>
              <a:rPr kumimoji="0" lang="en" sz="2400" b="0" i="0" u="none" strike="noStrike" kern="1200" cap="none" spc="0" normalizeH="0" baseline="0" noProof="0">
                <a:ln>
                  <a:noFill/>
                </a:ln>
                <a:solidFill>
                  <a:srgbClr val="FFFFFF"/>
                </a:solidFill>
                <a:effectLst/>
                <a:uLnTx/>
                <a:uFillTx/>
                <a:latin typeface="CiscoSansTT Light"/>
                <a:ea typeface="Helvetica Neue Light"/>
                <a:sym typeface="Helvetica Neue Light"/>
              </a:rPr>
              <a:t>User groups</a:t>
            </a:r>
          </a:p>
          <a:p>
            <a:pPr marL="609585" marR="0" lvl="0" indent="-423323" algn="l" defTabSz="609585" rtl="0" eaLnBrk="1" fontAlgn="base" latinLnBrk="0" hangingPunct="1">
              <a:lnSpc>
                <a:spcPct val="100000"/>
              </a:lnSpc>
              <a:spcBef>
                <a:spcPct val="0"/>
              </a:spcBef>
              <a:spcAft>
                <a:spcPct val="0"/>
              </a:spcAft>
              <a:buClrTx/>
              <a:buSzPts val="1400"/>
              <a:buFont typeface="Helvetica Neue Light"/>
              <a:buChar char="●"/>
              <a:tabLst/>
              <a:defRPr/>
            </a:pPr>
            <a:endParaRPr kumimoji="0" lang="en" sz="2400" b="0" i="0" u="none" strike="noStrike" kern="1200" cap="none" spc="0" normalizeH="0" baseline="0" noProof="0">
              <a:ln>
                <a:noFill/>
              </a:ln>
              <a:solidFill>
                <a:srgbClr val="FFFFFF"/>
              </a:solidFill>
              <a:effectLst/>
              <a:uLnTx/>
              <a:uFillTx/>
              <a:latin typeface="CiscoSansTT Light"/>
              <a:ea typeface="Helvetica Neue Light"/>
            </a:endParaRPr>
          </a:p>
          <a:p>
            <a:pPr marL="609585" marR="0" lvl="0" indent="-423323" algn="l" defTabSz="609585" rtl="0" eaLnBrk="1" fontAlgn="base" latinLnBrk="0" hangingPunct="1">
              <a:lnSpc>
                <a:spcPct val="100000"/>
              </a:lnSpc>
              <a:spcBef>
                <a:spcPct val="0"/>
              </a:spcBef>
              <a:spcAft>
                <a:spcPct val="0"/>
              </a:spcAft>
              <a:buClrTx/>
              <a:buSzPts val="1400"/>
              <a:buFont typeface="Helvetica Neue Light"/>
              <a:buChar char="●"/>
              <a:tabLst/>
              <a:defRPr/>
            </a:pPr>
            <a:r>
              <a:rPr kumimoji="0" lang="en" sz="2400" b="0" i="0" u="none" strike="noStrike" kern="1200" cap="none" spc="0" normalizeH="0" baseline="0" noProof="0">
                <a:ln>
                  <a:noFill/>
                </a:ln>
                <a:solidFill>
                  <a:srgbClr val="FFFFFF"/>
                </a:solidFill>
                <a:effectLst/>
                <a:uLnTx/>
                <a:uFillTx/>
                <a:latin typeface="CiscoSansTT Light"/>
                <a:ea typeface="Helvetica Neue Light"/>
                <a:sym typeface="Helvetica Neue Light"/>
              </a:rPr>
              <a:t>Policy for OS, browser &amp; location</a:t>
            </a:r>
            <a:endParaRPr kumimoji="0" lang="en" sz="2400" b="0" i="0" u="none" strike="noStrike" kern="1200" cap="none" spc="0" normalizeH="0" baseline="0" noProof="0">
              <a:ln>
                <a:noFill/>
              </a:ln>
              <a:solidFill>
                <a:srgbClr val="FFFFFF"/>
              </a:solidFill>
              <a:effectLst/>
              <a:uLnTx/>
              <a:uFillTx/>
              <a:latin typeface="CiscoSansTT Light"/>
              <a:ea typeface="Helvetica Neue Light"/>
            </a:endParaRPr>
          </a:p>
          <a:p>
            <a:pPr marL="609585" marR="0" lvl="0" indent="-423323" algn="l" defTabSz="609585" rtl="0" eaLnBrk="1" fontAlgn="base" latinLnBrk="0" hangingPunct="1">
              <a:lnSpc>
                <a:spcPct val="100000"/>
              </a:lnSpc>
              <a:spcBef>
                <a:spcPct val="0"/>
              </a:spcBef>
              <a:spcAft>
                <a:spcPct val="0"/>
              </a:spcAft>
              <a:buClrTx/>
              <a:buSzPts val="1400"/>
              <a:buFont typeface="Helvetica Neue Light"/>
              <a:buChar char="●"/>
              <a:tabLst/>
              <a:defRPr/>
            </a:pPr>
            <a:endParaRPr kumimoji="0" lang="en" sz="2400" b="0" i="0" u="none" strike="noStrike" kern="1200" cap="none" spc="0" normalizeH="0" baseline="0" noProof="0">
              <a:ln>
                <a:noFill/>
              </a:ln>
              <a:solidFill>
                <a:srgbClr val="FFFFFF"/>
              </a:solidFill>
              <a:effectLst/>
              <a:uLnTx/>
              <a:uFillTx/>
              <a:latin typeface="CiscoSansTT Light"/>
              <a:ea typeface="Helvetica Neue Light"/>
              <a:sym typeface="Helvetica Neue Light"/>
            </a:endParaRPr>
          </a:p>
          <a:p>
            <a:pPr marL="609585" marR="0" lvl="0" indent="-423323" algn="l" defTabSz="609585" rtl="0" eaLnBrk="1" fontAlgn="base" latinLnBrk="0" hangingPunct="1">
              <a:lnSpc>
                <a:spcPct val="100000"/>
              </a:lnSpc>
              <a:spcBef>
                <a:spcPct val="0"/>
              </a:spcBef>
              <a:spcAft>
                <a:spcPct val="0"/>
              </a:spcAft>
              <a:buClrTx/>
              <a:buSzPts val="1400"/>
              <a:buFont typeface="Helvetica Neue Light"/>
              <a:buChar char="●"/>
              <a:tabLst/>
              <a:defRPr/>
            </a:pPr>
            <a:r>
              <a:rPr kumimoji="0" lang="en" sz="2400" b="0" i="0" u="none" strike="noStrike" kern="1200" cap="none" spc="0" normalizeH="0" baseline="0" noProof="0">
                <a:ln>
                  <a:noFill/>
                </a:ln>
                <a:solidFill>
                  <a:srgbClr val="FFFFFF"/>
                </a:solidFill>
                <a:effectLst/>
                <a:uLnTx/>
                <a:uFillTx/>
                <a:latin typeface="CiscoSansTT Light"/>
                <a:ea typeface="Helvetica Neue Light"/>
                <a:sym typeface="Helvetica Neue Light"/>
              </a:rPr>
              <a:t>Per-App</a:t>
            </a:r>
            <a:r>
              <a:rPr kumimoji="0" lang="en" sz="2400" b="0" i="0" u="none" strike="noStrike" kern="1200" cap="none" spc="0" normalizeH="0" baseline="0" noProof="0">
                <a:ln>
                  <a:noFill/>
                </a:ln>
                <a:solidFill>
                  <a:srgbClr val="FFFFFF"/>
                </a:solidFill>
                <a:effectLst/>
                <a:uLnTx/>
                <a:uFillTx/>
                <a:latin typeface="CiscoSansTT Light"/>
                <a:ea typeface="Helvetica Neue Light"/>
                <a:cs typeface="Helvetica Neue Light"/>
                <a:sym typeface="Helvetica Neue Light"/>
              </a:rPr>
              <a:t> Remember Me</a:t>
            </a:r>
            <a:endParaRPr kumimoji="0" lang="en" sz="2400" b="0" i="0" u="none" strike="noStrike" kern="1200" cap="none" spc="0" normalizeH="0" baseline="0" noProof="0">
              <a:ln>
                <a:noFill/>
              </a:ln>
              <a:solidFill>
                <a:srgbClr val="FFFFFF"/>
              </a:solidFill>
              <a:effectLst/>
              <a:uLnTx/>
              <a:uFillTx/>
              <a:latin typeface="CiscoSansTT Light"/>
              <a:ea typeface="Helvetica Neue Light"/>
              <a:cs typeface="Helvetica Neue Light"/>
            </a:endParaRPr>
          </a:p>
          <a:p>
            <a:pPr marL="609585" marR="0" lvl="0" indent="-423323" algn="l" defTabSz="609585" rtl="0" eaLnBrk="1" fontAlgn="base" latinLnBrk="0" hangingPunct="1">
              <a:lnSpc>
                <a:spcPct val="100000"/>
              </a:lnSpc>
              <a:spcBef>
                <a:spcPct val="0"/>
              </a:spcBef>
              <a:spcAft>
                <a:spcPct val="0"/>
              </a:spcAft>
              <a:buClrTx/>
              <a:buSzPts val="1400"/>
              <a:buFont typeface="Helvetica Neue Light"/>
              <a:buChar char="●"/>
              <a:tabLst/>
              <a:defRPr/>
            </a:pPr>
            <a:endParaRPr kumimoji="0" lang="en" sz="2400" b="0" i="0" u="none" strike="noStrike" kern="1200" cap="none" spc="0" normalizeH="0" baseline="0" noProof="0">
              <a:ln>
                <a:noFill/>
              </a:ln>
              <a:solidFill>
                <a:srgbClr val="FFFFFF"/>
              </a:solidFill>
              <a:effectLst/>
              <a:uLnTx/>
              <a:uFillTx/>
              <a:latin typeface="CiscoSansTT Light"/>
              <a:ea typeface="Helvetica Neue Light"/>
              <a:cs typeface="Helvetica Neue Light"/>
            </a:endParaRPr>
          </a:p>
          <a:p>
            <a:pPr marL="609585" marR="0" lvl="0" indent="-423323" algn="l" defTabSz="609585" rtl="0" eaLnBrk="1" fontAlgn="base" latinLnBrk="0" hangingPunct="1">
              <a:lnSpc>
                <a:spcPct val="100000"/>
              </a:lnSpc>
              <a:spcBef>
                <a:spcPct val="0"/>
              </a:spcBef>
              <a:spcAft>
                <a:spcPct val="0"/>
              </a:spcAft>
              <a:buClrTx/>
              <a:buSzPts val="1400"/>
              <a:buFont typeface="Helvetica Neue Light"/>
              <a:buChar char="●"/>
              <a:tabLst/>
              <a:defRPr/>
            </a:pPr>
            <a:r>
              <a:rPr kumimoji="0" lang="en" sz="2400" b="0" i="0" u="none" strike="noStrike" kern="1200" cap="none" spc="0" normalizeH="0" baseline="0" noProof="0">
                <a:ln>
                  <a:noFill/>
                </a:ln>
                <a:solidFill>
                  <a:srgbClr val="FFFFFF"/>
                </a:solidFill>
                <a:effectLst/>
                <a:uLnTx/>
                <a:uFillTx/>
                <a:latin typeface="CiscoSansTT Light"/>
                <a:ea typeface="Helvetica Neue Light"/>
                <a:cs typeface="Helvetica Neue Light"/>
              </a:rPr>
              <a:t>Device Trust policies</a:t>
            </a:r>
          </a:p>
          <a:p>
            <a:pPr marL="609585" marR="0" lvl="0" indent="-423323" algn="l" defTabSz="609585" rtl="0" eaLnBrk="1" fontAlgn="base" latinLnBrk="0" hangingPunct="1">
              <a:lnSpc>
                <a:spcPct val="100000"/>
              </a:lnSpc>
              <a:spcBef>
                <a:spcPct val="0"/>
              </a:spcBef>
              <a:spcAft>
                <a:spcPct val="0"/>
              </a:spcAft>
              <a:buClrTx/>
              <a:buSzPts val="1400"/>
              <a:buFont typeface="Helvetica Neue Light"/>
              <a:buChar char="●"/>
              <a:tabLst/>
              <a:defRPr/>
            </a:pPr>
            <a:endParaRPr kumimoji="0" lang="en" sz="2400" b="0" i="0" u="none" strike="noStrike" kern="1200" cap="none" spc="0" normalizeH="0" baseline="0" noProof="0">
              <a:ln>
                <a:noFill/>
              </a:ln>
              <a:solidFill>
                <a:srgbClr val="FFFFFF"/>
              </a:solidFill>
              <a:effectLst/>
              <a:uLnTx/>
              <a:uFillTx/>
              <a:latin typeface="CiscoSansTT Light"/>
              <a:ea typeface="Helvetica Neue Light"/>
              <a:cs typeface="Helvetica Neue Light"/>
            </a:endParaRPr>
          </a:p>
          <a:p>
            <a:pPr marL="609585" marR="0" lvl="0" indent="-423323" algn="l" defTabSz="609585" rtl="0" eaLnBrk="1" fontAlgn="base" latinLnBrk="0" hangingPunct="1">
              <a:lnSpc>
                <a:spcPct val="100000"/>
              </a:lnSpc>
              <a:spcBef>
                <a:spcPct val="0"/>
              </a:spcBef>
              <a:spcAft>
                <a:spcPct val="0"/>
              </a:spcAft>
              <a:buClrTx/>
              <a:buSzPts val="1400"/>
              <a:buFont typeface="Helvetica Neue Light"/>
              <a:buChar char="●"/>
              <a:tabLst/>
              <a:defRPr/>
            </a:pPr>
            <a:r>
              <a:rPr kumimoji="0" lang="en" sz="2400" b="0" i="0" u="none" strike="noStrike" kern="1200" cap="none" spc="0" normalizeH="0" baseline="0" noProof="0">
                <a:ln>
                  <a:noFill/>
                </a:ln>
                <a:solidFill>
                  <a:srgbClr val="FFFFFF"/>
                </a:solidFill>
                <a:effectLst/>
                <a:uLnTx/>
                <a:uFillTx/>
                <a:latin typeface="CiscoSansTT Light"/>
                <a:ea typeface="Helvetica Neue Light"/>
                <a:cs typeface="Helvetica Neue Light"/>
              </a:rPr>
              <a:t>VPN-less remote access policies</a:t>
            </a:r>
          </a:p>
        </p:txBody>
      </p:sp>
      <p:cxnSp>
        <p:nvCxnSpPr>
          <p:cNvPr id="3885" name="Google Shape;3885;p397"/>
          <p:cNvCxnSpPr/>
          <p:nvPr/>
        </p:nvCxnSpPr>
        <p:spPr>
          <a:xfrm>
            <a:off x="6096000" y="1955783"/>
            <a:ext cx="0" cy="3958800"/>
          </a:xfrm>
          <a:prstGeom prst="straightConnector1">
            <a:avLst/>
          </a:prstGeom>
          <a:noFill/>
          <a:ln w="19050" cap="flat" cmpd="sng">
            <a:solidFill>
              <a:schemeClr val="bg2"/>
            </a:solidFill>
            <a:prstDash val="solid"/>
            <a:round/>
            <a:headEnd type="none" w="med" len="med"/>
            <a:tailEnd type="none" w="med" len="med"/>
          </a:ln>
        </p:spPr>
      </p:cxnSp>
      <p:sp>
        <p:nvSpPr>
          <p:cNvPr id="3886" name="Google Shape;3886;p397"/>
          <p:cNvSpPr txBox="1"/>
          <p:nvPr/>
        </p:nvSpPr>
        <p:spPr>
          <a:xfrm>
            <a:off x="412433" y="428267"/>
            <a:ext cx="11228400" cy="744000"/>
          </a:xfrm>
          <a:prstGeom prst="rect">
            <a:avLst/>
          </a:prstGeom>
          <a:noFill/>
          <a:ln>
            <a:noFill/>
          </a:ln>
        </p:spPr>
        <p:txBody>
          <a:bodyPr spcFirstLastPara="1" wrap="square" lIns="121900" tIns="121900" rIns="121900" bIns="121900" anchor="t" anchorCtr="0">
            <a:noAutofit/>
          </a:bodyPr>
          <a:lstStyle/>
          <a:p>
            <a:pPr marL="0" marR="0" lvl="0" indent="0" algn="l" defTabSz="912276" rtl="0" eaLnBrk="1" fontAlgn="base" latinLnBrk="0" hangingPunct="1">
              <a:lnSpc>
                <a:spcPct val="90000"/>
              </a:lnSpc>
              <a:spcBef>
                <a:spcPct val="0"/>
              </a:spcBef>
              <a:spcAft>
                <a:spcPct val="0"/>
              </a:spcAft>
              <a:buClrTx/>
              <a:buSzTx/>
              <a:buFontTx/>
              <a:buNone/>
              <a:tabLst/>
              <a:defRPr/>
            </a:pPr>
            <a:r>
              <a:rPr kumimoji="0" lang="en" sz="3600" b="0" i="0" u="none" strike="noStrike" kern="1200" cap="none" spc="0" normalizeH="0" baseline="0" noProof="0">
                <a:ln>
                  <a:noFill/>
                </a:ln>
                <a:solidFill>
                  <a:srgbClr val="FFFFFF"/>
                </a:solidFill>
                <a:effectLst/>
                <a:uLnTx/>
                <a:uFillTx/>
                <a:latin typeface="CiscoSansTT ExtraLight"/>
                <a:ea typeface="Helvetica Neue"/>
                <a:cs typeface="Helvetica Neue"/>
                <a:sym typeface="Helvetica Neue Light"/>
              </a:rPr>
              <a:t>Supported Authenticators &amp; Policies</a:t>
            </a:r>
            <a:endParaRPr kumimoji="0" lang="en-US" sz="3600" b="0" i="0" u="none" strike="noStrike" kern="1200" cap="none" spc="0" normalizeH="0" baseline="0" noProof="0">
              <a:ln>
                <a:noFill/>
              </a:ln>
              <a:solidFill>
                <a:srgbClr val="FFFFFF"/>
              </a:solidFill>
              <a:effectLst/>
              <a:uLnTx/>
              <a:uFillTx/>
              <a:latin typeface="CiscoSansTT ExtraLight"/>
              <a:ea typeface="Helvetica Neue"/>
              <a:cs typeface="Helvetica Neue"/>
            </a:endParaRPr>
          </a:p>
          <a:p>
            <a:pPr marL="0" marR="0" lvl="0" indent="0" algn="l" defTabSz="609585" rtl="0" eaLnBrk="1" fontAlgn="base" latinLnBrk="0" hangingPunct="1">
              <a:lnSpc>
                <a:spcPct val="80000"/>
              </a:lnSpc>
              <a:spcBef>
                <a:spcPts val="0"/>
              </a:spcBef>
              <a:spcAft>
                <a:spcPts val="0"/>
              </a:spcAft>
              <a:buClrTx/>
              <a:buSzTx/>
              <a:buFontTx/>
              <a:buNone/>
              <a:tabLst/>
              <a:defRPr/>
            </a:pPr>
            <a:endParaRPr kumimoji="0" sz="3733" b="0" i="0" u="none" strike="noStrike" kern="1200" cap="none" spc="0" normalizeH="0" baseline="0" noProof="0">
              <a:ln>
                <a:noFill/>
              </a:ln>
              <a:solidFill>
                <a:srgbClr val="6DBF50"/>
              </a:solidFill>
              <a:effectLst/>
              <a:uLnTx/>
              <a:uFillTx/>
              <a:latin typeface="CiscoSansTT Light"/>
              <a:ea typeface="Helvetica Neue Light"/>
              <a:cs typeface="Helvetica Neue Light"/>
              <a:sym typeface="Helvetica Neue Light"/>
            </a:endParaRPr>
          </a:p>
        </p:txBody>
      </p:sp>
      <p:pic>
        <p:nvPicPr>
          <p:cNvPr id="3" name="Graphic 2">
            <a:extLst>
              <a:ext uri="{FF2B5EF4-FFF2-40B4-BE49-F238E27FC236}">
                <a16:creationId xmlns:a16="http://schemas.microsoft.com/office/drawing/2014/main" id="{0458CF57-3B00-1308-A3E0-5B9A2AEFD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2525" y="298002"/>
            <a:ext cx="859743" cy="406363"/>
          </a:xfrm>
          <a:prstGeom prst="rect">
            <a:avLst/>
          </a:prstGeom>
        </p:spPr>
      </p:pic>
    </p:spTree>
    <p:extLst>
      <p:ext uri="{BB962C8B-B14F-4D97-AF65-F5344CB8AC3E}">
        <p14:creationId xmlns:p14="http://schemas.microsoft.com/office/powerpoint/2010/main" val="77200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57E5B00F-E348-12B5-EF97-1C452EABC959}"/>
              </a:ext>
            </a:extLst>
          </p:cNvPr>
          <p:cNvSpPr>
            <a:spLocks noGrp="1"/>
          </p:cNvSpPr>
          <p:nvPr>
            <p:ph type="body" sz="quarter" idx="10"/>
          </p:nvPr>
        </p:nvSpPr>
        <p:spPr/>
        <p:txBody>
          <a:bodyPr anchor="ctr"/>
          <a:lstStyle/>
          <a:p>
            <a:pPr marL="76197" indent="0">
              <a:spcBef>
                <a:spcPts val="0"/>
              </a:spcBef>
              <a:buNone/>
            </a:pPr>
            <a:r>
              <a:rPr kumimoji="0" lang="en-US" sz="2000" b="0" i="0" u="none" strike="noStrike" kern="1200" cap="none" spc="0" normalizeH="0" baseline="0" noProof="0">
                <a:ln>
                  <a:noFill/>
                </a:ln>
                <a:solidFill>
                  <a:srgbClr val="00BCEB"/>
                </a:solidFill>
                <a:effectLst/>
                <a:uLnTx/>
                <a:uFillTx/>
                <a:latin typeface="CiscoSansTT ExtraLight"/>
                <a:ea typeface="ＭＳ Ｐゴシック"/>
              </a:rPr>
              <a:t>Duo Verified Push</a:t>
            </a:r>
            <a:endParaRPr kumimoji="0" lang="en-US" sz="2000" b="0" i="0" u="none" strike="noStrike" kern="1200" cap="none" spc="0" normalizeH="0" baseline="0" noProof="0">
              <a:ln>
                <a:noFill/>
              </a:ln>
              <a:solidFill>
                <a:srgbClr val="00BCEB"/>
              </a:solidFill>
              <a:effectLst/>
              <a:uLnTx/>
              <a:uFillTx/>
              <a:latin typeface="Arial" charset="0"/>
              <a:ea typeface="ＭＳ Ｐゴシック" charset="0"/>
            </a:endParaRPr>
          </a:p>
          <a:p>
            <a:pPr lvl="0">
              <a:spcBef>
                <a:spcPts val="600"/>
              </a:spcBef>
            </a:pPr>
            <a:r>
              <a:rPr lang="en-US" sz="2000" noProof="0"/>
              <a:t>Increases security of push-based MFA while preserving ease of use</a:t>
            </a:r>
          </a:p>
          <a:p>
            <a:pPr lvl="0"/>
            <a:r>
              <a:rPr lang="en-US" sz="2000" noProof="0"/>
              <a:t>Customizable code length</a:t>
            </a:r>
          </a:p>
          <a:p>
            <a:pPr lvl="1"/>
            <a:r>
              <a:rPr lang="en-US" sz="1733">
                <a:solidFill>
                  <a:schemeClr val="accent5"/>
                </a:solidFill>
                <a:sym typeface="Helvetica Neue"/>
              </a:rPr>
              <a:t>3-6 digits</a:t>
            </a:r>
            <a:endParaRPr lang="en-US" sz="1733" noProof="0">
              <a:solidFill>
                <a:schemeClr val="accent5"/>
              </a:solidFill>
              <a:sym typeface="Helvetica Neue"/>
            </a:endParaRPr>
          </a:p>
          <a:p>
            <a:pPr lvl="0"/>
            <a:r>
              <a:rPr lang="en-US" sz="2000" noProof="0">
                <a:sym typeface="Helvetica Neue"/>
              </a:rPr>
              <a:t>Can be triggered only when risk level increases to preserve user productivity</a:t>
            </a:r>
          </a:p>
          <a:p>
            <a:pPr lvl="1"/>
            <a:r>
              <a:rPr lang="en-US" sz="1733" noProof="0">
                <a:sym typeface="Helvetica Neue"/>
              </a:rPr>
              <a:t>Covered more in the Risk</a:t>
            </a:r>
            <a:r>
              <a:rPr lang="en-US" sz="1733">
                <a:sym typeface="Helvetica Neue"/>
              </a:rPr>
              <a:t>-Based Auth Section</a:t>
            </a:r>
          </a:p>
        </p:txBody>
      </p:sp>
      <p:sp>
        <p:nvSpPr>
          <p:cNvPr id="10" name="Title 9">
            <a:extLst>
              <a:ext uri="{FF2B5EF4-FFF2-40B4-BE49-F238E27FC236}">
                <a16:creationId xmlns:a16="http://schemas.microsoft.com/office/drawing/2014/main" id="{3741B02F-A250-8A6A-BA95-29496F2FF04A}"/>
              </a:ext>
            </a:extLst>
          </p:cNvPr>
          <p:cNvSpPr>
            <a:spLocks noGrp="1"/>
          </p:cNvSpPr>
          <p:nvPr>
            <p:ph type="title"/>
          </p:nvPr>
        </p:nvSpPr>
        <p:spPr/>
        <p:txBody>
          <a:bodyPr/>
          <a:lstStyle/>
          <a:p>
            <a:r>
              <a:rPr lang="en-US" noProof="0">
                <a:sym typeface="Helvetica Neue"/>
              </a:rPr>
              <a:t>Prevent Push Phishing Attacks</a:t>
            </a:r>
            <a:endParaRPr lang="en-US"/>
          </a:p>
        </p:txBody>
      </p:sp>
      <p:pic>
        <p:nvPicPr>
          <p:cNvPr id="3" name="Picture 2" descr="Announcing the General Availability of Verified Duo Push | Duo Security">
            <a:extLst>
              <a:ext uri="{FF2B5EF4-FFF2-40B4-BE49-F238E27FC236}">
                <a16:creationId xmlns:a16="http://schemas.microsoft.com/office/drawing/2014/main" id="{666E2CBF-74AB-D9A6-50A2-A709A2AD7D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373192"/>
            <a:ext cx="5595568" cy="4307245"/>
          </a:xfrm>
          <a:prstGeom prst="roundRect">
            <a:avLst/>
          </a:prstGeom>
          <a:effectLst>
            <a:outerShdw blurRad="318534" dist="50800" dir="8160000" sx="96000" sy="96000" algn="ctr" rotWithShape="0">
              <a:srgbClr val="000000">
                <a:alpha val="95000"/>
              </a:srgbClr>
            </a:outerShdw>
          </a:effectLst>
        </p:spPr>
      </p:pic>
    </p:spTree>
    <p:extLst>
      <p:ext uri="{BB962C8B-B14F-4D97-AF65-F5344CB8AC3E}">
        <p14:creationId xmlns:p14="http://schemas.microsoft.com/office/powerpoint/2010/main" val="366388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E9C15608-D6CC-08E6-FD83-FB8DE764430F}"/>
              </a:ext>
            </a:extLst>
          </p:cNvPr>
          <p:cNvSpPr txBox="1">
            <a:spLocks/>
          </p:cNvSpPr>
          <p:nvPr/>
        </p:nvSpPr>
        <p:spPr>
          <a:xfrm>
            <a:off x="609597" y="993486"/>
            <a:ext cx="4232226" cy="327965"/>
          </a:xfrm>
          <a:prstGeom prst="rect">
            <a:avLst/>
          </a:prstGeom>
        </p:spPr>
        <p:txBody>
          <a:bodyPr vert="horz" lIns="45720" tIns="45720" rIns="45720" bIns="45720" rtlCol="0" anchor="ctr">
            <a:noAutofit/>
          </a:bodyPr>
          <a:lstStyle>
            <a:lvl1pPr marL="0" indent="0" algn="l" defTabSz="912276" rtl="0" eaLnBrk="1" fontAlgn="base" hangingPunct="1">
              <a:lnSpc>
                <a:spcPct val="100000"/>
              </a:lnSpc>
              <a:spcBef>
                <a:spcPts val="0"/>
              </a:spcBef>
              <a:spcAft>
                <a:spcPct val="0"/>
              </a:spcAft>
              <a:buClr>
                <a:schemeClr val="accent1"/>
              </a:buClr>
              <a:buSzPct val="90000"/>
              <a:buFont typeface="Arial" panose="020B0604020202020204" pitchFamily="34" charset="0"/>
              <a:buNone/>
              <a:defRPr lang="en-US" sz="1400" b="0" i="0" kern="1200" baseline="0">
                <a:solidFill>
                  <a:schemeClr val="accent1"/>
                </a:solidFill>
                <a:latin typeface="+mn-lt"/>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accent1"/>
              </a:buClr>
              <a:buFont typeface="Arial" charset="0"/>
              <a:buNone/>
              <a:defRPr lang="en-US" sz="2000" kern="1200">
                <a:solidFill>
                  <a:schemeClr val="bg2"/>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Clr>
                <a:schemeClr val="accent1"/>
              </a:buClr>
              <a:buFont typeface="Arial" charset="0"/>
              <a:buNone/>
              <a:defRPr lang="en-US" sz="1800" kern="1200">
                <a:solidFill>
                  <a:schemeClr val="bg2"/>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Clr>
                <a:schemeClr val="accent1"/>
              </a:buClr>
              <a:buFont typeface="Arial" charset="0"/>
              <a:buNone/>
              <a:defRPr lang="en-US" sz="1600" kern="1200">
                <a:solidFill>
                  <a:schemeClr val="bg2"/>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Clr>
                <a:schemeClr val="accent1"/>
              </a:buClr>
              <a:buFont typeface="Arial" charset="0"/>
              <a:buNone/>
              <a:defRPr lang="en-US" sz="1400" kern="1200">
                <a:solidFill>
                  <a:schemeClr val="bg2"/>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276" rtl="0" eaLnBrk="1" fontAlgn="base" latinLnBrk="0" hangingPunct="1">
              <a:lnSpc>
                <a:spcPct val="100000"/>
              </a:lnSpc>
              <a:spcBef>
                <a:spcPts val="0"/>
              </a:spcBef>
              <a:spcAft>
                <a:spcPct val="0"/>
              </a:spcAft>
              <a:buClr>
                <a:srgbClr val="00BCEB"/>
              </a:buClr>
              <a:buSzPct val="90000"/>
              <a:buFont typeface="Arial" panose="020B0604020202020204" pitchFamily="34" charset="0"/>
              <a:buNone/>
              <a:tabLst/>
              <a:defRPr/>
            </a:pPr>
            <a:r>
              <a:rPr kumimoji="0" lang="en-US" sz="1600" b="0" i="1" u="none" strike="noStrike" kern="1200" cap="none" spc="0" normalizeH="0" baseline="0" noProof="0">
                <a:ln>
                  <a:noFill/>
                </a:ln>
                <a:solidFill>
                  <a:srgbClr val="FFC000"/>
                </a:solidFill>
                <a:effectLst/>
                <a:uLnTx/>
                <a:uFillTx/>
                <a:latin typeface="CiscoSansTT Light"/>
                <a:ea typeface="ＭＳ Ｐゴシック" charset="0"/>
                <a:cs typeface="CiscoSansTT Light" panose="020B0503020201020303" pitchFamily="34" charset="0"/>
              </a:rPr>
              <a:t>You can’t push phish, if you can’t push at all</a:t>
            </a:r>
          </a:p>
        </p:txBody>
      </p:sp>
      <p:pic>
        <p:nvPicPr>
          <p:cNvPr id="12" name="Picture 11" descr="Screens screenshot of a phone&#10;&#10;Description automatically generated">
            <a:extLst>
              <a:ext uri="{FF2B5EF4-FFF2-40B4-BE49-F238E27FC236}">
                <a16:creationId xmlns:a16="http://schemas.microsoft.com/office/drawing/2014/main" id="{DD5BE34A-5DBB-FF9E-B859-3973E1E6407C}"/>
              </a:ext>
            </a:extLst>
          </p:cNvPr>
          <p:cNvPicPr>
            <a:picLocks noChangeAspect="1"/>
          </p:cNvPicPr>
          <p:nvPr/>
        </p:nvPicPr>
        <p:blipFill>
          <a:blip r:embed="rId3"/>
          <a:stretch>
            <a:fillRect/>
          </a:stretch>
        </p:blipFill>
        <p:spPr>
          <a:xfrm>
            <a:off x="7158624" y="1069975"/>
            <a:ext cx="4610275" cy="4875615"/>
          </a:xfrm>
          <a:prstGeom prst="rect">
            <a:avLst/>
          </a:prstGeom>
        </p:spPr>
      </p:pic>
      <p:sp>
        <p:nvSpPr>
          <p:cNvPr id="15" name="Text Placeholder 14">
            <a:extLst>
              <a:ext uri="{FF2B5EF4-FFF2-40B4-BE49-F238E27FC236}">
                <a16:creationId xmlns:a16="http://schemas.microsoft.com/office/drawing/2014/main" id="{3172BEC4-B4CC-9D9C-D524-431A98EBCA43}"/>
              </a:ext>
            </a:extLst>
          </p:cNvPr>
          <p:cNvSpPr>
            <a:spLocks noGrp="1"/>
          </p:cNvSpPr>
          <p:nvPr>
            <p:ph type="body" sz="quarter" idx="10"/>
          </p:nvPr>
        </p:nvSpPr>
        <p:spPr>
          <a:xfrm>
            <a:off x="711200" y="1646947"/>
            <a:ext cx="5852438" cy="3889601"/>
          </a:xfrm>
        </p:spPr>
        <p:txBody>
          <a:bodyPr anchor="ctr"/>
          <a:lstStyle/>
          <a:p>
            <a:r>
              <a:rPr lang="en-US" sz="1867"/>
              <a:t>Increase security assurance by requiring the access &amp; authentication devices are nearby. </a:t>
            </a:r>
          </a:p>
          <a:p>
            <a:pPr lvl="1"/>
            <a:r>
              <a:rPr lang="en-US" sz="1600"/>
              <a:t>Prevents bad actors from accessing apps from a different location.</a:t>
            </a:r>
          </a:p>
          <a:p>
            <a:pPr lvl="1"/>
            <a:r>
              <a:rPr lang="en-US" sz="1600"/>
              <a:t>Duo Desktop is required (</a:t>
            </a:r>
            <a:r>
              <a:rPr lang="en-US" sz="1600">
                <a:solidFill>
                  <a:schemeClr val="accent2"/>
                </a:solidFill>
              </a:rPr>
              <a:t>available for all editions</a:t>
            </a:r>
            <a:r>
              <a:rPr lang="en-US" sz="1600"/>
              <a:t>)</a:t>
            </a:r>
          </a:p>
          <a:p>
            <a:pPr lvl="1"/>
            <a:r>
              <a:rPr lang="en-US" sz="1600"/>
              <a:t>Uses Bluetooth Low Energy (</a:t>
            </a:r>
            <a:r>
              <a:rPr lang="en-US" sz="1600">
                <a:solidFill>
                  <a:schemeClr val="accent1"/>
                </a:solidFill>
              </a:rPr>
              <a:t>BLE</a:t>
            </a:r>
            <a:r>
              <a:rPr lang="en-US" sz="1600"/>
              <a:t>) </a:t>
            </a:r>
          </a:p>
          <a:p>
            <a:r>
              <a:rPr lang="en-US" sz="1800"/>
              <a:t>Two Modes:</a:t>
            </a:r>
          </a:p>
          <a:p>
            <a:pPr lvl="1"/>
            <a:r>
              <a:rPr lang="en-US" sz="1600"/>
              <a:t>AutoFill the Verified Code - Reduces Verified Duo Push friction</a:t>
            </a:r>
          </a:p>
          <a:p>
            <a:pPr lvl="1"/>
            <a:r>
              <a:rPr lang="en-US" sz="1600"/>
              <a:t>Proximity required to accept &amp; respond to the push (most secure)</a:t>
            </a:r>
          </a:p>
        </p:txBody>
      </p:sp>
      <p:sp>
        <p:nvSpPr>
          <p:cNvPr id="4" name="Title 3">
            <a:extLst>
              <a:ext uri="{FF2B5EF4-FFF2-40B4-BE49-F238E27FC236}">
                <a16:creationId xmlns:a16="http://schemas.microsoft.com/office/drawing/2014/main" id="{6F21F4A9-E38A-31D4-AF22-6E3C5FD274B8}"/>
              </a:ext>
            </a:extLst>
          </p:cNvPr>
          <p:cNvSpPr>
            <a:spLocks noGrp="1"/>
          </p:cNvSpPr>
          <p:nvPr>
            <p:ph type="title"/>
          </p:nvPr>
        </p:nvSpPr>
        <p:spPr/>
        <p:txBody>
          <a:bodyPr/>
          <a:lstStyle/>
          <a:p>
            <a:r>
              <a:rPr lang="en-US"/>
              <a:t>Proximity Verification</a:t>
            </a:r>
          </a:p>
        </p:txBody>
      </p:sp>
    </p:spTree>
    <p:extLst>
      <p:ext uri="{BB962C8B-B14F-4D97-AF65-F5344CB8AC3E}">
        <p14:creationId xmlns:p14="http://schemas.microsoft.com/office/powerpoint/2010/main" val="164546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ECE4-2639-2D4D-7AB1-B5DD90BAC5A2}"/>
              </a:ext>
            </a:extLst>
          </p:cNvPr>
          <p:cNvSpPr>
            <a:spLocks noGrp="1"/>
          </p:cNvSpPr>
          <p:nvPr>
            <p:ph type="title"/>
          </p:nvPr>
        </p:nvSpPr>
        <p:spPr/>
        <p:txBody>
          <a:bodyPr/>
          <a:lstStyle/>
          <a:p>
            <a:pPr algn="ctr"/>
            <a:r>
              <a:rPr lang="en-US"/>
              <a:t>Pricing and Packaging</a:t>
            </a:r>
          </a:p>
        </p:txBody>
      </p:sp>
      <p:sp>
        <p:nvSpPr>
          <p:cNvPr id="3" name="Text Placeholder 2">
            <a:extLst>
              <a:ext uri="{FF2B5EF4-FFF2-40B4-BE49-F238E27FC236}">
                <a16:creationId xmlns:a16="http://schemas.microsoft.com/office/drawing/2014/main" id="{9C9C416C-232C-E2B0-AF76-8551F58D21FC}"/>
              </a:ext>
            </a:extLst>
          </p:cNvPr>
          <p:cNvSpPr>
            <a:spLocks noGrp="1"/>
          </p:cNvSpPr>
          <p:nvPr>
            <p:ph type="body" sz="quarter" idx="14"/>
          </p:nvPr>
        </p:nvSpPr>
        <p:spPr/>
        <p:txBody>
          <a:bodyPr>
            <a:normAutofit fontScale="25000" lnSpcReduction="20000"/>
          </a:bodyPr>
          <a:lstStyle/>
          <a:p>
            <a:endParaRPr lang="en-US"/>
          </a:p>
        </p:txBody>
      </p:sp>
      <p:sp>
        <p:nvSpPr>
          <p:cNvPr id="4" name="Rectangle: Rounded Corners 24">
            <a:extLst>
              <a:ext uri="{FF2B5EF4-FFF2-40B4-BE49-F238E27FC236}">
                <a16:creationId xmlns:a16="http://schemas.microsoft.com/office/drawing/2014/main" id="{C85BCCEC-CEA9-504A-BA96-BC6FB31B9C93}"/>
              </a:ext>
            </a:extLst>
          </p:cNvPr>
          <p:cNvSpPr/>
          <p:nvPr/>
        </p:nvSpPr>
        <p:spPr>
          <a:xfrm>
            <a:off x="4363134" y="1442233"/>
            <a:ext cx="3468660" cy="4313276"/>
          </a:xfrm>
          <a:prstGeom prst="roundRect">
            <a:avLst>
              <a:gd name="adj" fmla="val 5045"/>
            </a:avLst>
          </a:prstGeom>
          <a:solidFill>
            <a:srgbClr val="07182D">
              <a:alpha val="90000"/>
            </a:srgbClr>
          </a:solidFill>
          <a:ln w="15875" cap="flat" cmpd="sng" algn="ctr">
            <a:gradFill>
              <a:gsLst>
                <a:gs pos="0">
                  <a:srgbClr val="16BDEB"/>
                </a:gs>
                <a:gs pos="100000">
                  <a:srgbClr val="FF007F"/>
                </a:gs>
              </a:gsLst>
              <a:lin ang="0" scaled="0"/>
            </a:gradFill>
            <a:prstDash val="solid"/>
          </a:ln>
          <a:effectLst/>
        </p:spPr>
        <p:txBody>
          <a:bodyPr lIns="182880" tIns="182880" rIns="182880" bIns="182880" rtlCol="0" anchor="t" anchorCtr="0">
            <a:noAutofit/>
          </a:bodyPr>
          <a:lstStyle/>
          <a:p>
            <a:pPr marL="0" marR="0" lvl="0" indent="0" defTabSz="609559"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CiscoSansTT"/>
              <a:ea typeface="+mn-ea"/>
              <a:cs typeface="+mn-cs"/>
            </a:endParaRPr>
          </a:p>
        </p:txBody>
      </p:sp>
      <p:sp>
        <p:nvSpPr>
          <p:cNvPr id="5" name="TextBox 4">
            <a:extLst>
              <a:ext uri="{FF2B5EF4-FFF2-40B4-BE49-F238E27FC236}">
                <a16:creationId xmlns:a16="http://schemas.microsoft.com/office/drawing/2014/main" id="{5D820160-0EA9-8B4C-473D-591986236AA5}"/>
              </a:ext>
            </a:extLst>
          </p:cNvPr>
          <p:cNvSpPr txBox="1"/>
          <p:nvPr/>
        </p:nvSpPr>
        <p:spPr>
          <a:xfrm>
            <a:off x="4536560" y="1740252"/>
            <a:ext cx="3116424" cy="3267561"/>
          </a:xfrm>
          <a:prstGeom prst="rect">
            <a:avLst/>
          </a:prstGeom>
          <a:noFill/>
        </p:spPr>
        <p:txBody>
          <a:bodyPr wrap="square" lIns="0" tIns="0" rIns="0" bIns="0" rtlCol="0">
            <a:spAutoFit/>
          </a:bodyPr>
          <a:lstStyle/>
          <a:p>
            <a:pPr marL="0" marR="0" lvl="0" indent="0" defTabSz="912276" eaLnBrk="1" fontAlgn="auto" latinLnBrk="0" hangingPunct="1">
              <a:lnSpc>
                <a:spcPct val="100000"/>
              </a:lnSpc>
              <a:spcBef>
                <a:spcPts val="0"/>
              </a:spcBef>
              <a:spcAft>
                <a:spcPts val="600"/>
              </a:spcAft>
              <a:buClr>
                <a:srgbClr val="FFFFFF"/>
              </a:buClr>
              <a:buSzPct val="100000"/>
              <a:buFontTx/>
              <a:buNone/>
              <a:tabLst/>
              <a:defRPr/>
            </a:pPr>
            <a:r>
              <a:rPr kumimoji="0" lang="en-US" sz="2000" b="1" i="0" u="none" strike="noStrike" kern="0" cap="none" spc="0" normalizeH="0" baseline="0" noProof="0">
                <a:ln>
                  <a:noFill/>
                </a:ln>
                <a:solidFill>
                  <a:srgbClr val="FFFFFF"/>
                </a:solidFill>
                <a:effectLst/>
                <a:uLnTx/>
                <a:uFillTx/>
              </a:rPr>
              <a:t>Duo Advantage</a:t>
            </a:r>
          </a:p>
          <a:p>
            <a:pPr marL="0" marR="0" lvl="0" indent="0" defTabSz="60955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Upgrade to Continuous Identity Security that works before, during, and after login. </a:t>
            </a:r>
            <a:br>
              <a:rPr kumimoji="0" lang="en-US" sz="1800" b="0" i="0" u="none" strike="noStrike" kern="0" cap="none" spc="0" normalizeH="0" baseline="0" noProof="0">
                <a:ln>
                  <a:noFill/>
                </a:ln>
                <a:solidFill>
                  <a:srgbClr val="FFFFFF"/>
                </a:solidFill>
                <a:effectLst/>
                <a:uLnTx/>
                <a:uFillTx/>
              </a:rPr>
            </a:br>
            <a:endParaRPr kumimoji="0" lang="en-US" sz="1800" b="0" i="0" u="none" strike="noStrike" kern="0" cap="none" spc="0" normalizeH="0" baseline="0" noProof="0">
              <a:ln>
                <a:noFill/>
              </a:ln>
              <a:solidFill>
                <a:srgbClr val="FFFFFF"/>
              </a:solidFill>
              <a:effectLst/>
              <a:uLnTx/>
              <a:uFillTx/>
            </a:endParaRPr>
          </a:p>
          <a:p>
            <a:pPr marL="0" marR="0" lvl="0" indent="0" defTabSz="609559" eaLnBrk="1" fontAlgn="auto"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$6 | User | Month</a:t>
            </a:r>
          </a:p>
          <a:p>
            <a:pPr marL="285750" marR="0" lvl="0" indent="-285750" defTabSz="609559" eaLnBrk="1" fontAlgn="auto" latinLnBrk="0" hangingPunct="1">
              <a:lnSpc>
                <a:spcPts val="198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Duo Passport</a:t>
            </a:r>
          </a:p>
          <a:p>
            <a:pPr marL="895309" marR="0" lvl="1" indent="-285750" defTabSz="609559" eaLnBrk="1" fontAlgn="auto" latinLnBrk="0" hangingPunct="1">
              <a:lnSpc>
                <a:spcPts val="198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16BDEB"/>
                </a:solidFill>
                <a:effectLst/>
                <a:uLnTx/>
                <a:uFillTx/>
                <a:latin typeface="CiscoSansTT Light" panose="020B0503020201020303" pitchFamily="34" charset="0"/>
                <a:cs typeface="CiscoSansTT Light" panose="020B0503020201020303" pitchFamily="34" charset="0"/>
              </a:rPr>
              <a:t>Session Protection</a:t>
            </a:r>
          </a:p>
          <a:p>
            <a:pPr marL="285750" marR="0" lvl="0" indent="-285750" defTabSz="609559"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Cisco Identity Intelligence</a:t>
            </a:r>
          </a:p>
          <a:p>
            <a:pPr marL="285750" marR="0" lvl="0" indent="-285750" defTabSz="609559"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Adaptive authentication</a:t>
            </a:r>
          </a:p>
          <a:p>
            <a:pPr marL="285750" marR="0" lvl="0" indent="-285750" defTabSz="609559"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Risk-based authentication</a:t>
            </a:r>
            <a:endParaRPr kumimoji="0" lang="en-US" sz="2000" b="1" i="0" u="none" strike="noStrike" kern="0" cap="none" spc="0" normalizeH="0" baseline="0" noProof="0">
              <a:ln>
                <a:noFill/>
              </a:ln>
              <a:solidFill>
                <a:srgbClr val="FFFFFF"/>
              </a:solidFill>
              <a:effectLst/>
              <a:uLnTx/>
              <a:uFillTx/>
            </a:endParaRPr>
          </a:p>
        </p:txBody>
      </p:sp>
      <p:sp>
        <p:nvSpPr>
          <p:cNvPr id="6" name="Rectangle: Rounded Corners 24">
            <a:extLst>
              <a:ext uri="{FF2B5EF4-FFF2-40B4-BE49-F238E27FC236}">
                <a16:creationId xmlns:a16="http://schemas.microsoft.com/office/drawing/2014/main" id="{70236C81-B4F7-30AF-9B5C-F2A93AE778FB}"/>
              </a:ext>
            </a:extLst>
          </p:cNvPr>
          <p:cNvSpPr/>
          <p:nvPr/>
        </p:nvSpPr>
        <p:spPr>
          <a:xfrm>
            <a:off x="722313" y="1442233"/>
            <a:ext cx="3468660" cy="4313276"/>
          </a:xfrm>
          <a:prstGeom prst="roundRect">
            <a:avLst>
              <a:gd name="adj" fmla="val 5045"/>
            </a:avLst>
          </a:prstGeom>
          <a:solidFill>
            <a:srgbClr val="07182D">
              <a:alpha val="90000"/>
            </a:srgbClr>
          </a:solidFill>
          <a:ln w="15875" cap="flat" cmpd="sng" algn="ctr">
            <a:gradFill>
              <a:gsLst>
                <a:gs pos="0">
                  <a:srgbClr val="3070E7"/>
                </a:gs>
                <a:gs pos="100000">
                  <a:srgbClr val="16BDEB"/>
                </a:gs>
              </a:gsLst>
              <a:lin ang="0" scaled="0"/>
            </a:gradFill>
            <a:prstDash val="solid"/>
          </a:ln>
          <a:effectLst/>
        </p:spPr>
        <p:txBody>
          <a:bodyPr lIns="182880" tIns="182880" rIns="182880" bIns="182880" rtlCol="0" anchor="t" anchorCtr="0">
            <a:noAutofit/>
          </a:bodyPr>
          <a:lstStyle/>
          <a:p>
            <a:pPr marL="0" marR="0" lvl="0" indent="0" defTabSz="609559"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CiscoSansTT"/>
              <a:ea typeface="+mn-ea"/>
              <a:cs typeface="+mn-cs"/>
            </a:endParaRPr>
          </a:p>
        </p:txBody>
      </p:sp>
      <p:sp>
        <p:nvSpPr>
          <p:cNvPr id="7" name="TextBox 6">
            <a:extLst>
              <a:ext uri="{FF2B5EF4-FFF2-40B4-BE49-F238E27FC236}">
                <a16:creationId xmlns:a16="http://schemas.microsoft.com/office/drawing/2014/main" id="{0FCAE3DD-9913-C1DE-6200-68610B276639}"/>
              </a:ext>
            </a:extLst>
          </p:cNvPr>
          <p:cNvSpPr txBox="1"/>
          <p:nvPr/>
        </p:nvSpPr>
        <p:spPr>
          <a:xfrm>
            <a:off x="895739" y="1740252"/>
            <a:ext cx="3116424" cy="3770263"/>
          </a:xfrm>
          <a:prstGeom prst="rect">
            <a:avLst/>
          </a:prstGeom>
          <a:noFill/>
        </p:spPr>
        <p:txBody>
          <a:bodyPr wrap="square" lIns="0" tIns="0" rIns="0" bIns="0" rtlCol="0">
            <a:spAutoFit/>
          </a:bodyPr>
          <a:lstStyle/>
          <a:p>
            <a:pPr marL="0" marR="0" lvl="0" indent="0" defTabSz="912276" eaLnBrk="1" fontAlgn="auto" latinLnBrk="0" hangingPunct="1">
              <a:lnSpc>
                <a:spcPct val="100000"/>
              </a:lnSpc>
              <a:spcBef>
                <a:spcPts val="0"/>
              </a:spcBef>
              <a:spcAft>
                <a:spcPts val="600"/>
              </a:spcAft>
              <a:buClr>
                <a:srgbClr val="FFFFFF"/>
              </a:buClr>
              <a:buSzPct val="100000"/>
              <a:buFontTx/>
              <a:buNone/>
              <a:tabLst/>
              <a:defRPr/>
            </a:pPr>
            <a:r>
              <a:rPr kumimoji="0" lang="en-US" sz="2000" b="1" i="0" u="none" strike="noStrike" kern="0" cap="none" spc="0" normalizeH="0" baseline="0" noProof="0">
                <a:ln>
                  <a:noFill/>
                </a:ln>
                <a:solidFill>
                  <a:srgbClr val="FFFFFF"/>
                </a:solidFill>
                <a:effectLst/>
                <a:uLnTx/>
                <a:uFillTx/>
              </a:rPr>
              <a:t>Duo Essentials</a:t>
            </a:r>
          </a:p>
          <a:p>
            <a:pPr marL="0" marR="0" lvl="0" indent="0" defTabSz="60955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Implement simple and effective tools to secure the workforce identity perimeter.</a:t>
            </a:r>
            <a:br>
              <a:rPr kumimoji="0" lang="en-US" sz="1800" b="0" i="0" u="none" strike="noStrike" kern="0" cap="none" spc="0" normalizeH="0" baseline="0" noProof="0">
                <a:ln>
                  <a:noFill/>
                </a:ln>
                <a:solidFill>
                  <a:srgbClr val="FFFFFF"/>
                </a:solidFill>
                <a:effectLst/>
                <a:uLnTx/>
                <a:uFillTx/>
              </a:rPr>
            </a:br>
            <a:endParaRPr kumimoji="0" lang="en-US" sz="1800" b="0" i="0" u="none" strike="noStrike" kern="0" cap="none" spc="0" normalizeH="0" baseline="0" noProof="0">
              <a:ln>
                <a:noFill/>
              </a:ln>
              <a:solidFill>
                <a:srgbClr val="FFFFFF"/>
              </a:solidFill>
              <a:effectLst/>
              <a:uLnTx/>
              <a:uFillTx/>
            </a:endParaRPr>
          </a:p>
          <a:p>
            <a:pPr marL="0" marR="0" lvl="0" indent="0" defTabSz="609559" eaLnBrk="1" fontAlgn="auto"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$3 | User | Month</a:t>
            </a:r>
          </a:p>
          <a:p>
            <a:pPr marL="285750" marR="0" lvl="0" indent="-285750" defTabSz="609559"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400" b="0" i="0" u="none" strike="noStrike" kern="0" cap="none" spc="0" normalizeH="0" baseline="0" noProof="0">
                <a:ln>
                  <a:noFill/>
                </a:ln>
                <a:solidFill>
                  <a:srgbClr val="16BDEB"/>
                </a:solidFill>
                <a:effectLst/>
                <a:uLnTx/>
                <a:uFillTx/>
                <a:latin typeface="CiscoSansTT Light" panose="020B0503020201020303" pitchFamily="34" charset="0"/>
                <a:cs typeface="CiscoSansTT Light" panose="020B0503020201020303" pitchFamily="34" charset="0"/>
              </a:rPr>
              <a:t>Duo Directory</a:t>
            </a:r>
          </a:p>
          <a:p>
            <a:pPr marL="285750" marR="0" lvl="0" indent="-285750" defTabSz="609559"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400" b="0" i="0" u="none" strike="noStrike" kern="0" cap="none" spc="0" normalizeH="0" baseline="0" noProof="0">
                <a:ln>
                  <a:noFill/>
                </a:ln>
                <a:solidFill>
                  <a:srgbClr val="16BDEB"/>
                </a:solidFill>
                <a:effectLst/>
                <a:uLnTx/>
                <a:uFillTx/>
                <a:latin typeface="CiscoSansTT Light" panose="020B0503020201020303" pitchFamily="34" charset="0"/>
                <a:cs typeface="CiscoSansTT Light" panose="020B0503020201020303" pitchFamily="34" charset="0"/>
              </a:rPr>
              <a:t>Complete </a:t>
            </a:r>
            <a:r>
              <a:rPr kumimoji="0" lang="en-US" sz="1400" b="0" i="0" u="none" strike="noStrike" kern="0" cap="none" spc="0" normalizeH="0" baseline="0" noProof="0" err="1">
                <a:ln>
                  <a:noFill/>
                </a:ln>
                <a:solidFill>
                  <a:srgbClr val="16BDEB"/>
                </a:solidFill>
                <a:effectLst/>
                <a:uLnTx/>
                <a:uFillTx/>
                <a:latin typeface="CiscoSansTT Light" panose="020B0503020201020303" pitchFamily="34" charset="0"/>
                <a:cs typeface="CiscoSansTT Light" panose="020B0503020201020303" pitchFamily="34" charset="0"/>
              </a:rPr>
              <a:t>Passwordless</a:t>
            </a:r>
            <a:endParaRPr kumimoji="0" lang="en-US" sz="1400" b="0" i="0" u="none" strike="noStrike" kern="0" cap="none" spc="0" normalizeH="0" baseline="0" noProof="0">
              <a:ln>
                <a:noFill/>
              </a:ln>
              <a:solidFill>
                <a:srgbClr val="16BDEB"/>
              </a:solidFill>
              <a:effectLst/>
              <a:uLnTx/>
              <a:uFillTx/>
              <a:latin typeface="CiscoSansTT Light" panose="020B0503020201020303" pitchFamily="34" charset="0"/>
              <a:cs typeface="CiscoSansTT Light" panose="020B0503020201020303" pitchFamily="34" charset="0"/>
            </a:endParaRPr>
          </a:p>
          <a:p>
            <a:pPr marL="285750" marR="0" lvl="0" indent="-285750" defTabSz="609559"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400" b="0" i="0" u="none" strike="noStrike" kern="0" cap="none" spc="0" normalizeH="0" baseline="0" noProof="0">
                <a:ln>
                  <a:noFill/>
                </a:ln>
                <a:solidFill>
                  <a:srgbClr val="16BDEB"/>
                </a:solidFill>
                <a:effectLst/>
                <a:uLnTx/>
                <a:uFillTx/>
                <a:latin typeface="CiscoSansTT Light" panose="020B0503020201020303" pitchFamily="34" charset="0"/>
                <a:cs typeface="CiscoSansTT Light" panose="020B0503020201020303" pitchFamily="34" charset="0"/>
              </a:rPr>
              <a:t>Proximity Verification</a:t>
            </a:r>
          </a:p>
          <a:p>
            <a:pPr marL="285750" marR="0" lvl="0" indent="-285750" defTabSz="609559"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Multi-Factor authentication</a:t>
            </a:r>
          </a:p>
          <a:p>
            <a:pPr marL="285750" marR="0" lvl="0" indent="-285750" defTabSz="609559"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Single Sign-On</a:t>
            </a:r>
          </a:p>
          <a:p>
            <a:pPr marL="285750" marR="0" lvl="0" indent="-285750" defTabSz="609559"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Trusted Endpoints</a:t>
            </a:r>
          </a:p>
          <a:p>
            <a:pPr marL="285750" marR="0" lvl="0" indent="-285750" defTabSz="609559"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Unlimited applications</a:t>
            </a:r>
            <a:endParaRPr kumimoji="0" lang="en-US" sz="2000" b="1" i="0" u="none" strike="noStrike" kern="0" cap="none" spc="0" normalizeH="0" baseline="0" noProof="0">
              <a:ln>
                <a:noFill/>
              </a:ln>
              <a:solidFill>
                <a:srgbClr val="FFFFFF"/>
              </a:solidFill>
              <a:effectLst/>
              <a:uLnTx/>
              <a:uFillTx/>
            </a:endParaRPr>
          </a:p>
        </p:txBody>
      </p:sp>
      <p:sp>
        <p:nvSpPr>
          <p:cNvPr id="8" name="Rectangle: Rounded Corners 24">
            <a:extLst>
              <a:ext uri="{FF2B5EF4-FFF2-40B4-BE49-F238E27FC236}">
                <a16:creationId xmlns:a16="http://schemas.microsoft.com/office/drawing/2014/main" id="{AAF0CBF4-7303-A009-241C-7C604FBD3E48}"/>
              </a:ext>
            </a:extLst>
          </p:cNvPr>
          <p:cNvSpPr/>
          <p:nvPr/>
        </p:nvSpPr>
        <p:spPr>
          <a:xfrm>
            <a:off x="8002072" y="1442233"/>
            <a:ext cx="3468660" cy="4313276"/>
          </a:xfrm>
          <a:prstGeom prst="roundRect">
            <a:avLst>
              <a:gd name="adj" fmla="val 5045"/>
            </a:avLst>
          </a:prstGeom>
          <a:solidFill>
            <a:srgbClr val="07182D">
              <a:alpha val="90000"/>
            </a:srgbClr>
          </a:solidFill>
          <a:ln w="15875" cap="flat" cmpd="sng" algn="ctr">
            <a:gradFill>
              <a:gsLst>
                <a:gs pos="0">
                  <a:srgbClr val="FF007F"/>
                </a:gs>
                <a:gs pos="100000">
                  <a:srgbClr val="FF9000"/>
                </a:gs>
              </a:gsLst>
              <a:lin ang="0" scaled="0"/>
            </a:gradFill>
            <a:prstDash val="solid"/>
          </a:ln>
          <a:effectLst/>
        </p:spPr>
        <p:txBody>
          <a:bodyPr lIns="182880" tIns="182880" rIns="182880" bIns="182880" rtlCol="0" anchor="t" anchorCtr="0">
            <a:noAutofit/>
          </a:bodyPr>
          <a:lstStyle/>
          <a:p>
            <a:pPr marL="0" marR="0" lvl="0" indent="0" defTabSz="609559"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CiscoSansTT"/>
              <a:ea typeface="+mn-ea"/>
              <a:cs typeface="+mn-cs"/>
            </a:endParaRPr>
          </a:p>
        </p:txBody>
      </p:sp>
      <p:sp>
        <p:nvSpPr>
          <p:cNvPr id="9" name="TextBox 8">
            <a:extLst>
              <a:ext uri="{FF2B5EF4-FFF2-40B4-BE49-F238E27FC236}">
                <a16:creationId xmlns:a16="http://schemas.microsoft.com/office/drawing/2014/main" id="{406ADF30-A2A6-4533-3AE1-2DE47EC2F035}"/>
              </a:ext>
            </a:extLst>
          </p:cNvPr>
          <p:cNvSpPr txBox="1"/>
          <p:nvPr/>
        </p:nvSpPr>
        <p:spPr>
          <a:xfrm>
            <a:off x="8175498" y="1740252"/>
            <a:ext cx="3116424" cy="2600712"/>
          </a:xfrm>
          <a:prstGeom prst="rect">
            <a:avLst/>
          </a:prstGeom>
          <a:noFill/>
        </p:spPr>
        <p:txBody>
          <a:bodyPr wrap="square" lIns="0" tIns="0" rIns="0" bIns="0" rtlCol="0">
            <a:spAutoFit/>
          </a:bodyPr>
          <a:lstStyle/>
          <a:p>
            <a:pPr marL="0" marR="0" lvl="0" indent="0" defTabSz="912276" eaLnBrk="1" fontAlgn="auto" latinLnBrk="0" hangingPunct="1">
              <a:lnSpc>
                <a:spcPct val="100000"/>
              </a:lnSpc>
              <a:spcBef>
                <a:spcPts val="0"/>
              </a:spcBef>
              <a:spcAft>
                <a:spcPts val="600"/>
              </a:spcAft>
              <a:buClr>
                <a:srgbClr val="FFFFFF"/>
              </a:buClr>
              <a:buSzPct val="100000"/>
              <a:buFontTx/>
              <a:buNone/>
              <a:tabLst/>
              <a:defRPr/>
            </a:pPr>
            <a:r>
              <a:rPr kumimoji="0" lang="en-US" sz="2000" b="1" i="0" u="none" strike="noStrike" kern="0" cap="none" spc="0" normalizeH="0" baseline="0" noProof="0">
                <a:ln>
                  <a:noFill/>
                </a:ln>
                <a:solidFill>
                  <a:srgbClr val="FFFFFF"/>
                </a:solidFill>
                <a:effectLst/>
                <a:uLnTx/>
                <a:uFillTx/>
              </a:rPr>
              <a:t>Duo Premier</a:t>
            </a:r>
          </a:p>
          <a:p>
            <a:pPr marL="0" marR="0" lvl="0" indent="0" defTabSz="60955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Expand protection and effortless access to cloud, on-premises and private apps and resources.</a:t>
            </a:r>
            <a:br>
              <a:rPr kumimoji="0" lang="en-US" sz="1800" b="0" i="0" u="none" strike="noStrike" kern="0" cap="none" spc="0" normalizeH="0" baseline="0" noProof="0">
                <a:ln>
                  <a:noFill/>
                </a:ln>
                <a:solidFill>
                  <a:srgbClr val="FFFFFF"/>
                </a:solidFill>
                <a:effectLst/>
                <a:uLnTx/>
                <a:uFillTx/>
              </a:rPr>
            </a:br>
            <a:endParaRPr kumimoji="0" lang="en-US" sz="1800" b="0" i="0" u="none" strike="noStrike" kern="0" cap="none" spc="0" normalizeH="0" baseline="0" noProof="0">
              <a:ln>
                <a:noFill/>
              </a:ln>
              <a:solidFill>
                <a:srgbClr val="FFFFFF"/>
              </a:solidFill>
              <a:effectLst/>
              <a:uLnTx/>
              <a:uFillTx/>
            </a:endParaRPr>
          </a:p>
          <a:p>
            <a:pPr marL="0" marR="0" lvl="0" indent="0" defTabSz="609559" eaLnBrk="1" fontAlgn="auto"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$9 | User | Month</a:t>
            </a:r>
          </a:p>
          <a:p>
            <a:pPr marL="285750" marR="0" lvl="0" indent="-285750" defTabSz="609559"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400" b="0" i="0" u="none" strike="noStrike" kern="0" cap="none" spc="0" normalizeH="0" baseline="0" noProof="0">
                <a:ln>
                  <a:noFill/>
                </a:ln>
                <a:solidFill>
                  <a:srgbClr val="16BDEB"/>
                </a:solidFill>
                <a:effectLst/>
                <a:uLnTx/>
                <a:uFillTx/>
                <a:latin typeface="CiscoSansTT Light" panose="020B0503020201020303" pitchFamily="34" charset="0"/>
                <a:cs typeface="CiscoSansTT Light" panose="020B0503020201020303" pitchFamily="34" charset="0"/>
              </a:rPr>
              <a:t>Cisco Talos Threat Hunting</a:t>
            </a:r>
          </a:p>
          <a:p>
            <a:pPr marL="285750" marR="0" lvl="0" indent="-285750" defTabSz="609559"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Secure VPN-less remote access </a:t>
            </a:r>
          </a:p>
          <a:p>
            <a:pPr marL="285750" marR="0" lvl="0" indent="-285750" defTabSz="609559"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CiscoSansTT Light" panose="020B0503020201020303" pitchFamily="34" charset="0"/>
                <a:cs typeface="CiscoSansTT Light" panose="020B0503020201020303" pitchFamily="34" charset="0"/>
              </a:rPr>
              <a:t>3rd party EDR agent check</a:t>
            </a:r>
          </a:p>
        </p:txBody>
      </p:sp>
      <p:sp>
        <p:nvSpPr>
          <p:cNvPr id="10" name="TextBox 9">
            <a:extLst>
              <a:ext uri="{FF2B5EF4-FFF2-40B4-BE49-F238E27FC236}">
                <a16:creationId xmlns:a16="http://schemas.microsoft.com/office/drawing/2014/main" id="{074972D7-E9FE-7D02-358B-B1CE2865C4E8}"/>
              </a:ext>
            </a:extLst>
          </p:cNvPr>
          <p:cNvSpPr txBox="1"/>
          <p:nvPr/>
        </p:nvSpPr>
        <p:spPr>
          <a:xfrm>
            <a:off x="2284786" y="6135769"/>
            <a:ext cx="7619254" cy="293023"/>
          </a:xfrm>
          <a:prstGeom prst="rect">
            <a:avLst/>
          </a:prstGeom>
          <a:noFill/>
        </p:spPr>
        <p:txBody>
          <a:bodyPr vert="horz" lIns="0" tIns="0" rIns="0" bIns="0" rtlCol="0" anchor="t">
            <a:noAutofit/>
          </a:bodyPr>
          <a:lstStyle>
            <a:defPPr>
              <a:defRPr lang="en-US"/>
            </a:defPPr>
            <a:lvl1pPr marL="0" indent="0" algn="ctr" defTabSz="912276" eaLnBrk="1" hangingPunct="1">
              <a:lnSpc>
                <a:spcPct val="90000"/>
              </a:lnSpc>
              <a:buClrTx/>
              <a:buSzPct val="70000"/>
              <a:buFont typeface="Arial" panose="020B0604020202020204" pitchFamily="34" charset="0"/>
              <a:buNone/>
              <a:defRPr sz="2000" b="0" i="0" u="none">
                <a:solidFill>
                  <a:schemeClr val="bg1"/>
                </a:solidFill>
                <a:latin typeface="+mj-lt"/>
                <a:ea typeface="CiscoSansTT Thin" charset="0"/>
                <a:cs typeface="CiscoSansTT Thin" charset="0"/>
              </a:defRPr>
            </a:lvl1pPr>
            <a:lvl2pPr defTabSz="912276" eaLnBrk="1" hangingPunct="1">
              <a:lnSpc>
                <a:spcPct val="80000"/>
              </a:lnSpc>
              <a:defRPr sz="4267">
                <a:solidFill>
                  <a:srgbClr val="676767"/>
                </a:solidFill>
              </a:defRPr>
            </a:lvl2pPr>
            <a:lvl3pPr defTabSz="912276" eaLnBrk="1" hangingPunct="1">
              <a:lnSpc>
                <a:spcPct val="80000"/>
              </a:lnSpc>
              <a:defRPr sz="4267">
                <a:solidFill>
                  <a:srgbClr val="676767"/>
                </a:solidFill>
              </a:defRPr>
            </a:lvl3pPr>
            <a:lvl4pPr defTabSz="912276" eaLnBrk="1" hangingPunct="1">
              <a:lnSpc>
                <a:spcPct val="80000"/>
              </a:lnSpc>
              <a:defRPr sz="4267">
                <a:solidFill>
                  <a:srgbClr val="676767"/>
                </a:solidFill>
              </a:defRPr>
            </a:lvl4pPr>
            <a:lvl5pPr defTabSz="912276" eaLnBrk="1" hangingPunct="1">
              <a:lnSpc>
                <a:spcPct val="80000"/>
              </a:lnSpc>
              <a:defRPr sz="4267">
                <a:solidFill>
                  <a:srgbClr val="676767"/>
                </a:solidFill>
              </a:defRPr>
            </a:lvl5pPr>
            <a:lvl6pPr marL="609595" defTabSz="912276" fontAlgn="base">
              <a:lnSpc>
                <a:spcPct val="80000"/>
              </a:lnSpc>
              <a:spcBef>
                <a:spcPct val="0"/>
              </a:spcBef>
              <a:spcAft>
                <a:spcPct val="0"/>
              </a:spcAft>
              <a:defRPr sz="4267">
                <a:solidFill>
                  <a:srgbClr val="676767"/>
                </a:solidFill>
              </a:defRPr>
            </a:lvl6pPr>
            <a:lvl7pPr marL="1219190" defTabSz="912276" fontAlgn="base">
              <a:lnSpc>
                <a:spcPct val="80000"/>
              </a:lnSpc>
              <a:spcBef>
                <a:spcPct val="0"/>
              </a:spcBef>
              <a:spcAft>
                <a:spcPct val="0"/>
              </a:spcAft>
              <a:defRPr sz="4267">
                <a:solidFill>
                  <a:srgbClr val="676767"/>
                </a:solidFill>
              </a:defRPr>
            </a:lvl7pPr>
            <a:lvl8pPr marL="1828785" defTabSz="912276" fontAlgn="base">
              <a:lnSpc>
                <a:spcPct val="80000"/>
              </a:lnSpc>
              <a:spcBef>
                <a:spcPct val="0"/>
              </a:spcBef>
              <a:spcAft>
                <a:spcPct val="0"/>
              </a:spcAft>
              <a:defRPr sz="4267">
                <a:solidFill>
                  <a:srgbClr val="676767"/>
                </a:solidFill>
              </a:defRPr>
            </a:lvl8pPr>
            <a:lvl9pPr marL="2438379" defTabSz="912276" fontAlgn="base">
              <a:lnSpc>
                <a:spcPct val="80000"/>
              </a:lnSpc>
              <a:spcBef>
                <a:spcPct val="0"/>
              </a:spcBef>
              <a:spcAft>
                <a:spcPct val="0"/>
              </a:spcAft>
              <a:defRPr sz="4267">
                <a:solidFill>
                  <a:srgbClr val="676767"/>
                </a:solidFill>
              </a:defRPr>
            </a:lvl9pPr>
          </a:lstStyle>
          <a:p>
            <a:r>
              <a:rPr lang="en-US" sz="1800">
                <a:solidFill>
                  <a:srgbClr val="FFFFFF"/>
                </a:solidFill>
                <a:latin typeface="CiscoSansTT Medium"/>
              </a:rPr>
              <a:t>Seamless Identity Verification: Partnership with Persona</a:t>
            </a:r>
          </a:p>
        </p:txBody>
      </p:sp>
      <p:cxnSp>
        <p:nvCxnSpPr>
          <p:cNvPr id="11" name="Straight Connector 10">
            <a:extLst>
              <a:ext uri="{FF2B5EF4-FFF2-40B4-BE49-F238E27FC236}">
                <a16:creationId xmlns:a16="http://schemas.microsoft.com/office/drawing/2014/main" id="{8369C2EB-94D3-63EE-1AF8-91D30C811120}"/>
              </a:ext>
            </a:extLst>
          </p:cNvPr>
          <p:cNvCxnSpPr/>
          <p:nvPr/>
        </p:nvCxnSpPr>
        <p:spPr>
          <a:xfrm>
            <a:off x="9349273" y="6242179"/>
            <a:ext cx="1942649" cy="0"/>
          </a:xfrm>
          <a:prstGeom prst="line">
            <a:avLst/>
          </a:prstGeom>
          <a:noFill/>
          <a:ln w="15875" cap="flat" cmpd="sng" algn="ctr">
            <a:solidFill>
              <a:srgbClr val="16BDEB">
                <a:shade val="95000"/>
                <a:satMod val="105000"/>
              </a:srgbClr>
            </a:solidFill>
            <a:prstDash val="solid"/>
          </a:ln>
          <a:effectLst/>
        </p:spPr>
      </p:cxnSp>
      <p:cxnSp>
        <p:nvCxnSpPr>
          <p:cNvPr id="12" name="Straight Connector 11">
            <a:extLst>
              <a:ext uri="{FF2B5EF4-FFF2-40B4-BE49-F238E27FC236}">
                <a16:creationId xmlns:a16="http://schemas.microsoft.com/office/drawing/2014/main" id="{791F6C6F-D5BB-BB64-B00E-A2AAC052A9B7}"/>
              </a:ext>
            </a:extLst>
          </p:cNvPr>
          <p:cNvCxnSpPr/>
          <p:nvPr/>
        </p:nvCxnSpPr>
        <p:spPr>
          <a:xfrm>
            <a:off x="877077" y="6242179"/>
            <a:ext cx="1942649" cy="0"/>
          </a:xfrm>
          <a:prstGeom prst="line">
            <a:avLst/>
          </a:prstGeom>
          <a:noFill/>
          <a:ln w="15875" cap="flat" cmpd="sng" algn="ctr">
            <a:solidFill>
              <a:srgbClr val="16BDEB">
                <a:shade val="95000"/>
                <a:satMod val="105000"/>
              </a:srgbClr>
            </a:solidFill>
            <a:prstDash val="solid"/>
          </a:ln>
          <a:effectLst/>
        </p:spPr>
      </p:cxnSp>
    </p:spTree>
    <p:extLst>
      <p:ext uri="{BB962C8B-B14F-4D97-AF65-F5344CB8AC3E}">
        <p14:creationId xmlns:p14="http://schemas.microsoft.com/office/powerpoint/2010/main" val="358836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42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DCCC07-F1C3-9C91-82A4-C38C97DA853B}"/>
              </a:ext>
            </a:extLst>
          </p:cNvPr>
          <p:cNvSpPr txBox="1"/>
          <p:nvPr/>
        </p:nvSpPr>
        <p:spPr>
          <a:xfrm>
            <a:off x="6442324" y="4283647"/>
            <a:ext cx="5744658" cy="1569660"/>
          </a:xfrm>
          <a:prstGeom prst="rect">
            <a:avLst/>
          </a:prstGeom>
          <a:noFill/>
        </p:spPr>
        <p:txBody>
          <a:bodyPr wrap="square" lIns="91440" tIns="45720" rIns="91440" bIns="45720" rtlCol="0" anchor="t">
            <a:spAutoFit/>
          </a:bodyPr>
          <a:lstStyle/>
          <a:p>
            <a:r>
              <a:rPr lang="en-US" sz="3200" b="1">
                <a:solidFill>
                  <a:schemeClr val="accent1"/>
                </a:solidFill>
                <a:latin typeface="+mj-lt"/>
                <a:ea typeface="ＭＳ Ｐゴシック"/>
                <a:cs typeface="CiscoSansTT"/>
              </a:rPr>
              <a:t>of compromises included  </a:t>
            </a:r>
            <a:r>
              <a:rPr lang="en-US" sz="3200" b="1">
                <a:solidFill>
                  <a:schemeClr val="accent2"/>
                </a:solidFill>
                <a:latin typeface="+mj-lt"/>
                <a:ea typeface="ＭＳ Ｐゴシック"/>
                <a:cs typeface="CiscoSansTT"/>
              </a:rPr>
              <a:t>misconfigured MFA, no MFA, or MFA bypass</a:t>
            </a:r>
            <a:endParaRPr lang="en-US" sz="3200" b="1">
              <a:solidFill>
                <a:schemeClr val="accent2"/>
              </a:solidFill>
              <a:latin typeface="+mj-lt"/>
              <a:cs typeface="CiscoSansTT" panose="020B0503020201020303" pitchFamily="34" charset="0"/>
            </a:endParaRPr>
          </a:p>
        </p:txBody>
      </p:sp>
      <p:sp>
        <p:nvSpPr>
          <p:cNvPr id="3" name="TextBox 2">
            <a:extLst>
              <a:ext uri="{FF2B5EF4-FFF2-40B4-BE49-F238E27FC236}">
                <a16:creationId xmlns:a16="http://schemas.microsoft.com/office/drawing/2014/main" id="{84DA9FAB-AC7B-7FF5-3CA8-7E681E443617}"/>
              </a:ext>
            </a:extLst>
          </p:cNvPr>
          <p:cNvSpPr txBox="1"/>
          <p:nvPr/>
        </p:nvSpPr>
        <p:spPr>
          <a:xfrm>
            <a:off x="6436363" y="800828"/>
            <a:ext cx="5323423" cy="3939540"/>
          </a:xfrm>
          <a:prstGeom prst="rect">
            <a:avLst/>
          </a:prstGeom>
          <a:noFill/>
        </p:spPr>
        <p:txBody>
          <a:bodyPr wrap="square" lIns="91440" tIns="45720" rIns="91440" bIns="45720" rtlCol="0" anchor="t">
            <a:spAutoFit/>
          </a:bodyPr>
          <a:lstStyle/>
          <a:p>
            <a:r>
              <a:rPr lang="en-US" sz="25000" kern="1000" spc="-1500">
                <a:solidFill>
                  <a:schemeClr val="accent2"/>
                </a:solidFill>
                <a:latin typeface="CiscoSansTT Thin"/>
                <a:ea typeface="ＭＳ Ｐゴシック"/>
                <a:cs typeface="CiscoSansTT Thin"/>
              </a:rPr>
              <a:t>40</a:t>
            </a:r>
            <a:r>
              <a:rPr lang="en-US" sz="25000" kern="1000" spc="-1500" baseline="30000">
                <a:solidFill>
                  <a:schemeClr val="accent2"/>
                </a:solidFill>
                <a:latin typeface="CiscoSansTT Thin"/>
                <a:ea typeface="ＭＳ Ｐゴシック"/>
                <a:cs typeface="CiscoSansTT Thin"/>
              </a:rPr>
              <a:t>%</a:t>
            </a:r>
          </a:p>
        </p:txBody>
      </p:sp>
      <p:grpSp>
        <p:nvGrpSpPr>
          <p:cNvPr id="107" name="Group 106">
            <a:extLst>
              <a:ext uri="{FF2B5EF4-FFF2-40B4-BE49-F238E27FC236}">
                <a16:creationId xmlns:a16="http://schemas.microsoft.com/office/drawing/2014/main" id="{EED62FD1-0749-91B6-6C0C-3973EA06E6DB}"/>
              </a:ext>
            </a:extLst>
          </p:cNvPr>
          <p:cNvGrpSpPr/>
          <p:nvPr/>
        </p:nvGrpSpPr>
        <p:grpSpPr>
          <a:xfrm>
            <a:off x="402649" y="646242"/>
            <a:ext cx="5534323" cy="5339985"/>
            <a:chOff x="402649" y="646242"/>
            <a:chExt cx="5534323" cy="5339985"/>
          </a:xfrm>
        </p:grpSpPr>
        <p:sp>
          <p:nvSpPr>
            <p:cNvPr id="5" name="Oval 4">
              <a:extLst>
                <a:ext uri="{FF2B5EF4-FFF2-40B4-BE49-F238E27FC236}">
                  <a16:creationId xmlns:a16="http://schemas.microsoft.com/office/drawing/2014/main" id="{B9F8AA86-C2D6-8267-592D-3A9242A07BA2}"/>
                </a:ext>
              </a:extLst>
            </p:cNvPr>
            <p:cNvSpPr/>
            <p:nvPr/>
          </p:nvSpPr>
          <p:spPr>
            <a:xfrm>
              <a:off x="402649" y="64624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CDC1DD-9830-781F-254E-D63B67A81A80}"/>
                </a:ext>
              </a:extLst>
            </p:cNvPr>
            <p:cNvSpPr/>
            <p:nvPr/>
          </p:nvSpPr>
          <p:spPr>
            <a:xfrm>
              <a:off x="966747" y="64624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977FE4-6B8E-99C4-B94C-EA0400631250}"/>
                </a:ext>
              </a:extLst>
            </p:cNvPr>
            <p:cNvSpPr/>
            <p:nvPr/>
          </p:nvSpPr>
          <p:spPr>
            <a:xfrm>
              <a:off x="1530843" y="64624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4A7C335-4723-E352-0E7C-760759D5056D}"/>
                </a:ext>
              </a:extLst>
            </p:cNvPr>
            <p:cNvSpPr/>
            <p:nvPr/>
          </p:nvSpPr>
          <p:spPr>
            <a:xfrm>
              <a:off x="2659037" y="646242"/>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54BA9CC-F5CC-52DC-0517-F9CCDB1E6D48}"/>
                </a:ext>
              </a:extLst>
            </p:cNvPr>
            <p:cNvSpPr/>
            <p:nvPr/>
          </p:nvSpPr>
          <p:spPr>
            <a:xfrm>
              <a:off x="2094941" y="64624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ADFCC3-6949-E314-EA9E-9BBCF42A284E}"/>
                </a:ext>
              </a:extLst>
            </p:cNvPr>
            <p:cNvSpPr/>
            <p:nvPr/>
          </p:nvSpPr>
          <p:spPr>
            <a:xfrm>
              <a:off x="3787233" y="646242"/>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D15A4AE-E181-4C14-F389-E08D03A84AE8}"/>
                </a:ext>
              </a:extLst>
            </p:cNvPr>
            <p:cNvSpPr/>
            <p:nvPr/>
          </p:nvSpPr>
          <p:spPr>
            <a:xfrm>
              <a:off x="3223135" y="646242"/>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7458F3-CC08-5B96-5A61-50812F7CD734}"/>
                </a:ext>
              </a:extLst>
            </p:cNvPr>
            <p:cNvSpPr/>
            <p:nvPr/>
          </p:nvSpPr>
          <p:spPr>
            <a:xfrm>
              <a:off x="4915427" y="646242"/>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C327F9-50D7-CDAA-561C-22C5708BF47E}"/>
                </a:ext>
              </a:extLst>
            </p:cNvPr>
            <p:cNvSpPr/>
            <p:nvPr/>
          </p:nvSpPr>
          <p:spPr>
            <a:xfrm>
              <a:off x="402649" y="118896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1A532BC-D4FB-A40F-5AB4-9A219AC03953}"/>
                </a:ext>
              </a:extLst>
            </p:cNvPr>
            <p:cNvSpPr/>
            <p:nvPr/>
          </p:nvSpPr>
          <p:spPr>
            <a:xfrm>
              <a:off x="966747" y="118896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3DAAA03-3D52-7D1C-7169-439C8189E9A5}"/>
                </a:ext>
              </a:extLst>
            </p:cNvPr>
            <p:cNvSpPr/>
            <p:nvPr/>
          </p:nvSpPr>
          <p:spPr>
            <a:xfrm>
              <a:off x="1530843" y="118896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7454E4-F202-B5C3-7CE2-34382ADA0845}"/>
                </a:ext>
              </a:extLst>
            </p:cNvPr>
            <p:cNvSpPr/>
            <p:nvPr/>
          </p:nvSpPr>
          <p:spPr>
            <a:xfrm>
              <a:off x="2659037" y="1188962"/>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0742B07-9B18-EC8A-7352-21515EBBA15B}"/>
                </a:ext>
              </a:extLst>
            </p:cNvPr>
            <p:cNvSpPr/>
            <p:nvPr/>
          </p:nvSpPr>
          <p:spPr>
            <a:xfrm>
              <a:off x="2094941" y="118896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E5DC09-A32A-5412-827F-88F34881C327}"/>
                </a:ext>
              </a:extLst>
            </p:cNvPr>
            <p:cNvSpPr/>
            <p:nvPr/>
          </p:nvSpPr>
          <p:spPr>
            <a:xfrm>
              <a:off x="3223135" y="1188962"/>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D83958-610A-BC00-AA07-7DF67CECD76B}"/>
                </a:ext>
              </a:extLst>
            </p:cNvPr>
            <p:cNvSpPr/>
            <p:nvPr/>
          </p:nvSpPr>
          <p:spPr>
            <a:xfrm>
              <a:off x="4351329" y="1188962"/>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A82D072-5ECD-4D1D-0115-B96BCB5C83E5}"/>
                </a:ext>
              </a:extLst>
            </p:cNvPr>
            <p:cNvSpPr/>
            <p:nvPr/>
          </p:nvSpPr>
          <p:spPr>
            <a:xfrm>
              <a:off x="402649" y="173168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D8ADCDE-448F-E2B9-A1CE-BBAB300361FE}"/>
                </a:ext>
              </a:extLst>
            </p:cNvPr>
            <p:cNvSpPr/>
            <p:nvPr/>
          </p:nvSpPr>
          <p:spPr>
            <a:xfrm>
              <a:off x="966747" y="173168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1B19DB0-2B90-C790-6393-10BA4C0BD608}"/>
                </a:ext>
              </a:extLst>
            </p:cNvPr>
            <p:cNvSpPr/>
            <p:nvPr/>
          </p:nvSpPr>
          <p:spPr>
            <a:xfrm>
              <a:off x="1530843" y="173168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A10278F-65C8-EB42-794B-A3BA8C0E38D6}"/>
                </a:ext>
              </a:extLst>
            </p:cNvPr>
            <p:cNvSpPr/>
            <p:nvPr/>
          </p:nvSpPr>
          <p:spPr>
            <a:xfrm>
              <a:off x="2659037" y="1731682"/>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E6A6E22-DB0D-953C-CADC-E17693822AB8}"/>
                </a:ext>
              </a:extLst>
            </p:cNvPr>
            <p:cNvSpPr/>
            <p:nvPr/>
          </p:nvSpPr>
          <p:spPr>
            <a:xfrm>
              <a:off x="2094941" y="1731682"/>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D62E288-B086-B48D-0929-9017A9F2A5C7}"/>
                </a:ext>
              </a:extLst>
            </p:cNvPr>
            <p:cNvSpPr/>
            <p:nvPr/>
          </p:nvSpPr>
          <p:spPr>
            <a:xfrm>
              <a:off x="3787233" y="1731682"/>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9F4F8ED-C9AF-B6D8-30C4-2E65B70269B4}"/>
                </a:ext>
              </a:extLst>
            </p:cNvPr>
            <p:cNvSpPr/>
            <p:nvPr/>
          </p:nvSpPr>
          <p:spPr>
            <a:xfrm>
              <a:off x="4915427" y="1731682"/>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C103FB0-801A-87C8-3FC0-AAA85212053F}"/>
                </a:ext>
              </a:extLst>
            </p:cNvPr>
            <p:cNvSpPr/>
            <p:nvPr/>
          </p:nvSpPr>
          <p:spPr>
            <a:xfrm>
              <a:off x="402649" y="227440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B39991B-1847-41D4-2D0C-18E25487A56E}"/>
                </a:ext>
              </a:extLst>
            </p:cNvPr>
            <p:cNvSpPr/>
            <p:nvPr/>
          </p:nvSpPr>
          <p:spPr>
            <a:xfrm>
              <a:off x="966747" y="227440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221CC89-D9C5-057F-EBE5-2052A227697D}"/>
                </a:ext>
              </a:extLst>
            </p:cNvPr>
            <p:cNvSpPr/>
            <p:nvPr/>
          </p:nvSpPr>
          <p:spPr>
            <a:xfrm>
              <a:off x="1530843" y="227440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B3E001A-3651-F0F4-A6FC-4EBCBFDD4BAB}"/>
                </a:ext>
              </a:extLst>
            </p:cNvPr>
            <p:cNvSpPr/>
            <p:nvPr/>
          </p:nvSpPr>
          <p:spPr>
            <a:xfrm>
              <a:off x="2659037" y="227440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B70BFE2-4106-7C50-2DEA-1C204D7A871A}"/>
                </a:ext>
              </a:extLst>
            </p:cNvPr>
            <p:cNvSpPr/>
            <p:nvPr/>
          </p:nvSpPr>
          <p:spPr>
            <a:xfrm>
              <a:off x="2094941" y="227440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7729222-A69B-FDB0-9047-0CE8AEA2B2CD}"/>
                </a:ext>
              </a:extLst>
            </p:cNvPr>
            <p:cNvSpPr/>
            <p:nvPr/>
          </p:nvSpPr>
          <p:spPr>
            <a:xfrm>
              <a:off x="3223135" y="227440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E1ACD29-6707-A47F-45B6-24EA3E1194EB}"/>
                </a:ext>
              </a:extLst>
            </p:cNvPr>
            <p:cNvSpPr/>
            <p:nvPr/>
          </p:nvSpPr>
          <p:spPr>
            <a:xfrm>
              <a:off x="4351329" y="227440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4A61B99-FB33-37A4-744A-00AE89533BF6}"/>
                </a:ext>
              </a:extLst>
            </p:cNvPr>
            <p:cNvSpPr/>
            <p:nvPr/>
          </p:nvSpPr>
          <p:spPr>
            <a:xfrm>
              <a:off x="402649" y="281712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5616CD3-3AA9-C83C-2859-258CDF02624C}"/>
                </a:ext>
              </a:extLst>
            </p:cNvPr>
            <p:cNvSpPr/>
            <p:nvPr/>
          </p:nvSpPr>
          <p:spPr>
            <a:xfrm>
              <a:off x="966747" y="281712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CD426C2-58C8-39EF-66B4-F21EB8A3B39F}"/>
                </a:ext>
              </a:extLst>
            </p:cNvPr>
            <p:cNvSpPr/>
            <p:nvPr/>
          </p:nvSpPr>
          <p:spPr>
            <a:xfrm>
              <a:off x="1530843" y="281712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7EBBEB4-C097-4038-4619-BC9269252CE8}"/>
                </a:ext>
              </a:extLst>
            </p:cNvPr>
            <p:cNvSpPr/>
            <p:nvPr/>
          </p:nvSpPr>
          <p:spPr>
            <a:xfrm>
              <a:off x="2659037" y="281712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1F562B5-6809-FD88-6B14-FC65009B4C64}"/>
                </a:ext>
              </a:extLst>
            </p:cNvPr>
            <p:cNvSpPr/>
            <p:nvPr/>
          </p:nvSpPr>
          <p:spPr>
            <a:xfrm>
              <a:off x="2094941" y="281712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20EAAD3-FF47-03CA-6113-63B2CB064622}"/>
                </a:ext>
              </a:extLst>
            </p:cNvPr>
            <p:cNvSpPr/>
            <p:nvPr/>
          </p:nvSpPr>
          <p:spPr>
            <a:xfrm>
              <a:off x="3787233" y="281712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EDF822E-3AE6-B95C-16B3-268A3024ED21}"/>
                </a:ext>
              </a:extLst>
            </p:cNvPr>
            <p:cNvSpPr/>
            <p:nvPr/>
          </p:nvSpPr>
          <p:spPr>
            <a:xfrm>
              <a:off x="3223135" y="281712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9E2867C-E701-0CEB-9E76-D358530E9B70}"/>
                </a:ext>
              </a:extLst>
            </p:cNvPr>
            <p:cNvSpPr/>
            <p:nvPr/>
          </p:nvSpPr>
          <p:spPr>
            <a:xfrm>
              <a:off x="4915427" y="2817124"/>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5FACEA8-AC98-5A8B-CF66-B4908A81FD2B}"/>
                </a:ext>
              </a:extLst>
            </p:cNvPr>
            <p:cNvSpPr/>
            <p:nvPr/>
          </p:nvSpPr>
          <p:spPr>
            <a:xfrm>
              <a:off x="402649" y="335984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6296928-4FBB-E90D-AD32-8EC3F739756C}"/>
                </a:ext>
              </a:extLst>
            </p:cNvPr>
            <p:cNvSpPr/>
            <p:nvPr/>
          </p:nvSpPr>
          <p:spPr>
            <a:xfrm>
              <a:off x="966747" y="335984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3A5D7DE-B8C9-25EA-83AC-04B5BC042095}"/>
                </a:ext>
              </a:extLst>
            </p:cNvPr>
            <p:cNvSpPr/>
            <p:nvPr/>
          </p:nvSpPr>
          <p:spPr>
            <a:xfrm>
              <a:off x="1530843" y="335984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6C6075A-4DEC-1D26-BFD1-76393E3EE485}"/>
                </a:ext>
              </a:extLst>
            </p:cNvPr>
            <p:cNvSpPr/>
            <p:nvPr/>
          </p:nvSpPr>
          <p:spPr>
            <a:xfrm>
              <a:off x="2659037" y="335984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16D129B-7941-AE19-69E7-0F12EF0EFC50}"/>
                </a:ext>
              </a:extLst>
            </p:cNvPr>
            <p:cNvSpPr/>
            <p:nvPr/>
          </p:nvSpPr>
          <p:spPr>
            <a:xfrm>
              <a:off x="2094941" y="335984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54AF26C-1CD2-691E-A016-41E153C56E42}"/>
                </a:ext>
              </a:extLst>
            </p:cNvPr>
            <p:cNvSpPr/>
            <p:nvPr/>
          </p:nvSpPr>
          <p:spPr>
            <a:xfrm>
              <a:off x="3223135" y="335984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8ACD5A2-16E1-F29F-1D35-2E52A9D46DDF}"/>
                </a:ext>
              </a:extLst>
            </p:cNvPr>
            <p:cNvSpPr/>
            <p:nvPr/>
          </p:nvSpPr>
          <p:spPr>
            <a:xfrm>
              <a:off x="4351329" y="335984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9BB6291-6B50-F3E3-DCD8-1DBE8BAFCE5C}"/>
                </a:ext>
              </a:extLst>
            </p:cNvPr>
            <p:cNvSpPr/>
            <p:nvPr/>
          </p:nvSpPr>
          <p:spPr>
            <a:xfrm>
              <a:off x="402649" y="390256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E2EED37-BAB7-628D-72E1-6F0BDF981BA6}"/>
                </a:ext>
              </a:extLst>
            </p:cNvPr>
            <p:cNvSpPr/>
            <p:nvPr/>
          </p:nvSpPr>
          <p:spPr>
            <a:xfrm>
              <a:off x="966747" y="390256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53EA1AD-1442-5A44-4C5F-813D24C28123}"/>
                </a:ext>
              </a:extLst>
            </p:cNvPr>
            <p:cNvSpPr/>
            <p:nvPr/>
          </p:nvSpPr>
          <p:spPr>
            <a:xfrm>
              <a:off x="1530843" y="390256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B0E89BB-9BAF-D594-815C-DEC62A6E5EEC}"/>
                </a:ext>
              </a:extLst>
            </p:cNvPr>
            <p:cNvSpPr/>
            <p:nvPr/>
          </p:nvSpPr>
          <p:spPr>
            <a:xfrm>
              <a:off x="2659037" y="390256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9C7CDF4-CD6A-1550-4A59-01C2857B8ED2}"/>
                </a:ext>
              </a:extLst>
            </p:cNvPr>
            <p:cNvSpPr/>
            <p:nvPr/>
          </p:nvSpPr>
          <p:spPr>
            <a:xfrm>
              <a:off x="2094941" y="390256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019FA83-15F2-06DF-D108-48B04581FB4C}"/>
                </a:ext>
              </a:extLst>
            </p:cNvPr>
            <p:cNvSpPr/>
            <p:nvPr/>
          </p:nvSpPr>
          <p:spPr>
            <a:xfrm>
              <a:off x="3787233" y="390256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33839D9-7BC5-3C18-367F-6D7C06EEA163}"/>
                </a:ext>
              </a:extLst>
            </p:cNvPr>
            <p:cNvSpPr/>
            <p:nvPr/>
          </p:nvSpPr>
          <p:spPr>
            <a:xfrm>
              <a:off x="3223135" y="390256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087DF23-961B-8D91-4430-A1DB667323E1}"/>
                </a:ext>
              </a:extLst>
            </p:cNvPr>
            <p:cNvSpPr/>
            <p:nvPr/>
          </p:nvSpPr>
          <p:spPr>
            <a:xfrm>
              <a:off x="4915427" y="3902564"/>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7BA6643-600D-7FAE-AC9F-9306547BEE15}"/>
                </a:ext>
              </a:extLst>
            </p:cNvPr>
            <p:cNvSpPr/>
            <p:nvPr/>
          </p:nvSpPr>
          <p:spPr>
            <a:xfrm>
              <a:off x="402649" y="444528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B9E9A1E-D5C7-96DF-9701-0E744D3D820E}"/>
                </a:ext>
              </a:extLst>
            </p:cNvPr>
            <p:cNvSpPr/>
            <p:nvPr/>
          </p:nvSpPr>
          <p:spPr>
            <a:xfrm>
              <a:off x="966747" y="444528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E0832C9-9CFC-B538-3ED4-E0E7C093EB63}"/>
                </a:ext>
              </a:extLst>
            </p:cNvPr>
            <p:cNvSpPr/>
            <p:nvPr/>
          </p:nvSpPr>
          <p:spPr>
            <a:xfrm>
              <a:off x="1530843" y="444528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70395AD-11CF-73C2-990F-E83CFC5876C0}"/>
                </a:ext>
              </a:extLst>
            </p:cNvPr>
            <p:cNvSpPr/>
            <p:nvPr/>
          </p:nvSpPr>
          <p:spPr>
            <a:xfrm>
              <a:off x="2659037" y="444528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339A88E-0EC7-4AE8-6002-6DDC356DDAF0}"/>
                </a:ext>
              </a:extLst>
            </p:cNvPr>
            <p:cNvSpPr/>
            <p:nvPr/>
          </p:nvSpPr>
          <p:spPr>
            <a:xfrm>
              <a:off x="2094941" y="4445284"/>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62F3AB2-5FA8-378C-8325-B40479BCD7CF}"/>
                </a:ext>
              </a:extLst>
            </p:cNvPr>
            <p:cNvSpPr/>
            <p:nvPr/>
          </p:nvSpPr>
          <p:spPr>
            <a:xfrm>
              <a:off x="3223135" y="444528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66C7A79-0501-27AE-E6F2-EFE0B43B49B3}"/>
                </a:ext>
              </a:extLst>
            </p:cNvPr>
            <p:cNvSpPr/>
            <p:nvPr/>
          </p:nvSpPr>
          <p:spPr>
            <a:xfrm>
              <a:off x="4351329" y="444528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E5BF221-5604-D8C4-0817-27BFBDDE9507}"/>
                </a:ext>
              </a:extLst>
            </p:cNvPr>
            <p:cNvSpPr/>
            <p:nvPr/>
          </p:nvSpPr>
          <p:spPr>
            <a:xfrm>
              <a:off x="402649" y="4988006"/>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4203723C-CBD8-0CF0-7E69-3A4EA3ABC27C}"/>
                </a:ext>
              </a:extLst>
            </p:cNvPr>
            <p:cNvSpPr/>
            <p:nvPr/>
          </p:nvSpPr>
          <p:spPr>
            <a:xfrm>
              <a:off x="966747" y="4988006"/>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C25877C-2D5E-483F-9523-21346DF25F32}"/>
                </a:ext>
              </a:extLst>
            </p:cNvPr>
            <p:cNvSpPr/>
            <p:nvPr/>
          </p:nvSpPr>
          <p:spPr>
            <a:xfrm>
              <a:off x="1530843" y="4988006"/>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60BF23F-E8AC-2AA5-5FB8-8BF01FA888F6}"/>
                </a:ext>
              </a:extLst>
            </p:cNvPr>
            <p:cNvSpPr/>
            <p:nvPr/>
          </p:nvSpPr>
          <p:spPr>
            <a:xfrm>
              <a:off x="2659037" y="4988006"/>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96F84CD-6B72-EC23-600F-12549846A8FD}"/>
                </a:ext>
              </a:extLst>
            </p:cNvPr>
            <p:cNvSpPr/>
            <p:nvPr/>
          </p:nvSpPr>
          <p:spPr>
            <a:xfrm>
              <a:off x="2094941" y="4988006"/>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BD2D773-3414-D40A-F42A-4C53C6D288B3}"/>
                </a:ext>
              </a:extLst>
            </p:cNvPr>
            <p:cNvSpPr/>
            <p:nvPr/>
          </p:nvSpPr>
          <p:spPr>
            <a:xfrm>
              <a:off x="3787233" y="4988006"/>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C3C2BAD-32BB-CFDC-B8EE-8389E200A67A}"/>
                </a:ext>
              </a:extLst>
            </p:cNvPr>
            <p:cNvSpPr/>
            <p:nvPr/>
          </p:nvSpPr>
          <p:spPr>
            <a:xfrm>
              <a:off x="3223135" y="4988006"/>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D3DE7EE-7056-B504-2053-819937C953CF}"/>
                </a:ext>
              </a:extLst>
            </p:cNvPr>
            <p:cNvSpPr/>
            <p:nvPr/>
          </p:nvSpPr>
          <p:spPr>
            <a:xfrm>
              <a:off x="4915427" y="4988006"/>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3648AA2C-F151-795F-1814-1CE6AFE14956}"/>
                </a:ext>
              </a:extLst>
            </p:cNvPr>
            <p:cNvSpPr/>
            <p:nvPr/>
          </p:nvSpPr>
          <p:spPr>
            <a:xfrm>
              <a:off x="402649" y="5530728"/>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BC1B40B-28A0-9F68-DD79-E2528497AD34}"/>
                </a:ext>
              </a:extLst>
            </p:cNvPr>
            <p:cNvSpPr/>
            <p:nvPr/>
          </p:nvSpPr>
          <p:spPr>
            <a:xfrm>
              <a:off x="966747" y="5530728"/>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3591267-73DE-3E32-9EB3-B1F6A655CE69}"/>
                </a:ext>
              </a:extLst>
            </p:cNvPr>
            <p:cNvSpPr/>
            <p:nvPr/>
          </p:nvSpPr>
          <p:spPr>
            <a:xfrm>
              <a:off x="1530843" y="5530728"/>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8F97D5EE-C2F0-6803-E0D0-B26D3F0BF2DA}"/>
                </a:ext>
              </a:extLst>
            </p:cNvPr>
            <p:cNvSpPr/>
            <p:nvPr/>
          </p:nvSpPr>
          <p:spPr>
            <a:xfrm>
              <a:off x="2659037" y="5530728"/>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48B86DB-DE82-C361-9A45-C49AE79A8437}"/>
                </a:ext>
              </a:extLst>
            </p:cNvPr>
            <p:cNvSpPr/>
            <p:nvPr/>
          </p:nvSpPr>
          <p:spPr>
            <a:xfrm>
              <a:off x="2094941" y="5530728"/>
              <a:ext cx="457448" cy="45549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ED1CCF2-4E5E-6A8E-144B-ED367FC3B307}"/>
                </a:ext>
              </a:extLst>
            </p:cNvPr>
            <p:cNvSpPr/>
            <p:nvPr/>
          </p:nvSpPr>
          <p:spPr>
            <a:xfrm>
              <a:off x="3223135" y="5530728"/>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BBD7046-ADB7-FCD1-6242-16E2AC594AC1}"/>
                </a:ext>
              </a:extLst>
            </p:cNvPr>
            <p:cNvSpPr/>
            <p:nvPr/>
          </p:nvSpPr>
          <p:spPr>
            <a:xfrm>
              <a:off x="4351329" y="5530728"/>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4A7A3"/>
                </a:solidFill>
              </a:endParaRPr>
            </a:p>
          </p:txBody>
        </p:sp>
        <p:sp>
          <p:nvSpPr>
            <p:cNvPr id="79" name="Oval 78">
              <a:extLst>
                <a:ext uri="{FF2B5EF4-FFF2-40B4-BE49-F238E27FC236}">
                  <a16:creationId xmlns:a16="http://schemas.microsoft.com/office/drawing/2014/main" id="{0CF2D931-9651-8702-3784-7EEF11E4330D}"/>
                </a:ext>
              </a:extLst>
            </p:cNvPr>
            <p:cNvSpPr/>
            <p:nvPr/>
          </p:nvSpPr>
          <p:spPr>
            <a:xfrm>
              <a:off x="4351329" y="1731682"/>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21AE0EEC-ECCE-DF69-358C-9E6CAAD11D57}"/>
                </a:ext>
              </a:extLst>
            </p:cNvPr>
            <p:cNvSpPr/>
            <p:nvPr/>
          </p:nvSpPr>
          <p:spPr>
            <a:xfrm>
              <a:off x="3787233" y="227440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B204CF3C-401E-58F0-9F5E-BDC614B07938}"/>
                </a:ext>
              </a:extLst>
            </p:cNvPr>
            <p:cNvSpPr/>
            <p:nvPr/>
          </p:nvSpPr>
          <p:spPr>
            <a:xfrm>
              <a:off x="3787233" y="335984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368807D-852F-B86C-B7CB-B8C78A16F3D7}"/>
                </a:ext>
              </a:extLst>
            </p:cNvPr>
            <p:cNvSpPr/>
            <p:nvPr/>
          </p:nvSpPr>
          <p:spPr>
            <a:xfrm>
              <a:off x="3787233" y="4445284"/>
              <a:ext cx="457448"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658519D5-7CF1-AFCE-5B61-7EB35CC5D81B}"/>
                </a:ext>
              </a:extLst>
            </p:cNvPr>
            <p:cNvSpPr/>
            <p:nvPr/>
          </p:nvSpPr>
          <p:spPr>
            <a:xfrm>
              <a:off x="4915427" y="4445284"/>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8C0297B-1904-CB86-C24F-EF6C9D5424FA}"/>
                </a:ext>
              </a:extLst>
            </p:cNvPr>
            <p:cNvSpPr/>
            <p:nvPr/>
          </p:nvSpPr>
          <p:spPr>
            <a:xfrm>
              <a:off x="4351329" y="4988006"/>
              <a:ext cx="457448"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9545E7DA-8DAD-78E1-E8AA-5A980DD3E358}"/>
                </a:ext>
              </a:extLst>
            </p:cNvPr>
            <p:cNvSpPr/>
            <p:nvPr/>
          </p:nvSpPr>
          <p:spPr>
            <a:xfrm>
              <a:off x="4351329" y="646242"/>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06935496-1260-41C9-DBCE-9C2187AA585D}"/>
                </a:ext>
              </a:extLst>
            </p:cNvPr>
            <p:cNvSpPr/>
            <p:nvPr/>
          </p:nvSpPr>
          <p:spPr>
            <a:xfrm>
              <a:off x="5479523" y="646242"/>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31C1A92-90B3-B003-279F-DF485EA3F1C2}"/>
                </a:ext>
              </a:extLst>
            </p:cNvPr>
            <p:cNvSpPr/>
            <p:nvPr/>
          </p:nvSpPr>
          <p:spPr>
            <a:xfrm>
              <a:off x="3787233" y="1188962"/>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6000E10-21A2-157C-A8DD-E759B0CC3393}"/>
                </a:ext>
              </a:extLst>
            </p:cNvPr>
            <p:cNvSpPr/>
            <p:nvPr/>
          </p:nvSpPr>
          <p:spPr>
            <a:xfrm>
              <a:off x="4915427" y="1188962"/>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A2664BEF-6930-6696-A4AC-4C1AD88F39AE}"/>
                </a:ext>
              </a:extLst>
            </p:cNvPr>
            <p:cNvSpPr/>
            <p:nvPr/>
          </p:nvSpPr>
          <p:spPr>
            <a:xfrm>
              <a:off x="5479523" y="1188962"/>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E3A0CA6E-B385-6550-FD2C-A76389036F8B}"/>
                </a:ext>
              </a:extLst>
            </p:cNvPr>
            <p:cNvSpPr/>
            <p:nvPr/>
          </p:nvSpPr>
          <p:spPr>
            <a:xfrm>
              <a:off x="3223135" y="1731682"/>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5A03D6E-B828-3131-19B4-C0CB4E2855E5}"/>
                </a:ext>
              </a:extLst>
            </p:cNvPr>
            <p:cNvSpPr/>
            <p:nvPr/>
          </p:nvSpPr>
          <p:spPr>
            <a:xfrm>
              <a:off x="5479523" y="1731682"/>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974E0F7-F7F3-520E-17DE-F43C199579A7}"/>
                </a:ext>
              </a:extLst>
            </p:cNvPr>
            <p:cNvSpPr/>
            <p:nvPr/>
          </p:nvSpPr>
          <p:spPr>
            <a:xfrm>
              <a:off x="4915427" y="227440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686CC87-E918-5552-8C45-E43FC57FD8F9}"/>
                </a:ext>
              </a:extLst>
            </p:cNvPr>
            <p:cNvSpPr/>
            <p:nvPr/>
          </p:nvSpPr>
          <p:spPr>
            <a:xfrm>
              <a:off x="5479523" y="227440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654583C1-4ABB-4646-47A7-DEC07AABFE1E}"/>
                </a:ext>
              </a:extLst>
            </p:cNvPr>
            <p:cNvSpPr/>
            <p:nvPr/>
          </p:nvSpPr>
          <p:spPr>
            <a:xfrm>
              <a:off x="4351329" y="281712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6A82074-05A7-4033-5FB7-67F1F28C0325}"/>
                </a:ext>
              </a:extLst>
            </p:cNvPr>
            <p:cNvSpPr/>
            <p:nvPr/>
          </p:nvSpPr>
          <p:spPr>
            <a:xfrm>
              <a:off x="5479523" y="281712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A0DB179A-1D10-1B97-4EDE-F5E5079E2455}"/>
                </a:ext>
              </a:extLst>
            </p:cNvPr>
            <p:cNvSpPr/>
            <p:nvPr/>
          </p:nvSpPr>
          <p:spPr>
            <a:xfrm>
              <a:off x="4915427" y="3359844"/>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8E16258F-1E5B-E5E0-EA3F-70D4887B5C5F}"/>
                </a:ext>
              </a:extLst>
            </p:cNvPr>
            <p:cNvSpPr/>
            <p:nvPr/>
          </p:nvSpPr>
          <p:spPr>
            <a:xfrm>
              <a:off x="5479523" y="335984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0ED2876-8937-C3BE-2597-421E6115D2C5}"/>
                </a:ext>
              </a:extLst>
            </p:cNvPr>
            <p:cNvSpPr/>
            <p:nvPr/>
          </p:nvSpPr>
          <p:spPr>
            <a:xfrm>
              <a:off x="4351329" y="3902564"/>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D3450102-ABD8-1E63-CEEA-7A78CD047537}"/>
                </a:ext>
              </a:extLst>
            </p:cNvPr>
            <p:cNvSpPr/>
            <p:nvPr/>
          </p:nvSpPr>
          <p:spPr>
            <a:xfrm>
              <a:off x="5479523" y="3902564"/>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23ECDFCB-44D2-F326-30B4-5EBC3065B1A2}"/>
                </a:ext>
              </a:extLst>
            </p:cNvPr>
            <p:cNvSpPr/>
            <p:nvPr/>
          </p:nvSpPr>
          <p:spPr>
            <a:xfrm>
              <a:off x="5479523" y="4445284"/>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4CE7047B-30D1-252D-1E45-0796B12638FB}"/>
                </a:ext>
              </a:extLst>
            </p:cNvPr>
            <p:cNvSpPr/>
            <p:nvPr/>
          </p:nvSpPr>
          <p:spPr>
            <a:xfrm>
              <a:off x="5479523" y="4988006"/>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F6EBCE6-E820-4852-D47E-05115EB791FE}"/>
                </a:ext>
              </a:extLst>
            </p:cNvPr>
            <p:cNvSpPr/>
            <p:nvPr/>
          </p:nvSpPr>
          <p:spPr>
            <a:xfrm>
              <a:off x="3787233" y="5530728"/>
              <a:ext cx="457449" cy="455499"/>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DC86924D-3D2E-AF63-971A-9492A05D6A63}"/>
                </a:ext>
              </a:extLst>
            </p:cNvPr>
            <p:cNvSpPr/>
            <p:nvPr/>
          </p:nvSpPr>
          <p:spPr>
            <a:xfrm>
              <a:off x="4915427" y="5530728"/>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E6F6BC0B-076E-2457-6CD9-44F567C4D6FF}"/>
                </a:ext>
              </a:extLst>
            </p:cNvPr>
            <p:cNvSpPr/>
            <p:nvPr/>
          </p:nvSpPr>
          <p:spPr>
            <a:xfrm>
              <a:off x="5479523" y="5530728"/>
              <a:ext cx="457449" cy="455499"/>
            </a:xfrm>
            <a:prstGeom prst="ellipse">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a:extLst>
              <a:ext uri="{FF2B5EF4-FFF2-40B4-BE49-F238E27FC236}">
                <a16:creationId xmlns:a16="http://schemas.microsoft.com/office/drawing/2014/main" id="{699FD5B6-D58B-E653-D642-B08BB1AC00B8}"/>
              </a:ext>
            </a:extLst>
          </p:cNvPr>
          <p:cNvSpPr txBox="1"/>
          <p:nvPr/>
        </p:nvSpPr>
        <p:spPr>
          <a:xfrm>
            <a:off x="6436363" y="5917402"/>
            <a:ext cx="5537101" cy="307777"/>
          </a:xfrm>
          <a:prstGeom prst="rect">
            <a:avLst/>
          </a:prstGeom>
          <a:noFill/>
        </p:spPr>
        <p:txBody>
          <a:bodyPr wrap="square" rtlCol="0">
            <a:spAutoFit/>
          </a:bodyPr>
          <a:lstStyle/>
          <a:p>
            <a:pPr algn="l"/>
            <a:r>
              <a:rPr lang="en-US" sz="1400" i="1">
                <a:solidFill>
                  <a:schemeClr val="bg2"/>
                </a:solidFill>
                <a:latin typeface="+mn-lt"/>
              </a:rPr>
              <a:t>Cisco Talos Incident Response Trends Data Q3 2024</a:t>
            </a:r>
          </a:p>
        </p:txBody>
      </p:sp>
    </p:spTree>
    <p:extLst>
      <p:ext uri="{BB962C8B-B14F-4D97-AF65-F5344CB8AC3E}">
        <p14:creationId xmlns:p14="http://schemas.microsoft.com/office/powerpoint/2010/main" val="1486215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290A8AF2-7D61-534E-8EAE-8DA48903D9BF}"/>
              </a:ext>
            </a:extLst>
          </p:cNvPr>
          <p:cNvPicPr>
            <a:picLocks noChangeAspect="1"/>
          </p:cNvPicPr>
          <p:nvPr/>
        </p:nvPicPr>
        <p:blipFill>
          <a:blip r:embed="rId2"/>
          <a:stretch>
            <a:fillRect/>
          </a:stretch>
        </p:blipFill>
        <p:spPr>
          <a:xfrm>
            <a:off x="6386286" y="752929"/>
            <a:ext cx="5306786" cy="5352143"/>
          </a:xfrm>
          <a:prstGeom prst="rect">
            <a:avLst/>
          </a:prstGeom>
        </p:spPr>
      </p:pic>
      <p:sp>
        <p:nvSpPr>
          <p:cNvPr id="3" name="TextBox 2">
            <a:extLst>
              <a:ext uri="{FF2B5EF4-FFF2-40B4-BE49-F238E27FC236}">
                <a16:creationId xmlns:a16="http://schemas.microsoft.com/office/drawing/2014/main" id="{CBB92D58-2CEF-570D-CDCC-B33023B020B2}"/>
              </a:ext>
            </a:extLst>
          </p:cNvPr>
          <p:cNvSpPr txBox="1"/>
          <p:nvPr/>
        </p:nvSpPr>
        <p:spPr>
          <a:xfrm>
            <a:off x="771071" y="1719035"/>
            <a:ext cx="7025820"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fontAlgn="auto">
              <a:spcBef>
                <a:spcPts val="0"/>
              </a:spcBef>
              <a:spcAft>
                <a:spcPts val="0"/>
              </a:spcAft>
            </a:pPr>
            <a:r>
              <a:rPr lang="en-US" sz="4800" b="1">
                <a:solidFill>
                  <a:srgbClr val="FFFFFF"/>
                </a:solidFill>
                <a:latin typeface="CiscoSansTT Light"/>
                <a:ea typeface="+mn-lt"/>
                <a:cs typeface="CiscoSansTT Light"/>
              </a:rPr>
              <a:t>Why Duo for Identity?</a:t>
            </a:r>
          </a:p>
          <a:p>
            <a:pPr defTabSz="914400" fontAlgn="auto">
              <a:spcBef>
                <a:spcPts val="0"/>
              </a:spcBef>
              <a:spcAft>
                <a:spcPts val="0"/>
              </a:spcAft>
            </a:pPr>
            <a:endParaRPr lang="en-US" sz="2400">
              <a:solidFill>
                <a:srgbClr val="FFFFFF"/>
              </a:solidFill>
              <a:latin typeface="ciscosanstt thin"/>
              <a:ea typeface="+mn-lt"/>
              <a:cs typeface="CiscoSansTT Light"/>
            </a:endParaRPr>
          </a:p>
          <a:p>
            <a:pPr marL="285750" indent="-285750" defTabSz="914400" fontAlgn="auto">
              <a:spcBef>
                <a:spcPts val="0"/>
              </a:spcBef>
              <a:spcAft>
                <a:spcPts val="0"/>
              </a:spcAft>
              <a:buFont typeface="Arial"/>
              <a:buChar char="•"/>
            </a:pPr>
            <a:r>
              <a:rPr lang="en-US" sz="2400" b="1">
                <a:solidFill>
                  <a:srgbClr val="FFFFFF"/>
                </a:solidFill>
                <a:latin typeface="CiscoSansTT Light"/>
                <a:ea typeface="+mn-lt"/>
                <a:cs typeface="CiscoSansTT Light"/>
              </a:rPr>
              <a:t>Consolidate IAM and Identity Security</a:t>
            </a:r>
          </a:p>
          <a:p>
            <a:pPr defTabSz="914400" fontAlgn="auto">
              <a:spcBef>
                <a:spcPts val="0"/>
              </a:spcBef>
              <a:spcAft>
                <a:spcPts val="0"/>
              </a:spcAft>
            </a:pPr>
            <a:endParaRPr lang="en-US" sz="2400">
              <a:solidFill>
                <a:srgbClr val="FFFFFF"/>
              </a:solidFill>
              <a:latin typeface="ciscosanstt thin"/>
              <a:ea typeface="+mn-lt"/>
              <a:cs typeface="CiscoSansTT Light"/>
            </a:endParaRPr>
          </a:p>
          <a:p>
            <a:pPr marL="285750" indent="-285750" defTabSz="914400" fontAlgn="auto">
              <a:spcBef>
                <a:spcPts val="0"/>
              </a:spcBef>
              <a:spcAft>
                <a:spcPts val="0"/>
              </a:spcAft>
              <a:buFont typeface="Arial"/>
              <a:buChar char="•"/>
            </a:pPr>
            <a:r>
              <a:rPr lang="en-US" sz="2400">
                <a:solidFill>
                  <a:srgbClr val="FFFFFF"/>
                </a:solidFill>
                <a:latin typeface="CiscoSansTT Light"/>
                <a:ea typeface="+mn-lt"/>
                <a:cs typeface="CiscoSansTT Light"/>
              </a:rPr>
              <a:t>Reduce </a:t>
            </a:r>
            <a:r>
              <a:rPr lang="en-US" sz="2400" b="1">
                <a:solidFill>
                  <a:srgbClr val="FFFFFF"/>
                </a:solidFill>
                <a:latin typeface="CiscoSansTT Light"/>
                <a:ea typeface="+mn-lt"/>
                <a:cs typeface="CiscoSansTT Light"/>
              </a:rPr>
              <a:t>friction</a:t>
            </a:r>
            <a:r>
              <a:rPr lang="en-US" sz="2400">
                <a:solidFill>
                  <a:srgbClr val="FFFFFF"/>
                </a:solidFill>
                <a:latin typeface="CiscoSansTT Light"/>
                <a:ea typeface="+mn-lt"/>
                <a:cs typeface="CiscoSansTT Light"/>
              </a:rPr>
              <a:t>, </a:t>
            </a:r>
            <a:r>
              <a:rPr lang="en-US" sz="2400" b="1">
                <a:solidFill>
                  <a:srgbClr val="FFFFFF"/>
                </a:solidFill>
                <a:latin typeface="CiscoSansTT Light"/>
                <a:ea typeface="+mn-lt"/>
                <a:cs typeface="CiscoSansTT Light"/>
              </a:rPr>
              <a:t>risk</a:t>
            </a:r>
            <a:r>
              <a:rPr lang="en-US" sz="2400">
                <a:solidFill>
                  <a:srgbClr val="FFFFFF"/>
                </a:solidFill>
                <a:latin typeface="CiscoSansTT Light"/>
                <a:ea typeface="+mn-lt"/>
                <a:cs typeface="CiscoSansTT Light"/>
              </a:rPr>
              <a:t>, and </a:t>
            </a:r>
            <a:r>
              <a:rPr lang="en-US" sz="2400" b="1">
                <a:solidFill>
                  <a:srgbClr val="FFFFFF"/>
                </a:solidFill>
                <a:latin typeface="CiscoSansTT Light"/>
                <a:ea typeface="+mn-lt"/>
                <a:cs typeface="CiscoSansTT Light"/>
              </a:rPr>
              <a:t>spend with</a:t>
            </a:r>
            <a:r>
              <a:rPr lang="en-US" sz="2400">
                <a:solidFill>
                  <a:srgbClr val="FFFFFF"/>
                </a:solidFill>
                <a:latin typeface="CiscoSansTT Light"/>
                <a:ea typeface="+mn-lt"/>
                <a:cs typeface="CiscoSansTT Light"/>
              </a:rPr>
              <a:t>:</a:t>
            </a:r>
            <a:endParaRPr lang="en-US" sz="2400">
              <a:solidFill>
                <a:srgbClr val="FFFFFF"/>
              </a:solidFill>
              <a:latin typeface="CiscoSansTT Light"/>
              <a:ea typeface="+mn-ea"/>
              <a:cs typeface="CiscoSansTT Light"/>
            </a:endParaRPr>
          </a:p>
          <a:p>
            <a:pPr marL="742950" lvl="1" indent="-285750" defTabSz="914400" fontAlgn="auto">
              <a:spcBef>
                <a:spcPts val="0"/>
              </a:spcBef>
              <a:spcAft>
                <a:spcPts val="0"/>
              </a:spcAft>
              <a:buFont typeface="Courier New"/>
              <a:buChar char="o"/>
            </a:pPr>
            <a:r>
              <a:rPr lang="en-US" sz="2400">
                <a:solidFill>
                  <a:srgbClr val="FFFFFF"/>
                </a:solidFill>
                <a:latin typeface="ciscosanstt thin"/>
                <a:ea typeface="+mn-lt"/>
                <a:cs typeface="CiscoSansTT Light"/>
              </a:rPr>
              <a:t>AI identity analytics</a:t>
            </a:r>
            <a:endParaRPr lang="en-US" sz="2400">
              <a:solidFill>
                <a:srgbClr val="FFFFFF"/>
              </a:solidFill>
              <a:latin typeface="ciscosanstt thin"/>
              <a:ea typeface="+mn-ea"/>
              <a:cs typeface="CiscoSansTT Light"/>
            </a:endParaRPr>
          </a:p>
          <a:p>
            <a:pPr marL="742950" lvl="1" indent="-285750" defTabSz="914400" fontAlgn="auto">
              <a:spcBef>
                <a:spcPts val="0"/>
              </a:spcBef>
              <a:spcAft>
                <a:spcPts val="0"/>
              </a:spcAft>
              <a:buFont typeface="Courier New"/>
              <a:buChar char="o"/>
            </a:pPr>
            <a:r>
              <a:rPr lang="en-US" sz="2400">
                <a:solidFill>
                  <a:srgbClr val="FFFFFF"/>
                </a:solidFill>
                <a:latin typeface="ciscosanstt thin"/>
                <a:ea typeface="+mn-ea"/>
                <a:cs typeface="CiscoSansTT Light"/>
              </a:rPr>
              <a:t>Identity and access automation</a:t>
            </a:r>
          </a:p>
          <a:p>
            <a:pPr marL="742950" lvl="1" indent="-285750" defTabSz="914400" fontAlgn="auto">
              <a:spcBef>
                <a:spcPts val="0"/>
              </a:spcBef>
              <a:spcAft>
                <a:spcPts val="0"/>
              </a:spcAft>
              <a:buFont typeface="Courier New"/>
              <a:buChar char="o"/>
            </a:pPr>
            <a:r>
              <a:rPr lang="en-US" sz="2400">
                <a:solidFill>
                  <a:srgbClr val="FFFFFF"/>
                </a:solidFill>
                <a:latin typeface="ciscosanstt thin"/>
                <a:ea typeface="+mn-ea"/>
                <a:cs typeface="CiscoSansTT Light"/>
              </a:rPr>
              <a:t>Unified management</a:t>
            </a:r>
          </a:p>
          <a:p>
            <a:pPr marL="742950" lvl="1" indent="-285750" defTabSz="914400" fontAlgn="auto">
              <a:spcBef>
                <a:spcPts val="0"/>
              </a:spcBef>
              <a:spcAft>
                <a:spcPts val="0"/>
              </a:spcAft>
              <a:buFont typeface="Courier New"/>
              <a:buChar char="o"/>
            </a:pPr>
            <a:r>
              <a:rPr lang="en-US" sz="2400">
                <a:solidFill>
                  <a:srgbClr val="FFFFFF"/>
                </a:solidFill>
                <a:latin typeface="ciscosanstt thin"/>
                <a:ea typeface="+mn-ea"/>
                <a:cs typeface="CiscoSansTT Light"/>
              </a:rPr>
              <a:t>Seamless, interoperable experience</a:t>
            </a:r>
          </a:p>
          <a:p>
            <a:pPr marL="285750" indent="-285750" defTabSz="914400" fontAlgn="auto">
              <a:spcBef>
                <a:spcPts val="0"/>
              </a:spcBef>
              <a:spcAft>
                <a:spcPts val="0"/>
              </a:spcAft>
              <a:buFont typeface="Arial"/>
              <a:buChar char="•"/>
            </a:pPr>
            <a:endParaRPr lang="en-US" sz="2400">
              <a:solidFill>
                <a:srgbClr val="FFFFFF"/>
              </a:solidFill>
              <a:latin typeface="CiscoSansTT Light"/>
              <a:ea typeface="+mn-ea"/>
              <a:cs typeface="CiscoSansTT Light"/>
            </a:endParaRPr>
          </a:p>
          <a:p>
            <a:pPr marL="285750" indent="-285750" defTabSz="914400" fontAlgn="auto">
              <a:spcBef>
                <a:spcPts val="0"/>
              </a:spcBef>
              <a:spcAft>
                <a:spcPts val="0"/>
              </a:spcAft>
              <a:buFont typeface="Arial"/>
              <a:buChar char="•"/>
            </a:pPr>
            <a:endParaRPr lang="en-US" sz="2400">
              <a:solidFill>
                <a:srgbClr val="FFFFFF"/>
              </a:solidFill>
              <a:latin typeface="CiscoSansTT Light"/>
              <a:ea typeface="+mn-ea"/>
              <a:cs typeface="CiscoSansTT Light"/>
            </a:endParaRPr>
          </a:p>
          <a:p>
            <a:pPr marL="285750" indent="-285750" defTabSz="914400" fontAlgn="auto">
              <a:spcBef>
                <a:spcPts val="0"/>
              </a:spcBef>
              <a:spcAft>
                <a:spcPts val="0"/>
              </a:spcAft>
              <a:buFont typeface="Arial"/>
              <a:buChar char="•"/>
            </a:pPr>
            <a:endParaRPr lang="en-US" sz="2400">
              <a:solidFill>
                <a:srgbClr val="FFFFFF"/>
              </a:solidFill>
              <a:latin typeface="CiscoSansTT Light"/>
              <a:ea typeface="+mn-ea"/>
              <a:cs typeface="CiscoSansTT Light"/>
            </a:endParaRPr>
          </a:p>
          <a:p>
            <a:pPr marL="285750" indent="-285750" defTabSz="914400" fontAlgn="auto">
              <a:spcBef>
                <a:spcPts val="0"/>
              </a:spcBef>
              <a:spcAft>
                <a:spcPts val="0"/>
              </a:spcAft>
              <a:buFont typeface="Arial"/>
              <a:buChar char="•"/>
            </a:pPr>
            <a:endParaRPr lang="en-US" sz="2400">
              <a:solidFill>
                <a:srgbClr val="FFFFFF"/>
              </a:solidFill>
              <a:latin typeface="CiscoSansTT Light"/>
              <a:ea typeface="+mn-ea"/>
              <a:cs typeface="CiscoSansTT Light"/>
            </a:endParaRPr>
          </a:p>
          <a:p>
            <a:pPr marL="285750" indent="-285750" defTabSz="914400" fontAlgn="auto">
              <a:spcBef>
                <a:spcPts val="0"/>
              </a:spcBef>
              <a:spcAft>
                <a:spcPts val="0"/>
              </a:spcAft>
              <a:buFont typeface="Arial"/>
              <a:buChar char="•"/>
            </a:pPr>
            <a:endParaRPr lang="en-US" sz="2400">
              <a:solidFill>
                <a:srgbClr val="FFFFFF"/>
              </a:solidFill>
              <a:latin typeface="CiscoSansTT Light"/>
              <a:ea typeface="+mn-ea"/>
              <a:cs typeface="CiscoSansTT Light"/>
            </a:endParaRPr>
          </a:p>
          <a:p>
            <a:pPr marL="285750" indent="-285750" defTabSz="914400" fontAlgn="auto">
              <a:spcBef>
                <a:spcPts val="0"/>
              </a:spcBef>
              <a:spcAft>
                <a:spcPts val="0"/>
              </a:spcAft>
              <a:buFont typeface="Arial"/>
              <a:buChar char="•"/>
            </a:pPr>
            <a:endParaRPr lang="en-US" sz="2400">
              <a:solidFill>
                <a:srgbClr val="FFFFFF"/>
              </a:solidFill>
              <a:latin typeface="CiscoSansTT Light"/>
              <a:ea typeface="+mn-ea"/>
              <a:cs typeface="CiscoSansTT Light"/>
            </a:endParaRPr>
          </a:p>
        </p:txBody>
      </p:sp>
    </p:spTree>
    <p:extLst>
      <p:ext uri="{BB962C8B-B14F-4D97-AF65-F5344CB8AC3E}">
        <p14:creationId xmlns:p14="http://schemas.microsoft.com/office/powerpoint/2010/main" val="152560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91F4-230E-A613-6C53-F124B8494618}"/>
              </a:ext>
            </a:extLst>
          </p:cNvPr>
          <p:cNvSpPr>
            <a:spLocks noGrp="1"/>
          </p:cNvSpPr>
          <p:nvPr>
            <p:ph type="ctrTitle"/>
          </p:nvPr>
        </p:nvSpPr>
        <p:spPr/>
        <p:txBody>
          <a:bodyPr/>
          <a:lstStyle/>
          <a:p>
            <a:r>
              <a:rPr lang="en-US"/>
              <a:t>Enter: Duo Passport</a:t>
            </a:r>
          </a:p>
        </p:txBody>
      </p:sp>
    </p:spTree>
    <p:extLst>
      <p:ext uri="{BB962C8B-B14F-4D97-AF65-F5344CB8AC3E}">
        <p14:creationId xmlns:p14="http://schemas.microsoft.com/office/powerpoint/2010/main" val="387791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43;p117">
            <a:extLst>
              <a:ext uri="{FF2B5EF4-FFF2-40B4-BE49-F238E27FC236}">
                <a16:creationId xmlns:a16="http://schemas.microsoft.com/office/drawing/2014/main" id="{33387BA8-F062-16FB-6B17-0440255BAAC7}"/>
              </a:ext>
            </a:extLst>
          </p:cNvPr>
          <p:cNvSpPr/>
          <p:nvPr/>
        </p:nvSpPr>
        <p:spPr>
          <a:xfrm>
            <a:off x="569051" y="1399768"/>
            <a:ext cx="10972800" cy="3727177"/>
          </a:xfrm>
          <a:prstGeom prst="roundRect">
            <a:avLst>
              <a:gd name="adj" fmla="val 8217"/>
            </a:avLst>
          </a:prstGeom>
          <a:noFill/>
          <a:ln w="2857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2133"/>
          </a:p>
        </p:txBody>
      </p:sp>
      <p:sp>
        <p:nvSpPr>
          <p:cNvPr id="8" name="Google Shape;1044;p117">
            <a:extLst>
              <a:ext uri="{FF2B5EF4-FFF2-40B4-BE49-F238E27FC236}">
                <a16:creationId xmlns:a16="http://schemas.microsoft.com/office/drawing/2014/main" id="{B27FD6E9-0F3D-AB8E-D91D-A65CF9B40892}"/>
              </a:ext>
            </a:extLst>
          </p:cNvPr>
          <p:cNvSpPr/>
          <p:nvPr/>
        </p:nvSpPr>
        <p:spPr>
          <a:xfrm>
            <a:off x="3411161" y="2810817"/>
            <a:ext cx="1358000" cy="691200"/>
          </a:xfrm>
          <a:prstGeom prst="roundRect">
            <a:avLst>
              <a:gd name="adj" fmla="val 16667"/>
            </a:avLst>
          </a:prstGeom>
          <a:noFill/>
          <a:ln w="12700">
            <a:solidFill>
              <a:schemeClr val="accent4">
                <a:lumMod val="60000"/>
                <a:lumOff val="40000"/>
              </a:schemeClr>
            </a:solidFill>
          </a:ln>
        </p:spPr>
        <p:txBody>
          <a:bodyPr spcFirstLastPara="1" wrap="square" lIns="121900" tIns="121900" rIns="121900" bIns="121900" anchor="ctr" anchorCtr="0">
            <a:noAutofit/>
          </a:bodyPr>
          <a:lstStyle/>
          <a:p>
            <a:pPr algn="ctr">
              <a:spcBef>
                <a:spcPts val="0"/>
              </a:spcBef>
              <a:spcAft>
                <a:spcPts val="0"/>
              </a:spcAft>
            </a:pPr>
            <a:r>
              <a:rPr lang="en" sz="1600" b="1">
                <a:solidFill>
                  <a:schemeClr val="tx1">
                    <a:lumMod val="20000"/>
                    <a:lumOff val="80000"/>
                  </a:schemeClr>
                </a:solidFill>
                <a:latin typeface="CiscoSansTT Medium" panose="020B0503020201020303" pitchFamily="34" charset="0"/>
                <a:cs typeface="CiscoSansTT Medium" panose="020B0503020201020303" pitchFamily="34" charset="0"/>
              </a:rPr>
              <a:t>1st BROWSER</a:t>
            </a: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sp>
        <p:nvSpPr>
          <p:cNvPr id="19" name="Google Shape;1049;p117">
            <a:extLst>
              <a:ext uri="{FF2B5EF4-FFF2-40B4-BE49-F238E27FC236}">
                <a16:creationId xmlns:a16="http://schemas.microsoft.com/office/drawing/2014/main" id="{FC2A09CA-B9E7-4B47-20E1-7BC9443D309B}"/>
              </a:ext>
            </a:extLst>
          </p:cNvPr>
          <p:cNvSpPr/>
          <p:nvPr/>
        </p:nvSpPr>
        <p:spPr>
          <a:xfrm>
            <a:off x="5919895" y="3869976"/>
            <a:ext cx="1358000" cy="691200"/>
          </a:xfrm>
          <a:prstGeom prst="roundRect">
            <a:avLst>
              <a:gd name="adj" fmla="val 16667"/>
            </a:avLst>
          </a:prstGeom>
          <a:noFill/>
          <a:ln w="12700">
            <a:solidFill>
              <a:schemeClr val="accent4">
                <a:lumMod val="60000"/>
                <a:lumOff val="40000"/>
              </a:schemeClr>
            </a:solidFill>
          </a:ln>
        </p:spPr>
        <p:txBody>
          <a:bodyPr spcFirstLastPara="1" wrap="square" lIns="121900" tIns="121900" rIns="121900" bIns="121900" anchor="ctr" anchorCtr="0">
            <a:noAutofit/>
          </a:bodyPr>
          <a:lstStyle/>
          <a:p>
            <a:pPr algn="ctr">
              <a:spcBef>
                <a:spcPts val="0"/>
              </a:spcBef>
              <a:spcAft>
                <a:spcPts val="0"/>
              </a:spcAft>
            </a:pPr>
            <a:r>
              <a:rPr lang="en" sz="1600" b="1">
                <a:solidFill>
                  <a:schemeClr val="tx1">
                    <a:lumMod val="20000"/>
                    <a:lumOff val="80000"/>
                  </a:schemeClr>
                </a:solidFill>
                <a:latin typeface="CiscoSansTT Medium" panose="020B0503020201020303" pitchFamily="34" charset="0"/>
                <a:cs typeface="CiscoSansTT Medium" panose="020B0503020201020303" pitchFamily="34" charset="0"/>
              </a:rPr>
              <a:t>SSO </a:t>
            </a:r>
            <a:br>
              <a:rPr lang="en" sz="1600" b="1">
                <a:solidFill>
                  <a:schemeClr val="tx1">
                    <a:lumMod val="20000"/>
                    <a:lumOff val="80000"/>
                  </a:schemeClr>
                </a:solidFill>
                <a:latin typeface="CiscoSansTT Medium" panose="020B0503020201020303" pitchFamily="34" charset="0"/>
                <a:cs typeface="CiscoSansTT Medium" panose="020B0503020201020303" pitchFamily="34" charset="0"/>
              </a:rPr>
            </a:br>
            <a:r>
              <a:rPr lang="en" sz="1600" b="1">
                <a:solidFill>
                  <a:schemeClr val="tx1">
                    <a:lumMod val="20000"/>
                    <a:lumOff val="80000"/>
                  </a:schemeClr>
                </a:solidFill>
                <a:latin typeface="CiscoSansTT Medium" panose="020B0503020201020303" pitchFamily="34" charset="0"/>
                <a:cs typeface="CiscoSansTT Medium" panose="020B0503020201020303" pitchFamily="34" charset="0"/>
              </a:rPr>
              <a:t>Auth</a:t>
            </a: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sp>
        <p:nvSpPr>
          <p:cNvPr id="35" name="Google Shape;1048;p117">
            <a:extLst>
              <a:ext uri="{FF2B5EF4-FFF2-40B4-BE49-F238E27FC236}">
                <a16:creationId xmlns:a16="http://schemas.microsoft.com/office/drawing/2014/main" id="{77158104-CE13-A2A1-C382-3EB8BB13131B}"/>
              </a:ext>
            </a:extLst>
          </p:cNvPr>
          <p:cNvSpPr/>
          <p:nvPr/>
        </p:nvSpPr>
        <p:spPr>
          <a:xfrm>
            <a:off x="5919895" y="1775284"/>
            <a:ext cx="1358000" cy="691200"/>
          </a:xfrm>
          <a:prstGeom prst="roundRect">
            <a:avLst>
              <a:gd name="adj" fmla="val 16667"/>
            </a:avLst>
          </a:prstGeom>
          <a:noFill/>
          <a:ln w="12700">
            <a:solidFill>
              <a:schemeClr val="accent4">
                <a:lumMod val="60000"/>
                <a:lumOff val="40000"/>
              </a:schemeClr>
            </a:solidFill>
          </a:ln>
        </p:spPr>
        <p:txBody>
          <a:bodyPr spcFirstLastPara="1" wrap="square" lIns="121900" tIns="121900" rIns="121900" bIns="121900" anchor="ctr" anchorCtr="0">
            <a:noAutofit/>
          </a:bodyPr>
          <a:lstStyle/>
          <a:p>
            <a:pPr algn="ctr">
              <a:spcBef>
                <a:spcPts val="0"/>
              </a:spcBef>
              <a:spcAft>
                <a:spcPts val="0"/>
              </a:spcAft>
            </a:pPr>
            <a:r>
              <a:rPr lang="en" sz="1600" b="1">
                <a:solidFill>
                  <a:schemeClr val="tx1">
                    <a:lumMod val="20000"/>
                    <a:lumOff val="80000"/>
                  </a:schemeClr>
                </a:solidFill>
                <a:latin typeface="CiscoSansTT Medium" panose="020B0503020201020303" pitchFamily="34" charset="0"/>
                <a:cs typeface="CiscoSansTT Medium" panose="020B0503020201020303" pitchFamily="34" charset="0"/>
              </a:rPr>
              <a:t>2nd Browser</a:t>
            </a: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cxnSp>
        <p:nvCxnSpPr>
          <p:cNvPr id="7" name="Straight Connector 6">
            <a:extLst>
              <a:ext uri="{FF2B5EF4-FFF2-40B4-BE49-F238E27FC236}">
                <a16:creationId xmlns:a16="http://schemas.microsoft.com/office/drawing/2014/main" id="{2F5CBB45-B3B3-6829-796C-41E799CA7D1D}"/>
              </a:ext>
            </a:extLst>
          </p:cNvPr>
          <p:cNvCxnSpPr>
            <a:cxnSpLocks/>
          </p:cNvCxnSpPr>
          <p:nvPr/>
        </p:nvCxnSpPr>
        <p:spPr>
          <a:xfrm flipH="1">
            <a:off x="2390053" y="3131983"/>
            <a:ext cx="850514" cy="0"/>
          </a:xfrm>
          <a:prstGeom prst="line">
            <a:avLst/>
          </a:prstGeom>
          <a:ln w="285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2DD710-7DD9-2BD2-AD41-D6545076F440}"/>
              </a:ext>
            </a:extLst>
          </p:cNvPr>
          <p:cNvCxnSpPr>
            <a:cxnSpLocks/>
          </p:cNvCxnSpPr>
          <p:nvPr/>
        </p:nvCxnSpPr>
        <p:spPr>
          <a:xfrm flipH="1">
            <a:off x="4931897" y="2318318"/>
            <a:ext cx="740731" cy="819749"/>
          </a:xfrm>
          <a:prstGeom prst="line">
            <a:avLst/>
          </a:prstGeom>
          <a:ln w="285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D28E25-A62E-FA14-D733-91933DFFE289}"/>
              </a:ext>
            </a:extLst>
          </p:cNvPr>
          <p:cNvCxnSpPr>
            <a:cxnSpLocks/>
          </p:cNvCxnSpPr>
          <p:nvPr/>
        </p:nvCxnSpPr>
        <p:spPr>
          <a:xfrm flipH="1" flipV="1">
            <a:off x="4912762" y="3132698"/>
            <a:ext cx="759866" cy="791668"/>
          </a:xfrm>
          <a:prstGeom prst="line">
            <a:avLst/>
          </a:prstGeom>
          <a:ln w="285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3" name="Google Shape;1045;p152">
            <a:extLst>
              <a:ext uri="{FF2B5EF4-FFF2-40B4-BE49-F238E27FC236}">
                <a16:creationId xmlns:a16="http://schemas.microsoft.com/office/drawing/2014/main" id="{D6516C3A-6958-85E8-1321-D5BCA6A9F848}"/>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030145" y="1473711"/>
            <a:ext cx="495500" cy="377307"/>
          </a:xfrm>
          <a:prstGeom prst="rect">
            <a:avLst/>
          </a:prstGeom>
          <a:noFill/>
          <a:ln>
            <a:noFill/>
          </a:ln>
        </p:spPr>
      </p:pic>
      <p:pic>
        <p:nvPicPr>
          <p:cNvPr id="25" name="Google Shape;1045;p152">
            <a:extLst>
              <a:ext uri="{FF2B5EF4-FFF2-40B4-BE49-F238E27FC236}">
                <a16:creationId xmlns:a16="http://schemas.microsoft.com/office/drawing/2014/main" id="{D49FAE10-8F9B-4CC8-3209-AD02E5CC7C1B}"/>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030145" y="3561065"/>
            <a:ext cx="495500" cy="377307"/>
          </a:xfrm>
          <a:prstGeom prst="rect">
            <a:avLst/>
          </a:prstGeom>
          <a:noFill/>
          <a:ln>
            <a:noFill/>
          </a:ln>
        </p:spPr>
      </p:pic>
      <p:pic>
        <p:nvPicPr>
          <p:cNvPr id="26" name="Google Shape;1045;p152">
            <a:extLst>
              <a:ext uri="{FF2B5EF4-FFF2-40B4-BE49-F238E27FC236}">
                <a16:creationId xmlns:a16="http://schemas.microsoft.com/office/drawing/2014/main" id="{0B20A67B-57C2-53CE-8943-A198C28F6C71}"/>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0745325" y="4040337"/>
            <a:ext cx="495500" cy="377307"/>
          </a:xfrm>
          <a:prstGeom prst="rect">
            <a:avLst/>
          </a:prstGeom>
          <a:noFill/>
          <a:ln>
            <a:noFill/>
          </a:ln>
        </p:spPr>
      </p:pic>
      <p:pic>
        <p:nvPicPr>
          <p:cNvPr id="28" name="Google Shape;1045;p152">
            <a:extLst>
              <a:ext uri="{FF2B5EF4-FFF2-40B4-BE49-F238E27FC236}">
                <a16:creationId xmlns:a16="http://schemas.microsoft.com/office/drawing/2014/main" id="{1091115C-4339-6002-3578-ABB760ABD422}"/>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0745325" y="2936751"/>
            <a:ext cx="495500" cy="377307"/>
          </a:xfrm>
          <a:prstGeom prst="rect">
            <a:avLst/>
          </a:prstGeom>
          <a:noFill/>
          <a:ln>
            <a:noFill/>
          </a:ln>
        </p:spPr>
      </p:pic>
      <p:pic>
        <p:nvPicPr>
          <p:cNvPr id="30" name="Google Shape;1045;p152">
            <a:extLst>
              <a:ext uri="{FF2B5EF4-FFF2-40B4-BE49-F238E27FC236}">
                <a16:creationId xmlns:a16="http://schemas.microsoft.com/office/drawing/2014/main" id="{90D3DED1-657D-17F3-2960-D4A5A316514D}"/>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0745325" y="1896227"/>
            <a:ext cx="495500" cy="377307"/>
          </a:xfrm>
          <a:prstGeom prst="rect">
            <a:avLst/>
          </a:prstGeom>
          <a:noFill/>
          <a:ln>
            <a:noFill/>
          </a:ln>
        </p:spPr>
      </p:pic>
      <p:sp>
        <p:nvSpPr>
          <p:cNvPr id="31" name="TextBox 30">
            <a:extLst>
              <a:ext uri="{FF2B5EF4-FFF2-40B4-BE49-F238E27FC236}">
                <a16:creationId xmlns:a16="http://schemas.microsoft.com/office/drawing/2014/main" id="{B3AE147C-217C-1C3B-8DE9-CBA9E6AC0C05}"/>
              </a:ext>
            </a:extLst>
          </p:cNvPr>
          <p:cNvSpPr txBox="1"/>
          <p:nvPr/>
        </p:nvSpPr>
        <p:spPr>
          <a:xfrm>
            <a:off x="8278669" y="1647277"/>
            <a:ext cx="1208985" cy="276999"/>
          </a:xfrm>
          <a:prstGeom prst="rect">
            <a:avLst/>
          </a:prstGeom>
          <a:noFill/>
        </p:spPr>
        <p:txBody>
          <a:bodyPr wrap="none" rtlCol="0">
            <a:spAutoFit/>
          </a:bodyPr>
          <a:lstStyle/>
          <a:p>
            <a:r>
              <a:rPr lang="en-US" sz="1200" b="1">
                <a:solidFill>
                  <a:schemeClr val="tx1">
                    <a:lumMod val="20000"/>
                    <a:lumOff val="80000"/>
                  </a:schemeClr>
                </a:solidFill>
                <a:latin typeface="CiscoSansTT Medium" panose="020B0503020201020303" pitchFamily="34" charset="0"/>
                <a:cs typeface="CiscoSansTT Medium" panose="020B0503020201020303" pitchFamily="34" charset="0"/>
              </a:rPr>
              <a:t>MFA ACCESS</a:t>
            </a:r>
          </a:p>
        </p:txBody>
      </p:sp>
      <p:sp>
        <p:nvSpPr>
          <p:cNvPr id="33" name="TextBox 32">
            <a:extLst>
              <a:ext uri="{FF2B5EF4-FFF2-40B4-BE49-F238E27FC236}">
                <a16:creationId xmlns:a16="http://schemas.microsoft.com/office/drawing/2014/main" id="{DA954253-713C-6637-FCC4-C82CBDA2F9D2}"/>
              </a:ext>
            </a:extLst>
          </p:cNvPr>
          <p:cNvSpPr txBox="1"/>
          <p:nvPr/>
        </p:nvSpPr>
        <p:spPr>
          <a:xfrm>
            <a:off x="6064396" y="2669074"/>
            <a:ext cx="1208985" cy="276999"/>
          </a:xfrm>
          <a:prstGeom prst="rect">
            <a:avLst/>
          </a:prstGeom>
          <a:noFill/>
        </p:spPr>
        <p:txBody>
          <a:bodyPr wrap="none" rtlCol="0">
            <a:spAutoFit/>
          </a:bodyPr>
          <a:lstStyle/>
          <a:p>
            <a:r>
              <a:rPr lang="en-US" sz="1200" b="1">
                <a:solidFill>
                  <a:schemeClr val="tx1">
                    <a:lumMod val="20000"/>
                    <a:lumOff val="80000"/>
                  </a:schemeClr>
                </a:solidFill>
                <a:latin typeface="CiscoSansTT Medium" panose="020B0503020201020303" pitchFamily="34" charset="0"/>
                <a:cs typeface="CiscoSansTT Medium" panose="020B0503020201020303" pitchFamily="34" charset="0"/>
              </a:rPr>
              <a:t>MFA ACCESS</a:t>
            </a:r>
          </a:p>
        </p:txBody>
      </p:sp>
      <p:sp>
        <p:nvSpPr>
          <p:cNvPr id="34" name="TextBox 33">
            <a:extLst>
              <a:ext uri="{FF2B5EF4-FFF2-40B4-BE49-F238E27FC236}">
                <a16:creationId xmlns:a16="http://schemas.microsoft.com/office/drawing/2014/main" id="{012E9C35-6541-7CCE-33C4-218EFBD2DF1D}"/>
              </a:ext>
            </a:extLst>
          </p:cNvPr>
          <p:cNvSpPr txBox="1"/>
          <p:nvPr/>
        </p:nvSpPr>
        <p:spPr>
          <a:xfrm>
            <a:off x="7974600" y="4750696"/>
            <a:ext cx="1202573" cy="276999"/>
          </a:xfrm>
          <a:prstGeom prst="rect">
            <a:avLst/>
          </a:prstGeom>
          <a:noFill/>
        </p:spPr>
        <p:txBody>
          <a:bodyPr wrap="none" rtlCol="0">
            <a:spAutoFit/>
          </a:bodyPr>
          <a:lstStyle/>
          <a:p>
            <a:r>
              <a:rPr lang="en-US" sz="1200" b="1">
                <a:solidFill>
                  <a:schemeClr val="tx1">
                    <a:lumMod val="20000"/>
                    <a:lumOff val="80000"/>
                  </a:schemeClr>
                </a:solidFill>
                <a:latin typeface="CiscoSansTT Medium" panose="020B0503020201020303" pitchFamily="34" charset="0"/>
                <a:cs typeface="CiscoSansTT Medium" panose="020B0503020201020303" pitchFamily="34" charset="0"/>
              </a:rPr>
              <a:t>SSO ACCESS</a:t>
            </a:r>
          </a:p>
        </p:txBody>
      </p:sp>
      <p:pic>
        <p:nvPicPr>
          <p:cNvPr id="41" name="Google Shape;1178;p154">
            <a:extLst>
              <a:ext uri="{FF2B5EF4-FFF2-40B4-BE49-F238E27FC236}">
                <a16:creationId xmlns:a16="http://schemas.microsoft.com/office/drawing/2014/main" id="{8A0FF7A0-6BF6-5DD2-4944-2A3FEC82907B}"/>
              </a:ext>
            </a:extLst>
          </p:cNvPr>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6466641" y="2956770"/>
            <a:ext cx="421555" cy="366014"/>
          </a:xfrm>
          <a:prstGeom prst="rect">
            <a:avLst/>
          </a:prstGeom>
          <a:noFill/>
          <a:ln>
            <a:noFill/>
          </a:ln>
        </p:spPr>
      </p:pic>
      <p:grpSp>
        <p:nvGrpSpPr>
          <p:cNvPr id="45" name="Group 44">
            <a:extLst>
              <a:ext uri="{FF2B5EF4-FFF2-40B4-BE49-F238E27FC236}">
                <a16:creationId xmlns:a16="http://schemas.microsoft.com/office/drawing/2014/main" id="{889A44CD-B18F-22B0-80BB-318438A9C01A}"/>
              </a:ext>
            </a:extLst>
          </p:cNvPr>
          <p:cNvGrpSpPr/>
          <p:nvPr/>
        </p:nvGrpSpPr>
        <p:grpSpPr>
          <a:xfrm>
            <a:off x="6282738" y="3089732"/>
            <a:ext cx="137296" cy="209690"/>
            <a:chOff x="6282738" y="3102344"/>
            <a:chExt cx="137296" cy="209690"/>
          </a:xfrm>
        </p:grpSpPr>
        <p:pic>
          <p:nvPicPr>
            <p:cNvPr id="42" name="Google Shape;1168;p154">
              <a:extLst>
                <a:ext uri="{FF2B5EF4-FFF2-40B4-BE49-F238E27FC236}">
                  <a16:creationId xmlns:a16="http://schemas.microsoft.com/office/drawing/2014/main" id="{0D8A1F7C-67B5-3CB1-B04C-6646815ACAF2}"/>
                </a:ext>
              </a:extLst>
            </p:cNvPr>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6282738" y="3102344"/>
              <a:ext cx="137296" cy="209690"/>
            </a:xfrm>
            <a:prstGeom prst="rect">
              <a:avLst/>
            </a:prstGeom>
            <a:noFill/>
            <a:ln>
              <a:noFill/>
            </a:ln>
          </p:spPr>
        </p:pic>
        <p:pic>
          <p:nvPicPr>
            <p:cNvPr id="44" name="Google Shape;1171;p154">
              <a:extLst>
                <a:ext uri="{FF2B5EF4-FFF2-40B4-BE49-F238E27FC236}">
                  <a16:creationId xmlns:a16="http://schemas.microsoft.com/office/drawing/2014/main" id="{6950319B-7F1B-A9DC-DC31-AC2F03E54A11}"/>
                </a:ext>
              </a:extLst>
            </p:cNvPr>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6307795" y="3157210"/>
              <a:ext cx="90362" cy="90474"/>
            </a:xfrm>
            <a:prstGeom prst="rect">
              <a:avLst/>
            </a:prstGeom>
            <a:noFill/>
            <a:ln>
              <a:noFill/>
            </a:ln>
          </p:spPr>
        </p:pic>
      </p:grpSp>
      <p:pic>
        <p:nvPicPr>
          <p:cNvPr id="46" name="Google Shape;1178;p154">
            <a:extLst>
              <a:ext uri="{FF2B5EF4-FFF2-40B4-BE49-F238E27FC236}">
                <a16:creationId xmlns:a16="http://schemas.microsoft.com/office/drawing/2014/main" id="{D2CB3C44-6DFA-D4C3-2F17-57F21CD7C684}"/>
              </a:ext>
            </a:extLst>
          </p:cNvPr>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8676441" y="1940726"/>
            <a:ext cx="421555" cy="366014"/>
          </a:xfrm>
          <a:prstGeom prst="rect">
            <a:avLst/>
          </a:prstGeom>
          <a:noFill/>
          <a:ln>
            <a:noFill/>
          </a:ln>
        </p:spPr>
      </p:pic>
      <p:grpSp>
        <p:nvGrpSpPr>
          <p:cNvPr id="47" name="Group 46">
            <a:extLst>
              <a:ext uri="{FF2B5EF4-FFF2-40B4-BE49-F238E27FC236}">
                <a16:creationId xmlns:a16="http://schemas.microsoft.com/office/drawing/2014/main" id="{1132A3BD-7731-43F8-0A68-DF98739E3DFA}"/>
              </a:ext>
            </a:extLst>
          </p:cNvPr>
          <p:cNvGrpSpPr/>
          <p:nvPr/>
        </p:nvGrpSpPr>
        <p:grpSpPr>
          <a:xfrm>
            <a:off x="8492538" y="2073688"/>
            <a:ext cx="137296" cy="209690"/>
            <a:chOff x="6282738" y="3102344"/>
            <a:chExt cx="137296" cy="209690"/>
          </a:xfrm>
        </p:grpSpPr>
        <p:pic>
          <p:nvPicPr>
            <p:cNvPr id="49" name="Google Shape;1168;p154">
              <a:extLst>
                <a:ext uri="{FF2B5EF4-FFF2-40B4-BE49-F238E27FC236}">
                  <a16:creationId xmlns:a16="http://schemas.microsoft.com/office/drawing/2014/main" id="{54447EDC-EF55-C293-B0A2-7D9176D9E055}"/>
                </a:ext>
              </a:extLst>
            </p:cNvPr>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6282738" y="3102344"/>
              <a:ext cx="137296" cy="209690"/>
            </a:xfrm>
            <a:prstGeom prst="rect">
              <a:avLst/>
            </a:prstGeom>
            <a:noFill/>
            <a:ln>
              <a:noFill/>
            </a:ln>
          </p:spPr>
        </p:pic>
        <p:pic>
          <p:nvPicPr>
            <p:cNvPr id="50" name="Google Shape;1171;p154">
              <a:extLst>
                <a:ext uri="{FF2B5EF4-FFF2-40B4-BE49-F238E27FC236}">
                  <a16:creationId xmlns:a16="http://schemas.microsoft.com/office/drawing/2014/main" id="{879A6591-E46E-CDE9-BFAF-CA8A9B014437}"/>
                </a:ext>
              </a:extLst>
            </p:cNvPr>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6307795" y="3157210"/>
              <a:ext cx="90362" cy="90474"/>
            </a:xfrm>
            <a:prstGeom prst="rect">
              <a:avLst/>
            </a:prstGeom>
            <a:noFill/>
            <a:ln>
              <a:noFill/>
            </a:ln>
          </p:spPr>
        </p:pic>
      </p:grpSp>
      <p:sp>
        <p:nvSpPr>
          <p:cNvPr id="67" name="Google Shape;1069;p117">
            <a:extLst>
              <a:ext uri="{FF2B5EF4-FFF2-40B4-BE49-F238E27FC236}">
                <a16:creationId xmlns:a16="http://schemas.microsoft.com/office/drawing/2014/main" id="{9CA2A39D-7BB9-58AA-B5C5-2E9EC85CF3DC}"/>
              </a:ext>
            </a:extLst>
          </p:cNvPr>
          <p:cNvSpPr/>
          <p:nvPr/>
        </p:nvSpPr>
        <p:spPr>
          <a:xfrm>
            <a:off x="7030145" y="1681283"/>
            <a:ext cx="3403521" cy="879200"/>
          </a:xfrm>
          <a:prstGeom prst="rightArrow">
            <a:avLst>
              <a:gd name="adj1" fmla="val 50000"/>
              <a:gd name="adj2" fmla="val 50000"/>
            </a:avLst>
          </a:prstGeom>
          <a:noFill/>
          <a:ln w="1905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2133">
              <a:solidFill>
                <a:srgbClr val="E1E7EA"/>
              </a:solidFill>
            </a:endParaRPr>
          </a:p>
        </p:txBody>
      </p:sp>
      <p:sp>
        <p:nvSpPr>
          <p:cNvPr id="71" name="Google Shape;1070;p117">
            <a:extLst>
              <a:ext uri="{FF2B5EF4-FFF2-40B4-BE49-F238E27FC236}">
                <a16:creationId xmlns:a16="http://schemas.microsoft.com/office/drawing/2014/main" id="{C327B74A-7166-2FA4-F0A5-EEE3B0491569}"/>
              </a:ext>
            </a:extLst>
          </p:cNvPr>
          <p:cNvSpPr/>
          <p:nvPr/>
        </p:nvSpPr>
        <p:spPr>
          <a:xfrm>
            <a:off x="7030145" y="3766944"/>
            <a:ext cx="3403522" cy="879200"/>
          </a:xfrm>
          <a:prstGeom prst="rightArrow">
            <a:avLst>
              <a:gd name="adj1" fmla="val 50000"/>
              <a:gd name="adj2" fmla="val 50000"/>
            </a:avLst>
          </a:prstGeom>
          <a:noFill/>
          <a:ln w="1905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2133">
              <a:solidFill>
                <a:srgbClr val="E1E7EA"/>
              </a:solidFill>
            </a:endParaRPr>
          </a:p>
        </p:txBody>
      </p:sp>
      <p:sp>
        <p:nvSpPr>
          <p:cNvPr id="75" name="Google Shape;1071;p117">
            <a:extLst>
              <a:ext uri="{FF2B5EF4-FFF2-40B4-BE49-F238E27FC236}">
                <a16:creationId xmlns:a16="http://schemas.microsoft.com/office/drawing/2014/main" id="{7D8F8466-078B-8D37-70AE-CF59DFDD8525}"/>
              </a:ext>
            </a:extLst>
          </p:cNvPr>
          <p:cNvSpPr/>
          <p:nvPr/>
        </p:nvSpPr>
        <p:spPr>
          <a:xfrm>
            <a:off x="5448563" y="2692383"/>
            <a:ext cx="4985033" cy="879200"/>
          </a:xfrm>
          <a:prstGeom prst="rightArrow">
            <a:avLst>
              <a:gd name="adj1" fmla="val 50000"/>
              <a:gd name="adj2" fmla="val 50000"/>
            </a:avLst>
          </a:prstGeom>
          <a:noFill/>
          <a:ln w="1905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2133">
              <a:solidFill>
                <a:srgbClr val="E1E7EA"/>
              </a:solidFill>
            </a:endParaRPr>
          </a:p>
        </p:txBody>
      </p:sp>
      <p:grpSp>
        <p:nvGrpSpPr>
          <p:cNvPr id="118" name="Group 117">
            <a:extLst>
              <a:ext uri="{FF2B5EF4-FFF2-40B4-BE49-F238E27FC236}">
                <a16:creationId xmlns:a16="http://schemas.microsoft.com/office/drawing/2014/main" id="{D9E311B5-7FEF-CEB0-4582-A50810DC0982}"/>
              </a:ext>
            </a:extLst>
          </p:cNvPr>
          <p:cNvGrpSpPr/>
          <p:nvPr/>
        </p:nvGrpSpPr>
        <p:grpSpPr>
          <a:xfrm>
            <a:off x="836346" y="2432607"/>
            <a:ext cx="1374754" cy="1314520"/>
            <a:chOff x="798237" y="2289684"/>
            <a:chExt cx="1374754" cy="1314520"/>
          </a:xfrm>
        </p:grpSpPr>
        <p:sp>
          <p:nvSpPr>
            <p:cNvPr id="52" name="Rounded Rectangle 51">
              <a:extLst>
                <a:ext uri="{FF2B5EF4-FFF2-40B4-BE49-F238E27FC236}">
                  <a16:creationId xmlns:a16="http://schemas.microsoft.com/office/drawing/2014/main" id="{D8176C34-CA61-C8DE-F4DF-02BE4EBC6EA5}"/>
                </a:ext>
              </a:extLst>
            </p:cNvPr>
            <p:cNvSpPr/>
            <p:nvPr/>
          </p:nvSpPr>
          <p:spPr>
            <a:xfrm>
              <a:off x="798238" y="2750626"/>
              <a:ext cx="1374753" cy="186125"/>
            </a:xfrm>
            <a:prstGeom prst="roundRect">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53" name="Rounded Rectangle 52">
              <a:extLst>
                <a:ext uri="{FF2B5EF4-FFF2-40B4-BE49-F238E27FC236}">
                  <a16:creationId xmlns:a16="http://schemas.microsoft.com/office/drawing/2014/main" id="{A999FBA1-D9C1-C248-2D97-2E0F2550F1B0}"/>
                </a:ext>
              </a:extLst>
            </p:cNvPr>
            <p:cNvSpPr/>
            <p:nvPr/>
          </p:nvSpPr>
          <p:spPr>
            <a:xfrm>
              <a:off x="798237" y="3028099"/>
              <a:ext cx="1374753" cy="186125"/>
            </a:xfrm>
            <a:prstGeom prst="roundRect">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82" name="Oval 81">
              <a:extLst>
                <a:ext uri="{FF2B5EF4-FFF2-40B4-BE49-F238E27FC236}">
                  <a16:creationId xmlns:a16="http://schemas.microsoft.com/office/drawing/2014/main" id="{C16CEBCD-ADE6-685A-F3E3-385162093FCD}"/>
                </a:ext>
              </a:extLst>
            </p:cNvPr>
            <p:cNvSpPr/>
            <p:nvPr/>
          </p:nvSpPr>
          <p:spPr>
            <a:xfrm>
              <a:off x="1187297" y="2289684"/>
              <a:ext cx="506217" cy="1314520"/>
            </a:xfrm>
            <a:prstGeom prst="ellipse">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83" name="Rounded Rectangle 82">
              <a:extLst>
                <a:ext uri="{FF2B5EF4-FFF2-40B4-BE49-F238E27FC236}">
                  <a16:creationId xmlns:a16="http://schemas.microsoft.com/office/drawing/2014/main" id="{2E845764-B34E-4A6F-DA9D-557299807B53}"/>
                </a:ext>
              </a:extLst>
            </p:cNvPr>
            <p:cNvSpPr/>
            <p:nvPr/>
          </p:nvSpPr>
          <p:spPr>
            <a:xfrm>
              <a:off x="1071343" y="2759075"/>
              <a:ext cx="202814" cy="171449"/>
            </a:xfrm>
            <a:prstGeom prst="round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116" name="Rounded Rectangle 115">
              <a:extLst>
                <a:ext uri="{FF2B5EF4-FFF2-40B4-BE49-F238E27FC236}">
                  <a16:creationId xmlns:a16="http://schemas.microsoft.com/office/drawing/2014/main" id="{BC998EDB-D751-8251-38DA-577172027CE1}"/>
                </a:ext>
              </a:extLst>
            </p:cNvPr>
            <p:cNvSpPr/>
            <p:nvPr/>
          </p:nvSpPr>
          <p:spPr>
            <a:xfrm>
              <a:off x="1087218" y="3035271"/>
              <a:ext cx="202814" cy="174654"/>
            </a:xfrm>
            <a:prstGeom prst="round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56" name="Oval 55">
              <a:extLst>
                <a:ext uri="{FF2B5EF4-FFF2-40B4-BE49-F238E27FC236}">
                  <a16:creationId xmlns:a16="http://schemas.microsoft.com/office/drawing/2014/main" id="{EE0E4F81-0B18-9BA8-ACAC-308EADE407CB}"/>
                </a:ext>
              </a:extLst>
            </p:cNvPr>
            <p:cNvSpPr/>
            <p:nvPr/>
          </p:nvSpPr>
          <p:spPr>
            <a:xfrm>
              <a:off x="975602" y="2803864"/>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57" name="Oval 56">
              <a:extLst>
                <a:ext uri="{FF2B5EF4-FFF2-40B4-BE49-F238E27FC236}">
                  <a16:creationId xmlns:a16="http://schemas.microsoft.com/office/drawing/2014/main" id="{D2AD804F-C090-2493-5E47-010E964379D3}"/>
                </a:ext>
              </a:extLst>
            </p:cNvPr>
            <p:cNvSpPr/>
            <p:nvPr/>
          </p:nvSpPr>
          <p:spPr>
            <a:xfrm>
              <a:off x="1082037" y="2803864"/>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58" name="Oval 57">
              <a:extLst>
                <a:ext uri="{FF2B5EF4-FFF2-40B4-BE49-F238E27FC236}">
                  <a16:creationId xmlns:a16="http://schemas.microsoft.com/office/drawing/2014/main" id="{51A43E1A-EB1B-5E8C-13CD-B8926109B937}"/>
                </a:ext>
              </a:extLst>
            </p:cNvPr>
            <p:cNvSpPr/>
            <p:nvPr/>
          </p:nvSpPr>
          <p:spPr>
            <a:xfrm>
              <a:off x="1199089" y="2803864"/>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59" name="Oval 58">
              <a:extLst>
                <a:ext uri="{FF2B5EF4-FFF2-40B4-BE49-F238E27FC236}">
                  <a16:creationId xmlns:a16="http://schemas.microsoft.com/office/drawing/2014/main" id="{C59B4D90-CB33-F2B6-2106-9C1EF19B3D8B}"/>
                </a:ext>
              </a:extLst>
            </p:cNvPr>
            <p:cNvSpPr/>
            <p:nvPr/>
          </p:nvSpPr>
          <p:spPr>
            <a:xfrm>
              <a:off x="1317970" y="2803864"/>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60" name="Oval 59">
              <a:extLst>
                <a:ext uri="{FF2B5EF4-FFF2-40B4-BE49-F238E27FC236}">
                  <a16:creationId xmlns:a16="http://schemas.microsoft.com/office/drawing/2014/main" id="{2E8D0E2F-4134-CD49-872A-255AF85F1F13}"/>
                </a:ext>
              </a:extLst>
            </p:cNvPr>
            <p:cNvSpPr/>
            <p:nvPr/>
          </p:nvSpPr>
          <p:spPr>
            <a:xfrm>
              <a:off x="1440389" y="2803864"/>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61" name="Oval 60">
              <a:extLst>
                <a:ext uri="{FF2B5EF4-FFF2-40B4-BE49-F238E27FC236}">
                  <a16:creationId xmlns:a16="http://schemas.microsoft.com/office/drawing/2014/main" id="{A1C83A03-40D0-DBAF-1F33-ED51DCAD1961}"/>
                </a:ext>
              </a:extLst>
            </p:cNvPr>
            <p:cNvSpPr/>
            <p:nvPr/>
          </p:nvSpPr>
          <p:spPr>
            <a:xfrm>
              <a:off x="1557864" y="2803864"/>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62" name="Oval 61">
              <a:extLst>
                <a:ext uri="{FF2B5EF4-FFF2-40B4-BE49-F238E27FC236}">
                  <a16:creationId xmlns:a16="http://schemas.microsoft.com/office/drawing/2014/main" id="{6404C01C-9BED-2053-7C5E-462C5159A52F}"/>
                </a:ext>
              </a:extLst>
            </p:cNvPr>
            <p:cNvSpPr/>
            <p:nvPr/>
          </p:nvSpPr>
          <p:spPr>
            <a:xfrm>
              <a:off x="1672164" y="2803864"/>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64" name="Oval 63">
              <a:extLst>
                <a:ext uri="{FF2B5EF4-FFF2-40B4-BE49-F238E27FC236}">
                  <a16:creationId xmlns:a16="http://schemas.microsoft.com/office/drawing/2014/main" id="{B5A133A8-2E9E-5919-6B73-C4DBB7BDDA44}"/>
                </a:ext>
              </a:extLst>
            </p:cNvPr>
            <p:cNvSpPr/>
            <p:nvPr/>
          </p:nvSpPr>
          <p:spPr>
            <a:xfrm>
              <a:off x="1786464" y="2803864"/>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65" name="Oval 64">
              <a:extLst>
                <a:ext uri="{FF2B5EF4-FFF2-40B4-BE49-F238E27FC236}">
                  <a16:creationId xmlns:a16="http://schemas.microsoft.com/office/drawing/2014/main" id="{8CB976BB-17AF-4561-0ED4-04DC2132A41B}"/>
                </a:ext>
              </a:extLst>
            </p:cNvPr>
            <p:cNvSpPr/>
            <p:nvPr/>
          </p:nvSpPr>
          <p:spPr>
            <a:xfrm>
              <a:off x="1900764" y="2803864"/>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66" name="Oval 65">
              <a:extLst>
                <a:ext uri="{FF2B5EF4-FFF2-40B4-BE49-F238E27FC236}">
                  <a16:creationId xmlns:a16="http://schemas.microsoft.com/office/drawing/2014/main" id="{722CB9B9-9A32-9613-ED02-4CE9D460F5B8}"/>
                </a:ext>
              </a:extLst>
            </p:cNvPr>
            <p:cNvSpPr/>
            <p:nvPr/>
          </p:nvSpPr>
          <p:spPr>
            <a:xfrm>
              <a:off x="2011889" y="2803864"/>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68" name="Oval 67">
              <a:extLst>
                <a:ext uri="{FF2B5EF4-FFF2-40B4-BE49-F238E27FC236}">
                  <a16:creationId xmlns:a16="http://schemas.microsoft.com/office/drawing/2014/main" id="{256D9E66-7CE0-FBAB-3919-C6DD53709C0F}"/>
                </a:ext>
              </a:extLst>
            </p:cNvPr>
            <p:cNvSpPr/>
            <p:nvPr/>
          </p:nvSpPr>
          <p:spPr>
            <a:xfrm>
              <a:off x="870827" y="2803864"/>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79" name="Oval 78">
              <a:extLst>
                <a:ext uri="{FF2B5EF4-FFF2-40B4-BE49-F238E27FC236}">
                  <a16:creationId xmlns:a16="http://schemas.microsoft.com/office/drawing/2014/main" id="{1D0A7248-8ED1-D26B-1E84-A206704D027C}"/>
                </a:ext>
              </a:extLst>
            </p:cNvPr>
            <p:cNvSpPr/>
            <p:nvPr/>
          </p:nvSpPr>
          <p:spPr>
            <a:xfrm>
              <a:off x="1900764" y="3073739"/>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69" name="Oval 68">
              <a:extLst>
                <a:ext uri="{FF2B5EF4-FFF2-40B4-BE49-F238E27FC236}">
                  <a16:creationId xmlns:a16="http://schemas.microsoft.com/office/drawing/2014/main" id="{80C025C8-3EA2-3B97-2A4F-20761B734F9B}"/>
                </a:ext>
              </a:extLst>
            </p:cNvPr>
            <p:cNvSpPr/>
            <p:nvPr/>
          </p:nvSpPr>
          <p:spPr>
            <a:xfrm>
              <a:off x="975602" y="3073739"/>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70" name="Oval 69">
              <a:extLst>
                <a:ext uri="{FF2B5EF4-FFF2-40B4-BE49-F238E27FC236}">
                  <a16:creationId xmlns:a16="http://schemas.microsoft.com/office/drawing/2014/main" id="{C23DDC06-AEEF-53A9-BF74-0A7C5FE4DB3A}"/>
                </a:ext>
              </a:extLst>
            </p:cNvPr>
            <p:cNvSpPr/>
            <p:nvPr/>
          </p:nvSpPr>
          <p:spPr>
            <a:xfrm>
              <a:off x="1082037" y="3073739"/>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72" name="Oval 71">
              <a:extLst>
                <a:ext uri="{FF2B5EF4-FFF2-40B4-BE49-F238E27FC236}">
                  <a16:creationId xmlns:a16="http://schemas.microsoft.com/office/drawing/2014/main" id="{751B1AB4-7AE0-7046-C7D4-61B1804D2DEF}"/>
                </a:ext>
              </a:extLst>
            </p:cNvPr>
            <p:cNvSpPr/>
            <p:nvPr/>
          </p:nvSpPr>
          <p:spPr>
            <a:xfrm>
              <a:off x="1199089" y="3073739"/>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73" name="Oval 72">
              <a:extLst>
                <a:ext uri="{FF2B5EF4-FFF2-40B4-BE49-F238E27FC236}">
                  <a16:creationId xmlns:a16="http://schemas.microsoft.com/office/drawing/2014/main" id="{5F39591D-6BAD-749C-289A-B0C812B09BC0}"/>
                </a:ext>
              </a:extLst>
            </p:cNvPr>
            <p:cNvSpPr/>
            <p:nvPr/>
          </p:nvSpPr>
          <p:spPr>
            <a:xfrm>
              <a:off x="1317970" y="3073739"/>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74" name="Oval 73">
              <a:extLst>
                <a:ext uri="{FF2B5EF4-FFF2-40B4-BE49-F238E27FC236}">
                  <a16:creationId xmlns:a16="http://schemas.microsoft.com/office/drawing/2014/main" id="{4BFF6361-91E6-02E3-A135-08867A43DDE4}"/>
                </a:ext>
              </a:extLst>
            </p:cNvPr>
            <p:cNvSpPr/>
            <p:nvPr/>
          </p:nvSpPr>
          <p:spPr>
            <a:xfrm>
              <a:off x="1440389" y="3073739"/>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76" name="Oval 75">
              <a:extLst>
                <a:ext uri="{FF2B5EF4-FFF2-40B4-BE49-F238E27FC236}">
                  <a16:creationId xmlns:a16="http://schemas.microsoft.com/office/drawing/2014/main" id="{85638566-8A43-3CA3-4CD9-5E1E6D944AE0}"/>
                </a:ext>
              </a:extLst>
            </p:cNvPr>
            <p:cNvSpPr/>
            <p:nvPr/>
          </p:nvSpPr>
          <p:spPr>
            <a:xfrm>
              <a:off x="1557864" y="3073739"/>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77" name="Oval 76">
              <a:extLst>
                <a:ext uri="{FF2B5EF4-FFF2-40B4-BE49-F238E27FC236}">
                  <a16:creationId xmlns:a16="http://schemas.microsoft.com/office/drawing/2014/main" id="{0213E9B4-97AD-B9CB-A4ED-74D2B58ACF3B}"/>
                </a:ext>
              </a:extLst>
            </p:cNvPr>
            <p:cNvSpPr/>
            <p:nvPr/>
          </p:nvSpPr>
          <p:spPr>
            <a:xfrm>
              <a:off x="1672164" y="3073739"/>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78" name="Oval 77">
              <a:extLst>
                <a:ext uri="{FF2B5EF4-FFF2-40B4-BE49-F238E27FC236}">
                  <a16:creationId xmlns:a16="http://schemas.microsoft.com/office/drawing/2014/main" id="{77D44196-995C-17B0-486E-D2ECE8876F00}"/>
                </a:ext>
              </a:extLst>
            </p:cNvPr>
            <p:cNvSpPr/>
            <p:nvPr/>
          </p:nvSpPr>
          <p:spPr>
            <a:xfrm>
              <a:off x="1786464" y="3073739"/>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80" name="Oval 79">
              <a:extLst>
                <a:ext uri="{FF2B5EF4-FFF2-40B4-BE49-F238E27FC236}">
                  <a16:creationId xmlns:a16="http://schemas.microsoft.com/office/drawing/2014/main" id="{58DB4572-B6A1-DF98-3261-2E53E123A039}"/>
                </a:ext>
              </a:extLst>
            </p:cNvPr>
            <p:cNvSpPr/>
            <p:nvPr/>
          </p:nvSpPr>
          <p:spPr>
            <a:xfrm>
              <a:off x="2011889" y="3073739"/>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81" name="Oval 80">
              <a:extLst>
                <a:ext uri="{FF2B5EF4-FFF2-40B4-BE49-F238E27FC236}">
                  <a16:creationId xmlns:a16="http://schemas.microsoft.com/office/drawing/2014/main" id="{F344D903-6FF5-2269-9858-CC6FAE8C6C03}"/>
                </a:ext>
              </a:extLst>
            </p:cNvPr>
            <p:cNvSpPr/>
            <p:nvPr/>
          </p:nvSpPr>
          <p:spPr>
            <a:xfrm>
              <a:off x="870827" y="3073739"/>
              <a:ext cx="90452" cy="9045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grpSp>
      <p:sp>
        <p:nvSpPr>
          <p:cNvPr id="117" name="TextBox 116">
            <a:extLst>
              <a:ext uri="{FF2B5EF4-FFF2-40B4-BE49-F238E27FC236}">
                <a16:creationId xmlns:a16="http://schemas.microsoft.com/office/drawing/2014/main" id="{25E520D4-9AB7-FDEA-704C-F16C7B7E3AA7}"/>
              </a:ext>
            </a:extLst>
          </p:cNvPr>
          <p:cNvSpPr txBox="1"/>
          <p:nvPr/>
        </p:nvSpPr>
        <p:spPr>
          <a:xfrm>
            <a:off x="1036729" y="3818208"/>
            <a:ext cx="944489" cy="276999"/>
          </a:xfrm>
          <a:prstGeom prst="rect">
            <a:avLst/>
          </a:prstGeom>
          <a:noFill/>
        </p:spPr>
        <p:txBody>
          <a:bodyPr wrap="none" rtlCol="0">
            <a:spAutoFit/>
          </a:bodyPr>
          <a:lstStyle>
            <a:defPPr>
              <a:defRPr lang="en-US"/>
            </a:defPPr>
            <a:lvl1pPr>
              <a:defRPr sz="1200" b="1">
                <a:solidFill>
                  <a:schemeClr val="tx1">
                    <a:lumMod val="20000"/>
                    <a:lumOff val="80000"/>
                  </a:schemeClr>
                </a:solidFill>
                <a:latin typeface="+mn-lt"/>
              </a:defRPr>
            </a:lvl1pPr>
          </a:lstStyle>
          <a:p>
            <a:r>
              <a:rPr lang="en-US">
                <a:latin typeface="CiscoSansTT Medium" panose="020B0503020201020303" pitchFamily="34" charset="0"/>
                <a:cs typeface="CiscoSansTT Medium" panose="020B0503020201020303" pitchFamily="34" charset="0"/>
              </a:rPr>
              <a:t>OS LOGIN</a:t>
            </a:r>
          </a:p>
        </p:txBody>
      </p:sp>
      <p:sp>
        <p:nvSpPr>
          <p:cNvPr id="2" name="Title 1">
            <a:extLst>
              <a:ext uri="{FF2B5EF4-FFF2-40B4-BE49-F238E27FC236}">
                <a16:creationId xmlns:a16="http://schemas.microsoft.com/office/drawing/2014/main" id="{6F52E736-9884-A523-12DE-7E74DA1656DE}"/>
              </a:ext>
            </a:extLst>
          </p:cNvPr>
          <p:cNvSpPr>
            <a:spLocks noGrp="1"/>
          </p:cNvSpPr>
          <p:nvPr>
            <p:ph type="title"/>
          </p:nvPr>
        </p:nvSpPr>
        <p:spPr/>
        <p:txBody>
          <a:bodyPr/>
          <a:lstStyle/>
          <a:p>
            <a:r>
              <a:rPr lang="en-US"/>
              <a:t>Login Once, Access Everything Securely</a:t>
            </a:r>
          </a:p>
        </p:txBody>
      </p:sp>
      <p:graphicFrame>
        <p:nvGraphicFramePr>
          <p:cNvPr id="12" name="Table 4">
            <a:extLst>
              <a:ext uri="{FF2B5EF4-FFF2-40B4-BE49-F238E27FC236}">
                <a16:creationId xmlns:a16="http://schemas.microsoft.com/office/drawing/2014/main" id="{EBECE0C4-E8B0-2644-2D57-4B335A76AEA1}"/>
              </a:ext>
            </a:extLst>
          </p:cNvPr>
          <p:cNvGraphicFramePr>
            <a:graphicFrameLocks noGrp="1"/>
          </p:cNvGraphicFramePr>
          <p:nvPr>
            <p:extLst>
              <p:ext uri="{D42A27DB-BD31-4B8C-83A1-F6EECF244321}">
                <p14:modId xmlns:p14="http://schemas.microsoft.com/office/powerpoint/2010/main" val="2440319109"/>
              </p:ext>
            </p:extLst>
          </p:nvPr>
        </p:nvGraphicFramePr>
        <p:xfrm>
          <a:off x="6668888" y="5751739"/>
          <a:ext cx="5394750" cy="1005840"/>
        </p:xfrm>
        <a:graphic>
          <a:graphicData uri="http://schemas.openxmlformats.org/drawingml/2006/table">
            <a:tbl>
              <a:tblPr firstRow="1" bandRow="1">
                <a:tableStyleId>{2D5ABB26-0587-4C30-8999-92F81FD0307C}</a:tableStyleId>
              </a:tblPr>
              <a:tblGrid>
                <a:gridCol w="652969">
                  <a:extLst>
                    <a:ext uri="{9D8B030D-6E8A-4147-A177-3AD203B41FA5}">
                      <a16:colId xmlns:a16="http://schemas.microsoft.com/office/drawing/2014/main" val="4177133976"/>
                    </a:ext>
                  </a:extLst>
                </a:gridCol>
                <a:gridCol w="4741781">
                  <a:extLst>
                    <a:ext uri="{9D8B030D-6E8A-4147-A177-3AD203B41FA5}">
                      <a16:colId xmlns:a16="http://schemas.microsoft.com/office/drawing/2014/main" val="479273716"/>
                    </a:ext>
                  </a:extLst>
                </a:gridCol>
              </a:tblGrid>
              <a:tr h="501312">
                <a:tc>
                  <a:txBody>
                    <a:bodyPr/>
                    <a:lstStyle/>
                    <a:p>
                      <a:endParaRPr lang="en-US" sz="2500"/>
                    </a:p>
                  </a:txBody>
                  <a:tcPr marL="121920" marR="121920" marT="60960" marB="60960">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 sz="1200" b="0" i="0" u="none" strike="noStrike" noProof="0">
                          <a:solidFill>
                            <a:schemeClr val="tx1">
                              <a:lumMod val="20000"/>
                              <a:lumOff val="80000"/>
                            </a:schemeClr>
                          </a:solidFill>
                          <a:latin typeface="CiscoSansTT Light"/>
                        </a:rPr>
                        <a:t>Interactive authentication - end user friction</a:t>
                      </a:r>
                      <a:endParaRPr lang="en-US" sz="1200" b="0" i="0" u="none" strike="noStrike" noProof="0">
                        <a:solidFill>
                          <a:schemeClr val="tx1">
                            <a:lumMod val="20000"/>
                            <a:lumOff val="80000"/>
                          </a:schemeClr>
                        </a:solidFill>
                        <a:latin typeface="CiscoSansTT Light"/>
                      </a:endParaRPr>
                    </a:p>
                  </a:txBody>
                  <a:tcPr marL="121920" marR="121920" marT="60960" marB="609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2268347"/>
                  </a:ext>
                </a:extLst>
              </a:tr>
              <a:tr h="501312">
                <a:tc>
                  <a:txBody>
                    <a:bodyPr/>
                    <a:lstStyle/>
                    <a:p>
                      <a:endParaRPr lang="en-US" sz="2500"/>
                    </a:p>
                  </a:txBody>
                  <a:tcPr marL="121920" marR="121920" marT="60960" marB="60960">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 sz="1200" b="0" i="0" u="none" strike="noStrike" noProof="0">
                          <a:solidFill>
                            <a:schemeClr val="tx1">
                              <a:lumMod val="20000"/>
                              <a:lumOff val="80000"/>
                            </a:schemeClr>
                          </a:solidFill>
                          <a:latin typeface="CiscoSansTT Light"/>
                        </a:rPr>
                        <a:t>Authentication brokered through device, Duo, and Duo Desktop</a:t>
                      </a:r>
                      <a:endParaRPr lang="en-US" sz="1200" b="0" i="0" u="none" strike="noStrike" noProof="0">
                        <a:solidFill>
                          <a:schemeClr val="tx1">
                            <a:lumMod val="20000"/>
                            <a:lumOff val="80000"/>
                          </a:schemeClr>
                        </a:solidFill>
                        <a:latin typeface="CiscoSansTT Light"/>
                      </a:endParaRPr>
                    </a:p>
                  </a:txBody>
                  <a:tcPr marL="121920" marR="121920" marT="60960" marB="609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1825634"/>
                  </a:ext>
                </a:extLst>
              </a:tr>
            </a:tbl>
          </a:graphicData>
        </a:graphic>
      </p:graphicFrame>
      <p:pic>
        <p:nvPicPr>
          <p:cNvPr id="36" name="Google Shape;1051;p152">
            <a:extLst>
              <a:ext uri="{FF2B5EF4-FFF2-40B4-BE49-F238E27FC236}">
                <a16:creationId xmlns:a16="http://schemas.microsoft.com/office/drawing/2014/main" id="{B181B3E7-7273-BD1C-5F4B-DF2B8FBB874D}"/>
              </a:ext>
            </a:extLst>
          </p:cNvPr>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6778600" y="5800242"/>
            <a:ext cx="425374" cy="424243"/>
          </a:xfrm>
          <a:prstGeom prst="rect">
            <a:avLst/>
          </a:prstGeom>
          <a:noFill/>
          <a:ln>
            <a:noFill/>
          </a:ln>
        </p:spPr>
      </p:pic>
      <p:pic>
        <p:nvPicPr>
          <p:cNvPr id="38" name="Google Shape;1045;p152">
            <a:extLst>
              <a:ext uri="{FF2B5EF4-FFF2-40B4-BE49-F238E27FC236}">
                <a16:creationId xmlns:a16="http://schemas.microsoft.com/office/drawing/2014/main" id="{C8767942-AAAC-B799-D2CB-2FFBA1DE7E16}"/>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753421" y="6304219"/>
            <a:ext cx="495500" cy="377307"/>
          </a:xfrm>
          <a:prstGeom prst="rect">
            <a:avLst/>
          </a:prstGeom>
          <a:noFill/>
          <a:ln>
            <a:noFill/>
          </a:ln>
        </p:spPr>
      </p:pic>
      <p:grpSp>
        <p:nvGrpSpPr>
          <p:cNvPr id="150" name="Group 149">
            <a:extLst>
              <a:ext uri="{FF2B5EF4-FFF2-40B4-BE49-F238E27FC236}">
                <a16:creationId xmlns:a16="http://schemas.microsoft.com/office/drawing/2014/main" id="{B4616221-0DB1-4317-22D2-8DDA84ACF1EC}"/>
              </a:ext>
            </a:extLst>
          </p:cNvPr>
          <p:cNvGrpSpPr/>
          <p:nvPr/>
        </p:nvGrpSpPr>
        <p:grpSpPr>
          <a:xfrm>
            <a:off x="7162800" y="3675678"/>
            <a:ext cx="2248979" cy="1063633"/>
            <a:chOff x="7162800" y="3675678"/>
            <a:chExt cx="2248979" cy="1063633"/>
          </a:xfrm>
        </p:grpSpPr>
        <p:cxnSp>
          <p:nvCxnSpPr>
            <p:cNvPr id="141" name="Straight Connector 140">
              <a:extLst>
                <a:ext uri="{FF2B5EF4-FFF2-40B4-BE49-F238E27FC236}">
                  <a16:creationId xmlns:a16="http://schemas.microsoft.com/office/drawing/2014/main" id="{1EF58EC4-9E60-28ED-C54F-716BA1170DCF}"/>
                </a:ext>
              </a:extLst>
            </p:cNvPr>
            <p:cNvCxnSpPr>
              <a:cxnSpLocks/>
              <a:endCxn id="124" idx="1"/>
            </p:cNvCxnSpPr>
            <p:nvPr/>
          </p:nvCxnSpPr>
          <p:spPr>
            <a:xfrm>
              <a:off x="7162800" y="4203275"/>
              <a:ext cx="1739246" cy="0"/>
            </a:xfrm>
            <a:prstGeom prst="line">
              <a:avLst/>
            </a:prstGeom>
            <a:noFill/>
            <a:ln w="9525">
              <a:solidFill>
                <a:schemeClr val="tx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39" name="Freeform 138">
              <a:extLst>
                <a:ext uri="{FF2B5EF4-FFF2-40B4-BE49-F238E27FC236}">
                  <a16:creationId xmlns:a16="http://schemas.microsoft.com/office/drawing/2014/main" id="{0B86EEAA-E7CF-2026-DD5E-0FA2E095A868}"/>
                </a:ext>
              </a:extLst>
            </p:cNvPr>
            <p:cNvSpPr/>
            <p:nvPr/>
          </p:nvSpPr>
          <p:spPr>
            <a:xfrm>
              <a:off x="7162800" y="4311650"/>
              <a:ext cx="2041525" cy="298450"/>
            </a:xfrm>
            <a:custGeom>
              <a:avLst/>
              <a:gdLst>
                <a:gd name="connsiteX0" fmla="*/ 0 w 527050"/>
                <a:gd name="connsiteY0" fmla="*/ 0 h 298450"/>
                <a:gd name="connsiteX1" fmla="*/ 323850 w 527050"/>
                <a:gd name="connsiteY1" fmla="*/ 0 h 298450"/>
                <a:gd name="connsiteX2" fmla="*/ 396875 w 527050"/>
                <a:gd name="connsiteY2" fmla="*/ 298450 h 298450"/>
                <a:gd name="connsiteX3" fmla="*/ 527050 w 527050"/>
                <a:gd name="connsiteY3" fmla="*/ 298450 h 298450"/>
                <a:gd name="connsiteX0" fmla="*/ 0 w 2041525"/>
                <a:gd name="connsiteY0" fmla="*/ 0 h 298450"/>
                <a:gd name="connsiteX1" fmla="*/ 323850 w 2041525"/>
                <a:gd name="connsiteY1" fmla="*/ 0 h 298450"/>
                <a:gd name="connsiteX2" fmla="*/ 396875 w 2041525"/>
                <a:gd name="connsiteY2" fmla="*/ 298450 h 298450"/>
                <a:gd name="connsiteX3" fmla="*/ 2041525 w 2041525"/>
                <a:gd name="connsiteY3" fmla="*/ 288925 h 298450"/>
              </a:gdLst>
              <a:ahLst/>
              <a:cxnLst>
                <a:cxn ang="0">
                  <a:pos x="connsiteX0" y="connsiteY0"/>
                </a:cxn>
                <a:cxn ang="0">
                  <a:pos x="connsiteX1" y="connsiteY1"/>
                </a:cxn>
                <a:cxn ang="0">
                  <a:pos x="connsiteX2" y="connsiteY2"/>
                </a:cxn>
                <a:cxn ang="0">
                  <a:pos x="connsiteX3" y="connsiteY3"/>
                </a:cxn>
              </a:cxnLst>
              <a:rect l="l" t="t" r="r" b="b"/>
              <a:pathLst>
                <a:path w="2041525" h="298450">
                  <a:moveTo>
                    <a:pt x="0" y="0"/>
                  </a:moveTo>
                  <a:lnTo>
                    <a:pt x="323850" y="0"/>
                  </a:lnTo>
                  <a:lnTo>
                    <a:pt x="396875" y="298450"/>
                  </a:lnTo>
                  <a:lnTo>
                    <a:pt x="2041525" y="288925"/>
                  </a:lnTo>
                </a:path>
              </a:pathLst>
            </a:custGeom>
            <a:noFill/>
            <a:ln w="9525">
              <a:solidFill>
                <a:schemeClr val="tx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a:extLst>
                <a:ext uri="{FF2B5EF4-FFF2-40B4-BE49-F238E27FC236}">
                  <a16:creationId xmlns:a16="http://schemas.microsoft.com/office/drawing/2014/main" id="{6C2B8932-0426-CB9D-DF6A-E7C274FC1F7F}"/>
                </a:ext>
              </a:extLst>
            </p:cNvPr>
            <p:cNvSpPr/>
            <p:nvPr/>
          </p:nvSpPr>
          <p:spPr>
            <a:xfrm>
              <a:off x="7166068" y="3815107"/>
              <a:ext cx="1965325" cy="282575"/>
            </a:xfrm>
            <a:custGeom>
              <a:avLst/>
              <a:gdLst>
                <a:gd name="connsiteX0" fmla="*/ 0 w 539750"/>
                <a:gd name="connsiteY0" fmla="*/ 282575 h 282575"/>
                <a:gd name="connsiteX1" fmla="*/ 317500 w 539750"/>
                <a:gd name="connsiteY1" fmla="*/ 282575 h 282575"/>
                <a:gd name="connsiteX2" fmla="*/ 400050 w 539750"/>
                <a:gd name="connsiteY2" fmla="*/ 0 h 282575"/>
                <a:gd name="connsiteX3" fmla="*/ 539750 w 539750"/>
                <a:gd name="connsiteY3" fmla="*/ 0 h 282575"/>
                <a:gd name="connsiteX0" fmla="*/ 0 w 1965325"/>
                <a:gd name="connsiteY0" fmla="*/ 282575 h 282575"/>
                <a:gd name="connsiteX1" fmla="*/ 317500 w 1965325"/>
                <a:gd name="connsiteY1" fmla="*/ 282575 h 282575"/>
                <a:gd name="connsiteX2" fmla="*/ 400050 w 1965325"/>
                <a:gd name="connsiteY2" fmla="*/ 0 h 282575"/>
                <a:gd name="connsiteX3" fmla="*/ 1965325 w 1965325"/>
                <a:gd name="connsiteY3" fmla="*/ 0 h 282575"/>
              </a:gdLst>
              <a:ahLst/>
              <a:cxnLst>
                <a:cxn ang="0">
                  <a:pos x="connsiteX0" y="connsiteY0"/>
                </a:cxn>
                <a:cxn ang="0">
                  <a:pos x="connsiteX1" y="connsiteY1"/>
                </a:cxn>
                <a:cxn ang="0">
                  <a:pos x="connsiteX2" y="connsiteY2"/>
                </a:cxn>
                <a:cxn ang="0">
                  <a:pos x="connsiteX3" y="connsiteY3"/>
                </a:cxn>
              </a:cxnLst>
              <a:rect l="l" t="t" r="r" b="b"/>
              <a:pathLst>
                <a:path w="1965325" h="282575">
                  <a:moveTo>
                    <a:pt x="0" y="282575"/>
                  </a:moveTo>
                  <a:lnTo>
                    <a:pt x="317500" y="282575"/>
                  </a:lnTo>
                  <a:lnTo>
                    <a:pt x="400050" y="0"/>
                  </a:lnTo>
                  <a:lnTo>
                    <a:pt x="1965325" y="0"/>
                  </a:lnTo>
                </a:path>
              </a:pathLst>
            </a:custGeom>
            <a:noFill/>
            <a:ln w="9525">
              <a:solidFill>
                <a:schemeClr val="tx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Google Shape;1049;p117">
              <a:extLst>
                <a:ext uri="{FF2B5EF4-FFF2-40B4-BE49-F238E27FC236}">
                  <a16:creationId xmlns:a16="http://schemas.microsoft.com/office/drawing/2014/main" id="{6D1BC165-CF68-78FB-0696-DDD2C620D321}"/>
                </a:ext>
              </a:extLst>
            </p:cNvPr>
            <p:cNvSpPr/>
            <p:nvPr/>
          </p:nvSpPr>
          <p:spPr>
            <a:xfrm>
              <a:off x="7739996" y="3675678"/>
              <a:ext cx="509733" cy="259446"/>
            </a:xfrm>
            <a:prstGeom prst="roundRect">
              <a:avLst>
                <a:gd name="adj" fmla="val 10548"/>
              </a:avLst>
            </a:prstGeom>
            <a:solidFill>
              <a:srgbClr val="000000"/>
            </a:solidFill>
            <a:ln w="1270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sp>
          <p:nvSpPr>
            <p:cNvPr id="120" name="Google Shape;1049;p117">
              <a:extLst>
                <a:ext uri="{FF2B5EF4-FFF2-40B4-BE49-F238E27FC236}">
                  <a16:creationId xmlns:a16="http://schemas.microsoft.com/office/drawing/2014/main" id="{7CBBB90E-9644-9449-6394-82520D0D93A8}"/>
                </a:ext>
              </a:extLst>
            </p:cNvPr>
            <p:cNvSpPr/>
            <p:nvPr/>
          </p:nvSpPr>
          <p:spPr>
            <a:xfrm>
              <a:off x="8321021" y="3675678"/>
              <a:ext cx="509733" cy="259446"/>
            </a:xfrm>
            <a:prstGeom prst="roundRect">
              <a:avLst>
                <a:gd name="adj" fmla="val 10548"/>
              </a:avLst>
            </a:prstGeom>
            <a:solidFill>
              <a:srgbClr val="000000"/>
            </a:solidFill>
            <a:ln w="1270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sp>
          <p:nvSpPr>
            <p:cNvPr id="121" name="Google Shape;1049;p117">
              <a:extLst>
                <a:ext uri="{FF2B5EF4-FFF2-40B4-BE49-F238E27FC236}">
                  <a16:creationId xmlns:a16="http://schemas.microsoft.com/office/drawing/2014/main" id="{29AD3FC8-9F93-0B62-D358-3F48BEB331D8}"/>
                </a:ext>
              </a:extLst>
            </p:cNvPr>
            <p:cNvSpPr/>
            <p:nvPr/>
          </p:nvSpPr>
          <p:spPr>
            <a:xfrm>
              <a:off x="8902046" y="3675678"/>
              <a:ext cx="509733" cy="259446"/>
            </a:xfrm>
            <a:prstGeom prst="roundRect">
              <a:avLst>
                <a:gd name="adj" fmla="val 10548"/>
              </a:avLst>
            </a:prstGeom>
            <a:solidFill>
              <a:srgbClr val="000000"/>
            </a:solidFill>
            <a:ln w="1270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sp>
          <p:nvSpPr>
            <p:cNvPr id="122" name="Google Shape;1049;p117">
              <a:extLst>
                <a:ext uri="{FF2B5EF4-FFF2-40B4-BE49-F238E27FC236}">
                  <a16:creationId xmlns:a16="http://schemas.microsoft.com/office/drawing/2014/main" id="{7A28AF78-003C-00A0-72D5-E7D206CCCBB8}"/>
                </a:ext>
              </a:extLst>
            </p:cNvPr>
            <p:cNvSpPr/>
            <p:nvPr/>
          </p:nvSpPr>
          <p:spPr>
            <a:xfrm>
              <a:off x="7739996" y="4073552"/>
              <a:ext cx="509733" cy="259446"/>
            </a:xfrm>
            <a:prstGeom prst="roundRect">
              <a:avLst>
                <a:gd name="adj" fmla="val 10548"/>
              </a:avLst>
            </a:prstGeom>
            <a:solidFill>
              <a:srgbClr val="000000"/>
            </a:solidFill>
            <a:ln w="1270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sp>
          <p:nvSpPr>
            <p:cNvPr id="123" name="Google Shape;1049;p117">
              <a:extLst>
                <a:ext uri="{FF2B5EF4-FFF2-40B4-BE49-F238E27FC236}">
                  <a16:creationId xmlns:a16="http://schemas.microsoft.com/office/drawing/2014/main" id="{88FDC3CD-CB18-C3BB-7432-D69D1F67B9FC}"/>
                </a:ext>
              </a:extLst>
            </p:cNvPr>
            <p:cNvSpPr/>
            <p:nvPr/>
          </p:nvSpPr>
          <p:spPr>
            <a:xfrm>
              <a:off x="8321021" y="4073552"/>
              <a:ext cx="509733" cy="259446"/>
            </a:xfrm>
            <a:prstGeom prst="roundRect">
              <a:avLst>
                <a:gd name="adj" fmla="val 10548"/>
              </a:avLst>
            </a:prstGeom>
            <a:solidFill>
              <a:srgbClr val="000000"/>
            </a:solidFill>
            <a:ln w="1270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sp>
          <p:nvSpPr>
            <p:cNvPr id="124" name="Google Shape;1049;p117">
              <a:extLst>
                <a:ext uri="{FF2B5EF4-FFF2-40B4-BE49-F238E27FC236}">
                  <a16:creationId xmlns:a16="http://schemas.microsoft.com/office/drawing/2014/main" id="{9F44829C-4560-102C-9ADB-23498C883D8B}"/>
                </a:ext>
              </a:extLst>
            </p:cNvPr>
            <p:cNvSpPr/>
            <p:nvPr/>
          </p:nvSpPr>
          <p:spPr>
            <a:xfrm>
              <a:off x="8902046" y="4073552"/>
              <a:ext cx="509733" cy="259446"/>
            </a:xfrm>
            <a:prstGeom prst="roundRect">
              <a:avLst>
                <a:gd name="adj" fmla="val 10548"/>
              </a:avLst>
            </a:prstGeom>
            <a:solidFill>
              <a:srgbClr val="000000"/>
            </a:solidFill>
            <a:ln w="1270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sp>
          <p:nvSpPr>
            <p:cNvPr id="126" name="Google Shape;1049;p117">
              <a:extLst>
                <a:ext uri="{FF2B5EF4-FFF2-40B4-BE49-F238E27FC236}">
                  <a16:creationId xmlns:a16="http://schemas.microsoft.com/office/drawing/2014/main" id="{0E0C2851-CD65-9AB3-E449-3380A2C0B116}"/>
                </a:ext>
              </a:extLst>
            </p:cNvPr>
            <p:cNvSpPr/>
            <p:nvPr/>
          </p:nvSpPr>
          <p:spPr>
            <a:xfrm>
              <a:off x="7739996" y="4479865"/>
              <a:ext cx="509733" cy="259446"/>
            </a:xfrm>
            <a:prstGeom prst="roundRect">
              <a:avLst>
                <a:gd name="adj" fmla="val 10548"/>
              </a:avLst>
            </a:prstGeom>
            <a:solidFill>
              <a:srgbClr val="000000"/>
            </a:solidFill>
            <a:ln w="1270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sp>
          <p:nvSpPr>
            <p:cNvPr id="127" name="Google Shape;1049;p117">
              <a:extLst>
                <a:ext uri="{FF2B5EF4-FFF2-40B4-BE49-F238E27FC236}">
                  <a16:creationId xmlns:a16="http://schemas.microsoft.com/office/drawing/2014/main" id="{2AE12A5E-D0FB-56F6-2B72-9DE606F59611}"/>
                </a:ext>
              </a:extLst>
            </p:cNvPr>
            <p:cNvSpPr/>
            <p:nvPr/>
          </p:nvSpPr>
          <p:spPr>
            <a:xfrm>
              <a:off x="8321021" y="4479865"/>
              <a:ext cx="509733" cy="259446"/>
            </a:xfrm>
            <a:prstGeom prst="roundRect">
              <a:avLst>
                <a:gd name="adj" fmla="val 10548"/>
              </a:avLst>
            </a:prstGeom>
            <a:solidFill>
              <a:srgbClr val="000000"/>
            </a:solidFill>
            <a:ln w="1270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sp>
          <p:nvSpPr>
            <p:cNvPr id="128" name="Google Shape;1049;p117">
              <a:extLst>
                <a:ext uri="{FF2B5EF4-FFF2-40B4-BE49-F238E27FC236}">
                  <a16:creationId xmlns:a16="http://schemas.microsoft.com/office/drawing/2014/main" id="{CA316414-7799-DB8A-F469-3EE860464C4B}"/>
                </a:ext>
              </a:extLst>
            </p:cNvPr>
            <p:cNvSpPr/>
            <p:nvPr/>
          </p:nvSpPr>
          <p:spPr>
            <a:xfrm>
              <a:off x="8902046" y="4479865"/>
              <a:ext cx="509733" cy="259446"/>
            </a:xfrm>
            <a:prstGeom prst="roundRect">
              <a:avLst>
                <a:gd name="adj" fmla="val 10548"/>
              </a:avLst>
            </a:prstGeom>
            <a:solidFill>
              <a:srgbClr val="000000"/>
            </a:solidFill>
            <a:ln w="12700">
              <a:solidFill>
                <a:schemeClr val="accent2"/>
              </a:solidFill>
            </a:ln>
          </p:spPr>
          <p:txBody>
            <a:bodyPr spcFirstLastPara="1" wrap="square" lIns="121900" tIns="121900" rIns="121900" bIns="121900" anchor="ctr" anchorCtr="0">
              <a:noAutofit/>
            </a:bodyPr>
            <a:lstStyle/>
            <a:p>
              <a:pPr algn="ctr">
                <a:spcBef>
                  <a:spcPts val="0"/>
                </a:spcBef>
                <a:spcAft>
                  <a:spcPts val="0"/>
                </a:spcAft>
              </a:pPr>
              <a:endParaRPr sz="1600" b="1">
                <a:solidFill>
                  <a:schemeClr val="tx1">
                    <a:lumMod val="20000"/>
                    <a:lumOff val="80000"/>
                  </a:schemeClr>
                </a:solidFill>
                <a:latin typeface="CiscoSansTT Medium" panose="020B0503020201020303" pitchFamily="34" charset="0"/>
                <a:cs typeface="CiscoSansTT Medium" panose="020B0503020201020303" pitchFamily="34" charset="0"/>
              </a:endParaRPr>
            </a:p>
          </p:txBody>
        </p:sp>
        <p:sp>
          <p:nvSpPr>
            <p:cNvPr id="129" name="Triangle 128">
              <a:extLst>
                <a:ext uri="{FF2B5EF4-FFF2-40B4-BE49-F238E27FC236}">
                  <a16:creationId xmlns:a16="http://schemas.microsoft.com/office/drawing/2014/main" id="{1CAB8F47-E075-BE4E-7034-C28965ED5633}"/>
                </a:ext>
              </a:extLst>
            </p:cNvPr>
            <p:cNvSpPr/>
            <p:nvPr/>
          </p:nvSpPr>
          <p:spPr>
            <a:xfrm>
              <a:off x="7920169" y="3734667"/>
              <a:ext cx="149386" cy="128781"/>
            </a:xfrm>
            <a:prstGeom prst="triangl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130" name="Triangle 129">
              <a:extLst>
                <a:ext uri="{FF2B5EF4-FFF2-40B4-BE49-F238E27FC236}">
                  <a16:creationId xmlns:a16="http://schemas.microsoft.com/office/drawing/2014/main" id="{105E1DA7-F826-7B84-E9AB-C378CFE2F140}"/>
                </a:ext>
              </a:extLst>
            </p:cNvPr>
            <p:cNvSpPr/>
            <p:nvPr/>
          </p:nvSpPr>
          <p:spPr>
            <a:xfrm>
              <a:off x="8507544" y="4125719"/>
              <a:ext cx="149386" cy="128781"/>
            </a:xfrm>
            <a:prstGeom prst="triangl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131" name="Triangle 130">
              <a:extLst>
                <a:ext uri="{FF2B5EF4-FFF2-40B4-BE49-F238E27FC236}">
                  <a16:creationId xmlns:a16="http://schemas.microsoft.com/office/drawing/2014/main" id="{19B8DAC6-0AE3-8B29-0760-AF25F0D57852}"/>
                </a:ext>
              </a:extLst>
            </p:cNvPr>
            <p:cNvSpPr/>
            <p:nvPr/>
          </p:nvSpPr>
          <p:spPr>
            <a:xfrm>
              <a:off x="9091744" y="4535207"/>
              <a:ext cx="149386" cy="128781"/>
            </a:xfrm>
            <a:prstGeom prst="triangl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132" name="Oval 131">
              <a:extLst>
                <a:ext uri="{FF2B5EF4-FFF2-40B4-BE49-F238E27FC236}">
                  <a16:creationId xmlns:a16="http://schemas.microsoft.com/office/drawing/2014/main" id="{1CB66941-EA76-8251-006C-93596EF0C990}"/>
                </a:ext>
              </a:extLst>
            </p:cNvPr>
            <p:cNvSpPr/>
            <p:nvPr/>
          </p:nvSpPr>
          <p:spPr>
            <a:xfrm>
              <a:off x="8507239" y="3731803"/>
              <a:ext cx="137296" cy="137296"/>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133" name="Oval 132">
              <a:extLst>
                <a:ext uri="{FF2B5EF4-FFF2-40B4-BE49-F238E27FC236}">
                  <a16:creationId xmlns:a16="http://schemas.microsoft.com/office/drawing/2014/main" id="{B1B505CE-0317-0139-3D5D-4A1BD28C955C}"/>
                </a:ext>
              </a:extLst>
            </p:cNvPr>
            <p:cNvSpPr/>
            <p:nvPr/>
          </p:nvSpPr>
          <p:spPr>
            <a:xfrm>
              <a:off x="9085089" y="4121461"/>
              <a:ext cx="137296" cy="137296"/>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134" name="Oval 133">
              <a:extLst>
                <a:ext uri="{FF2B5EF4-FFF2-40B4-BE49-F238E27FC236}">
                  <a16:creationId xmlns:a16="http://schemas.microsoft.com/office/drawing/2014/main" id="{9B2309B2-3FBE-6DBD-BADF-D486D945B0AD}"/>
                </a:ext>
              </a:extLst>
            </p:cNvPr>
            <p:cNvSpPr/>
            <p:nvPr/>
          </p:nvSpPr>
          <p:spPr>
            <a:xfrm>
              <a:off x="7929389" y="4537491"/>
              <a:ext cx="137296" cy="137296"/>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135" name="Rectangle 134">
              <a:extLst>
                <a:ext uri="{FF2B5EF4-FFF2-40B4-BE49-F238E27FC236}">
                  <a16:creationId xmlns:a16="http://schemas.microsoft.com/office/drawing/2014/main" id="{3FB79C7E-C46B-9667-6DC5-62225C32F7F7}"/>
                </a:ext>
              </a:extLst>
            </p:cNvPr>
            <p:cNvSpPr/>
            <p:nvPr/>
          </p:nvSpPr>
          <p:spPr>
            <a:xfrm>
              <a:off x="9085089" y="3730409"/>
              <a:ext cx="137296" cy="137296"/>
            </a:xfrm>
            <a:prstGeom prst="rect">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136" name="Rectangle 135">
              <a:extLst>
                <a:ext uri="{FF2B5EF4-FFF2-40B4-BE49-F238E27FC236}">
                  <a16:creationId xmlns:a16="http://schemas.microsoft.com/office/drawing/2014/main" id="{0BD37B9D-A26E-BFBD-149B-2DFFA54659E2}"/>
                </a:ext>
              </a:extLst>
            </p:cNvPr>
            <p:cNvSpPr/>
            <p:nvPr/>
          </p:nvSpPr>
          <p:spPr>
            <a:xfrm>
              <a:off x="7929389" y="4128564"/>
              <a:ext cx="137296" cy="137296"/>
            </a:xfrm>
            <a:prstGeom prst="rect">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sp>
          <p:nvSpPr>
            <p:cNvPr id="137" name="Rectangle 136">
              <a:extLst>
                <a:ext uri="{FF2B5EF4-FFF2-40B4-BE49-F238E27FC236}">
                  <a16:creationId xmlns:a16="http://schemas.microsoft.com/office/drawing/2014/main" id="{63EE231D-3C7A-A0DC-132D-6B26483E55A9}"/>
                </a:ext>
              </a:extLst>
            </p:cNvPr>
            <p:cNvSpPr/>
            <p:nvPr/>
          </p:nvSpPr>
          <p:spPr>
            <a:xfrm>
              <a:off x="8513589" y="4537299"/>
              <a:ext cx="137296" cy="137296"/>
            </a:xfrm>
            <a:prstGeom prst="rect">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grpSp>
      <p:sp>
        <p:nvSpPr>
          <p:cNvPr id="3" name="Rounded Rectangle 2">
            <a:extLst>
              <a:ext uri="{FF2B5EF4-FFF2-40B4-BE49-F238E27FC236}">
                <a16:creationId xmlns:a16="http://schemas.microsoft.com/office/drawing/2014/main" id="{14C505E5-EA9A-478F-7132-2B0B9BD9E84A}"/>
              </a:ext>
            </a:extLst>
          </p:cNvPr>
          <p:cNvSpPr/>
          <p:nvPr/>
        </p:nvSpPr>
        <p:spPr>
          <a:xfrm>
            <a:off x="4619140" y="4979818"/>
            <a:ext cx="3004114" cy="307520"/>
          </a:xfrm>
          <a:prstGeom prst="roundRect">
            <a:avLst/>
          </a:prstGeom>
          <a:solidFill>
            <a:srgbClr val="000000"/>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a:solidFill>
                  <a:schemeClr val="bg2">
                    <a:lumMod val="95000"/>
                  </a:schemeClr>
                </a:solidFill>
              </a:rPr>
              <a:t>Common Security Policy</a:t>
            </a:r>
          </a:p>
        </p:txBody>
      </p:sp>
      <p:pic>
        <p:nvPicPr>
          <p:cNvPr id="51" name="Google Shape;1051;p152">
            <a:extLst>
              <a:ext uri="{FF2B5EF4-FFF2-40B4-BE49-F238E27FC236}">
                <a16:creationId xmlns:a16="http://schemas.microsoft.com/office/drawing/2014/main" id="{0B7D0788-657E-A9E0-79B3-D43133A1E15E}"/>
              </a:ext>
            </a:extLst>
          </p:cNvPr>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4625766" y="2464883"/>
            <a:ext cx="425374" cy="424243"/>
          </a:xfrm>
          <a:prstGeom prst="rect">
            <a:avLst/>
          </a:prstGeom>
          <a:noFill/>
          <a:ln>
            <a:noFill/>
          </a:ln>
        </p:spPr>
      </p:pic>
    </p:spTree>
    <p:extLst>
      <p:ext uri="{BB962C8B-B14F-4D97-AF65-F5344CB8AC3E}">
        <p14:creationId xmlns:p14="http://schemas.microsoft.com/office/powerpoint/2010/main" val="40506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21 -0.00047 L -0.24193 -0.00047 " pathEditMode="relative" rAng="0" ptsTypes="AA">
                                      <p:cBhvr>
                                        <p:cTn id="6" dur="2000" fill="hold"/>
                                        <p:tgtEl>
                                          <p:spTgt spid="51"/>
                                        </p:tgtEl>
                                        <p:attrNameLst>
                                          <p:attrName>ppt_x</p:attrName>
                                          <p:attrName>ppt_y</p:attrName>
                                        </p:attrNameLst>
                                      </p:cBhvr>
                                      <p:rCtr x="-119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D4A4-6E3F-1C39-EF57-5658A962ECF6}"/>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DD8A6991-A5FF-73FE-3B81-146884C0E86F}"/>
              </a:ext>
            </a:extLst>
          </p:cNvPr>
          <p:cNvSpPr txBox="1"/>
          <p:nvPr/>
        </p:nvSpPr>
        <p:spPr>
          <a:xfrm>
            <a:off x="93105" y="3771099"/>
            <a:ext cx="1095172" cy="369332"/>
          </a:xfrm>
          <a:prstGeom prst="rect">
            <a:avLst/>
          </a:prstGeom>
          <a:noFill/>
        </p:spPr>
        <p:txBody>
          <a:bodyPr wrap="none" rtlCol="0">
            <a:spAutoFit/>
          </a:bodyPr>
          <a:lstStyle/>
          <a:p>
            <a:pPr marL="0" marR="0" lvl="0" indent="0" algn="l" defTabSz="60955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2"/>
                </a:solidFill>
                <a:effectLst/>
                <a:uLnTx/>
                <a:uFillTx/>
                <a:latin typeface="Arial" charset="0"/>
                <a:ea typeface="ＭＳ Ｐゴシック" charset="0"/>
              </a:rPr>
              <a:t>Endpoint</a:t>
            </a:r>
          </a:p>
        </p:txBody>
      </p:sp>
      <p:sp>
        <p:nvSpPr>
          <p:cNvPr id="23" name="TextBox 22">
            <a:extLst>
              <a:ext uri="{FF2B5EF4-FFF2-40B4-BE49-F238E27FC236}">
                <a16:creationId xmlns:a16="http://schemas.microsoft.com/office/drawing/2014/main" id="{BB62264B-938B-6AE7-139A-3C95AD33F711}"/>
              </a:ext>
            </a:extLst>
          </p:cNvPr>
          <p:cNvSpPr txBox="1"/>
          <p:nvPr/>
        </p:nvSpPr>
        <p:spPr>
          <a:xfrm>
            <a:off x="118385" y="5435217"/>
            <a:ext cx="1274708" cy="369332"/>
          </a:xfrm>
          <a:prstGeom prst="rect">
            <a:avLst/>
          </a:prstGeom>
          <a:noFill/>
        </p:spPr>
        <p:txBody>
          <a:bodyPr wrap="none" rtlCol="0">
            <a:spAutoFit/>
          </a:bodyPr>
          <a:lstStyle/>
          <a:p>
            <a:pPr marL="0" marR="0" lvl="0" indent="0" algn="l" defTabSz="60955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2"/>
                </a:solidFill>
                <a:effectLst/>
                <a:uLnTx/>
                <a:uFillTx/>
                <a:latin typeface="Arial" charset="0"/>
                <a:ea typeface="ＭＳ Ｐゴシック" charset="0"/>
              </a:rPr>
              <a:t>Duo Cloud</a:t>
            </a:r>
          </a:p>
        </p:txBody>
      </p:sp>
      <p:pic>
        <p:nvPicPr>
          <p:cNvPr id="30" name="Picture 29" descr="A screenshot of a computer&#10;&#10;AI-generated content may be incorrect.">
            <a:extLst>
              <a:ext uri="{FF2B5EF4-FFF2-40B4-BE49-F238E27FC236}">
                <a16:creationId xmlns:a16="http://schemas.microsoft.com/office/drawing/2014/main" id="{4C349947-D265-561C-FEF4-B94DBE0AE2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31175" y="1186547"/>
            <a:ext cx="2372099" cy="2120512"/>
          </a:xfrm>
          <a:prstGeom prst="rect">
            <a:avLst/>
          </a:prstGeom>
        </p:spPr>
      </p:pic>
      <p:pic>
        <p:nvPicPr>
          <p:cNvPr id="36" name="Picture 35" descr="A screenshot of a computer&#10;&#10;AI-generated content may be incorrect.">
            <a:extLst>
              <a:ext uri="{FF2B5EF4-FFF2-40B4-BE49-F238E27FC236}">
                <a16:creationId xmlns:a16="http://schemas.microsoft.com/office/drawing/2014/main" id="{02D53BD7-36C6-3F8C-711C-BA3DFFE8204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31220" y="1186547"/>
            <a:ext cx="3861583" cy="2323245"/>
          </a:xfrm>
          <a:prstGeom prst="rect">
            <a:avLst/>
          </a:prstGeom>
        </p:spPr>
      </p:pic>
      <p:cxnSp>
        <p:nvCxnSpPr>
          <p:cNvPr id="12" name="Straight Arrow Connector 37">
            <a:extLst>
              <a:ext uri="{FF2B5EF4-FFF2-40B4-BE49-F238E27FC236}">
                <a16:creationId xmlns:a16="http://schemas.microsoft.com/office/drawing/2014/main" id="{4B367B15-1B77-1E4C-D60E-C6B9EA843CE1}"/>
              </a:ext>
            </a:extLst>
          </p:cNvPr>
          <p:cNvCxnSpPr>
            <a:cxnSpLocks/>
          </p:cNvCxnSpPr>
          <p:nvPr/>
        </p:nvCxnSpPr>
        <p:spPr>
          <a:xfrm flipV="1">
            <a:off x="1452767" y="3756961"/>
            <a:ext cx="0" cy="902721"/>
          </a:xfrm>
          <a:prstGeom prst="straightConnector1">
            <a:avLst/>
          </a:prstGeom>
          <a:noFill/>
          <a:ln w="12700" cap="rnd">
            <a:solidFill>
              <a:srgbClr val="92D050"/>
            </a:solidFill>
            <a:prstDash val="solid"/>
            <a:round/>
            <a:headEnd type="oval"/>
            <a:tailEnd type="none"/>
          </a:ln>
          <a:effectLst/>
        </p:spPr>
      </p:cxnSp>
      <p:graphicFrame>
        <p:nvGraphicFramePr>
          <p:cNvPr id="15" name="Google Shape;4047;p121">
            <a:extLst>
              <a:ext uri="{FF2B5EF4-FFF2-40B4-BE49-F238E27FC236}">
                <a16:creationId xmlns:a16="http://schemas.microsoft.com/office/drawing/2014/main" id="{39025D82-E92A-3C43-9856-F31DE7B030FD}"/>
              </a:ext>
            </a:extLst>
          </p:cNvPr>
          <p:cNvGraphicFramePr/>
          <p:nvPr>
            <p:extLst>
              <p:ext uri="{D42A27DB-BD31-4B8C-83A1-F6EECF244321}">
                <p14:modId xmlns:p14="http://schemas.microsoft.com/office/powerpoint/2010/main" val="1785771600"/>
              </p:ext>
            </p:extLst>
          </p:nvPr>
        </p:nvGraphicFramePr>
        <p:xfrm>
          <a:off x="478495" y="4604471"/>
          <a:ext cx="11407483" cy="471083"/>
        </p:xfrm>
        <a:graphic>
          <a:graphicData uri="http://schemas.openxmlformats.org/drawingml/2006/table">
            <a:tbl>
              <a:tblPr>
                <a:noFill/>
              </a:tblPr>
              <a:tblGrid>
                <a:gridCol w="436483">
                  <a:extLst>
                    <a:ext uri="{9D8B030D-6E8A-4147-A177-3AD203B41FA5}">
                      <a16:colId xmlns:a16="http://schemas.microsoft.com/office/drawing/2014/main" val="20000"/>
                    </a:ext>
                  </a:extLst>
                </a:gridCol>
                <a:gridCol w="365700">
                  <a:extLst>
                    <a:ext uri="{9D8B030D-6E8A-4147-A177-3AD203B41FA5}">
                      <a16:colId xmlns:a16="http://schemas.microsoft.com/office/drawing/2014/main" val="20001"/>
                    </a:ext>
                  </a:extLst>
                </a:gridCol>
                <a:gridCol w="365700">
                  <a:extLst>
                    <a:ext uri="{9D8B030D-6E8A-4147-A177-3AD203B41FA5}">
                      <a16:colId xmlns:a16="http://schemas.microsoft.com/office/drawing/2014/main" val="20002"/>
                    </a:ext>
                  </a:extLst>
                </a:gridCol>
                <a:gridCol w="365700">
                  <a:extLst>
                    <a:ext uri="{9D8B030D-6E8A-4147-A177-3AD203B41FA5}">
                      <a16:colId xmlns:a16="http://schemas.microsoft.com/office/drawing/2014/main" val="20003"/>
                    </a:ext>
                  </a:extLst>
                </a:gridCol>
                <a:gridCol w="365700">
                  <a:extLst>
                    <a:ext uri="{9D8B030D-6E8A-4147-A177-3AD203B41FA5}">
                      <a16:colId xmlns:a16="http://schemas.microsoft.com/office/drawing/2014/main" val="20004"/>
                    </a:ext>
                  </a:extLst>
                </a:gridCol>
                <a:gridCol w="365700">
                  <a:extLst>
                    <a:ext uri="{9D8B030D-6E8A-4147-A177-3AD203B41FA5}">
                      <a16:colId xmlns:a16="http://schemas.microsoft.com/office/drawing/2014/main" val="20005"/>
                    </a:ext>
                  </a:extLst>
                </a:gridCol>
                <a:gridCol w="365700">
                  <a:extLst>
                    <a:ext uri="{9D8B030D-6E8A-4147-A177-3AD203B41FA5}">
                      <a16:colId xmlns:a16="http://schemas.microsoft.com/office/drawing/2014/main" val="20006"/>
                    </a:ext>
                  </a:extLst>
                </a:gridCol>
                <a:gridCol w="365700">
                  <a:extLst>
                    <a:ext uri="{9D8B030D-6E8A-4147-A177-3AD203B41FA5}">
                      <a16:colId xmlns:a16="http://schemas.microsoft.com/office/drawing/2014/main" val="20007"/>
                    </a:ext>
                  </a:extLst>
                </a:gridCol>
                <a:gridCol w="365700">
                  <a:extLst>
                    <a:ext uri="{9D8B030D-6E8A-4147-A177-3AD203B41FA5}">
                      <a16:colId xmlns:a16="http://schemas.microsoft.com/office/drawing/2014/main" val="20008"/>
                    </a:ext>
                  </a:extLst>
                </a:gridCol>
                <a:gridCol w="365700">
                  <a:extLst>
                    <a:ext uri="{9D8B030D-6E8A-4147-A177-3AD203B41FA5}">
                      <a16:colId xmlns:a16="http://schemas.microsoft.com/office/drawing/2014/main" val="20009"/>
                    </a:ext>
                  </a:extLst>
                </a:gridCol>
                <a:gridCol w="365700">
                  <a:extLst>
                    <a:ext uri="{9D8B030D-6E8A-4147-A177-3AD203B41FA5}">
                      <a16:colId xmlns:a16="http://schemas.microsoft.com/office/drawing/2014/main" val="20010"/>
                    </a:ext>
                  </a:extLst>
                </a:gridCol>
                <a:gridCol w="365700">
                  <a:extLst>
                    <a:ext uri="{9D8B030D-6E8A-4147-A177-3AD203B41FA5}">
                      <a16:colId xmlns:a16="http://schemas.microsoft.com/office/drawing/2014/main" val="20011"/>
                    </a:ext>
                  </a:extLst>
                </a:gridCol>
                <a:gridCol w="365700">
                  <a:extLst>
                    <a:ext uri="{9D8B030D-6E8A-4147-A177-3AD203B41FA5}">
                      <a16:colId xmlns:a16="http://schemas.microsoft.com/office/drawing/2014/main" val="20012"/>
                    </a:ext>
                  </a:extLst>
                </a:gridCol>
                <a:gridCol w="365700">
                  <a:extLst>
                    <a:ext uri="{9D8B030D-6E8A-4147-A177-3AD203B41FA5}">
                      <a16:colId xmlns:a16="http://schemas.microsoft.com/office/drawing/2014/main" val="20013"/>
                    </a:ext>
                  </a:extLst>
                </a:gridCol>
                <a:gridCol w="365700">
                  <a:extLst>
                    <a:ext uri="{9D8B030D-6E8A-4147-A177-3AD203B41FA5}">
                      <a16:colId xmlns:a16="http://schemas.microsoft.com/office/drawing/2014/main" val="20014"/>
                    </a:ext>
                  </a:extLst>
                </a:gridCol>
                <a:gridCol w="365700">
                  <a:extLst>
                    <a:ext uri="{9D8B030D-6E8A-4147-A177-3AD203B41FA5}">
                      <a16:colId xmlns:a16="http://schemas.microsoft.com/office/drawing/2014/main" val="20015"/>
                    </a:ext>
                  </a:extLst>
                </a:gridCol>
                <a:gridCol w="365700">
                  <a:extLst>
                    <a:ext uri="{9D8B030D-6E8A-4147-A177-3AD203B41FA5}">
                      <a16:colId xmlns:a16="http://schemas.microsoft.com/office/drawing/2014/main" val="20016"/>
                    </a:ext>
                  </a:extLst>
                </a:gridCol>
                <a:gridCol w="365700">
                  <a:extLst>
                    <a:ext uri="{9D8B030D-6E8A-4147-A177-3AD203B41FA5}">
                      <a16:colId xmlns:a16="http://schemas.microsoft.com/office/drawing/2014/main" val="20017"/>
                    </a:ext>
                  </a:extLst>
                </a:gridCol>
                <a:gridCol w="365700">
                  <a:extLst>
                    <a:ext uri="{9D8B030D-6E8A-4147-A177-3AD203B41FA5}">
                      <a16:colId xmlns:a16="http://schemas.microsoft.com/office/drawing/2014/main" val="20018"/>
                    </a:ext>
                  </a:extLst>
                </a:gridCol>
                <a:gridCol w="365700">
                  <a:extLst>
                    <a:ext uri="{9D8B030D-6E8A-4147-A177-3AD203B41FA5}">
                      <a16:colId xmlns:a16="http://schemas.microsoft.com/office/drawing/2014/main" val="20019"/>
                    </a:ext>
                  </a:extLst>
                </a:gridCol>
                <a:gridCol w="365700">
                  <a:extLst>
                    <a:ext uri="{9D8B030D-6E8A-4147-A177-3AD203B41FA5}">
                      <a16:colId xmlns:a16="http://schemas.microsoft.com/office/drawing/2014/main" val="20020"/>
                    </a:ext>
                  </a:extLst>
                </a:gridCol>
                <a:gridCol w="365700">
                  <a:extLst>
                    <a:ext uri="{9D8B030D-6E8A-4147-A177-3AD203B41FA5}">
                      <a16:colId xmlns:a16="http://schemas.microsoft.com/office/drawing/2014/main" val="20021"/>
                    </a:ext>
                  </a:extLst>
                </a:gridCol>
                <a:gridCol w="365700">
                  <a:extLst>
                    <a:ext uri="{9D8B030D-6E8A-4147-A177-3AD203B41FA5}">
                      <a16:colId xmlns:a16="http://schemas.microsoft.com/office/drawing/2014/main" val="20022"/>
                    </a:ext>
                  </a:extLst>
                </a:gridCol>
                <a:gridCol w="365700">
                  <a:extLst>
                    <a:ext uri="{9D8B030D-6E8A-4147-A177-3AD203B41FA5}">
                      <a16:colId xmlns:a16="http://schemas.microsoft.com/office/drawing/2014/main" val="20023"/>
                    </a:ext>
                  </a:extLst>
                </a:gridCol>
                <a:gridCol w="365700">
                  <a:extLst>
                    <a:ext uri="{9D8B030D-6E8A-4147-A177-3AD203B41FA5}">
                      <a16:colId xmlns:a16="http://schemas.microsoft.com/office/drawing/2014/main" val="20024"/>
                    </a:ext>
                  </a:extLst>
                </a:gridCol>
                <a:gridCol w="365700">
                  <a:extLst>
                    <a:ext uri="{9D8B030D-6E8A-4147-A177-3AD203B41FA5}">
                      <a16:colId xmlns:a16="http://schemas.microsoft.com/office/drawing/2014/main" val="20025"/>
                    </a:ext>
                  </a:extLst>
                </a:gridCol>
                <a:gridCol w="365700">
                  <a:extLst>
                    <a:ext uri="{9D8B030D-6E8A-4147-A177-3AD203B41FA5}">
                      <a16:colId xmlns:a16="http://schemas.microsoft.com/office/drawing/2014/main" val="20026"/>
                    </a:ext>
                  </a:extLst>
                </a:gridCol>
                <a:gridCol w="365700">
                  <a:extLst>
                    <a:ext uri="{9D8B030D-6E8A-4147-A177-3AD203B41FA5}">
                      <a16:colId xmlns:a16="http://schemas.microsoft.com/office/drawing/2014/main" val="20027"/>
                    </a:ext>
                  </a:extLst>
                </a:gridCol>
                <a:gridCol w="365700">
                  <a:extLst>
                    <a:ext uri="{9D8B030D-6E8A-4147-A177-3AD203B41FA5}">
                      <a16:colId xmlns:a16="http://schemas.microsoft.com/office/drawing/2014/main" val="20028"/>
                    </a:ext>
                  </a:extLst>
                </a:gridCol>
                <a:gridCol w="365700">
                  <a:extLst>
                    <a:ext uri="{9D8B030D-6E8A-4147-A177-3AD203B41FA5}">
                      <a16:colId xmlns:a16="http://schemas.microsoft.com/office/drawing/2014/main" val="20029"/>
                    </a:ext>
                  </a:extLst>
                </a:gridCol>
                <a:gridCol w="365700">
                  <a:extLst>
                    <a:ext uri="{9D8B030D-6E8A-4147-A177-3AD203B41FA5}">
                      <a16:colId xmlns:a16="http://schemas.microsoft.com/office/drawing/2014/main" val="20030"/>
                    </a:ext>
                  </a:extLst>
                </a:gridCol>
              </a:tblGrid>
              <a:tr h="471083">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9525" cap="flat" cmpd="sng">
                      <a:noFill/>
                      <a:prstDash val="solid"/>
                      <a:round/>
                      <a:headEnd type="none" w="sm" len="sm"/>
                      <a:tailEnd type="none" w="sm" len="sm"/>
                    </a:lnL>
                    <a:lnR w="12700" cap="flat" cmpd="sng" algn="ctr">
                      <a:solidFill>
                        <a:srgbClr val="FFFFFF">
                          <a:lumMod val="95000"/>
                        </a:srgb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r>
                        <a:rPr lang="en" sz="1600" b="0" i="0">
                          <a:solidFill>
                            <a:schemeClr val="bg2"/>
                          </a:solidFill>
                          <a:latin typeface="CiscoSansTT ExtraLight" panose="020B0303020201020303" pitchFamily="34" charset="0"/>
                          <a:ea typeface="Arial"/>
                          <a:cs typeface="Arial"/>
                          <a:sym typeface="Arial"/>
                        </a:rPr>
                        <a:t> </a:t>
                      </a: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777" rtl="0" eaLnBrk="1" latinLnBrk="0" hangingPunct="1">
                        <a:defRPr sz="1400" kern="1200">
                          <a:solidFill>
                            <a:schemeClr val="tx1"/>
                          </a:solidFill>
                          <a:latin typeface="CiscoSansTT ExtraLight"/>
                        </a:defRPr>
                      </a:lvl1pPr>
                      <a:lvl2pPr marL="342886" algn="l" defTabSz="685777" rtl="0" eaLnBrk="1" latinLnBrk="0" hangingPunct="1">
                        <a:defRPr sz="1400" kern="1200">
                          <a:solidFill>
                            <a:schemeClr val="tx1"/>
                          </a:solidFill>
                          <a:latin typeface="CiscoSansTT ExtraLight"/>
                        </a:defRPr>
                      </a:lvl2pPr>
                      <a:lvl3pPr marL="685777" algn="l" defTabSz="685777" rtl="0" eaLnBrk="1" latinLnBrk="0" hangingPunct="1">
                        <a:defRPr sz="1400" kern="1200">
                          <a:solidFill>
                            <a:schemeClr val="tx1"/>
                          </a:solidFill>
                          <a:latin typeface="CiscoSansTT ExtraLight"/>
                        </a:defRPr>
                      </a:lvl3pPr>
                      <a:lvl4pPr marL="1028665" algn="l" defTabSz="685777" rtl="0" eaLnBrk="1" latinLnBrk="0" hangingPunct="1">
                        <a:defRPr sz="1400" kern="1200">
                          <a:solidFill>
                            <a:schemeClr val="tx1"/>
                          </a:solidFill>
                          <a:latin typeface="CiscoSansTT ExtraLight"/>
                        </a:defRPr>
                      </a:lvl4pPr>
                      <a:lvl5pPr marL="1371555" algn="l" defTabSz="685777" rtl="0" eaLnBrk="1" latinLnBrk="0" hangingPunct="1">
                        <a:defRPr sz="1400" kern="1200">
                          <a:solidFill>
                            <a:schemeClr val="tx1"/>
                          </a:solidFill>
                          <a:latin typeface="CiscoSansTT ExtraLight"/>
                        </a:defRPr>
                      </a:lvl5pPr>
                      <a:lvl6pPr marL="1714441" algn="l" defTabSz="685777" rtl="0" eaLnBrk="1" latinLnBrk="0" hangingPunct="1">
                        <a:defRPr sz="1400" kern="1200">
                          <a:solidFill>
                            <a:schemeClr val="tx1"/>
                          </a:solidFill>
                          <a:latin typeface="CiscoSansTT ExtraLight"/>
                        </a:defRPr>
                      </a:lvl6pPr>
                      <a:lvl7pPr marL="2057332" algn="l" defTabSz="685777" rtl="0" eaLnBrk="1" latinLnBrk="0" hangingPunct="1">
                        <a:defRPr sz="1400" kern="1200">
                          <a:solidFill>
                            <a:schemeClr val="tx1"/>
                          </a:solidFill>
                          <a:latin typeface="CiscoSansTT ExtraLight"/>
                        </a:defRPr>
                      </a:lvl7pPr>
                      <a:lvl8pPr marL="2400220" algn="l" defTabSz="685777" rtl="0" eaLnBrk="1" latinLnBrk="0" hangingPunct="1">
                        <a:defRPr sz="1400" kern="1200">
                          <a:solidFill>
                            <a:schemeClr val="tx1"/>
                          </a:solidFill>
                          <a:latin typeface="CiscoSansTT ExtraLight"/>
                        </a:defRPr>
                      </a:lvl8pPr>
                      <a:lvl9pPr marL="2743110" algn="l" defTabSz="685777" rtl="0" eaLnBrk="1" latinLnBrk="0" hangingPunct="1">
                        <a:defRPr sz="1400" kern="1200">
                          <a:solidFill>
                            <a:schemeClr val="tx1"/>
                          </a:solidFill>
                          <a:latin typeface="CiscoSansTT ExtraLight"/>
                        </a:defRPr>
                      </a:lvl9pPr>
                    </a:lstStyle>
                    <a:p>
                      <a:pPr marL="0" marR="0" lvl="0" indent="0" algn="ctr" rtl="0">
                        <a:spcBef>
                          <a:spcPts val="0"/>
                        </a:spcBef>
                        <a:spcAft>
                          <a:spcPts val="0"/>
                        </a:spcAft>
                        <a:buNone/>
                      </a:pPr>
                      <a:endParaRPr sz="1900" b="0" i="0">
                        <a:solidFill>
                          <a:schemeClr val="bg2"/>
                        </a:solidFill>
                        <a:latin typeface="CiscoSansTT ExtraLight" panose="020B0303020201020303" pitchFamily="34" charset="0"/>
                      </a:endParaRPr>
                    </a:p>
                  </a:txBody>
                  <a:tcPr marL="121933" marR="121933" marT="0" marB="45733" anchor="ctr">
                    <a:lnL w="12700" cap="flat" cmpd="sng" algn="ctr">
                      <a:solidFill>
                        <a:srgbClr val="FFFFFF">
                          <a:lumMod val="95000"/>
                        </a:srgbClr>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6" name="Google Shape;4052;p121" descr="© INSCALE GmbH, 26.05.2010&#10;http://www.presentationload.com/">
            <a:extLst>
              <a:ext uri="{FF2B5EF4-FFF2-40B4-BE49-F238E27FC236}">
                <a16:creationId xmlns:a16="http://schemas.microsoft.com/office/drawing/2014/main" id="{990213C8-E53D-9EFA-DCEA-432980FA04E1}"/>
              </a:ext>
            </a:extLst>
          </p:cNvPr>
          <p:cNvSpPr txBox="1"/>
          <p:nvPr/>
        </p:nvSpPr>
        <p:spPr>
          <a:xfrm>
            <a:off x="59996" y="4652212"/>
            <a:ext cx="836998" cy="369332"/>
          </a:xfrm>
          <a:prstGeom prst="rect">
            <a:avLst/>
          </a:prstGeom>
          <a:noFill/>
          <a:ln>
            <a:noFill/>
          </a:ln>
        </p:spPr>
        <p:txBody>
          <a:bodyPr spcFirstLastPara="1" wrap="square" lIns="119967" tIns="0" rIns="95967" bIns="0" anchor="ctr" anchorCtr="0">
            <a:noAutofit/>
          </a:bodyPr>
          <a:lstStyle/>
          <a:p>
            <a:pPr>
              <a:spcBef>
                <a:spcPts val="0"/>
              </a:spcBef>
              <a:spcAft>
                <a:spcPts val="0"/>
              </a:spcAft>
            </a:pPr>
            <a:r>
              <a:rPr lang="en" sz="1200">
                <a:solidFill>
                  <a:schemeClr val="bg2"/>
                </a:solidFill>
                <a:latin typeface="CiscoSansTT ExtraLight"/>
                <a:cs typeface="Arial"/>
                <a:sym typeface="Arial"/>
              </a:rPr>
              <a:t>Timeline</a:t>
            </a:r>
            <a:endParaRPr sz="1200">
              <a:solidFill>
                <a:schemeClr val="bg2"/>
              </a:solidFill>
              <a:latin typeface="CiscoSansTT ExtraLight"/>
            </a:endParaRPr>
          </a:p>
        </p:txBody>
      </p:sp>
      <p:sp>
        <p:nvSpPr>
          <p:cNvPr id="17" name="Google Shape;4048;p121" descr="© INSCALE GmbH, 26.05.2010&#10;http://www.presentationload.com/">
            <a:extLst>
              <a:ext uri="{FF2B5EF4-FFF2-40B4-BE49-F238E27FC236}">
                <a16:creationId xmlns:a16="http://schemas.microsoft.com/office/drawing/2014/main" id="{7201D176-8F44-A423-E488-36837448B133}"/>
              </a:ext>
            </a:extLst>
          </p:cNvPr>
          <p:cNvSpPr txBox="1"/>
          <p:nvPr/>
        </p:nvSpPr>
        <p:spPr>
          <a:xfrm>
            <a:off x="2956921" y="5250231"/>
            <a:ext cx="1275964" cy="61720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rPr>
              <a:t>Duo Cloud records this profile. </a:t>
            </a:r>
          </a:p>
        </p:txBody>
      </p:sp>
      <p:sp>
        <p:nvSpPr>
          <p:cNvPr id="38" name="Google Shape;4048;p121" descr="© INSCALE GmbH, 26.05.2010&#10;http://www.presentationload.com/">
            <a:extLst>
              <a:ext uri="{FF2B5EF4-FFF2-40B4-BE49-F238E27FC236}">
                <a16:creationId xmlns:a16="http://schemas.microsoft.com/office/drawing/2014/main" id="{709DE461-23BB-68A8-ED8B-221D8A2A3C38}"/>
              </a:ext>
            </a:extLst>
          </p:cNvPr>
          <p:cNvSpPr txBox="1"/>
          <p:nvPr/>
        </p:nvSpPr>
        <p:spPr>
          <a:xfrm>
            <a:off x="1452767" y="3752383"/>
            <a:ext cx="2109649" cy="68151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US" sz="1200" kern="0">
                <a:solidFill>
                  <a:schemeClr val="tx1">
                    <a:lumMod val="20000"/>
                    <a:lumOff val="80000"/>
                  </a:schemeClr>
                </a:solidFill>
                <a:latin typeface="Helvetica Neue Light"/>
                <a:ea typeface="Helvetica Neue Light"/>
                <a:cs typeface="Helvetica Neue Light"/>
                <a:sym typeface="Helvetica Neue Light"/>
              </a:rPr>
              <a:t>Duo Desktop sends signed user and device profile to Duo Cloud</a:t>
            </a:r>
            <a:endPar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grpSp>
        <p:nvGrpSpPr>
          <p:cNvPr id="42" name="Group 41">
            <a:extLst>
              <a:ext uri="{FF2B5EF4-FFF2-40B4-BE49-F238E27FC236}">
                <a16:creationId xmlns:a16="http://schemas.microsoft.com/office/drawing/2014/main" id="{0B76E01C-83C1-9F1F-48E7-352D06458DDA}"/>
              </a:ext>
            </a:extLst>
          </p:cNvPr>
          <p:cNvGrpSpPr/>
          <p:nvPr/>
        </p:nvGrpSpPr>
        <p:grpSpPr>
          <a:xfrm>
            <a:off x="1325823" y="4601207"/>
            <a:ext cx="284761" cy="291627"/>
            <a:chOff x="4898858" y="1048117"/>
            <a:chExt cx="2839071" cy="2907526"/>
          </a:xfrm>
        </p:grpSpPr>
        <p:sp>
          <p:nvSpPr>
            <p:cNvPr id="43" name="Freeform 42">
              <a:extLst>
                <a:ext uri="{FF2B5EF4-FFF2-40B4-BE49-F238E27FC236}">
                  <a16:creationId xmlns:a16="http://schemas.microsoft.com/office/drawing/2014/main" id="{6AB275EB-0FF0-9E23-A8AF-542C91C8CD84}"/>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46B02F0B-A75E-D093-6F68-FA8825601624}"/>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Google Shape;4048;p121" descr="© INSCALE GmbH, 26.05.2010&#10;http://www.presentationload.com/">
            <a:extLst>
              <a:ext uri="{FF2B5EF4-FFF2-40B4-BE49-F238E27FC236}">
                <a16:creationId xmlns:a16="http://schemas.microsoft.com/office/drawing/2014/main" id="{E7D95272-4B11-C912-B5A8-0363C708E262}"/>
              </a:ext>
            </a:extLst>
          </p:cNvPr>
          <p:cNvSpPr txBox="1"/>
          <p:nvPr/>
        </p:nvSpPr>
        <p:spPr>
          <a:xfrm>
            <a:off x="4371586" y="3752383"/>
            <a:ext cx="1677988" cy="68151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rPr>
              <a:t>User accesses a Duo-protected application via any browser</a:t>
            </a:r>
          </a:p>
        </p:txBody>
      </p:sp>
      <p:sp>
        <p:nvSpPr>
          <p:cNvPr id="57" name="Google Shape;4048;p121" descr="© INSCALE GmbH, 26.05.2010&#10;http://www.presentationload.com/">
            <a:extLst>
              <a:ext uri="{FF2B5EF4-FFF2-40B4-BE49-F238E27FC236}">
                <a16:creationId xmlns:a16="http://schemas.microsoft.com/office/drawing/2014/main" id="{68F504F6-D92A-2814-AD6C-44B5DDE69E26}"/>
              </a:ext>
            </a:extLst>
          </p:cNvPr>
          <p:cNvSpPr txBox="1"/>
          <p:nvPr/>
        </p:nvSpPr>
        <p:spPr>
          <a:xfrm>
            <a:off x="5143003" y="5250231"/>
            <a:ext cx="1275964" cy="61720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rPr>
              <a:t>Duo requests a fresh user &amp; device profile from the device</a:t>
            </a:r>
          </a:p>
        </p:txBody>
      </p:sp>
      <p:sp>
        <p:nvSpPr>
          <p:cNvPr id="64" name="Google Shape;4048;p121" descr="© INSCALE GmbH, 26.05.2010&#10;http://www.presentationload.com/">
            <a:extLst>
              <a:ext uri="{FF2B5EF4-FFF2-40B4-BE49-F238E27FC236}">
                <a16:creationId xmlns:a16="http://schemas.microsoft.com/office/drawing/2014/main" id="{01C157C6-BF76-35E9-C50D-A5FBCD25E803}"/>
              </a:ext>
            </a:extLst>
          </p:cNvPr>
          <p:cNvSpPr txBox="1"/>
          <p:nvPr/>
        </p:nvSpPr>
        <p:spPr>
          <a:xfrm>
            <a:off x="6587946" y="3752383"/>
            <a:ext cx="1677988" cy="68151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rPr>
              <a:t>Duo Desktop sends an updated profile to the cloud</a:t>
            </a:r>
          </a:p>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sp>
        <p:nvSpPr>
          <p:cNvPr id="68" name="Google Shape;4048;p121" descr="© INSCALE GmbH, 26.05.2010&#10;http://www.presentationload.com/">
            <a:extLst>
              <a:ext uri="{FF2B5EF4-FFF2-40B4-BE49-F238E27FC236}">
                <a16:creationId xmlns:a16="http://schemas.microsoft.com/office/drawing/2014/main" id="{A4478BB1-A740-F711-5B79-618131A43306}"/>
              </a:ext>
            </a:extLst>
          </p:cNvPr>
          <p:cNvSpPr txBox="1"/>
          <p:nvPr/>
        </p:nvSpPr>
        <p:spPr>
          <a:xfrm>
            <a:off x="7359363" y="5250231"/>
            <a:ext cx="1275964" cy="61720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GB" sz="1200" kern="0">
                <a:solidFill>
                  <a:schemeClr val="tx1">
                    <a:lumMod val="20000"/>
                    <a:lumOff val="80000"/>
                  </a:schemeClr>
                </a:solidFill>
                <a:latin typeface="Helvetica Neue Light"/>
                <a:ea typeface="Helvetica Neue Light"/>
                <a:cs typeface="Helvetica Neue Light"/>
                <a:sym typeface="Helvetica Neue Light"/>
              </a:rPr>
              <a:t>Does the new profile match the original profile?</a:t>
            </a:r>
            <a:endParaRPr kumimoji="0" lang="en-GB"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sp>
        <p:nvSpPr>
          <p:cNvPr id="77" name="Google Shape;4048;p121" descr="© INSCALE GmbH, 26.05.2010&#10;http://www.presentationload.com/">
            <a:extLst>
              <a:ext uri="{FF2B5EF4-FFF2-40B4-BE49-F238E27FC236}">
                <a16:creationId xmlns:a16="http://schemas.microsoft.com/office/drawing/2014/main" id="{5632E602-EB6C-1F5F-E1AD-31456DA7174A}"/>
              </a:ext>
            </a:extLst>
          </p:cNvPr>
          <p:cNvSpPr txBox="1"/>
          <p:nvPr/>
        </p:nvSpPr>
        <p:spPr>
          <a:xfrm>
            <a:off x="8773369" y="5250231"/>
            <a:ext cx="1275964" cy="61720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GB" sz="1200" kern="0">
                <a:solidFill>
                  <a:schemeClr val="tx1">
                    <a:lumMod val="20000"/>
                    <a:lumOff val="80000"/>
                  </a:schemeClr>
                </a:solidFill>
                <a:latin typeface="Helvetica Neue Light"/>
                <a:ea typeface="Helvetica Neue Light"/>
                <a:cs typeface="Helvetica Neue Light"/>
                <a:sym typeface="Helvetica Neue Light"/>
              </a:rPr>
              <a:t>Duo issues a new session for the application</a:t>
            </a:r>
            <a:endParaRPr kumimoji="0" lang="en-GB"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sp>
        <p:nvSpPr>
          <p:cNvPr id="79" name="Google Shape;4048;p121" descr="© INSCALE GmbH, 26.05.2010&#10;http://www.presentationload.com/">
            <a:extLst>
              <a:ext uri="{FF2B5EF4-FFF2-40B4-BE49-F238E27FC236}">
                <a16:creationId xmlns:a16="http://schemas.microsoft.com/office/drawing/2014/main" id="{F6CE727C-114B-DDD4-02B0-7E3C1764C94E}"/>
              </a:ext>
            </a:extLst>
          </p:cNvPr>
          <p:cNvSpPr txBox="1"/>
          <p:nvPr/>
        </p:nvSpPr>
        <p:spPr>
          <a:xfrm>
            <a:off x="10239491" y="3752383"/>
            <a:ext cx="1677988" cy="681518"/>
          </a:xfrm>
          <a:prstGeom prst="rect">
            <a:avLst/>
          </a:prstGeom>
          <a:noFill/>
          <a:ln>
            <a:noFill/>
          </a:ln>
        </p:spPr>
        <p:txBody>
          <a:bodyPr spcFirstLastPara="1" wrap="square" lIns="119967" tIns="0" rIns="95967" bIns="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rPr>
              <a:t>User is logged in to the application</a:t>
            </a:r>
          </a:p>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chemeClr val="tx1">
                  <a:lumMod val="20000"/>
                  <a:lumOff val="80000"/>
                </a:schemeClr>
              </a:solidFill>
              <a:effectLst/>
              <a:uLnTx/>
              <a:uFillTx/>
              <a:latin typeface="Helvetica Neue Light"/>
              <a:ea typeface="Helvetica Neue Light"/>
              <a:cs typeface="Helvetica Neue Light"/>
              <a:sym typeface="Helvetica Neue Light"/>
            </a:endParaRPr>
          </a:p>
        </p:txBody>
      </p:sp>
      <p:cxnSp>
        <p:nvCxnSpPr>
          <p:cNvPr id="18" name="Straight Arrow Connector 2">
            <a:extLst>
              <a:ext uri="{FF2B5EF4-FFF2-40B4-BE49-F238E27FC236}">
                <a16:creationId xmlns:a16="http://schemas.microsoft.com/office/drawing/2014/main" id="{A5322A2A-E75E-0EA7-4EAC-03F45EC2188D}"/>
              </a:ext>
            </a:extLst>
          </p:cNvPr>
          <p:cNvCxnSpPr>
            <a:cxnSpLocks/>
          </p:cNvCxnSpPr>
          <p:nvPr/>
        </p:nvCxnSpPr>
        <p:spPr>
          <a:xfrm flipV="1">
            <a:off x="2917576"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85" name="Graphic 84">
            <a:extLst>
              <a:ext uri="{FF2B5EF4-FFF2-40B4-BE49-F238E27FC236}">
                <a16:creationId xmlns:a16="http://schemas.microsoft.com/office/drawing/2014/main" id="{8584D793-D58A-1466-4570-100DF8792D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3098" y="4867462"/>
            <a:ext cx="328955" cy="225569"/>
          </a:xfrm>
          <a:prstGeom prst="rect">
            <a:avLst/>
          </a:prstGeom>
        </p:spPr>
      </p:pic>
      <p:cxnSp>
        <p:nvCxnSpPr>
          <p:cNvPr id="98" name="Straight Arrow Connector 37">
            <a:extLst>
              <a:ext uri="{FF2B5EF4-FFF2-40B4-BE49-F238E27FC236}">
                <a16:creationId xmlns:a16="http://schemas.microsoft.com/office/drawing/2014/main" id="{4A6CBA95-7009-B8B6-C295-5739C727C8A9}"/>
              </a:ext>
            </a:extLst>
          </p:cNvPr>
          <p:cNvCxnSpPr>
            <a:cxnSpLocks/>
          </p:cNvCxnSpPr>
          <p:nvPr/>
        </p:nvCxnSpPr>
        <p:spPr>
          <a:xfrm flipV="1">
            <a:off x="4377595" y="3756961"/>
            <a:ext cx="0" cy="902721"/>
          </a:xfrm>
          <a:prstGeom prst="straightConnector1">
            <a:avLst/>
          </a:prstGeom>
          <a:noFill/>
          <a:ln w="12700" cap="rnd">
            <a:solidFill>
              <a:srgbClr val="92D050"/>
            </a:solidFill>
            <a:prstDash val="solid"/>
            <a:round/>
            <a:headEnd type="oval"/>
            <a:tailEnd type="none"/>
          </a:ln>
          <a:effectLst/>
        </p:spPr>
      </p:cxnSp>
      <p:grpSp>
        <p:nvGrpSpPr>
          <p:cNvPr id="99" name="Group 98">
            <a:extLst>
              <a:ext uri="{FF2B5EF4-FFF2-40B4-BE49-F238E27FC236}">
                <a16:creationId xmlns:a16="http://schemas.microsoft.com/office/drawing/2014/main" id="{87FCF033-201A-44BA-0107-3B558F61FC4C}"/>
              </a:ext>
            </a:extLst>
          </p:cNvPr>
          <p:cNvGrpSpPr/>
          <p:nvPr/>
        </p:nvGrpSpPr>
        <p:grpSpPr>
          <a:xfrm>
            <a:off x="4250651" y="4601207"/>
            <a:ext cx="284761" cy="291627"/>
            <a:chOff x="4898858" y="1048117"/>
            <a:chExt cx="2839071" cy="2907526"/>
          </a:xfrm>
        </p:grpSpPr>
        <p:sp>
          <p:nvSpPr>
            <p:cNvPr id="100" name="Freeform 99">
              <a:extLst>
                <a:ext uri="{FF2B5EF4-FFF2-40B4-BE49-F238E27FC236}">
                  <a16:creationId xmlns:a16="http://schemas.microsoft.com/office/drawing/2014/main" id="{9251E564-3841-0A48-2200-D5DAA0BD6CC5}"/>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a:extLst>
                <a:ext uri="{FF2B5EF4-FFF2-40B4-BE49-F238E27FC236}">
                  <a16:creationId xmlns:a16="http://schemas.microsoft.com/office/drawing/2014/main" id="{7946587B-1EB7-B9C1-2E31-C9169DD8144A}"/>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2" name="Straight Arrow Connector 2">
            <a:extLst>
              <a:ext uri="{FF2B5EF4-FFF2-40B4-BE49-F238E27FC236}">
                <a16:creationId xmlns:a16="http://schemas.microsoft.com/office/drawing/2014/main" id="{B56AEDB1-752E-133F-1C76-D2E327910301}"/>
              </a:ext>
            </a:extLst>
          </p:cNvPr>
          <p:cNvCxnSpPr>
            <a:cxnSpLocks/>
          </p:cNvCxnSpPr>
          <p:nvPr/>
        </p:nvCxnSpPr>
        <p:spPr>
          <a:xfrm flipV="1">
            <a:off x="5122157"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103" name="Graphic 102">
            <a:extLst>
              <a:ext uri="{FF2B5EF4-FFF2-40B4-BE49-F238E27FC236}">
                <a16:creationId xmlns:a16="http://schemas.microsoft.com/office/drawing/2014/main" id="{4C711C49-B490-8F3A-1DF9-DB0F74A7B3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7679" y="4867462"/>
            <a:ext cx="328955" cy="225569"/>
          </a:xfrm>
          <a:prstGeom prst="rect">
            <a:avLst/>
          </a:prstGeom>
        </p:spPr>
      </p:pic>
      <p:cxnSp>
        <p:nvCxnSpPr>
          <p:cNvPr id="104" name="Straight Arrow Connector 37">
            <a:extLst>
              <a:ext uri="{FF2B5EF4-FFF2-40B4-BE49-F238E27FC236}">
                <a16:creationId xmlns:a16="http://schemas.microsoft.com/office/drawing/2014/main" id="{AD9D3E03-6FC2-E909-9190-D8BDA37F4DD3}"/>
              </a:ext>
            </a:extLst>
          </p:cNvPr>
          <p:cNvCxnSpPr>
            <a:cxnSpLocks/>
          </p:cNvCxnSpPr>
          <p:nvPr/>
        </p:nvCxnSpPr>
        <p:spPr>
          <a:xfrm flipV="1">
            <a:off x="6575912" y="3756961"/>
            <a:ext cx="0" cy="902721"/>
          </a:xfrm>
          <a:prstGeom prst="straightConnector1">
            <a:avLst/>
          </a:prstGeom>
          <a:noFill/>
          <a:ln w="12700" cap="rnd">
            <a:solidFill>
              <a:srgbClr val="92D050"/>
            </a:solidFill>
            <a:prstDash val="solid"/>
            <a:round/>
            <a:headEnd type="oval"/>
            <a:tailEnd type="none"/>
          </a:ln>
          <a:effectLst/>
        </p:spPr>
      </p:cxnSp>
      <p:grpSp>
        <p:nvGrpSpPr>
          <p:cNvPr id="105" name="Group 104">
            <a:extLst>
              <a:ext uri="{FF2B5EF4-FFF2-40B4-BE49-F238E27FC236}">
                <a16:creationId xmlns:a16="http://schemas.microsoft.com/office/drawing/2014/main" id="{EF89ABB9-9B6E-5A9B-E61B-7705469BB2DB}"/>
              </a:ext>
            </a:extLst>
          </p:cNvPr>
          <p:cNvGrpSpPr/>
          <p:nvPr/>
        </p:nvGrpSpPr>
        <p:grpSpPr>
          <a:xfrm>
            <a:off x="6448968" y="4601207"/>
            <a:ext cx="284761" cy="291627"/>
            <a:chOff x="4898858" y="1048117"/>
            <a:chExt cx="2839071" cy="2907526"/>
          </a:xfrm>
        </p:grpSpPr>
        <p:sp>
          <p:nvSpPr>
            <p:cNvPr id="106" name="Freeform 105">
              <a:extLst>
                <a:ext uri="{FF2B5EF4-FFF2-40B4-BE49-F238E27FC236}">
                  <a16:creationId xmlns:a16="http://schemas.microsoft.com/office/drawing/2014/main" id="{7EEBC80D-8AB0-FADB-C2E5-154E3A5A2570}"/>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a:extLst>
                <a:ext uri="{FF2B5EF4-FFF2-40B4-BE49-F238E27FC236}">
                  <a16:creationId xmlns:a16="http://schemas.microsoft.com/office/drawing/2014/main" id="{8F8B4A45-61F7-D1E0-2229-E9AED72FFDA4}"/>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8" name="Straight Arrow Connector 2">
            <a:extLst>
              <a:ext uri="{FF2B5EF4-FFF2-40B4-BE49-F238E27FC236}">
                <a16:creationId xmlns:a16="http://schemas.microsoft.com/office/drawing/2014/main" id="{7F9D2B6B-26D3-112D-DDCA-44C41DF29BBA}"/>
              </a:ext>
            </a:extLst>
          </p:cNvPr>
          <p:cNvCxnSpPr>
            <a:cxnSpLocks/>
          </p:cNvCxnSpPr>
          <p:nvPr/>
        </p:nvCxnSpPr>
        <p:spPr>
          <a:xfrm flipV="1">
            <a:off x="7314212"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109" name="Graphic 108">
            <a:extLst>
              <a:ext uri="{FF2B5EF4-FFF2-40B4-BE49-F238E27FC236}">
                <a16:creationId xmlns:a16="http://schemas.microsoft.com/office/drawing/2014/main" id="{82B85606-9F0B-0AF9-E551-78E5804B1F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9734" y="4867462"/>
            <a:ext cx="328955" cy="225569"/>
          </a:xfrm>
          <a:prstGeom prst="rect">
            <a:avLst/>
          </a:prstGeom>
        </p:spPr>
      </p:pic>
      <p:cxnSp>
        <p:nvCxnSpPr>
          <p:cNvPr id="110" name="Straight Arrow Connector 2">
            <a:extLst>
              <a:ext uri="{FF2B5EF4-FFF2-40B4-BE49-F238E27FC236}">
                <a16:creationId xmlns:a16="http://schemas.microsoft.com/office/drawing/2014/main" id="{92E3FC27-5D38-5269-0518-9B275A27E3B8}"/>
              </a:ext>
            </a:extLst>
          </p:cNvPr>
          <p:cNvCxnSpPr>
            <a:cxnSpLocks/>
          </p:cNvCxnSpPr>
          <p:nvPr/>
        </p:nvCxnSpPr>
        <p:spPr>
          <a:xfrm flipV="1">
            <a:off x="8786020" y="5023864"/>
            <a:ext cx="0" cy="759262"/>
          </a:xfrm>
          <a:prstGeom prst="straightConnector1">
            <a:avLst/>
          </a:prstGeom>
          <a:noFill/>
          <a:ln w="12700" cap="rnd">
            <a:solidFill>
              <a:srgbClr val="92D050"/>
            </a:solidFill>
            <a:prstDash val="solid"/>
            <a:round/>
            <a:headEnd type="none" w="med" len="med"/>
            <a:tailEnd type="none" w="med" len="med"/>
          </a:ln>
          <a:effectLst/>
        </p:spPr>
      </p:cxnSp>
      <p:pic>
        <p:nvPicPr>
          <p:cNvPr id="111" name="Graphic 110">
            <a:extLst>
              <a:ext uri="{FF2B5EF4-FFF2-40B4-BE49-F238E27FC236}">
                <a16:creationId xmlns:a16="http://schemas.microsoft.com/office/drawing/2014/main" id="{17ECE7A8-804B-0E62-2D7F-A6AC39B640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1542" y="4867462"/>
            <a:ext cx="328955" cy="225569"/>
          </a:xfrm>
          <a:prstGeom prst="rect">
            <a:avLst/>
          </a:prstGeom>
        </p:spPr>
      </p:pic>
      <p:cxnSp>
        <p:nvCxnSpPr>
          <p:cNvPr id="112" name="Straight Arrow Connector 37">
            <a:extLst>
              <a:ext uri="{FF2B5EF4-FFF2-40B4-BE49-F238E27FC236}">
                <a16:creationId xmlns:a16="http://schemas.microsoft.com/office/drawing/2014/main" id="{ECB46F70-7C0B-85FD-F0DD-27DFFCEF9C1F}"/>
              </a:ext>
            </a:extLst>
          </p:cNvPr>
          <p:cNvCxnSpPr>
            <a:cxnSpLocks/>
          </p:cNvCxnSpPr>
          <p:nvPr/>
        </p:nvCxnSpPr>
        <p:spPr>
          <a:xfrm flipV="1">
            <a:off x="10239775" y="3756961"/>
            <a:ext cx="0" cy="902721"/>
          </a:xfrm>
          <a:prstGeom prst="straightConnector1">
            <a:avLst/>
          </a:prstGeom>
          <a:noFill/>
          <a:ln w="12700" cap="rnd">
            <a:solidFill>
              <a:srgbClr val="92D050"/>
            </a:solidFill>
            <a:prstDash val="solid"/>
            <a:round/>
            <a:headEnd type="oval"/>
            <a:tailEnd type="none"/>
          </a:ln>
          <a:effectLst/>
        </p:spPr>
      </p:cxnSp>
      <p:grpSp>
        <p:nvGrpSpPr>
          <p:cNvPr id="113" name="Group 112">
            <a:extLst>
              <a:ext uri="{FF2B5EF4-FFF2-40B4-BE49-F238E27FC236}">
                <a16:creationId xmlns:a16="http://schemas.microsoft.com/office/drawing/2014/main" id="{4A7D8B7E-F343-2B91-8634-DA142A425C62}"/>
              </a:ext>
            </a:extLst>
          </p:cNvPr>
          <p:cNvGrpSpPr/>
          <p:nvPr/>
        </p:nvGrpSpPr>
        <p:grpSpPr>
          <a:xfrm>
            <a:off x="10112831" y="4601207"/>
            <a:ext cx="284761" cy="291627"/>
            <a:chOff x="4898858" y="1048117"/>
            <a:chExt cx="2839071" cy="2907526"/>
          </a:xfrm>
        </p:grpSpPr>
        <p:sp>
          <p:nvSpPr>
            <p:cNvPr id="114" name="Freeform 113">
              <a:extLst>
                <a:ext uri="{FF2B5EF4-FFF2-40B4-BE49-F238E27FC236}">
                  <a16:creationId xmlns:a16="http://schemas.microsoft.com/office/drawing/2014/main" id="{E98D8454-7C0C-9B06-7A5C-59FB33EB60BF}"/>
                </a:ext>
              </a:extLst>
            </p:cNvPr>
            <p:cNvSpPr/>
            <p:nvPr/>
          </p:nvSpPr>
          <p:spPr>
            <a:xfrm>
              <a:off x="4898858" y="1048945"/>
              <a:ext cx="2839071" cy="2906698"/>
            </a:xfrm>
            <a:custGeom>
              <a:avLst/>
              <a:gdLst>
                <a:gd name="connsiteX0" fmla="*/ 0 w 2318851"/>
                <a:gd name="connsiteY0" fmla="*/ 1240879 h 2374084"/>
                <a:gd name="connsiteX1" fmla="*/ 2318851 w 2318851"/>
                <a:gd name="connsiteY1" fmla="*/ 1240879 h 2374084"/>
                <a:gd name="connsiteX2" fmla="*/ 2315134 w 2318851"/>
                <a:gd name="connsiteY2" fmla="*/ 1300921 h 2374084"/>
                <a:gd name="connsiteX3" fmla="*/ 928720 w 2318851"/>
                <a:gd name="connsiteY3" fmla="*/ 2367956 h 2374084"/>
                <a:gd name="connsiteX4" fmla="*/ 854242 w 2318851"/>
                <a:gd name="connsiteY4" fmla="*/ 2370832 h 2374084"/>
                <a:gd name="connsiteX5" fmla="*/ 854242 w 2318851"/>
                <a:gd name="connsiteY5" fmla="*/ 2374084 h 2374084"/>
                <a:gd name="connsiteX6" fmla="*/ 770020 w 2318851"/>
                <a:gd name="connsiteY6" fmla="*/ 2374084 h 2374084"/>
                <a:gd name="connsiteX7" fmla="*/ 0 w 2318851"/>
                <a:gd name="connsiteY7" fmla="*/ 2374084 h 2374084"/>
                <a:gd name="connsiteX8" fmla="*/ 0 w 2318851"/>
                <a:gd name="connsiteY8" fmla="*/ 0 h 2374084"/>
                <a:gd name="connsiteX9" fmla="*/ 770020 w 2318851"/>
                <a:gd name="connsiteY9" fmla="*/ 0 h 2374084"/>
                <a:gd name="connsiteX10" fmla="*/ 854242 w 2318851"/>
                <a:gd name="connsiteY10" fmla="*/ 0 h 2374084"/>
                <a:gd name="connsiteX11" fmla="*/ 854242 w 2318851"/>
                <a:gd name="connsiteY11" fmla="*/ 3253 h 2374084"/>
                <a:gd name="connsiteX12" fmla="*/ 928720 w 2318851"/>
                <a:gd name="connsiteY12" fmla="*/ 6129 h 2374084"/>
                <a:gd name="connsiteX13" fmla="*/ 2315134 w 2318851"/>
                <a:gd name="connsiteY13" fmla="*/ 1073163 h 2374084"/>
                <a:gd name="connsiteX14" fmla="*/ 2318851 w 2318851"/>
                <a:gd name="connsiteY14" fmla="*/ 1133205 h 2374084"/>
                <a:gd name="connsiteX15" fmla="*/ 0 w 2318851"/>
                <a:gd name="connsiteY15" fmla="*/ 1133205 h 237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8851" h="2374084">
                  <a:moveTo>
                    <a:pt x="0" y="1240879"/>
                  </a:moveTo>
                  <a:lnTo>
                    <a:pt x="2318851" y="1240879"/>
                  </a:lnTo>
                  <a:lnTo>
                    <a:pt x="2315134" y="1300921"/>
                  </a:lnTo>
                  <a:cubicBezTo>
                    <a:pt x="2245166" y="1863105"/>
                    <a:pt x="1662491" y="2310966"/>
                    <a:pt x="928720" y="2367956"/>
                  </a:cubicBezTo>
                  <a:lnTo>
                    <a:pt x="854242" y="2370832"/>
                  </a:lnTo>
                  <a:lnTo>
                    <a:pt x="854242" y="2374084"/>
                  </a:lnTo>
                  <a:lnTo>
                    <a:pt x="770020" y="2374084"/>
                  </a:lnTo>
                  <a:lnTo>
                    <a:pt x="0" y="2374084"/>
                  </a:lnTo>
                  <a:close/>
                  <a:moveTo>
                    <a:pt x="0" y="0"/>
                  </a:moveTo>
                  <a:lnTo>
                    <a:pt x="770020" y="0"/>
                  </a:lnTo>
                  <a:lnTo>
                    <a:pt x="854242" y="0"/>
                  </a:lnTo>
                  <a:lnTo>
                    <a:pt x="854242" y="3253"/>
                  </a:lnTo>
                  <a:lnTo>
                    <a:pt x="928720" y="6129"/>
                  </a:lnTo>
                  <a:cubicBezTo>
                    <a:pt x="1662491" y="63118"/>
                    <a:pt x="2245166" y="510979"/>
                    <a:pt x="2315134" y="1073163"/>
                  </a:cubicBezTo>
                  <a:lnTo>
                    <a:pt x="2318851" y="1133205"/>
                  </a:lnTo>
                  <a:lnTo>
                    <a:pt x="0" y="113320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9231E32A-3CD2-91CF-EEA4-86020A1F0C0C}"/>
                </a:ext>
              </a:extLst>
            </p:cNvPr>
            <p:cNvSpPr/>
            <p:nvPr/>
          </p:nvSpPr>
          <p:spPr>
            <a:xfrm>
              <a:off x="4898858" y="1048117"/>
              <a:ext cx="2839071" cy="1387434"/>
            </a:xfrm>
            <a:custGeom>
              <a:avLst/>
              <a:gdLst>
                <a:gd name="connsiteX0" fmla="*/ 0 w 2839071"/>
                <a:gd name="connsiteY0" fmla="*/ 0 h 1387434"/>
                <a:gd name="connsiteX1" fmla="*/ 942769 w 2839071"/>
                <a:gd name="connsiteY1" fmla="*/ 0 h 1387434"/>
                <a:gd name="connsiteX2" fmla="*/ 1045886 w 2839071"/>
                <a:gd name="connsiteY2" fmla="*/ 0 h 1387434"/>
                <a:gd name="connsiteX3" fmla="*/ 1045886 w 2839071"/>
                <a:gd name="connsiteY3" fmla="*/ 3983 h 1387434"/>
                <a:gd name="connsiteX4" fmla="*/ 1137073 w 2839071"/>
                <a:gd name="connsiteY4" fmla="*/ 7504 h 1387434"/>
                <a:gd name="connsiteX5" fmla="*/ 2834520 w 2839071"/>
                <a:gd name="connsiteY5" fmla="*/ 1313922 h 1387434"/>
                <a:gd name="connsiteX6" fmla="*/ 2839071 w 2839071"/>
                <a:gd name="connsiteY6" fmla="*/ 1387434 h 1387434"/>
                <a:gd name="connsiteX7" fmla="*/ 0 w 2839071"/>
                <a:gd name="connsiteY7" fmla="*/ 1387434 h 13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071" h="1387434">
                  <a:moveTo>
                    <a:pt x="0" y="0"/>
                  </a:moveTo>
                  <a:lnTo>
                    <a:pt x="942769" y="0"/>
                  </a:lnTo>
                  <a:lnTo>
                    <a:pt x="1045886" y="0"/>
                  </a:lnTo>
                  <a:lnTo>
                    <a:pt x="1045886" y="3983"/>
                  </a:lnTo>
                  <a:lnTo>
                    <a:pt x="1137073" y="7504"/>
                  </a:lnTo>
                  <a:cubicBezTo>
                    <a:pt x="2035461" y="77278"/>
                    <a:pt x="2748855" y="625615"/>
                    <a:pt x="2834520" y="1313922"/>
                  </a:cubicBezTo>
                  <a:lnTo>
                    <a:pt x="2839071" y="1387434"/>
                  </a:lnTo>
                  <a:lnTo>
                    <a:pt x="0" y="1387434"/>
                  </a:lnTo>
                  <a:close/>
                </a:path>
              </a:pathLst>
            </a:custGeom>
            <a:solidFill>
              <a:srgbClr val="74B9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Title 115">
            <a:extLst>
              <a:ext uri="{FF2B5EF4-FFF2-40B4-BE49-F238E27FC236}">
                <a16:creationId xmlns:a16="http://schemas.microsoft.com/office/drawing/2014/main" id="{74C315B8-5A29-4D66-F038-9E638E072F17}"/>
              </a:ext>
            </a:extLst>
          </p:cNvPr>
          <p:cNvSpPr>
            <a:spLocks noGrp="1"/>
          </p:cNvSpPr>
          <p:nvPr>
            <p:ph type="title"/>
          </p:nvPr>
        </p:nvSpPr>
        <p:spPr/>
        <p:txBody>
          <a:bodyPr/>
          <a:lstStyle/>
          <a:p>
            <a:r>
              <a:rPr lang="en-US"/>
              <a:t>Duo Passport – True SSO</a:t>
            </a:r>
          </a:p>
        </p:txBody>
      </p:sp>
      <p:sp>
        <p:nvSpPr>
          <p:cNvPr id="117" name="Text Placeholder 116">
            <a:extLst>
              <a:ext uri="{FF2B5EF4-FFF2-40B4-BE49-F238E27FC236}">
                <a16:creationId xmlns:a16="http://schemas.microsoft.com/office/drawing/2014/main" id="{84C658F3-3D88-F226-7FA5-9B0B43DAAA9D}"/>
              </a:ext>
            </a:extLst>
          </p:cNvPr>
          <p:cNvSpPr>
            <a:spLocks noGrp="1"/>
          </p:cNvSpPr>
          <p:nvPr>
            <p:ph type="body" sz="quarter" idx="14"/>
          </p:nvPr>
        </p:nvSpPr>
        <p:spPr/>
        <p:txBody>
          <a:bodyPr>
            <a:normAutofit fontScale="25000" lnSpcReduction="20000"/>
          </a:bodyPr>
          <a:lstStyle/>
          <a:p>
            <a:endParaRPr lang="en-US"/>
          </a:p>
        </p:txBody>
      </p:sp>
      <p:grpSp>
        <p:nvGrpSpPr>
          <p:cNvPr id="7" name="Group 6">
            <a:extLst>
              <a:ext uri="{FF2B5EF4-FFF2-40B4-BE49-F238E27FC236}">
                <a16:creationId xmlns:a16="http://schemas.microsoft.com/office/drawing/2014/main" id="{165AB4C8-D30D-04BA-BC35-00090FD14EE4}"/>
              </a:ext>
            </a:extLst>
          </p:cNvPr>
          <p:cNvGrpSpPr/>
          <p:nvPr/>
        </p:nvGrpSpPr>
        <p:grpSpPr>
          <a:xfrm>
            <a:off x="4293725" y="1186547"/>
            <a:ext cx="1833709" cy="2120512"/>
            <a:chOff x="4293725" y="1186547"/>
            <a:chExt cx="1833709" cy="2120512"/>
          </a:xfrm>
        </p:grpSpPr>
        <p:pic>
          <p:nvPicPr>
            <p:cNvPr id="34" name="Picture 33" descr="A screenshot of a login box&#10;&#10;AI-generated content may be incorrect.">
              <a:extLst>
                <a:ext uri="{FF2B5EF4-FFF2-40B4-BE49-F238E27FC236}">
                  <a16:creationId xmlns:a16="http://schemas.microsoft.com/office/drawing/2014/main" id="{2DC47590-8C74-C879-AEEB-F7A6C0289E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293725" y="1186547"/>
              <a:ext cx="1833709" cy="2120512"/>
            </a:xfrm>
            <a:prstGeom prst="rect">
              <a:avLst/>
            </a:prstGeom>
          </p:spPr>
        </p:pic>
        <p:pic>
          <p:nvPicPr>
            <p:cNvPr id="3" name="Picture 4" descr="Google Chrome Ícone - Icon - PNG Transparent - Image PNG">
              <a:extLst>
                <a:ext uri="{FF2B5EF4-FFF2-40B4-BE49-F238E27FC236}">
                  <a16:creationId xmlns:a16="http://schemas.microsoft.com/office/drawing/2014/main" id="{29FD5E12-7061-425E-A51E-A64540743A72}"/>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371586" y="2526920"/>
              <a:ext cx="708485" cy="7084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793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wheel(1)">
                                      <p:cBhvr>
                                        <p:cTn id="23" dur="500"/>
                                        <p:tgtEl>
                                          <p:spTgt spid="85"/>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wheel(1)">
                                      <p:cBhvr>
                                        <p:cTn id="36" dur="500"/>
                                        <p:tgtEl>
                                          <p:spTgt spid="99"/>
                                        </p:tgtEl>
                                      </p:cBhvr>
                                    </p:animEffect>
                                  </p:childTnLst>
                                </p:cTn>
                              </p:par>
                              <p:par>
                                <p:cTn id="37" presetID="9"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wipe(down)">
                                      <p:cBhvr>
                                        <p:cTn id="43" dur="500"/>
                                        <p:tgtEl>
                                          <p:spTgt spid="98"/>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heel(1)">
                                      <p:cBhvr>
                                        <p:cTn id="52" dur="500"/>
                                        <p:tgtEl>
                                          <p:spTgt spid="103"/>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02"/>
                                        </p:tgtEl>
                                        <p:attrNameLst>
                                          <p:attrName>style.visibility</p:attrName>
                                        </p:attrNameLst>
                                      </p:cBhvr>
                                      <p:to>
                                        <p:strVal val="visible"/>
                                      </p:to>
                                    </p:set>
                                    <p:animEffect transition="in" filter="wipe(up)">
                                      <p:cBhvr>
                                        <p:cTn id="56" dur="500"/>
                                        <p:tgtEl>
                                          <p:spTgt spid="102"/>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wipe(left)">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wheel(1)">
                                      <p:cBhvr>
                                        <p:cTn id="65" dur="500"/>
                                        <p:tgtEl>
                                          <p:spTgt spid="105"/>
                                        </p:tgtEl>
                                      </p:cBhvr>
                                    </p:animEffec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104"/>
                                        </p:tgtEl>
                                        <p:attrNameLst>
                                          <p:attrName>style.visibility</p:attrName>
                                        </p:attrNameLst>
                                      </p:cBhvr>
                                      <p:to>
                                        <p:strVal val="visible"/>
                                      </p:to>
                                    </p:set>
                                    <p:animEffect transition="in" filter="wipe(down)">
                                      <p:cBhvr>
                                        <p:cTn id="69" dur="500"/>
                                        <p:tgtEl>
                                          <p:spTgt spid="104"/>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wipe(left)">
                                      <p:cBhvr>
                                        <p:cTn id="73" dur="500"/>
                                        <p:tgtEl>
                                          <p:spTgt spid="64"/>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109"/>
                                        </p:tgtEl>
                                        <p:attrNameLst>
                                          <p:attrName>style.visibility</p:attrName>
                                        </p:attrNameLst>
                                      </p:cBhvr>
                                      <p:to>
                                        <p:strVal val="visible"/>
                                      </p:to>
                                    </p:set>
                                    <p:animEffect transition="in" filter="wheel(1)">
                                      <p:cBhvr>
                                        <p:cTn id="78" dur="500"/>
                                        <p:tgtEl>
                                          <p:spTgt spid="109"/>
                                        </p:tgtEl>
                                      </p:cBhvr>
                                    </p:animEffect>
                                  </p:childTnLst>
                                </p:cTn>
                              </p:par>
                            </p:childTnLst>
                          </p:cTn>
                        </p:par>
                        <p:par>
                          <p:cTn id="79" fill="hold">
                            <p:stCondLst>
                              <p:cond delay="500"/>
                            </p:stCondLst>
                            <p:childTnLst>
                              <p:par>
                                <p:cTn id="80" presetID="22" presetClass="entr" presetSubtype="1" fill="hold" nodeType="after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wipe(up)">
                                      <p:cBhvr>
                                        <p:cTn id="82" dur="500"/>
                                        <p:tgtEl>
                                          <p:spTgt spid="108"/>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wipe(left)">
                                      <p:cBhvr>
                                        <p:cTn id="86" dur="500"/>
                                        <p:tgtEl>
                                          <p:spTgt spid="68"/>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nodeType="clickEffect">
                                  <p:stCondLst>
                                    <p:cond delay="0"/>
                                  </p:stCondLst>
                                  <p:childTnLst>
                                    <p:set>
                                      <p:cBhvr>
                                        <p:cTn id="90" dur="1" fill="hold">
                                          <p:stCondLst>
                                            <p:cond delay="0"/>
                                          </p:stCondLst>
                                        </p:cTn>
                                        <p:tgtEl>
                                          <p:spTgt spid="111"/>
                                        </p:tgtEl>
                                        <p:attrNameLst>
                                          <p:attrName>style.visibility</p:attrName>
                                        </p:attrNameLst>
                                      </p:cBhvr>
                                      <p:to>
                                        <p:strVal val="visible"/>
                                      </p:to>
                                    </p:set>
                                    <p:animEffect transition="in" filter="wheel(1)">
                                      <p:cBhvr>
                                        <p:cTn id="91" dur="500"/>
                                        <p:tgtEl>
                                          <p:spTgt spid="111"/>
                                        </p:tgtEl>
                                      </p:cBhvr>
                                    </p:animEffect>
                                  </p:childTnLst>
                                </p:cTn>
                              </p:par>
                            </p:childTnLst>
                          </p:cTn>
                        </p:par>
                        <p:par>
                          <p:cTn id="92" fill="hold">
                            <p:stCondLst>
                              <p:cond delay="500"/>
                            </p:stCondLst>
                            <p:childTnLst>
                              <p:par>
                                <p:cTn id="93" presetID="22" presetClass="entr" presetSubtype="1" fill="hold" nodeType="afterEffect">
                                  <p:stCondLst>
                                    <p:cond delay="0"/>
                                  </p:stCondLst>
                                  <p:childTnLst>
                                    <p:set>
                                      <p:cBhvr>
                                        <p:cTn id="94" dur="1" fill="hold">
                                          <p:stCondLst>
                                            <p:cond delay="0"/>
                                          </p:stCondLst>
                                        </p:cTn>
                                        <p:tgtEl>
                                          <p:spTgt spid="110"/>
                                        </p:tgtEl>
                                        <p:attrNameLst>
                                          <p:attrName>style.visibility</p:attrName>
                                        </p:attrNameLst>
                                      </p:cBhvr>
                                      <p:to>
                                        <p:strVal val="visible"/>
                                      </p:to>
                                    </p:set>
                                    <p:animEffect transition="in" filter="wipe(up)">
                                      <p:cBhvr>
                                        <p:cTn id="95" dur="500"/>
                                        <p:tgtEl>
                                          <p:spTgt spid="110"/>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77"/>
                                        </p:tgtEl>
                                        <p:attrNameLst>
                                          <p:attrName>style.visibility</p:attrName>
                                        </p:attrNameLst>
                                      </p:cBhvr>
                                      <p:to>
                                        <p:strVal val="visible"/>
                                      </p:to>
                                    </p:set>
                                    <p:animEffect transition="in" filter="wipe(left)">
                                      <p:cBhvr>
                                        <p:cTn id="99" dur="500"/>
                                        <p:tgtEl>
                                          <p:spTgt spid="77"/>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nodeType="clickEffect">
                                  <p:stCondLst>
                                    <p:cond delay="0"/>
                                  </p:stCondLst>
                                  <p:childTnLst>
                                    <p:set>
                                      <p:cBhvr>
                                        <p:cTn id="103" dur="1" fill="hold">
                                          <p:stCondLst>
                                            <p:cond delay="0"/>
                                          </p:stCondLst>
                                        </p:cTn>
                                        <p:tgtEl>
                                          <p:spTgt spid="113"/>
                                        </p:tgtEl>
                                        <p:attrNameLst>
                                          <p:attrName>style.visibility</p:attrName>
                                        </p:attrNameLst>
                                      </p:cBhvr>
                                      <p:to>
                                        <p:strVal val="visible"/>
                                      </p:to>
                                    </p:set>
                                    <p:animEffect transition="in" filter="wheel(1)">
                                      <p:cBhvr>
                                        <p:cTn id="104" dur="500"/>
                                        <p:tgtEl>
                                          <p:spTgt spid="113"/>
                                        </p:tgtEl>
                                      </p:cBhvr>
                                    </p:animEffect>
                                  </p:childTnLst>
                                </p:cTn>
                              </p:par>
                              <p:par>
                                <p:cTn id="105" presetID="9" presetClass="entr" presetSubtype="0"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dissolve">
                                      <p:cBhvr>
                                        <p:cTn id="107" dur="500"/>
                                        <p:tgtEl>
                                          <p:spTgt spid="36"/>
                                        </p:tgtEl>
                                      </p:cBhvr>
                                    </p:animEffect>
                                  </p:childTnLst>
                                </p:cTn>
                              </p:par>
                            </p:childTnLst>
                          </p:cTn>
                        </p:par>
                        <p:par>
                          <p:cTn id="108" fill="hold">
                            <p:stCondLst>
                              <p:cond delay="500"/>
                            </p:stCondLst>
                            <p:childTnLst>
                              <p:par>
                                <p:cTn id="109" presetID="22" presetClass="entr" presetSubtype="4" fill="hold" nodeType="afterEffect">
                                  <p:stCondLst>
                                    <p:cond delay="0"/>
                                  </p:stCondLst>
                                  <p:childTnLst>
                                    <p:set>
                                      <p:cBhvr>
                                        <p:cTn id="110" dur="1" fill="hold">
                                          <p:stCondLst>
                                            <p:cond delay="0"/>
                                          </p:stCondLst>
                                        </p:cTn>
                                        <p:tgtEl>
                                          <p:spTgt spid="112"/>
                                        </p:tgtEl>
                                        <p:attrNameLst>
                                          <p:attrName>style.visibility</p:attrName>
                                        </p:attrNameLst>
                                      </p:cBhvr>
                                      <p:to>
                                        <p:strVal val="visible"/>
                                      </p:to>
                                    </p:set>
                                    <p:animEffect transition="in" filter="wipe(down)">
                                      <p:cBhvr>
                                        <p:cTn id="111" dur="500"/>
                                        <p:tgtEl>
                                          <p:spTgt spid="112"/>
                                        </p:tgtEl>
                                      </p:cBhvr>
                                    </p:animEffect>
                                  </p:childTnLst>
                                </p:cTn>
                              </p:par>
                            </p:childTnLst>
                          </p:cTn>
                        </p:par>
                        <p:par>
                          <p:cTn id="112" fill="hold">
                            <p:stCondLst>
                              <p:cond delay="1000"/>
                            </p:stCondLst>
                            <p:childTnLst>
                              <p:par>
                                <p:cTn id="113" presetID="22" presetClass="entr" presetSubtype="8" fill="hold" grpId="0" nodeType="after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wipe(left)">
                                      <p:cBhvr>
                                        <p:cTn id="11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8" grpId="0"/>
      <p:bldP spid="53" grpId="0"/>
      <p:bldP spid="57" grpId="0"/>
      <p:bldP spid="64" grpId="0"/>
      <p:bldP spid="68" grpId="0"/>
      <p:bldP spid="77" grpId="0"/>
      <p:bldP spid="7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BG_BLACK">
  <a:themeElements>
    <a:clrScheme name="Custom 6">
      <a:dk1>
        <a:srgbClr val="0D274D"/>
      </a:dk1>
      <a:lt1>
        <a:srgbClr val="414244"/>
      </a:lt1>
      <a:dk2>
        <a:srgbClr val="FFFFFF"/>
      </a:dk2>
      <a:lt2>
        <a:srgbClr val="0051AF"/>
      </a:lt2>
      <a:accent1>
        <a:srgbClr val="00BCEB"/>
      </a:accent1>
      <a:accent2>
        <a:srgbClr val="74BF4B"/>
      </a:accent2>
      <a:accent3>
        <a:srgbClr val="0051AF"/>
      </a:accent3>
      <a:accent4>
        <a:srgbClr val="E2E2E2"/>
      </a:accent4>
      <a:accent5>
        <a:srgbClr val="FBAB2C"/>
      </a:accent5>
      <a:accent6>
        <a:srgbClr val="E3241B"/>
      </a:accent6>
      <a:hlink>
        <a:srgbClr val="00BCEB"/>
      </a:hlink>
      <a:folHlink>
        <a:srgbClr val="00BCEB"/>
      </a:folHlink>
    </a:clrScheme>
    <a:fontScheme name="Custom 13">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45720" rIns="45720"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SBG_BLACK" id="{2388F632-DB8A-B84D-8405-888EE167AD03}" vid="{098384C5-8674-024C-BABC-AECD937229CB}"/>
    </a:ext>
  </a:extLst>
</a:theme>
</file>

<file path=ppt/theme/theme2.xml><?xml version="1.0" encoding="utf-8"?>
<a:theme xmlns:a="http://schemas.openxmlformats.org/drawingml/2006/main" name="1_Cisco Security Template LIGHT FY24Q2">
  <a:themeElements>
    <a:clrScheme name="Custom 1">
      <a:dk1>
        <a:srgbClr val="0D274D"/>
      </a:dk1>
      <a:lt1>
        <a:srgbClr val="414244"/>
      </a:lt1>
      <a:dk2>
        <a:srgbClr val="FFFFFF"/>
      </a:dk2>
      <a:lt2>
        <a:srgbClr val="0051AF"/>
      </a:lt2>
      <a:accent1>
        <a:srgbClr val="00BCEB"/>
      </a:accent1>
      <a:accent2>
        <a:srgbClr val="0050AE"/>
      </a:accent2>
      <a:accent3>
        <a:srgbClr val="E1E1E1"/>
      </a:accent3>
      <a:accent4>
        <a:srgbClr val="74BE4B"/>
      </a:accent4>
      <a:accent5>
        <a:srgbClr val="FBAB2C"/>
      </a:accent5>
      <a:accent6>
        <a:srgbClr val="E3241B"/>
      </a:accent6>
      <a:hlink>
        <a:srgbClr val="00BCEB"/>
      </a:hlink>
      <a:folHlink>
        <a:srgbClr val="00BCEB"/>
      </a:folHlink>
    </a:clrScheme>
    <a:fontScheme name="Custom 13">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45720" rIns="45720"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2023 Cisco_PowerPoint_Template_Light_12-6-22 AE v5.potx" id="{02CFFE99-3FA0-4030-B4AB-C66403B6984A}" vid="{54E01BF6-73E5-488F-B288-8B939CB3D3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4330851-3714-2643-BC95-6FED40F74E7C}">
  <we:reference id="7d570271-b346-45bb-9db7-9681a383d749" version="1.0.0.632" store="EXCatalog" storeType="EXCatalog"/>
  <we:alternateReferences>
    <we:reference id="WA200004074" version="1.0.0.632"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13E441B5768940B1CAA0FF9CF39BF5" ma:contentTypeVersion="15" ma:contentTypeDescription="Create a new document." ma:contentTypeScope="" ma:versionID="49f1571a1e2b1adbec93c7fc3c623a3c">
  <xsd:schema xmlns:xsd="http://www.w3.org/2001/XMLSchema" xmlns:xs="http://www.w3.org/2001/XMLSchema" xmlns:p="http://schemas.microsoft.com/office/2006/metadata/properties" xmlns:ns2="10059869-02e5-4d37-9310-1d61755ce8e6" xmlns:ns3="5238252f-7978-4a7f-850a-4fa51778234e" targetNamespace="http://schemas.microsoft.com/office/2006/metadata/properties" ma:root="true" ma:fieldsID="bb01e49670aa9a64b79ad55629a6d4f2" ns2:_="" ns3:_="">
    <xsd:import namespace="10059869-02e5-4d37-9310-1d61755ce8e6"/>
    <xsd:import namespace="5238252f-7978-4a7f-850a-4fa51778234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DateTake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59869-02e5-4d37-9310-1d61755ce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10261dd-85c0-4e16-8580-30375acfae1f"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38252f-7978-4a7f-850a-4fa51778234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b7dee3f-e42a-4b2f-9182-505670b3fa2b}" ma:internalName="TaxCatchAll" ma:showField="CatchAllData" ma:web="5238252f-7978-4a7f-850a-4fa51778234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0059869-02e5-4d37-9310-1d61755ce8e6">
      <Terms xmlns="http://schemas.microsoft.com/office/infopath/2007/PartnerControls"/>
    </lcf76f155ced4ddcb4097134ff3c332f>
    <TaxCatchAll xmlns="5238252f-7978-4a7f-850a-4fa51778234e" xsi:nil="true"/>
  </documentManagement>
</p:properties>
</file>

<file path=customXml/itemProps1.xml><?xml version="1.0" encoding="utf-8"?>
<ds:datastoreItem xmlns:ds="http://schemas.openxmlformats.org/officeDocument/2006/customXml" ds:itemID="{6C95E0BA-13EA-4B9B-8F4A-487162744857}">
  <ds:schemaRefs>
    <ds:schemaRef ds:uri="http://schemas.microsoft.com/sharepoint/v3/contenttype/forms"/>
  </ds:schemaRefs>
</ds:datastoreItem>
</file>

<file path=customXml/itemProps2.xml><?xml version="1.0" encoding="utf-8"?>
<ds:datastoreItem xmlns:ds="http://schemas.openxmlformats.org/officeDocument/2006/customXml" ds:itemID="{9B9D7F31-DF95-4FCF-AE55-764011FB3FFE}">
  <ds:schemaRefs>
    <ds:schemaRef ds:uri="10059869-02e5-4d37-9310-1d61755ce8e6"/>
    <ds:schemaRef ds:uri="5238252f-7978-4a7f-850a-4fa5177823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01FA786-E23C-43E5-A7D4-664AACED1731}">
  <ds:schemaRefs>
    <ds:schemaRef ds:uri="10059869-02e5-4d37-9310-1d61755ce8e6"/>
    <ds:schemaRef ds:uri="5238252f-7978-4a7f-850a-4fa5177823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a189e4fd-a2fa-47bf-9b21-17f706ee2968}" enabled="1" method="Privileged" siteId="{5ae1af62-9505-4097-a69a-c1553ef7840e}" contentBits="2" removed="0"/>
</clbl:labelList>
</file>

<file path=docProps/app.xml><?xml version="1.0" encoding="utf-8"?>
<Properties xmlns="http://schemas.openxmlformats.org/officeDocument/2006/extended-properties" xmlns:vt="http://schemas.openxmlformats.org/officeDocument/2006/docPropsVTypes">
  <Template/>
  <TotalTime>0</TotalTime>
  <Words>3631</Words>
  <Application>Microsoft Macintosh PowerPoint</Application>
  <PresentationFormat>Widescreen</PresentationFormat>
  <Paragraphs>590</Paragraphs>
  <Slides>44</Slides>
  <Notes>27</Notes>
  <HiddenSlides>0</HiddenSlides>
  <MMClips>3</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66" baseType="lpstr">
      <vt:lpstr>Apple SD GothicNeo ExtraBold</vt:lpstr>
      <vt:lpstr>ＭＳ Ｐゴシック</vt:lpstr>
      <vt:lpstr>Aptos</vt:lpstr>
      <vt:lpstr>Arial</vt:lpstr>
      <vt:lpstr>Calibri</vt:lpstr>
      <vt:lpstr>CiscoSansTT</vt:lpstr>
      <vt:lpstr>CiscoSansTT ExtraLight</vt:lpstr>
      <vt:lpstr>CiscoSansTT Light</vt:lpstr>
      <vt:lpstr>CiscoSansTT Medium</vt:lpstr>
      <vt:lpstr>ciscosanstt thin</vt:lpstr>
      <vt:lpstr>ciscosanstt thin</vt:lpstr>
      <vt:lpstr>Courier</vt:lpstr>
      <vt:lpstr>Courier New</vt:lpstr>
      <vt:lpstr>Georgia</vt:lpstr>
      <vt:lpstr>Helvetica Neue</vt:lpstr>
      <vt:lpstr>Helvetica Neue Light</vt:lpstr>
      <vt:lpstr>Helvetica Neue Light,Sans-Serif</vt:lpstr>
      <vt:lpstr>Neue Haas Grotesk</vt:lpstr>
      <vt:lpstr>Times</vt:lpstr>
      <vt:lpstr>SBG_BLACK</vt:lpstr>
      <vt:lpstr>1_Cisco Security Template LIGHT FY24Q2</vt:lpstr>
      <vt:lpstr>think-cell Slide</vt:lpstr>
      <vt:lpstr>Duo Identity</vt:lpstr>
      <vt:lpstr>Identity Security is Security: By the Numbers</vt:lpstr>
      <vt:lpstr>PowerPoint Presentation</vt:lpstr>
      <vt:lpstr>PowerPoint Presentation</vt:lpstr>
      <vt:lpstr>PowerPoint Presentation</vt:lpstr>
      <vt:lpstr>PowerPoint Presentation</vt:lpstr>
      <vt:lpstr>Enter: Duo Passport</vt:lpstr>
      <vt:lpstr>Login Once, Access Everything Securely</vt:lpstr>
      <vt:lpstr>Duo Passport – True SSO</vt:lpstr>
      <vt:lpstr>Duo Passport – True SSO</vt:lpstr>
      <vt:lpstr>Duo Desktop</vt:lpstr>
      <vt:lpstr>Duo Supports True Passwordless</vt:lpstr>
      <vt:lpstr>True Passwordless Enrollment Demo</vt:lpstr>
      <vt:lpstr>PowerPoint Presentation</vt:lpstr>
      <vt:lpstr>PowerPoint Presentation</vt:lpstr>
      <vt:lpstr>Passwordless: Embedded Browsers </vt:lpstr>
      <vt:lpstr>Passwordless with 3rd Party IDPs</vt:lpstr>
      <vt:lpstr>Passwordless OS Login</vt:lpstr>
      <vt:lpstr>Passwordless OS Login – First Login</vt:lpstr>
      <vt:lpstr>Passwordless OS Login – Login 2+</vt:lpstr>
      <vt:lpstr>Offline Authentication for Windows and macOS</vt:lpstr>
      <vt:lpstr>WinLogon, MacLogon, &amp; Linux PAM</vt:lpstr>
      <vt:lpstr>Passport &amp; Passwordless OS Login Demo</vt:lpstr>
      <vt:lpstr>PowerPoint Presentation</vt:lpstr>
      <vt:lpstr>PowerPoint Presentation</vt:lpstr>
      <vt:lpstr>Identity Simplified. Security Amplified.</vt:lpstr>
      <vt:lpstr>Duo as an Identity Store + External ID sync </vt:lpstr>
      <vt:lpstr>Third-Party SSO/IAM Support</vt:lpstr>
      <vt:lpstr>Duo as the Identity Store or Duo as the SSO Provider</vt:lpstr>
      <vt:lpstr>Verify user devices are trusted</vt:lpstr>
      <vt:lpstr>Trusted Endpoints</vt:lpstr>
      <vt:lpstr>Device Verification: Device Health</vt:lpstr>
      <vt:lpstr>Device Verification: Trusted Endpoints</vt:lpstr>
      <vt:lpstr>How Trusted Device Verification Works  With Duo Desktop (Win/macOS/Linux)</vt:lpstr>
      <vt:lpstr>What Posture Information Does Duo Gather?</vt:lpstr>
      <vt:lpstr>PowerPoint Presentation</vt:lpstr>
      <vt:lpstr>Strong Multi-Factor Authentication (MFA) Options</vt:lpstr>
      <vt:lpstr>Duo Wear – Android </vt:lpstr>
      <vt:lpstr>Duo Push and Apple Watch</vt:lpstr>
      <vt:lpstr>PowerPoint Presentation</vt:lpstr>
      <vt:lpstr>Prevent Push Phishing Attacks</vt:lpstr>
      <vt:lpstr>Proximity Verification</vt:lpstr>
      <vt:lpstr>Pricing and Packaging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Aaron Woland (aawoland)</dc:creator>
  <cp:lastModifiedBy>Klara Souckova (ksouckov)</cp:lastModifiedBy>
  <cp:revision>3</cp:revision>
  <dcterms:created xsi:type="dcterms:W3CDTF">2025-02-27T15:41:09Z</dcterms:created>
  <dcterms:modified xsi:type="dcterms:W3CDTF">2026-02-18T11:42:50Z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8f49a32-fde3-48a5-9266-b5b0972a22dc_Enabled">
    <vt:lpwstr>true</vt:lpwstr>
  </property>
  <property fmtid="{D5CDD505-2E9C-101B-9397-08002B2CF9AE}" pid="3" name="MSIP_Label_c8f49a32-fde3-48a5-9266-b5b0972a22dc_SetDate">
    <vt:lpwstr>2025-02-27T15:47:05Z</vt:lpwstr>
  </property>
  <property fmtid="{D5CDD505-2E9C-101B-9397-08002B2CF9AE}" pid="4" name="MSIP_Label_c8f49a32-fde3-48a5-9266-b5b0972a22dc_Method">
    <vt:lpwstr>Standard</vt:lpwstr>
  </property>
  <property fmtid="{D5CDD505-2E9C-101B-9397-08002B2CF9AE}" pid="5" name="MSIP_Label_c8f49a32-fde3-48a5-9266-b5b0972a22dc_Name">
    <vt:lpwstr>Cisco Confidential</vt:lpwstr>
  </property>
  <property fmtid="{D5CDD505-2E9C-101B-9397-08002B2CF9AE}" pid="6" name="MSIP_Label_c8f49a32-fde3-48a5-9266-b5b0972a22dc_SiteId">
    <vt:lpwstr>5ae1af62-9505-4097-a69a-c1553ef7840e</vt:lpwstr>
  </property>
  <property fmtid="{D5CDD505-2E9C-101B-9397-08002B2CF9AE}" pid="7" name="MSIP_Label_c8f49a32-fde3-48a5-9266-b5b0972a22dc_ActionId">
    <vt:lpwstr>dbeeb60e-95b4-4011-9bfc-4d3a9358b870</vt:lpwstr>
  </property>
  <property fmtid="{D5CDD505-2E9C-101B-9397-08002B2CF9AE}" pid="8" name="MSIP_Label_c8f49a32-fde3-48a5-9266-b5b0972a22dc_ContentBits">
    <vt:lpwstr>2</vt:lpwstr>
  </property>
  <property fmtid="{D5CDD505-2E9C-101B-9397-08002B2CF9AE}" pid="9" name="MSIP_Label_c8f49a32-fde3-48a5-9266-b5b0972a22dc_Tag">
    <vt:lpwstr>50, 3, 0, 1</vt:lpwstr>
  </property>
  <property fmtid="{D5CDD505-2E9C-101B-9397-08002B2CF9AE}" pid="10" name="ContentTypeId">
    <vt:lpwstr>0x0101002B13E441B5768940B1CAA0FF9CF39BF5</vt:lpwstr>
  </property>
  <property fmtid="{D5CDD505-2E9C-101B-9397-08002B2CF9AE}" pid="11" name="MediaServiceImageTags">
    <vt:lpwstr/>
  </property>
  <property fmtid="{D5CDD505-2E9C-101B-9397-08002B2CF9AE}" pid="12" name="ClassificationContentMarkingFooterLocations">
    <vt:lpwstr>SBG_BLACK:6\1_Cisco Security Template LIGHT FY24Q2:8</vt:lpwstr>
  </property>
  <property fmtid="{D5CDD505-2E9C-101B-9397-08002B2CF9AE}" pid="13" name="ClassificationContentMarkingFooterText">
    <vt:lpwstr>-</vt:lpwstr>
  </property>
</Properties>
</file>