
<file path=[Content_Types].xml><?xml version="1.0" encoding="utf-8"?>
<Types xmlns="http://schemas.openxmlformats.org/package/2006/content-types">
  <Default Extension="jpg" ContentType="image/jpeg"/>
  <Default Extension="emf" ContentType="image/x-emf"/>
  <Default Extension="jpeg" ContentType="image/jpeg"/>
  <Default Extension="xml" ContentType="application/xml"/>
  <Default Extension="vml" ContentType="application/vnd.openxmlformats-officedocument.vmlDrawing"/>
  <Default Extension="bin" ContentType="application/vnd.openxmlformats-officedocument.presentationml.printerSettings"/>
  <Default Extension="wdp" ContentType="image/vnd.ms-photo"/>
  <Default Extension="png" ContentType="image/png"/>
  <Default Extension="wav" ContentType="audio/wav"/>
  <Default Extension="wmf" ContentType="image/x-wmf"/>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38" r:id="rId1"/>
  </p:sldMasterIdLst>
  <p:notesMasterIdLst>
    <p:notesMasterId r:id="rId27"/>
  </p:notesMasterIdLst>
  <p:handoutMasterIdLst>
    <p:handoutMasterId r:id="rId28"/>
  </p:handoutMasterIdLst>
  <p:sldIdLst>
    <p:sldId id="361" r:id="rId2"/>
    <p:sldId id="389" r:id="rId3"/>
    <p:sldId id="368" r:id="rId4"/>
    <p:sldId id="366" r:id="rId5"/>
    <p:sldId id="373" r:id="rId6"/>
    <p:sldId id="371" r:id="rId7"/>
    <p:sldId id="367" r:id="rId8"/>
    <p:sldId id="352" r:id="rId9"/>
    <p:sldId id="390" r:id="rId10"/>
    <p:sldId id="374" r:id="rId11"/>
    <p:sldId id="370" r:id="rId12"/>
    <p:sldId id="375" r:id="rId13"/>
    <p:sldId id="383" r:id="rId14"/>
    <p:sldId id="378" r:id="rId15"/>
    <p:sldId id="380" r:id="rId16"/>
    <p:sldId id="381" r:id="rId17"/>
    <p:sldId id="382" r:id="rId18"/>
    <p:sldId id="377" r:id="rId19"/>
    <p:sldId id="391" r:id="rId20"/>
    <p:sldId id="376" r:id="rId21"/>
    <p:sldId id="385" r:id="rId22"/>
    <p:sldId id="387" r:id="rId23"/>
    <p:sldId id="388" r:id="rId24"/>
    <p:sldId id="265" r:id="rId25"/>
    <p:sldId id="384" r:id="rId26"/>
  </p:sldIdLst>
  <p:sldSz cx="12195175" cy="6859588"/>
  <p:notesSz cx="6797675" cy="987425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xmlns="">
        <p15:guide id="3" orient="horz" pos="1285">
          <p15:clr>
            <a:srgbClr val="A4A3A4"/>
          </p15:clr>
        </p15:guide>
        <p15:guide id="4" orient="horz" pos="779">
          <p15:clr>
            <a:srgbClr val="A4A3A4"/>
          </p15:clr>
        </p15:guide>
        <p15:guide id="5" pos="7478">
          <p15:clr>
            <a:srgbClr val="A4A3A4"/>
          </p15:clr>
        </p15:guide>
        <p15:guide id="6" pos="205">
          <p15:clr>
            <a:srgbClr val="A4A3A4"/>
          </p15:clr>
        </p15:guide>
        <p15:guide id="7" pos="3849">
          <p15:clr>
            <a:srgbClr val="A4A3A4"/>
          </p15:clr>
        </p15:guide>
        <p15:guide id="8" pos="4708">
          <p15:clr>
            <a:srgbClr val="A4A3A4"/>
          </p15:clr>
        </p15:guide>
        <p15:guide id="9" pos="4812">
          <p15:clr>
            <a:srgbClr val="A4A3A4"/>
          </p15:clr>
        </p15:guide>
        <p15:guide id="10" pos="2865">
          <p15:clr>
            <a:srgbClr val="A4A3A4"/>
          </p15:clr>
        </p15:guide>
        <p15:guide id="11" pos="2956" userDrawn="1">
          <p15:clr>
            <a:srgbClr val="A4A3A4"/>
          </p15:clr>
        </p15:guide>
      </p15:sldGuideLst>
    </p:ext>
    <p:ext uri="{2D200454-40CA-4A62-9FC3-DE9A4176ACB9}">
      <p15:notesGuideLst xmlns:p15="http://schemas.microsoft.com/office/powerpoint/2012/main" xmlns="">
        <p15:guide id="1" orient="horz" pos="3110">
          <p15:clr>
            <a:srgbClr val="A4A3A4"/>
          </p15:clr>
        </p15:guide>
        <p15:guide id="2" pos="351">
          <p15:clr>
            <a:srgbClr val="A4A3A4"/>
          </p15:clr>
        </p15:guide>
        <p15:guide id="3" pos="39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FF"/>
    <a:srgbClr val="000000"/>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1367" autoAdjust="0"/>
  </p:normalViewPr>
  <p:slideViewPr>
    <p:cSldViewPr snapToGrid="0" showGuides="1">
      <p:cViewPr varScale="1">
        <p:scale>
          <a:sx n="62" d="100"/>
          <a:sy n="62" d="100"/>
        </p:scale>
        <p:origin x="-1256" y="-120"/>
      </p:cViewPr>
      <p:guideLst>
        <p:guide orient="horz" pos="1285"/>
        <p:guide orient="horz" pos="779"/>
        <p:guide pos="7478"/>
        <p:guide pos="205"/>
        <p:guide pos="3849"/>
        <p:guide pos="4708"/>
        <p:guide pos="4812"/>
        <p:guide pos="2865"/>
        <p:guide pos="2956"/>
      </p:guideLst>
    </p:cSldViewPr>
  </p:slideViewPr>
  <p:notesTextViewPr>
    <p:cViewPr>
      <p:scale>
        <a:sx n="100" d="100"/>
        <a:sy n="100" d="100"/>
      </p:scale>
      <p:origin x="0" y="0"/>
    </p:cViewPr>
  </p:notesTextViewPr>
  <p:sorterViewPr>
    <p:cViewPr varScale="1">
      <p:scale>
        <a:sx n="100" d="100"/>
        <a:sy n="100" d="100"/>
      </p:scale>
      <p:origin x="0" y="-3706"/>
    </p:cViewPr>
  </p:sorterViewPr>
  <p:notesViewPr>
    <p:cSldViewPr snapToGrid="0" showGuides="1">
      <p:cViewPr varScale="1">
        <p:scale>
          <a:sx n="73" d="100"/>
          <a:sy n="73" d="100"/>
        </p:scale>
        <p:origin x="2933" y="72"/>
      </p:cViewPr>
      <p:guideLst>
        <p:guide orient="horz" pos="3110"/>
        <p:guide pos="351"/>
        <p:guide pos="395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7.wmf"/><Relationship Id="rId2" Type="http://schemas.openxmlformats.org/officeDocument/2006/relationships/image" Target="../media/image1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378824"/>
            <a:ext cx="2945659" cy="493713"/>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7213" y="661988"/>
            <a:ext cx="5715000" cy="3214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548205"/>
            <a:ext cx="5709333" cy="4696698"/>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31497" y="9627396"/>
            <a:ext cx="934681" cy="2217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spcBef>
        <a:spcPts val="300"/>
      </a:spcBef>
      <a:defRPr sz="900" b="1" kern="1200">
        <a:solidFill>
          <a:schemeClr val="tx1"/>
        </a:solidFill>
        <a:latin typeface="+mn-lt"/>
        <a:ea typeface="+mn-ea"/>
        <a:cs typeface="+mn-cs"/>
      </a:defRPr>
    </a:lvl1pPr>
    <a:lvl2pPr marL="180975" indent="-180975" algn="l" defTabSz="1088776" rtl="0" eaLnBrk="1" latinLnBrk="0" hangingPunct="1">
      <a:buClr>
        <a:schemeClr val="accent1"/>
      </a:buClr>
      <a:buSzPct val="100000"/>
      <a:buFont typeface="Wingdings" pitchFamily="2" charset="2"/>
      <a:buChar char=""/>
      <a:defRPr sz="800" kern="1200">
        <a:solidFill>
          <a:schemeClr val="tx1"/>
        </a:solidFill>
        <a:latin typeface="+mn-lt"/>
        <a:ea typeface="+mn-ea"/>
        <a:cs typeface="+mn-cs"/>
      </a:defRPr>
    </a:lvl2pPr>
    <a:lvl3pPr marL="357188" indent="-176213" algn="l" defTabSz="1088776" rtl="0" eaLnBrk="1" latinLnBrk="0" hangingPunct="1">
      <a:buClr>
        <a:schemeClr val="accent2"/>
      </a:buClr>
      <a:buSzPct val="80000"/>
      <a:buFont typeface="Symbol" pitchFamily="18" charset="2"/>
      <a:buChar char="-"/>
      <a:defRPr sz="8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619135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22643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cs-CZ" smtClean="0"/>
              <a:pPr/>
              <a:t>13</a:t>
            </a:fld>
            <a:endParaRPr lang="cs-CZ"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8610571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en-US" smtClean="0"/>
              <a:pPr/>
              <a:t>14</a:t>
            </a:fld>
            <a:endParaRPr lang="en-US" dirty="0"/>
          </a:p>
        </p:txBody>
      </p:sp>
    </p:spTree>
    <p:extLst>
      <p:ext uri="{BB962C8B-B14F-4D97-AF65-F5344CB8AC3E}">
        <p14:creationId xmlns:p14="http://schemas.microsoft.com/office/powerpoint/2010/main" val="2013927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
        <p:nvSpPr>
          <p:cNvPr id="6" name="Slide Image Placeholder 5"/>
          <p:cNvSpPr>
            <a:spLocks noGrp="1" noRot="1" noChangeAspect="1"/>
          </p:cNvSpPr>
          <p:nvPr>
            <p:ph type="sldImg"/>
          </p:nvPr>
        </p:nvSpPr>
        <p:spPr/>
      </p:sp>
      <p:sp>
        <p:nvSpPr>
          <p:cNvPr id="7" name="Notes Placeholder 6"/>
          <p:cNvSpPr>
            <a:spLocks noGrp="1"/>
          </p:cNvSpPr>
          <p:nvPr>
            <p:ph type="body" idx="1"/>
          </p:nvPr>
        </p:nvSpPr>
        <p:spPr/>
        <p:txBody>
          <a:bodyPr/>
          <a:lstStyle/>
          <a:p>
            <a:endParaRPr lang="cs-CZ"/>
          </a:p>
        </p:txBody>
      </p:sp>
    </p:spTree>
    <p:extLst>
      <p:ext uri="{BB962C8B-B14F-4D97-AF65-F5344CB8AC3E}">
        <p14:creationId xmlns:p14="http://schemas.microsoft.com/office/powerpoint/2010/main" val="2361045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lvl="1"/>
            <a:endParaRPr lang="cs-CZ" noProof="0"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3461711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D8C2C35-2B8A-446E-BEC0-FD36716C29AC}" type="slidenum">
              <a:rPr lang="de-DE" smtClean="0"/>
              <a:pPr/>
              <a:t>18</a:t>
            </a:fld>
            <a:endParaRPr lang="de-DE"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134959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547688" y="612775"/>
            <a:ext cx="5762625" cy="3241675"/>
          </a:xfrm>
          <a:ln/>
        </p:spPr>
      </p:sp>
      <p:sp>
        <p:nvSpPr>
          <p:cNvPr id="614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15792382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20</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40736720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23</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08891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24</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186774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4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8C2C35-2B8A-446E-BEC0-FD36716C29AC}" type="slidenum">
              <a:rPr lang="en-US" smtClean="0"/>
              <a:pPr/>
              <a:t>2</a:t>
            </a:fld>
            <a:endParaRPr lang="en-US" dirty="0"/>
          </a:p>
        </p:txBody>
      </p:sp>
    </p:spTree>
    <p:extLst>
      <p:ext uri="{BB962C8B-B14F-4D97-AF65-F5344CB8AC3E}">
        <p14:creationId xmlns:p14="http://schemas.microsoft.com/office/powerpoint/2010/main" val="2596344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D8C2C35-2B8A-446E-BEC0-FD36716C29AC}" type="slidenum">
              <a:rPr lang="en-US" smtClean="0"/>
              <a:pPr/>
              <a:t>25</a:t>
            </a:fld>
            <a:endParaRPr lang="en-US" dirty="0"/>
          </a:p>
        </p:txBody>
      </p:sp>
    </p:spTree>
    <p:extLst>
      <p:ext uri="{BB962C8B-B14F-4D97-AF65-F5344CB8AC3E}">
        <p14:creationId xmlns:p14="http://schemas.microsoft.com/office/powerpoint/2010/main" val="8255367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xfrm>
            <a:off x="547688" y="612775"/>
            <a:ext cx="5762625" cy="3241675"/>
          </a:xfrm>
          <a:ln/>
        </p:spPr>
      </p:sp>
      <p:sp>
        <p:nvSpPr>
          <p:cNvPr id="18435" name="Rectangle 3"/>
          <p:cNvSpPr>
            <a:spLocks noGrp="1" noChangeArrowheads="1"/>
          </p:cNvSpPr>
          <p:nvPr>
            <p:ph type="body" idx="1"/>
          </p:nvPr>
        </p:nvSpPr>
        <p:spPr>
          <a:noFill/>
          <a:ln w="9525"/>
        </p:spPr>
        <p:txBody>
          <a:bodyPr/>
          <a:lstStyle/>
          <a:p>
            <a:pPr eaLnBrk="1" hangingPunct="1"/>
            <a:endParaRPr lang="en-US" smtClean="0"/>
          </a:p>
        </p:txBody>
      </p:sp>
    </p:spTree>
    <p:extLst>
      <p:ext uri="{BB962C8B-B14F-4D97-AF65-F5344CB8AC3E}">
        <p14:creationId xmlns:p14="http://schemas.microsoft.com/office/powerpoint/2010/main" val="190419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lstStyle/>
          <a:p>
            <a:r>
              <a:rPr lang="en-US" dirty="0" smtClean="0"/>
              <a:t>SAP Connected Manufacturing is all about leveraging Big Data to drive new insights into Operations</a:t>
            </a:r>
            <a:endParaRPr lang="cs-CZ"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286215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pPr lvl="0"/>
            <a:endParaRPr lang="cs-CZ" dirty="0" smtClean="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2449243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9550" y="398463"/>
            <a:ext cx="7277100" cy="4094162"/>
          </a:xfrm>
        </p:spPr>
      </p:sp>
      <p:sp>
        <p:nvSpPr>
          <p:cNvPr id="3" name="Notes Placeholder 2"/>
          <p:cNvSpPr>
            <a:spLocks noGrp="1"/>
          </p:cNvSpPr>
          <p:nvPr>
            <p:ph type="body" idx="1"/>
          </p:nvPr>
        </p:nvSpPr>
        <p:spPr/>
        <p:txBody>
          <a:bodyPr>
            <a:normAutofit/>
          </a:bodyPr>
          <a:lstStyle/>
          <a:p>
            <a:endParaRPr lang="en-US" sz="1100" b="0" dirty="0"/>
          </a:p>
        </p:txBody>
      </p:sp>
      <p:sp>
        <p:nvSpPr>
          <p:cNvPr id="4" name="Slide Number Placeholder 3"/>
          <p:cNvSpPr>
            <a:spLocks noGrp="1"/>
          </p:cNvSpPr>
          <p:nvPr>
            <p:ph type="sldNum" sz="quarter" idx="10"/>
          </p:nvPr>
        </p:nvSpPr>
        <p:spPr/>
        <p:txBody>
          <a:bodyPr/>
          <a:lstStyle/>
          <a:p>
            <a:fld id="{7D8C2C35-2B8A-446E-BEC0-FD36716C29AC}" type="slidenum">
              <a:rPr lang="en-US" smtClean="0">
                <a:solidFill>
                  <a:srgbClr val="000000"/>
                </a:solidFill>
              </a:rPr>
              <a:pPr/>
              <a:t>7</a:t>
            </a:fld>
            <a:endParaRPr lang="en-US" dirty="0">
              <a:solidFill>
                <a:srgbClr val="000000"/>
              </a:solidFill>
            </a:endParaRPr>
          </a:p>
        </p:txBody>
      </p:sp>
    </p:spTree>
    <p:extLst>
      <p:ext uri="{BB962C8B-B14F-4D97-AF65-F5344CB8AC3E}">
        <p14:creationId xmlns:p14="http://schemas.microsoft.com/office/powerpoint/2010/main" val="215132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8</a:t>
            </a:fld>
            <a:endParaRPr lang="de-DE"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058398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76263" y="622300"/>
            <a:ext cx="5857875" cy="3295650"/>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2219470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a:bodyPr>
          <a:lstStyle/>
          <a:p>
            <a:endParaRPr lang="de-DE" dirty="0" smtClean="0"/>
          </a:p>
        </p:txBody>
      </p:sp>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283525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global12.sap.com/corporate-en/legal/copyright/index.epx"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global.sap.com/corporate-de/legal/copyright/index.epx"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999" y="324075"/>
            <a:ext cx="10620000" cy="923330"/>
          </a:xfrm>
        </p:spPr>
        <p:txBody>
          <a:bodyPr anchor="t" anchorCtr="0">
            <a:noAutofit/>
          </a:bodyPr>
          <a:lstStyle>
            <a:lvl1pPr>
              <a:defRPr sz="4000">
                <a:solidFill>
                  <a:schemeClr val="tx1"/>
                </a:solidFill>
              </a:defRPr>
            </a:lvl1pPr>
          </a:lstStyle>
          <a:p>
            <a:r>
              <a:rPr lang="en-US" dirty="0" smtClean="0"/>
              <a:t>Short Presentation Title</a:t>
            </a:r>
            <a:endParaRPr lang="en-US"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40520"/>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 SAP (delete if not needed)</a:t>
            </a:r>
            <a:br>
              <a:rPr lang="en-US" dirty="0" smtClean="0"/>
            </a:br>
            <a:r>
              <a:rPr lang="en-US" dirty="0" smtClean="0"/>
              <a:t>Month 00, 2016</a:t>
            </a:r>
          </a:p>
        </p:txBody>
      </p:sp>
      <p:sp>
        <p:nvSpPr>
          <p:cNvPr id="7" name="TextBox 6"/>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429330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078"/>
            <a:ext cx="11545200" cy="4392043"/>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71037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391"/>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208016" y="1692391"/>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0573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75"/>
            <a:ext cx="11545200" cy="756175"/>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8133317"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4228658"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0077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1079"/>
            <a:ext cx="7149950" cy="4392042"/>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22696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392"/>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1707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en-US"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en-US" dirty="0"/>
          </a:p>
        </p:txBody>
      </p:sp>
      <p:sp>
        <p:nvSpPr>
          <p:cNvPr id="7" name="Text Placeholder 6"/>
          <p:cNvSpPr>
            <a:spLocks noGrp="1"/>
          </p:cNvSpPr>
          <p:nvPr>
            <p:ph type="body" sz="quarter" idx="11" hasCustomPrompt="1"/>
          </p:nvPr>
        </p:nvSpPr>
        <p:spPr bwMode="gray">
          <a:xfrm>
            <a:off x="324000" y="1692392"/>
            <a:ext cx="4224188"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25883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xt">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1800000"/>
            <a:ext cx="11545200" cy="923330"/>
          </a:xfrm>
        </p:spPr>
        <p:txBody>
          <a:bodyPr anchor="b" anchorCtr="0">
            <a:noAutofit/>
          </a:bodyPr>
          <a:lstStyle>
            <a:lvl1pPr algn="l">
              <a:defRPr sz="6000">
                <a:solidFill>
                  <a:schemeClr val="tx1"/>
                </a:solidFill>
                <a:latin typeface="+mj-lt"/>
              </a:defRPr>
            </a:lvl1pPr>
          </a:lstStyle>
          <a:p>
            <a:r>
              <a:rPr lang="en-US" dirty="0" smtClean="0"/>
              <a:t>Click to edit text</a:t>
            </a:r>
            <a:endParaRPr lang="en-US" dirty="0"/>
          </a:p>
        </p:txBody>
      </p:sp>
      <p:sp>
        <p:nvSpPr>
          <p:cNvPr id="3" name="Rectangle 2"/>
          <p:cNvSpPr/>
          <p:nvPr/>
        </p:nvSpPr>
        <p:spPr bwMode="gray">
          <a:xfrm>
            <a:off x="173620" y="1088020"/>
            <a:ext cx="11806177" cy="32409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4" name="Rectangle 3"/>
          <p:cNvSpPr/>
          <p:nvPr userDrawn="1"/>
        </p:nvSpPr>
        <p:spPr bwMode="gray">
          <a:xfrm>
            <a:off x="173620" y="1088020"/>
            <a:ext cx="11806177" cy="32409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94350553"/>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080"/>
            <a:ext cx="5662800" cy="1721198"/>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6208016" y="1691080"/>
            <a:ext cx="5662800" cy="1721198"/>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en-US" smtClean="0"/>
              <a:t>Click icon to add picture</a:t>
            </a:r>
            <a:endParaRPr lang="en-US"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en-US" smtClean="0"/>
              <a:t>Click icon to add picture</a:t>
            </a:r>
            <a:endParaRPr lang="en-US" dirty="0"/>
          </a:p>
        </p:txBody>
      </p:sp>
    </p:spTree>
    <p:extLst>
      <p:ext uri="{BB962C8B-B14F-4D97-AF65-F5344CB8AC3E}">
        <p14:creationId xmlns:p14="http://schemas.microsoft.com/office/powerpoint/2010/main" val="2720293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2390"/>
            <a:ext cx="11545200" cy="4393017"/>
          </a:xfrm>
        </p:spPr>
        <p:txBody>
          <a:bodyPr tIns="0"/>
          <a:lstStyle>
            <a:lvl1pPr algn="l">
              <a:defRPr b="0"/>
            </a:lvl1pPr>
          </a:lstStyle>
          <a:p>
            <a:pPr lvl="0"/>
            <a:r>
              <a:rPr lang="en-US" dirty="0" smtClean="0"/>
              <a:t>Click to add content</a:t>
            </a:r>
          </a:p>
        </p:txBody>
      </p:sp>
    </p:spTree>
    <p:extLst>
      <p:ext uri="{BB962C8B-B14F-4D97-AF65-F5344CB8AC3E}">
        <p14:creationId xmlns:p14="http://schemas.microsoft.com/office/powerpoint/2010/main" val="604432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392"/>
            <a:ext cx="11545200" cy="3385542"/>
          </a:xfrm>
        </p:spPr>
        <p:txBody>
          <a:bodyPr>
            <a:spAutoFit/>
          </a:bodyPr>
          <a:lstStyle>
            <a:lvl1pPr>
              <a:spcBef>
                <a:spcPts val="24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extLst>
      <p:ext uri="{BB962C8B-B14F-4D97-AF65-F5344CB8AC3E}">
        <p14:creationId xmlns:p14="http://schemas.microsoft.com/office/powerpoint/2010/main" val="2827807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p:nvSpPr>
        <p:spPr bwMode="gray">
          <a:xfrm>
            <a:off x="324000"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b" anchorCtr="0"/>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 SAP (delete if not needed)</a:t>
            </a:r>
            <a:br>
              <a:rPr lang="en-US" dirty="0" smtClean="0"/>
            </a:br>
            <a:r>
              <a:rPr lang="en-US" dirty="0" smtClean="0"/>
              <a:t>Month 00, 2016</a:t>
            </a:r>
          </a:p>
        </p:txBody>
      </p:sp>
      <p:sp>
        <p:nvSpPr>
          <p:cNvPr id="9" name="Title 1"/>
          <p:cNvSpPr>
            <a:spLocks noGrp="1"/>
          </p:cNvSpPr>
          <p:nvPr>
            <p:ph type="ctrTitle" hasCustomPrompt="1"/>
          </p:nvPr>
        </p:nvSpPr>
        <p:spPr bwMode="gray">
          <a:xfrm>
            <a:off x="467999" y="324075"/>
            <a:ext cx="106200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en-US" dirty="0"/>
          </a:p>
        </p:txBody>
      </p:sp>
      <p:sp>
        <p:nvSpPr>
          <p:cNvPr id="12" name="TextBox 11"/>
          <p:cNvSpPr txBox="1"/>
          <p:nvPr/>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smtClean="0">
                <a:solidFill>
                  <a:schemeClr val="tx1"/>
                </a:solidFill>
                <a:ea typeface="Arial Unicode MS" pitchFamily="34" charset="-128"/>
                <a:cs typeface="Arial Unicode MS" pitchFamily="34" charset="-128"/>
              </a:rPr>
              <a:t>Use this title slide only with an</a:t>
            </a:r>
            <a:r>
              <a:rPr lang="en-US" sz="1800" kern="0" baseline="0" dirty="0" smtClean="0">
                <a:solidFill>
                  <a:schemeClr val="tx1"/>
                </a:solidFill>
                <a:ea typeface="Arial Unicode MS" pitchFamily="34" charset="-128"/>
                <a:cs typeface="Arial Unicode MS" pitchFamily="34" charset="-128"/>
              </a:rPr>
              <a:t> image</a:t>
            </a:r>
            <a:endParaRPr lang="en-US" sz="1800" kern="0" dirty="0" smtClean="0">
              <a:solidFill>
                <a:schemeClr val="tx1"/>
              </a:solidFill>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57490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Rectangle 2"/>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173620" y="1088020"/>
            <a:ext cx="11806177" cy="32409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03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creensho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330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4000" y="324075"/>
            <a:ext cx="11547324" cy="756175"/>
          </a:xfrm>
          <a:prstGeom prst="rect">
            <a:avLst/>
          </a:prstGeom>
        </p:spPr>
        <p:txBody>
          <a:bodyPr vert="horz" lIns="0" tIns="0" rIns="0" bIns="0" rtlCol="0" anchor="ctr" anchorCtr="0">
            <a:noAutofit/>
          </a:bodyPr>
          <a:lstStyle/>
          <a:p>
            <a:pPr algn="l" defTabSz="1088776" rtl="0" eaLnBrk="1" latinLnBrk="0" hangingPunct="1">
              <a:spcBef>
                <a:spcPct val="0"/>
              </a:spcBef>
              <a:buNone/>
            </a:pPr>
            <a:r>
              <a:rPr lang="en-US" sz="2900" b="1" kern="1200" noProof="0" dirty="0" smtClean="0">
                <a:solidFill>
                  <a:schemeClr val="accent2"/>
                </a:solidFill>
                <a:latin typeface="+mj-lt"/>
                <a:ea typeface="+mj-ea"/>
                <a:cs typeface="+mj-cs"/>
              </a:rPr>
              <a:t>© 2016 SAP SE or an SAP affiliate company.</a:t>
            </a:r>
            <a:r>
              <a:rPr lang="en-US" sz="2900" b="1" kern="1200" baseline="0" noProof="0" dirty="0" smtClean="0">
                <a:solidFill>
                  <a:schemeClr val="accent2"/>
                </a:solidFill>
                <a:latin typeface="+mj-lt"/>
                <a:ea typeface="+mj-ea"/>
                <a:cs typeface="+mj-cs"/>
              </a:rPr>
              <a:t> </a:t>
            </a:r>
            <a:r>
              <a:rPr lang="en-US" sz="2900" b="1" kern="1200" noProof="0" dirty="0" smtClean="0">
                <a:solidFill>
                  <a:schemeClr val="accent2"/>
                </a:solidFill>
                <a:latin typeface="+mj-lt"/>
                <a:ea typeface="+mj-ea"/>
                <a:cs typeface="+mj-cs"/>
              </a:rPr>
              <a:t>All rights reserved.</a:t>
            </a:r>
          </a:p>
        </p:txBody>
      </p:sp>
      <p:sp>
        <p:nvSpPr>
          <p:cNvPr id="5" name="TextBox 4"/>
          <p:cNvSpPr txBox="1"/>
          <p:nvPr/>
        </p:nvSpPr>
        <p:spPr bwMode="gray">
          <a:xfrm>
            <a:off x="323999" y="1692000"/>
            <a:ext cx="11547325" cy="3539430"/>
          </a:xfrm>
          <a:prstGeom prst="rect">
            <a:avLst/>
          </a:prstGeom>
          <a:noFill/>
        </p:spPr>
        <p:txBody>
          <a:bodyPr wrap="square" lIns="0" tIns="0" rIns="0" bIns="0" rtlCol="0">
            <a:spAutoFit/>
          </a:bodyPr>
          <a:lstStyle/>
          <a:p>
            <a:r>
              <a:rPr lang="en-US" sz="1200" kern="1200" dirty="0" smtClean="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200" kern="1200" dirty="0" smtClean="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Please see </a:t>
            </a:r>
            <a:r>
              <a:rPr lang="en-US" sz="1200" kern="1200" dirty="0" smtClean="0">
                <a:solidFill>
                  <a:schemeClr val="tx1"/>
                </a:solidFill>
                <a:latin typeface="Arial"/>
                <a:ea typeface="Arial Unicode MS" panose="020B0604020202020204" pitchFamily="34" charset="-128"/>
                <a:cs typeface="+mn-cs"/>
                <a:hlinkClick r:id="rId2"/>
              </a:rPr>
              <a:t>http://global12.sap.com/corporate-en/legal/copyright/index.epx</a:t>
            </a:r>
            <a:r>
              <a:rPr lang="en-US" sz="1200" kern="1200" dirty="0" smtClean="0">
                <a:solidFill>
                  <a:schemeClr val="tx1"/>
                </a:solidFill>
                <a:latin typeface="Arial"/>
                <a:ea typeface="Arial Unicode MS" panose="020B0604020202020204" pitchFamily="34" charset="-128"/>
                <a:cs typeface="+mn-cs"/>
              </a:rPr>
              <a:t> for additional trademark information and notices.</a:t>
            </a:r>
          </a:p>
          <a:p>
            <a:pPr>
              <a:spcBef>
                <a:spcPts val="1200"/>
              </a:spcBef>
            </a:pPr>
            <a:r>
              <a:rPr lang="en-US" sz="1200" kern="1200" dirty="0" smtClean="0">
                <a:solidFill>
                  <a:schemeClr val="tx1"/>
                </a:solidFill>
                <a:latin typeface="Arial"/>
                <a:ea typeface="Arial Unicode MS" panose="020B0604020202020204" pitchFamily="34" charset="-128"/>
                <a:cs typeface="+mn-cs"/>
              </a:rPr>
              <a:t>Some software products marketed by SAP SE and its distributors contain proprietary software components of other software vendors.</a:t>
            </a:r>
          </a:p>
          <a:p>
            <a:pPr>
              <a:spcBef>
                <a:spcPts val="1200"/>
              </a:spcBef>
            </a:pPr>
            <a:r>
              <a:rPr lang="en-US" sz="1200" kern="1200" dirty="0" smtClean="0">
                <a:solidFill>
                  <a:schemeClr val="tx1"/>
                </a:solidFill>
                <a:latin typeface="Arial"/>
                <a:ea typeface="Arial Unicode MS" panose="020B0604020202020204" pitchFamily="34" charset="-128"/>
                <a:cs typeface="+mn-cs"/>
              </a:rPr>
              <a:t>National product specifications may vary.</a:t>
            </a:r>
          </a:p>
          <a:p>
            <a:pPr>
              <a:spcBef>
                <a:spcPts val="1200"/>
              </a:spcBef>
            </a:pPr>
            <a:r>
              <a:rPr lang="en-US" sz="1200" kern="1200" dirty="0" smtClean="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SAP affiliate company products and </a:t>
            </a:r>
            <a:br>
              <a:rPr lang="en-US" sz="1200" kern="1200" dirty="0" smtClean="0">
                <a:solidFill>
                  <a:schemeClr val="tx1"/>
                </a:solidFill>
                <a:latin typeface="Arial"/>
                <a:ea typeface="Arial Unicode MS" panose="020B0604020202020204" pitchFamily="34" charset="-128"/>
                <a:cs typeface="+mn-cs"/>
              </a:rPr>
            </a:br>
            <a:r>
              <a:rPr lang="en-US" sz="1200" kern="1200" dirty="0" smtClean="0">
                <a:solidFill>
                  <a:schemeClr val="tx1"/>
                </a:solidFill>
                <a:latin typeface="Arial"/>
                <a:ea typeface="Arial Unicode MS" panose="020B0604020202020204" pitchFamily="34" charset="-128"/>
                <a:cs typeface="+mn-cs"/>
              </a:rPr>
              <a:t>services are those that are set forth in the express warranty statements accompanying such products and services, if any. Nothing herein should be construed as constituting an additional warranty. </a:t>
            </a:r>
          </a:p>
          <a:p>
            <a:pPr>
              <a:spcBef>
                <a:spcPts val="1200"/>
              </a:spcBef>
            </a:pPr>
            <a:r>
              <a:rPr lang="en-US" sz="1200" kern="1200" dirty="0" smtClean="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a:t>
            </a:r>
            <a:br>
              <a:rPr lang="en-US" sz="1200" kern="1200" dirty="0" smtClean="0">
                <a:solidFill>
                  <a:schemeClr val="tx1"/>
                </a:solidFill>
                <a:latin typeface="Arial"/>
                <a:ea typeface="Arial Unicode MS" panose="020B0604020202020204" pitchFamily="34" charset="-128"/>
                <a:cs typeface="+mn-cs"/>
              </a:rPr>
            </a:br>
            <a:r>
              <a:rPr lang="en-US" sz="1200" kern="1200" dirty="0" smtClean="0">
                <a:solidFill>
                  <a:schemeClr val="tx1"/>
                </a:solidFill>
                <a:latin typeface="Arial"/>
                <a:ea typeface="Arial Unicode MS" panose="020B0604020202020204" pitchFamily="34" charset="-128"/>
                <a:cs typeface="+mn-cs"/>
              </a:rPr>
              <a:t>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a:t>
            </a:r>
            <a:br>
              <a:rPr lang="en-US" sz="1200" kern="1200" dirty="0" smtClean="0">
                <a:solidFill>
                  <a:schemeClr val="tx1"/>
                </a:solidFill>
                <a:latin typeface="Arial"/>
                <a:ea typeface="Arial Unicode MS" panose="020B0604020202020204" pitchFamily="34" charset="-128"/>
                <a:cs typeface="+mn-cs"/>
              </a:rPr>
            </a:br>
            <a:r>
              <a:rPr lang="en-US" sz="1200" kern="1200" dirty="0" smtClean="0">
                <a:solidFill>
                  <a:schemeClr val="tx1"/>
                </a:solidFill>
                <a:latin typeface="Arial"/>
                <a:ea typeface="Arial Unicode MS" panose="020B0604020202020204" pitchFamily="34" charset="-128"/>
                <a:cs typeface="+mn-cs"/>
              </a:rPr>
              <a:t>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extLst>
      <p:ext uri="{BB962C8B-B14F-4D97-AF65-F5344CB8AC3E}">
        <p14:creationId xmlns:p14="http://schemas.microsoft.com/office/powerpoint/2010/main" val="3395777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p:nvSpPr>
        <p:spPr bwMode="gray">
          <a:xfrm>
            <a:off x="324000" y="324075"/>
            <a:ext cx="11547324" cy="756175"/>
          </a:xfrm>
          <a:prstGeom prst="rect">
            <a:avLst/>
          </a:prstGeom>
        </p:spPr>
        <p:txBody>
          <a:bodyPr vert="horz" lIns="0" tIns="0" rIns="0" bIns="0" rtlCol="0" anchor="ctr" anchorCtr="0">
            <a:noAutofit/>
          </a:bodyPr>
          <a:lstStyle/>
          <a:p>
            <a:pPr marL="0" marR="0" indent="0" algn="l" defTabSz="1088776" rtl="0" eaLnBrk="1" fontAlgn="auto" latinLnBrk="0" hangingPunct="1">
              <a:lnSpc>
                <a:spcPct val="100000"/>
              </a:lnSpc>
              <a:spcBef>
                <a:spcPct val="0"/>
              </a:spcBef>
              <a:spcAft>
                <a:spcPts val="0"/>
              </a:spcAft>
              <a:buClrTx/>
              <a:buSzTx/>
              <a:buFontTx/>
              <a:buNone/>
              <a:tabLst/>
              <a:defRPr/>
            </a:pPr>
            <a:r>
              <a:rPr lang="de-DE" sz="2900" b="1" kern="1200" noProof="0" dirty="0" smtClean="0">
                <a:solidFill>
                  <a:schemeClr val="accent2"/>
                </a:solidFill>
                <a:latin typeface="+mj-lt"/>
                <a:ea typeface="+mj-ea"/>
                <a:cs typeface="+mj-cs"/>
              </a:rPr>
              <a:t>© 2016 SAP SE oder ein SAP-Konzernunternehmen. </a:t>
            </a:r>
            <a:br>
              <a:rPr lang="de-DE" sz="2900" b="1" kern="1200" noProof="0" dirty="0" smtClean="0">
                <a:solidFill>
                  <a:schemeClr val="accent2"/>
                </a:solidFill>
                <a:latin typeface="+mj-lt"/>
                <a:ea typeface="+mj-ea"/>
                <a:cs typeface="+mj-cs"/>
              </a:rPr>
            </a:br>
            <a:r>
              <a:rPr lang="de-DE" sz="2900" b="1" kern="1200" noProof="0" dirty="0" smtClean="0">
                <a:solidFill>
                  <a:schemeClr val="accent2"/>
                </a:solidFill>
                <a:latin typeface="+mj-lt"/>
                <a:ea typeface="+mj-ea"/>
                <a:cs typeface="+mj-cs"/>
              </a:rPr>
              <a:t>Alle Rechte vorbehalten.</a:t>
            </a:r>
          </a:p>
        </p:txBody>
      </p:sp>
      <p:sp>
        <p:nvSpPr>
          <p:cNvPr id="8" name="TextBox 7"/>
          <p:cNvSpPr txBox="1"/>
          <p:nvPr/>
        </p:nvSpPr>
        <p:spPr bwMode="gray">
          <a:xfrm>
            <a:off x="323999" y="1692000"/>
            <a:ext cx="11547325" cy="4278094"/>
          </a:xfrm>
          <a:prstGeom prst="rect">
            <a:avLst/>
          </a:prstGeom>
          <a:noFill/>
        </p:spPr>
        <p:txBody>
          <a:bodyPr wrap="square" lIns="0" tIns="0" rIns="0" bIns="0" rtlCol="0">
            <a:spAutoFit/>
          </a:bodyPr>
          <a:lstStyle/>
          <a:p>
            <a:r>
              <a:rPr lang="de-DE" sz="1200" kern="1200" noProof="0" dirty="0" smtClean="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200" kern="1200" dirty="0" smtClean="0">
                <a:solidFill>
                  <a:schemeClr val="tx1"/>
                </a:solidFill>
                <a:latin typeface="Arial"/>
                <a:ea typeface="Arial Unicode MS" panose="020B0604020202020204" pitchFamily="34" charset="-128"/>
                <a:cs typeface="+mn-cs"/>
              </a:rPr>
              <a:t>SAP SE </a:t>
            </a:r>
            <a:r>
              <a:rPr lang="de-DE" sz="1200" kern="1200" noProof="0" dirty="0" smtClean="0">
                <a:solidFill>
                  <a:schemeClr val="tx1"/>
                </a:solidFill>
                <a:effectLst/>
                <a:latin typeface="Arial"/>
                <a:ea typeface="+mn-ea"/>
                <a:cs typeface="+mn-cs"/>
              </a:rPr>
              <a:t>oder ein SAP-Konzernunternehmen nicht gestattet.</a:t>
            </a:r>
          </a:p>
          <a:p>
            <a:pPr>
              <a:spcBef>
                <a:spcPts val="1200"/>
              </a:spcBef>
            </a:pPr>
            <a:r>
              <a:rPr lang="de-DE" sz="1200" kern="1200" noProof="0" dirty="0" smtClean="0">
                <a:solidFill>
                  <a:schemeClr val="tx1"/>
                </a:solidFill>
                <a:effectLst/>
                <a:latin typeface="Arial"/>
                <a:ea typeface="+mn-ea"/>
                <a:cs typeface="+mn-cs"/>
              </a:rPr>
              <a:t>SAP und andere in diesem Dokument erwähnte Produkte und Dienstleistungen von SAP sowie die dazugehörigen Logos sind Marken oder eingetragene Marken der </a:t>
            </a:r>
            <a:br>
              <a:rPr lang="de-DE" sz="1200" kern="1200" noProof="0" dirty="0" smtClean="0">
                <a:solidFill>
                  <a:schemeClr val="tx1"/>
                </a:solidFill>
                <a:effectLst/>
                <a:latin typeface="Arial"/>
                <a:ea typeface="+mn-ea"/>
                <a:cs typeface="+mn-cs"/>
              </a:rPr>
            </a:br>
            <a:r>
              <a:rPr lang="en-US" sz="1200" kern="1200" dirty="0" smtClean="0">
                <a:solidFill>
                  <a:schemeClr val="tx1"/>
                </a:solidFill>
                <a:latin typeface="Arial"/>
                <a:ea typeface="Arial Unicode MS" panose="020B0604020202020204" pitchFamily="34" charset="-128"/>
                <a:cs typeface="+mn-cs"/>
              </a:rPr>
              <a:t>SAP SE </a:t>
            </a:r>
            <a:r>
              <a:rPr lang="de-DE" sz="1200" kern="1200" noProof="0" dirty="0" smtClean="0">
                <a:solidFill>
                  <a:schemeClr val="tx1"/>
                </a:solidFill>
                <a:effectLst/>
                <a:latin typeface="Arial"/>
                <a:ea typeface="+mn-ea"/>
                <a:cs typeface="+mn-cs"/>
              </a:rPr>
              <a:t>(oder von einem SAP-Konzernunternehmen) in Deutschland und verschiedenen anderen Ländern weltweit. </a:t>
            </a:r>
            <a:br>
              <a:rPr lang="de-DE" sz="1200" kern="1200" noProof="0" dirty="0" smtClean="0">
                <a:solidFill>
                  <a:schemeClr val="tx1"/>
                </a:solidFill>
                <a:effectLst/>
                <a:latin typeface="Arial"/>
                <a:ea typeface="+mn-ea"/>
                <a:cs typeface="+mn-cs"/>
              </a:rPr>
            </a:br>
            <a:r>
              <a:rPr lang="de-DE" sz="1200" kern="1200" noProof="0" dirty="0" smtClean="0">
                <a:solidFill>
                  <a:schemeClr val="tx1"/>
                </a:solidFill>
                <a:effectLst/>
                <a:latin typeface="Arial"/>
                <a:ea typeface="+mn-ea"/>
                <a:cs typeface="+mn-cs"/>
              </a:rPr>
              <a:t>Weitere Hinweise und Informationen zum Markenrecht finden Sie unter </a:t>
            </a:r>
            <a:r>
              <a:rPr lang="de-DE" sz="1200" kern="1200" noProof="0" dirty="0" smtClean="0">
                <a:solidFill>
                  <a:schemeClr val="tx1"/>
                </a:solidFill>
                <a:effectLst/>
                <a:latin typeface="Arial"/>
                <a:ea typeface="+mn-ea"/>
                <a:cs typeface="+mn-cs"/>
                <a:hlinkClick r:id="rId2"/>
              </a:rPr>
              <a:t>http://global.sap.com/corporate-de/legal/copyright/index.epx</a:t>
            </a:r>
            <a:r>
              <a:rPr lang="de-DE" sz="1200" kern="1200" noProof="0" dirty="0" smtClean="0">
                <a:solidFill>
                  <a:schemeClr val="tx1"/>
                </a:solidFill>
                <a:effectLst/>
                <a:latin typeface="Arial"/>
                <a:ea typeface="+mn-ea"/>
                <a:cs typeface="+mn-cs"/>
              </a:rPr>
              <a:t>.</a:t>
            </a:r>
          </a:p>
          <a:p>
            <a:pPr>
              <a:spcBef>
                <a:spcPts val="1200"/>
              </a:spcBef>
            </a:pPr>
            <a:r>
              <a:rPr lang="de-DE" sz="1200" kern="1200" noProof="0" dirty="0" smtClean="0">
                <a:solidFill>
                  <a:schemeClr val="tx1"/>
                </a:solidFill>
                <a:effectLst/>
                <a:latin typeface="Arial"/>
                <a:ea typeface="+mn-ea"/>
                <a:cs typeface="+mn-cs"/>
              </a:rPr>
              <a:t>Die von </a:t>
            </a:r>
            <a:r>
              <a:rPr lang="en-US" sz="1200" kern="1200" dirty="0" smtClean="0">
                <a:solidFill>
                  <a:schemeClr val="tx1"/>
                </a:solidFill>
                <a:latin typeface="Arial"/>
                <a:ea typeface="Arial Unicode MS" panose="020B0604020202020204" pitchFamily="34" charset="-128"/>
                <a:cs typeface="+mn-cs"/>
              </a:rPr>
              <a:t>SAP SE </a:t>
            </a:r>
            <a:r>
              <a:rPr lang="de-DE" sz="1200" kern="1200" noProof="0" dirty="0" smtClean="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200" kern="1200" noProof="0" dirty="0" smtClean="0">
                <a:solidFill>
                  <a:schemeClr val="tx1"/>
                </a:solidFill>
                <a:effectLst/>
                <a:latin typeface="Arial"/>
                <a:ea typeface="+mn-ea"/>
                <a:cs typeface="+mn-cs"/>
              </a:rPr>
              <a:t>Produkte können länderspezifische Unterschiede aufweisen.</a:t>
            </a:r>
          </a:p>
          <a:p>
            <a:pPr>
              <a:spcBef>
                <a:spcPts val="1200"/>
              </a:spcBef>
            </a:pPr>
            <a:r>
              <a:rPr lang="de-DE" sz="1200" kern="1200" noProof="0" dirty="0" smtClean="0">
                <a:solidFill>
                  <a:schemeClr val="tx1"/>
                </a:solidFill>
                <a:effectLst/>
                <a:latin typeface="Arial"/>
                <a:ea typeface="+mn-ea"/>
                <a:cs typeface="+mn-cs"/>
              </a:rPr>
              <a:t>Die vorliegenden Unterlagen werden von der </a:t>
            </a:r>
            <a:r>
              <a:rPr lang="en-US" sz="1200" kern="1200" dirty="0" smtClean="0">
                <a:solidFill>
                  <a:schemeClr val="tx1"/>
                </a:solidFill>
                <a:latin typeface="Arial"/>
                <a:ea typeface="Arial Unicode MS" panose="020B0604020202020204" pitchFamily="34" charset="-128"/>
                <a:cs typeface="+mn-cs"/>
              </a:rPr>
              <a:t>SAP SE </a:t>
            </a:r>
            <a:r>
              <a:rPr lang="de-DE" sz="1200" kern="1200" noProof="0" dirty="0" smtClean="0">
                <a:solidFill>
                  <a:schemeClr val="tx1"/>
                </a:solidFill>
                <a:effectLst/>
                <a:latin typeface="Arial"/>
                <a:ea typeface="+mn-ea"/>
                <a:cs typeface="+mn-cs"/>
              </a:rPr>
              <a:t>oder einem SAP-Konzernunternehmen bereitgestellt und dienen ausschließlich zu Informationszwecken. </a:t>
            </a:r>
            <a:br>
              <a:rPr lang="de-DE" sz="1200" kern="1200" noProof="0" dirty="0" smtClean="0">
                <a:solidFill>
                  <a:schemeClr val="tx1"/>
                </a:solidFill>
                <a:effectLst/>
                <a:latin typeface="Arial"/>
                <a:ea typeface="+mn-ea"/>
                <a:cs typeface="+mn-cs"/>
              </a:rPr>
            </a:br>
            <a:r>
              <a:rPr lang="de-DE" sz="1200" kern="1200" noProof="0" dirty="0" smtClean="0">
                <a:solidFill>
                  <a:schemeClr val="tx1"/>
                </a:solidFill>
                <a:effectLst/>
                <a:latin typeface="Arial"/>
                <a:ea typeface="+mn-ea"/>
                <a:cs typeface="+mn-cs"/>
              </a:rPr>
              <a:t>Die </a:t>
            </a:r>
            <a:r>
              <a:rPr lang="en-US" sz="1200" kern="1200" dirty="0" smtClean="0">
                <a:solidFill>
                  <a:schemeClr val="tx1"/>
                </a:solidFill>
                <a:latin typeface="Arial"/>
                <a:ea typeface="Arial Unicode MS" panose="020B0604020202020204" pitchFamily="34" charset="-128"/>
                <a:cs typeface="+mn-cs"/>
              </a:rPr>
              <a:t>SAP SE </a:t>
            </a:r>
            <a:r>
              <a:rPr lang="de-DE" sz="1200" kern="1200" noProof="0" dirty="0" smtClean="0">
                <a:solidFill>
                  <a:schemeClr val="tx1"/>
                </a:solidFill>
                <a:effectLst/>
                <a:latin typeface="Arial"/>
                <a:ea typeface="+mn-ea"/>
                <a:cs typeface="+mn-cs"/>
              </a:rPr>
              <a:t>oder ihre Konzernunternehmen übernehmen keinerlei Haftung oder Gewährleistung für Fehler oder Unvollständigkeiten in </a:t>
            </a:r>
            <a:r>
              <a:rPr lang="de-DE" sz="1200" kern="1200" baseline="0" noProof="0" dirty="0" smtClean="0">
                <a:solidFill>
                  <a:schemeClr val="tx1"/>
                </a:solidFill>
                <a:effectLst/>
                <a:latin typeface="Arial"/>
                <a:ea typeface="+mn-ea"/>
                <a:cs typeface="+mn-cs"/>
              </a:rPr>
              <a:t> </a:t>
            </a:r>
            <a:r>
              <a:rPr lang="de-DE" sz="1200" kern="1200" noProof="0" dirty="0" smtClean="0">
                <a:solidFill>
                  <a:schemeClr val="tx1"/>
                </a:solidFill>
                <a:effectLst/>
                <a:latin typeface="Arial"/>
                <a:ea typeface="+mn-ea"/>
                <a:cs typeface="+mn-cs"/>
              </a:rPr>
              <a:t>dieser Publikation. </a:t>
            </a:r>
            <a:br>
              <a:rPr lang="de-DE" sz="1200" kern="1200" noProof="0" dirty="0" smtClean="0">
                <a:solidFill>
                  <a:schemeClr val="tx1"/>
                </a:solidFill>
                <a:effectLst/>
                <a:latin typeface="Arial"/>
                <a:ea typeface="+mn-ea"/>
                <a:cs typeface="+mn-cs"/>
              </a:rPr>
            </a:br>
            <a:r>
              <a:rPr lang="de-DE" sz="1200" kern="1200" noProof="0" dirty="0" smtClean="0">
                <a:solidFill>
                  <a:schemeClr val="tx1"/>
                </a:solidFill>
                <a:effectLst/>
                <a:latin typeface="Arial"/>
                <a:ea typeface="+mn-ea"/>
                <a:cs typeface="+mn-cs"/>
              </a:rPr>
              <a:t>Die </a:t>
            </a:r>
            <a:r>
              <a:rPr lang="en-US" sz="1200" kern="1200" dirty="0" smtClean="0">
                <a:solidFill>
                  <a:schemeClr val="tx1"/>
                </a:solidFill>
                <a:latin typeface="Arial"/>
                <a:ea typeface="Arial Unicode MS" panose="020B0604020202020204" pitchFamily="34" charset="-128"/>
                <a:cs typeface="+mn-cs"/>
              </a:rPr>
              <a:t>SAP SE </a:t>
            </a:r>
            <a:r>
              <a:rPr lang="de-DE" sz="1200" kern="1200" noProof="0" dirty="0" smtClean="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200" kern="1200" noProof="0" dirty="0" smtClean="0">
                <a:solidFill>
                  <a:schemeClr val="tx1"/>
                </a:solidFill>
                <a:effectLst/>
                <a:latin typeface="Arial"/>
                <a:ea typeface="+mn-ea"/>
                <a:cs typeface="+mn-cs"/>
              </a:rPr>
              <a:t>Insbesondere sind die </a:t>
            </a:r>
            <a:r>
              <a:rPr lang="en-US" sz="1200" kern="1200" dirty="0" smtClean="0">
                <a:solidFill>
                  <a:schemeClr val="tx1"/>
                </a:solidFill>
                <a:latin typeface="Arial"/>
                <a:ea typeface="Arial Unicode MS" panose="020B0604020202020204" pitchFamily="34" charset="-128"/>
                <a:cs typeface="+mn-cs"/>
              </a:rPr>
              <a:t>SAP SE </a:t>
            </a:r>
            <a:r>
              <a:rPr lang="de-DE" sz="1200" kern="1200" noProof="0" dirty="0" smtClean="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a:t>
            </a:r>
            <a:br>
              <a:rPr lang="de-DE" sz="1200" kern="1200" noProof="0" dirty="0" smtClean="0">
                <a:solidFill>
                  <a:schemeClr val="tx1"/>
                </a:solidFill>
                <a:effectLst/>
                <a:latin typeface="Arial"/>
                <a:ea typeface="+mn-ea"/>
                <a:cs typeface="+mn-cs"/>
              </a:rPr>
            </a:br>
            <a:r>
              <a:rPr lang="de-DE" sz="1200" kern="1200" noProof="0" dirty="0" smtClean="0">
                <a:solidFill>
                  <a:schemeClr val="tx1"/>
                </a:solidFill>
                <a:effectLst/>
                <a:latin typeface="Arial"/>
                <a:ea typeface="+mn-ea"/>
                <a:cs typeface="+mn-cs"/>
              </a:rPr>
              <a:t>die Strategie und etwaige künftige Entwicklungen, Produkte und/oder Plattformen der </a:t>
            </a:r>
            <a:r>
              <a:rPr lang="en-US" sz="1200" kern="1200" dirty="0" smtClean="0">
                <a:solidFill>
                  <a:schemeClr val="tx1"/>
                </a:solidFill>
                <a:latin typeface="Arial"/>
                <a:ea typeface="Arial Unicode MS" panose="020B0604020202020204" pitchFamily="34" charset="-128"/>
                <a:cs typeface="+mn-cs"/>
              </a:rPr>
              <a:t>SAP SE </a:t>
            </a:r>
            <a:r>
              <a:rPr lang="de-DE" sz="1200" kern="1200" noProof="0" dirty="0" smtClean="0">
                <a:solidFill>
                  <a:schemeClr val="tx1"/>
                </a:solidFill>
                <a:effectLst/>
                <a:latin typeface="Arial"/>
                <a:ea typeface="+mn-ea"/>
                <a:cs typeface="+mn-cs"/>
              </a:rPr>
              <a:t>oder ihrer Konzernunternehmen können von der </a:t>
            </a:r>
            <a:r>
              <a:rPr lang="en-US" sz="1200" kern="1200" dirty="0" smtClean="0">
                <a:solidFill>
                  <a:schemeClr val="tx1"/>
                </a:solidFill>
                <a:latin typeface="Arial"/>
                <a:ea typeface="Arial Unicode MS" panose="020B0604020202020204" pitchFamily="34" charset="-128"/>
                <a:cs typeface="+mn-cs"/>
              </a:rPr>
              <a:t>SAP SE </a:t>
            </a:r>
            <a:r>
              <a:rPr lang="de-DE" sz="1200" kern="1200" noProof="0" dirty="0" smtClean="0">
                <a:solidFill>
                  <a:schemeClr val="tx1"/>
                </a:solidFill>
                <a:effectLst/>
                <a:latin typeface="Arial"/>
                <a:ea typeface="+mn-ea"/>
                <a:cs typeface="+mn-cs"/>
              </a:rPr>
              <a:t>oder ihren Konzernunternehmen jederzeit und ohne Angabe von Gründen unangekündigt geändert werden. </a:t>
            </a:r>
            <a:br>
              <a:rPr lang="de-DE" sz="1200" kern="1200" noProof="0" dirty="0" smtClean="0">
                <a:solidFill>
                  <a:schemeClr val="tx1"/>
                </a:solidFill>
                <a:effectLst/>
                <a:latin typeface="Arial"/>
                <a:ea typeface="+mn-ea"/>
                <a:cs typeface="+mn-cs"/>
              </a:rPr>
            </a:br>
            <a:r>
              <a:rPr lang="de-DE" sz="1200" kern="1200" noProof="0" dirty="0" smtClean="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Die vorausschauenden Aussagen geben die Sicht zu dem Zeitpunkt wieder, zu dem sie getätigt wurden. Dem Leser wird empfohlen, diesen Aussagen kein übertriebenes Vertrauen zu schenken und sich bei Kaufentscheidungen nicht auf sie zu stützen.</a:t>
            </a:r>
          </a:p>
        </p:txBody>
      </p:sp>
    </p:spTree>
    <p:extLst>
      <p:ext uri="{BB962C8B-B14F-4D97-AF65-F5344CB8AC3E}">
        <p14:creationId xmlns:p14="http://schemas.microsoft.com/office/powerpoint/2010/main" val="3200839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89232" y="1149616"/>
            <a:ext cx="10416712" cy="2324638"/>
          </a:xfrm>
          <a:prstGeom prst="rect">
            <a:avLst/>
          </a:prstGeom>
        </p:spPr>
        <p:txBody>
          <a:bodyPr anchor="b"/>
          <a:lstStyle/>
          <a:p>
            <a:pPr lvl="0">
              <a:defRPr sz="1800"/>
            </a:pPr>
            <a:r>
              <a:rPr sz="5601"/>
              <a:t>Title Text</a:t>
            </a:r>
          </a:p>
        </p:txBody>
      </p:sp>
      <p:sp>
        <p:nvSpPr>
          <p:cNvPr id="6" name="Shape 6"/>
          <p:cNvSpPr>
            <a:spLocks noGrp="1"/>
          </p:cNvSpPr>
          <p:nvPr>
            <p:ph type="body" idx="1"/>
          </p:nvPr>
        </p:nvSpPr>
        <p:spPr>
          <a:xfrm>
            <a:off x="889232" y="3537769"/>
            <a:ext cx="10416712" cy="793934"/>
          </a:xfrm>
          <a:prstGeom prst="rect">
            <a:avLst/>
          </a:prstGeom>
        </p:spPr>
        <p:txBody>
          <a:bodyPr anchor="t"/>
          <a:lstStyle>
            <a:lvl1pPr marL="0" indent="0" algn="ctr">
              <a:spcBef>
                <a:spcPts val="0"/>
              </a:spcBef>
              <a:buSzTx/>
              <a:buNone/>
              <a:defRPr sz="2200"/>
            </a:lvl1pPr>
            <a:lvl2pPr marL="0" indent="114323" algn="ctr">
              <a:spcBef>
                <a:spcPts val="0"/>
              </a:spcBef>
              <a:buSzTx/>
              <a:buNone/>
              <a:defRPr sz="2200"/>
            </a:lvl2pPr>
            <a:lvl3pPr marL="0" indent="228646" algn="ctr">
              <a:spcBef>
                <a:spcPts val="0"/>
              </a:spcBef>
              <a:buSzTx/>
              <a:buNone/>
              <a:defRPr sz="2200"/>
            </a:lvl3pPr>
            <a:lvl4pPr marL="0" indent="342969" algn="ctr">
              <a:spcBef>
                <a:spcPts val="0"/>
              </a:spcBef>
              <a:buSzTx/>
              <a:buNone/>
              <a:defRPr sz="2200"/>
            </a:lvl4pPr>
            <a:lvl5pPr marL="0" indent="457291" algn="ctr">
              <a:spcBef>
                <a:spcPts val="0"/>
              </a:spcBef>
              <a:buSzTx/>
              <a:buNone/>
              <a:defRPr sz="2200"/>
            </a:lvl5pPr>
          </a:lstStyle>
          <a:p>
            <a:pPr lvl="0">
              <a:defRPr sz="1800"/>
            </a:pPr>
            <a:r>
              <a:rPr sz="2200"/>
              <a:t>Body Level One</a:t>
            </a:r>
          </a:p>
          <a:p>
            <a:pPr lvl="1">
              <a:defRPr sz="1800"/>
            </a:pPr>
            <a:r>
              <a:rPr sz="2200"/>
              <a:t>Body Level Two</a:t>
            </a:r>
          </a:p>
          <a:p>
            <a:pPr lvl="2">
              <a:defRPr sz="1800"/>
            </a:pPr>
            <a:r>
              <a:rPr sz="2200"/>
              <a:t>Body Level Three</a:t>
            </a:r>
          </a:p>
          <a:p>
            <a:pPr lvl="3">
              <a:defRPr sz="1800"/>
            </a:pPr>
            <a:r>
              <a:rPr sz="2200"/>
              <a:t>Body Level Four</a:t>
            </a:r>
          </a:p>
          <a:p>
            <a:pPr lvl="4">
              <a:defRPr sz="1800"/>
            </a:pPr>
            <a:r>
              <a:rPr sz="2200"/>
              <a:t>Body Level Five</a:t>
            </a:r>
          </a:p>
        </p:txBody>
      </p:sp>
    </p:spTree>
    <p:extLst>
      <p:ext uri="{BB962C8B-B14F-4D97-AF65-F5344CB8AC3E}">
        <p14:creationId xmlns:p14="http://schemas.microsoft.com/office/powerpoint/2010/main" val="513354520"/>
      </p:ext>
    </p:extLst>
  </p:cSld>
  <p:clrMapOvr>
    <a:masterClrMapping/>
  </p:clrMapOvr>
  <p:transition xmlns:p14="http://schemas.microsoft.com/office/powerpoint/2010/main" spd="med"/>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324001" y="324075"/>
            <a:ext cx="11545200" cy="756175"/>
          </a:xfrm>
          <a:prstGeom prst="rect">
            <a:avLst/>
          </a:prstGeom>
        </p:spPr>
        <p:txBody>
          <a:bodyPr/>
          <a:lstStyle>
            <a:lvl1pPr>
              <a:defRPr/>
            </a:lvl1pPr>
          </a:lstStyle>
          <a:p>
            <a:r>
              <a:rPr lang="en-US" noProof="0" dirty="0" smtClean="0"/>
              <a:t>Insert page title</a:t>
            </a:r>
            <a:endParaRPr lang="en-US" dirty="0"/>
          </a:p>
        </p:txBody>
      </p:sp>
    </p:spTree>
    <p:extLst>
      <p:ext uri="{BB962C8B-B14F-4D97-AF65-F5344CB8AC3E}">
        <p14:creationId xmlns:p14="http://schemas.microsoft.com/office/powerpoint/2010/main" val="280873786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99" y="324075"/>
            <a:ext cx="106200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 SAP (delete if not needed)</a:t>
            </a:r>
            <a:br>
              <a:rPr lang="en-US" dirty="0" smtClean="0"/>
            </a:br>
            <a:r>
              <a:rPr lang="en-US" dirty="0" smtClean="0"/>
              <a:t>Month 00, 2016</a:t>
            </a:r>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78297063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39177"/>
            <a:ext cx="10620000" cy="553998"/>
          </a:xfrm>
        </p:spPr>
        <p:txBody>
          <a:bodyPr anchor="b" anchorCtr="0">
            <a:sp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18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 SAP (delete if not needed)</a:t>
            </a:r>
            <a:br>
              <a:rPr lang="en-US" dirty="0" smtClean="0"/>
            </a:br>
            <a:r>
              <a:rPr lang="en-US" dirty="0" smtClean="0"/>
              <a:t>Month 00, 2016</a:t>
            </a:r>
          </a:p>
        </p:txBody>
      </p:sp>
      <p:sp>
        <p:nvSpPr>
          <p:cNvPr id="9" name="Title 1"/>
          <p:cNvSpPr>
            <a:spLocks noGrp="1"/>
          </p:cNvSpPr>
          <p:nvPr>
            <p:ph type="ctrTitle" hasCustomPrompt="1"/>
          </p:nvPr>
        </p:nvSpPr>
        <p:spPr bwMode="gray">
          <a:xfrm>
            <a:off x="323999" y="324075"/>
            <a:ext cx="106200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en-US" dirty="0"/>
          </a:p>
        </p:txBody>
      </p:sp>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22420099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p:nvSpPr>
        <p:spPr bwMode="gray">
          <a:xfrm>
            <a:off x="324000" y="0"/>
            <a:ext cx="11545200" cy="2296057"/>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en-US" dirty="0"/>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3222832269"/>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38"/>
            <a:ext cx="11545200" cy="2135294"/>
          </a:xfrm>
          <a:solidFill>
            <a:schemeClr val="bg1">
              <a:lumMod val="95000"/>
            </a:schemeClr>
          </a:solidFill>
        </p:spPr>
        <p:txBody>
          <a:bodyPr tIns="600113" anchor="t" anchorCtr="0"/>
          <a:lstStyle>
            <a:lvl1pPr algn="ctr">
              <a:defRPr b="0"/>
            </a:lvl1pPr>
          </a:lstStyle>
          <a:p>
            <a:r>
              <a:rPr lang="en-US" smtClean="0"/>
              <a:t>Click icon to add picture</a:t>
            </a:r>
            <a:endParaRPr lang="en-US" dirty="0"/>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en-US" dirty="0"/>
          </a:p>
        </p:txBody>
      </p:sp>
      <p:sp>
        <p:nvSpPr>
          <p:cNvPr id="12" name="Rectangle 11"/>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324000" y="162038"/>
            <a:ext cx="11545200" cy="2135294"/>
          </a:xfrm>
          <a:prstGeom prst="rect">
            <a:avLst/>
          </a:prstGeom>
        </p:spPr>
      </p:pic>
    </p:spTree>
    <p:extLst>
      <p:ext uri="{BB962C8B-B14F-4D97-AF65-F5344CB8AC3E}">
        <p14:creationId xmlns:p14="http://schemas.microsoft.com/office/powerpoint/2010/main" val="194418802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24000" y="2444966"/>
            <a:ext cx="7200000" cy="923330"/>
          </a:xfrm>
        </p:spPr>
        <p:txBody>
          <a:bodyPr anchor="t" anchorCtr="0">
            <a:noAutofit/>
          </a:bodyPr>
          <a:lstStyle>
            <a:lvl1pPr>
              <a:defRPr sz="4000">
                <a:solidFill>
                  <a:schemeClr val="tx1"/>
                </a:solidFill>
                <a:latin typeface="+mj-lt"/>
              </a:defRPr>
            </a:lvl1pPr>
          </a:lstStyle>
          <a:p>
            <a:endParaRPr lang="en-US" dirty="0"/>
          </a:p>
        </p:txBody>
      </p:sp>
      <p:sp>
        <p:nvSpPr>
          <p:cNvPr id="93" name="Text Placeholder 92"/>
          <p:cNvSpPr>
            <a:spLocks noGrp="1"/>
          </p:cNvSpPr>
          <p:nvPr>
            <p:ph type="body" sz="quarter" idx="10" hasCustomPrompt="1"/>
          </p:nvPr>
        </p:nvSpPr>
        <p:spPr>
          <a:xfrm>
            <a:off x="8989200" y="2590542"/>
            <a:ext cx="2880000" cy="3292098"/>
          </a:xfrm>
        </p:spPr>
        <p:txBody>
          <a:bodyPr anchor="t" anchorCtr="0">
            <a:noAutofit/>
          </a:bodyPr>
          <a:lstStyle>
            <a:lvl1pPr>
              <a:spcBef>
                <a:spcPts val="0"/>
              </a:spcBef>
              <a:defRPr sz="16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sp>
        <p:nvSpPr>
          <p:cNvPr id="7" name="Rectangle 6"/>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437" y="478741"/>
            <a:ext cx="1833518" cy="907200"/>
          </a:xfrm>
          <a:prstGeom prst="rect">
            <a:avLst/>
          </a:prstGeom>
        </p:spPr>
      </p:pic>
    </p:spTree>
    <p:extLst>
      <p:ext uri="{BB962C8B-B14F-4D97-AF65-F5344CB8AC3E}">
        <p14:creationId xmlns:p14="http://schemas.microsoft.com/office/powerpoint/2010/main" val="1204744678"/>
      </p:ext>
    </p:extLst>
  </p:cSld>
  <p:clrMapOvr>
    <a:overrideClrMapping bg1="lt1" tx1="dk1" bg2="lt2" tx2="dk2" accent1="accent1" accent2="accent2" accent3="accent3" accent4="accent4" accent5="accent5" accent6="accent6" hlink="hlink" folHlink="folHlink"/>
  </p:clrMapOvr>
  <p:hf sldNum="0" hdr="0" ftr="0" dt="0"/>
  <p:extLst mod="1">
    <p:ext uri="{DCECCB84-F9BA-43D5-87BE-67443E8EF086}">
      <p15:sldGuideLst xmlns:p15="http://schemas.microsoft.com/office/powerpoint/2012/main" xmlns=""/>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392"/>
            <a:ext cx="11545200" cy="3832705"/>
          </a:xfrm>
        </p:spPr>
        <p:txBody>
          <a:bodyPr>
            <a:noAutofit/>
          </a:bodyPr>
          <a:lstStyle>
            <a:lvl1pPr marL="0" marR="0" indent="0" algn="l" defTabSz="1088776" rtl="0" eaLnBrk="1" fontAlgn="auto" latinLnBrk="0" hangingPunct="1">
              <a:lnSpc>
                <a:spcPct val="100000"/>
              </a:lnSpc>
              <a:spcBef>
                <a:spcPts val="2400"/>
              </a:spcBef>
              <a:spcAft>
                <a:spcPts val="0"/>
              </a:spcAft>
              <a:buClr>
                <a:schemeClr val="accent1"/>
              </a:buClr>
              <a:buSzPct val="80000"/>
              <a:buFontTx/>
              <a:buNone/>
              <a:tabLst/>
              <a:defRPr sz="2000" b="0"/>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baseline="0"/>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spTree>
    <p:extLst>
      <p:ext uri="{BB962C8B-B14F-4D97-AF65-F5344CB8AC3E}">
        <p14:creationId xmlns:p14="http://schemas.microsoft.com/office/powerpoint/2010/main" val="2680609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lgn="l" defTabSz="1088776" rtl="0" eaLnBrk="1" latinLnBrk="0" hangingPunct="1">
              <a:spcBef>
                <a:spcPct val="0"/>
              </a:spcBef>
              <a:buNone/>
              <a:defRPr lang="en-US" sz="2800" b="1" kern="1200" dirty="0">
                <a:solidFill>
                  <a:schemeClr val="accent2"/>
                </a:solidFill>
                <a:latin typeface="+mj-lt"/>
                <a:ea typeface="+mj-ea"/>
                <a:cs typeface="+mj-cs"/>
              </a:defRPr>
            </a:lvl1pPr>
          </a:lstStyle>
          <a:p>
            <a:r>
              <a:rPr lang="en-US" noProof="0" dirty="0" smtClean="0"/>
              <a:t>Insert page title</a:t>
            </a:r>
            <a:endParaRPr lang="en-US" dirty="0"/>
          </a:p>
        </p:txBody>
      </p:sp>
    </p:spTree>
    <p:extLst>
      <p:ext uri="{BB962C8B-B14F-4D97-AF65-F5344CB8AC3E}">
        <p14:creationId xmlns:p14="http://schemas.microsoft.com/office/powerpoint/2010/main" val="3060156601"/>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userDrawn="1"/>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userDrawn="1"/>
        </p:nvSpPr>
        <p:spPr bwMode="black">
          <a:xfrm>
            <a:off x="324000" y="6630039"/>
            <a:ext cx="3401577" cy="138499"/>
          </a:xfrm>
          <a:prstGeom prst="rect">
            <a:avLst/>
          </a:prstGeom>
          <a:noFill/>
        </p:spPr>
        <p:txBody>
          <a:bodyPr wrap="none" lIns="85730" tIns="0" rIns="0" bIns="0" rtlCol="0">
            <a:spAutoFit/>
          </a:bodyPr>
          <a:lstStyle/>
          <a:p>
            <a:pPr marL="133200" indent="-133200" algn="l">
              <a:buClr>
                <a:schemeClr val="bg1"/>
              </a:buClr>
              <a:buFont typeface="Arial" pitchFamily="34" charset="0"/>
              <a:buChar char="©"/>
              <a:tabLst/>
            </a:pPr>
            <a:r>
              <a:rPr lang="en-US" sz="900" noProof="0" dirty="0" smtClean="0">
                <a:solidFill>
                  <a:schemeClr val="bg1"/>
                </a:solidFill>
              </a:rPr>
              <a:t>2016 SAP SE or an SAP affiliate company. All rights reserved.</a:t>
            </a:r>
          </a:p>
        </p:txBody>
      </p:sp>
      <p:sp>
        <p:nvSpPr>
          <p:cNvPr id="34" name="TextBox 33"/>
          <p:cNvSpPr txBox="1"/>
          <p:nvPr userDrawn="1"/>
        </p:nvSpPr>
        <p:spPr bwMode="black">
          <a:xfrm>
            <a:off x="11640519" y="6630039"/>
            <a:ext cx="227631" cy="138499"/>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900" baseline="0" noProof="0" smtClean="0">
                <a:solidFill>
                  <a:schemeClr val="bg1"/>
                </a:solidFill>
              </a:rPr>
              <a:pPr marL="111525" indent="-111525" algn="r">
                <a:buClr>
                  <a:schemeClr val="accent2"/>
                </a:buClr>
                <a:buFont typeface="Arial" pitchFamily="34" charset="0"/>
                <a:buNone/>
              </a:pPr>
              <a:t>‹#›</a:t>
            </a:fld>
            <a:endParaRPr lang="en-US" sz="900" noProof="0" dirty="0" smtClean="0">
              <a:solidFill>
                <a:schemeClr val="bg1"/>
              </a:solidFill>
            </a:endParaRPr>
          </a:p>
        </p:txBody>
      </p:sp>
      <p:sp>
        <p:nvSpPr>
          <p:cNvPr id="5" name="Information_Classification"/>
          <p:cNvSpPr txBox="1"/>
          <p:nvPr userDrawn="1"/>
        </p:nvSpPr>
        <p:spPr>
          <a:xfrm>
            <a:off x="10718800" y="6623893"/>
            <a:ext cx="500137" cy="138499"/>
          </a:xfrm>
          <a:prstGeom prst="rect">
            <a:avLst/>
          </a:prstGeom>
          <a:noFill/>
        </p:spPr>
        <p:txBody>
          <a:bodyPr vert="horz" wrap="none" lIns="0" tIns="0" rIns="0" bIns="0" rtlCol="0">
            <a:spAutoFit/>
          </a:bodyPr>
          <a:lstStyle/>
          <a:p>
            <a:pPr algn="l" fontAlgn="base">
              <a:spcBef>
                <a:spcPts val="600"/>
              </a:spcBef>
              <a:spcAft>
                <a:spcPct val="0"/>
              </a:spcAft>
              <a:buClr>
                <a:srgbClr val="F0AB00"/>
              </a:buClr>
              <a:buSzPct val="80000"/>
            </a:pPr>
            <a:r>
              <a:rPr kumimoji="0" lang="cs-CZ" sz="900" b="0" i="0" u="none" kern="0" baseline="0" dirty="0" err="1" smtClean="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endParaRPr kumimoji="0" lang="cs-CZ" sz="900" b="0" i="0" u="none" kern="0" baseline="0" dirty="0" smtClean="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endParaRPr>
          </a:p>
        </p:txBody>
      </p:sp>
    </p:spTree>
    <p:extLst>
      <p:ext uri="{BB962C8B-B14F-4D97-AF65-F5344CB8AC3E}">
        <p14:creationId xmlns:p14="http://schemas.microsoft.com/office/powerpoint/2010/main" val="383640044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8" r:id="rId9"/>
    <p:sldLayoutId id="2147483749" r:id="rId10"/>
    <p:sldLayoutId id="2147483750" r:id="rId11"/>
    <p:sldLayoutId id="2147483751" r:id="rId12"/>
    <p:sldLayoutId id="2147483752" r:id="rId13"/>
    <p:sldLayoutId id="2147483753" r:id="rId14"/>
    <p:sldLayoutId id="2147483754" r:id="rId15"/>
    <p:sldLayoutId id="2147483747" r:id="rId16"/>
    <p:sldLayoutId id="2147483755" r:id="rId17"/>
    <p:sldLayoutId id="2147483756" r:id="rId18"/>
    <p:sldLayoutId id="2147483757" r:id="rId19"/>
    <p:sldLayoutId id="2147483758" r:id="rId20"/>
    <p:sldLayoutId id="2147483759" r:id="rId21"/>
    <p:sldLayoutId id="2147483760" r:id="rId22"/>
    <p:sldLayoutId id="2147483761" r:id="rId23"/>
    <p:sldLayoutId id="2147483763" r:id="rId24"/>
    <p:sldLayoutId id="2147483764" r:id="rId25"/>
  </p:sldLayoutIdLst>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tx1"/>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tx1"/>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1" Type="http://schemas.openxmlformats.org/officeDocument/2006/relationships/image" Target="../media/image66.png"/><Relationship Id="rId12" Type="http://schemas.openxmlformats.org/officeDocument/2006/relationships/image" Target="../media/image67.png"/><Relationship Id="rId13" Type="http://schemas.openxmlformats.org/officeDocument/2006/relationships/image" Target="../media/image68.png"/><Relationship Id="rId14" Type="http://schemas.openxmlformats.org/officeDocument/2006/relationships/image" Target="../media/image69.emf"/><Relationship Id="rId15" Type="http://schemas.openxmlformats.org/officeDocument/2006/relationships/image" Target="../media/image70.png"/><Relationship Id="rId16" Type="http://schemas.openxmlformats.org/officeDocument/2006/relationships/image" Target="../media/image71.png"/><Relationship Id="rId1" Type="http://schemas.openxmlformats.org/officeDocument/2006/relationships/slideLayout" Target="../slideLayouts/slideLayout9.xml"/><Relationship Id="rId2" Type="http://schemas.openxmlformats.org/officeDocument/2006/relationships/image" Target="../media/image57.png"/><Relationship Id="rId3" Type="http://schemas.openxmlformats.org/officeDocument/2006/relationships/image" Target="../media/image58.png"/><Relationship Id="rId4" Type="http://schemas.openxmlformats.org/officeDocument/2006/relationships/image" Target="../media/image59.png"/><Relationship Id="rId5" Type="http://schemas.openxmlformats.org/officeDocument/2006/relationships/image" Target="../media/image60.png"/><Relationship Id="rId6" Type="http://schemas.openxmlformats.org/officeDocument/2006/relationships/image" Target="../media/image61.png"/><Relationship Id="rId7" Type="http://schemas.openxmlformats.org/officeDocument/2006/relationships/image" Target="../media/image62.png"/><Relationship Id="rId8" Type="http://schemas.openxmlformats.org/officeDocument/2006/relationships/image" Target="../media/image63.png"/><Relationship Id="rId9" Type="http://schemas.openxmlformats.org/officeDocument/2006/relationships/image" Target="../media/image64.png"/><Relationship Id="rId10" Type="http://schemas.openxmlformats.org/officeDocument/2006/relationships/image" Target="../media/image65.png"/></Relationships>
</file>

<file path=ppt/slides/_rels/slide11.xml.rels><?xml version="1.0" encoding="UTF-8" standalone="yes"?>
<Relationships xmlns="http://schemas.openxmlformats.org/package/2006/relationships"><Relationship Id="rId9" Type="http://schemas.openxmlformats.org/officeDocument/2006/relationships/image" Target="../media/image74.png"/><Relationship Id="rId20" Type="http://schemas.openxmlformats.org/officeDocument/2006/relationships/image" Target="../media/image83.png"/><Relationship Id="rId10" Type="http://schemas.openxmlformats.org/officeDocument/2006/relationships/image" Target="../media/image75.png"/><Relationship Id="rId11" Type="http://schemas.openxmlformats.org/officeDocument/2006/relationships/image" Target="../media/image76.png"/><Relationship Id="rId12" Type="http://schemas.openxmlformats.org/officeDocument/2006/relationships/image" Target="../media/image77.png"/><Relationship Id="rId13" Type="http://schemas.openxmlformats.org/officeDocument/2006/relationships/image" Target="../media/image78.jpeg"/><Relationship Id="rId14" Type="http://schemas.openxmlformats.org/officeDocument/2006/relationships/image" Target="../media/image79.png"/><Relationship Id="rId15" Type="http://schemas.openxmlformats.org/officeDocument/2006/relationships/hyperlink" Target="http://www.google.com/url?sa=i&amp;source=imgres&amp;cd=&amp;cad=rja&amp;uact=8&amp;ved=0CAkQjRwwAGoVChMI5J-M9a6LyAIVR5UNCh1jhwX4&amp;url=http://www.siasat.com/news/hindustan-zinc-increases-miner-safety-installs-refuge-chambers-796265/&amp;psig=AFQjCNEDAP_pTJEeyFCHof7jYAw9-ejyiw&amp;ust=1443036206457248" TargetMode="External"/><Relationship Id="rId16" Type="http://schemas.openxmlformats.org/officeDocument/2006/relationships/image" Target="../media/image80.jpeg"/><Relationship Id="rId17" Type="http://schemas.openxmlformats.org/officeDocument/2006/relationships/hyperlink" Target="http://www.google.com/url?sa=i&amp;source=imgres&amp;cd=&amp;cad=rja&amp;uact=8&amp;ved=0CAkQjRwwAGoVChMI__XDha-LyAIVjv2ACh2gFQHV&amp;url=http://www.gmkfreelogos.com/53957-Ferrero.html&amp;psig=AFQjCNEFz3F7Z5TqPM0IPdCP5tGVjCojHw&amp;ust=1443036240953788" TargetMode="External"/><Relationship Id="rId18" Type="http://schemas.openxmlformats.org/officeDocument/2006/relationships/image" Target="../media/image81.gif"/><Relationship Id="rId19" Type="http://schemas.openxmlformats.org/officeDocument/2006/relationships/image" Target="../media/image82.png"/><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72.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7" Type="http://schemas.openxmlformats.org/officeDocument/2006/relationships/image" Target="../media/image60.png"/><Relationship Id="rId8" Type="http://schemas.openxmlformats.org/officeDocument/2006/relationships/image" Target="../media/image7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84.jpeg"/><Relationship Id="rId4" Type="http://schemas.openxmlformats.org/officeDocument/2006/relationships/image" Target="../media/image85.png"/><Relationship Id="rId5" Type="http://schemas.openxmlformats.org/officeDocument/2006/relationships/image" Target="../media/image86.gif"/><Relationship Id="rId6" Type="http://schemas.openxmlformats.org/officeDocument/2006/relationships/image" Target="../media/image87.gif"/><Relationship Id="rId7" Type="http://schemas.openxmlformats.org/officeDocument/2006/relationships/image" Target="../media/image88.gif"/><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20" Type="http://schemas.openxmlformats.org/officeDocument/2006/relationships/image" Target="../media/image106.png"/><Relationship Id="rId21" Type="http://schemas.openxmlformats.org/officeDocument/2006/relationships/image" Target="../media/image107.png"/><Relationship Id="rId22" Type="http://schemas.openxmlformats.org/officeDocument/2006/relationships/image" Target="../media/image108.png"/><Relationship Id="rId23" Type="http://schemas.openxmlformats.org/officeDocument/2006/relationships/image" Target="../media/image109.png"/><Relationship Id="rId24" Type="http://schemas.openxmlformats.org/officeDocument/2006/relationships/image" Target="../media/image110.png"/><Relationship Id="rId25" Type="http://schemas.openxmlformats.org/officeDocument/2006/relationships/image" Target="../media/image111.jpeg"/><Relationship Id="rId26" Type="http://schemas.openxmlformats.org/officeDocument/2006/relationships/image" Target="../media/image112.png"/><Relationship Id="rId27" Type="http://schemas.openxmlformats.org/officeDocument/2006/relationships/image" Target="../media/image113.png"/><Relationship Id="rId28" Type="http://schemas.openxmlformats.org/officeDocument/2006/relationships/image" Target="../media/image114.png"/><Relationship Id="rId29" Type="http://schemas.openxmlformats.org/officeDocument/2006/relationships/image" Target="../media/image115.png"/><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30" Type="http://schemas.openxmlformats.org/officeDocument/2006/relationships/image" Target="../media/image116.png"/><Relationship Id="rId31" Type="http://schemas.openxmlformats.org/officeDocument/2006/relationships/image" Target="../media/image117.png"/><Relationship Id="rId32" Type="http://schemas.openxmlformats.org/officeDocument/2006/relationships/image" Target="../media/image118.png"/><Relationship Id="rId9" Type="http://schemas.openxmlformats.org/officeDocument/2006/relationships/image" Target="../media/image95.png"/><Relationship Id="rId6" Type="http://schemas.openxmlformats.org/officeDocument/2006/relationships/image" Target="../media/image92.png"/><Relationship Id="rId7" Type="http://schemas.openxmlformats.org/officeDocument/2006/relationships/image" Target="../media/image93.png"/><Relationship Id="rId8" Type="http://schemas.openxmlformats.org/officeDocument/2006/relationships/image" Target="../media/image94.png"/><Relationship Id="rId33" Type="http://schemas.openxmlformats.org/officeDocument/2006/relationships/image" Target="../media/image119.png"/><Relationship Id="rId34" Type="http://schemas.openxmlformats.org/officeDocument/2006/relationships/image" Target="../media/image120.png"/><Relationship Id="rId10" Type="http://schemas.openxmlformats.org/officeDocument/2006/relationships/image" Target="../media/image96.png"/><Relationship Id="rId11" Type="http://schemas.openxmlformats.org/officeDocument/2006/relationships/image" Target="../media/image97.png"/><Relationship Id="rId12" Type="http://schemas.openxmlformats.org/officeDocument/2006/relationships/image" Target="../media/image98.png"/><Relationship Id="rId13" Type="http://schemas.openxmlformats.org/officeDocument/2006/relationships/image" Target="../media/image99.png"/><Relationship Id="rId14" Type="http://schemas.openxmlformats.org/officeDocument/2006/relationships/image" Target="../media/image100.png"/><Relationship Id="rId15" Type="http://schemas.openxmlformats.org/officeDocument/2006/relationships/image" Target="../media/image101.png"/><Relationship Id="rId16" Type="http://schemas.openxmlformats.org/officeDocument/2006/relationships/image" Target="../media/image102.png"/><Relationship Id="rId17" Type="http://schemas.openxmlformats.org/officeDocument/2006/relationships/image" Target="../media/image103.png"/><Relationship Id="rId18" Type="http://schemas.openxmlformats.org/officeDocument/2006/relationships/image" Target="../media/image104.png"/><Relationship Id="rId19" Type="http://schemas.openxmlformats.org/officeDocument/2006/relationships/image" Target="../media/image10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122.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4" Type="http://schemas.openxmlformats.org/officeDocument/2006/relationships/image" Target="../media/image123.jpeg"/><Relationship Id="rId5" Type="http://schemas.openxmlformats.org/officeDocument/2006/relationships/image" Target="../media/image124.png"/><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5.jpg"/><Relationship Id="rId4" Type="http://schemas.openxmlformats.org/officeDocument/2006/relationships/image" Target="../media/image126.png"/><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3" Type="http://schemas.openxmlformats.org/officeDocument/2006/relationships/image" Target="../media/image137.png"/><Relationship Id="rId14" Type="http://schemas.openxmlformats.org/officeDocument/2006/relationships/image" Target="../media/image138.png"/><Relationship Id="rId15" Type="http://schemas.openxmlformats.org/officeDocument/2006/relationships/image" Target="../media/image139.png"/><Relationship Id="rId16" Type="http://schemas.openxmlformats.org/officeDocument/2006/relationships/image" Target="../media/image140.png"/><Relationship Id="rId17" Type="http://schemas.openxmlformats.org/officeDocument/2006/relationships/image" Target="../media/image141.png"/><Relationship Id="rId18" Type="http://schemas.openxmlformats.org/officeDocument/2006/relationships/image" Target="../media/image142.jpeg"/><Relationship Id="rId19" Type="http://schemas.openxmlformats.org/officeDocument/2006/relationships/image" Target="../media/image143.png"/><Relationship Id="rId63" Type="http://schemas.openxmlformats.org/officeDocument/2006/relationships/image" Target="../media/image183.png"/><Relationship Id="rId64" Type="http://schemas.openxmlformats.org/officeDocument/2006/relationships/image" Target="../media/image184.png"/><Relationship Id="rId65" Type="http://schemas.openxmlformats.org/officeDocument/2006/relationships/image" Target="../media/image185.png"/><Relationship Id="rId66" Type="http://schemas.openxmlformats.org/officeDocument/2006/relationships/image" Target="../media/image186.png"/><Relationship Id="rId50" Type="http://schemas.openxmlformats.org/officeDocument/2006/relationships/image" Target="../media/image172.png"/><Relationship Id="rId51" Type="http://schemas.openxmlformats.org/officeDocument/2006/relationships/image" Target="../media/image173.png"/><Relationship Id="rId52" Type="http://schemas.openxmlformats.org/officeDocument/2006/relationships/image" Target="../media/image174.gif"/><Relationship Id="rId53" Type="http://schemas.openxmlformats.org/officeDocument/2006/relationships/image" Target="../media/image175.png"/><Relationship Id="rId54" Type="http://schemas.openxmlformats.org/officeDocument/2006/relationships/oleObject" Target="../embeddings/oleObject2.bin"/><Relationship Id="rId55" Type="http://schemas.openxmlformats.org/officeDocument/2006/relationships/image" Target="../media/image128.png"/><Relationship Id="rId56" Type="http://schemas.openxmlformats.org/officeDocument/2006/relationships/image" Target="../media/image176.png"/><Relationship Id="rId57" Type="http://schemas.openxmlformats.org/officeDocument/2006/relationships/image" Target="../media/image177.png"/><Relationship Id="rId58" Type="http://schemas.openxmlformats.org/officeDocument/2006/relationships/image" Target="../media/image178.png"/><Relationship Id="rId59" Type="http://schemas.openxmlformats.org/officeDocument/2006/relationships/image" Target="../media/image179.png"/><Relationship Id="rId40" Type="http://schemas.openxmlformats.org/officeDocument/2006/relationships/image" Target="../media/image162.jpeg"/><Relationship Id="rId41" Type="http://schemas.openxmlformats.org/officeDocument/2006/relationships/image" Target="../media/image163.png"/><Relationship Id="rId42" Type="http://schemas.openxmlformats.org/officeDocument/2006/relationships/image" Target="../media/image164.png"/><Relationship Id="rId43" Type="http://schemas.openxmlformats.org/officeDocument/2006/relationships/image" Target="../media/image165.png"/><Relationship Id="rId44" Type="http://schemas.openxmlformats.org/officeDocument/2006/relationships/image" Target="../media/image166.jpeg"/><Relationship Id="rId45" Type="http://schemas.openxmlformats.org/officeDocument/2006/relationships/image" Target="../media/image167.png"/><Relationship Id="rId46" Type="http://schemas.openxmlformats.org/officeDocument/2006/relationships/image" Target="../media/image168.png"/><Relationship Id="rId47" Type="http://schemas.openxmlformats.org/officeDocument/2006/relationships/image" Target="../media/image169.png"/><Relationship Id="rId48" Type="http://schemas.openxmlformats.org/officeDocument/2006/relationships/image" Target="../media/image170.png"/><Relationship Id="rId49" Type="http://schemas.openxmlformats.org/officeDocument/2006/relationships/image" Target="../media/image171.png"/><Relationship Id="rId1" Type="http://schemas.openxmlformats.org/officeDocument/2006/relationships/vmlDrawing" Target="../drawings/vmlDrawing1.vml"/><Relationship Id="rId2" Type="http://schemas.openxmlformats.org/officeDocument/2006/relationships/slideLayout" Target="../slideLayouts/slideLayout10.xml"/><Relationship Id="rId3" Type="http://schemas.openxmlformats.org/officeDocument/2006/relationships/notesSlide" Target="../notesSlides/notesSlide16.xml"/><Relationship Id="rId4" Type="http://schemas.openxmlformats.org/officeDocument/2006/relationships/image" Target="../media/image129.png"/><Relationship Id="rId5" Type="http://schemas.openxmlformats.org/officeDocument/2006/relationships/image" Target="../media/image130.png"/><Relationship Id="rId6" Type="http://schemas.openxmlformats.org/officeDocument/2006/relationships/hyperlink" Target="http://www.lighting.philips.com/nam/link/images/logo154.gif" TargetMode="External"/><Relationship Id="rId7" Type="http://schemas.openxmlformats.org/officeDocument/2006/relationships/image" Target="../media/image131.png"/><Relationship Id="rId8" Type="http://schemas.openxmlformats.org/officeDocument/2006/relationships/image" Target="../media/image132.png"/><Relationship Id="rId9" Type="http://schemas.openxmlformats.org/officeDocument/2006/relationships/image" Target="../media/image133.png"/><Relationship Id="rId30" Type="http://schemas.openxmlformats.org/officeDocument/2006/relationships/image" Target="../media/image152.jpeg"/><Relationship Id="rId31" Type="http://schemas.openxmlformats.org/officeDocument/2006/relationships/image" Target="../media/image153.jpeg"/><Relationship Id="rId32" Type="http://schemas.openxmlformats.org/officeDocument/2006/relationships/image" Target="../media/image154.png"/><Relationship Id="rId33" Type="http://schemas.openxmlformats.org/officeDocument/2006/relationships/image" Target="../media/image155.png"/><Relationship Id="rId34" Type="http://schemas.openxmlformats.org/officeDocument/2006/relationships/image" Target="../media/image156.png"/><Relationship Id="rId35" Type="http://schemas.openxmlformats.org/officeDocument/2006/relationships/image" Target="../media/image157.jpeg"/><Relationship Id="rId36" Type="http://schemas.openxmlformats.org/officeDocument/2006/relationships/image" Target="../media/image158.png"/><Relationship Id="rId37" Type="http://schemas.openxmlformats.org/officeDocument/2006/relationships/image" Target="../media/image159.jpeg"/><Relationship Id="rId38" Type="http://schemas.openxmlformats.org/officeDocument/2006/relationships/image" Target="../media/image160.png"/><Relationship Id="rId39" Type="http://schemas.openxmlformats.org/officeDocument/2006/relationships/image" Target="../media/image161.png"/><Relationship Id="rId20" Type="http://schemas.openxmlformats.org/officeDocument/2006/relationships/image" Target="../media/image144.png"/><Relationship Id="rId21" Type="http://schemas.openxmlformats.org/officeDocument/2006/relationships/image" Target="../media/image145.png"/><Relationship Id="rId22" Type="http://schemas.openxmlformats.org/officeDocument/2006/relationships/oleObject" Target="../embeddings/oleObject1.bin"/><Relationship Id="rId23" Type="http://schemas.openxmlformats.org/officeDocument/2006/relationships/image" Target="../media/image127.wmf"/><Relationship Id="rId24" Type="http://schemas.openxmlformats.org/officeDocument/2006/relationships/image" Target="../media/image146.png"/><Relationship Id="rId25" Type="http://schemas.openxmlformats.org/officeDocument/2006/relationships/image" Target="../media/image147.png"/><Relationship Id="rId26" Type="http://schemas.openxmlformats.org/officeDocument/2006/relationships/image" Target="../media/image148.jpeg"/><Relationship Id="rId27" Type="http://schemas.openxmlformats.org/officeDocument/2006/relationships/image" Target="../media/image149.png"/><Relationship Id="rId28" Type="http://schemas.openxmlformats.org/officeDocument/2006/relationships/image" Target="../media/image150.png"/><Relationship Id="rId29" Type="http://schemas.openxmlformats.org/officeDocument/2006/relationships/image" Target="../media/image151.png"/><Relationship Id="rId60" Type="http://schemas.openxmlformats.org/officeDocument/2006/relationships/image" Target="../media/image180.png"/><Relationship Id="rId61" Type="http://schemas.openxmlformats.org/officeDocument/2006/relationships/image" Target="../media/image181.jpeg"/><Relationship Id="rId62" Type="http://schemas.openxmlformats.org/officeDocument/2006/relationships/image" Target="../media/image182.png"/><Relationship Id="rId10" Type="http://schemas.openxmlformats.org/officeDocument/2006/relationships/image" Target="../media/image134.png"/><Relationship Id="rId11" Type="http://schemas.openxmlformats.org/officeDocument/2006/relationships/image" Target="../media/image135.png"/><Relationship Id="rId12" Type="http://schemas.openxmlformats.org/officeDocument/2006/relationships/image" Target="../media/image13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7.jpeg"/></Relationships>
</file>

<file path=ppt/slides/_rels/slide23.xml.rels><?xml version="1.0" encoding="UTF-8" standalone="yes"?>
<Relationships xmlns="http://schemas.openxmlformats.org/package/2006/relationships"><Relationship Id="rId3" Type="http://schemas.openxmlformats.org/officeDocument/2006/relationships/hyperlink" Target="mailto:zdenek.sykora@sap.com" TargetMode="External"/><Relationship Id="rId4" Type="http://schemas.openxmlformats.org/officeDocument/2006/relationships/image" Target="../media/image188.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6.xml.rels><?xml version="1.0" encoding="UTF-8" standalone="yes"?>
<Relationships xmlns="http://schemas.openxmlformats.org/package/2006/relationships"><Relationship Id="rId9" Type="http://schemas.openxmlformats.org/officeDocument/2006/relationships/image" Target="../media/image21.png"/><Relationship Id="rId20" Type="http://schemas.openxmlformats.org/officeDocument/2006/relationships/image" Target="../media/image30.png"/><Relationship Id="rId21" Type="http://schemas.openxmlformats.org/officeDocument/2006/relationships/image" Target="../media/image31.png"/><Relationship Id="rId22" Type="http://schemas.openxmlformats.org/officeDocument/2006/relationships/image" Target="../media/image32.png"/><Relationship Id="rId23" Type="http://schemas.openxmlformats.org/officeDocument/2006/relationships/image" Target="../media/image33.png"/><Relationship Id="rId10" Type="http://schemas.openxmlformats.org/officeDocument/2006/relationships/image" Target="../media/image22.emf"/><Relationship Id="rId11" Type="http://schemas.openxmlformats.org/officeDocument/2006/relationships/image" Target="../media/image23.emf"/><Relationship Id="rId12" Type="http://schemas.openxmlformats.org/officeDocument/2006/relationships/image" Target="../media/image24.emf"/><Relationship Id="rId13" Type="http://schemas.openxmlformats.org/officeDocument/2006/relationships/image" Target="../media/image25.png"/><Relationship Id="rId14" Type="http://schemas.microsoft.com/office/2007/relationships/hdphoto" Target="../media/hdphoto1.wdp"/><Relationship Id="rId15" Type="http://schemas.openxmlformats.org/officeDocument/2006/relationships/image" Target="../media/image26.png"/><Relationship Id="rId16" Type="http://schemas.openxmlformats.org/officeDocument/2006/relationships/image" Target="../media/image27.png"/><Relationship Id="rId17" Type="http://schemas.openxmlformats.org/officeDocument/2006/relationships/image" Target="../media/image28.png"/><Relationship Id="rId18" Type="http://schemas.microsoft.com/office/2007/relationships/hdphoto" Target="../media/hdphoto2.wdp"/><Relationship Id="rId19" Type="http://schemas.openxmlformats.org/officeDocument/2006/relationships/image" Target="../media/image29.png"/><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8" Type="http://schemas.openxmlformats.org/officeDocument/2006/relationships/image" Target="../media/image20.png"/></Relationships>
</file>

<file path=ppt/slides/_rels/slide7.xml.rels><?xml version="1.0" encoding="UTF-8" standalone="yes"?>
<Relationships xmlns="http://schemas.openxmlformats.org/package/2006/relationships"><Relationship Id="rId9" Type="http://schemas.openxmlformats.org/officeDocument/2006/relationships/image" Target="../media/image40.png"/><Relationship Id="rId20" Type="http://schemas.openxmlformats.org/officeDocument/2006/relationships/image" Target="../media/image51.png"/><Relationship Id="rId21" Type="http://schemas.openxmlformats.org/officeDocument/2006/relationships/image" Target="../media/image52.png"/><Relationship Id="rId22" Type="http://schemas.microsoft.com/office/2007/relationships/hdphoto" Target="../media/hdphoto3.wdp"/><Relationship Id="rId10" Type="http://schemas.openxmlformats.org/officeDocument/2006/relationships/image" Target="../media/image41.png"/><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png"/><Relationship Id="rId18" Type="http://schemas.openxmlformats.org/officeDocument/2006/relationships/image" Target="../media/image49.png"/><Relationship Id="rId19" Type="http://schemas.openxmlformats.org/officeDocument/2006/relationships/image" Target="../media/image50.png"/><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image" Target="../media/image56.pn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gray">
          <a:xfrm>
            <a:off x="396189" y="0"/>
            <a:ext cx="11545200" cy="2160000"/>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1" name="Rectangle 10"/>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3" name="Subtitle 2"/>
          <p:cNvSpPr>
            <a:spLocks noGrp="1"/>
          </p:cNvSpPr>
          <p:nvPr>
            <p:ph type="subTitle" idx="1"/>
          </p:nvPr>
        </p:nvSpPr>
        <p:spPr/>
        <p:txBody>
          <a:bodyPr/>
          <a:lstStyle/>
          <a:p>
            <a:r>
              <a:rPr lang="cs-CZ" dirty="0" smtClean="0"/>
              <a:t>Zdeněk Sýkora</a:t>
            </a:r>
            <a:r>
              <a:rPr lang="en-US" dirty="0" smtClean="0"/>
              <a:t>, SAP </a:t>
            </a:r>
            <a:r>
              <a:rPr lang="cs-CZ" dirty="0" smtClean="0"/>
              <a:t>ČR</a:t>
            </a:r>
            <a:r>
              <a:rPr lang="en-US" dirty="0" smtClean="0"/>
              <a:t/>
            </a:r>
            <a:br>
              <a:rPr lang="en-US" dirty="0" smtClean="0"/>
            </a:br>
            <a:r>
              <a:rPr lang="cs-CZ" dirty="0" smtClean="0"/>
              <a:t>18.května</a:t>
            </a:r>
            <a:r>
              <a:rPr lang="en-US" dirty="0" smtClean="0"/>
              <a:t> 2016</a:t>
            </a:r>
          </a:p>
        </p:txBody>
      </p:sp>
      <p:sp>
        <p:nvSpPr>
          <p:cNvPr id="2" name="Title 1"/>
          <p:cNvSpPr>
            <a:spLocks noGrp="1"/>
          </p:cNvSpPr>
          <p:nvPr>
            <p:ph type="ctrTitle"/>
          </p:nvPr>
        </p:nvSpPr>
        <p:spPr>
          <a:xfrm>
            <a:off x="396189" y="324075"/>
            <a:ext cx="11409592" cy="892839"/>
          </a:xfrm>
        </p:spPr>
        <p:txBody>
          <a:bodyPr/>
          <a:lstStyle/>
          <a:p>
            <a:r>
              <a:rPr lang="cs-CZ" sz="2400" dirty="0"/>
              <a:t>SAP - pohled </a:t>
            </a:r>
            <a:r>
              <a:rPr lang="cs-CZ" sz="2400" dirty="0" smtClean="0">
                <a:solidFill>
                  <a:schemeClr val="tx1"/>
                </a:solidFill>
              </a:rPr>
              <a:t>(odpověď) na </a:t>
            </a:r>
            <a:r>
              <a:rPr lang="cs-CZ" sz="2400" dirty="0" err="1">
                <a:solidFill>
                  <a:schemeClr val="tx1"/>
                </a:solidFill>
              </a:rPr>
              <a:t>IoT</a:t>
            </a:r>
            <a:r>
              <a:rPr lang="cs-CZ" sz="2400" dirty="0">
                <a:solidFill>
                  <a:schemeClr val="tx1"/>
                </a:solidFill>
              </a:rPr>
              <a:t> dodavatelem ERP systémů pro výrobu</a:t>
            </a:r>
            <a:r>
              <a:rPr lang="cs-CZ" dirty="0">
                <a:solidFill>
                  <a:schemeClr val="tx1"/>
                </a:solidFill>
              </a:rPr>
              <a:t/>
            </a:r>
            <a:br>
              <a:rPr lang="cs-CZ" dirty="0">
                <a:solidFill>
                  <a:schemeClr val="tx1"/>
                </a:solidFill>
              </a:rPr>
            </a:br>
            <a:r>
              <a:rPr lang="cs-CZ" sz="2400" dirty="0">
                <a:solidFill>
                  <a:schemeClr val="tx1">
                    <a:lumMod val="50000"/>
                    <a:lumOff val="50000"/>
                  </a:schemeClr>
                </a:solidFill>
              </a:rPr>
              <a:t>Řešení SAP pro </a:t>
            </a:r>
            <a:r>
              <a:rPr lang="cs-CZ" sz="2400" dirty="0" smtClean="0">
                <a:solidFill>
                  <a:schemeClr val="tx1">
                    <a:lumMod val="50000"/>
                    <a:lumOff val="50000"/>
                  </a:schemeClr>
                </a:solidFill>
              </a:rPr>
              <a:t>Průmysl 4.0.</a:t>
            </a:r>
            <a:r>
              <a:rPr lang="cs-CZ" dirty="0"/>
              <a:t/>
            </a:r>
            <a:br>
              <a:rPr lang="cs-CZ" dirty="0"/>
            </a:br>
            <a:endParaRPr lang="en-US" dirty="0"/>
          </a:p>
        </p:txBody>
      </p:sp>
      <p:pic>
        <p:nvPicPr>
          <p:cNvPr id="8" name="pasted-image.pdf"/>
          <p:cNvPicPr/>
          <p:nvPr/>
        </p:nvPicPr>
        <p:blipFill>
          <a:blip r:embed="rId3">
            <a:extLst/>
          </a:blip>
          <a:srcRect t="26342" b="246"/>
          <a:stretch>
            <a:fillRect/>
          </a:stretch>
        </p:blipFill>
        <p:spPr>
          <a:xfrm>
            <a:off x="324000" y="2160000"/>
            <a:ext cx="11617389" cy="4593726"/>
          </a:xfrm>
          <a:prstGeom prst="rect">
            <a:avLst/>
          </a:prstGeom>
          <a:ln w="12700">
            <a:miter lim="400000"/>
          </a:ln>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438" y="6083725"/>
            <a:ext cx="916759" cy="453600"/>
          </a:xfrm>
          <a:prstGeom prst="rect">
            <a:avLst/>
          </a:prstGeom>
        </p:spPr>
      </p:pic>
    </p:spTree>
    <p:extLst>
      <p:ext uri="{BB962C8B-B14F-4D97-AF65-F5344CB8AC3E}">
        <p14:creationId xmlns:p14="http://schemas.microsoft.com/office/powerpoint/2010/main" val="18527606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6" name="Straight Connector 65"/>
          <p:cNvCxnSpPr/>
          <p:nvPr/>
        </p:nvCxnSpPr>
        <p:spPr>
          <a:xfrm>
            <a:off x="9077683" y="2235281"/>
            <a:ext cx="0" cy="128598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cs-CZ" dirty="0" smtClean="0"/>
              <a:t>Internet věcí a Průmysl 4.0</a:t>
            </a:r>
            <a:br>
              <a:rPr lang="cs-CZ" dirty="0" smtClean="0"/>
            </a:br>
            <a:r>
              <a:rPr lang="cs-CZ" sz="2400" b="0" dirty="0" smtClean="0"/>
              <a:t>SAP </a:t>
            </a:r>
            <a:r>
              <a:rPr lang="cs-CZ" sz="2400" b="0" dirty="0" err="1" smtClean="0"/>
              <a:t>Connected</a:t>
            </a:r>
            <a:r>
              <a:rPr lang="cs-CZ" sz="2400" b="0" dirty="0" smtClean="0"/>
              <a:t> </a:t>
            </a:r>
            <a:r>
              <a:rPr lang="cs-CZ" sz="2400" b="0" dirty="0" err="1" smtClean="0"/>
              <a:t>Manufacturing</a:t>
            </a:r>
            <a:r>
              <a:rPr lang="cs-CZ" sz="2400" b="0" dirty="0" smtClean="0"/>
              <a:t> podporuje jak scénáře Průmyslu 4.0, tak scénáře </a:t>
            </a:r>
            <a:r>
              <a:rPr lang="cs-CZ" sz="2400" b="0" dirty="0" err="1" smtClean="0"/>
              <a:t>IoT</a:t>
            </a:r>
            <a:endParaRPr lang="cs-CZ" b="0" dirty="0"/>
          </a:p>
        </p:txBody>
      </p:sp>
      <p:sp>
        <p:nvSpPr>
          <p:cNvPr id="5" name="Oval 4"/>
          <p:cNvSpPr/>
          <p:nvPr/>
        </p:nvSpPr>
        <p:spPr bwMode="gray">
          <a:xfrm>
            <a:off x="4152550" y="2149511"/>
            <a:ext cx="4035105" cy="3775046"/>
          </a:xfrm>
          <a:prstGeom prst="ellipse">
            <a:avLst/>
          </a:prstGeom>
          <a:solidFill>
            <a:schemeClr val="accent1">
              <a:alpha val="80000"/>
            </a:schemeClr>
          </a:solidFill>
          <a:ln w="1270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endParaRPr kumimoji="0" lang="cs-CZ" sz="18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10" name="Straight Connector 9"/>
          <p:cNvCxnSpPr/>
          <p:nvPr/>
        </p:nvCxnSpPr>
        <p:spPr>
          <a:xfrm flipH="1">
            <a:off x="6169025" y="1642766"/>
            <a:ext cx="1077" cy="4897438"/>
          </a:xfrm>
          <a:prstGeom prst="line">
            <a:avLst/>
          </a:prstGeom>
          <a:ln w="190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414812" y="2810801"/>
            <a:ext cx="1508426" cy="307777"/>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cs-CZ" sz="2000" b="1" kern="0" dirty="0" smtClean="0">
                <a:solidFill>
                  <a:schemeClr val="bg1"/>
                </a:solidFill>
                <a:ea typeface="Arial Unicode MS" pitchFamily="34" charset="-128"/>
                <a:cs typeface="Arial Unicode MS" pitchFamily="34" charset="-128"/>
              </a:rPr>
              <a:t>Internet věcí</a:t>
            </a:r>
          </a:p>
        </p:txBody>
      </p:sp>
      <p:sp>
        <p:nvSpPr>
          <p:cNvPr id="16" name="TextBox 15"/>
          <p:cNvSpPr txBox="1"/>
          <p:nvPr/>
        </p:nvSpPr>
        <p:spPr>
          <a:xfrm>
            <a:off x="3598876" y="1741236"/>
            <a:ext cx="1460336"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cs-CZ" sz="1600" b="1" kern="0" dirty="0" smtClean="0">
                <a:solidFill>
                  <a:schemeClr val="accent3"/>
                </a:solidFill>
                <a:ea typeface="Arial Unicode MS" pitchFamily="34" charset="-128"/>
                <a:cs typeface="Arial Unicode MS" pitchFamily="34" charset="-128"/>
              </a:rPr>
              <a:t>Interní scénáře</a:t>
            </a:r>
          </a:p>
        </p:txBody>
      </p:sp>
      <p:sp>
        <p:nvSpPr>
          <p:cNvPr id="17" name="TextBox 16"/>
          <p:cNvSpPr txBox="1"/>
          <p:nvPr/>
        </p:nvSpPr>
        <p:spPr>
          <a:xfrm>
            <a:off x="7191609" y="1729220"/>
            <a:ext cx="1527662" cy="246221"/>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cs-CZ" sz="1600" b="1" kern="0" dirty="0" smtClean="0">
                <a:solidFill>
                  <a:schemeClr val="accent3"/>
                </a:solidFill>
                <a:ea typeface="Arial Unicode MS" pitchFamily="34" charset="-128"/>
                <a:cs typeface="Arial Unicode MS" pitchFamily="34" charset="-128"/>
              </a:rPr>
              <a:t>Externí scénáře</a:t>
            </a:r>
          </a:p>
        </p:txBody>
      </p:sp>
      <p:grpSp>
        <p:nvGrpSpPr>
          <p:cNvPr id="42" name="Group 41"/>
          <p:cNvGrpSpPr/>
          <p:nvPr/>
        </p:nvGrpSpPr>
        <p:grpSpPr>
          <a:xfrm>
            <a:off x="378215" y="3824251"/>
            <a:ext cx="4446169" cy="2100306"/>
            <a:chOff x="334549" y="3676613"/>
            <a:chExt cx="6065863" cy="2865425"/>
          </a:xfrm>
        </p:grpSpPr>
        <p:sp>
          <p:nvSpPr>
            <p:cNvPr id="18" name="Rectangle 17"/>
            <p:cNvSpPr/>
            <p:nvPr/>
          </p:nvSpPr>
          <p:spPr bwMode="gray">
            <a:xfrm>
              <a:off x="1875184" y="5120938"/>
              <a:ext cx="3301729" cy="542694"/>
            </a:xfrm>
            <a:prstGeom prst="rect">
              <a:avLst/>
            </a:prstGeom>
            <a:gradFill>
              <a:gsLst>
                <a:gs pos="0">
                  <a:schemeClr val="accent3">
                    <a:lumMod val="50000"/>
                  </a:schemeClr>
                </a:gs>
                <a:gs pos="100000">
                  <a:schemeClr val="accent3">
                    <a:lumMod val="50000"/>
                    <a:alpha val="0"/>
                  </a:schemeClr>
                </a:gs>
              </a:gsLst>
              <a:lin ang="0" scaled="1"/>
            </a:gradFill>
            <a:ln w="6350" algn="ctr">
              <a:noFill/>
              <a:miter lim="800000"/>
              <a:headEnd/>
              <a:tailEnd/>
            </a:ln>
          </p:spPr>
          <p:txBody>
            <a:bodyPr lIns="90000" tIns="72000" rIns="90000" bIns="72000" rtlCol="0" anchor="ctr"/>
            <a:lstStyle/>
            <a:p>
              <a:pPr marL="990600" marR="0" defTabSz="914400" eaLnBrk="1" fontAlgn="base" latinLnBrk="0" hangingPunct="1">
                <a:lnSpc>
                  <a:spcPct val="100000"/>
                </a:lnSpc>
                <a:spcBef>
                  <a:spcPct val="50000"/>
                </a:spcBef>
                <a:spcAft>
                  <a:spcPct val="0"/>
                </a:spcAft>
                <a:buClr>
                  <a:srgbClr val="F0AB00"/>
                </a:buClr>
                <a:buSzPct val="80000"/>
                <a:tabLst/>
              </a:pPr>
              <a:r>
                <a:rPr kumimoji="0" lang="cs-CZ" sz="1000" b="0" i="0" u="none" strike="noStrike" kern="0" cap="none" spc="0" normalizeH="0" baseline="0" noProof="0" dirty="0" smtClean="0">
                  <a:ln>
                    <a:noFill/>
                  </a:ln>
                  <a:effectLst/>
                  <a:uLnTx/>
                  <a:uFillTx/>
                  <a:ea typeface="Arial Unicode MS" pitchFamily="34" charset="-128"/>
                  <a:cs typeface="Arial Unicode MS" pitchFamily="34" charset="-128"/>
                </a:rPr>
                <a:t>SCADA / HMI</a:t>
              </a:r>
            </a:p>
          </p:txBody>
        </p:sp>
        <p:sp>
          <p:nvSpPr>
            <p:cNvPr id="19" name="Rectangle 18"/>
            <p:cNvSpPr/>
            <p:nvPr/>
          </p:nvSpPr>
          <p:spPr bwMode="gray">
            <a:xfrm>
              <a:off x="1875184" y="5672740"/>
              <a:ext cx="4525228" cy="869298"/>
            </a:xfrm>
            <a:prstGeom prst="rect">
              <a:avLst/>
            </a:prstGeom>
            <a:gradFill>
              <a:gsLst>
                <a:gs pos="0">
                  <a:schemeClr val="accent3">
                    <a:lumMod val="50000"/>
                  </a:schemeClr>
                </a:gs>
                <a:gs pos="100000">
                  <a:schemeClr val="accent3">
                    <a:lumMod val="50000"/>
                    <a:alpha val="0"/>
                  </a:schemeClr>
                </a:gs>
              </a:gsLst>
              <a:lin ang="0" scaled="1"/>
            </a:gradFill>
            <a:ln w="6350" algn="ctr">
              <a:noFill/>
              <a:miter lim="800000"/>
              <a:headEnd/>
              <a:tailEnd/>
            </a:ln>
          </p:spPr>
          <p:txBody>
            <a:bodyPr lIns="90000" tIns="72000" rIns="90000" bIns="72000" rtlCol="0" anchor="ctr"/>
            <a:lstStyle/>
            <a:p>
              <a:pPr marL="990600" defTabSz="914400" fontAlgn="base">
                <a:spcBef>
                  <a:spcPct val="50000"/>
                </a:spcBef>
                <a:spcAft>
                  <a:spcPct val="0"/>
                </a:spcAft>
                <a:buClr>
                  <a:srgbClr val="F0AB00"/>
                </a:buClr>
                <a:buSzPct val="80000"/>
              </a:pPr>
              <a:r>
                <a:rPr lang="cs-CZ" sz="1000" kern="0" dirty="0" smtClean="0">
                  <a:ea typeface="Arial Unicode MS" pitchFamily="34" charset="-128"/>
                  <a:cs typeface="Arial Unicode MS" pitchFamily="34" charset="-128"/>
                </a:rPr>
                <a:t>Vrstva ASŘ</a:t>
              </a:r>
              <a:endParaRPr kumimoji="0" lang="cs-CZ" sz="10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0" name="Rectangle 19"/>
            <p:cNvSpPr/>
            <p:nvPr/>
          </p:nvSpPr>
          <p:spPr bwMode="gray">
            <a:xfrm>
              <a:off x="1875184" y="4463225"/>
              <a:ext cx="4525228" cy="647147"/>
            </a:xfrm>
            <a:prstGeom prst="rect">
              <a:avLst/>
            </a:prstGeom>
            <a:gradFill>
              <a:gsLst>
                <a:gs pos="0">
                  <a:schemeClr val="accent3">
                    <a:lumMod val="50000"/>
                  </a:schemeClr>
                </a:gs>
                <a:gs pos="100000">
                  <a:schemeClr val="accent3">
                    <a:lumMod val="50000"/>
                    <a:alpha val="0"/>
                  </a:schemeClr>
                </a:gs>
              </a:gsLst>
              <a:lin ang="0" scaled="1"/>
            </a:gradFill>
            <a:ln w="6350" algn="ctr">
              <a:noFill/>
              <a:miter lim="800000"/>
              <a:headEnd/>
              <a:tailEnd/>
            </a:ln>
          </p:spPr>
          <p:txBody>
            <a:bodyPr lIns="90000" tIns="72000" rIns="90000" bIns="72000" rtlCol="0" anchor="ctr"/>
            <a:lstStyle/>
            <a:p>
              <a:pPr marL="990600" defTabSz="914400" fontAlgn="base">
                <a:spcBef>
                  <a:spcPct val="50000"/>
                </a:spcBef>
                <a:spcAft>
                  <a:spcPct val="0"/>
                </a:spcAft>
                <a:buClr>
                  <a:srgbClr val="F0AB00"/>
                </a:buClr>
                <a:buSzPct val="80000"/>
              </a:pPr>
              <a:r>
                <a:rPr lang="cs-CZ" sz="1000" kern="0" dirty="0" smtClean="0">
                  <a:ea typeface="Arial Unicode MS" pitchFamily="34" charset="-128"/>
                  <a:cs typeface="Arial Unicode MS" pitchFamily="34" charset="-128"/>
                </a:rPr>
                <a:t>MES</a:t>
              </a:r>
              <a:endParaRPr lang="cs-CZ" sz="1000" kern="0" dirty="0">
                <a:ea typeface="Arial Unicode MS" pitchFamily="34" charset="-128"/>
                <a:cs typeface="Arial Unicode MS" pitchFamily="34" charset="-128"/>
              </a:endParaRPr>
            </a:p>
          </p:txBody>
        </p:sp>
        <p:sp>
          <p:nvSpPr>
            <p:cNvPr id="21" name="Rectangle 20"/>
            <p:cNvSpPr/>
            <p:nvPr/>
          </p:nvSpPr>
          <p:spPr bwMode="gray">
            <a:xfrm>
              <a:off x="1875184" y="3701435"/>
              <a:ext cx="4525228" cy="756495"/>
            </a:xfrm>
            <a:prstGeom prst="rect">
              <a:avLst/>
            </a:prstGeom>
            <a:gradFill>
              <a:gsLst>
                <a:gs pos="0">
                  <a:schemeClr val="accent3">
                    <a:lumMod val="50000"/>
                  </a:schemeClr>
                </a:gs>
                <a:gs pos="100000">
                  <a:schemeClr val="accent3">
                    <a:lumMod val="50000"/>
                    <a:alpha val="0"/>
                  </a:schemeClr>
                </a:gs>
              </a:gsLst>
              <a:lin ang="0" scaled="1"/>
            </a:gradFill>
            <a:ln w="6350" algn="ctr">
              <a:noFill/>
              <a:miter lim="800000"/>
              <a:headEnd/>
              <a:tailEnd/>
            </a:ln>
          </p:spPr>
          <p:txBody>
            <a:bodyPr lIns="90000" tIns="72000" rIns="90000" bIns="72000" rtlCol="0" anchor="ctr"/>
            <a:lstStyle/>
            <a:p>
              <a:pPr marL="990600" marR="0" defTabSz="914400" eaLnBrk="1" fontAlgn="base" latinLnBrk="0" hangingPunct="1">
                <a:lnSpc>
                  <a:spcPct val="100000"/>
                </a:lnSpc>
                <a:spcBef>
                  <a:spcPct val="50000"/>
                </a:spcBef>
                <a:spcAft>
                  <a:spcPct val="0"/>
                </a:spcAft>
                <a:buClr>
                  <a:srgbClr val="F0AB00"/>
                </a:buClr>
                <a:buSzPct val="80000"/>
                <a:tabLst/>
              </a:pPr>
              <a:r>
                <a:rPr kumimoji="0" lang="cs-CZ" sz="1000" b="0" i="0" u="none" strike="noStrike" kern="0" cap="none" spc="0" normalizeH="0" baseline="0" noProof="0" dirty="0" smtClean="0">
                  <a:ln>
                    <a:noFill/>
                  </a:ln>
                  <a:effectLst/>
                  <a:uLnTx/>
                  <a:uFillTx/>
                  <a:ea typeface="Arial Unicode MS" pitchFamily="34" charset="-128"/>
                  <a:cs typeface="Arial Unicode MS" pitchFamily="34" charset="-128"/>
                </a:rPr>
                <a:t>ERP</a:t>
              </a:r>
            </a:p>
          </p:txBody>
        </p:sp>
        <p:sp>
          <p:nvSpPr>
            <p:cNvPr id="22" name="TextBox 21"/>
            <p:cNvSpPr txBox="1"/>
            <p:nvPr/>
          </p:nvSpPr>
          <p:spPr>
            <a:xfrm>
              <a:off x="1940378" y="5361806"/>
              <a:ext cx="168608" cy="295227"/>
            </a:xfrm>
            <a:prstGeom prst="ellipse">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spcBef>
                  <a:spcPts val="504"/>
                </a:spcBef>
                <a:buClr>
                  <a:srgbClr val="F0AB00"/>
                </a:buClr>
                <a:buSzPct val="80000"/>
              </a:pPr>
              <a:r>
                <a:rPr lang="cs-CZ" sz="1000" kern="0" dirty="0" smtClean="0">
                  <a:solidFill>
                    <a:schemeClr val="bg1"/>
                  </a:solidFill>
                  <a:ea typeface="Arial Unicode MS" pitchFamily="34" charset="-128"/>
                  <a:cs typeface="Arial Unicode MS" pitchFamily="34" charset="-128"/>
                </a:rPr>
                <a:t>1</a:t>
              </a:r>
              <a:endParaRPr lang="cs-CZ" sz="1000" kern="0" dirty="0">
                <a:solidFill>
                  <a:schemeClr val="bg1"/>
                </a:solidFill>
                <a:ea typeface="Arial Unicode MS" pitchFamily="34" charset="-128"/>
                <a:cs typeface="Arial Unicode MS" pitchFamily="34" charset="-128"/>
              </a:endParaRPr>
            </a:p>
          </p:txBody>
        </p:sp>
        <p:sp>
          <p:nvSpPr>
            <p:cNvPr id="23" name="Isosceles Triangle 22"/>
            <p:cNvSpPr/>
            <p:nvPr/>
          </p:nvSpPr>
          <p:spPr>
            <a:xfrm>
              <a:off x="334549" y="3676613"/>
              <a:ext cx="3033030" cy="2860129"/>
            </a:xfrm>
            <a:prstGeom prst="triangle">
              <a:avLst/>
            </a:prstGeom>
            <a:solidFill>
              <a:schemeClr val="accent3">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sp>
        <p:cxnSp>
          <p:nvCxnSpPr>
            <p:cNvPr id="24" name="Straight Connector 23"/>
            <p:cNvCxnSpPr/>
            <p:nvPr/>
          </p:nvCxnSpPr>
          <p:spPr>
            <a:xfrm flipH="1" flipV="1">
              <a:off x="1445646" y="4446029"/>
              <a:ext cx="3462569" cy="2089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6" idx="2"/>
              <a:endCxn id="23" idx="1"/>
            </p:cNvCxnSpPr>
            <p:nvPr/>
          </p:nvCxnSpPr>
          <p:spPr>
            <a:xfrm flipH="1">
              <a:off x="1092806" y="5106355"/>
              <a:ext cx="3635658" cy="32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798469" y="5651015"/>
              <a:ext cx="4037305" cy="1803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7" name="Picture 26" descr="https://portal.wdf.sap.corp/irj/go/km/docs/KMC/PictureLibrary/Pictograms/Hardw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098" y="4615035"/>
              <a:ext cx="304093" cy="3856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8" name="Picture 28" descr="https://portal.wdf.sap.corp/irj/go/km/docs/KMC/PictureLibrary/Pictograms/Hardwa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318" y="4604160"/>
              <a:ext cx="312665" cy="3965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 name="Picture 30" descr="https://portal.wdf.sap.corp/irj/go/km/docs/KMC/PictureLibrary/Pictograms/ITmanag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820" y="5160457"/>
              <a:ext cx="386831" cy="3960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 name="Picture 30" descr="https://portal.wdf.sap.corp/irj/go/km/docs/KMC/PictureLibrary/Pictograms/ITmanage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062" y="5172494"/>
              <a:ext cx="386830" cy="396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1" name="Picture 2" descr="https://portal.wdf.sap.corp/irj/go/km/docs/KMC/PictureLibrary/Pictograms/Forwa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688" y="4074092"/>
              <a:ext cx="434082" cy="41286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 descr="C:\Users\D060166\AppData\Local\Temp\Rar$DIa0.221\machine_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2947" y="5843815"/>
              <a:ext cx="408661" cy="408661"/>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 descr="C:\Users\D060166\AppData\Local\Temp\Rar$DIa0.221\machine_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3209" y="5843815"/>
              <a:ext cx="408661" cy="408661"/>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D060166\AppData\Local\Temp\Rar$DIa0.221\machine_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277" y="5843815"/>
              <a:ext cx="408661" cy="40866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 descr="C:\Users\D060166\AppData\Local\Temp\Rar$DIa0.221\machine_6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15285" y="5843847"/>
              <a:ext cx="408661" cy="408661"/>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Oval 5"/>
          <p:cNvSpPr/>
          <p:nvPr/>
        </p:nvSpPr>
        <p:spPr bwMode="gray">
          <a:xfrm>
            <a:off x="3598876" y="3819897"/>
            <a:ext cx="2249648" cy="2104660"/>
          </a:xfrm>
          <a:prstGeom prst="ellipse">
            <a:avLst/>
          </a:prstGeom>
          <a:solidFill>
            <a:schemeClr val="accent5">
              <a:alpha val="70000"/>
            </a:schemeClr>
          </a:solidFill>
          <a:ln w="12700" algn="ctr">
            <a:solidFill>
              <a:schemeClr val="bg1"/>
            </a:solidFill>
            <a:miter lim="800000"/>
            <a:headEnd/>
            <a:tailEnd/>
          </a:ln>
          <a:effectLst>
            <a:outerShdw blurRad="50800" dist="38100" dir="2700000" algn="tl" rotWithShape="0">
              <a:prstClr val="black">
                <a:alpha val="40000"/>
              </a:prstClr>
            </a:outerShdw>
          </a:effectLst>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cs-CZ" sz="1800" b="1"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rPr>
              <a:t>Průmysl 4.0</a:t>
            </a:r>
          </a:p>
          <a:p>
            <a:pPr marR="0" algn="ctr" defTabSz="914400" eaLnBrk="1" fontAlgn="base" latinLnBrk="0" hangingPunct="1">
              <a:lnSpc>
                <a:spcPct val="100000"/>
              </a:lnSpc>
              <a:spcBef>
                <a:spcPct val="50000"/>
              </a:spcBef>
              <a:spcAft>
                <a:spcPct val="0"/>
              </a:spcAft>
              <a:buClr>
                <a:srgbClr val="F0AB00"/>
              </a:buClr>
              <a:buSzPct val="80000"/>
              <a:tabLst/>
            </a:pPr>
            <a:endParaRPr lang="cs-CZ" sz="1800" kern="0" dirty="0" smtClean="0">
              <a:ea typeface="Arial Unicode MS" pitchFamily="34" charset="-128"/>
              <a:cs typeface="Arial Unicode MS" pitchFamily="34" charset="-128"/>
            </a:endParaRPr>
          </a:p>
          <a:p>
            <a:pPr marR="0" algn="ctr" defTabSz="914400" eaLnBrk="1" fontAlgn="base" latinLnBrk="0" hangingPunct="1">
              <a:lnSpc>
                <a:spcPct val="100000"/>
              </a:lnSpc>
              <a:spcBef>
                <a:spcPct val="50000"/>
              </a:spcBef>
              <a:spcAft>
                <a:spcPct val="0"/>
              </a:spcAft>
              <a:buClr>
                <a:srgbClr val="F0AB00"/>
              </a:buClr>
              <a:buSzPct val="80000"/>
              <a:tabLst/>
            </a:pPr>
            <a:endParaRPr kumimoji="0" lang="cs-CZ" sz="18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43" name="TextBox 42"/>
          <p:cNvSpPr txBox="1"/>
          <p:nvPr/>
        </p:nvSpPr>
        <p:spPr>
          <a:xfrm>
            <a:off x="6254816" y="3745135"/>
            <a:ext cx="1880323" cy="423193"/>
          </a:xfrm>
          <a:prstGeom prst="rect">
            <a:avLst/>
          </a:prstGeom>
          <a:noFill/>
        </p:spPr>
        <p:txBody>
          <a:bodyPr wrap="none" lIns="0" tIns="0" rIns="0" bIns="0" rtlCol="0">
            <a:spAutoFit/>
          </a:bodyPr>
          <a:lstStyle/>
          <a:p>
            <a:pPr marL="180975" indent="-180975" fontAlgn="base">
              <a:spcBef>
                <a:spcPct val="50000"/>
              </a:spcBef>
              <a:spcAft>
                <a:spcPct val="0"/>
              </a:spcAft>
              <a:buClr>
                <a:schemeClr val="bg1"/>
              </a:buClr>
              <a:buSzPct val="150000"/>
              <a:buFont typeface="Arial" panose="020B0604020202020204" pitchFamily="34" charset="0"/>
              <a:buChar char="»"/>
            </a:pPr>
            <a:r>
              <a:rPr lang="cs-CZ" sz="1100" kern="0" dirty="0" smtClean="0">
                <a:solidFill>
                  <a:schemeClr val="bg1"/>
                </a:solidFill>
                <a:ea typeface="Arial Unicode MS" pitchFamily="34" charset="-128"/>
                <a:cs typeface="Arial Unicode MS" pitchFamily="34" charset="-128"/>
              </a:rPr>
              <a:t>Pro všechna odvětví</a:t>
            </a:r>
          </a:p>
          <a:p>
            <a:pPr marL="180975" indent="-180975" fontAlgn="base">
              <a:spcBef>
                <a:spcPct val="50000"/>
              </a:spcBef>
              <a:spcAft>
                <a:spcPct val="0"/>
              </a:spcAft>
              <a:buClr>
                <a:schemeClr val="bg1"/>
              </a:buClr>
              <a:buSzPct val="150000"/>
              <a:buFont typeface="Arial" panose="020B0604020202020204" pitchFamily="34" charset="0"/>
              <a:buChar char="»"/>
            </a:pPr>
            <a:r>
              <a:rPr lang="cs-CZ" sz="1100" kern="0" dirty="0" smtClean="0">
                <a:solidFill>
                  <a:schemeClr val="bg1"/>
                </a:solidFill>
                <a:ea typeface="Arial Unicode MS" pitchFamily="34" charset="-128"/>
                <a:cs typeface="Arial Unicode MS" pitchFamily="34" charset="-128"/>
              </a:rPr>
              <a:t>Pro veškeré věci a zařízení</a:t>
            </a:r>
          </a:p>
        </p:txBody>
      </p:sp>
      <p:sp>
        <p:nvSpPr>
          <p:cNvPr id="44" name="TextBox 43"/>
          <p:cNvSpPr txBox="1"/>
          <p:nvPr/>
        </p:nvSpPr>
        <p:spPr>
          <a:xfrm>
            <a:off x="3828737" y="4757811"/>
            <a:ext cx="1834920" cy="592470"/>
          </a:xfrm>
          <a:prstGeom prst="rect">
            <a:avLst/>
          </a:prstGeom>
          <a:noFill/>
        </p:spPr>
        <p:txBody>
          <a:bodyPr wrap="square" lIns="0" tIns="0" rIns="0" bIns="0" rtlCol="0">
            <a:spAutoFit/>
          </a:bodyPr>
          <a:lstStyle/>
          <a:p>
            <a:pPr marL="180975" indent="-180975" fontAlgn="base">
              <a:spcBef>
                <a:spcPct val="50000"/>
              </a:spcBef>
              <a:spcAft>
                <a:spcPct val="0"/>
              </a:spcAft>
              <a:buClr>
                <a:schemeClr val="bg1"/>
              </a:buClr>
              <a:buSzPct val="150000"/>
              <a:buFont typeface="Arial" panose="020B0604020202020204" pitchFamily="34" charset="0"/>
              <a:buChar char="»"/>
            </a:pPr>
            <a:r>
              <a:rPr lang="cs-CZ" sz="1100" kern="0" dirty="0" smtClean="0">
                <a:solidFill>
                  <a:schemeClr val="bg1"/>
                </a:solidFill>
                <a:ea typeface="Arial Unicode MS" pitchFamily="34" charset="-128"/>
                <a:cs typeface="Arial Unicode MS" pitchFamily="34" charset="-128"/>
              </a:rPr>
              <a:t>Pro výrobní obory</a:t>
            </a:r>
          </a:p>
          <a:p>
            <a:pPr marL="180975" indent="-180975" fontAlgn="base">
              <a:spcBef>
                <a:spcPct val="50000"/>
              </a:spcBef>
              <a:spcAft>
                <a:spcPct val="0"/>
              </a:spcAft>
              <a:buClr>
                <a:schemeClr val="bg1"/>
              </a:buClr>
              <a:buSzPct val="150000"/>
              <a:buFont typeface="Arial" panose="020B0604020202020204" pitchFamily="34" charset="0"/>
              <a:buChar char="»"/>
            </a:pPr>
            <a:r>
              <a:rPr lang="cs-CZ" sz="1100" kern="0" dirty="0" smtClean="0">
                <a:solidFill>
                  <a:schemeClr val="bg1"/>
                </a:solidFill>
                <a:ea typeface="Arial Unicode MS" pitchFamily="34" charset="-128"/>
                <a:cs typeface="Arial Unicode MS" pitchFamily="34" charset="-128"/>
              </a:rPr>
              <a:t>Pro věci a zařízení ve výrobním prostředí</a:t>
            </a:r>
          </a:p>
        </p:txBody>
      </p:sp>
      <p:pic>
        <p:nvPicPr>
          <p:cNvPr id="48" name="Picture 47"/>
          <p:cNvPicPr>
            <a:picLocks noChangeAspect="1"/>
          </p:cNvPicPr>
          <p:nvPr/>
        </p:nvPicPr>
        <p:blipFill>
          <a:blip r:embed="rId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081142" y="4506710"/>
            <a:ext cx="380487" cy="405172"/>
          </a:xfrm>
          <a:prstGeom prst="rect">
            <a:avLst/>
          </a:prstGeom>
        </p:spPr>
      </p:pic>
      <p:pic>
        <p:nvPicPr>
          <p:cNvPr id="50" name="Picture 49"/>
          <p:cNvPicPr>
            <a:picLocks noChangeAspect="1"/>
          </p:cNvPicPr>
          <p:nvPr/>
        </p:nvPicPr>
        <p:blipFill>
          <a:blip r:embed="rId7"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530139" y="3466318"/>
            <a:ext cx="403469" cy="397511"/>
          </a:xfrm>
          <a:prstGeom prst="rect">
            <a:avLst/>
          </a:prstGeom>
        </p:spPr>
      </p:pic>
      <p:pic>
        <p:nvPicPr>
          <p:cNvPr id="51" name="Picture 50"/>
          <p:cNvPicPr>
            <a:picLocks noChangeAspect="1"/>
          </p:cNvPicPr>
          <p:nvPr/>
        </p:nvPicPr>
        <p:blipFill>
          <a:blip r:embed="rId8"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714533" y="3305440"/>
            <a:ext cx="479227" cy="269831"/>
          </a:xfrm>
          <a:prstGeom prst="rect">
            <a:avLst/>
          </a:prstGeom>
        </p:spPr>
      </p:pic>
      <p:pic>
        <p:nvPicPr>
          <p:cNvPr id="53" name="Picture 52"/>
          <p:cNvPicPr>
            <a:picLocks noChangeAspect="1"/>
          </p:cNvPicPr>
          <p:nvPr/>
        </p:nvPicPr>
        <p:blipFill>
          <a:blip r:embed="rId9"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9030217" y="4116751"/>
            <a:ext cx="514126" cy="294516"/>
          </a:xfrm>
          <a:prstGeom prst="rect">
            <a:avLst/>
          </a:prstGeom>
        </p:spPr>
      </p:pic>
      <p:pic>
        <p:nvPicPr>
          <p:cNvPr id="55" name="Picture 54"/>
          <p:cNvPicPr>
            <a:picLocks noChangeAspect="1"/>
          </p:cNvPicPr>
          <p:nvPr/>
        </p:nvPicPr>
        <p:blipFill>
          <a:blip r:embed="rId10"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1006864" y="2631294"/>
            <a:ext cx="383892" cy="331117"/>
          </a:xfrm>
          <a:prstGeom prst="rect">
            <a:avLst/>
          </a:prstGeom>
        </p:spPr>
      </p:pic>
      <p:pic>
        <p:nvPicPr>
          <p:cNvPr id="56" name="Picture 55"/>
          <p:cNvPicPr>
            <a:picLocks noChangeAspect="1"/>
          </p:cNvPicPr>
          <p:nvPr/>
        </p:nvPicPr>
        <p:blipFill>
          <a:blip r:embed="rId11"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741592" y="3521269"/>
            <a:ext cx="386446" cy="447732"/>
          </a:xfrm>
          <a:prstGeom prst="rect">
            <a:avLst/>
          </a:prstGeom>
        </p:spPr>
      </p:pic>
      <p:pic>
        <p:nvPicPr>
          <p:cNvPr id="57" name="Picture 56"/>
          <p:cNvPicPr>
            <a:picLocks noChangeAspect="1"/>
          </p:cNvPicPr>
          <p:nvPr/>
        </p:nvPicPr>
        <p:blipFill>
          <a:blip r:embed="rId12"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000721" y="4104406"/>
            <a:ext cx="391553" cy="219610"/>
          </a:xfrm>
          <a:prstGeom prst="rect">
            <a:avLst/>
          </a:prstGeom>
        </p:spPr>
      </p:pic>
      <p:pic>
        <p:nvPicPr>
          <p:cNvPr id="58" name="Picture 57"/>
          <p:cNvPicPr>
            <a:picLocks noChangeAspect="1"/>
          </p:cNvPicPr>
          <p:nvPr/>
        </p:nvPicPr>
        <p:blipFill>
          <a:blip r:embed="rId13"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376333" y="2924632"/>
            <a:ext cx="448583" cy="291111"/>
          </a:xfrm>
          <a:prstGeom prst="rect">
            <a:avLst/>
          </a:prstGeom>
        </p:spPr>
      </p:pic>
      <p:pic>
        <p:nvPicPr>
          <p:cNvPr id="8" name="Picture 7" descr="SAP_Cloud_lg_cmyk.ai"/>
          <p:cNvPicPr>
            <a:picLocks noChangeAspect="1"/>
          </p:cNvPicPr>
          <p:nvPr/>
        </p:nvPicPr>
        <p:blipFill rotWithShape="1">
          <a:blip r:embed="rId14" cstate="email">
            <a:alphaModFix amt="88000"/>
            <a:duotone>
              <a:prstClr val="black"/>
              <a:schemeClr val="tx2">
                <a:tint val="45000"/>
                <a:satMod val="400000"/>
              </a:schemeClr>
            </a:duotone>
            <a:extLst>
              <a:ext uri="{28A0092B-C50C-407E-A947-70E740481C1C}">
                <a14:useLocalDpi xmlns:a14="http://schemas.microsoft.com/office/drawing/2010/main"/>
              </a:ext>
            </a:extLst>
          </a:blip>
          <a:srcRect l="17218" t="22077" r="17850" b="20977"/>
          <a:stretch/>
        </p:blipFill>
        <p:spPr>
          <a:xfrm>
            <a:off x="8833606" y="1317072"/>
            <a:ext cx="2525087" cy="1493240"/>
          </a:xfrm>
          <a:prstGeom prst="rect">
            <a:avLst/>
          </a:prstGeom>
          <a:noFill/>
        </p:spPr>
      </p:pic>
      <p:cxnSp>
        <p:nvCxnSpPr>
          <p:cNvPr id="70" name="Straight Connector 69"/>
          <p:cNvCxnSpPr/>
          <p:nvPr/>
        </p:nvCxnSpPr>
        <p:spPr>
          <a:xfrm>
            <a:off x="10187113" y="2631294"/>
            <a:ext cx="18771" cy="152291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9343154" y="2523859"/>
            <a:ext cx="7323" cy="1726045"/>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0903572" y="2368017"/>
            <a:ext cx="0" cy="1285988"/>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1186770" y="2272763"/>
            <a:ext cx="12040" cy="605512"/>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0681681" y="2328099"/>
            <a:ext cx="0" cy="72876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0" idx="0"/>
          </p:cNvCxnSpPr>
          <p:nvPr/>
        </p:nvCxnSpPr>
        <p:spPr>
          <a:xfrm>
            <a:off x="9727747" y="2631294"/>
            <a:ext cx="4127" cy="835024"/>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V="1">
            <a:off x="11163362" y="1362787"/>
            <a:ext cx="23408" cy="627143"/>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9" name="Picture 48"/>
          <p:cNvPicPr>
            <a:picLocks noChangeAspect="1"/>
          </p:cNvPicPr>
          <p:nvPr/>
        </p:nvPicPr>
        <p:blipFill>
          <a:blip r:embed="rId15"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895191" y="1200133"/>
            <a:ext cx="547324" cy="255361"/>
          </a:xfrm>
          <a:prstGeom prst="rect">
            <a:avLst/>
          </a:prstGeom>
        </p:spPr>
      </p:pic>
      <p:pic>
        <p:nvPicPr>
          <p:cNvPr id="84" name="Picture 83"/>
          <p:cNvPicPr>
            <a:picLocks noChangeAspect="1"/>
          </p:cNvPicPr>
          <p:nvPr/>
        </p:nvPicPr>
        <p:blipFill>
          <a:blip r:embed="rId16" cstate="print">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110807" y="3784781"/>
            <a:ext cx="279828" cy="450893"/>
          </a:xfrm>
          <a:prstGeom prst="rect">
            <a:avLst/>
          </a:prstGeom>
        </p:spPr>
      </p:pic>
      <p:sp>
        <p:nvSpPr>
          <p:cNvPr id="88" name="TextBox 87"/>
          <p:cNvSpPr txBox="1"/>
          <p:nvPr/>
        </p:nvSpPr>
        <p:spPr>
          <a:xfrm>
            <a:off x="325438" y="2216858"/>
            <a:ext cx="3880802" cy="1292662"/>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cs-CZ" sz="1800" b="1" kern="0" dirty="0" smtClean="0">
                <a:solidFill>
                  <a:schemeClr val="accent5"/>
                </a:solidFill>
                <a:ea typeface="Arial Unicode MS" pitchFamily="34" charset="-128"/>
                <a:cs typeface="Arial Unicode MS" pitchFamily="34" charset="-128"/>
              </a:rPr>
              <a:t>Průmysl 4.0 </a:t>
            </a:r>
            <a:r>
              <a:rPr lang="cs-CZ" sz="1100" kern="0" dirty="0" smtClean="0">
                <a:ea typeface="Arial Unicode MS" pitchFamily="34" charset="-128"/>
                <a:cs typeface="Arial Unicode MS" pitchFamily="34" charset="-128"/>
              </a:rPr>
              <a:t>se orientuje na výrobní odvětví a hodnoty dostupné </a:t>
            </a:r>
            <a:r>
              <a:rPr lang="cs-CZ" sz="1100" u="sng" kern="0" dirty="0" smtClean="0">
                <a:ea typeface="Arial Unicode MS" pitchFamily="34" charset="-128"/>
                <a:cs typeface="Arial Unicode MS" pitchFamily="34" charset="-128"/>
              </a:rPr>
              <a:t>v rámci 4 vrstev informačního systému výrobní lokality</a:t>
            </a:r>
            <a:r>
              <a:rPr lang="cs-CZ" sz="1100" kern="0" dirty="0" smtClean="0">
                <a:ea typeface="Arial Unicode MS" pitchFamily="34" charset="-128"/>
                <a:cs typeface="Arial Unicode MS" pitchFamily="34" charset="-128"/>
              </a:rPr>
              <a:t>, případně sítě výrobních lokalit podniku. Klíčovými tématy jsou dávka velikosti jedna, flexibilita, stopovatelnost, dokumentace a řízení výroby využívající plně propojených procesů ekonomického a výrobních informačních systémů.</a:t>
            </a:r>
          </a:p>
        </p:txBody>
      </p:sp>
      <p:sp>
        <p:nvSpPr>
          <p:cNvPr id="89" name="TextBox 88"/>
          <p:cNvSpPr txBox="1"/>
          <p:nvPr/>
        </p:nvSpPr>
        <p:spPr>
          <a:xfrm>
            <a:off x="8392037" y="4995026"/>
            <a:ext cx="3477163" cy="95410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cs-CZ" sz="1100" kern="0" dirty="0" smtClean="0">
                <a:ea typeface="Arial Unicode MS" pitchFamily="34" charset="-128"/>
                <a:cs typeface="Arial Unicode MS" pitchFamily="34" charset="-128"/>
              </a:rPr>
              <a:t>Externí scénáře </a:t>
            </a:r>
            <a:r>
              <a:rPr lang="cs-CZ" sz="1800" b="1" kern="0" dirty="0" smtClean="0">
                <a:solidFill>
                  <a:schemeClr val="accent1"/>
                </a:solidFill>
                <a:ea typeface="Arial Unicode MS" pitchFamily="34" charset="-128"/>
                <a:cs typeface="Arial Unicode MS" pitchFamily="34" charset="-128"/>
              </a:rPr>
              <a:t>Internetu věcí </a:t>
            </a:r>
            <a:r>
              <a:rPr lang="cs-CZ" sz="1100" kern="0" dirty="0" smtClean="0">
                <a:ea typeface="Arial Unicode MS" pitchFamily="34" charset="-128"/>
                <a:cs typeface="Arial Unicode MS" pitchFamily="34" charset="-128"/>
              </a:rPr>
              <a:t>umožňují připojit veškerá chytrá zařízení a věci bez ohledu nato, kde se nacházejí. Jakmile jsou připojeny, lze využít dostupných informací k realizaci nových obchodních scénářů.</a:t>
            </a:r>
          </a:p>
        </p:txBody>
      </p:sp>
      <p:sp>
        <p:nvSpPr>
          <p:cNvPr id="92" name="TextBox 91"/>
          <p:cNvSpPr txBox="1"/>
          <p:nvPr/>
        </p:nvSpPr>
        <p:spPr>
          <a:xfrm>
            <a:off x="11175066" y="3628413"/>
            <a:ext cx="687689"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cs-CZ" sz="600" kern="0" cap="all" dirty="0" smtClean="0">
                <a:ea typeface="Arial Unicode MS" pitchFamily="34" charset="-128"/>
                <a:cs typeface="Arial Unicode MS" pitchFamily="34" charset="-128"/>
              </a:rPr>
              <a:t>Chytré věci</a:t>
            </a:r>
            <a:br>
              <a:rPr lang="cs-CZ" sz="600" kern="0" cap="all" dirty="0" smtClean="0">
                <a:ea typeface="Arial Unicode MS" pitchFamily="34" charset="-128"/>
                <a:cs typeface="Arial Unicode MS" pitchFamily="34" charset="-128"/>
              </a:rPr>
            </a:br>
            <a:r>
              <a:rPr lang="cs-CZ" sz="600" kern="0" cap="all" dirty="0" smtClean="0">
                <a:ea typeface="Arial Unicode MS" pitchFamily="34" charset="-128"/>
                <a:cs typeface="Arial Unicode MS" pitchFamily="34" charset="-128"/>
              </a:rPr>
              <a:t>Chytrá zařízení</a:t>
            </a:r>
          </a:p>
        </p:txBody>
      </p:sp>
      <p:sp>
        <p:nvSpPr>
          <p:cNvPr id="94" name="TextBox 93"/>
          <p:cNvSpPr txBox="1"/>
          <p:nvPr/>
        </p:nvSpPr>
        <p:spPr>
          <a:xfrm>
            <a:off x="1026039" y="5719024"/>
            <a:ext cx="960199" cy="184666"/>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cs-CZ" sz="600" kern="0" dirty="0" smtClean="0">
                <a:ea typeface="Arial Unicode MS" pitchFamily="34" charset="-128"/>
                <a:cs typeface="Arial Unicode MS" pitchFamily="34" charset="-128"/>
              </a:rPr>
              <a:t>SMART </a:t>
            </a:r>
            <a:r>
              <a:rPr lang="cs-CZ" sz="600" kern="0" dirty="0" err="1" smtClean="0">
                <a:ea typeface="Arial Unicode MS" pitchFamily="34" charset="-128"/>
                <a:cs typeface="Arial Unicode MS" pitchFamily="34" charset="-128"/>
              </a:rPr>
              <a:t>industrial</a:t>
            </a:r>
            <a:r>
              <a:rPr lang="cs-CZ" sz="600" kern="0" dirty="0" smtClean="0">
                <a:ea typeface="Arial Unicode MS" pitchFamily="34" charset="-128"/>
                <a:cs typeface="Arial Unicode MS" pitchFamily="34" charset="-128"/>
              </a:rPr>
              <a:t> THINGS</a:t>
            </a:r>
            <a:br>
              <a:rPr lang="cs-CZ" sz="600" kern="0" dirty="0" smtClean="0">
                <a:ea typeface="Arial Unicode MS" pitchFamily="34" charset="-128"/>
                <a:cs typeface="Arial Unicode MS" pitchFamily="34" charset="-128"/>
              </a:rPr>
            </a:br>
            <a:r>
              <a:rPr lang="cs-CZ" sz="600" kern="0" dirty="0" smtClean="0">
                <a:ea typeface="Arial Unicode MS" pitchFamily="34" charset="-128"/>
                <a:cs typeface="Arial Unicode MS" pitchFamily="34" charset="-128"/>
              </a:rPr>
              <a:t>SMART </a:t>
            </a:r>
            <a:r>
              <a:rPr lang="cs-CZ" sz="600" kern="0" dirty="0" err="1" smtClean="0">
                <a:ea typeface="Arial Unicode MS" pitchFamily="34" charset="-128"/>
                <a:cs typeface="Arial Unicode MS" pitchFamily="34" charset="-128"/>
              </a:rPr>
              <a:t>industrial</a:t>
            </a:r>
            <a:r>
              <a:rPr lang="cs-CZ" sz="600" kern="0" dirty="0" smtClean="0">
                <a:ea typeface="Arial Unicode MS" pitchFamily="34" charset="-128"/>
                <a:cs typeface="Arial Unicode MS" pitchFamily="34" charset="-128"/>
              </a:rPr>
              <a:t> DEVICES</a:t>
            </a:r>
          </a:p>
        </p:txBody>
      </p:sp>
      <p:cxnSp>
        <p:nvCxnSpPr>
          <p:cNvPr id="98" name="Straight Arrow Connector 97"/>
          <p:cNvCxnSpPr/>
          <p:nvPr/>
        </p:nvCxnSpPr>
        <p:spPr>
          <a:xfrm>
            <a:off x="6169781" y="1691926"/>
            <a:ext cx="2663825" cy="0"/>
          </a:xfrm>
          <a:prstGeom prst="straightConnector1">
            <a:avLst/>
          </a:prstGeom>
          <a:ln w="38100">
            <a:solidFill>
              <a:schemeClr val="accent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3531765" y="1691926"/>
            <a:ext cx="2637260" cy="0"/>
          </a:xfrm>
          <a:prstGeom prst="straightConnector1">
            <a:avLst/>
          </a:prstGeom>
          <a:ln w="38100">
            <a:solidFill>
              <a:schemeClr val="accent5"/>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flipH="1">
            <a:off x="3531765" y="1691926"/>
            <a:ext cx="2637260" cy="0"/>
          </a:xfrm>
          <a:prstGeom prst="straightConnector1">
            <a:avLst/>
          </a:prstGeom>
          <a:ln w="38100">
            <a:solidFill>
              <a:schemeClr val="accent1"/>
            </a:solidFill>
            <a:prstDash val="dash"/>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535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angle 82"/>
          <p:cNvSpPr/>
          <p:nvPr/>
        </p:nvSpPr>
        <p:spPr bwMode="gray">
          <a:xfrm>
            <a:off x="4450607" y="5112549"/>
            <a:ext cx="3301729" cy="542694"/>
          </a:xfrm>
          <a:prstGeom prst="rect">
            <a:avLst/>
          </a:prstGeom>
          <a:gradFill>
            <a:gsLst>
              <a:gs pos="0">
                <a:schemeClr val="accent3">
                  <a:lumMod val="50000"/>
                </a:schemeClr>
              </a:gs>
              <a:gs pos="100000">
                <a:schemeClr val="accent3">
                  <a:lumMod val="50000"/>
                  <a:alpha val="0"/>
                </a:schemeClr>
              </a:gs>
            </a:gsLst>
            <a:lin ang="0" scaled="1"/>
          </a:gradFill>
          <a:ln w="6350" algn="ctr">
            <a:noFill/>
            <a:miter lim="800000"/>
            <a:headEnd/>
            <a:tailEnd/>
          </a:ln>
        </p:spPr>
        <p:txBody>
          <a:bodyPr lIns="90000" tIns="72000" rIns="90000" bIns="72000" rtlCol="0" anchor="ctr"/>
          <a:lstStyle/>
          <a:p>
            <a:pPr marL="1431925" marR="0"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smtClean="0">
                <a:ln>
                  <a:noFill/>
                </a:ln>
                <a:effectLst/>
                <a:uLnTx/>
                <a:uFillTx/>
                <a:ea typeface="Arial Unicode MS" pitchFamily="34" charset="-128"/>
                <a:cs typeface="Arial Unicode MS" pitchFamily="34" charset="-128"/>
              </a:rPr>
              <a:t>SCADA / HMI</a:t>
            </a:r>
          </a:p>
        </p:txBody>
      </p:sp>
      <p:sp>
        <p:nvSpPr>
          <p:cNvPr id="84" name="Rectangle 83"/>
          <p:cNvSpPr/>
          <p:nvPr/>
        </p:nvSpPr>
        <p:spPr bwMode="gray">
          <a:xfrm>
            <a:off x="4450607" y="5664351"/>
            <a:ext cx="3301729" cy="869298"/>
          </a:xfrm>
          <a:prstGeom prst="rect">
            <a:avLst/>
          </a:prstGeom>
          <a:gradFill>
            <a:gsLst>
              <a:gs pos="0">
                <a:schemeClr val="accent3">
                  <a:lumMod val="50000"/>
                </a:schemeClr>
              </a:gs>
              <a:gs pos="100000">
                <a:schemeClr val="accent3">
                  <a:lumMod val="50000"/>
                  <a:alpha val="0"/>
                </a:schemeClr>
              </a:gs>
            </a:gsLst>
            <a:lin ang="0" scaled="1"/>
          </a:gradFill>
          <a:ln w="6350" algn="ctr">
            <a:noFill/>
            <a:miter lim="800000"/>
            <a:headEnd/>
            <a:tailEnd/>
          </a:ln>
        </p:spPr>
        <p:txBody>
          <a:bodyPr lIns="90000" tIns="72000" rIns="90000" bIns="72000" rtlCol="0" anchor="ctr"/>
          <a:lstStyle/>
          <a:p>
            <a:pPr marL="1431925" marR="0" defTabSz="914400" eaLnBrk="1" fontAlgn="base" latinLnBrk="0" hangingPunct="1">
              <a:lnSpc>
                <a:spcPct val="100000"/>
              </a:lnSpc>
              <a:spcBef>
                <a:spcPct val="50000"/>
              </a:spcBef>
              <a:spcAft>
                <a:spcPct val="0"/>
              </a:spcAft>
              <a:buClr>
                <a:srgbClr val="F0AB00"/>
              </a:buClr>
              <a:buSzPct val="80000"/>
              <a:tabLst/>
            </a:pPr>
            <a:r>
              <a:rPr kumimoji="0" lang="cs-CZ" sz="1400" b="0" i="0" u="none" strike="noStrike" kern="0" cap="none" spc="0" normalizeH="0" baseline="0" noProof="0" dirty="0" smtClean="0">
                <a:ln>
                  <a:noFill/>
                </a:ln>
                <a:effectLst/>
                <a:uLnTx/>
                <a:uFillTx/>
                <a:ea typeface="Arial Unicode MS" pitchFamily="34" charset="-128"/>
                <a:cs typeface="Arial Unicode MS" pitchFamily="34" charset="-128"/>
              </a:rPr>
              <a:t>Vrstva</a:t>
            </a:r>
            <a:r>
              <a:rPr kumimoji="0" lang="cs-CZ" sz="1400" b="0" i="0" u="none" strike="noStrike" kern="0" cap="none" spc="0" normalizeH="0" noProof="0" dirty="0" smtClean="0">
                <a:ln>
                  <a:noFill/>
                </a:ln>
                <a:effectLst/>
                <a:uLnTx/>
                <a:uFillTx/>
                <a:ea typeface="Arial Unicode MS" pitchFamily="34" charset="-128"/>
                <a:cs typeface="Arial Unicode MS" pitchFamily="34" charset="-128"/>
              </a:rPr>
              <a:t> ASŘ</a:t>
            </a:r>
            <a:endParaRPr kumimoji="0" lang="en-US" sz="14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2" name="Rectangle 81"/>
          <p:cNvSpPr/>
          <p:nvPr/>
        </p:nvSpPr>
        <p:spPr bwMode="gray">
          <a:xfrm>
            <a:off x="4450607" y="4454836"/>
            <a:ext cx="3301729" cy="647148"/>
          </a:xfrm>
          <a:prstGeom prst="rect">
            <a:avLst/>
          </a:prstGeom>
          <a:gradFill>
            <a:gsLst>
              <a:gs pos="0">
                <a:schemeClr val="accent3">
                  <a:lumMod val="50000"/>
                </a:schemeClr>
              </a:gs>
              <a:gs pos="100000">
                <a:schemeClr val="accent3">
                  <a:lumMod val="50000"/>
                  <a:alpha val="0"/>
                </a:schemeClr>
              </a:gs>
            </a:gsLst>
            <a:lin ang="0" scaled="1"/>
          </a:gradFill>
          <a:ln w="6350" algn="ctr">
            <a:noFill/>
            <a:miter lim="800000"/>
            <a:headEnd/>
            <a:tailEnd/>
          </a:ln>
        </p:spPr>
        <p:txBody>
          <a:bodyPr lIns="90000" tIns="72000" rIns="90000" bIns="72000" rtlCol="0" anchor="ctr"/>
          <a:lstStyle/>
          <a:p>
            <a:pPr marL="1431925" marR="0"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smtClean="0">
                <a:ln>
                  <a:noFill/>
                </a:ln>
                <a:effectLst/>
                <a:uLnTx/>
                <a:uFillTx/>
                <a:ea typeface="Arial Unicode MS" pitchFamily="34" charset="-128"/>
                <a:cs typeface="Arial Unicode MS" pitchFamily="34" charset="-128"/>
              </a:rPr>
              <a:t>MES</a:t>
            </a:r>
          </a:p>
        </p:txBody>
      </p:sp>
      <p:sp>
        <p:nvSpPr>
          <p:cNvPr id="70" name="Rectangle 69"/>
          <p:cNvSpPr/>
          <p:nvPr/>
        </p:nvSpPr>
        <p:spPr bwMode="gray">
          <a:xfrm>
            <a:off x="4450607" y="3693045"/>
            <a:ext cx="3301729" cy="756495"/>
          </a:xfrm>
          <a:prstGeom prst="rect">
            <a:avLst/>
          </a:prstGeom>
          <a:gradFill>
            <a:gsLst>
              <a:gs pos="0">
                <a:schemeClr val="accent3">
                  <a:lumMod val="50000"/>
                </a:schemeClr>
              </a:gs>
              <a:gs pos="100000">
                <a:schemeClr val="accent3">
                  <a:lumMod val="50000"/>
                  <a:alpha val="0"/>
                </a:schemeClr>
              </a:gs>
            </a:gsLst>
            <a:lin ang="0" scaled="1"/>
          </a:gradFill>
          <a:ln w="6350" algn="ctr">
            <a:noFill/>
            <a:miter lim="800000"/>
            <a:headEnd/>
            <a:tailEnd/>
          </a:ln>
        </p:spPr>
        <p:txBody>
          <a:bodyPr lIns="90000" tIns="72000" rIns="90000" bIns="72000" rtlCol="0" anchor="ctr"/>
          <a:lstStyle/>
          <a:p>
            <a:pPr marL="1431925" marR="0" defTabSz="914400" eaLnBrk="1" fontAlgn="base" latinLnBrk="0" hangingPunct="1">
              <a:lnSpc>
                <a:spcPct val="100000"/>
              </a:lnSpc>
              <a:spcBef>
                <a:spcPct val="50000"/>
              </a:spcBef>
              <a:spcAft>
                <a:spcPct val="0"/>
              </a:spcAft>
              <a:buClr>
                <a:srgbClr val="F0AB00"/>
              </a:buClr>
              <a:buSzPct val="80000"/>
              <a:tabLst/>
            </a:pPr>
            <a:r>
              <a:rPr kumimoji="0" lang="en-US" sz="1400" b="0" i="0" u="none" strike="noStrike" kern="0" cap="none" spc="0" normalizeH="0" baseline="0" noProof="0" dirty="0" smtClean="0">
                <a:ln>
                  <a:noFill/>
                </a:ln>
                <a:effectLst/>
                <a:uLnTx/>
                <a:uFillTx/>
                <a:ea typeface="Arial Unicode MS" pitchFamily="34" charset="-128"/>
                <a:cs typeface="Arial Unicode MS" pitchFamily="34" charset="-128"/>
              </a:rPr>
              <a:t>ERP</a:t>
            </a:r>
          </a:p>
        </p:txBody>
      </p:sp>
      <p:pic>
        <p:nvPicPr>
          <p:cNvPr id="3" name="Picture 2"/>
          <p:cNvPicPr>
            <a:picLocks noChangeAspect="1"/>
          </p:cNvPicPr>
          <p:nvPr/>
        </p:nvPicPr>
        <p:blipFill>
          <a:blip r:embed="rId3"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869207" y="2089791"/>
            <a:ext cx="1453143" cy="650582"/>
          </a:xfrm>
          <a:prstGeom prst="rect">
            <a:avLst/>
          </a:prstGeom>
        </p:spPr>
      </p:pic>
      <p:sp>
        <p:nvSpPr>
          <p:cNvPr id="2" name="Title 1"/>
          <p:cNvSpPr>
            <a:spLocks noGrp="1"/>
          </p:cNvSpPr>
          <p:nvPr>
            <p:ph type="title"/>
          </p:nvPr>
        </p:nvSpPr>
        <p:spPr/>
        <p:txBody>
          <a:bodyPr/>
          <a:lstStyle/>
          <a:p>
            <a:r>
              <a:rPr lang="en-US" dirty="0" smtClean="0"/>
              <a:t>SAP Connected Manufacturing</a:t>
            </a:r>
            <a:br>
              <a:rPr lang="en-US" dirty="0" smtClean="0"/>
            </a:br>
            <a:r>
              <a:rPr lang="cs-CZ" sz="2400" b="0" dirty="0" smtClean="0"/>
              <a:t>Pět základních scénářů </a:t>
            </a:r>
            <a:r>
              <a:rPr lang="en-US" sz="2400" b="0" dirty="0" smtClean="0"/>
              <a:t>“</a:t>
            </a:r>
            <a:r>
              <a:rPr lang="cs-CZ" sz="2400" b="0" dirty="0" smtClean="0"/>
              <a:t>propojeného</a:t>
            </a:r>
            <a:r>
              <a:rPr lang="en-US" sz="2400" b="0" dirty="0" smtClean="0"/>
              <a:t>”</a:t>
            </a:r>
            <a:r>
              <a:rPr lang="cs-CZ" sz="2400" b="0" dirty="0" smtClean="0"/>
              <a:t> závodu</a:t>
            </a:r>
            <a:endParaRPr lang="de-DE" b="0" dirty="0"/>
          </a:p>
        </p:txBody>
      </p:sp>
      <p:sp>
        <p:nvSpPr>
          <p:cNvPr id="7" name="TextBox 6"/>
          <p:cNvSpPr txBox="1"/>
          <p:nvPr/>
        </p:nvSpPr>
        <p:spPr>
          <a:xfrm>
            <a:off x="4515801" y="5353417"/>
            <a:ext cx="168608" cy="216396"/>
          </a:xfrm>
          <a:prstGeom prst="ellipse">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spcBef>
                <a:spcPts val="504"/>
              </a:spcBef>
              <a:buClr>
                <a:srgbClr val="F0AB00"/>
              </a:buClr>
              <a:buSzPct val="80000"/>
            </a:pPr>
            <a:r>
              <a:rPr lang="en-US" sz="1000" kern="0" dirty="0">
                <a:solidFill>
                  <a:schemeClr val="bg1"/>
                </a:solidFill>
                <a:ea typeface="Arial Unicode MS" pitchFamily="34" charset="-128"/>
                <a:cs typeface="Arial Unicode MS" pitchFamily="34" charset="-128"/>
              </a:rPr>
              <a:t>1</a:t>
            </a:r>
          </a:p>
        </p:txBody>
      </p:sp>
      <p:sp>
        <p:nvSpPr>
          <p:cNvPr id="49" name="Isosceles Triangle 48"/>
          <p:cNvSpPr/>
          <p:nvPr/>
        </p:nvSpPr>
        <p:spPr>
          <a:xfrm>
            <a:off x="2909972" y="3668224"/>
            <a:ext cx="3033030" cy="2860129"/>
          </a:xfrm>
          <a:prstGeom prst="triangle">
            <a:avLst/>
          </a:prstGeom>
          <a:solidFill>
            <a:schemeClr val="accent3">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sp>
      <p:cxnSp>
        <p:nvCxnSpPr>
          <p:cNvPr id="46" name="Straight Connector 45"/>
          <p:cNvCxnSpPr/>
          <p:nvPr/>
        </p:nvCxnSpPr>
        <p:spPr>
          <a:xfrm flipH="1">
            <a:off x="4021069" y="4437639"/>
            <a:ext cx="373126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49" idx="1"/>
          </p:cNvCxnSpPr>
          <p:nvPr/>
        </p:nvCxnSpPr>
        <p:spPr>
          <a:xfrm flipH="1">
            <a:off x="3668230" y="5097520"/>
            <a:ext cx="4084106" cy="76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3373889" y="5642623"/>
            <a:ext cx="437844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26" descr="https://portal.wdf.sap.corp/irj/go/km/docs/KMC/PictureLibrary/Pictograms/Hardw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3521" y="4606646"/>
            <a:ext cx="304093" cy="38564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 name="Picture 28" descr="https://portal.wdf.sap.corp/irj/go/km/docs/KMC/PictureLibrary/Pictograms/Hardwar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2741" y="4595771"/>
            <a:ext cx="312665" cy="39651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30" descr="https://portal.wdf.sap.corp/irj/go/km/docs/KMC/PictureLibrary/Pictograms/ITmanage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6243" y="5152068"/>
            <a:ext cx="386831" cy="39601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2" name="Picture 30" descr="https://portal.wdf.sap.corp/irj/go/km/docs/KMC/PictureLibrary/Pictograms/ITmanagemen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1485" y="5164105"/>
            <a:ext cx="386830" cy="3960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3" name="Picture 2" descr="https://portal.wdf.sap.corp/irj/go/km/docs/KMC/PictureLibrary/Pictograms/Forward.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04111" y="4065703"/>
            <a:ext cx="434082" cy="41286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descr="C:\Users\D060166\AppData\Local\Temp\Rar$DIa0.221\machine_6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8369" y="5869761"/>
            <a:ext cx="408661" cy="40866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Users\D060166\AppData\Local\Temp\Rar$DIa0.221\machine_6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98631" y="5869761"/>
            <a:ext cx="408661" cy="408661"/>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p:cNvSpPr/>
          <p:nvPr/>
        </p:nvSpPr>
        <p:spPr bwMode="gray">
          <a:xfrm>
            <a:off x="9079610" y="2365300"/>
            <a:ext cx="2902205" cy="3713789"/>
          </a:xfrm>
          <a:prstGeom prst="rect">
            <a:avLst/>
          </a:prstGeom>
          <a:solidFill>
            <a:schemeClr val="accent3">
              <a:lumMod val="50000"/>
              <a:alpha val="60000"/>
            </a:schemeClr>
          </a:solidFill>
          <a:ln w="6350" algn="ctr">
            <a:noFill/>
            <a:miter lim="800000"/>
            <a:headEnd/>
            <a:tailEnd/>
          </a:ln>
        </p:spPr>
        <p:txBody>
          <a:bodyPr lIns="89985" tIns="71987" rIns="89985" bIns="71987" rtlCol="0" anchor="t"/>
          <a:lstStyle/>
          <a:p>
            <a:pPr defTabSz="767692">
              <a:spcBef>
                <a:spcPct val="50000"/>
              </a:spcBef>
              <a:buClr>
                <a:srgbClr val="F0AB00"/>
              </a:buClr>
              <a:buSzPct val="80000"/>
            </a:pPr>
            <a:r>
              <a:rPr lang="en-US" sz="2000" b="1" kern="0" dirty="0" smtClean="0">
                <a:ea typeface="Arial Unicode MS" pitchFamily="34" charset="-128"/>
                <a:cs typeface="Arial Unicode MS" pitchFamily="34" charset="-128"/>
              </a:rPr>
              <a:t>5 </a:t>
            </a:r>
            <a:r>
              <a:rPr lang="cs-CZ" sz="2000" b="1" kern="0" dirty="0" smtClean="0">
                <a:ea typeface="Arial Unicode MS" pitchFamily="34" charset="-128"/>
                <a:cs typeface="Arial Unicode MS" pitchFamily="34" charset="-128"/>
              </a:rPr>
              <a:t>scénářů</a:t>
            </a:r>
            <a:r>
              <a:rPr lang="en-US" sz="1600" b="1" kern="0" dirty="0" smtClean="0">
                <a:ea typeface="Arial Unicode MS" pitchFamily="34" charset="-128"/>
                <a:cs typeface="Arial Unicode MS" pitchFamily="34" charset="-128"/>
              </a:rPr>
              <a:t/>
            </a:r>
            <a:br>
              <a:rPr lang="en-US" sz="1600" b="1" kern="0" dirty="0" smtClean="0">
                <a:ea typeface="Arial Unicode MS" pitchFamily="34" charset="-128"/>
                <a:cs typeface="Arial Unicode MS" pitchFamily="34" charset="-128"/>
              </a:rPr>
            </a:br>
            <a:endParaRPr lang="en-US" sz="1600" b="1" kern="0" dirty="0" smtClean="0">
              <a:ea typeface="Arial Unicode MS" pitchFamily="34" charset="-128"/>
              <a:cs typeface="Arial Unicode MS" pitchFamily="34" charset="-128"/>
            </a:endParaRPr>
          </a:p>
          <a:p>
            <a:pPr marL="365125" defTabSz="767692">
              <a:spcBef>
                <a:spcPct val="50000"/>
              </a:spcBef>
              <a:buClr>
                <a:schemeClr val="bg1"/>
              </a:buClr>
              <a:buSzPct val="120000"/>
            </a:pPr>
            <a:r>
              <a:rPr lang="en-US" sz="1400" kern="0" dirty="0" smtClean="0">
                <a:ea typeface="Arial Unicode MS" pitchFamily="34" charset="-128"/>
                <a:cs typeface="Arial Unicode MS" pitchFamily="34" charset="-128"/>
              </a:rPr>
              <a:t>Shop Floor to Top Floor</a:t>
            </a:r>
            <a:br>
              <a:rPr lang="en-US" sz="1400" kern="0" dirty="0" smtClean="0">
                <a:ea typeface="Arial Unicode MS" pitchFamily="34" charset="-128"/>
                <a:cs typeface="Arial Unicode MS" pitchFamily="34" charset="-128"/>
              </a:rPr>
            </a:br>
            <a:endParaRPr lang="en-US" sz="1400" kern="0" dirty="0" smtClean="0">
              <a:ea typeface="Arial Unicode MS" pitchFamily="34" charset="-128"/>
              <a:cs typeface="Arial Unicode MS" pitchFamily="34" charset="-128"/>
            </a:endParaRPr>
          </a:p>
          <a:p>
            <a:pPr marL="365125" defTabSz="767692">
              <a:spcBef>
                <a:spcPct val="50000"/>
              </a:spcBef>
              <a:buClr>
                <a:schemeClr val="bg1"/>
              </a:buClr>
              <a:buSzPct val="120000"/>
            </a:pPr>
            <a:r>
              <a:rPr lang="en-US" sz="1400" kern="0" dirty="0" smtClean="0">
                <a:ea typeface="Arial Unicode MS" pitchFamily="34" charset="-128"/>
                <a:cs typeface="Arial Unicode MS" pitchFamily="34" charset="-128"/>
              </a:rPr>
              <a:t>Machine to Machine</a:t>
            </a:r>
            <a:br>
              <a:rPr lang="en-US" sz="1400" kern="0" dirty="0" smtClean="0">
                <a:ea typeface="Arial Unicode MS" pitchFamily="34" charset="-128"/>
                <a:cs typeface="Arial Unicode MS" pitchFamily="34" charset="-128"/>
              </a:rPr>
            </a:br>
            <a:endParaRPr lang="en-US" sz="1400" kern="0" dirty="0" smtClean="0">
              <a:ea typeface="Arial Unicode MS" pitchFamily="34" charset="-128"/>
              <a:cs typeface="Arial Unicode MS" pitchFamily="34" charset="-128"/>
            </a:endParaRPr>
          </a:p>
          <a:p>
            <a:pPr marL="365125" defTabSz="767692">
              <a:spcBef>
                <a:spcPct val="50000"/>
              </a:spcBef>
              <a:buClr>
                <a:schemeClr val="bg1"/>
              </a:buClr>
              <a:buSzPct val="120000"/>
            </a:pPr>
            <a:r>
              <a:rPr lang="en-US" sz="1400" kern="0" dirty="0" smtClean="0">
                <a:ea typeface="Arial Unicode MS" pitchFamily="34" charset="-128"/>
                <a:cs typeface="Arial Unicode MS" pitchFamily="34" charset="-128"/>
              </a:rPr>
              <a:t>e-commerce Integration</a:t>
            </a:r>
            <a:br>
              <a:rPr lang="en-US" sz="1400" kern="0" dirty="0" smtClean="0">
                <a:ea typeface="Arial Unicode MS" pitchFamily="34" charset="-128"/>
                <a:cs typeface="Arial Unicode MS" pitchFamily="34" charset="-128"/>
              </a:rPr>
            </a:br>
            <a:endParaRPr lang="en-US" sz="1400" kern="0" dirty="0" smtClean="0">
              <a:ea typeface="Arial Unicode MS" pitchFamily="34" charset="-128"/>
              <a:cs typeface="Arial Unicode MS" pitchFamily="34" charset="-128"/>
            </a:endParaRPr>
          </a:p>
          <a:p>
            <a:pPr marL="365125" defTabSz="767692">
              <a:spcBef>
                <a:spcPct val="50000"/>
              </a:spcBef>
              <a:buClr>
                <a:schemeClr val="bg1"/>
              </a:buClr>
              <a:buSzPct val="120000"/>
            </a:pPr>
            <a:r>
              <a:rPr lang="en-US" sz="1400" kern="0" dirty="0" smtClean="0">
                <a:ea typeface="Arial Unicode MS" pitchFamily="34" charset="-128"/>
                <a:cs typeface="Arial Unicode MS" pitchFamily="34" charset="-128"/>
              </a:rPr>
              <a:t>Machine  / Operations Cloud</a:t>
            </a:r>
            <a:br>
              <a:rPr lang="en-US" sz="1400" kern="0" dirty="0" smtClean="0">
                <a:ea typeface="Arial Unicode MS" pitchFamily="34" charset="-128"/>
                <a:cs typeface="Arial Unicode MS" pitchFamily="34" charset="-128"/>
              </a:rPr>
            </a:br>
            <a:endParaRPr lang="en-US" sz="1400" kern="0" dirty="0" smtClean="0">
              <a:ea typeface="Arial Unicode MS" pitchFamily="34" charset="-128"/>
              <a:cs typeface="Arial Unicode MS" pitchFamily="34" charset="-128"/>
            </a:endParaRPr>
          </a:p>
          <a:p>
            <a:pPr marL="365125" defTabSz="767692">
              <a:spcBef>
                <a:spcPct val="50000"/>
              </a:spcBef>
              <a:buClr>
                <a:schemeClr val="bg1"/>
              </a:buClr>
              <a:buSzPct val="120000"/>
            </a:pPr>
            <a:r>
              <a:rPr lang="en-US" sz="1400" kern="0" dirty="0" smtClean="0">
                <a:ea typeface="Arial Unicode MS" pitchFamily="34" charset="-128"/>
                <a:cs typeface="Arial Unicode MS" pitchFamily="34" charset="-128"/>
              </a:rPr>
              <a:t>Direct Replenishment</a:t>
            </a:r>
          </a:p>
          <a:p>
            <a:pPr marL="365125" defTabSz="767692">
              <a:spcBef>
                <a:spcPct val="50000"/>
              </a:spcBef>
              <a:buClr>
                <a:schemeClr val="bg1"/>
              </a:buClr>
              <a:buSzPct val="120000"/>
            </a:pPr>
            <a:endParaRPr lang="en-US" sz="1400" kern="0" dirty="0">
              <a:ea typeface="Arial Unicode MS" pitchFamily="34" charset="-128"/>
              <a:cs typeface="Arial Unicode MS" pitchFamily="34" charset="-128"/>
            </a:endParaRPr>
          </a:p>
        </p:txBody>
      </p:sp>
      <p:cxnSp>
        <p:nvCxnSpPr>
          <p:cNvPr id="28" name="Straight Arrow Connector 27"/>
          <p:cNvCxnSpPr/>
          <p:nvPr/>
        </p:nvCxnSpPr>
        <p:spPr>
          <a:xfrm flipV="1">
            <a:off x="3361637" y="6384816"/>
            <a:ext cx="2227225" cy="1"/>
          </a:xfrm>
          <a:prstGeom prst="straightConnector1">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344916" y="6254584"/>
            <a:ext cx="224869" cy="238036"/>
          </a:xfrm>
          <a:prstGeom prst="ellipse">
            <a:avLst/>
          </a:prstGeom>
          <a:solidFill>
            <a:schemeClr val="accent3">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defPPr>
              <a:defRPr lang="de-DE"/>
            </a:defPPr>
            <a:lvl1pPr algn="ctr">
              <a:spcBef>
                <a:spcPts val="600"/>
              </a:spcBef>
              <a:buClr>
                <a:srgbClr val="F0AB00"/>
              </a:buClr>
              <a:buSzPct val="80000"/>
              <a:defRPr sz="1100" kern="0">
                <a:solidFill>
                  <a:schemeClr val="bg1"/>
                </a:solidFill>
                <a:ea typeface="Arial Unicode MS" pitchFamily="34" charset="-128"/>
                <a:cs typeface="Arial Unicode MS" pitchFamily="34" charset="-128"/>
              </a:defRPr>
            </a:lvl1pPr>
          </a:lstStyle>
          <a:p>
            <a:r>
              <a:rPr lang="en-US" dirty="0">
                <a:solidFill>
                  <a:schemeClr val="accent1"/>
                </a:solidFill>
              </a:rPr>
              <a:t>2</a:t>
            </a:r>
          </a:p>
        </p:txBody>
      </p:sp>
      <p:grpSp>
        <p:nvGrpSpPr>
          <p:cNvPr id="5" name="Group 4"/>
          <p:cNvGrpSpPr/>
          <p:nvPr/>
        </p:nvGrpSpPr>
        <p:grpSpPr>
          <a:xfrm>
            <a:off x="1982802" y="1475834"/>
            <a:ext cx="5384818" cy="1819661"/>
            <a:chOff x="3840480" y="3758354"/>
            <a:chExt cx="4471417" cy="1554602"/>
          </a:xfrm>
        </p:grpSpPr>
        <p:sp>
          <p:nvSpPr>
            <p:cNvPr id="54" name="Arc 53"/>
            <p:cNvSpPr/>
            <p:nvPr/>
          </p:nvSpPr>
          <p:spPr>
            <a:xfrm>
              <a:off x="3840480" y="4364985"/>
              <a:ext cx="1152694" cy="947476"/>
            </a:xfrm>
            <a:prstGeom prst="arc">
              <a:avLst>
                <a:gd name="adj1" fmla="val 5421044"/>
                <a:gd name="adj2" fmla="val 16090295"/>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5" name="Arc 54"/>
            <p:cNvSpPr/>
            <p:nvPr/>
          </p:nvSpPr>
          <p:spPr>
            <a:xfrm>
              <a:off x="4363413" y="4068877"/>
              <a:ext cx="1152694" cy="947476"/>
            </a:xfrm>
            <a:prstGeom prst="arc">
              <a:avLst>
                <a:gd name="adj1" fmla="val 11545317"/>
                <a:gd name="adj2" fmla="val 16150596"/>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6" name="Arc 55"/>
            <p:cNvSpPr/>
            <p:nvPr/>
          </p:nvSpPr>
          <p:spPr>
            <a:xfrm>
              <a:off x="4810294" y="3891247"/>
              <a:ext cx="1152694" cy="947476"/>
            </a:xfrm>
            <a:prstGeom prst="arc">
              <a:avLst>
                <a:gd name="adj1" fmla="val 12353138"/>
                <a:gd name="adj2" fmla="val 18674407"/>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7" name="Arc 56"/>
            <p:cNvSpPr/>
            <p:nvPr/>
          </p:nvSpPr>
          <p:spPr>
            <a:xfrm>
              <a:off x="5516107" y="3758354"/>
              <a:ext cx="1152694" cy="947476"/>
            </a:xfrm>
            <a:prstGeom prst="arc">
              <a:avLst>
                <a:gd name="adj1" fmla="val 13003141"/>
                <a:gd name="adj2" fmla="val 20384702"/>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8" name="Arc 57"/>
            <p:cNvSpPr/>
            <p:nvPr/>
          </p:nvSpPr>
          <p:spPr>
            <a:xfrm>
              <a:off x="6502441" y="3883932"/>
              <a:ext cx="1152694" cy="947476"/>
            </a:xfrm>
            <a:prstGeom prst="arc">
              <a:avLst>
                <a:gd name="adj1" fmla="val 12326767"/>
                <a:gd name="adj2" fmla="val 20101095"/>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59" name="Arc 58"/>
            <p:cNvSpPr/>
            <p:nvPr/>
          </p:nvSpPr>
          <p:spPr>
            <a:xfrm>
              <a:off x="7159203" y="4135641"/>
              <a:ext cx="1152694" cy="1177315"/>
            </a:xfrm>
            <a:prstGeom prst="arc">
              <a:avLst>
                <a:gd name="adj1" fmla="val 14876505"/>
                <a:gd name="adj2" fmla="val 5465075"/>
              </a:avLst>
            </a:prstGeom>
            <a:ln w="28575">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cxnSp>
          <p:nvCxnSpPr>
            <p:cNvPr id="60" name="Straight Connector 59"/>
            <p:cNvCxnSpPr>
              <a:stCxn id="54" idx="0"/>
            </p:cNvCxnSpPr>
            <p:nvPr/>
          </p:nvCxnSpPr>
          <p:spPr>
            <a:xfrm>
              <a:off x="4414139" y="5312456"/>
              <a:ext cx="3326173" cy="5"/>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14" name="Curved Connector 13"/>
          <p:cNvCxnSpPr>
            <a:endCxn id="13" idx="1"/>
          </p:cNvCxnSpPr>
          <p:nvPr/>
        </p:nvCxnSpPr>
        <p:spPr>
          <a:xfrm rot="10800000" flipV="1">
            <a:off x="4204112" y="2518933"/>
            <a:ext cx="1059587" cy="1753199"/>
          </a:xfrm>
          <a:prstGeom prst="curvedConnector3">
            <a:avLst>
              <a:gd name="adj1" fmla="val 121574"/>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Curved Connector 14"/>
          <p:cNvCxnSpPr>
            <a:endCxn id="9" idx="1"/>
          </p:cNvCxnSpPr>
          <p:nvPr/>
        </p:nvCxnSpPr>
        <p:spPr>
          <a:xfrm rot="10800000" flipV="1">
            <a:off x="4043523" y="2518933"/>
            <a:ext cx="1220175" cy="2280533"/>
          </a:xfrm>
          <a:prstGeom prst="curvedConnector3">
            <a:avLst>
              <a:gd name="adj1" fmla="val 118735"/>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197924" y="2726951"/>
            <a:ext cx="224869" cy="238036"/>
          </a:xfrm>
          <a:prstGeom prst="ellipse">
            <a:avLst/>
          </a:prstGeom>
          <a:solidFill>
            <a:schemeClr val="accent3">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defPPr>
              <a:defRPr lang="de-DE"/>
            </a:defPPr>
            <a:lvl1pPr algn="ctr">
              <a:spcBef>
                <a:spcPts val="600"/>
              </a:spcBef>
              <a:buClr>
                <a:srgbClr val="F0AB00"/>
              </a:buClr>
              <a:buSzPct val="80000"/>
              <a:defRPr sz="1100" kern="0">
                <a:solidFill>
                  <a:schemeClr val="bg1"/>
                </a:solidFill>
                <a:ea typeface="Arial Unicode MS" pitchFamily="34" charset="-128"/>
                <a:cs typeface="Arial Unicode MS" pitchFamily="34" charset="-128"/>
              </a:defRPr>
            </a:lvl1pPr>
          </a:lstStyle>
          <a:p>
            <a:r>
              <a:rPr lang="en-US" dirty="0">
                <a:solidFill>
                  <a:schemeClr val="accent1"/>
                </a:solidFill>
              </a:rPr>
              <a:t>3</a:t>
            </a:r>
          </a:p>
        </p:txBody>
      </p:sp>
      <p:sp>
        <p:nvSpPr>
          <p:cNvPr id="31" name="TextBox 30"/>
          <p:cNvSpPr txBox="1"/>
          <p:nvPr/>
        </p:nvSpPr>
        <p:spPr>
          <a:xfrm>
            <a:off x="5106024" y="2617088"/>
            <a:ext cx="904094" cy="184666"/>
          </a:xfrm>
          <a:prstGeom prst="rect">
            <a:avLst/>
          </a:prstGeom>
          <a:noFill/>
          <a:ln>
            <a:noFill/>
          </a:ln>
        </p:spPr>
        <p:txBody>
          <a:bodyPr wrap="none" lIns="0" tIns="0" rIns="0" bIns="0" rtlCol="0">
            <a:spAutoFit/>
          </a:bodyPr>
          <a:lstStyle/>
          <a:p>
            <a:pPr algn="ctr">
              <a:spcBef>
                <a:spcPts val="600"/>
              </a:spcBef>
              <a:buClr>
                <a:srgbClr val="F0AB00"/>
              </a:buClr>
              <a:buSzPct val="80000"/>
            </a:pPr>
            <a:r>
              <a:rPr lang="de-DE" sz="1200" kern="0" dirty="0">
                <a:ea typeface="Arial Unicode MS" pitchFamily="34" charset="-128"/>
                <a:cs typeface="Arial Unicode MS" pitchFamily="34" charset="-128"/>
              </a:rPr>
              <a:t>E-Commerce</a:t>
            </a:r>
          </a:p>
        </p:txBody>
      </p:sp>
      <p:sp>
        <p:nvSpPr>
          <p:cNvPr id="33" name="TextBox 32"/>
          <p:cNvSpPr txBox="1"/>
          <p:nvPr/>
        </p:nvSpPr>
        <p:spPr>
          <a:xfrm>
            <a:off x="7965605" y="3188287"/>
            <a:ext cx="623569" cy="184666"/>
          </a:xfrm>
          <a:prstGeom prst="rect">
            <a:avLst/>
          </a:prstGeom>
          <a:noFill/>
          <a:ln>
            <a:noFill/>
          </a:ln>
        </p:spPr>
        <p:txBody>
          <a:bodyPr wrap="none" lIns="0" tIns="0" rIns="0" bIns="0" rtlCol="0">
            <a:spAutoFit/>
          </a:bodyPr>
          <a:lstStyle/>
          <a:p>
            <a:pPr algn="ctr">
              <a:spcBef>
                <a:spcPts val="600"/>
              </a:spcBef>
              <a:buClr>
                <a:srgbClr val="F0AB00"/>
              </a:buClr>
              <a:buSzPct val="80000"/>
            </a:pPr>
            <a:r>
              <a:rPr lang="cs-CZ" sz="1200" kern="0" dirty="0" smtClean="0">
                <a:ea typeface="Arial Unicode MS" pitchFamily="34" charset="-128"/>
                <a:cs typeface="Arial Unicode MS" pitchFamily="34" charset="-128"/>
              </a:rPr>
              <a:t>Zákazník</a:t>
            </a:r>
            <a:endParaRPr lang="de-DE" sz="1200" kern="0" dirty="0">
              <a:ea typeface="Arial Unicode MS" pitchFamily="34" charset="-128"/>
              <a:cs typeface="Arial Unicode MS" pitchFamily="34" charset="-128"/>
            </a:endParaRPr>
          </a:p>
        </p:txBody>
      </p:sp>
      <p:sp>
        <p:nvSpPr>
          <p:cNvPr id="43" name="Freeform 42"/>
          <p:cNvSpPr/>
          <p:nvPr/>
        </p:nvSpPr>
        <p:spPr bwMode="gray">
          <a:xfrm flipV="1">
            <a:off x="5770777" y="2436460"/>
            <a:ext cx="2107190" cy="236271"/>
          </a:xfrm>
          <a:custGeom>
            <a:avLst/>
            <a:gdLst>
              <a:gd name="connsiteX0" fmla="*/ 0 w 1699054"/>
              <a:gd name="connsiteY0" fmla="*/ 599303 h 599303"/>
              <a:gd name="connsiteX1" fmla="*/ 908221 w 1699054"/>
              <a:gd name="connsiteY1" fmla="*/ 475735 h 599303"/>
              <a:gd name="connsiteX2" fmla="*/ 1699054 w 1699054"/>
              <a:gd name="connsiteY2" fmla="*/ 0 h 599303"/>
            </a:gdLst>
            <a:ahLst/>
            <a:cxnLst>
              <a:cxn ang="0">
                <a:pos x="connsiteX0" y="connsiteY0"/>
              </a:cxn>
              <a:cxn ang="0">
                <a:pos x="connsiteX1" y="connsiteY1"/>
              </a:cxn>
              <a:cxn ang="0">
                <a:pos x="connsiteX2" y="connsiteY2"/>
              </a:cxn>
            </a:cxnLst>
            <a:rect l="l" t="t" r="r" b="b"/>
            <a:pathLst>
              <a:path w="1699054" h="599303">
                <a:moveTo>
                  <a:pt x="0" y="599303"/>
                </a:moveTo>
                <a:cubicBezTo>
                  <a:pt x="312522" y="587461"/>
                  <a:pt x="625045" y="575619"/>
                  <a:pt x="908221" y="475735"/>
                </a:cubicBezTo>
                <a:cubicBezTo>
                  <a:pt x="1191397" y="375851"/>
                  <a:pt x="1445225" y="187925"/>
                  <a:pt x="1699054" y="0"/>
                </a:cubicBezTo>
              </a:path>
            </a:pathLst>
          </a:cu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108878" tIns="54439" rIns="108878" bIns="54439" rtlCol="0" anchor="ctr"/>
          <a:lstStyle/>
          <a:p>
            <a:pPr algn="ctr"/>
            <a:endParaRPr lang="de-DE">
              <a:solidFill>
                <a:schemeClr val="bg1"/>
              </a:solidFill>
            </a:endParaRPr>
          </a:p>
        </p:txBody>
      </p:sp>
      <p:sp>
        <p:nvSpPr>
          <p:cNvPr id="44" name="TextBox 43"/>
          <p:cNvSpPr txBox="1"/>
          <p:nvPr/>
        </p:nvSpPr>
        <p:spPr>
          <a:xfrm>
            <a:off x="6224300" y="2325057"/>
            <a:ext cx="224869" cy="238036"/>
          </a:xfrm>
          <a:prstGeom prst="ellipse">
            <a:avLst/>
          </a:prstGeom>
          <a:solidFill>
            <a:schemeClr val="accent3">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defPPr>
              <a:defRPr lang="de-DE"/>
            </a:defPPr>
            <a:lvl1pPr algn="ctr">
              <a:spcBef>
                <a:spcPts val="600"/>
              </a:spcBef>
              <a:buClr>
                <a:srgbClr val="F0AB00"/>
              </a:buClr>
              <a:buSzPct val="80000"/>
              <a:defRPr sz="1100" kern="0">
                <a:solidFill>
                  <a:schemeClr val="bg1"/>
                </a:solidFill>
                <a:ea typeface="Arial Unicode MS" pitchFamily="34" charset="-128"/>
                <a:cs typeface="Arial Unicode MS" pitchFamily="34" charset="-128"/>
              </a:defRPr>
            </a:lvl1pPr>
          </a:lstStyle>
          <a:p>
            <a:r>
              <a:rPr lang="en-US" dirty="0">
                <a:solidFill>
                  <a:schemeClr val="accent1"/>
                </a:solidFill>
              </a:rPr>
              <a:t>3</a:t>
            </a:r>
          </a:p>
        </p:txBody>
      </p:sp>
      <p:cxnSp>
        <p:nvCxnSpPr>
          <p:cNvPr id="26" name="Straight Arrow Connector 25"/>
          <p:cNvCxnSpPr/>
          <p:nvPr/>
        </p:nvCxnSpPr>
        <p:spPr>
          <a:xfrm flipH="1" flipV="1">
            <a:off x="4421152" y="4515632"/>
            <a:ext cx="32224" cy="1584285"/>
          </a:xfrm>
          <a:prstGeom prst="straightConnector1">
            <a:avLst/>
          </a:pr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326126" y="4978502"/>
            <a:ext cx="224869" cy="238036"/>
          </a:xfrm>
          <a:prstGeom prst="ellipse">
            <a:avLst/>
          </a:prstGeom>
          <a:solidFill>
            <a:schemeClr val="accent3">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defPPr>
              <a:defRPr lang="de-DE"/>
            </a:defPPr>
            <a:lvl1pPr algn="ctr">
              <a:spcBef>
                <a:spcPts val="600"/>
              </a:spcBef>
              <a:buClr>
                <a:srgbClr val="F0AB00"/>
              </a:buClr>
              <a:buSzPct val="80000"/>
              <a:defRPr sz="1100" kern="0">
                <a:solidFill>
                  <a:schemeClr val="bg1"/>
                </a:solidFill>
                <a:ea typeface="Arial Unicode MS" pitchFamily="34" charset="-128"/>
                <a:cs typeface="Arial Unicode MS" pitchFamily="34" charset="-128"/>
              </a:defRPr>
            </a:lvl1pPr>
          </a:lstStyle>
          <a:p>
            <a:r>
              <a:rPr lang="en-US" dirty="0">
                <a:solidFill>
                  <a:schemeClr val="accent1"/>
                </a:solidFill>
              </a:rPr>
              <a:t>1</a:t>
            </a:r>
          </a:p>
        </p:txBody>
      </p:sp>
      <p:pic>
        <p:nvPicPr>
          <p:cNvPr id="18" name="Picture 3" descr="C:\Users\D060166\AppData\Local\Temp\Rar$DIa0.221\machine_64.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3730" y="2177333"/>
            <a:ext cx="476384" cy="476384"/>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914041" y="1965789"/>
            <a:ext cx="902144" cy="369332"/>
          </a:xfrm>
          <a:prstGeom prst="rect">
            <a:avLst/>
          </a:prstGeom>
          <a:noFill/>
          <a:ln>
            <a:noFill/>
          </a:ln>
        </p:spPr>
        <p:txBody>
          <a:bodyPr wrap="square" lIns="0" tIns="0" rIns="0" bIns="0" rtlCol="0">
            <a:spAutoFit/>
          </a:bodyPr>
          <a:lstStyle/>
          <a:p>
            <a:pPr algn="ctr">
              <a:buClr>
                <a:srgbClr val="F0AB00"/>
              </a:buClr>
              <a:buSzPct val="80000"/>
            </a:pPr>
            <a:r>
              <a:rPr lang="cs-CZ" sz="1200" kern="0" dirty="0" smtClean="0">
                <a:ea typeface="Arial Unicode MS" pitchFamily="34" charset="-128"/>
                <a:cs typeface="Arial Unicode MS" pitchFamily="34" charset="-128"/>
              </a:rPr>
              <a:t>Poskytovatel servisu</a:t>
            </a:r>
            <a:endParaRPr lang="de-DE" sz="1200" kern="0" dirty="0">
              <a:ea typeface="Arial Unicode MS" pitchFamily="34" charset="-128"/>
              <a:cs typeface="Arial Unicode MS" pitchFamily="34" charset="-128"/>
            </a:endParaRPr>
          </a:p>
        </p:txBody>
      </p:sp>
      <p:sp>
        <p:nvSpPr>
          <p:cNvPr id="36" name="TextBox 35"/>
          <p:cNvSpPr txBox="1"/>
          <p:nvPr/>
        </p:nvSpPr>
        <p:spPr>
          <a:xfrm>
            <a:off x="2893979" y="2816412"/>
            <a:ext cx="1202253" cy="184666"/>
          </a:xfrm>
          <a:prstGeom prst="rect">
            <a:avLst/>
          </a:prstGeom>
          <a:noFill/>
          <a:ln>
            <a:noFill/>
          </a:ln>
        </p:spPr>
        <p:txBody>
          <a:bodyPr wrap="none" lIns="0" tIns="0" rIns="0" bIns="0" rtlCol="0">
            <a:spAutoFit/>
          </a:bodyPr>
          <a:lstStyle/>
          <a:p>
            <a:pPr algn="ctr">
              <a:spcBef>
                <a:spcPts val="600"/>
              </a:spcBef>
              <a:buClr>
                <a:srgbClr val="F0AB00"/>
              </a:buClr>
              <a:buSzPct val="80000"/>
            </a:pPr>
            <a:r>
              <a:rPr lang="cs-CZ" sz="1200" kern="0" dirty="0" smtClean="0">
                <a:ea typeface="Arial Unicode MS" pitchFamily="34" charset="-128"/>
                <a:cs typeface="Arial Unicode MS" pitchFamily="34" charset="-128"/>
              </a:rPr>
              <a:t>Průmyslový </a:t>
            </a:r>
            <a:r>
              <a:rPr lang="cs-CZ" sz="1200" kern="0" dirty="0" err="1" smtClean="0">
                <a:ea typeface="Arial Unicode MS" pitchFamily="34" charset="-128"/>
                <a:cs typeface="Arial Unicode MS" pitchFamily="34" charset="-128"/>
              </a:rPr>
              <a:t>cloud</a:t>
            </a:r>
            <a:endParaRPr lang="de-DE" sz="1200" kern="0" dirty="0">
              <a:ea typeface="Arial Unicode MS" pitchFamily="34" charset="-128"/>
              <a:cs typeface="Arial Unicode MS" pitchFamily="34" charset="-128"/>
            </a:endParaRPr>
          </a:p>
        </p:txBody>
      </p:sp>
      <p:sp>
        <p:nvSpPr>
          <p:cNvPr id="39" name="Freeform 38"/>
          <p:cNvSpPr/>
          <p:nvPr/>
        </p:nvSpPr>
        <p:spPr bwMode="gray">
          <a:xfrm>
            <a:off x="3129868" y="3014582"/>
            <a:ext cx="746002" cy="1977313"/>
          </a:xfrm>
          <a:custGeom>
            <a:avLst/>
            <a:gdLst>
              <a:gd name="connsiteX0" fmla="*/ 371530 w 371530"/>
              <a:gd name="connsiteY0" fmla="*/ 2699951 h 2699951"/>
              <a:gd name="connsiteX1" fmla="*/ 13184 w 371530"/>
              <a:gd name="connsiteY1" fmla="*/ 1229497 h 2699951"/>
              <a:gd name="connsiteX2" fmla="*/ 112038 w 371530"/>
              <a:gd name="connsiteY2" fmla="*/ 0 h 2699951"/>
            </a:gdLst>
            <a:ahLst/>
            <a:cxnLst>
              <a:cxn ang="0">
                <a:pos x="connsiteX0" y="connsiteY0"/>
              </a:cxn>
              <a:cxn ang="0">
                <a:pos x="connsiteX1" y="connsiteY1"/>
              </a:cxn>
              <a:cxn ang="0">
                <a:pos x="connsiteX2" y="connsiteY2"/>
              </a:cxn>
            </a:cxnLst>
            <a:rect l="l" t="t" r="r" b="b"/>
            <a:pathLst>
              <a:path w="371530" h="2699951">
                <a:moveTo>
                  <a:pt x="371530" y="2699951"/>
                </a:moveTo>
                <a:cubicBezTo>
                  <a:pt x="213981" y="2189720"/>
                  <a:pt x="56433" y="1679489"/>
                  <a:pt x="13184" y="1229497"/>
                </a:cubicBezTo>
                <a:cubicBezTo>
                  <a:pt x="-30065" y="779505"/>
                  <a:pt x="40986" y="389752"/>
                  <a:pt x="112038" y="0"/>
                </a:cubicBezTo>
              </a:path>
            </a:pathLst>
          </a:cu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108878" tIns="54439" rIns="108878" bIns="54439" rtlCol="0" anchor="ctr"/>
          <a:lstStyle/>
          <a:p>
            <a:pPr algn="ctr"/>
            <a:endParaRPr lang="de-DE">
              <a:solidFill>
                <a:schemeClr val="bg1"/>
              </a:solidFill>
            </a:endParaRPr>
          </a:p>
        </p:txBody>
      </p:sp>
      <p:sp>
        <p:nvSpPr>
          <p:cNvPr id="40" name="TextBox 39"/>
          <p:cNvSpPr txBox="1"/>
          <p:nvPr/>
        </p:nvSpPr>
        <p:spPr>
          <a:xfrm>
            <a:off x="3050263" y="3856505"/>
            <a:ext cx="224869" cy="238036"/>
          </a:xfrm>
          <a:prstGeom prst="ellipse">
            <a:avLst/>
          </a:prstGeom>
          <a:solidFill>
            <a:schemeClr val="accent3">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defPPr>
              <a:defRPr lang="de-DE"/>
            </a:defPPr>
            <a:lvl1pPr algn="ctr">
              <a:spcBef>
                <a:spcPts val="600"/>
              </a:spcBef>
              <a:buClr>
                <a:srgbClr val="F0AB00"/>
              </a:buClr>
              <a:buSzPct val="80000"/>
              <a:defRPr sz="1100" kern="0">
                <a:solidFill>
                  <a:schemeClr val="bg1"/>
                </a:solidFill>
                <a:ea typeface="Arial Unicode MS" pitchFamily="34" charset="-128"/>
                <a:cs typeface="Arial Unicode MS" pitchFamily="34" charset="-128"/>
              </a:defRPr>
            </a:lvl1pPr>
          </a:lstStyle>
          <a:p>
            <a:r>
              <a:rPr lang="en-US" dirty="0">
                <a:solidFill>
                  <a:schemeClr val="accent1"/>
                </a:solidFill>
              </a:rPr>
              <a:t>4</a:t>
            </a:r>
          </a:p>
        </p:txBody>
      </p:sp>
      <p:sp>
        <p:nvSpPr>
          <p:cNvPr id="41" name="Freeform 40"/>
          <p:cNvSpPr/>
          <p:nvPr/>
        </p:nvSpPr>
        <p:spPr bwMode="gray">
          <a:xfrm>
            <a:off x="1552564" y="2438667"/>
            <a:ext cx="1307742" cy="180411"/>
          </a:xfrm>
          <a:custGeom>
            <a:avLst/>
            <a:gdLst>
              <a:gd name="connsiteX0" fmla="*/ 1661983 w 1661983"/>
              <a:gd name="connsiteY0" fmla="*/ 0 h 1044146"/>
              <a:gd name="connsiteX1" fmla="*/ 741405 w 1661983"/>
              <a:gd name="connsiteY1" fmla="*/ 364524 h 1044146"/>
              <a:gd name="connsiteX2" fmla="*/ 0 w 1661983"/>
              <a:gd name="connsiteY2" fmla="*/ 1044146 h 1044146"/>
            </a:gdLst>
            <a:ahLst/>
            <a:cxnLst>
              <a:cxn ang="0">
                <a:pos x="connsiteX0" y="connsiteY0"/>
              </a:cxn>
              <a:cxn ang="0">
                <a:pos x="connsiteX1" y="connsiteY1"/>
              </a:cxn>
              <a:cxn ang="0">
                <a:pos x="connsiteX2" y="connsiteY2"/>
              </a:cxn>
            </a:cxnLst>
            <a:rect l="l" t="t" r="r" b="b"/>
            <a:pathLst>
              <a:path w="1661983" h="1044146">
                <a:moveTo>
                  <a:pt x="1661983" y="0"/>
                </a:moveTo>
                <a:cubicBezTo>
                  <a:pt x="1340192" y="95250"/>
                  <a:pt x="1018402" y="190500"/>
                  <a:pt x="741405" y="364524"/>
                </a:cubicBezTo>
                <a:cubicBezTo>
                  <a:pt x="464408" y="538548"/>
                  <a:pt x="232204" y="791347"/>
                  <a:pt x="0" y="1044146"/>
                </a:cubicBezTo>
              </a:path>
            </a:pathLst>
          </a:cu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108878" tIns="54439" rIns="108878" bIns="54439" rtlCol="0" anchor="ctr"/>
          <a:lstStyle/>
          <a:p>
            <a:pPr algn="ctr"/>
            <a:endParaRPr lang="de-DE">
              <a:solidFill>
                <a:schemeClr val="bg1"/>
              </a:solidFill>
            </a:endParaRPr>
          </a:p>
        </p:txBody>
      </p:sp>
      <p:sp>
        <p:nvSpPr>
          <p:cNvPr id="42" name="TextBox 41"/>
          <p:cNvSpPr txBox="1"/>
          <p:nvPr/>
        </p:nvSpPr>
        <p:spPr>
          <a:xfrm>
            <a:off x="2987937" y="2177046"/>
            <a:ext cx="224869" cy="238036"/>
          </a:xfrm>
          <a:prstGeom prst="ellipse">
            <a:avLst/>
          </a:prstGeom>
          <a:solidFill>
            <a:schemeClr val="accent3">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defPPr>
              <a:defRPr lang="de-DE"/>
            </a:defPPr>
            <a:lvl1pPr algn="ctr">
              <a:spcBef>
                <a:spcPts val="600"/>
              </a:spcBef>
              <a:buClr>
                <a:srgbClr val="F0AB00"/>
              </a:buClr>
              <a:buSzPct val="80000"/>
              <a:defRPr sz="1100" kern="0">
                <a:solidFill>
                  <a:schemeClr val="bg1"/>
                </a:solidFill>
                <a:ea typeface="Arial Unicode MS" pitchFamily="34" charset="-128"/>
                <a:cs typeface="Arial Unicode MS" pitchFamily="34" charset="-128"/>
              </a:defRPr>
            </a:lvl1pPr>
          </a:lstStyle>
          <a:p>
            <a:r>
              <a:rPr lang="en-US" dirty="0">
                <a:solidFill>
                  <a:schemeClr val="accent1"/>
                </a:solidFill>
              </a:rPr>
              <a:t>4</a:t>
            </a:r>
          </a:p>
        </p:txBody>
      </p:sp>
      <p:sp>
        <p:nvSpPr>
          <p:cNvPr id="34" name="TextBox 33"/>
          <p:cNvSpPr txBox="1"/>
          <p:nvPr/>
        </p:nvSpPr>
        <p:spPr>
          <a:xfrm>
            <a:off x="713351" y="5265316"/>
            <a:ext cx="689292" cy="184666"/>
          </a:xfrm>
          <a:prstGeom prst="rect">
            <a:avLst/>
          </a:prstGeom>
          <a:noFill/>
          <a:ln>
            <a:noFill/>
          </a:ln>
        </p:spPr>
        <p:txBody>
          <a:bodyPr wrap="none" lIns="0" tIns="0" rIns="0" bIns="0" rtlCol="0">
            <a:spAutoFit/>
          </a:bodyPr>
          <a:lstStyle/>
          <a:p>
            <a:pPr algn="ctr">
              <a:spcBef>
                <a:spcPts val="600"/>
              </a:spcBef>
              <a:buClr>
                <a:srgbClr val="F0AB00"/>
              </a:buClr>
              <a:buSzPct val="80000"/>
            </a:pPr>
            <a:r>
              <a:rPr lang="cs-CZ" sz="1200" kern="0" dirty="0" smtClean="0">
                <a:ea typeface="Arial Unicode MS" pitchFamily="34" charset="-128"/>
                <a:cs typeface="Arial Unicode MS" pitchFamily="34" charset="-128"/>
              </a:rPr>
              <a:t>Dodavatel</a:t>
            </a:r>
            <a:endParaRPr lang="en-US" sz="1200" kern="0" dirty="0">
              <a:ea typeface="Arial Unicode MS" pitchFamily="34" charset="-128"/>
              <a:cs typeface="Arial Unicode MS" pitchFamily="34" charset="-128"/>
            </a:endParaRPr>
          </a:p>
        </p:txBody>
      </p:sp>
      <p:sp>
        <p:nvSpPr>
          <p:cNvPr id="37" name="Freeform 36"/>
          <p:cNvSpPr/>
          <p:nvPr/>
        </p:nvSpPr>
        <p:spPr bwMode="gray">
          <a:xfrm>
            <a:off x="1552564" y="5280980"/>
            <a:ext cx="1642154" cy="588781"/>
          </a:xfrm>
          <a:custGeom>
            <a:avLst/>
            <a:gdLst>
              <a:gd name="connsiteX0" fmla="*/ 1970903 w 1970903"/>
              <a:gd name="connsiteY0" fmla="*/ 766119 h 766119"/>
              <a:gd name="connsiteX1" fmla="*/ 1062681 w 1970903"/>
              <a:gd name="connsiteY1" fmla="*/ 160638 h 766119"/>
              <a:gd name="connsiteX2" fmla="*/ 0 w 1970903"/>
              <a:gd name="connsiteY2" fmla="*/ 0 h 766119"/>
            </a:gdLst>
            <a:ahLst/>
            <a:cxnLst>
              <a:cxn ang="0">
                <a:pos x="connsiteX0" y="connsiteY0"/>
              </a:cxn>
              <a:cxn ang="0">
                <a:pos x="connsiteX1" y="connsiteY1"/>
              </a:cxn>
              <a:cxn ang="0">
                <a:pos x="connsiteX2" y="connsiteY2"/>
              </a:cxn>
            </a:cxnLst>
            <a:rect l="l" t="t" r="r" b="b"/>
            <a:pathLst>
              <a:path w="1970903" h="766119">
                <a:moveTo>
                  <a:pt x="1970903" y="766119"/>
                </a:moveTo>
                <a:cubicBezTo>
                  <a:pt x="1681034" y="527221"/>
                  <a:pt x="1391165" y="288324"/>
                  <a:pt x="1062681" y="160638"/>
                </a:cubicBezTo>
                <a:cubicBezTo>
                  <a:pt x="734197" y="32952"/>
                  <a:pt x="367098" y="16476"/>
                  <a:pt x="0" y="0"/>
                </a:cubicBezTo>
              </a:path>
            </a:pathLst>
          </a:cu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108878" tIns="54439" rIns="108878" bIns="54439" rtlCol="0" anchor="ctr"/>
          <a:lstStyle/>
          <a:p>
            <a:pPr algn="ctr"/>
            <a:endParaRPr lang="de-DE">
              <a:solidFill>
                <a:schemeClr val="bg1"/>
              </a:solidFill>
            </a:endParaRPr>
          </a:p>
        </p:txBody>
      </p:sp>
      <p:sp>
        <p:nvSpPr>
          <p:cNvPr id="38" name="TextBox 37"/>
          <p:cNvSpPr txBox="1"/>
          <p:nvPr/>
        </p:nvSpPr>
        <p:spPr>
          <a:xfrm>
            <a:off x="2526872" y="5344435"/>
            <a:ext cx="224869" cy="238036"/>
          </a:xfrm>
          <a:prstGeom prst="ellipse">
            <a:avLst/>
          </a:prstGeom>
          <a:solidFill>
            <a:schemeClr val="accent3">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spcBef>
                <a:spcPts val="600"/>
              </a:spcBef>
              <a:buClr>
                <a:srgbClr val="F0AB00"/>
              </a:buClr>
              <a:buSzPct val="80000"/>
            </a:pPr>
            <a:r>
              <a:rPr lang="en-US" sz="1100" kern="0" dirty="0">
                <a:solidFill>
                  <a:schemeClr val="accent1"/>
                </a:solidFill>
                <a:ea typeface="Arial Unicode MS" pitchFamily="34" charset="-128"/>
                <a:cs typeface="Arial Unicode MS" pitchFamily="34" charset="-128"/>
              </a:rPr>
              <a:t>5</a:t>
            </a:r>
          </a:p>
        </p:txBody>
      </p:sp>
      <p:pic>
        <p:nvPicPr>
          <p:cNvPr id="64" name="Picture 63"/>
          <p:cNvPicPr>
            <a:picLocks noChangeAspect="1"/>
          </p:cNvPicPr>
          <p:nvPr/>
        </p:nvPicPr>
        <p:blipFill>
          <a:blip r:embed="rId8"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8015143" y="2490807"/>
            <a:ext cx="472093" cy="661904"/>
          </a:xfrm>
          <a:prstGeom prst="rect">
            <a:avLst/>
          </a:prstGeom>
        </p:spPr>
      </p:pic>
      <p:pic>
        <p:nvPicPr>
          <p:cNvPr id="65" name="Picture 64"/>
          <p:cNvPicPr>
            <a:picLocks noChangeAspect="1"/>
          </p:cNvPicPr>
          <p:nvPr/>
        </p:nvPicPr>
        <p:blipFill>
          <a:blip r:embed="rId9"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5211379" y="2010263"/>
            <a:ext cx="520711" cy="495422"/>
          </a:xfrm>
          <a:prstGeom prst="rect">
            <a:avLst/>
          </a:prstGeom>
        </p:spPr>
      </p:pic>
      <p:pic>
        <p:nvPicPr>
          <p:cNvPr id="68" name="Picture 67"/>
          <p:cNvPicPr>
            <a:picLocks noChangeAspect="1"/>
          </p:cNvPicPr>
          <p:nvPr/>
        </p:nvPicPr>
        <p:blipFill>
          <a:blip r:embed="rId10"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57995" y="1413276"/>
            <a:ext cx="872379" cy="545237"/>
          </a:xfrm>
          <a:prstGeom prst="rect">
            <a:avLst/>
          </a:prstGeom>
        </p:spPr>
      </p:pic>
      <p:pic>
        <p:nvPicPr>
          <p:cNvPr id="69" name="Picture 68"/>
          <p:cNvPicPr>
            <a:picLocks noChangeAspect="1"/>
          </p:cNvPicPr>
          <p:nvPr/>
        </p:nvPicPr>
        <p:blipFill>
          <a:blip r:embed="rId11"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690507" y="4459345"/>
            <a:ext cx="997686" cy="704760"/>
          </a:xfrm>
          <a:prstGeom prst="rect">
            <a:avLst/>
          </a:prstGeom>
        </p:spPr>
      </p:pic>
      <p:sp>
        <p:nvSpPr>
          <p:cNvPr id="89" name="TextBox 88"/>
          <p:cNvSpPr txBox="1"/>
          <p:nvPr/>
        </p:nvSpPr>
        <p:spPr>
          <a:xfrm>
            <a:off x="9205587" y="3067949"/>
            <a:ext cx="224869" cy="238036"/>
          </a:xfrm>
          <a:prstGeom prst="ellipse">
            <a:avLst/>
          </a:prstGeom>
          <a:solidFill>
            <a:schemeClr val="accent3">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spcBef>
                <a:spcPts val="600"/>
              </a:spcBef>
              <a:buClr>
                <a:srgbClr val="F0AB00"/>
              </a:buClr>
              <a:buSzPct val="80000"/>
            </a:pPr>
            <a:r>
              <a:rPr lang="en-US" sz="1100" kern="0" dirty="0" smtClean="0">
                <a:solidFill>
                  <a:schemeClr val="accent1"/>
                </a:solidFill>
                <a:ea typeface="Arial Unicode MS" pitchFamily="34" charset="-128"/>
                <a:cs typeface="Arial Unicode MS" pitchFamily="34" charset="-128"/>
              </a:rPr>
              <a:t>1</a:t>
            </a:r>
            <a:endParaRPr lang="en-US" sz="1100" kern="0" dirty="0">
              <a:solidFill>
                <a:schemeClr val="accent1"/>
              </a:solidFill>
              <a:ea typeface="Arial Unicode MS" pitchFamily="34" charset="-128"/>
              <a:cs typeface="Arial Unicode MS" pitchFamily="34" charset="-128"/>
            </a:endParaRPr>
          </a:p>
        </p:txBody>
      </p:sp>
      <p:sp>
        <p:nvSpPr>
          <p:cNvPr id="90" name="TextBox 89"/>
          <p:cNvSpPr txBox="1"/>
          <p:nvPr/>
        </p:nvSpPr>
        <p:spPr>
          <a:xfrm>
            <a:off x="9205587" y="3598218"/>
            <a:ext cx="224869" cy="238036"/>
          </a:xfrm>
          <a:prstGeom prst="ellipse">
            <a:avLst/>
          </a:prstGeom>
          <a:solidFill>
            <a:schemeClr val="accent3">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spcBef>
                <a:spcPts val="600"/>
              </a:spcBef>
              <a:buClr>
                <a:srgbClr val="F0AB00"/>
              </a:buClr>
              <a:buSzPct val="80000"/>
            </a:pPr>
            <a:r>
              <a:rPr lang="en-US" sz="1100" kern="0" dirty="0" smtClean="0">
                <a:solidFill>
                  <a:schemeClr val="accent1"/>
                </a:solidFill>
                <a:ea typeface="Arial Unicode MS" pitchFamily="34" charset="-128"/>
                <a:cs typeface="Arial Unicode MS" pitchFamily="34" charset="-128"/>
              </a:rPr>
              <a:t>2</a:t>
            </a:r>
            <a:endParaRPr lang="en-US" sz="1100" kern="0" dirty="0">
              <a:solidFill>
                <a:schemeClr val="accent1"/>
              </a:solidFill>
              <a:ea typeface="Arial Unicode MS" pitchFamily="34" charset="-128"/>
              <a:cs typeface="Arial Unicode MS" pitchFamily="34" charset="-128"/>
            </a:endParaRPr>
          </a:p>
        </p:txBody>
      </p:sp>
      <p:sp>
        <p:nvSpPr>
          <p:cNvPr id="91" name="TextBox 90"/>
          <p:cNvSpPr txBox="1"/>
          <p:nvPr/>
        </p:nvSpPr>
        <p:spPr>
          <a:xfrm>
            <a:off x="9205587" y="4128487"/>
            <a:ext cx="224869" cy="238036"/>
          </a:xfrm>
          <a:prstGeom prst="ellipse">
            <a:avLst/>
          </a:prstGeom>
          <a:solidFill>
            <a:schemeClr val="accent3">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spcBef>
                <a:spcPts val="600"/>
              </a:spcBef>
              <a:buClr>
                <a:srgbClr val="F0AB00"/>
              </a:buClr>
              <a:buSzPct val="80000"/>
            </a:pPr>
            <a:r>
              <a:rPr lang="en-US" sz="1100" kern="0" dirty="0">
                <a:solidFill>
                  <a:schemeClr val="accent1"/>
                </a:solidFill>
                <a:ea typeface="Arial Unicode MS" pitchFamily="34" charset="-128"/>
                <a:cs typeface="Arial Unicode MS" pitchFamily="34" charset="-128"/>
              </a:rPr>
              <a:t>3</a:t>
            </a:r>
          </a:p>
        </p:txBody>
      </p:sp>
      <p:sp>
        <p:nvSpPr>
          <p:cNvPr id="92" name="TextBox 91"/>
          <p:cNvSpPr txBox="1"/>
          <p:nvPr/>
        </p:nvSpPr>
        <p:spPr>
          <a:xfrm>
            <a:off x="9205587" y="4658756"/>
            <a:ext cx="224869" cy="238036"/>
          </a:xfrm>
          <a:prstGeom prst="ellipse">
            <a:avLst/>
          </a:prstGeom>
          <a:solidFill>
            <a:schemeClr val="accent3">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spcBef>
                <a:spcPts val="600"/>
              </a:spcBef>
              <a:buClr>
                <a:srgbClr val="F0AB00"/>
              </a:buClr>
              <a:buSzPct val="80000"/>
            </a:pPr>
            <a:r>
              <a:rPr lang="en-US" sz="1100" kern="0" dirty="0" smtClean="0">
                <a:solidFill>
                  <a:schemeClr val="accent1"/>
                </a:solidFill>
                <a:ea typeface="Arial Unicode MS" pitchFamily="34" charset="-128"/>
                <a:cs typeface="Arial Unicode MS" pitchFamily="34" charset="-128"/>
              </a:rPr>
              <a:t>4</a:t>
            </a:r>
            <a:endParaRPr lang="en-US" sz="1100" kern="0" dirty="0">
              <a:solidFill>
                <a:schemeClr val="accent1"/>
              </a:solidFill>
              <a:ea typeface="Arial Unicode MS" pitchFamily="34" charset="-128"/>
              <a:cs typeface="Arial Unicode MS" pitchFamily="34" charset="-128"/>
            </a:endParaRPr>
          </a:p>
        </p:txBody>
      </p:sp>
      <p:sp>
        <p:nvSpPr>
          <p:cNvPr id="95" name="TextBox 94"/>
          <p:cNvSpPr txBox="1"/>
          <p:nvPr/>
        </p:nvSpPr>
        <p:spPr>
          <a:xfrm>
            <a:off x="9206888" y="5243094"/>
            <a:ext cx="224869" cy="238036"/>
          </a:xfrm>
          <a:prstGeom prst="ellipse">
            <a:avLst/>
          </a:prstGeom>
          <a:solidFill>
            <a:schemeClr val="accent3">
              <a:lumMod val="50000"/>
            </a:schemeClr>
          </a:solidFill>
          <a:ln>
            <a:solidFill>
              <a:schemeClr val="tx2"/>
            </a:solidFill>
          </a:ln>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a:spcBef>
                <a:spcPts val="600"/>
              </a:spcBef>
              <a:buClr>
                <a:srgbClr val="F0AB00"/>
              </a:buClr>
              <a:buSzPct val="80000"/>
            </a:pPr>
            <a:r>
              <a:rPr lang="en-US" sz="1100" kern="0" dirty="0" smtClean="0">
                <a:solidFill>
                  <a:schemeClr val="accent1"/>
                </a:solidFill>
                <a:ea typeface="Arial Unicode MS" pitchFamily="34" charset="-128"/>
                <a:cs typeface="Arial Unicode MS" pitchFamily="34" charset="-128"/>
              </a:rPr>
              <a:t>5</a:t>
            </a:r>
            <a:endParaRPr lang="en-US" sz="1100" kern="0" dirty="0">
              <a:solidFill>
                <a:schemeClr val="accent1"/>
              </a:solidFill>
              <a:ea typeface="Arial Unicode MS" pitchFamily="34" charset="-128"/>
              <a:cs typeface="Arial Unicode MS" pitchFamily="34" charset="-128"/>
            </a:endParaRPr>
          </a:p>
        </p:txBody>
      </p:sp>
      <p:sp>
        <p:nvSpPr>
          <p:cNvPr id="63" name="TextBox 62"/>
          <p:cNvSpPr txBox="1"/>
          <p:nvPr/>
        </p:nvSpPr>
        <p:spPr>
          <a:xfrm>
            <a:off x="600081" y="3306918"/>
            <a:ext cx="776200" cy="369332"/>
          </a:xfrm>
          <a:prstGeom prst="rect">
            <a:avLst/>
          </a:prstGeom>
          <a:noFill/>
          <a:ln>
            <a:noFill/>
          </a:ln>
        </p:spPr>
        <p:txBody>
          <a:bodyPr wrap="square" lIns="0" tIns="0" rIns="0" bIns="0" rtlCol="0">
            <a:spAutoFit/>
          </a:bodyPr>
          <a:lstStyle/>
          <a:p>
            <a:pPr algn="ctr">
              <a:buClr>
                <a:srgbClr val="F0AB00"/>
              </a:buClr>
              <a:buSzPct val="80000"/>
            </a:pPr>
            <a:r>
              <a:rPr lang="cs-CZ" sz="1200" kern="0" dirty="0" smtClean="0">
                <a:ea typeface="Arial Unicode MS" pitchFamily="34" charset="-128"/>
                <a:cs typeface="Arial Unicode MS" pitchFamily="34" charset="-128"/>
              </a:rPr>
              <a:t>Analytické aplikace</a:t>
            </a:r>
            <a:endParaRPr lang="de-DE" sz="1200" kern="0" dirty="0">
              <a:ea typeface="Arial Unicode MS" pitchFamily="34" charset="-128"/>
              <a:cs typeface="Arial Unicode MS" pitchFamily="34" charset="-128"/>
            </a:endParaRPr>
          </a:p>
        </p:txBody>
      </p:sp>
      <p:pic>
        <p:nvPicPr>
          <p:cNvPr id="66" name="Picture 65"/>
          <p:cNvPicPr>
            <a:picLocks noChangeAspect="1"/>
          </p:cNvPicPr>
          <p:nvPr/>
        </p:nvPicPr>
        <p:blipFill>
          <a:blip r:embed="rId12" cstate="screen">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452187" y="2472747"/>
            <a:ext cx="1013334" cy="789315"/>
          </a:xfrm>
          <a:prstGeom prst="rect">
            <a:avLst/>
          </a:prstGeom>
        </p:spPr>
      </p:pic>
      <p:sp>
        <p:nvSpPr>
          <p:cNvPr id="67" name="Freeform 66"/>
          <p:cNvSpPr/>
          <p:nvPr/>
        </p:nvSpPr>
        <p:spPr bwMode="gray">
          <a:xfrm flipV="1">
            <a:off x="1704964" y="1839302"/>
            <a:ext cx="1205008" cy="418672"/>
          </a:xfrm>
          <a:custGeom>
            <a:avLst/>
            <a:gdLst>
              <a:gd name="connsiteX0" fmla="*/ 1661983 w 1661983"/>
              <a:gd name="connsiteY0" fmla="*/ 0 h 1044146"/>
              <a:gd name="connsiteX1" fmla="*/ 741405 w 1661983"/>
              <a:gd name="connsiteY1" fmla="*/ 364524 h 1044146"/>
              <a:gd name="connsiteX2" fmla="*/ 0 w 1661983"/>
              <a:gd name="connsiteY2" fmla="*/ 1044146 h 1044146"/>
            </a:gdLst>
            <a:ahLst/>
            <a:cxnLst>
              <a:cxn ang="0">
                <a:pos x="connsiteX0" y="connsiteY0"/>
              </a:cxn>
              <a:cxn ang="0">
                <a:pos x="connsiteX1" y="connsiteY1"/>
              </a:cxn>
              <a:cxn ang="0">
                <a:pos x="connsiteX2" y="connsiteY2"/>
              </a:cxn>
            </a:cxnLst>
            <a:rect l="l" t="t" r="r" b="b"/>
            <a:pathLst>
              <a:path w="1661983" h="1044146">
                <a:moveTo>
                  <a:pt x="1661983" y="0"/>
                </a:moveTo>
                <a:cubicBezTo>
                  <a:pt x="1340192" y="95250"/>
                  <a:pt x="1018402" y="190500"/>
                  <a:pt x="741405" y="364524"/>
                </a:cubicBezTo>
                <a:cubicBezTo>
                  <a:pt x="464408" y="538548"/>
                  <a:pt x="232204" y="791347"/>
                  <a:pt x="0" y="1044146"/>
                </a:cubicBezTo>
              </a:path>
            </a:pathLst>
          </a:custGeom>
          <a:ln w="381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lIns="108878" tIns="54439" rIns="108878" bIns="54439" rtlCol="0" anchor="ctr"/>
          <a:lstStyle/>
          <a:p>
            <a:pPr algn="ctr"/>
            <a:endParaRPr lang="de-DE">
              <a:solidFill>
                <a:schemeClr val="bg1"/>
              </a:solidFill>
            </a:endParaRPr>
          </a:p>
        </p:txBody>
      </p:sp>
      <p:grpSp>
        <p:nvGrpSpPr>
          <p:cNvPr id="71" name="Group 567"/>
          <p:cNvGrpSpPr>
            <a:grpSpLocks/>
          </p:cNvGrpSpPr>
          <p:nvPr/>
        </p:nvGrpSpPr>
        <p:grpSpPr bwMode="auto">
          <a:xfrm rot="-143156">
            <a:off x="3635729" y="2086054"/>
            <a:ext cx="640147" cy="398049"/>
            <a:chOff x="4420" y="555"/>
            <a:chExt cx="637" cy="597"/>
          </a:xfrm>
        </p:grpSpPr>
        <p:sp>
          <p:nvSpPr>
            <p:cNvPr id="72" name="Freeform 568"/>
            <p:cNvSpPr>
              <a:spLocks/>
            </p:cNvSpPr>
            <p:nvPr/>
          </p:nvSpPr>
          <p:spPr bwMode="auto">
            <a:xfrm>
              <a:off x="4424" y="647"/>
              <a:ext cx="633" cy="499"/>
            </a:xfrm>
            <a:custGeom>
              <a:avLst/>
              <a:gdLst/>
              <a:ahLst/>
              <a:cxnLst>
                <a:cxn ang="0">
                  <a:pos x="252" y="728"/>
                </a:cxn>
                <a:cxn ang="0">
                  <a:pos x="907" y="662"/>
                </a:cxn>
                <a:cxn ang="0">
                  <a:pos x="922" y="464"/>
                </a:cxn>
                <a:cxn ang="0">
                  <a:pos x="618" y="290"/>
                </a:cxn>
                <a:cxn ang="0">
                  <a:pos x="622" y="88"/>
                </a:cxn>
                <a:cxn ang="0">
                  <a:pos x="448" y="0"/>
                </a:cxn>
                <a:cxn ang="0">
                  <a:pos x="190" y="4"/>
                </a:cxn>
                <a:cxn ang="0">
                  <a:pos x="164" y="86"/>
                </a:cxn>
                <a:cxn ang="0">
                  <a:pos x="164" y="30"/>
                </a:cxn>
                <a:cxn ang="0">
                  <a:pos x="70" y="20"/>
                </a:cxn>
                <a:cxn ang="0">
                  <a:pos x="58" y="52"/>
                </a:cxn>
                <a:cxn ang="0">
                  <a:pos x="50" y="286"/>
                </a:cxn>
                <a:cxn ang="0">
                  <a:pos x="0" y="286"/>
                </a:cxn>
                <a:cxn ang="0">
                  <a:pos x="0" y="482"/>
                </a:cxn>
                <a:cxn ang="0">
                  <a:pos x="252" y="728"/>
                </a:cxn>
              </a:cxnLst>
              <a:rect l="0" t="0" r="r" b="b"/>
              <a:pathLst>
                <a:path w="922" h="728">
                  <a:moveTo>
                    <a:pt x="252" y="728"/>
                  </a:moveTo>
                  <a:lnTo>
                    <a:pt x="907" y="662"/>
                  </a:lnTo>
                  <a:lnTo>
                    <a:pt x="922" y="464"/>
                  </a:lnTo>
                  <a:lnTo>
                    <a:pt x="618" y="290"/>
                  </a:lnTo>
                  <a:lnTo>
                    <a:pt x="622" y="88"/>
                  </a:lnTo>
                  <a:lnTo>
                    <a:pt x="448" y="0"/>
                  </a:lnTo>
                  <a:lnTo>
                    <a:pt x="190" y="4"/>
                  </a:lnTo>
                  <a:cubicBezTo>
                    <a:pt x="188" y="71"/>
                    <a:pt x="196" y="94"/>
                    <a:pt x="164" y="86"/>
                  </a:cubicBezTo>
                  <a:cubicBezTo>
                    <a:pt x="164" y="76"/>
                    <a:pt x="162" y="48"/>
                    <a:pt x="164" y="30"/>
                  </a:cubicBezTo>
                  <a:cubicBezTo>
                    <a:pt x="146" y="6"/>
                    <a:pt x="92" y="4"/>
                    <a:pt x="70" y="20"/>
                  </a:cubicBezTo>
                  <a:cubicBezTo>
                    <a:pt x="66" y="25"/>
                    <a:pt x="58" y="52"/>
                    <a:pt x="58" y="52"/>
                  </a:cubicBezTo>
                  <a:cubicBezTo>
                    <a:pt x="54" y="154"/>
                    <a:pt x="60" y="245"/>
                    <a:pt x="50" y="286"/>
                  </a:cubicBezTo>
                  <a:lnTo>
                    <a:pt x="0" y="286"/>
                  </a:lnTo>
                  <a:lnTo>
                    <a:pt x="0" y="482"/>
                  </a:lnTo>
                  <a:lnTo>
                    <a:pt x="252" y="728"/>
                  </a:lnTo>
                  <a:close/>
                </a:path>
              </a:pathLst>
            </a:custGeom>
            <a:gradFill rotWithShape="1">
              <a:gsLst>
                <a:gs pos="0">
                  <a:schemeClr val="folHlink"/>
                </a:gs>
                <a:gs pos="100000">
                  <a:schemeClr val="folHlink">
                    <a:gamma/>
                    <a:shade val="56078"/>
                    <a:invGamma/>
                  </a:schemeClr>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73" name="Freeform 569"/>
            <p:cNvSpPr>
              <a:spLocks/>
            </p:cNvSpPr>
            <p:nvPr/>
          </p:nvSpPr>
          <p:spPr bwMode="auto">
            <a:xfrm>
              <a:off x="4420" y="846"/>
              <a:ext cx="181" cy="306"/>
            </a:xfrm>
            <a:custGeom>
              <a:avLst/>
              <a:gdLst>
                <a:gd name="T0" fmla="*/ 262 w 262"/>
                <a:gd name="T1" fmla="*/ 228 h 446"/>
                <a:gd name="T2" fmla="*/ 256 w 262"/>
                <a:gd name="T3" fmla="*/ 446 h 446"/>
                <a:gd name="T4" fmla="*/ 4 w 262"/>
                <a:gd name="T5" fmla="*/ 192 h 446"/>
                <a:gd name="T6" fmla="*/ 0 w 262"/>
                <a:gd name="T7" fmla="*/ 0 h 446"/>
                <a:gd name="T8" fmla="*/ 262 w 262"/>
                <a:gd name="T9" fmla="*/ 228 h 446"/>
                <a:gd name="T10" fmla="*/ 0 60000 65536"/>
                <a:gd name="T11" fmla="*/ 0 60000 65536"/>
                <a:gd name="T12" fmla="*/ 0 60000 65536"/>
                <a:gd name="T13" fmla="*/ 0 60000 65536"/>
                <a:gd name="T14" fmla="*/ 0 60000 65536"/>
                <a:gd name="T15" fmla="*/ 0 w 262"/>
                <a:gd name="T16" fmla="*/ 0 h 446"/>
                <a:gd name="T17" fmla="*/ 262 w 262"/>
                <a:gd name="T18" fmla="*/ 446 h 446"/>
              </a:gdLst>
              <a:ahLst/>
              <a:cxnLst>
                <a:cxn ang="T10">
                  <a:pos x="T0" y="T1"/>
                </a:cxn>
                <a:cxn ang="T11">
                  <a:pos x="T2" y="T3"/>
                </a:cxn>
                <a:cxn ang="T12">
                  <a:pos x="T4" y="T5"/>
                </a:cxn>
                <a:cxn ang="T13">
                  <a:pos x="T6" y="T7"/>
                </a:cxn>
                <a:cxn ang="T14">
                  <a:pos x="T8" y="T9"/>
                </a:cxn>
              </a:cxnLst>
              <a:rect l="T15" t="T16" r="T17" b="T18"/>
              <a:pathLst>
                <a:path w="262" h="446">
                  <a:moveTo>
                    <a:pt x="262" y="228"/>
                  </a:moveTo>
                  <a:lnTo>
                    <a:pt x="256" y="446"/>
                  </a:lnTo>
                  <a:lnTo>
                    <a:pt x="4" y="192"/>
                  </a:lnTo>
                  <a:lnTo>
                    <a:pt x="0" y="0"/>
                  </a:lnTo>
                  <a:lnTo>
                    <a:pt x="262" y="228"/>
                  </a:lnTo>
                  <a:close/>
                </a:path>
              </a:pathLst>
            </a:custGeom>
            <a:gradFill rotWithShape="1">
              <a:gsLst>
                <a:gs pos="0">
                  <a:srgbClr val="9F9F9F"/>
                </a:gs>
                <a:gs pos="100000">
                  <a:srgbClr val="696969"/>
                </a:gs>
              </a:gsLst>
              <a:lin ang="5400000" scaled="1"/>
            </a:gradFill>
            <a:ln w="12700" cap="flat" cmpd="sng">
              <a:noFill/>
              <a:prstDash val="solid"/>
              <a:round/>
              <a:headEnd/>
              <a:tailEnd/>
            </a:ln>
          </p:spPr>
          <p:txBody>
            <a:bodyPr lIns="45720" tIns="46800" rIns="45720" bIns="46800" anchor="ctr"/>
            <a:lstStyle/>
            <a:p>
              <a:endParaRPr lang="en-US"/>
            </a:p>
          </p:txBody>
        </p:sp>
        <p:sp>
          <p:nvSpPr>
            <p:cNvPr id="74" name="Freeform 570"/>
            <p:cNvSpPr>
              <a:spLocks/>
            </p:cNvSpPr>
            <p:nvPr/>
          </p:nvSpPr>
          <p:spPr bwMode="auto">
            <a:xfrm>
              <a:off x="4550" y="650"/>
              <a:ext cx="94" cy="304"/>
            </a:xfrm>
            <a:custGeom>
              <a:avLst/>
              <a:gdLst>
                <a:gd name="T0" fmla="*/ 136 w 136"/>
                <a:gd name="T1" fmla="*/ 94 h 444"/>
                <a:gd name="T2" fmla="*/ 130 w 136"/>
                <a:gd name="T3" fmla="*/ 444 h 444"/>
                <a:gd name="T4" fmla="*/ 0 w 136"/>
                <a:gd name="T5" fmla="*/ 332 h 444"/>
                <a:gd name="T6" fmla="*/ 5 w 136"/>
                <a:gd name="T7" fmla="*/ 0 h 444"/>
                <a:gd name="T8" fmla="*/ 136 w 136"/>
                <a:gd name="T9" fmla="*/ 94 h 444"/>
                <a:gd name="T10" fmla="*/ 0 60000 65536"/>
                <a:gd name="T11" fmla="*/ 0 60000 65536"/>
                <a:gd name="T12" fmla="*/ 0 60000 65536"/>
                <a:gd name="T13" fmla="*/ 0 60000 65536"/>
                <a:gd name="T14" fmla="*/ 0 60000 65536"/>
                <a:gd name="T15" fmla="*/ 0 w 136"/>
                <a:gd name="T16" fmla="*/ 0 h 444"/>
                <a:gd name="T17" fmla="*/ 136 w 136"/>
                <a:gd name="T18" fmla="*/ 444 h 444"/>
              </a:gdLst>
              <a:ahLst/>
              <a:cxnLst>
                <a:cxn ang="T10">
                  <a:pos x="T0" y="T1"/>
                </a:cxn>
                <a:cxn ang="T11">
                  <a:pos x="T2" y="T3"/>
                </a:cxn>
                <a:cxn ang="T12">
                  <a:pos x="T4" y="T5"/>
                </a:cxn>
                <a:cxn ang="T13">
                  <a:pos x="T6" y="T7"/>
                </a:cxn>
                <a:cxn ang="T14">
                  <a:pos x="T8" y="T9"/>
                </a:cxn>
              </a:cxnLst>
              <a:rect l="T15" t="T16" r="T17" b="T18"/>
              <a:pathLst>
                <a:path w="136" h="444">
                  <a:moveTo>
                    <a:pt x="136" y="94"/>
                  </a:moveTo>
                  <a:lnTo>
                    <a:pt x="130" y="444"/>
                  </a:lnTo>
                  <a:lnTo>
                    <a:pt x="0" y="332"/>
                  </a:lnTo>
                  <a:lnTo>
                    <a:pt x="5" y="0"/>
                  </a:lnTo>
                  <a:lnTo>
                    <a:pt x="136" y="94"/>
                  </a:lnTo>
                  <a:close/>
                </a:path>
              </a:pathLst>
            </a:custGeom>
            <a:gradFill rotWithShape="1">
              <a:gsLst>
                <a:gs pos="0">
                  <a:srgbClr val="9F9F9F"/>
                </a:gs>
                <a:gs pos="100000">
                  <a:srgbClr val="696969"/>
                </a:gs>
              </a:gsLst>
              <a:lin ang="5400000" scaled="1"/>
            </a:gradFill>
            <a:ln w="12700" cap="flat" cmpd="sng">
              <a:noFill/>
              <a:prstDash val="solid"/>
              <a:round/>
              <a:headEnd/>
              <a:tailEnd/>
            </a:ln>
          </p:spPr>
          <p:txBody>
            <a:bodyPr lIns="45720" tIns="46800" rIns="45720" bIns="46800" anchor="ctr"/>
            <a:lstStyle/>
            <a:p>
              <a:endParaRPr lang="en-US"/>
            </a:p>
          </p:txBody>
        </p:sp>
        <p:sp>
          <p:nvSpPr>
            <p:cNvPr id="75" name="Freeform 571"/>
            <p:cNvSpPr>
              <a:spLocks/>
            </p:cNvSpPr>
            <p:nvPr/>
          </p:nvSpPr>
          <p:spPr bwMode="auto">
            <a:xfrm>
              <a:off x="4433" y="846"/>
              <a:ext cx="608" cy="145"/>
            </a:xfrm>
            <a:custGeom>
              <a:avLst/>
              <a:gdLst/>
              <a:ahLst/>
              <a:cxnLst>
                <a:cxn ang="0">
                  <a:pos x="0" y="2"/>
                </a:cxn>
                <a:cxn ang="0">
                  <a:pos x="246" y="214"/>
                </a:cxn>
                <a:cxn ang="0">
                  <a:pos x="884" y="176"/>
                </a:cxn>
                <a:cxn ang="0">
                  <a:pos x="604" y="12"/>
                </a:cxn>
                <a:cxn ang="0">
                  <a:pos x="602" y="132"/>
                </a:cxn>
                <a:cxn ang="0">
                  <a:pos x="302" y="150"/>
                </a:cxn>
                <a:cxn ang="0">
                  <a:pos x="116" y="0"/>
                </a:cxn>
                <a:cxn ang="0">
                  <a:pos x="0" y="2"/>
                </a:cxn>
              </a:cxnLst>
              <a:rect l="0" t="0" r="r" b="b"/>
              <a:pathLst>
                <a:path w="884" h="214">
                  <a:moveTo>
                    <a:pt x="0" y="2"/>
                  </a:moveTo>
                  <a:lnTo>
                    <a:pt x="246" y="214"/>
                  </a:lnTo>
                  <a:lnTo>
                    <a:pt x="884" y="176"/>
                  </a:lnTo>
                  <a:lnTo>
                    <a:pt x="604" y="12"/>
                  </a:lnTo>
                  <a:lnTo>
                    <a:pt x="602" y="132"/>
                  </a:lnTo>
                  <a:lnTo>
                    <a:pt x="302" y="150"/>
                  </a:lnTo>
                  <a:lnTo>
                    <a:pt x="116" y="0"/>
                  </a:lnTo>
                  <a:lnTo>
                    <a:pt x="0" y="2"/>
                  </a:lnTo>
                  <a:close/>
                </a:path>
              </a:pathLst>
            </a:custGeom>
            <a:gradFill rotWithShape="1">
              <a:gsLst>
                <a:gs pos="0">
                  <a:schemeClr val="bg2"/>
                </a:gs>
                <a:gs pos="100000">
                  <a:schemeClr val="bg2">
                    <a:gamma/>
                    <a:shade val="76078"/>
                    <a:invGamma/>
                  </a:schemeClr>
                </a:gs>
              </a:gsLst>
              <a:lin ang="27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76" name="Freeform 572"/>
            <p:cNvSpPr>
              <a:spLocks/>
            </p:cNvSpPr>
            <p:nvPr/>
          </p:nvSpPr>
          <p:spPr bwMode="auto">
            <a:xfrm>
              <a:off x="4466" y="662"/>
              <a:ext cx="64" cy="204"/>
            </a:xfrm>
            <a:custGeom>
              <a:avLst/>
              <a:gdLst/>
              <a:ahLst/>
              <a:cxnLst>
                <a:cxn ang="0">
                  <a:pos x="94" y="0"/>
                </a:cxn>
                <a:cxn ang="0">
                  <a:pos x="64" y="18"/>
                </a:cxn>
                <a:cxn ang="0">
                  <a:pos x="4" y="2"/>
                </a:cxn>
                <a:cxn ang="0">
                  <a:pos x="0" y="262"/>
                </a:cxn>
                <a:cxn ang="0">
                  <a:pos x="34" y="280"/>
                </a:cxn>
                <a:cxn ang="0">
                  <a:pos x="84" y="250"/>
                </a:cxn>
                <a:cxn ang="0">
                  <a:pos x="94" y="0"/>
                </a:cxn>
              </a:cxnLst>
              <a:rect l="0" t="0" r="r" b="b"/>
              <a:pathLst>
                <a:path w="94" h="297">
                  <a:moveTo>
                    <a:pt x="94" y="0"/>
                  </a:moveTo>
                  <a:cubicBezTo>
                    <a:pt x="88" y="10"/>
                    <a:pt x="79" y="18"/>
                    <a:pt x="64" y="18"/>
                  </a:cubicBezTo>
                  <a:cubicBezTo>
                    <a:pt x="41" y="17"/>
                    <a:pt x="4" y="19"/>
                    <a:pt x="4" y="2"/>
                  </a:cubicBezTo>
                  <a:cubicBezTo>
                    <a:pt x="3" y="89"/>
                    <a:pt x="0" y="175"/>
                    <a:pt x="0" y="262"/>
                  </a:cubicBezTo>
                  <a:cubicBezTo>
                    <a:pt x="0" y="273"/>
                    <a:pt x="20" y="276"/>
                    <a:pt x="34" y="280"/>
                  </a:cubicBezTo>
                  <a:cubicBezTo>
                    <a:pt x="60" y="278"/>
                    <a:pt x="73" y="297"/>
                    <a:pt x="84" y="250"/>
                  </a:cubicBezTo>
                  <a:lnTo>
                    <a:pt x="94"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77" name="Freeform 573"/>
            <p:cNvSpPr>
              <a:spLocks/>
            </p:cNvSpPr>
            <p:nvPr/>
          </p:nvSpPr>
          <p:spPr bwMode="auto">
            <a:xfrm>
              <a:off x="4519" y="703"/>
              <a:ext cx="116" cy="235"/>
            </a:xfrm>
            <a:custGeom>
              <a:avLst/>
              <a:gdLst/>
              <a:ahLst/>
              <a:cxnLst>
                <a:cxn ang="0">
                  <a:pos x="44" y="2"/>
                </a:cxn>
                <a:cxn ang="0">
                  <a:pos x="2" y="50"/>
                </a:cxn>
                <a:cxn ang="0">
                  <a:pos x="1" y="271"/>
                </a:cxn>
                <a:cxn ang="0">
                  <a:pos x="28" y="290"/>
                </a:cxn>
                <a:cxn ang="0">
                  <a:pos x="50" y="308"/>
                </a:cxn>
                <a:cxn ang="0">
                  <a:pos x="60" y="318"/>
                </a:cxn>
                <a:cxn ang="0">
                  <a:pos x="108" y="324"/>
                </a:cxn>
                <a:cxn ang="0">
                  <a:pos x="124" y="104"/>
                </a:cxn>
                <a:cxn ang="0">
                  <a:pos x="164" y="84"/>
                </a:cxn>
                <a:cxn ang="0">
                  <a:pos x="170" y="64"/>
                </a:cxn>
                <a:cxn ang="0">
                  <a:pos x="132" y="42"/>
                </a:cxn>
                <a:cxn ang="0">
                  <a:pos x="120" y="32"/>
                </a:cxn>
                <a:cxn ang="0">
                  <a:pos x="112" y="18"/>
                </a:cxn>
                <a:cxn ang="0">
                  <a:pos x="94" y="18"/>
                </a:cxn>
                <a:cxn ang="0">
                  <a:pos x="90" y="8"/>
                </a:cxn>
                <a:cxn ang="0">
                  <a:pos x="66" y="0"/>
                </a:cxn>
                <a:cxn ang="0">
                  <a:pos x="44" y="2"/>
                </a:cxn>
              </a:cxnLst>
              <a:rect l="0" t="0" r="r" b="b"/>
              <a:pathLst>
                <a:path w="170" h="344">
                  <a:moveTo>
                    <a:pt x="44" y="2"/>
                  </a:moveTo>
                  <a:cubicBezTo>
                    <a:pt x="32" y="9"/>
                    <a:pt x="10" y="4"/>
                    <a:pt x="2" y="50"/>
                  </a:cubicBezTo>
                  <a:cubicBezTo>
                    <a:pt x="0" y="127"/>
                    <a:pt x="1" y="189"/>
                    <a:pt x="1" y="271"/>
                  </a:cubicBezTo>
                  <a:cubicBezTo>
                    <a:pt x="13" y="289"/>
                    <a:pt x="30" y="280"/>
                    <a:pt x="28" y="290"/>
                  </a:cubicBezTo>
                  <a:cubicBezTo>
                    <a:pt x="32" y="295"/>
                    <a:pt x="34" y="308"/>
                    <a:pt x="50" y="308"/>
                  </a:cubicBezTo>
                  <a:cubicBezTo>
                    <a:pt x="60" y="306"/>
                    <a:pt x="60" y="310"/>
                    <a:pt x="60" y="318"/>
                  </a:cubicBezTo>
                  <a:cubicBezTo>
                    <a:pt x="68" y="334"/>
                    <a:pt x="87" y="344"/>
                    <a:pt x="108" y="324"/>
                  </a:cubicBezTo>
                  <a:cubicBezTo>
                    <a:pt x="111" y="245"/>
                    <a:pt x="112" y="116"/>
                    <a:pt x="124" y="104"/>
                  </a:cubicBezTo>
                  <a:cubicBezTo>
                    <a:pt x="136" y="94"/>
                    <a:pt x="142" y="86"/>
                    <a:pt x="164" y="84"/>
                  </a:cubicBezTo>
                  <a:cubicBezTo>
                    <a:pt x="160" y="86"/>
                    <a:pt x="170" y="64"/>
                    <a:pt x="170" y="64"/>
                  </a:cubicBezTo>
                  <a:cubicBezTo>
                    <a:pt x="164" y="40"/>
                    <a:pt x="160" y="38"/>
                    <a:pt x="132" y="42"/>
                  </a:cubicBezTo>
                  <a:cubicBezTo>
                    <a:pt x="128" y="36"/>
                    <a:pt x="122" y="48"/>
                    <a:pt x="120" y="32"/>
                  </a:cubicBezTo>
                  <a:cubicBezTo>
                    <a:pt x="116" y="22"/>
                    <a:pt x="112" y="18"/>
                    <a:pt x="112" y="18"/>
                  </a:cubicBezTo>
                  <a:cubicBezTo>
                    <a:pt x="109" y="19"/>
                    <a:pt x="96" y="20"/>
                    <a:pt x="94" y="18"/>
                  </a:cubicBezTo>
                  <a:cubicBezTo>
                    <a:pt x="93" y="17"/>
                    <a:pt x="88" y="18"/>
                    <a:pt x="90" y="8"/>
                  </a:cubicBezTo>
                  <a:cubicBezTo>
                    <a:pt x="82" y="0"/>
                    <a:pt x="76" y="2"/>
                    <a:pt x="66" y="0"/>
                  </a:cubicBezTo>
                  <a:cubicBezTo>
                    <a:pt x="56" y="2"/>
                    <a:pt x="54" y="1"/>
                    <a:pt x="44" y="2"/>
                  </a:cubicBezTo>
                  <a:close/>
                </a:path>
              </a:pathLst>
            </a:custGeom>
            <a:gradFill rotWithShape="1">
              <a:gsLst>
                <a:gs pos="0">
                  <a:schemeClr val="folHlink"/>
                </a:gs>
                <a:gs pos="100000">
                  <a:schemeClr val="folHlink">
                    <a:gamma/>
                    <a:shade val="46275"/>
                    <a:invGamma/>
                  </a:schemeClr>
                </a:gs>
              </a:gsLst>
              <a:lin ang="27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78" name="Freeform 574"/>
            <p:cNvSpPr>
              <a:spLocks/>
            </p:cNvSpPr>
            <p:nvPr/>
          </p:nvSpPr>
          <p:spPr bwMode="auto">
            <a:xfrm>
              <a:off x="4514" y="704"/>
              <a:ext cx="63" cy="195"/>
            </a:xfrm>
            <a:custGeom>
              <a:avLst/>
              <a:gdLst/>
              <a:ahLst/>
              <a:cxnLst>
                <a:cxn ang="0">
                  <a:pos x="86" y="3"/>
                </a:cxn>
                <a:cxn ang="0">
                  <a:pos x="68" y="1"/>
                </a:cxn>
                <a:cxn ang="0">
                  <a:pos x="18" y="33"/>
                </a:cxn>
                <a:cxn ang="0">
                  <a:pos x="12" y="105"/>
                </a:cxn>
                <a:cxn ang="0">
                  <a:pos x="4" y="259"/>
                </a:cxn>
                <a:cxn ang="0">
                  <a:pos x="12" y="283"/>
                </a:cxn>
                <a:cxn ang="0">
                  <a:pos x="26" y="81"/>
                </a:cxn>
                <a:cxn ang="0">
                  <a:pos x="94" y="7"/>
                </a:cxn>
                <a:cxn ang="0">
                  <a:pos x="86" y="3"/>
                </a:cxn>
              </a:cxnLst>
              <a:rect l="0" t="0" r="r" b="b"/>
              <a:pathLst>
                <a:path w="94" h="283">
                  <a:moveTo>
                    <a:pt x="86" y="3"/>
                  </a:moveTo>
                  <a:cubicBezTo>
                    <a:pt x="80" y="5"/>
                    <a:pt x="68" y="1"/>
                    <a:pt x="68" y="1"/>
                  </a:cubicBezTo>
                  <a:cubicBezTo>
                    <a:pt x="46" y="5"/>
                    <a:pt x="18" y="15"/>
                    <a:pt x="18" y="33"/>
                  </a:cubicBezTo>
                  <a:cubicBezTo>
                    <a:pt x="11" y="62"/>
                    <a:pt x="16" y="38"/>
                    <a:pt x="12" y="105"/>
                  </a:cubicBezTo>
                  <a:cubicBezTo>
                    <a:pt x="10" y="143"/>
                    <a:pt x="8" y="215"/>
                    <a:pt x="4" y="259"/>
                  </a:cubicBezTo>
                  <a:cubicBezTo>
                    <a:pt x="4" y="282"/>
                    <a:pt x="0" y="279"/>
                    <a:pt x="12" y="283"/>
                  </a:cubicBezTo>
                  <a:cubicBezTo>
                    <a:pt x="27" y="237"/>
                    <a:pt x="22" y="132"/>
                    <a:pt x="26" y="81"/>
                  </a:cubicBezTo>
                  <a:cubicBezTo>
                    <a:pt x="30" y="25"/>
                    <a:pt x="28" y="13"/>
                    <a:pt x="94" y="7"/>
                  </a:cubicBezTo>
                  <a:cubicBezTo>
                    <a:pt x="92" y="0"/>
                    <a:pt x="83" y="6"/>
                    <a:pt x="86" y="3"/>
                  </a:cubicBezTo>
                  <a:close/>
                </a:path>
              </a:pathLst>
            </a:custGeom>
            <a:gradFill rotWithShape="1">
              <a:gsLst>
                <a:gs pos="0">
                  <a:schemeClr val="bg2"/>
                </a:gs>
                <a:gs pos="100000">
                  <a:schemeClr val="bg2">
                    <a:gamma/>
                    <a:shade val="66275"/>
                    <a:invGamma/>
                  </a:schemeClr>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79" name="Freeform 575"/>
            <p:cNvSpPr>
              <a:spLocks/>
            </p:cNvSpPr>
            <p:nvPr/>
          </p:nvSpPr>
          <p:spPr bwMode="auto">
            <a:xfrm>
              <a:off x="4536" y="718"/>
              <a:ext cx="65" cy="193"/>
            </a:xfrm>
            <a:custGeom>
              <a:avLst/>
              <a:gdLst/>
              <a:ahLst/>
              <a:cxnLst>
                <a:cxn ang="0">
                  <a:pos x="86" y="3"/>
                </a:cxn>
                <a:cxn ang="0">
                  <a:pos x="68" y="1"/>
                </a:cxn>
                <a:cxn ang="0">
                  <a:pos x="18" y="33"/>
                </a:cxn>
                <a:cxn ang="0">
                  <a:pos x="12" y="105"/>
                </a:cxn>
                <a:cxn ang="0">
                  <a:pos x="4" y="259"/>
                </a:cxn>
                <a:cxn ang="0">
                  <a:pos x="12" y="283"/>
                </a:cxn>
                <a:cxn ang="0">
                  <a:pos x="26" y="81"/>
                </a:cxn>
                <a:cxn ang="0">
                  <a:pos x="94" y="7"/>
                </a:cxn>
                <a:cxn ang="0">
                  <a:pos x="86" y="3"/>
                </a:cxn>
              </a:cxnLst>
              <a:rect l="0" t="0" r="r" b="b"/>
              <a:pathLst>
                <a:path w="94" h="283">
                  <a:moveTo>
                    <a:pt x="86" y="3"/>
                  </a:moveTo>
                  <a:cubicBezTo>
                    <a:pt x="80" y="5"/>
                    <a:pt x="68" y="1"/>
                    <a:pt x="68" y="1"/>
                  </a:cubicBezTo>
                  <a:cubicBezTo>
                    <a:pt x="46" y="5"/>
                    <a:pt x="18" y="15"/>
                    <a:pt x="18" y="33"/>
                  </a:cubicBezTo>
                  <a:cubicBezTo>
                    <a:pt x="11" y="62"/>
                    <a:pt x="16" y="38"/>
                    <a:pt x="12" y="105"/>
                  </a:cubicBezTo>
                  <a:cubicBezTo>
                    <a:pt x="10" y="143"/>
                    <a:pt x="8" y="215"/>
                    <a:pt x="4" y="259"/>
                  </a:cubicBezTo>
                  <a:cubicBezTo>
                    <a:pt x="4" y="282"/>
                    <a:pt x="0" y="279"/>
                    <a:pt x="12" y="283"/>
                  </a:cubicBezTo>
                  <a:cubicBezTo>
                    <a:pt x="27" y="237"/>
                    <a:pt x="22" y="132"/>
                    <a:pt x="26" y="81"/>
                  </a:cubicBezTo>
                  <a:cubicBezTo>
                    <a:pt x="30" y="25"/>
                    <a:pt x="28" y="13"/>
                    <a:pt x="94" y="7"/>
                  </a:cubicBezTo>
                  <a:cubicBezTo>
                    <a:pt x="92" y="0"/>
                    <a:pt x="83" y="6"/>
                    <a:pt x="86" y="3"/>
                  </a:cubicBezTo>
                  <a:close/>
                </a:path>
              </a:pathLst>
            </a:custGeom>
            <a:gradFill rotWithShape="1">
              <a:gsLst>
                <a:gs pos="0">
                  <a:schemeClr val="bg2"/>
                </a:gs>
                <a:gs pos="100000">
                  <a:schemeClr val="bg2">
                    <a:gamma/>
                    <a:shade val="66275"/>
                    <a:invGamma/>
                  </a:schemeClr>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80" name="Freeform 576"/>
            <p:cNvSpPr>
              <a:spLocks/>
            </p:cNvSpPr>
            <p:nvPr/>
          </p:nvSpPr>
          <p:spPr bwMode="auto">
            <a:xfrm>
              <a:off x="4561" y="734"/>
              <a:ext cx="64" cy="193"/>
            </a:xfrm>
            <a:custGeom>
              <a:avLst/>
              <a:gdLst/>
              <a:ahLst/>
              <a:cxnLst>
                <a:cxn ang="0">
                  <a:pos x="86" y="3"/>
                </a:cxn>
                <a:cxn ang="0">
                  <a:pos x="68" y="1"/>
                </a:cxn>
                <a:cxn ang="0">
                  <a:pos x="18" y="33"/>
                </a:cxn>
                <a:cxn ang="0">
                  <a:pos x="12" y="105"/>
                </a:cxn>
                <a:cxn ang="0">
                  <a:pos x="4" y="259"/>
                </a:cxn>
                <a:cxn ang="0">
                  <a:pos x="12" y="283"/>
                </a:cxn>
                <a:cxn ang="0">
                  <a:pos x="26" y="81"/>
                </a:cxn>
                <a:cxn ang="0">
                  <a:pos x="94" y="7"/>
                </a:cxn>
                <a:cxn ang="0">
                  <a:pos x="86" y="3"/>
                </a:cxn>
              </a:cxnLst>
              <a:rect l="0" t="0" r="r" b="b"/>
              <a:pathLst>
                <a:path w="94" h="283">
                  <a:moveTo>
                    <a:pt x="86" y="3"/>
                  </a:moveTo>
                  <a:cubicBezTo>
                    <a:pt x="80" y="5"/>
                    <a:pt x="68" y="1"/>
                    <a:pt x="68" y="1"/>
                  </a:cubicBezTo>
                  <a:cubicBezTo>
                    <a:pt x="46" y="5"/>
                    <a:pt x="18" y="15"/>
                    <a:pt x="18" y="33"/>
                  </a:cubicBezTo>
                  <a:cubicBezTo>
                    <a:pt x="11" y="62"/>
                    <a:pt x="16" y="38"/>
                    <a:pt x="12" y="105"/>
                  </a:cubicBezTo>
                  <a:cubicBezTo>
                    <a:pt x="10" y="143"/>
                    <a:pt x="8" y="215"/>
                    <a:pt x="4" y="259"/>
                  </a:cubicBezTo>
                  <a:cubicBezTo>
                    <a:pt x="4" y="282"/>
                    <a:pt x="0" y="279"/>
                    <a:pt x="12" y="283"/>
                  </a:cubicBezTo>
                  <a:cubicBezTo>
                    <a:pt x="27" y="237"/>
                    <a:pt x="22" y="132"/>
                    <a:pt x="26" y="81"/>
                  </a:cubicBezTo>
                  <a:cubicBezTo>
                    <a:pt x="30" y="25"/>
                    <a:pt x="28" y="13"/>
                    <a:pt x="94" y="7"/>
                  </a:cubicBezTo>
                  <a:cubicBezTo>
                    <a:pt x="92" y="0"/>
                    <a:pt x="83" y="6"/>
                    <a:pt x="86" y="3"/>
                  </a:cubicBezTo>
                  <a:close/>
                </a:path>
              </a:pathLst>
            </a:custGeom>
            <a:gradFill rotWithShape="1">
              <a:gsLst>
                <a:gs pos="0">
                  <a:schemeClr val="bg2"/>
                </a:gs>
                <a:gs pos="100000">
                  <a:schemeClr val="bg2">
                    <a:gamma/>
                    <a:shade val="66275"/>
                    <a:invGamma/>
                  </a:schemeClr>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81" name="Freeform 577"/>
            <p:cNvSpPr>
              <a:spLocks/>
            </p:cNvSpPr>
            <p:nvPr/>
          </p:nvSpPr>
          <p:spPr bwMode="auto">
            <a:xfrm>
              <a:off x="4896" y="732"/>
              <a:ext cx="93" cy="242"/>
            </a:xfrm>
            <a:custGeom>
              <a:avLst/>
              <a:gdLst/>
              <a:ahLst/>
              <a:cxnLst>
                <a:cxn ang="0">
                  <a:pos x="136" y="0"/>
                </a:cxn>
                <a:cxn ang="0">
                  <a:pos x="84" y="27"/>
                </a:cxn>
                <a:cxn ang="0">
                  <a:pos x="13" y="2"/>
                </a:cxn>
                <a:cxn ang="0">
                  <a:pos x="0" y="304"/>
                </a:cxn>
                <a:cxn ang="0">
                  <a:pos x="116" y="303"/>
                </a:cxn>
                <a:cxn ang="0">
                  <a:pos x="136" y="0"/>
                </a:cxn>
              </a:cxnLst>
              <a:rect l="0" t="0" r="r" b="b"/>
              <a:pathLst>
                <a:path w="136" h="352">
                  <a:moveTo>
                    <a:pt x="136" y="0"/>
                  </a:moveTo>
                  <a:cubicBezTo>
                    <a:pt x="132" y="15"/>
                    <a:pt x="103" y="27"/>
                    <a:pt x="84" y="27"/>
                  </a:cubicBezTo>
                  <a:cubicBezTo>
                    <a:pt x="54" y="26"/>
                    <a:pt x="30" y="18"/>
                    <a:pt x="13" y="2"/>
                  </a:cubicBezTo>
                  <a:cubicBezTo>
                    <a:pt x="12" y="101"/>
                    <a:pt x="0" y="206"/>
                    <a:pt x="0" y="304"/>
                  </a:cubicBezTo>
                  <a:cubicBezTo>
                    <a:pt x="10" y="333"/>
                    <a:pt x="96" y="352"/>
                    <a:pt x="116" y="303"/>
                  </a:cubicBezTo>
                  <a:lnTo>
                    <a:pt x="136"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85" name="Freeform 578"/>
            <p:cNvSpPr>
              <a:spLocks/>
            </p:cNvSpPr>
            <p:nvPr/>
          </p:nvSpPr>
          <p:spPr bwMode="auto">
            <a:xfrm>
              <a:off x="4904" y="718"/>
              <a:ext cx="84" cy="33"/>
            </a:xfrm>
            <a:custGeom>
              <a:avLst/>
              <a:gdLst/>
              <a:ahLst/>
              <a:cxnLst>
                <a:cxn ang="0">
                  <a:pos x="59" y="0"/>
                </a:cxn>
                <a:cxn ang="0">
                  <a:pos x="2" y="24"/>
                </a:cxn>
                <a:cxn ang="0">
                  <a:pos x="61" y="47"/>
                </a:cxn>
                <a:cxn ang="0">
                  <a:pos x="122" y="25"/>
                </a:cxn>
                <a:cxn ang="0">
                  <a:pos x="59" y="0"/>
                </a:cxn>
              </a:cxnLst>
              <a:rect l="0" t="0" r="r" b="b"/>
              <a:pathLst>
                <a:path w="122" h="47">
                  <a:moveTo>
                    <a:pt x="59" y="0"/>
                  </a:moveTo>
                  <a:cubicBezTo>
                    <a:pt x="27" y="1"/>
                    <a:pt x="2" y="9"/>
                    <a:pt x="2" y="24"/>
                  </a:cubicBezTo>
                  <a:cubicBezTo>
                    <a:pt x="0" y="33"/>
                    <a:pt x="28" y="47"/>
                    <a:pt x="61" y="47"/>
                  </a:cubicBezTo>
                  <a:cubicBezTo>
                    <a:pt x="95" y="47"/>
                    <a:pt x="122" y="34"/>
                    <a:pt x="122" y="25"/>
                  </a:cubicBezTo>
                  <a:cubicBezTo>
                    <a:pt x="122" y="7"/>
                    <a:pt x="96" y="0"/>
                    <a:pt x="59" y="0"/>
                  </a:cubicBezTo>
                  <a:close/>
                </a:path>
              </a:pathLst>
            </a:custGeom>
            <a:gradFill rotWithShape="1">
              <a:gsLst>
                <a:gs pos="0">
                  <a:schemeClr val="bg2"/>
                </a:gs>
                <a:gs pos="100000">
                  <a:schemeClr val="bg2">
                    <a:gamma/>
                    <a:shade val="6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grpSp>
          <p:nvGrpSpPr>
            <p:cNvPr id="86" name="Group 579"/>
            <p:cNvGrpSpPr>
              <a:grpSpLocks/>
            </p:cNvGrpSpPr>
            <p:nvPr/>
          </p:nvGrpSpPr>
          <p:grpSpPr bwMode="auto">
            <a:xfrm>
              <a:off x="4925" y="610"/>
              <a:ext cx="51" cy="136"/>
              <a:chOff x="2725" y="2479"/>
              <a:chExt cx="72" cy="198"/>
            </a:xfrm>
          </p:grpSpPr>
          <p:sp>
            <p:nvSpPr>
              <p:cNvPr id="126" name="Freeform 580"/>
              <p:cNvSpPr>
                <a:spLocks/>
              </p:cNvSpPr>
              <p:nvPr/>
            </p:nvSpPr>
            <p:spPr bwMode="auto">
              <a:xfrm>
                <a:off x="2724" y="2487"/>
                <a:ext cx="73" cy="188"/>
              </a:xfrm>
              <a:custGeom>
                <a:avLst/>
                <a:gdLst/>
                <a:ahLst/>
                <a:cxnLst>
                  <a:cxn ang="0">
                    <a:pos x="136" y="0"/>
                  </a:cxn>
                  <a:cxn ang="0">
                    <a:pos x="84" y="27"/>
                  </a:cxn>
                  <a:cxn ang="0">
                    <a:pos x="13" y="2"/>
                  </a:cxn>
                  <a:cxn ang="0">
                    <a:pos x="0" y="304"/>
                  </a:cxn>
                  <a:cxn ang="0">
                    <a:pos x="116" y="303"/>
                  </a:cxn>
                  <a:cxn ang="0">
                    <a:pos x="136" y="0"/>
                  </a:cxn>
                </a:cxnLst>
                <a:rect l="0" t="0" r="r" b="b"/>
                <a:pathLst>
                  <a:path w="136" h="352">
                    <a:moveTo>
                      <a:pt x="136" y="0"/>
                    </a:moveTo>
                    <a:cubicBezTo>
                      <a:pt x="132" y="15"/>
                      <a:pt x="103" y="27"/>
                      <a:pt x="84" y="27"/>
                    </a:cubicBezTo>
                    <a:cubicBezTo>
                      <a:pt x="54" y="26"/>
                      <a:pt x="30" y="18"/>
                      <a:pt x="13" y="2"/>
                    </a:cubicBezTo>
                    <a:cubicBezTo>
                      <a:pt x="12" y="101"/>
                      <a:pt x="0" y="206"/>
                      <a:pt x="0" y="304"/>
                    </a:cubicBezTo>
                    <a:cubicBezTo>
                      <a:pt x="0" y="341"/>
                      <a:pt x="96" y="352"/>
                      <a:pt x="116" y="303"/>
                    </a:cubicBezTo>
                    <a:lnTo>
                      <a:pt x="136"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27" name="Freeform 581"/>
              <p:cNvSpPr>
                <a:spLocks/>
              </p:cNvSpPr>
              <p:nvPr/>
            </p:nvSpPr>
            <p:spPr bwMode="auto">
              <a:xfrm>
                <a:off x="2732" y="2479"/>
                <a:ext cx="65" cy="25"/>
              </a:xfrm>
              <a:custGeom>
                <a:avLst/>
                <a:gdLst>
                  <a:gd name="T0" fmla="*/ 59 w 122"/>
                  <a:gd name="T1" fmla="*/ 0 h 47"/>
                  <a:gd name="T2" fmla="*/ 2 w 122"/>
                  <a:gd name="T3" fmla="*/ 24 h 47"/>
                  <a:gd name="T4" fmla="*/ 61 w 122"/>
                  <a:gd name="T5" fmla="*/ 47 h 47"/>
                  <a:gd name="T6" fmla="*/ 122 w 122"/>
                  <a:gd name="T7" fmla="*/ 25 h 47"/>
                  <a:gd name="T8" fmla="*/ 59 w 122"/>
                  <a:gd name="T9" fmla="*/ 0 h 47"/>
                  <a:gd name="T10" fmla="*/ 0 60000 65536"/>
                  <a:gd name="T11" fmla="*/ 0 60000 65536"/>
                  <a:gd name="T12" fmla="*/ 0 60000 65536"/>
                  <a:gd name="T13" fmla="*/ 0 60000 65536"/>
                  <a:gd name="T14" fmla="*/ 0 60000 65536"/>
                  <a:gd name="T15" fmla="*/ 0 w 122"/>
                  <a:gd name="T16" fmla="*/ 0 h 47"/>
                  <a:gd name="T17" fmla="*/ 122 w 122"/>
                  <a:gd name="T18" fmla="*/ 47 h 47"/>
                </a:gdLst>
                <a:ahLst/>
                <a:cxnLst>
                  <a:cxn ang="T10">
                    <a:pos x="T0" y="T1"/>
                  </a:cxn>
                  <a:cxn ang="T11">
                    <a:pos x="T2" y="T3"/>
                  </a:cxn>
                  <a:cxn ang="T12">
                    <a:pos x="T4" y="T5"/>
                  </a:cxn>
                  <a:cxn ang="T13">
                    <a:pos x="T6" y="T7"/>
                  </a:cxn>
                  <a:cxn ang="T14">
                    <a:pos x="T8" y="T9"/>
                  </a:cxn>
                </a:cxnLst>
                <a:rect l="T15" t="T16" r="T17" b="T18"/>
                <a:pathLst>
                  <a:path w="122" h="47">
                    <a:moveTo>
                      <a:pt x="59" y="0"/>
                    </a:moveTo>
                    <a:cubicBezTo>
                      <a:pt x="27" y="1"/>
                      <a:pt x="2" y="9"/>
                      <a:pt x="2" y="24"/>
                    </a:cubicBezTo>
                    <a:cubicBezTo>
                      <a:pt x="0" y="33"/>
                      <a:pt x="28" y="47"/>
                      <a:pt x="61" y="47"/>
                    </a:cubicBezTo>
                    <a:cubicBezTo>
                      <a:pt x="95" y="47"/>
                      <a:pt x="122" y="34"/>
                      <a:pt x="122" y="25"/>
                    </a:cubicBezTo>
                    <a:cubicBezTo>
                      <a:pt x="122" y="7"/>
                      <a:pt x="96" y="0"/>
                      <a:pt x="59" y="0"/>
                    </a:cubicBez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grpSp>
        <p:sp>
          <p:nvSpPr>
            <p:cNvPr id="87" name="Freeform 582"/>
            <p:cNvSpPr>
              <a:spLocks/>
            </p:cNvSpPr>
            <p:nvPr/>
          </p:nvSpPr>
          <p:spPr bwMode="auto">
            <a:xfrm>
              <a:off x="4477" y="657"/>
              <a:ext cx="44" cy="18"/>
            </a:xfrm>
            <a:custGeom>
              <a:avLst/>
              <a:gdLst>
                <a:gd name="T0" fmla="*/ 59 w 122"/>
                <a:gd name="T1" fmla="*/ 0 h 45"/>
                <a:gd name="T2" fmla="*/ 2 w 122"/>
                <a:gd name="T3" fmla="*/ 24 h 45"/>
                <a:gd name="T4" fmla="*/ 62 w 122"/>
                <a:gd name="T5" fmla="*/ 45 h 45"/>
                <a:gd name="T6" fmla="*/ 122 w 122"/>
                <a:gd name="T7" fmla="*/ 25 h 45"/>
                <a:gd name="T8" fmla="*/ 59 w 122"/>
                <a:gd name="T9" fmla="*/ 0 h 45"/>
                <a:gd name="T10" fmla="*/ 0 60000 65536"/>
                <a:gd name="T11" fmla="*/ 0 60000 65536"/>
                <a:gd name="T12" fmla="*/ 0 60000 65536"/>
                <a:gd name="T13" fmla="*/ 0 60000 65536"/>
                <a:gd name="T14" fmla="*/ 0 60000 65536"/>
                <a:gd name="T15" fmla="*/ 0 w 122"/>
                <a:gd name="T16" fmla="*/ 0 h 45"/>
                <a:gd name="T17" fmla="*/ 122 w 122"/>
                <a:gd name="T18" fmla="*/ 45 h 45"/>
              </a:gdLst>
              <a:ahLst/>
              <a:cxnLst>
                <a:cxn ang="T10">
                  <a:pos x="T0" y="T1"/>
                </a:cxn>
                <a:cxn ang="T11">
                  <a:pos x="T2" y="T3"/>
                </a:cxn>
                <a:cxn ang="T12">
                  <a:pos x="T4" y="T5"/>
                </a:cxn>
                <a:cxn ang="T13">
                  <a:pos x="T6" y="T7"/>
                </a:cxn>
                <a:cxn ang="T14">
                  <a:pos x="T8" y="T9"/>
                </a:cxn>
              </a:cxnLst>
              <a:rect l="T15" t="T16" r="T17" b="T18"/>
              <a:pathLst>
                <a:path w="122" h="45">
                  <a:moveTo>
                    <a:pt x="59" y="0"/>
                  </a:moveTo>
                  <a:cubicBezTo>
                    <a:pt x="27" y="1"/>
                    <a:pt x="2" y="9"/>
                    <a:pt x="2" y="24"/>
                  </a:cubicBezTo>
                  <a:cubicBezTo>
                    <a:pt x="0" y="33"/>
                    <a:pt x="29" y="45"/>
                    <a:pt x="62" y="45"/>
                  </a:cubicBezTo>
                  <a:cubicBezTo>
                    <a:pt x="96" y="45"/>
                    <a:pt x="122" y="34"/>
                    <a:pt x="122" y="25"/>
                  </a:cubicBezTo>
                  <a:cubicBezTo>
                    <a:pt x="122" y="7"/>
                    <a:pt x="96" y="0"/>
                    <a:pt x="59" y="0"/>
                  </a:cubicBez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88" name="Freeform 583"/>
            <p:cNvSpPr>
              <a:spLocks/>
            </p:cNvSpPr>
            <p:nvPr/>
          </p:nvSpPr>
          <p:spPr bwMode="auto">
            <a:xfrm>
              <a:off x="4568" y="651"/>
              <a:ext cx="267" cy="56"/>
            </a:xfrm>
            <a:custGeom>
              <a:avLst/>
              <a:gdLst/>
              <a:ahLst/>
              <a:cxnLst>
                <a:cxn ang="0">
                  <a:pos x="0" y="4"/>
                </a:cxn>
                <a:cxn ang="0">
                  <a:pos x="119" y="82"/>
                </a:cxn>
                <a:cxn ang="0">
                  <a:pos x="387" y="79"/>
                </a:cxn>
                <a:cxn ang="0">
                  <a:pos x="225" y="0"/>
                </a:cxn>
                <a:cxn ang="0">
                  <a:pos x="0" y="4"/>
                </a:cxn>
              </a:cxnLst>
              <a:rect l="0" t="0" r="r" b="b"/>
              <a:pathLst>
                <a:path w="387" h="82">
                  <a:moveTo>
                    <a:pt x="0" y="4"/>
                  </a:moveTo>
                  <a:lnTo>
                    <a:pt x="119" y="82"/>
                  </a:lnTo>
                  <a:lnTo>
                    <a:pt x="387" y="79"/>
                  </a:lnTo>
                  <a:lnTo>
                    <a:pt x="225" y="0"/>
                  </a:lnTo>
                  <a:lnTo>
                    <a:pt x="0" y="4"/>
                  </a:lnTo>
                  <a:close/>
                </a:path>
              </a:pathLst>
            </a:custGeom>
            <a:gradFill rotWithShape="1">
              <a:gsLst>
                <a:gs pos="0">
                  <a:schemeClr val="folHlink">
                    <a:gamma/>
                    <a:tint val="53725"/>
                    <a:invGamma/>
                  </a:schemeClr>
                </a:gs>
                <a:gs pos="100000">
                  <a:schemeClr val="folHlink"/>
                </a:gs>
              </a:gsLst>
              <a:lin ang="189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93" name="Freeform 584"/>
            <p:cNvSpPr>
              <a:spLocks/>
            </p:cNvSpPr>
            <p:nvPr/>
          </p:nvSpPr>
          <p:spPr bwMode="auto">
            <a:xfrm>
              <a:off x="4668" y="801"/>
              <a:ext cx="143" cy="45"/>
            </a:xfrm>
            <a:custGeom>
              <a:avLst/>
              <a:gdLst/>
              <a:ahLst/>
              <a:cxnLst>
                <a:cxn ang="0">
                  <a:pos x="0" y="5"/>
                </a:cxn>
                <a:cxn ang="0">
                  <a:pos x="0" y="65"/>
                </a:cxn>
                <a:cxn ang="0">
                  <a:pos x="204" y="59"/>
                </a:cxn>
                <a:cxn ang="0">
                  <a:pos x="208" y="0"/>
                </a:cxn>
                <a:cxn ang="0">
                  <a:pos x="0" y="5"/>
                </a:cxn>
              </a:cxnLst>
              <a:rect l="0" t="0" r="r" b="b"/>
              <a:pathLst>
                <a:path w="208" h="65">
                  <a:moveTo>
                    <a:pt x="0" y="5"/>
                  </a:moveTo>
                  <a:lnTo>
                    <a:pt x="0" y="65"/>
                  </a:lnTo>
                  <a:lnTo>
                    <a:pt x="204" y="59"/>
                  </a:lnTo>
                  <a:lnTo>
                    <a:pt x="208" y="0"/>
                  </a:lnTo>
                  <a:lnTo>
                    <a:pt x="0" y="5"/>
                  </a:lnTo>
                  <a:close/>
                </a:path>
              </a:pathLst>
            </a:custGeom>
            <a:gradFill rotWithShape="1">
              <a:gsLst>
                <a:gs pos="0">
                  <a:schemeClr val="accent2"/>
                </a:gs>
                <a:gs pos="100000">
                  <a:schemeClr val="accent2">
                    <a:gamma/>
                    <a:tint val="93725"/>
                    <a:invGamma/>
                  </a:schemeClr>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94" name="Freeform 585"/>
            <p:cNvSpPr>
              <a:spLocks/>
            </p:cNvSpPr>
            <p:nvPr/>
          </p:nvSpPr>
          <p:spPr bwMode="auto">
            <a:xfrm>
              <a:off x="4605" y="868"/>
              <a:ext cx="102" cy="92"/>
            </a:xfrm>
            <a:custGeom>
              <a:avLst/>
              <a:gdLst/>
              <a:ahLst/>
              <a:cxnLst>
                <a:cxn ang="0">
                  <a:pos x="81" y="17"/>
                </a:cxn>
                <a:cxn ang="0">
                  <a:pos x="68" y="35"/>
                </a:cxn>
                <a:cxn ang="0">
                  <a:pos x="57" y="47"/>
                </a:cxn>
                <a:cxn ang="0">
                  <a:pos x="35" y="77"/>
                </a:cxn>
                <a:cxn ang="0">
                  <a:pos x="0" y="121"/>
                </a:cxn>
                <a:cxn ang="0">
                  <a:pos x="18" y="134"/>
                </a:cxn>
                <a:cxn ang="0">
                  <a:pos x="57" y="100"/>
                </a:cxn>
                <a:cxn ang="0">
                  <a:pos x="104" y="58"/>
                </a:cxn>
                <a:cxn ang="0">
                  <a:pos x="149" y="13"/>
                </a:cxn>
                <a:cxn ang="0">
                  <a:pos x="96" y="1"/>
                </a:cxn>
                <a:cxn ang="0">
                  <a:pos x="81" y="17"/>
                </a:cxn>
              </a:cxnLst>
              <a:rect l="0" t="0" r="r" b="b"/>
              <a:pathLst>
                <a:path w="149" h="134">
                  <a:moveTo>
                    <a:pt x="81" y="17"/>
                  </a:moveTo>
                  <a:cubicBezTo>
                    <a:pt x="78" y="22"/>
                    <a:pt x="73" y="31"/>
                    <a:pt x="68" y="35"/>
                  </a:cubicBezTo>
                  <a:cubicBezTo>
                    <a:pt x="66" y="42"/>
                    <a:pt x="62" y="41"/>
                    <a:pt x="57" y="47"/>
                  </a:cubicBezTo>
                  <a:cubicBezTo>
                    <a:pt x="52" y="54"/>
                    <a:pt x="44" y="65"/>
                    <a:pt x="35" y="77"/>
                  </a:cubicBezTo>
                  <a:cubicBezTo>
                    <a:pt x="25" y="92"/>
                    <a:pt x="11" y="107"/>
                    <a:pt x="0" y="121"/>
                  </a:cubicBezTo>
                  <a:cubicBezTo>
                    <a:pt x="2" y="127"/>
                    <a:pt x="13" y="130"/>
                    <a:pt x="18" y="134"/>
                  </a:cubicBezTo>
                  <a:cubicBezTo>
                    <a:pt x="27" y="130"/>
                    <a:pt x="43" y="113"/>
                    <a:pt x="57" y="100"/>
                  </a:cubicBezTo>
                  <a:cubicBezTo>
                    <a:pt x="69" y="82"/>
                    <a:pt x="91" y="75"/>
                    <a:pt x="104" y="58"/>
                  </a:cubicBezTo>
                  <a:cubicBezTo>
                    <a:pt x="119" y="44"/>
                    <a:pt x="147" y="21"/>
                    <a:pt x="149" y="13"/>
                  </a:cubicBezTo>
                  <a:cubicBezTo>
                    <a:pt x="148" y="4"/>
                    <a:pt x="107" y="0"/>
                    <a:pt x="96" y="1"/>
                  </a:cubicBezTo>
                  <a:lnTo>
                    <a:pt x="81" y="17"/>
                  </a:lnTo>
                  <a:close/>
                </a:path>
              </a:pathLst>
            </a:custGeom>
            <a:gradFill rotWithShape="1">
              <a:gsLst>
                <a:gs pos="0">
                  <a:schemeClr val="folHlink">
                    <a:gamma/>
                    <a:tint val="60000"/>
                    <a:invGamma/>
                  </a:schemeClr>
                </a:gs>
                <a:gs pos="100000">
                  <a:schemeClr val="folHlink"/>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96" name="Freeform 586"/>
            <p:cNvSpPr>
              <a:spLocks/>
            </p:cNvSpPr>
            <p:nvPr/>
          </p:nvSpPr>
          <p:spPr bwMode="auto">
            <a:xfrm>
              <a:off x="4668" y="839"/>
              <a:ext cx="142" cy="39"/>
            </a:xfrm>
            <a:custGeom>
              <a:avLst/>
              <a:gdLst/>
              <a:ahLst/>
              <a:cxnLst>
                <a:cxn ang="0">
                  <a:pos x="0" y="4"/>
                </a:cxn>
                <a:cxn ang="0">
                  <a:pos x="0" y="36"/>
                </a:cxn>
                <a:cxn ang="0">
                  <a:pos x="28" y="54"/>
                </a:cxn>
                <a:cxn ang="0">
                  <a:pos x="87" y="51"/>
                </a:cxn>
                <a:cxn ang="0">
                  <a:pos x="57" y="34"/>
                </a:cxn>
                <a:cxn ang="0">
                  <a:pos x="205" y="28"/>
                </a:cxn>
                <a:cxn ang="0">
                  <a:pos x="205" y="0"/>
                </a:cxn>
                <a:cxn ang="0">
                  <a:pos x="0" y="6"/>
                </a:cxn>
                <a:cxn ang="0">
                  <a:pos x="0" y="4"/>
                </a:cxn>
              </a:cxnLst>
              <a:rect l="0" t="0" r="r" b="b"/>
              <a:pathLst>
                <a:path w="205" h="54">
                  <a:moveTo>
                    <a:pt x="0" y="4"/>
                  </a:moveTo>
                  <a:lnTo>
                    <a:pt x="0" y="36"/>
                  </a:lnTo>
                  <a:lnTo>
                    <a:pt x="28" y="54"/>
                  </a:lnTo>
                  <a:lnTo>
                    <a:pt x="87" y="51"/>
                  </a:lnTo>
                  <a:lnTo>
                    <a:pt x="57" y="34"/>
                  </a:lnTo>
                  <a:lnTo>
                    <a:pt x="205" y="28"/>
                  </a:lnTo>
                  <a:lnTo>
                    <a:pt x="205" y="0"/>
                  </a:lnTo>
                  <a:lnTo>
                    <a:pt x="0" y="6"/>
                  </a:lnTo>
                  <a:lnTo>
                    <a:pt x="0" y="4"/>
                  </a:lnTo>
                  <a:close/>
                </a:path>
              </a:pathLst>
            </a:custGeom>
            <a:gradFill rotWithShape="1">
              <a:gsLst>
                <a:gs pos="0">
                  <a:schemeClr val="folHlink"/>
                </a:gs>
                <a:gs pos="100000">
                  <a:schemeClr val="folHlink">
                    <a:gamma/>
                    <a:tint val="73725"/>
                    <a:invGamma/>
                  </a:schemeClr>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99" name="Freeform 587"/>
            <p:cNvSpPr>
              <a:spLocks/>
            </p:cNvSpPr>
            <p:nvPr/>
          </p:nvSpPr>
          <p:spPr bwMode="auto">
            <a:xfrm>
              <a:off x="4617" y="876"/>
              <a:ext cx="111" cy="86"/>
            </a:xfrm>
            <a:custGeom>
              <a:avLst/>
              <a:gdLst/>
              <a:ahLst/>
              <a:cxnLst>
                <a:cxn ang="0">
                  <a:pos x="158" y="114"/>
                </a:cxn>
                <a:cxn ang="0">
                  <a:pos x="0" y="125"/>
                </a:cxn>
                <a:cxn ang="0">
                  <a:pos x="12" y="110"/>
                </a:cxn>
                <a:cxn ang="0">
                  <a:pos x="23" y="99"/>
                </a:cxn>
                <a:cxn ang="0">
                  <a:pos x="38" y="84"/>
                </a:cxn>
                <a:cxn ang="0">
                  <a:pos x="51" y="66"/>
                </a:cxn>
                <a:cxn ang="0">
                  <a:pos x="63" y="53"/>
                </a:cxn>
                <a:cxn ang="0">
                  <a:pos x="75" y="38"/>
                </a:cxn>
                <a:cxn ang="0">
                  <a:pos x="87" y="23"/>
                </a:cxn>
                <a:cxn ang="0">
                  <a:pos x="95" y="12"/>
                </a:cxn>
                <a:cxn ang="0">
                  <a:pos x="104" y="2"/>
                </a:cxn>
                <a:cxn ang="0">
                  <a:pos x="162" y="0"/>
                </a:cxn>
                <a:cxn ang="0">
                  <a:pos x="158" y="114"/>
                </a:cxn>
              </a:cxnLst>
              <a:rect l="0" t="0" r="r" b="b"/>
              <a:pathLst>
                <a:path w="162" h="125">
                  <a:moveTo>
                    <a:pt x="158" y="114"/>
                  </a:moveTo>
                  <a:cubicBezTo>
                    <a:pt x="123" y="117"/>
                    <a:pt x="62" y="122"/>
                    <a:pt x="0" y="125"/>
                  </a:cubicBezTo>
                  <a:cubicBezTo>
                    <a:pt x="5" y="120"/>
                    <a:pt x="5" y="113"/>
                    <a:pt x="12" y="110"/>
                  </a:cubicBezTo>
                  <a:cubicBezTo>
                    <a:pt x="14" y="99"/>
                    <a:pt x="14" y="104"/>
                    <a:pt x="23" y="99"/>
                  </a:cubicBezTo>
                  <a:cubicBezTo>
                    <a:pt x="25" y="90"/>
                    <a:pt x="30" y="88"/>
                    <a:pt x="38" y="84"/>
                  </a:cubicBezTo>
                  <a:cubicBezTo>
                    <a:pt x="40" y="78"/>
                    <a:pt x="46" y="70"/>
                    <a:pt x="51" y="66"/>
                  </a:cubicBezTo>
                  <a:cubicBezTo>
                    <a:pt x="53" y="63"/>
                    <a:pt x="60" y="56"/>
                    <a:pt x="63" y="53"/>
                  </a:cubicBezTo>
                  <a:cubicBezTo>
                    <a:pt x="65" y="50"/>
                    <a:pt x="77" y="32"/>
                    <a:pt x="75" y="38"/>
                  </a:cubicBezTo>
                  <a:cubicBezTo>
                    <a:pt x="76" y="31"/>
                    <a:pt x="82" y="27"/>
                    <a:pt x="87" y="23"/>
                  </a:cubicBezTo>
                  <a:cubicBezTo>
                    <a:pt x="90" y="18"/>
                    <a:pt x="90" y="15"/>
                    <a:pt x="95" y="12"/>
                  </a:cubicBezTo>
                  <a:cubicBezTo>
                    <a:pt x="96" y="8"/>
                    <a:pt x="93" y="4"/>
                    <a:pt x="104" y="2"/>
                  </a:cubicBezTo>
                  <a:lnTo>
                    <a:pt x="162" y="0"/>
                  </a:lnTo>
                  <a:lnTo>
                    <a:pt x="158" y="114"/>
                  </a:lnTo>
                  <a:close/>
                </a:path>
              </a:pathLst>
            </a:custGeom>
            <a:gradFill rotWithShape="1">
              <a:gsLst>
                <a:gs pos="0">
                  <a:schemeClr val="folHlink"/>
                </a:gs>
                <a:gs pos="100000">
                  <a:schemeClr val="folHlink">
                    <a:gamma/>
                    <a:shade val="86275"/>
                    <a:invGamma/>
                  </a:schemeClr>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00" name="Freeform 588"/>
            <p:cNvSpPr>
              <a:spLocks/>
            </p:cNvSpPr>
            <p:nvPr/>
          </p:nvSpPr>
          <p:spPr bwMode="auto">
            <a:xfrm>
              <a:off x="4698" y="933"/>
              <a:ext cx="14" cy="24"/>
            </a:xfrm>
            <a:custGeom>
              <a:avLst/>
              <a:gdLst>
                <a:gd name="T0" fmla="*/ 0 w 20"/>
                <a:gd name="T1" fmla="*/ 35 h 35"/>
                <a:gd name="T2" fmla="*/ 20 w 20"/>
                <a:gd name="T3" fmla="*/ 35 h 35"/>
                <a:gd name="T4" fmla="*/ 20 w 20"/>
                <a:gd name="T5" fmla="*/ 0 h 35"/>
                <a:gd name="T6" fmla="*/ 0 w 20"/>
                <a:gd name="T7" fmla="*/ 2 h 35"/>
                <a:gd name="T8" fmla="*/ 0 w 20"/>
                <a:gd name="T9" fmla="*/ 35 h 35"/>
                <a:gd name="T10" fmla="*/ 0 60000 65536"/>
                <a:gd name="T11" fmla="*/ 0 60000 65536"/>
                <a:gd name="T12" fmla="*/ 0 60000 65536"/>
                <a:gd name="T13" fmla="*/ 0 60000 65536"/>
                <a:gd name="T14" fmla="*/ 0 60000 65536"/>
                <a:gd name="T15" fmla="*/ 0 w 20"/>
                <a:gd name="T16" fmla="*/ 0 h 35"/>
                <a:gd name="T17" fmla="*/ 20 w 20"/>
                <a:gd name="T18" fmla="*/ 35 h 35"/>
              </a:gdLst>
              <a:ahLst/>
              <a:cxnLst>
                <a:cxn ang="T10">
                  <a:pos x="T0" y="T1"/>
                </a:cxn>
                <a:cxn ang="T11">
                  <a:pos x="T2" y="T3"/>
                </a:cxn>
                <a:cxn ang="T12">
                  <a:pos x="T4" y="T5"/>
                </a:cxn>
                <a:cxn ang="T13">
                  <a:pos x="T6" y="T7"/>
                </a:cxn>
                <a:cxn ang="T14">
                  <a:pos x="T8" y="T9"/>
                </a:cxn>
              </a:cxnLst>
              <a:rect l="T15" t="T16" r="T17" b="T18"/>
              <a:pathLst>
                <a:path w="20" h="35">
                  <a:moveTo>
                    <a:pt x="0" y="35"/>
                  </a:moveTo>
                  <a:lnTo>
                    <a:pt x="20" y="35"/>
                  </a:lnTo>
                  <a:lnTo>
                    <a:pt x="20" y="0"/>
                  </a:lnTo>
                  <a:lnTo>
                    <a:pt x="0" y="2"/>
                  </a:lnTo>
                  <a:lnTo>
                    <a:pt x="0" y="35"/>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01" name="Freeform 589"/>
            <p:cNvSpPr>
              <a:spLocks/>
            </p:cNvSpPr>
            <p:nvPr/>
          </p:nvSpPr>
          <p:spPr bwMode="auto">
            <a:xfrm>
              <a:off x="4708" y="845"/>
              <a:ext cx="103" cy="19"/>
            </a:xfrm>
            <a:custGeom>
              <a:avLst/>
              <a:gdLst>
                <a:gd name="T0" fmla="*/ 0 w 150"/>
                <a:gd name="T1" fmla="*/ 4 h 28"/>
                <a:gd name="T2" fmla="*/ 4 w 150"/>
                <a:gd name="T3" fmla="*/ 28 h 28"/>
                <a:gd name="T4" fmla="*/ 147 w 150"/>
                <a:gd name="T5" fmla="*/ 24 h 28"/>
                <a:gd name="T6" fmla="*/ 150 w 150"/>
                <a:gd name="T7" fmla="*/ 0 h 28"/>
                <a:gd name="T8" fmla="*/ 0 w 150"/>
                <a:gd name="T9" fmla="*/ 4 h 28"/>
                <a:gd name="T10" fmla="*/ 0 60000 65536"/>
                <a:gd name="T11" fmla="*/ 0 60000 65536"/>
                <a:gd name="T12" fmla="*/ 0 60000 65536"/>
                <a:gd name="T13" fmla="*/ 0 60000 65536"/>
                <a:gd name="T14" fmla="*/ 0 60000 65536"/>
                <a:gd name="T15" fmla="*/ 0 w 150"/>
                <a:gd name="T16" fmla="*/ 0 h 28"/>
                <a:gd name="T17" fmla="*/ 150 w 150"/>
                <a:gd name="T18" fmla="*/ 28 h 28"/>
              </a:gdLst>
              <a:ahLst/>
              <a:cxnLst>
                <a:cxn ang="T10">
                  <a:pos x="T0" y="T1"/>
                </a:cxn>
                <a:cxn ang="T11">
                  <a:pos x="T2" y="T3"/>
                </a:cxn>
                <a:cxn ang="T12">
                  <a:pos x="T4" y="T5"/>
                </a:cxn>
                <a:cxn ang="T13">
                  <a:pos x="T6" y="T7"/>
                </a:cxn>
                <a:cxn ang="T14">
                  <a:pos x="T8" y="T9"/>
                </a:cxn>
              </a:cxnLst>
              <a:rect l="T15" t="T16" r="T17" b="T18"/>
              <a:pathLst>
                <a:path w="150" h="28">
                  <a:moveTo>
                    <a:pt x="0" y="4"/>
                  </a:moveTo>
                  <a:lnTo>
                    <a:pt x="4" y="28"/>
                  </a:lnTo>
                  <a:lnTo>
                    <a:pt x="147" y="24"/>
                  </a:lnTo>
                  <a:lnTo>
                    <a:pt x="150" y="0"/>
                  </a:lnTo>
                  <a:lnTo>
                    <a:pt x="0" y="4"/>
                  </a:lnTo>
                  <a:close/>
                </a:path>
              </a:pathLst>
            </a:custGeom>
            <a:solidFill>
              <a:srgbClr val="666666"/>
            </a:solidFill>
            <a:ln w="12700" cap="flat" cmpd="sng">
              <a:noFill/>
              <a:prstDash val="solid"/>
              <a:round/>
              <a:headEnd/>
              <a:tailEnd/>
            </a:ln>
          </p:spPr>
          <p:txBody>
            <a:bodyPr lIns="45720" tIns="46800" rIns="45720" bIns="46800" anchor="ctr"/>
            <a:lstStyle/>
            <a:p>
              <a:endParaRPr lang="en-US"/>
            </a:p>
          </p:txBody>
        </p:sp>
        <p:sp>
          <p:nvSpPr>
            <p:cNvPr id="102" name="Freeform 590"/>
            <p:cNvSpPr>
              <a:spLocks/>
            </p:cNvSpPr>
            <p:nvPr/>
          </p:nvSpPr>
          <p:spPr bwMode="auto">
            <a:xfrm>
              <a:off x="4708" y="849"/>
              <a:ext cx="21" cy="25"/>
            </a:xfrm>
            <a:custGeom>
              <a:avLst/>
              <a:gdLst>
                <a:gd name="T0" fmla="*/ 30 w 30"/>
                <a:gd name="T1" fmla="*/ 13 h 36"/>
                <a:gd name="T2" fmla="*/ 28 w 30"/>
                <a:gd name="T3" fmla="*/ 36 h 36"/>
                <a:gd name="T4" fmla="*/ 0 w 30"/>
                <a:gd name="T5" fmla="*/ 19 h 36"/>
                <a:gd name="T6" fmla="*/ 0 w 30"/>
                <a:gd name="T7" fmla="*/ 0 h 36"/>
                <a:gd name="T8" fmla="*/ 30 w 30"/>
                <a:gd name="T9" fmla="*/ 13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30" y="13"/>
                  </a:moveTo>
                  <a:lnTo>
                    <a:pt x="28" y="36"/>
                  </a:lnTo>
                  <a:lnTo>
                    <a:pt x="0" y="19"/>
                  </a:lnTo>
                  <a:lnTo>
                    <a:pt x="0" y="0"/>
                  </a:lnTo>
                  <a:lnTo>
                    <a:pt x="30" y="13"/>
                  </a:lnTo>
                  <a:close/>
                </a:path>
              </a:pathLst>
            </a:custGeom>
            <a:solidFill>
              <a:schemeClr val="bg2"/>
            </a:solidFill>
            <a:ln w="12700" cap="flat" cmpd="sng">
              <a:noFill/>
              <a:prstDash val="solid"/>
              <a:round/>
              <a:headEnd/>
              <a:tailEnd/>
            </a:ln>
          </p:spPr>
          <p:txBody>
            <a:bodyPr lIns="45720" tIns="46800" rIns="45720" bIns="46800" anchor="ctr"/>
            <a:lstStyle/>
            <a:p>
              <a:endParaRPr lang="en-US"/>
            </a:p>
          </p:txBody>
        </p:sp>
        <p:sp>
          <p:nvSpPr>
            <p:cNvPr id="103" name="Freeform 591"/>
            <p:cNvSpPr>
              <a:spLocks/>
            </p:cNvSpPr>
            <p:nvPr/>
          </p:nvSpPr>
          <p:spPr bwMode="auto">
            <a:xfrm>
              <a:off x="4670" y="852"/>
              <a:ext cx="5" cy="17"/>
            </a:xfrm>
            <a:custGeom>
              <a:avLst/>
              <a:gdLst>
                <a:gd name="T0" fmla="*/ 8 w 8"/>
                <a:gd name="T1" fmla="*/ 4 h 25"/>
                <a:gd name="T2" fmla="*/ 6 w 8"/>
                <a:gd name="T3" fmla="*/ 25 h 25"/>
                <a:gd name="T4" fmla="*/ 0 w 8"/>
                <a:gd name="T5" fmla="*/ 22 h 25"/>
                <a:gd name="T6" fmla="*/ 0 w 8"/>
                <a:gd name="T7" fmla="*/ 0 h 25"/>
                <a:gd name="T8" fmla="*/ 8 w 8"/>
                <a:gd name="T9" fmla="*/ 4 h 25"/>
                <a:gd name="T10" fmla="*/ 0 60000 65536"/>
                <a:gd name="T11" fmla="*/ 0 60000 65536"/>
                <a:gd name="T12" fmla="*/ 0 60000 65536"/>
                <a:gd name="T13" fmla="*/ 0 60000 65536"/>
                <a:gd name="T14" fmla="*/ 0 60000 65536"/>
                <a:gd name="T15" fmla="*/ 0 w 8"/>
                <a:gd name="T16" fmla="*/ 0 h 25"/>
                <a:gd name="T17" fmla="*/ 8 w 8"/>
                <a:gd name="T18" fmla="*/ 25 h 25"/>
              </a:gdLst>
              <a:ahLst/>
              <a:cxnLst>
                <a:cxn ang="T10">
                  <a:pos x="T0" y="T1"/>
                </a:cxn>
                <a:cxn ang="T11">
                  <a:pos x="T2" y="T3"/>
                </a:cxn>
                <a:cxn ang="T12">
                  <a:pos x="T4" y="T5"/>
                </a:cxn>
                <a:cxn ang="T13">
                  <a:pos x="T6" y="T7"/>
                </a:cxn>
                <a:cxn ang="T14">
                  <a:pos x="T8" y="T9"/>
                </a:cxn>
              </a:cxnLst>
              <a:rect l="T15" t="T16" r="T17" b="T18"/>
              <a:pathLst>
                <a:path w="8" h="25">
                  <a:moveTo>
                    <a:pt x="8" y="4"/>
                  </a:moveTo>
                  <a:lnTo>
                    <a:pt x="6" y="25"/>
                  </a:lnTo>
                  <a:lnTo>
                    <a:pt x="0" y="22"/>
                  </a:lnTo>
                  <a:lnTo>
                    <a:pt x="0" y="0"/>
                  </a:lnTo>
                  <a:lnTo>
                    <a:pt x="8" y="4"/>
                  </a:lnTo>
                  <a:close/>
                </a:path>
              </a:pathLst>
            </a:custGeom>
            <a:solidFill>
              <a:schemeClr val="bg2"/>
            </a:solidFill>
            <a:ln w="12700" cap="flat" cmpd="sng">
              <a:noFill/>
              <a:prstDash val="solid"/>
              <a:round/>
              <a:headEnd/>
              <a:tailEnd/>
            </a:ln>
          </p:spPr>
          <p:txBody>
            <a:bodyPr lIns="45720" tIns="46800" rIns="45720" bIns="46800" anchor="ctr"/>
            <a:lstStyle/>
            <a:p>
              <a:endParaRPr lang="en-US"/>
            </a:p>
          </p:txBody>
        </p:sp>
        <p:sp>
          <p:nvSpPr>
            <p:cNvPr id="104" name="Freeform 592"/>
            <p:cNvSpPr>
              <a:spLocks/>
            </p:cNvSpPr>
            <p:nvPr/>
          </p:nvSpPr>
          <p:spPr bwMode="auto">
            <a:xfrm>
              <a:off x="4666" y="554"/>
              <a:ext cx="29" cy="112"/>
            </a:xfrm>
            <a:custGeom>
              <a:avLst/>
              <a:gdLst/>
              <a:ahLst/>
              <a:cxnLst>
                <a:cxn ang="0">
                  <a:pos x="44" y="9"/>
                </a:cxn>
                <a:cxn ang="0">
                  <a:pos x="27" y="0"/>
                </a:cxn>
                <a:cxn ang="0">
                  <a:pos x="5" y="5"/>
                </a:cxn>
                <a:cxn ang="0">
                  <a:pos x="1" y="143"/>
                </a:cxn>
                <a:cxn ang="0">
                  <a:pos x="41" y="142"/>
                </a:cxn>
                <a:cxn ang="0">
                  <a:pos x="44" y="9"/>
                </a:cxn>
              </a:cxnLst>
              <a:rect l="0" t="0" r="r" b="b"/>
              <a:pathLst>
                <a:path w="44" h="164">
                  <a:moveTo>
                    <a:pt x="44" y="9"/>
                  </a:moveTo>
                  <a:cubicBezTo>
                    <a:pt x="38" y="3"/>
                    <a:pt x="42" y="0"/>
                    <a:pt x="27" y="0"/>
                  </a:cubicBezTo>
                  <a:cubicBezTo>
                    <a:pt x="12" y="0"/>
                    <a:pt x="5" y="14"/>
                    <a:pt x="5" y="5"/>
                  </a:cubicBezTo>
                  <a:cubicBezTo>
                    <a:pt x="4" y="34"/>
                    <a:pt x="1" y="100"/>
                    <a:pt x="1" y="143"/>
                  </a:cubicBezTo>
                  <a:cubicBezTo>
                    <a:pt x="0" y="159"/>
                    <a:pt x="34" y="164"/>
                    <a:pt x="41" y="142"/>
                  </a:cubicBezTo>
                  <a:lnTo>
                    <a:pt x="44" y="9"/>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05" name="Freeform 593"/>
            <p:cNvSpPr>
              <a:spLocks/>
            </p:cNvSpPr>
            <p:nvPr/>
          </p:nvSpPr>
          <p:spPr bwMode="auto">
            <a:xfrm>
              <a:off x="4672" y="557"/>
              <a:ext cx="22" cy="8"/>
            </a:xfrm>
            <a:custGeom>
              <a:avLst/>
              <a:gdLst>
                <a:gd name="T0" fmla="*/ 33 w 33"/>
                <a:gd name="T1" fmla="*/ 7 h 13"/>
                <a:gd name="T2" fmla="*/ 20 w 33"/>
                <a:gd name="T3" fmla="*/ 0 h 13"/>
                <a:gd name="T4" fmla="*/ 0 w 33"/>
                <a:gd name="T5" fmla="*/ 7 h 13"/>
                <a:gd name="T6" fmla="*/ 14 w 33"/>
                <a:gd name="T7" fmla="*/ 13 h 13"/>
                <a:gd name="T8" fmla="*/ 33 w 33"/>
                <a:gd name="T9" fmla="*/ 7 h 13"/>
                <a:gd name="T10" fmla="*/ 0 60000 65536"/>
                <a:gd name="T11" fmla="*/ 0 60000 65536"/>
                <a:gd name="T12" fmla="*/ 0 60000 65536"/>
                <a:gd name="T13" fmla="*/ 0 60000 65536"/>
                <a:gd name="T14" fmla="*/ 0 60000 65536"/>
                <a:gd name="T15" fmla="*/ 0 w 33"/>
                <a:gd name="T16" fmla="*/ 0 h 13"/>
                <a:gd name="T17" fmla="*/ 33 w 33"/>
                <a:gd name="T18" fmla="*/ 13 h 13"/>
              </a:gdLst>
              <a:ahLst/>
              <a:cxnLst>
                <a:cxn ang="T10">
                  <a:pos x="T0" y="T1"/>
                </a:cxn>
                <a:cxn ang="T11">
                  <a:pos x="T2" y="T3"/>
                </a:cxn>
                <a:cxn ang="T12">
                  <a:pos x="T4" y="T5"/>
                </a:cxn>
                <a:cxn ang="T13">
                  <a:pos x="T6" y="T7"/>
                </a:cxn>
                <a:cxn ang="T14">
                  <a:pos x="T8" y="T9"/>
                </a:cxn>
              </a:cxnLst>
              <a:rect l="T15" t="T16" r="T17" b="T18"/>
              <a:pathLst>
                <a:path w="33" h="13">
                  <a:moveTo>
                    <a:pt x="33" y="7"/>
                  </a:moveTo>
                  <a:cubicBezTo>
                    <a:pt x="29" y="2"/>
                    <a:pt x="27" y="1"/>
                    <a:pt x="20" y="0"/>
                  </a:cubicBezTo>
                  <a:cubicBezTo>
                    <a:pt x="10" y="1"/>
                    <a:pt x="6" y="0"/>
                    <a:pt x="0" y="7"/>
                  </a:cubicBezTo>
                  <a:cubicBezTo>
                    <a:pt x="5" y="10"/>
                    <a:pt x="8" y="12"/>
                    <a:pt x="14" y="13"/>
                  </a:cubicBezTo>
                  <a:cubicBezTo>
                    <a:pt x="19" y="13"/>
                    <a:pt x="32" y="9"/>
                    <a:pt x="33" y="7"/>
                  </a:cubicBez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06" name="Freeform 594"/>
            <p:cNvSpPr>
              <a:spLocks/>
            </p:cNvSpPr>
            <p:nvPr/>
          </p:nvSpPr>
          <p:spPr bwMode="auto">
            <a:xfrm>
              <a:off x="4635" y="588"/>
              <a:ext cx="30" cy="76"/>
            </a:xfrm>
            <a:custGeom>
              <a:avLst/>
              <a:gdLst/>
              <a:ahLst/>
              <a:cxnLst>
                <a:cxn ang="0">
                  <a:pos x="43" y="9"/>
                </a:cxn>
                <a:cxn ang="0">
                  <a:pos x="26" y="0"/>
                </a:cxn>
                <a:cxn ang="0">
                  <a:pos x="4" y="5"/>
                </a:cxn>
                <a:cxn ang="0">
                  <a:pos x="1" y="95"/>
                </a:cxn>
                <a:cxn ang="0">
                  <a:pos x="40" y="96"/>
                </a:cxn>
                <a:cxn ang="0">
                  <a:pos x="43" y="9"/>
                </a:cxn>
              </a:cxnLst>
              <a:rect l="0" t="0" r="r" b="b"/>
              <a:pathLst>
                <a:path w="43" h="111">
                  <a:moveTo>
                    <a:pt x="43" y="9"/>
                  </a:moveTo>
                  <a:cubicBezTo>
                    <a:pt x="37" y="3"/>
                    <a:pt x="41" y="0"/>
                    <a:pt x="26" y="0"/>
                  </a:cubicBezTo>
                  <a:cubicBezTo>
                    <a:pt x="11" y="0"/>
                    <a:pt x="4" y="14"/>
                    <a:pt x="4" y="5"/>
                  </a:cubicBezTo>
                  <a:cubicBezTo>
                    <a:pt x="3" y="34"/>
                    <a:pt x="1" y="52"/>
                    <a:pt x="1" y="95"/>
                  </a:cubicBezTo>
                  <a:cubicBezTo>
                    <a:pt x="0" y="111"/>
                    <a:pt x="33" y="110"/>
                    <a:pt x="40" y="96"/>
                  </a:cubicBezTo>
                  <a:lnTo>
                    <a:pt x="43" y="9"/>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07" name="Freeform 595"/>
            <p:cNvSpPr>
              <a:spLocks/>
            </p:cNvSpPr>
            <p:nvPr/>
          </p:nvSpPr>
          <p:spPr bwMode="auto">
            <a:xfrm>
              <a:off x="4639" y="593"/>
              <a:ext cx="22" cy="9"/>
            </a:xfrm>
            <a:custGeom>
              <a:avLst/>
              <a:gdLst>
                <a:gd name="T0" fmla="*/ 33 w 33"/>
                <a:gd name="T1" fmla="*/ 7 h 13"/>
                <a:gd name="T2" fmla="*/ 20 w 33"/>
                <a:gd name="T3" fmla="*/ 0 h 13"/>
                <a:gd name="T4" fmla="*/ 0 w 33"/>
                <a:gd name="T5" fmla="*/ 7 h 13"/>
                <a:gd name="T6" fmla="*/ 14 w 33"/>
                <a:gd name="T7" fmla="*/ 13 h 13"/>
                <a:gd name="T8" fmla="*/ 33 w 33"/>
                <a:gd name="T9" fmla="*/ 7 h 13"/>
                <a:gd name="T10" fmla="*/ 0 60000 65536"/>
                <a:gd name="T11" fmla="*/ 0 60000 65536"/>
                <a:gd name="T12" fmla="*/ 0 60000 65536"/>
                <a:gd name="T13" fmla="*/ 0 60000 65536"/>
                <a:gd name="T14" fmla="*/ 0 60000 65536"/>
                <a:gd name="T15" fmla="*/ 0 w 33"/>
                <a:gd name="T16" fmla="*/ 0 h 13"/>
                <a:gd name="T17" fmla="*/ 33 w 33"/>
                <a:gd name="T18" fmla="*/ 13 h 13"/>
              </a:gdLst>
              <a:ahLst/>
              <a:cxnLst>
                <a:cxn ang="T10">
                  <a:pos x="T0" y="T1"/>
                </a:cxn>
                <a:cxn ang="T11">
                  <a:pos x="T2" y="T3"/>
                </a:cxn>
                <a:cxn ang="T12">
                  <a:pos x="T4" y="T5"/>
                </a:cxn>
                <a:cxn ang="T13">
                  <a:pos x="T6" y="T7"/>
                </a:cxn>
                <a:cxn ang="T14">
                  <a:pos x="T8" y="T9"/>
                </a:cxn>
              </a:cxnLst>
              <a:rect l="T15" t="T16" r="T17" b="T18"/>
              <a:pathLst>
                <a:path w="33" h="13">
                  <a:moveTo>
                    <a:pt x="33" y="7"/>
                  </a:moveTo>
                  <a:cubicBezTo>
                    <a:pt x="29" y="2"/>
                    <a:pt x="27" y="1"/>
                    <a:pt x="20" y="0"/>
                  </a:cubicBezTo>
                  <a:cubicBezTo>
                    <a:pt x="10" y="1"/>
                    <a:pt x="6" y="0"/>
                    <a:pt x="0" y="7"/>
                  </a:cubicBezTo>
                  <a:cubicBezTo>
                    <a:pt x="5" y="10"/>
                    <a:pt x="8" y="12"/>
                    <a:pt x="14" y="13"/>
                  </a:cubicBezTo>
                  <a:cubicBezTo>
                    <a:pt x="19" y="13"/>
                    <a:pt x="32" y="9"/>
                    <a:pt x="33" y="7"/>
                  </a:cubicBez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08" name="Freeform 596"/>
            <p:cNvSpPr>
              <a:spLocks/>
            </p:cNvSpPr>
            <p:nvPr/>
          </p:nvSpPr>
          <p:spPr bwMode="auto">
            <a:xfrm>
              <a:off x="4695" y="589"/>
              <a:ext cx="30" cy="76"/>
            </a:xfrm>
            <a:custGeom>
              <a:avLst/>
              <a:gdLst/>
              <a:ahLst/>
              <a:cxnLst>
                <a:cxn ang="0">
                  <a:pos x="43" y="9"/>
                </a:cxn>
                <a:cxn ang="0">
                  <a:pos x="26" y="0"/>
                </a:cxn>
                <a:cxn ang="0">
                  <a:pos x="4" y="5"/>
                </a:cxn>
                <a:cxn ang="0">
                  <a:pos x="1" y="95"/>
                </a:cxn>
                <a:cxn ang="0">
                  <a:pos x="40" y="96"/>
                </a:cxn>
                <a:cxn ang="0">
                  <a:pos x="43" y="9"/>
                </a:cxn>
              </a:cxnLst>
              <a:rect l="0" t="0" r="r" b="b"/>
              <a:pathLst>
                <a:path w="43" h="111">
                  <a:moveTo>
                    <a:pt x="43" y="9"/>
                  </a:moveTo>
                  <a:cubicBezTo>
                    <a:pt x="37" y="3"/>
                    <a:pt x="41" y="0"/>
                    <a:pt x="26" y="0"/>
                  </a:cubicBezTo>
                  <a:cubicBezTo>
                    <a:pt x="11" y="0"/>
                    <a:pt x="4" y="14"/>
                    <a:pt x="4" y="5"/>
                  </a:cubicBezTo>
                  <a:cubicBezTo>
                    <a:pt x="3" y="34"/>
                    <a:pt x="1" y="52"/>
                    <a:pt x="1" y="95"/>
                  </a:cubicBezTo>
                  <a:cubicBezTo>
                    <a:pt x="0" y="111"/>
                    <a:pt x="33" y="110"/>
                    <a:pt x="40" y="96"/>
                  </a:cubicBezTo>
                  <a:lnTo>
                    <a:pt x="43" y="9"/>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09" name="Freeform 597"/>
            <p:cNvSpPr>
              <a:spLocks/>
            </p:cNvSpPr>
            <p:nvPr/>
          </p:nvSpPr>
          <p:spPr bwMode="auto">
            <a:xfrm>
              <a:off x="4701" y="593"/>
              <a:ext cx="24" cy="9"/>
            </a:xfrm>
            <a:custGeom>
              <a:avLst/>
              <a:gdLst>
                <a:gd name="T0" fmla="*/ 33 w 33"/>
                <a:gd name="T1" fmla="*/ 7 h 13"/>
                <a:gd name="T2" fmla="*/ 20 w 33"/>
                <a:gd name="T3" fmla="*/ 0 h 13"/>
                <a:gd name="T4" fmla="*/ 0 w 33"/>
                <a:gd name="T5" fmla="*/ 7 h 13"/>
                <a:gd name="T6" fmla="*/ 14 w 33"/>
                <a:gd name="T7" fmla="*/ 13 h 13"/>
                <a:gd name="T8" fmla="*/ 33 w 33"/>
                <a:gd name="T9" fmla="*/ 7 h 13"/>
                <a:gd name="T10" fmla="*/ 0 60000 65536"/>
                <a:gd name="T11" fmla="*/ 0 60000 65536"/>
                <a:gd name="T12" fmla="*/ 0 60000 65536"/>
                <a:gd name="T13" fmla="*/ 0 60000 65536"/>
                <a:gd name="T14" fmla="*/ 0 60000 65536"/>
                <a:gd name="T15" fmla="*/ 0 w 33"/>
                <a:gd name="T16" fmla="*/ 0 h 13"/>
                <a:gd name="T17" fmla="*/ 33 w 33"/>
                <a:gd name="T18" fmla="*/ 13 h 13"/>
              </a:gdLst>
              <a:ahLst/>
              <a:cxnLst>
                <a:cxn ang="T10">
                  <a:pos x="T0" y="T1"/>
                </a:cxn>
                <a:cxn ang="T11">
                  <a:pos x="T2" y="T3"/>
                </a:cxn>
                <a:cxn ang="T12">
                  <a:pos x="T4" y="T5"/>
                </a:cxn>
                <a:cxn ang="T13">
                  <a:pos x="T6" y="T7"/>
                </a:cxn>
                <a:cxn ang="T14">
                  <a:pos x="T8" y="T9"/>
                </a:cxn>
              </a:cxnLst>
              <a:rect l="T15" t="T16" r="T17" b="T18"/>
              <a:pathLst>
                <a:path w="33" h="13">
                  <a:moveTo>
                    <a:pt x="33" y="7"/>
                  </a:moveTo>
                  <a:cubicBezTo>
                    <a:pt x="29" y="2"/>
                    <a:pt x="27" y="1"/>
                    <a:pt x="20" y="0"/>
                  </a:cubicBezTo>
                  <a:cubicBezTo>
                    <a:pt x="10" y="1"/>
                    <a:pt x="6" y="0"/>
                    <a:pt x="0" y="7"/>
                  </a:cubicBezTo>
                  <a:cubicBezTo>
                    <a:pt x="5" y="10"/>
                    <a:pt x="8" y="12"/>
                    <a:pt x="14" y="13"/>
                  </a:cubicBezTo>
                  <a:cubicBezTo>
                    <a:pt x="19" y="13"/>
                    <a:pt x="32" y="9"/>
                    <a:pt x="33" y="7"/>
                  </a:cubicBez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10" name="Freeform 598"/>
            <p:cNvSpPr>
              <a:spLocks/>
            </p:cNvSpPr>
            <p:nvPr/>
          </p:nvSpPr>
          <p:spPr bwMode="auto">
            <a:xfrm>
              <a:off x="4661" y="723"/>
              <a:ext cx="172" cy="14"/>
            </a:xfrm>
            <a:custGeom>
              <a:avLst/>
              <a:gdLst>
                <a:gd name="T0" fmla="*/ 248 w 249"/>
                <a:gd name="T1" fmla="*/ 0 h 18"/>
                <a:gd name="T2" fmla="*/ 249 w 249"/>
                <a:gd name="T3" fmla="*/ 17 h 18"/>
                <a:gd name="T4" fmla="*/ 2 w 249"/>
                <a:gd name="T5" fmla="*/ 18 h 18"/>
                <a:gd name="T6" fmla="*/ 0 w 249"/>
                <a:gd name="T7" fmla="*/ 0 h 18"/>
                <a:gd name="T8" fmla="*/ 248 w 249"/>
                <a:gd name="T9" fmla="*/ 0 h 18"/>
                <a:gd name="T10" fmla="*/ 0 60000 65536"/>
                <a:gd name="T11" fmla="*/ 0 60000 65536"/>
                <a:gd name="T12" fmla="*/ 0 60000 65536"/>
                <a:gd name="T13" fmla="*/ 0 60000 65536"/>
                <a:gd name="T14" fmla="*/ 0 60000 65536"/>
                <a:gd name="T15" fmla="*/ 0 w 249"/>
                <a:gd name="T16" fmla="*/ 0 h 18"/>
                <a:gd name="T17" fmla="*/ 249 w 249"/>
                <a:gd name="T18" fmla="*/ 18 h 18"/>
              </a:gdLst>
              <a:ahLst/>
              <a:cxnLst>
                <a:cxn ang="T10">
                  <a:pos x="T0" y="T1"/>
                </a:cxn>
                <a:cxn ang="T11">
                  <a:pos x="T2" y="T3"/>
                </a:cxn>
                <a:cxn ang="T12">
                  <a:pos x="T4" y="T5"/>
                </a:cxn>
                <a:cxn ang="T13">
                  <a:pos x="T6" y="T7"/>
                </a:cxn>
                <a:cxn ang="T14">
                  <a:pos x="T8" y="T9"/>
                </a:cxn>
              </a:cxnLst>
              <a:rect l="T15" t="T16" r="T17" b="T18"/>
              <a:pathLst>
                <a:path w="249" h="18">
                  <a:moveTo>
                    <a:pt x="248" y="0"/>
                  </a:moveTo>
                  <a:lnTo>
                    <a:pt x="249" y="17"/>
                  </a:lnTo>
                  <a:lnTo>
                    <a:pt x="2" y="18"/>
                  </a:lnTo>
                  <a:lnTo>
                    <a:pt x="0" y="0"/>
                  </a:lnTo>
                  <a:lnTo>
                    <a:pt x="248" y="0"/>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11" name="Freeform 599"/>
            <p:cNvSpPr>
              <a:spLocks/>
            </p:cNvSpPr>
            <p:nvPr/>
          </p:nvSpPr>
          <p:spPr bwMode="auto">
            <a:xfrm>
              <a:off x="4805" y="725"/>
              <a:ext cx="96" cy="251"/>
            </a:xfrm>
            <a:custGeom>
              <a:avLst/>
              <a:gdLst/>
              <a:ahLst/>
              <a:cxnLst>
                <a:cxn ang="0">
                  <a:pos x="140" y="7"/>
                </a:cxn>
                <a:cxn ang="0">
                  <a:pos x="80" y="31"/>
                </a:cxn>
                <a:cxn ang="0">
                  <a:pos x="15" y="0"/>
                </a:cxn>
                <a:cxn ang="0">
                  <a:pos x="0" y="316"/>
                </a:cxn>
                <a:cxn ang="0">
                  <a:pos x="122" y="315"/>
                </a:cxn>
                <a:cxn ang="0">
                  <a:pos x="140" y="7"/>
                </a:cxn>
              </a:cxnLst>
              <a:rect l="0" t="0" r="r" b="b"/>
              <a:pathLst>
                <a:path w="140" h="365">
                  <a:moveTo>
                    <a:pt x="140" y="7"/>
                  </a:moveTo>
                  <a:cubicBezTo>
                    <a:pt x="128" y="25"/>
                    <a:pt x="99" y="31"/>
                    <a:pt x="80" y="31"/>
                  </a:cubicBezTo>
                  <a:cubicBezTo>
                    <a:pt x="50" y="30"/>
                    <a:pt x="15" y="20"/>
                    <a:pt x="15" y="0"/>
                  </a:cubicBezTo>
                  <a:cubicBezTo>
                    <a:pt x="12" y="66"/>
                    <a:pt x="0" y="218"/>
                    <a:pt x="0" y="316"/>
                  </a:cubicBezTo>
                  <a:cubicBezTo>
                    <a:pt x="6" y="351"/>
                    <a:pt x="101" y="365"/>
                    <a:pt x="122" y="315"/>
                  </a:cubicBezTo>
                  <a:lnTo>
                    <a:pt x="140" y="7"/>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12" name="Freeform 600"/>
            <p:cNvSpPr>
              <a:spLocks/>
            </p:cNvSpPr>
            <p:nvPr/>
          </p:nvSpPr>
          <p:spPr bwMode="auto">
            <a:xfrm>
              <a:off x="4816" y="717"/>
              <a:ext cx="83" cy="30"/>
            </a:xfrm>
            <a:custGeom>
              <a:avLst/>
              <a:gdLst/>
              <a:ahLst/>
              <a:cxnLst>
                <a:cxn ang="0">
                  <a:pos x="59" y="0"/>
                </a:cxn>
                <a:cxn ang="0">
                  <a:pos x="2" y="24"/>
                </a:cxn>
                <a:cxn ang="0">
                  <a:pos x="62" y="45"/>
                </a:cxn>
                <a:cxn ang="0">
                  <a:pos x="122" y="25"/>
                </a:cxn>
                <a:cxn ang="0">
                  <a:pos x="59" y="0"/>
                </a:cxn>
              </a:cxnLst>
              <a:rect l="0" t="0" r="r" b="b"/>
              <a:pathLst>
                <a:path w="122" h="45">
                  <a:moveTo>
                    <a:pt x="59" y="0"/>
                  </a:moveTo>
                  <a:cubicBezTo>
                    <a:pt x="27" y="1"/>
                    <a:pt x="2" y="9"/>
                    <a:pt x="2" y="24"/>
                  </a:cubicBezTo>
                  <a:cubicBezTo>
                    <a:pt x="0" y="33"/>
                    <a:pt x="29" y="45"/>
                    <a:pt x="62" y="45"/>
                  </a:cubicBezTo>
                  <a:cubicBezTo>
                    <a:pt x="96" y="45"/>
                    <a:pt x="122" y="34"/>
                    <a:pt x="122" y="25"/>
                  </a:cubicBezTo>
                  <a:cubicBezTo>
                    <a:pt x="122" y="7"/>
                    <a:pt x="96" y="0"/>
                    <a:pt x="59" y="0"/>
                  </a:cubicBezTo>
                  <a:close/>
                </a:path>
              </a:pathLst>
            </a:custGeom>
            <a:gradFill rotWithShape="1">
              <a:gsLst>
                <a:gs pos="0">
                  <a:schemeClr val="bg2"/>
                </a:gs>
                <a:gs pos="100000">
                  <a:schemeClr val="bg2">
                    <a:gamma/>
                    <a:shade val="6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13" name="Freeform 601"/>
            <p:cNvSpPr>
              <a:spLocks/>
            </p:cNvSpPr>
            <p:nvPr/>
          </p:nvSpPr>
          <p:spPr bwMode="auto">
            <a:xfrm>
              <a:off x="4835" y="610"/>
              <a:ext cx="55" cy="132"/>
            </a:xfrm>
            <a:custGeom>
              <a:avLst/>
              <a:gdLst/>
              <a:ahLst/>
              <a:cxnLst>
                <a:cxn ang="0">
                  <a:pos x="144" y="7"/>
                </a:cxn>
                <a:cxn ang="0">
                  <a:pos x="84" y="31"/>
                </a:cxn>
                <a:cxn ang="0">
                  <a:pos x="19" y="0"/>
                </a:cxn>
                <a:cxn ang="0">
                  <a:pos x="4" y="316"/>
                </a:cxn>
                <a:cxn ang="0">
                  <a:pos x="126" y="315"/>
                </a:cxn>
                <a:cxn ang="0">
                  <a:pos x="144" y="7"/>
                </a:cxn>
              </a:cxnLst>
              <a:rect l="0" t="0" r="r" b="b"/>
              <a:pathLst>
                <a:path w="144" h="365">
                  <a:moveTo>
                    <a:pt x="144" y="7"/>
                  </a:moveTo>
                  <a:cubicBezTo>
                    <a:pt x="132" y="25"/>
                    <a:pt x="103" y="31"/>
                    <a:pt x="84" y="31"/>
                  </a:cubicBezTo>
                  <a:cubicBezTo>
                    <a:pt x="54" y="30"/>
                    <a:pt x="19" y="20"/>
                    <a:pt x="19" y="0"/>
                  </a:cubicBezTo>
                  <a:cubicBezTo>
                    <a:pt x="16" y="66"/>
                    <a:pt x="4" y="218"/>
                    <a:pt x="4" y="316"/>
                  </a:cubicBezTo>
                  <a:cubicBezTo>
                    <a:pt x="0" y="353"/>
                    <a:pt x="105" y="365"/>
                    <a:pt x="126" y="315"/>
                  </a:cubicBezTo>
                  <a:lnTo>
                    <a:pt x="144" y="7"/>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14" name="Freeform 602"/>
            <p:cNvSpPr>
              <a:spLocks/>
            </p:cNvSpPr>
            <p:nvPr/>
          </p:nvSpPr>
          <p:spPr bwMode="auto">
            <a:xfrm>
              <a:off x="4843" y="607"/>
              <a:ext cx="44" cy="16"/>
            </a:xfrm>
            <a:custGeom>
              <a:avLst/>
              <a:gdLst>
                <a:gd name="T0" fmla="*/ 59 w 122"/>
                <a:gd name="T1" fmla="*/ 0 h 45"/>
                <a:gd name="T2" fmla="*/ 2 w 122"/>
                <a:gd name="T3" fmla="*/ 24 h 45"/>
                <a:gd name="T4" fmla="*/ 62 w 122"/>
                <a:gd name="T5" fmla="*/ 45 h 45"/>
                <a:gd name="T6" fmla="*/ 122 w 122"/>
                <a:gd name="T7" fmla="*/ 25 h 45"/>
                <a:gd name="T8" fmla="*/ 59 w 122"/>
                <a:gd name="T9" fmla="*/ 0 h 45"/>
                <a:gd name="T10" fmla="*/ 0 60000 65536"/>
                <a:gd name="T11" fmla="*/ 0 60000 65536"/>
                <a:gd name="T12" fmla="*/ 0 60000 65536"/>
                <a:gd name="T13" fmla="*/ 0 60000 65536"/>
                <a:gd name="T14" fmla="*/ 0 60000 65536"/>
                <a:gd name="T15" fmla="*/ 0 w 122"/>
                <a:gd name="T16" fmla="*/ 0 h 45"/>
                <a:gd name="T17" fmla="*/ 122 w 122"/>
                <a:gd name="T18" fmla="*/ 45 h 45"/>
              </a:gdLst>
              <a:ahLst/>
              <a:cxnLst>
                <a:cxn ang="T10">
                  <a:pos x="T0" y="T1"/>
                </a:cxn>
                <a:cxn ang="T11">
                  <a:pos x="T2" y="T3"/>
                </a:cxn>
                <a:cxn ang="T12">
                  <a:pos x="T4" y="T5"/>
                </a:cxn>
                <a:cxn ang="T13">
                  <a:pos x="T6" y="T7"/>
                </a:cxn>
                <a:cxn ang="T14">
                  <a:pos x="T8" y="T9"/>
                </a:cxn>
              </a:cxnLst>
              <a:rect l="T15" t="T16" r="T17" b="T18"/>
              <a:pathLst>
                <a:path w="122" h="45">
                  <a:moveTo>
                    <a:pt x="59" y="0"/>
                  </a:moveTo>
                  <a:cubicBezTo>
                    <a:pt x="27" y="1"/>
                    <a:pt x="2" y="9"/>
                    <a:pt x="2" y="24"/>
                  </a:cubicBezTo>
                  <a:cubicBezTo>
                    <a:pt x="0" y="33"/>
                    <a:pt x="29" y="45"/>
                    <a:pt x="62" y="45"/>
                  </a:cubicBezTo>
                  <a:cubicBezTo>
                    <a:pt x="96" y="45"/>
                    <a:pt x="122" y="34"/>
                    <a:pt x="122" y="25"/>
                  </a:cubicBezTo>
                  <a:cubicBezTo>
                    <a:pt x="122" y="7"/>
                    <a:pt x="96" y="0"/>
                    <a:pt x="59" y="0"/>
                  </a:cubicBez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15" name="Freeform 603"/>
            <p:cNvSpPr>
              <a:spLocks/>
            </p:cNvSpPr>
            <p:nvPr/>
          </p:nvSpPr>
          <p:spPr bwMode="auto">
            <a:xfrm>
              <a:off x="4752" y="867"/>
              <a:ext cx="67" cy="84"/>
            </a:xfrm>
            <a:custGeom>
              <a:avLst/>
              <a:gdLst>
                <a:gd name="T0" fmla="*/ 5 w 97"/>
                <a:gd name="T1" fmla="*/ 10 h 122"/>
                <a:gd name="T2" fmla="*/ 5 w 97"/>
                <a:gd name="T3" fmla="*/ 86 h 122"/>
                <a:gd name="T4" fmla="*/ 8 w 97"/>
                <a:gd name="T5" fmla="*/ 122 h 122"/>
                <a:gd name="T6" fmla="*/ 15 w 97"/>
                <a:gd name="T7" fmla="*/ 110 h 122"/>
                <a:gd name="T8" fmla="*/ 14 w 97"/>
                <a:gd name="T9" fmla="*/ 14 h 122"/>
                <a:gd name="T10" fmla="*/ 83 w 97"/>
                <a:gd name="T11" fmla="*/ 11 h 122"/>
                <a:gd name="T12" fmla="*/ 84 w 97"/>
                <a:gd name="T13" fmla="*/ 4 h 122"/>
                <a:gd name="T14" fmla="*/ 5 w 97"/>
                <a:gd name="T15" fmla="*/ 10 h 122"/>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122"/>
                <a:gd name="T26" fmla="*/ 97 w 97"/>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122">
                  <a:moveTo>
                    <a:pt x="5" y="10"/>
                  </a:moveTo>
                  <a:cubicBezTo>
                    <a:pt x="0" y="14"/>
                    <a:pt x="5" y="67"/>
                    <a:pt x="5" y="86"/>
                  </a:cubicBezTo>
                  <a:cubicBezTo>
                    <a:pt x="5" y="99"/>
                    <a:pt x="0" y="120"/>
                    <a:pt x="8" y="122"/>
                  </a:cubicBezTo>
                  <a:cubicBezTo>
                    <a:pt x="17" y="121"/>
                    <a:pt x="18" y="119"/>
                    <a:pt x="15" y="110"/>
                  </a:cubicBezTo>
                  <a:cubicBezTo>
                    <a:pt x="16" y="92"/>
                    <a:pt x="12" y="14"/>
                    <a:pt x="14" y="14"/>
                  </a:cubicBezTo>
                  <a:cubicBezTo>
                    <a:pt x="16" y="14"/>
                    <a:pt x="68" y="13"/>
                    <a:pt x="83" y="11"/>
                  </a:cubicBezTo>
                  <a:cubicBezTo>
                    <a:pt x="95" y="9"/>
                    <a:pt x="97" y="4"/>
                    <a:pt x="84" y="4"/>
                  </a:cubicBezTo>
                  <a:cubicBezTo>
                    <a:pt x="67" y="6"/>
                    <a:pt x="20" y="0"/>
                    <a:pt x="5" y="10"/>
                  </a:cubicBezTo>
                  <a:close/>
                </a:path>
              </a:pathLst>
            </a:custGeom>
            <a:solidFill>
              <a:srgbClr val="7F7F7F"/>
            </a:solidFill>
            <a:ln w="12700" cap="flat" cmpd="sng">
              <a:noFill/>
              <a:prstDash val="solid"/>
              <a:round/>
              <a:headEnd/>
              <a:tailEnd/>
            </a:ln>
          </p:spPr>
          <p:txBody>
            <a:bodyPr lIns="45720" tIns="46800" rIns="45720" bIns="46800" anchor="ctr"/>
            <a:lstStyle/>
            <a:p>
              <a:endParaRPr lang="en-US"/>
            </a:p>
          </p:txBody>
        </p:sp>
        <p:sp>
          <p:nvSpPr>
            <p:cNvPr id="116" name="Freeform 604"/>
            <p:cNvSpPr>
              <a:spLocks/>
            </p:cNvSpPr>
            <p:nvPr/>
          </p:nvSpPr>
          <p:spPr bwMode="auto">
            <a:xfrm>
              <a:off x="4766" y="879"/>
              <a:ext cx="67" cy="84"/>
            </a:xfrm>
            <a:custGeom>
              <a:avLst/>
              <a:gdLst>
                <a:gd name="T0" fmla="*/ 5 w 97"/>
                <a:gd name="T1" fmla="*/ 10 h 122"/>
                <a:gd name="T2" fmla="*/ 5 w 97"/>
                <a:gd name="T3" fmla="*/ 86 h 122"/>
                <a:gd name="T4" fmla="*/ 8 w 97"/>
                <a:gd name="T5" fmla="*/ 122 h 122"/>
                <a:gd name="T6" fmla="*/ 15 w 97"/>
                <a:gd name="T7" fmla="*/ 110 h 122"/>
                <a:gd name="T8" fmla="*/ 14 w 97"/>
                <a:gd name="T9" fmla="*/ 14 h 122"/>
                <a:gd name="T10" fmla="*/ 83 w 97"/>
                <a:gd name="T11" fmla="*/ 11 h 122"/>
                <a:gd name="T12" fmla="*/ 84 w 97"/>
                <a:gd name="T13" fmla="*/ 4 h 122"/>
                <a:gd name="T14" fmla="*/ 5 w 97"/>
                <a:gd name="T15" fmla="*/ 10 h 122"/>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122"/>
                <a:gd name="T26" fmla="*/ 97 w 97"/>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122">
                  <a:moveTo>
                    <a:pt x="5" y="10"/>
                  </a:moveTo>
                  <a:cubicBezTo>
                    <a:pt x="0" y="14"/>
                    <a:pt x="5" y="67"/>
                    <a:pt x="5" y="86"/>
                  </a:cubicBezTo>
                  <a:cubicBezTo>
                    <a:pt x="5" y="99"/>
                    <a:pt x="0" y="120"/>
                    <a:pt x="8" y="122"/>
                  </a:cubicBezTo>
                  <a:cubicBezTo>
                    <a:pt x="17" y="121"/>
                    <a:pt x="18" y="119"/>
                    <a:pt x="15" y="110"/>
                  </a:cubicBezTo>
                  <a:cubicBezTo>
                    <a:pt x="16" y="92"/>
                    <a:pt x="12" y="14"/>
                    <a:pt x="14" y="14"/>
                  </a:cubicBezTo>
                  <a:cubicBezTo>
                    <a:pt x="16" y="14"/>
                    <a:pt x="68" y="13"/>
                    <a:pt x="83" y="11"/>
                  </a:cubicBezTo>
                  <a:cubicBezTo>
                    <a:pt x="95" y="9"/>
                    <a:pt x="97" y="4"/>
                    <a:pt x="84" y="4"/>
                  </a:cubicBezTo>
                  <a:cubicBezTo>
                    <a:pt x="67" y="6"/>
                    <a:pt x="20" y="0"/>
                    <a:pt x="5" y="10"/>
                  </a:cubicBezTo>
                  <a:close/>
                </a:path>
              </a:pathLst>
            </a:custGeom>
            <a:solidFill>
              <a:srgbClr val="7F7F7F"/>
            </a:solidFill>
            <a:ln w="12700" cap="flat" cmpd="sng">
              <a:noFill/>
              <a:prstDash val="solid"/>
              <a:round/>
              <a:headEnd/>
              <a:tailEnd/>
            </a:ln>
          </p:spPr>
          <p:txBody>
            <a:bodyPr lIns="45720" tIns="46800" rIns="45720" bIns="46800" anchor="ctr"/>
            <a:lstStyle/>
            <a:p>
              <a:endParaRPr lang="en-US"/>
            </a:p>
          </p:txBody>
        </p:sp>
        <p:sp>
          <p:nvSpPr>
            <p:cNvPr id="117" name="Freeform 605"/>
            <p:cNvSpPr>
              <a:spLocks/>
            </p:cNvSpPr>
            <p:nvPr/>
          </p:nvSpPr>
          <p:spPr bwMode="auto">
            <a:xfrm>
              <a:off x="4803" y="803"/>
              <a:ext cx="195" cy="30"/>
            </a:xfrm>
            <a:custGeom>
              <a:avLst/>
              <a:gdLst>
                <a:gd name="T0" fmla="*/ 78 w 284"/>
                <a:gd name="T1" fmla="*/ 31 h 43"/>
                <a:gd name="T2" fmla="*/ 140 w 284"/>
                <a:gd name="T3" fmla="*/ 10 h 43"/>
                <a:gd name="T4" fmla="*/ 221 w 284"/>
                <a:gd name="T5" fmla="*/ 27 h 43"/>
                <a:gd name="T6" fmla="*/ 264 w 284"/>
                <a:gd name="T7" fmla="*/ 1 h 43"/>
                <a:gd name="T8" fmla="*/ 276 w 284"/>
                <a:gd name="T9" fmla="*/ 16 h 43"/>
                <a:gd name="T10" fmla="*/ 221 w 284"/>
                <a:gd name="T11" fmla="*/ 40 h 43"/>
                <a:gd name="T12" fmla="*/ 141 w 284"/>
                <a:gd name="T13" fmla="*/ 27 h 43"/>
                <a:gd name="T14" fmla="*/ 74 w 284"/>
                <a:gd name="T15" fmla="*/ 43 h 43"/>
                <a:gd name="T16" fmla="*/ 0 w 284"/>
                <a:gd name="T17" fmla="*/ 10 h 43"/>
                <a:gd name="T18" fmla="*/ 12 w 284"/>
                <a:gd name="T19" fmla="*/ 10 h 43"/>
                <a:gd name="T20" fmla="*/ 78 w 284"/>
                <a:gd name="T21" fmla="*/ 3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4"/>
                <a:gd name="T34" fmla="*/ 0 h 43"/>
                <a:gd name="T35" fmla="*/ 284 w 284"/>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4" h="43">
                  <a:moveTo>
                    <a:pt x="78" y="31"/>
                  </a:moveTo>
                  <a:cubicBezTo>
                    <a:pt x="95" y="28"/>
                    <a:pt x="135" y="22"/>
                    <a:pt x="140" y="10"/>
                  </a:cubicBezTo>
                  <a:cubicBezTo>
                    <a:pt x="153" y="21"/>
                    <a:pt x="200" y="29"/>
                    <a:pt x="221" y="27"/>
                  </a:cubicBezTo>
                  <a:cubicBezTo>
                    <a:pt x="236" y="23"/>
                    <a:pt x="258" y="18"/>
                    <a:pt x="264" y="1"/>
                  </a:cubicBezTo>
                  <a:cubicBezTo>
                    <a:pt x="284" y="0"/>
                    <a:pt x="275" y="9"/>
                    <a:pt x="276" y="16"/>
                  </a:cubicBezTo>
                  <a:cubicBezTo>
                    <a:pt x="267" y="22"/>
                    <a:pt x="258" y="37"/>
                    <a:pt x="221" y="40"/>
                  </a:cubicBezTo>
                  <a:cubicBezTo>
                    <a:pt x="197" y="43"/>
                    <a:pt x="156" y="31"/>
                    <a:pt x="141" y="27"/>
                  </a:cubicBezTo>
                  <a:cubicBezTo>
                    <a:pt x="123" y="33"/>
                    <a:pt x="110" y="43"/>
                    <a:pt x="74" y="43"/>
                  </a:cubicBezTo>
                  <a:cubicBezTo>
                    <a:pt x="9" y="40"/>
                    <a:pt x="5" y="18"/>
                    <a:pt x="0" y="10"/>
                  </a:cubicBezTo>
                  <a:cubicBezTo>
                    <a:pt x="1" y="9"/>
                    <a:pt x="8" y="9"/>
                    <a:pt x="12" y="10"/>
                  </a:cubicBezTo>
                  <a:cubicBezTo>
                    <a:pt x="42" y="34"/>
                    <a:pt x="57" y="28"/>
                    <a:pt x="78" y="31"/>
                  </a:cubicBezTo>
                  <a:close/>
                </a:path>
              </a:pathLst>
            </a:custGeom>
            <a:solidFill>
              <a:srgbClr val="7F7F7F"/>
            </a:solidFill>
            <a:ln w="12700" cap="flat" cmpd="sng">
              <a:noFill/>
              <a:prstDash val="solid"/>
              <a:round/>
              <a:headEnd/>
              <a:tailEnd/>
            </a:ln>
          </p:spPr>
          <p:txBody>
            <a:bodyPr lIns="45720" tIns="46800" rIns="45720" bIns="46800" anchor="ctr"/>
            <a:lstStyle/>
            <a:p>
              <a:endParaRPr lang="en-US"/>
            </a:p>
          </p:txBody>
        </p:sp>
        <p:sp>
          <p:nvSpPr>
            <p:cNvPr id="118" name="Freeform 606"/>
            <p:cNvSpPr>
              <a:spLocks/>
            </p:cNvSpPr>
            <p:nvPr/>
          </p:nvSpPr>
          <p:spPr bwMode="auto">
            <a:xfrm>
              <a:off x="4595" y="971"/>
              <a:ext cx="460" cy="177"/>
            </a:xfrm>
            <a:custGeom>
              <a:avLst/>
              <a:gdLst>
                <a:gd name="T0" fmla="*/ 669 w 669"/>
                <a:gd name="T1" fmla="*/ 0 h 257"/>
                <a:gd name="T2" fmla="*/ 657 w 669"/>
                <a:gd name="T3" fmla="*/ 191 h 257"/>
                <a:gd name="T4" fmla="*/ 618 w 669"/>
                <a:gd name="T5" fmla="*/ 194 h 257"/>
                <a:gd name="T6" fmla="*/ 621 w 669"/>
                <a:gd name="T7" fmla="*/ 158 h 257"/>
                <a:gd name="T8" fmla="*/ 597 w 669"/>
                <a:gd name="T9" fmla="*/ 159 h 257"/>
                <a:gd name="T10" fmla="*/ 594 w 669"/>
                <a:gd name="T11" fmla="*/ 198 h 257"/>
                <a:gd name="T12" fmla="*/ 0 w 669"/>
                <a:gd name="T13" fmla="*/ 257 h 257"/>
                <a:gd name="T14" fmla="*/ 9 w 669"/>
                <a:gd name="T15" fmla="*/ 42 h 257"/>
                <a:gd name="T16" fmla="*/ 669 w 669"/>
                <a:gd name="T17" fmla="*/ 0 h 2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9"/>
                <a:gd name="T28" fmla="*/ 0 h 257"/>
                <a:gd name="T29" fmla="*/ 669 w 669"/>
                <a:gd name="T30" fmla="*/ 257 h 2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9" h="257">
                  <a:moveTo>
                    <a:pt x="669" y="0"/>
                  </a:moveTo>
                  <a:lnTo>
                    <a:pt x="657" y="191"/>
                  </a:lnTo>
                  <a:lnTo>
                    <a:pt x="618" y="194"/>
                  </a:lnTo>
                  <a:lnTo>
                    <a:pt x="621" y="158"/>
                  </a:lnTo>
                  <a:lnTo>
                    <a:pt x="597" y="159"/>
                  </a:lnTo>
                  <a:lnTo>
                    <a:pt x="594" y="198"/>
                  </a:lnTo>
                  <a:lnTo>
                    <a:pt x="0" y="257"/>
                  </a:lnTo>
                  <a:lnTo>
                    <a:pt x="9" y="42"/>
                  </a:lnTo>
                  <a:lnTo>
                    <a:pt x="669" y="0"/>
                  </a:lnTo>
                  <a:close/>
                </a:path>
              </a:pathLst>
            </a:custGeom>
            <a:gradFill rotWithShape="1">
              <a:gsLst>
                <a:gs pos="0">
                  <a:srgbClr val="7D7D7D"/>
                </a:gs>
                <a:gs pos="100000">
                  <a:srgbClr val="919191"/>
                </a:gs>
              </a:gsLst>
              <a:lin ang="5400000" scaled="1"/>
            </a:gradFill>
            <a:ln w="12700" cap="flat" cmpd="sng">
              <a:noFill/>
              <a:prstDash val="solid"/>
              <a:round/>
              <a:headEnd/>
              <a:tailEnd/>
            </a:ln>
          </p:spPr>
          <p:txBody>
            <a:bodyPr lIns="45720" tIns="46800" rIns="45720" bIns="46800" anchor="ctr"/>
            <a:lstStyle/>
            <a:p>
              <a:endParaRPr lang="en-US"/>
            </a:p>
          </p:txBody>
        </p:sp>
        <p:sp>
          <p:nvSpPr>
            <p:cNvPr id="119" name="Freeform 607"/>
            <p:cNvSpPr>
              <a:spLocks/>
            </p:cNvSpPr>
            <p:nvPr/>
          </p:nvSpPr>
          <p:spPr bwMode="auto">
            <a:xfrm>
              <a:off x="4642" y="1070"/>
              <a:ext cx="56" cy="54"/>
            </a:xfrm>
            <a:custGeom>
              <a:avLst/>
              <a:gdLst>
                <a:gd name="T0" fmla="*/ 4 w 81"/>
                <a:gd name="T1" fmla="*/ 4 h 78"/>
                <a:gd name="T2" fmla="*/ 81 w 81"/>
                <a:gd name="T3" fmla="*/ 0 h 78"/>
                <a:gd name="T4" fmla="*/ 76 w 81"/>
                <a:gd name="T5" fmla="*/ 73 h 78"/>
                <a:gd name="T6" fmla="*/ 0 w 81"/>
                <a:gd name="T7" fmla="*/ 78 h 78"/>
                <a:gd name="T8" fmla="*/ 4 w 81"/>
                <a:gd name="T9" fmla="*/ 4 h 78"/>
                <a:gd name="T10" fmla="*/ 0 60000 65536"/>
                <a:gd name="T11" fmla="*/ 0 60000 65536"/>
                <a:gd name="T12" fmla="*/ 0 60000 65536"/>
                <a:gd name="T13" fmla="*/ 0 60000 65536"/>
                <a:gd name="T14" fmla="*/ 0 60000 65536"/>
                <a:gd name="T15" fmla="*/ 0 w 81"/>
                <a:gd name="T16" fmla="*/ 0 h 78"/>
                <a:gd name="T17" fmla="*/ 81 w 81"/>
                <a:gd name="T18" fmla="*/ 78 h 78"/>
              </a:gdLst>
              <a:ahLst/>
              <a:cxnLst>
                <a:cxn ang="T10">
                  <a:pos x="T0" y="T1"/>
                </a:cxn>
                <a:cxn ang="T11">
                  <a:pos x="T2" y="T3"/>
                </a:cxn>
                <a:cxn ang="T12">
                  <a:pos x="T4" y="T5"/>
                </a:cxn>
                <a:cxn ang="T13">
                  <a:pos x="T6" y="T7"/>
                </a:cxn>
                <a:cxn ang="T14">
                  <a:pos x="T8" y="T9"/>
                </a:cxn>
              </a:cxnLst>
              <a:rect l="T15" t="T16" r="T17" b="T18"/>
              <a:pathLst>
                <a:path w="81" h="78">
                  <a:moveTo>
                    <a:pt x="4" y="4"/>
                  </a:moveTo>
                  <a:lnTo>
                    <a:pt x="81" y="0"/>
                  </a:lnTo>
                  <a:lnTo>
                    <a:pt x="76" y="73"/>
                  </a:lnTo>
                  <a:lnTo>
                    <a:pt x="0" y="78"/>
                  </a:lnTo>
                  <a:lnTo>
                    <a:pt x="4" y="4"/>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20" name="Freeform 608"/>
            <p:cNvSpPr>
              <a:spLocks/>
            </p:cNvSpPr>
            <p:nvPr/>
          </p:nvSpPr>
          <p:spPr bwMode="auto">
            <a:xfrm>
              <a:off x="4715" y="1066"/>
              <a:ext cx="56" cy="53"/>
            </a:xfrm>
            <a:custGeom>
              <a:avLst/>
              <a:gdLst>
                <a:gd name="T0" fmla="*/ 4 w 81"/>
                <a:gd name="T1" fmla="*/ 4 h 78"/>
                <a:gd name="T2" fmla="*/ 81 w 81"/>
                <a:gd name="T3" fmla="*/ 0 h 78"/>
                <a:gd name="T4" fmla="*/ 75 w 81"/>
                <a:gd name="T5" fmla="*/ 72 h 78"/>
                <a:gd name="T6" fmla="*/ 0 w 81"/>
                <a:gd name="T7" fmla="*/ 78 h 78"/>
                <a:gd name="T8" fmla="*/ 4 w 81"/>
                <a:gd name="T9" fmla="*/ 4 h 78"/>
                <a:gd name="T10" fmla="*/ 0 60000 65536"/>
                <a:gd name="T11" fmla="*/ 0 60000 65536"/>
                <a:gd name="T12" fmla="*/ 0 60000 65536"/>
                <a:gd name="T13" fmla="*/ 0 60000 65536"/>
                <a:gd name="T14" fmla="*/ 0 60000 65536"/>
                <a:gd name="T15" fmla="*/ 0 w 81"/>
                <a:gd name="T16" fmla="*/ 0 h 78"/>
                <a:gd name="T17" fmla="*/ 81 w 81"/>
                <a:gd name="T18" fmla="*/ 78 h 78"/>
              </a:gdLst>
              <a:ahLst/>
              <a:cxnLst>
                <a:cxn ang="T10">
                  <a:pos x="T0" y="T1"/>
                </a:cxn>
                <a:cxn ang="T11">
                  <a:pos x="T2" y="T3"/>
                </a:cxn>
                <a:cxn ang="T12">
                  <a:pos x="T4" y="T5"/>
                </a:cxn>
                <a:cxn ang="T13">
                  <a:pos x="T6" y="T7"/>
                </a:cxn>
                <a:cxn ang="T14">
                  <a:pos x="T8" y="T9"/>
                </a:cxn>
              </a:cxnLst>
              <a:rect l="T15" t="T16" r="T17" b="T18"/>
              <a:pathLst>
                <a:path w="81" h="78">
                  <a:moveTo>
                    <a:pt x="4" y="4"/>
                  </a:moveTo>
                  <a:lnTo>
                    <a:pt x="81" y="0"/>
                  </a:lnTo>
                  <a:lnTo>
                    <a:pt x="75" y="72"/>
                  </a:lnTo>
                  <a:lnTo>
                    <a:pt x="0" y="78"/>
                  </a:lnTo>
                  <a:lnTo>
                    <a:pt x="4" y="4"/>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21" name="Freeform 609"/>
            <p:cNvSpPr>
              <a:spLocks/>
            </p:cNvSpPr>
            <p:nvPr/>
          </p:nvSpPr>
          <p:spPr bwMode="auto">
            <a:xfrm>
              <a:off x="4788" y="1060"/>
              <a:ext cx="54" cy="55"/>
            </a:xfrm>
            <a:custGeom>
              <a:avLst/>
              <a:gdLst>
                <a:gd name="T0" fmla="*/ 4 w 79"/>
                <a:gd name="T1" fmla="*/ 5 h 79"/>
                <a:gd name="T2" fmla="*/ 79 w 79"/>
                <a:gd name="T3" fmla="*/ 0 h 79"/>
                <a:gd name="T4" fmla="*/ 76 w 79"/>
                <a:gd name="T5" fmla="*/ 72 h 79"/>
                <a:gd name="T6" fmla="*/ 0 w 79"/>
                <a:gd name="T7" fmla="*/ 79 h 79"/>
                <a:gd name="T8" fmla="*/ 4 w 79"/>
                <a:gd name="T9" fmla="*/ 5 h 79"/>
                <a:gd name="T10" fmla="*/ 0 60000 65536"/>
                <a:gd name="T11" fmla="*/ 0 60000 65536"/>
                <a:gd name="T12" fmla="*/ 0 60000 65536"/>
                <a:gd name="T13" fmla="*/ 0 60000 65536"/>
                <a:gd name="T14" fmla="*/ 0 60000 65536"/>
                <a:gd name="T15" fmla="*/ 0 w 79"/>
                <a:gd name="T16" fmla="*/ 0 h 79"/>
                <a:gd name="T17" fmla="*/ 79 w 79"/>
                <a:gd name="T18" fmla="*/ 79 h 79"/>
              </a:gdLst>
              <a:ahLst/>
              <a:cxnLst>
                <a:cxn ang="T10">
                  <a:pos x="T0" y="T1"/>
                </a:cxn>
                <a:cxn ang="T11">
                  <a:pos x="T2" y="T3"/>
                </a:cxn>
                <a:cxn ang="T12">
                  <a:pos x="T4" y="T5"/>
                </a:cxn>
                <a:cxn ang="T13">
                  <a:pos x="T6" y="T7"/>
                </a:cxn>
                <a:cxn ang="T14">
                  <a:pos x="T8" y="T9"/>
                </a:cxn>
              </a:cxnLst>
              <a:rect l="T15" t="T16" r="T17" b="T18"/>
              <a:pathLst>
                <a:path w="79" h="79">
                  <a:moveTo>
                    <a:pt x="4" y="5"/>
                  </a:moveTo>
                  <a:lnTo>
                    <a:pt x="79" y="0"/>
                  </a:lnTo>
                  <a:lnTo>
                    <a:pt x="76" y="72"/>
                  </a:lnTo>
                  <a:lnTo>
                    <a:pt x="0" y="79"/>
                  </a:lnTo>
                  <a:lnTo>
                    <a:pt x="4" y="5"/>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22" name="Freeform 610"/>
            <p:cNvSpPr>
              <a:spLocks/>
            </p:cNvSpPr>
            <p:nvPr/>
          </p:nvSpPr>
          <p:spPr bwMode="auto">
            <a:xfrm>
              <a:off x="4540" y="1018"/>
              <a:ext cx="30" cy="83"/>
            </a:xfrm>
            <a:custGeom>
              <a:avLst/>
              <a:gdLst>
                <a:gd name="T0" fmla="*/ 0 w 44"/>
                <a:gd name="T1" fmla="*/ 0 h 119"/>
                <a:gd name="T2" fmla="*/ 44 w 44"/>
                <a:gd name="T3" fmla="*/ 39 h 119"/>
                <a:gd name="T4" fmla="*/ 42 w 44"/>
                <a:gd name="T5" fmla="*/ 119 h 119"/>
                <a:gd name="T6" fmla="*/ 0 w 44"/>
                <a:gd name="T7" fmla="*/ 80 h 119"/>
                <a:gd name="T8" fmla="*/ 0 w 44"/>
                <a:gd name="T9" fmla="*/ 0 h 119"/>
                <a:gd name="T10" fmla="*/ 0 60000 65536"/>
                <a:gd name="T11" fmla="*/ 0 60000 65536"/>
                <a:gd name="T12" fmla="*/ 0 60000 65536"/>
                <a:gd name="T13" fmla="*/ 0 60000 65536"/>
                <a:gd name="T14" fmla="*/ 0 60000 65536"/>
                <a:gd name="T15" fmla="*/ 0 w 44"/>
                <a:gd name="T16" fmla="*/ 0 h 119"/>
                <a:gd name="T17" fmla="*/ 44 w 44"/>
                <a:gd name="T18" fmla="*/ 119 h 119"/>
              </a:gdLst>
              <a:ahLst/>
              <a:cxnLst>
                <a:cxn ang="T10">
                  <a:pos x="T0" y="T1"/>
                </a:cxn>
                <a:cxn ang="T11">
                  <a:pos x="T2" y="T3"/>
                </a:cxn>
                <a:cxn ang="T12">
                  <a:pos x="T4" y="T5"/>
                </a:cxn>
                <a:cxn ang="T13">
                  <a:pos x="T6" y="T7"/>
                </a:cxn>
                <a:cxn ang="T14">
                  <a:pos x="T8" y="T9"/>
                </a:cxn>
              </a:cxnLst>
              <a:rect l="T15" t="T16" r="T17" b="T18"/>
              <a:pathLst>
                <a:path w="44" h="119">
                  <a:moveTo>
                    <a:pt x="0" y="0"/>
                  </a:moveTo>
                  <a:lnTo>
                    <a:pt x="44" y="39"/>
                  </a:lnTo>
                  <a:lnTo>
                    <a:pt x="42" y="119"/>
                  </a:lnTo>
                  <a:lnTo>
                    <a:pt x="0" y="80"/>
                  </a:lnTo>
                  <a:lnTo>
                    <a:pt x="0" y="0"/>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23" name="Freeform 611"/>
            <p:cNvSpPr>
              <a:spLocks/>
            </p:cNvSpPr>
            <p:nvPr/>
          </p:nvSpPr>
          <p:spPr bwMode="auto">
            <a:xfrm>
              <a:off x="4502" y="985"/>
              <a:ext cx="28" cy="77"/>
            </a:xfrm>
            <a:custGeom>
              <a:avLst/>
              <a:gdLst>
                <a:gd name="T0" fmla="*/ 0 w 40"/>
                <a:gd name="T1" fmla="*/ 0 h 112"/>
                <a:gd name="T2" fmla="*/ 40 w 40"/>
                <a:gd name="T3" fmla="*/ 37 h 112"/>
                <a:gd name="T4" fmla="*/ 39 w 40"/>
                <a:gd name="T5" fmla="*/ 112 h 112"/>
                <a:gd name="T6" fmla="*/ 0 w 40"/>
                <a:gd name="T7" fmla="*/ 79 h 112"/>
                <a:gd name="T8" fmla="*/ 0 w 40"/>
                <a:gd name="T9" fmla="*/ 0 h 112"/>
                <a:gd name="T10" fmla="*/ 0 60000 65536"/>
                <a:gd name="T11" fmla="*/ 0 60000 65536"/>
                <a:gd name="T12" fmla="*/ 0 60000 65536"/>
                <a:gd name="T13" fmla="*/ 0 60000 65536"/>
                <a:gd name="T14" fmla="*/ 0 60000 65536"/>
                <a:gd name="T15" fmla="*/ 0 w 40"/>
                <a:gd name="T16" fmla="*/ 0 h 112"/>
                <a:gd name="T17" fmla="*/ 40 w 40"/>
                <a:gd name="T18" fmla="*/ 112 h 112"/>
              </a:gdLst>
              <a:ahLst/>
              <a:cxnLst>
                <a:cxn ang="T10">
                  <a:pos x="T0" y="T1"/>
                </a:cxn>
                <a:cxn ang="T11">
                  <a:pos x="T2" y="T3"/>
                </a:cxn>
                <a:cxn ang="T12">
                  <a:pos x="T4" y="T5"/>
                </a:cxn>
                <a:cxn ang="T13">
                  <a:pos x="T6" y="T7"/>
                </a:cxn>
                <a:cxn ang="T14">
                  <a:pos x="T8" y="T9"/>
                </a:cxn>
              </a:cxnLst>
              <a:rect l="T15" t="T16" r="T17" b="T18"/>
              <a:pathLst>
                <a:path w="40" h="112">
                  <a:moveTo>
                    <a:pt x="0" y="0"/>
                  </a:moveTo>
                  <a:lnTo>
                    <a:pt x="40" y="37"/>
                  </a:lnTo>
                  <a:lnTo>
                    <a:pt x="39" y="112"/>
                  </a:lnTo>
                  <a:lnTo>
                    <a:pt x="0" y="79"/>
                  </a:lnTo>
                  <a:lnTo>
                    <a:pt x="0" y="0"/>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24" name="Freeform 612"/>
            <p:cNvSpPr>
              <a:spLocks/>
            </p:cNvSpPr>
            <p:nvPr/>
          </p:nvSpPr>
          <p:spPr bwMode="auto">
            <a:xfrm>
              <a:off x="4471" y="958"/>
              <a:ext cx="22" cy="72"/>
            </a:xfrm>
            <a:custGeom>
              <a:avLst/>
              <a:gdLst>
                <a:gd name="T0" fmla="*/ 0 w 33"/>
                <a:gd name="T1" fmla="*/ 0 h 105"/>
                <a:gd name="T2" fmla="*/ 33 w 33"/>
                <a:gd name="T3" fmla="*/ 30 h 105"/>
                <a:gd name="T4" fmla="*/ 31 w 33"/>
                <a:gd name="T5" fmla="*/ 105 h 105"/>
                <a:gd name="T6" fmla="*/ 0 w 33"/>
                <a:gd name="T7" fmla="*/ 72 h 105"/>
                <a:gd name="T8" fmla="*/ 0 w 33"/>
                <a:gd name="T9" fmla="*/ 0 h 105"/>
                <a:gd name="T10" fmla="*/ 0 60000 65536"/>
                <a:gd name="T11" fmla="*/ 0 60000 65536"/>
                <a:gd name="T12" fmla="*/ 0 60000 65536"/>
                <a:gd name="T13" fmla="*/ 0 60000 65536"/>
                <a:gd name="T14" fmla="*/ 0 60000 65536"/>
                <a:gd name="T15" fmla="*/ 0 w 33"/>
                <a:gd name="T16" fmla="*/ 0 h 105"/>
                <a:gd name="T17" fmla="*/ 33 w 33"/>
                <a:gd name="T18" fmla="*/ 105 h 105"/>
              </a:gdLst>
              <a:ahLst/>
              <a:cxnLst>
                <a:cxn ang="T10">
                  <a:pos x="T0" y="T1"/>
                </a:cxn>
                <a:cxn ang="T11">
                  <a:pos x="T2" y="T3"/>
                </a:cxn>
                <a:cxn ang="T12">
                  <a:pos x="T4" y="T5"/>
                </a:cxn>
                <a:cxn ang="T13">
                  <a:pos x="T6" y="T7"/>
                </a:cxn>
                <a:cxn ang="T14">
                  <a:pos x="T8" y="T9"/>
                </a:cxn>
              </a:cxnLst>
              <a:rect l="T15" t="T16" r="T17" b="T18"/>
              <a:pathLst>
                <a:path w="33" h="105">
                  <a:moveTo>
                    <a:pt x="0" y="0"/>
                  </a:moveTo>
                  <a:lnTo>
                    <a:pt x="33" y="30"/>
                  </a:lnTo>
                  <a:lnTo>
                    <a:pt x="31" y="105"/>
                  </a:lnTo>
                  <a:lnTo>
                    <a:pt x="0" y="72"/>
                  </a:lnTo>
                  <a:lnTo>
                    <a:pt x="0" y="0"/>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25" name="Freeform 613"/>
            <p:cNvSpPr>
              <a:spLocks/>
            </p:cNvSpPr>
            <p:nvPr/>
          </p:nvSpPr>
          <p:spPr bwMode="auto">
            <a:xfrm>
              <a:off x="4874" y="998"/>
              <a:ext cx="165" cy="27"/>
            </a:xfrm>
            <a:custGeom>
              <a:avLst/>
              <a:gdLst>
                <a:gd name="T0" fmla="*/ 0 w 242"/>
                <a:gd name="T1" fmla="*/ 17 h 39"/>
                <a:gd name="T2" fmla="*/ 0 w 242"/>
                <a:gd name="T3" fmla="*/ 39 h 39"/>
                <a:gd name="T4" fmla="*/ 240 w 242"/>
                <a:gd name="T5" fmla="*/ 23 h 39"/>
                <a:gd name="T6" fmla="*/ 242 w 242"/>
                <a:gd name="T7" fmla="*/ 0 h 39"/>
                <a:gd name="T8" fmla="*/ 0 w 242"/>
                <a:gd name="T9" fmla="*/ 17 h 39"/>
                <a:gd name="T10" fmla="*/ 0 60000 65536"/>
                <a:gd name="T11" fmla="*/ 0 60000 65536"/>
                <a:gd name="T12" fmla="*/ 0 60000 65536"/>
                <a:gd name="T13" fmla="*/ 0 60000 65536"/>
                <a:gd name="T14" fmla="*/ 0 60000 65536"/>
                <a:gd name="T15" fmla="*/ 0 w 242"/>
                <a:gd name="T16" fmla="*/ 0 h 39"/>
                <a:gd name="T17" fmla="*/ 242 w 242"/>
                <a:gd name="T18" fmla="*/ 39 h 39"/>
              </a:gdLst>
              <a:ahLst/>
              <a:cxnLst>
                <a:cxn ang="T10">
                  <a:pos x="T0" y="T1"/>
                </a:cxn>
                <a:cxn ang="T11">
                  <a:pos x="T2" y="T3"/>
                </a:cxn>
                <a:cxn ang="T12">
                  <a:pos x="T4" y="T5"/>
                </a:cxn>
                <a:cxn ang="T13">
                  <a:pos x="T6" y="T7"/>
                </a:cxn>
                <a:cxn ang="T14">
                  <a:pos x="T8" y="T9"/>
                </a:cxn>
              </a:cxnLst>
              <a:rect l="T15" t="T16" r="T17" b="T18"/>
              <a:pathLst>
                <a:path w="242" h="39">
                  <a:moveTo>
                    <a:pt x="0" y="17"/>
                  </a:moveTo>
                  <a:lnTo>
                    <a:pt x="0" y="39"/>
                  </a:lnTo>
                  <a:lnTo>
                    <a:pt x="240" y="23"/>
                  </a:lnTo>
                  <a:lnTo>
                    <a:pt x="242" y="0"/>
                  </a:lnTo>
                  <a:lnTo>
                    <a:pt x="0" y="17"/>
                  </a:lnTo>
                  <a:close/>
                </a:path>
              </a:pathLst>
            </a:custGeom>
            <a:solidFill>
              <a:srgbClr val="666666"/>
            </a:solidFill>
            <a:ln w="12700" cap="flat" cmpd="sng">
              <a:noFill/>
              <a:prstDash val="solid"/>
              <a:round/>
              <a:headEnd/>
              <a:tailEnd/>
            </a:ln>
          </p:spPr>
          <p:txBody>
            <a:bodyPr lIns="45720" tIns="46800" rIns="45720" bIns="46800" anchor="ctr"/>
            <a:lstStyle/>
            <a:p>
              <a:endParaRPr lang="en-US"/>
            </a:p>
          </p:txBody>
        </p:sp>
      </p:grpSp>
      <p:grpSp>
        <p:nvGrpSpPr>
          <p:cNvPr id="128" name="Group 567"/>
          <p:cNvGrpSpPr>
            <a:grpSpLocks/>
          </p:cNvGrpSpPr>
          <p:nvPr/>
        </p:nvGrpSpPr>
        <p:grpSpPr bwMode="auto">
          <a:xfrm rot="-143156">
            <a:off x="4844816" y="5938404"/>
            <a:ext cx="640147" cy="398049"/>
            <a:chOff x="4420" y="555"/>
            <a:chExt cx="637" cy="597"/>
          </a:xfrm>
        </p:grpSpPr>
        <p:sp>
          <p:nvSpPr>
            <p:cNvPr id="129" name="Freeform 568"/>
            <p:cNvSpPr>
              <a:spLocks/>
            </p:cNvSpPr>
            <p:nvPr/>
          </p:nvSpPr>
          <p:spPr bwMode="auto">
            <a:xfrm>
              <a:off x="4424" y="647"/>
              <a:ext cx="633" cy="499"/>
            </a:xfrm>
            <a:custGeom>
              <a:avLst/>
              <a:gdLst/>
              <a:ahLst/>
              <a:cxnLst>
                <a:cxn ang="0">
                  <a:pos x="252" y="728"/>
                </a:cxn>
                <a:cxn ang="0">
                  <a:pos x="907" y="662"/>
                </a:cxn>
                <a:cxn ang="0">
                  <a:pos x="922" y="464"/>
                </a:cxn>
                <a:cxn ang="0">
                  <a:pos x="618" y="290"/>
                </a:cxn>
                <a:cxn ang="0">
                  <a:pos x="622" y="88"/>
                </a:cxn>
                <a:cxn ang="0">
                  <a:pos x="448" y="0"/>
                </a:cxn>
                <a:cxn ang="0">
                  <a:pos x="190" y="4"/>
                </a:cxn>
                <a:cxn ang="0">
                  <a:pos x="164" y="86"/>
                </a:cxn>
                <a:cxn ang="0">
                  <a:pos x="164" y="30"/>
                </a:cxn>
                <a:cxn ang="0">
                  <a:pos x="70" y="20"/>
                </a:cxn>
                <a:cxn ang="0">
                  <a:pos x="58" y="52"/>
                </a:cxn>
                <a:cxn ang="0">
                  <a:pos x="50" y="286"/>
                </a:cxn>
                <a:cxn ang="0">
                  <a:pos x="0" y="286"/>
                </a:cxn>
                <a:cxn ang="0">
                  <a:pos x="0" y="482"/>
                </a:cxn>
                <a:cxn ang="0">
                  <a:pos x="252" y="728"/>
                </a:cxn>
              </a:cxnLst>
              <a:rect l="0" t="0" r="r" b="b"/>
              <a:pathLst>
                <a:path w="922" h="728">
                  <a:moveTo>
                    <a:pt x="252" y="728"/>
                  </a:moveTo>
                  <a:lnTo>
                    <a:pt x="907" y="662"/>
                  </a:lnTo>
                  <a:lnTo>
                    <a:pt x="922" y="464"/>
                  </a:lnTo>
                  <a:lnTo>
                    <a:pt x="618" y="290"/>
                  </a:lnTo>
                  <a:lnTo>
                    <a:pt x="622" y="88"/>
                  </a:lnTo>
                  <a:lnTo>
                    <a:pt x="448" y="0"/>
                  </a:lnTo>
                  <a:lnTo>
                    <a:pt x="190" y="4"/>
                  </a:lnTo>
                  <a:cubicBezTo>
                    <a:pt x="188" y="71"/>
                    <a:pt x="196" y="94"/>
                    <a:pt x="164" y="86"/>
                  </a:cubicBezTo>
                  <a:cubicBezTo>
                    <a:pt x="164" y="76"/>
                    <a:pt x="162" y="48"/>
                    <a:pt x="164" y="30"/>
                  </a:cubicBezTo>
                  <a:cubicBezTo>
                    <a:pt x="146" y="6"/>
                    <a:pt x="92" y="4"/>
                    <a:pt x="70" y="20"/>
                  </a:cubicBezTo>
                  <a:cubicBezTo>
                    <a:pt x="66" y="25"/>
                    <a:pt x="58" y="52"/>
                    <a:pt x="58" y="52"/>
                  </a:cubicBezTo>
                  <a:cubicBezTo>
                    <a:pt x="54" y="154"/>
                    <a:pt x="60" y="245"/>
                    <a:pt x="50" y="286"/>
                  </a:cubicBezTo>
                  <a:lnTo>
                    <a:pt x="0" y="286"/>
                  </a:lnTo>
                  <a:lnTo>
                    <a:pt x="0" y="482"/>
                  </a:lnTo>
                  <a:lnTo>
                    <a:pt x="252" y="728"/>
                  </a:lnTo>
                  <a:close/>
                </a:path>
              </a:pathLst>
            </a:custGeom>
            <a:gradFill rotWithShape="1">
              <a:gsLst>
                <a:gs pos="0">
                  <a:schemeClr val="folHlink"/>
                </a:gs>
                <a:gs pos="100000">
                  <a:schemeClr val="folHlink">
                    <a:gamma/>
                    <a:shade val="56078"/>
                    <a:invGamma/>
                  </a:schemeClr>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30" name="Freeform 569"/>
            <p:cNvSpPr>
              <a:spLocks/>
            </p:cNvSpPr>
            <p:nvPr/>
          </p:nvSpPr>
          <p:spPr bwMode="auto">
            <a:xfrm>
              <a:off x="4420" y="846"/>
              <a:ext cx="181" cy="306"/>
            </a:xfrm>
            <a:custGeom>
              <a:avLst/>
              <a:gdLst>
                <a:gd name="T0" fmla="*/ 262 w 262"/>
                <a:gd name="T1" fmla="*/ 228 h 446"/>
                <a:gd name="T2" fmla="*/ 256 w 262"/>
                <a:gd name="T3" fmla="*/ 446 h 446"/>
                <a:gd name="T4" fmla="*/ 4 w 262"/>
                <a:gd name="T5" fmla="*/ 192 h 446"/>
                <a:gd name="T6" fmla="*/ 0 w 262"/>
                <a:gd name="T7" fmla="*/ 0 h 446"/>
                <a:gd name="T8" fmla="*/ 262 w 262"/>
                <a:gd name="T9" fmla="*/ 228 h 446"/>
                <a:gd name="T10" fmla="*/ 0 60000 65536"/>
                <a:gd name="T11" fmla="*/ 0 60000 65536"/>
                <a:gd name="T12" fmla="*/ 0 60000 65536"/>
                <a:gd name="T13" fmla="*/ 0 60000 65536"/>
                <a:gd name="T14" fmla="*/ 0 60000 65536"/>
                <a:gd name="T15" fmla="*/ 0 w 262"/>
                <a:gd name="T16" fmla="*/ 0 h 446"/>
                <a:gd name="T17" fmla="*/ 262 w 262"/>
                <a:gd name="T18" fmla="*/ 446 h 446"/>
              </a:gdLst>
              <a:ahLst/>
              <a:cxnLst>
                <a:cxn ang="T10">
                  <a:pos x="T0" y="T1"/>
                </a:cxn>
                <a:cxn ang="T11">
                  <a:pos x="T2" y="T3"/>
                </a:cxn>
                <a:cxn ang="T12">
                  <a:pos x="T4" y="T5"/>
                </a:cxn>
                <a:cxn ang="T13">
                  <a:pos x="T6" y="T7"/>
                </a:cxn>
                <a:cxn ang="T14">
                  <a:pos x="T8" y="T9"/>
                </a:cxn>
              </a:cxnLst>
              <a:rect l="T15" t="T16" r="T17" b="T18"/>
              <a:pathLst>
                <a:path w="262" h="446">
                  <a:moveTo>
                    <a:pt x="262" y="228"/>
                  </a:moveTo>
                  <a:lnTo>
                    <a:pt x="256" y="446"/>
                  </a:lnTo>
                  <a:lnTo>
                    <a:pt x="4" y="192"/>
                  </a:lnTo>
                  <a:lnTo>
                    <a:pt x="0" y="0"/>
                  </a:lnTo>
                  <a:lnTo>
                    <a:pt x="262" y="228"/>
                  </a:lnTo>
                  <a:close/>
                </a:path>
              </a:pathLst>
            </a:custGeom>
            <a:gradFill rotWithShape="1">
              <a:gsLst>
                <a:gs pos="0">
                  <a:srgbClr val="9F9F9F"/>
                </a:gs>
                <a:gs pos="100000">
                  <a:srgbClr val="696969"/>
                </a:gs>
              </a:gsLst>
              <a:lin ang="5400000" scaled="1"/>
            </a:gradFill>
            <a:ln w="12700" cap="flat" cmpd="sng">
              <a:noFill/>
              <a:prstDash val="solid"/>
              <a:round/>
              <a:headEnd/>
              <a:tailEnd/>
            </a:ln>
          </p:spPr>
          <p:txBody>
            <a:bodyPr lIns="45720" tIns="46800" rIns="45720" bIns="46800" anchor="ctr"/>
            <a:lstStyle/>
            <a:p>
              <a:endParaRPr lang="en-US"/>
            </a:p>
          </p:txBody>
        </p:sp>
        <p:sp>
          <p:nvSpPr>
            <p:cNvPr id="131" name="Freeform 570"/>
            <p:cNvSpPr>
              <a:spLocks/>
            </p:cNvSpPr>
            <p:nvPr/>
          </p:nvSpPr>
          <p:spPr bwMode="auto">
            <a:xfrm>
              <a:off x="4550" y="650"/>
              <a:ext cx="94" cy="304"/>
            </a:xfrm>
            <a:custGeom>
              <a:avLst/>
              <a:gdLst>
                <a:gd name="T0" fmla="*/ 136 w 136"/>
                <a:gd name="T1" fmla="*/ 94 h 444"/>
                <a:gd name="T2" fmla="*/ 130 w 136"/>
                <a:gd name="T3" fmla="*/ 444 h 444"/>
                <a:gd name="T4" fmla="*/ 0 w 136"/>
                <a:gd name="T5" fmla="*/ 332 h 444"/>
                <a:gd name="T6" fmla="*/ 5 w 136"/>
                <a:gd name="T7" fmla="*/ 0 h 444"/>
                <a:gd name="T8" fmla="*/ 136 w 136"/>
                <a:gd name="T9" fmla="*/ 94 h 444"/>
                <a:gd name="T10" fmla="*/ 0 60000 65536"/>
                <a:gd name="T11" fmla="*/ 0 60000 65536"/>
                <a:gd name="T12" fmla="*/ 0 60000 65536"/>
                <a:gd name="T13" fmla="*/ 0 60000 65536"/>
                <a:gd name="T14" fmla="*/ 0 60000 65536"/>
                <a:gd name="T15" fmla="*/ 0 w 136"/>
                <a:gd name="T16" fmla="*/ 0 h 444"/>
                <a:gd name="T17" fmla="*/ 136 w 136"/>
                <a:gd name="T18" fmla="*/ 444 h 444"/>
              </a:gdLst>
              <a:ahLst/>
              <a:cxnLst>
                <a:cxn ang="T10">
                  <a:pos x="T0" y="T1"/>
                </a:cxn>
                <a:cxn ang="T11">
                  <a:pos x="T2" y="T3"/>
                </a:cxn>
                <a:cxn ang="T12">
                  <a:pos x="T4" y="T5"/>
                </a:cxn>
                <a:cxn ang="T13">
                  <a:pos x="T6" y="T7"/>
                </a:cxn>
                <a:cxn ang="T14">
                  <a:pos x="T8" y="T9"/>
                </a:cxn>
              </a:cxnLst>
              <a:rect l="T15" t="T16" r="T17" b="T18"/>
              <a:pathLst>
                <a:path w="136" h="444">
                  <a:moveTo>
                    <a:pt x="136" y="94"/>
                  </a:moveTo>
                  <a:lnTo>
                    <a:pt x="130" y="444"/>
                  </a:lnTo>
                  <a:lnTo>
                    <a:pt x="0" y="332"/>
                  </a:lnTo>
                  <a:lnTo>
                    <a:pt x="5" y="0"/>
                  </a:lnTo>
                  <a:lnTo>
                    <a:pt x="136" y="94"/>
                  </a:lnTo>
                  <a:close/>
                </a:path>
              </a:pathLst>
            </a:custGeom>
            <a:gradFill rotWithShape="1">
              <a:gsLst>
                <a:gs pos="0">
                  <a:srgbClr val="9F9F9F"/>
                </a:gs>
                <a:gs pos="100000">
                  <a:srgbClr val="696969"/>
                </a:gs>
              </a:gsLst>
              <a:lin ang="5400000" scaled="1"/>
            </a:gradFill>
            <a:ln w="12700" cap="flat" cmpd="sng">
              <a:noFill/>
              <a:prstDash val="solid"/>
              <a:round/>
              <a:headEnd/>
              <a:tailEnd/>
            </a:ln>
          </p:spPr>
          <p:txBody>
            <a:bodyPr lIns="45720" tIns="46800" rIns="45720" bIns="46800" anchor="ctr"/>
            <a:lstStyle/>
            <a:p>
              <a:endParaRPr lang="en-US"/>
            </a:p>
          </p:txBody>
        </p:sp>
        <p:sp>
          <p:nvSpPr>
            <p:cNvPr id="132" name="Freeform 571"/>
            <p:cNvSpPr>
              <a:spLocks/>
            </p:cNvSpPr>
            <p:nvPr/>
          </p:nvSpPr>
          <p:spPr bwMode="auto">
            <a:xfrm>
              <a:off x="4433" y="846"/>
              <a:ext cx="608" cy="145"/>
            </a:xfrm>
            <a:custGeom>
              <a:avLst/>
              <a:gdLst/>
              <a:ahLst/>
              <a:cxnLst>
                <a:cxn ang="0">
                  <a:pos x="0" y="2"/>
                </a:cxn>
                <a:cxn ang="0">
                  <a:pos x="246" y="214"/>
                </a:cxn>
                <a:cxn ang="0">
                  <a:pos x="884" y="176"/>
                </a:cxn>
                <a:cxn ang="0">
                  <a:pos x="604" y="12"/>
                </a:cxn>
                <a:cxn ang="0">
                  <a:pos x="602" y="132"/>
                </a:cxn>
                <a:cxn ang="0">
                  <a:pos x="302" y="150"/>
                </a:cxn>
                <a:cxn ang="0">
                  <a:pos x="116" y="0"/>
                </a:cxn>
                <a:cxn ang="0">
                  <a:pos x="0" y="2"/>
                </a:cxn>
              </a:cxnLst>
              <a:rect l="0" t="0" r="r" b="b"/>
              <a:pathLst>
                <a:path w="884" h="214">
                  <a:moveTo>
                    <a:pt x="0" y="2"/>
                  </a:moveTo>
                  <a:lnTo>
                    <a:pt x="246" y="214"/>
                  </a:lnTo>
                  <a:lnTo>
                    <a:pt x="884" y="176"/>
                  </a:lnTo>
                  <a:lnTo>
                    <a:pt x="604" y="12"/>
                  </a:lnTo>
                  <a:lnTo>
                    <a:pt x="602" y="132"/>
                  </a:lnTo>
                  <a:lnTo>
                    <a:pt x="302" y="150"/>
                  </a:lnTo>
                  <a:lnTo>
                    <a:pt x="116" y="0"/>
                  </a:lnTo>
                  <a:lnTo>
                    <a:pt x="0" y="2"/>
                  </a:lnTo>
                  <a:close/>
                </a:path>
              </a:pathLst>
            </a:custGeom>
            <a:gradFill rotWithShape="1">
              <a:gsLst>
                <a:gs pos="0">
                  <a:schemeClr val="bg2"/>
                </a:gs>
                <a:gs pos="100000">
                  <a:schemeClr val="bg2">
                    <a:gamma/>
                    <a:shade val="76078"/>
                    <a:invGamma/>
                  </a:schemeClr>
                </a:gs>
              </a:gsLst>
              <a:lin ang="27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33" name="Freeform 572"/>
            <p:cNvSpPr>
              <a:spLocks/>
            </p:cNvSpPr>
            <p:nvPr/>
          </p:nvSpPr>
          <p:spPr bwMode="auto">
            <a:xfrm>
              <a:off x="4466" y="662"/>
              <a:ext cx="64" cy="204"/>
            </a:xfrm>
            <a:custGeom>
              <a:avLst/>
              <a:gdLst/>
              <a:ahLst/>
              <a:cxnLst>
                <a:cxn ang="0">
                  <a:pos x="94" y="0"/>
                </a:cxn>
                <a:cxn ang="0">
                  <a:pos x="64" y="18"/>
                </a:cxn>
                <a:cxn ang="0">
                  <a:pos x="4" y="2"/>
                </a:cxn>
                <a:cxn ang="0">
                  <a:pos x="0" y="262"/>
                </a:cxn>
                <a:cxn ang="0">
                  <a:pos x="34" y="280"/>
                </a:cxn>
                <a:cxn ang="0">
                  <a:pos x="84" y="250"/>
                </a:cxn>
                <a:cxn ang="0">
                  <a:pos x="94" y="0"/>
                </a:cxn>
              </a:cxnLst>
              <a:rect l="0" t="0" r="r" b="b"/>
              <a:pathLst>
                <a:path w="94" h="297">
                  <a:moveTo>
                    <a:pt x="94" y="0"/>
                  </a:moveTo>
                  <a:cubicBezTo>
                    <a:pt x="88" y="10"/>
                    <a:pt x="79" y="18"/>
                    <a:pt x="64" y="18"/>
                  </a:cubicBezTo>
                  <a:cubicBezTo>
                    <a:pt x="41" y="17"/>
                    <a:pt x="4" y="19"/>
                    <a:pt x="4" y="2"/>
                  </a:cubicBezTo>
                  <a:cubicBezTo>
                    <a:pt x="3" y="89"/>
                    <a:pt x="0" y="175"/>
                    <a:pt x="0" y="262"/>
                  </a:cubicBezTo>
                  <a:cubicBezTo>
                    <a:pt x="0" y="273"/>
                    <a:pt x="20" y="276"/>
                    <a:pt x="34" y="280"/>
                  </a:cubicBezTo>
                  <a:cubicBezTo>
                    <a:pt x="60" y="278"/>
                    <a:pt x="73" y="297"/>
                    <a:pt x="84" y="250"/>
                  </a:cubicBezTo>
                  <a:lnTo>
                    <a:pt x="94"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34" name="Freeform 573"/>
            <p:cNvSpPr>
              <a:spLocks/>
            </p:cNvSpPr>
            <p:nvPr/>
          </p:nvSpPr>
          <p:spPr bwMode="auto">
            <a:xfrm>
              <a:off x="4519" y="703"/>
              <a:ext cx="116" cy="235"/>
            </a:xfrm>
            <a:custGeom>
              <a:avLst/>
              <a:gdLst/>
              <a:ahLst/>
              <a:cxnLst>
                <a:cxn ang="0">
                  <a:pos x="44" y="2"/>
                </a:cxn>
                <a:cxn ang="0">
                  <a:pos x="2" y="50"/>
                </a:cxn>
                <a:cxn ang="0">
                  <a:pos x="1" y="271"/>
                </a:cxn>
                <a:cxn ang="0">
                  <a:pos x="28" y="290"/>
                </a:cxn>
                <a:cxn ang="0">
                  <a:pos x="50" y="308"/>
                </a:cxn>
                <a:cxn ang="0">
                  <a:pos x="60" y="318"/>
                </a:cxn>
                <a:cxn ang="0">
                  <a:pos x="108" y="324"/>
                </a:cxn>
                <a:cxn ang="0">
                  <a:pos x="124" y="104"/>
                </a:cxn>
                <a:cxn ang="0">
                  <a:pos x="164" y="84"/>
                </a:cxn>
                <a:cxn ang="0">
                  <a:pos x="170" y="64"/>
                </a:cxn>
                <a:cxn ang="0">
                  <a:pos x="132" y="42"/>
                </a:cxn>
                <a:cxn ang="0">
                  <a:pos x="120" y="32"/>
                </a:cxn>
                <a:cxn ang="0">
                  <a:pos x="112" y="18"/>
                </a:cxn>
                <a:cxn ang="0">
                  <a:pos x="94" y="18"/>
                </a:cxn>
                <a:cxn ang="0">
                  <a:pos x="90" y="8"/>
                </a:cxn>
                <a:cxn ang="0">
                  <a:pos x="66" y="0"/>
                </a:cxn>
                <a:cxn ang="0">
                  <a:pos x="44" y="2"/>
                </a:cxn>
              </a:cxnLst>
              <a:rect l="0" t="0" r="r" b="b"/>
              <a:pathLst>
                <a:path w="170" h="344">
                  <a:moveTo>
                    <a:pt x="44" y="2"/>
                  </a:moveTo>
                  <a:cubicBezTo>
                    <a:pt x="32" y="9"/>
                    <a:pt x="10" y="4"/>
                    <a:pt x="2" y="50"/>
                  </a:cubicBezTo>
                  <a:cubicBezTo>
                    <a:pt x="0" y="127"/>
                    <a:pt x="1" y="189"/>
                    <a:pt x="1" y="271"/>
                  </a:cubicBezTo>
                  <a:cubicBezTo>
                    <a:pt x="13" y="289"/>
                    <a:pt x="30" y="280"/>
                    <a:pt x="28" y="290"/>
                  </a:cubicBezTo>
                  <a:cubicBezTo>
                    <a:pt x="32" y="295"/>
                    <a:pt x="34" y="308"/>
                    <a:pt x="50" y="308"/>
                  </a:cubicBezTo>
                  <a:cubicBezTo>
                    <a:pt x="60" y="306"/>
                    <a:pt x="60" y="310"/>
                    <a:pt x="60" y="318"/>
                  </a:cubicBezTo>
                  <a:cubicBezTo>
                    <a:pt x="68" y="334"/>
                    <a:pt x="87" y="344"/>
                    <a:pt x="108" y="324"/>
                  </a:cubicBezTo>
                  <a:cubicBezTo>
                    <a:pt x="111" y="245"/>
                    <a:pt x="112" y="116"/>
                    <a:pt x="124" y="104"/>
                  </a:cubicBezTo>
                  <a:cubicBezTo>
                    <a:pt x="136" y="94"/>
                    <a:pt x="142" y="86"/>
                    <a:pt x="164" y="84"/>
                  </a:cubicBezTo>
                  <a:cubicBezTo>
                    <a:pt x="160" y="86"/>
                    <a:pt x="170" y="64"/>
                    <a:pt x="170" y="64"/>
                  </a:cubicBezTo>
                  <a:cubicBezTo>
                    <a:pt x="164" y="40"/>
                    <a:pt x="160" y="38"/>
                    <a:pt x="132" y="42"/>
                  </a:cubicBezTo>
                  <a:cubicBezTo>
                    <a:pt x="128" y="36"/>
                    <a:pt x="122" y="48"/>
                    <a:pt x="120" y="32"/>
                  </a:cubicBezTo>
                  <a:cubicBezTo>
                    <a:pt x="116" y="22"/>
                    <a:pt x="112" y="18"/>
                    <a:pt x="112" y="18"/>
                  </a:cubicBezTo>
                  <a:cubicBezTo>
                    <a:pt x="109" y="19"/>
                    <a:pt x="96" y="20"/>
                    <a:pt x="94" y="18"/>
                  </a:cubicBezTo>
                  <a:cubicBezTo>
                    <a:pt x="93" y="17"/>
                    <a:pt x="88" y="18"/>
                    <a:pt x="90" y="8"/>
                  </a:cubicBezTo>
                  <a:cubicBezTo>
                    <a:pt x="82" y="0"/>
                    <a:pt x="76" y="2"/>
                    <a:pt x="66" y="0"/>
                  </a:cubicBezTo>
                  <a:cubicBezTo>
                    <a:pt x="56" y="2"/>
                    <a:pt x="54" y="1"/>
                    <a:pt x="44" y="2"/>
                  </a:cubicBezTo>
                  <a:close/>
                </a:path>
              </a:pathLst>
            </a:custGeom>
            <a:gradFill rotWithShape="1">
              <a:gsLst>
                <a:gs pos="0">
                  <a:schemeClr val="folHlink"/>
                </a:gs>
                <a:gs pos="100000">
                  <a:schemeClr val="folHlink">
                    <a:gamma/>
                    <a:shade val="46275"/>
                    <a:invGamma/>
                  </a:schemeClr>
                </a:gs>
              </a:gsLst>
              <a:lin ang="27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35" name="Freeform 574"/>
            <p:cNvSpPr>
              <a:spLocks/>
            </p:cNvSpPr>
            <p:nvPr/>
          </p:nvSpPr>
          <p:spPr bwMode="auto">
            <a:xfrm>
              <a:off x="4514" y="704"/>
              <a:ext cx="63" cy="195"/>
            </a:xfrm>
            <a:custGeom>
              <a:avLst/>
              <a:gdLst/>
              <a:ahLst/>
              <a:cxnLst>
                <a:cxn ang="0">
                  <a:pos x="86" y="3"/>
                </a:cxn>
                <a:cxn ang="0">
                  <a:pos x="68" y="1"/>
                </a:cxn>
                <a:cxn ang="0">
                  <a:pos x="18" y="33"/>
                </a:cxn>
                <a:cxn ang="0">
                  <a:pos x="12" y="105"/>
                </a:cxn>
                <a:cxn ang="0">
                  <a:pos x="4" y="259"/>
                </a:cxn>
                <a:cxn ang="0">
                  <a:pos x="12" y="283"/>
                </a:cxn>
                <a:cxn ang="0">
                  <a:pos x="26" y="81"/>
                </a:cxn>
                <a:cxn ang="0">
                  <a:pos x="94" y="7"/>
                </a:cxn>
                <a:cxn ang="0">
                  <a:pos x="86" y="3"/>
                </a:cxn>
              </a:cxnLst>
              <a:rect l="0" t="0" r="r" b="b"/>
              <a:pathLst>
                <a:path w="94" h="283">
                  <a:moveTo>
                    <a:pt x="86" y="3"/>
                  </a:moveTo>
                  <a:cubicBezTo>
                    <a:pt x="80" y="5"/>
                    <a:pt x="68" y="1"/>
                    <a:pt x="68" y="1"/>
                  </a:cubicBezTo>
                  <a:cubicBezTo>
                    <a:pt x="46" y="5"/>
                    <a:pt x="18" y="15"/>
                    <a:pt x="18" y="33"/>
                  </a:cubicBezTo>
                  <a:cubicBezTo>
                    <a:pt x="11" y="62"/>
                    <a:pt x="16" y="38"/>
                    <a:pt x="12" y="105"/>
                  </a:cubicBezTo>
                  <a:cubicBezTo>
                    <a:pt x="10" y="143"/>
                    <a:pt x="8" y="215"/>
                    <a:pt x="4" y="259"/>
                  </a:cubicBezTo>
                  <a:cubicBezTo>
                    <a:pt x="4" y="282"/>
                    <a:pt x="0" y="279"/>
                    <a:pt x="12" y="283"/>
                  </a:cubicBezTo>
                  <a:cubicBezTo>
                    <a:pt x="27" y="237"/>
                    <a:pt x="22" y="132"/>
                    <a:pt x="26" y="81"/>
                  </a:cubicBezTo>
                  <a:cubicBezTo>
                    <a:pt x="30" y="25"/>
                    <a:pt x="28" y="13"/>
                    <a:pt x="94" y="7"/>
                  </a:cubicBezTo>
                  <a:cubicBezTo>
                    <a:pt x="92" y="0"/>
                    <a:pt x="83" y="6"/>
                    <a:pt x="86" y="3"/>
                  </a:cubicBezTo>
                  <a:close/>
                </a:path>
              </a:pathLst>
            </a:custGeom>
            <a:gradFill rotWithShape="1">
              <a:gsLst>
                <a:gs pos="0">
                  <a:schemeClr val="bg2"/>
                </a:gs>
                <a:gs pos="100000">
                  <a:schemeClr val="bg2">
                    <a:gamma/>
                    <a:shade val="66275"/>
                    <a:invGamma/>
                  </a:schemeClr>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36" name="Freeform 575"/>
            <p:cNvSpPr>
              <a:spLocks/>
            </p:cNvSpPr>
            <p:nvPr/>
          </p:nvSpPr>
          <p:spPr bwMode="auto">
            <a:xfrm>
              <a:off x="4536" y="718"/>
              <a:ext cx="65" cy="193"/>
            </a:xfrm>
            <a:custGeom>
              <a:avLst/>
              <a:gdLst/>
              <a:ahLst/>
              <a:cxnLst>
                <a:cxn ang="0">
                  <a:pos x="86" y="3"/>
                </a:cxn>
                <a:cxn ang="0">
                  <a:pos x="68" y="1"/>
                </a:cxn>
                <a:cxn ang="0">
                  <a:pos x="18" y="33"/>
                </a:cxn>
                <a:cxn ang="0">
                  <a:pos x="12" y="105"/>
                </a:cxn>
                <a:cxn ang="0">
                  <a:pos x="4" y="259"/>
                </a:cxn>
                <a:cxn ang="0">
                  <a:pos x="12" y="283"/>
                </a:cxn>
                <a:cxn ang="0">
                  <a:pos x="26" y="81"/>
                </a:cxn>
                <a:cxn ang="0">
                  <a:pos x="94" y="7"/>
                </a:cxn>
                <a:cxn ang="0">
                  <a:pos x="86" y="3"/>
                </a:cxn>
              </a:cxnLst>
              <a:rect l="0" t="0" r="r" b="b"/>
              <a:pathLst>
                <a:path w="94" h="283">
                  <a:moveTo>
                    <a:pt x="86" y="3"/>
                  </a:moveTo>
                  <a:cubicBezTo>
                    <a:pt x="80" y="5"/>
                    <a:pt x="68" y="1"/>
                    <a:pt x="68" y="1"/>
                  </a:cubicBezTo>
                  <a:cubicBezTo>
                    <a:pt x="46" y="5"/>
                    <a:pt x="18" y="15"/>
                    <a:pt x="18" y="33"/>
                  </a:cubicBezTo>
                  <a:cubicBezTo>
                    <a:pt x="11" y="62"/>
                    <a:pt x="16" y="38"/>
                    <a:pt x="12" y="105"/>
                  </a:cubicBezTo>
                  <a:cubicBezTo>
                    <a:pt x="10" y="143"/>
                    <a:pt x="8" y="215"/>
                    <a:pt x="4" y="259"/>
                  </a:cubicBezTo>
                  <a:cubicBezTo>
                    <a:pt x="4" y="282"/>
                    <a:pt x="0" y="279"/>
                    <a:pt x="12" y="283"/>
                  </a:cubicBezTo>
                  <a:cubicBezTo>
                    <a:pt x="27" y="237"/>
                    <a:pt x="22" y="132"/>
                    <a:pt x="26" y="81"/>
                  </a:cubicBezTo>
                  <a:cubicBezTo>
                    <a:pt x="30" y="25"/>
                    <a:pt x="28" y="13"/>
                    <a:pt x="94" y="7"/>
                  </a:cubicBezTo>
                  <a:cubicBezTo>
                    <a:pt x="92" y="0"/>
                    <a:pt x="83" y="6"/>
                    <a:pt x="86" y="3"/>
                  </a:cubicBezTo>
                  <a:close/>
                </a:path>
              </a:pathLst>
            </a:custGeom>
            <a:gradFill rotWithShape="1">
              <a:gsLst>
                <a:gs pos="0">
                  <a:schemeClr val="bg2"/>
                </a:gs>
                <a:gs pos="100000">
                  <a:schemeClr val="bg2">
                    <a:gamma/>
                    <a:shade val="66275"/>
                    <a:invGamma/>
                  </a:schemeClr>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37" name="Freeform 576"/>
            <p:cNvSpPr>
              <a:spLocks/>
            </p:cNvSpPr>
            <p:nvPr/>
          </p:nvSpPr>
          <p:spPr bwMode="auto">
            <a:xfrm>
              <a:off x="4561" y="734"/>
              <a:ext cx="64" cy="193"/>
            </a:xfrm>
            <a:custGeom>
              <a:avLst/>
              <a:gdLst/>
              <a:ahLst/>
              <a:cxnLst>
                <a:cxn ang="0">
                  <a:pos x="86" y="3"/>
                </a:cxn>
                <a:cxn ang="0">
                  <a:pos x="68" y="1"/>
                </a:cxn>
                <a:cxn ang="0">
                  <a:pos x="18" y="33"/>
                </a:cxn>
                <a:cxn ang="0">
                  <a:pos x="12" y="105"/>
                </a:cxn>
                <a:cxn ang="0">
                  <a:pos x="4" y="259"/>
                </a:cxn>
                <a:cxn ang="0">
                  <a:pos x="12" y="283"/>
                </a:cxn>
                <a:cxn ang="0">
                  <a:pos x="26" y="81"/>
                </a:cxn>
                <a:cxn ang="0">
                  <a:pos x="94" y="7"/>
                </a:cxn>
                <a:cxn ang="0">
                  <a:pos x="86" y="3"/>
                </a:cxn>
              </a:cxnLst>
              <a:rect l="0" t="0" r="r" b="b"/>
              <a:pathLst>
                <a:path w="94" h="283">
                  <a:moveTo>
                    <a:pt x="86" y="3"/>
                  </a:moveTo>
                  <a:cubicBezTo>
                    <a:pt x="80" y="5"/>
                    <a:pt x="68" y="1"/>
                    <a:pt x="68" y="1"/>
                  </a:cubicBezTo>
                  <a:cubicBezTo>
                    <a:pt x="46" y="5"/>
                    <a:pt x="18" y="15"/>
                    <a:pt x="18" y="33"/>
                  </a:cubicBezTo>
                  <a:cubicBezTo>
                    <a:pt x="11" y="62"/>
                    <a:pt x="16" y="38"/>
                    <a:pt x="12" y="105"/>
                  </a:cubicBezTo>
                  <a:cubicBezTo>
                    <a:pt x="10" y="143"/>
                    <a:pt x="8" y="215"/>
                    <a:pt x="4" y="259"/>
                  </a:cubicBezTo>
                  <a:cubicBezTo>
                    <a:pt x="4" y="282"/>
                    <a:pt x="0" y="279"/>
                    <a:pt x="12" y="283"/>
                  </a:cubicBezTo>
                  <a:cubicBezTo>
                    <a:pt x="27" y="237"/>
                    <a:pt x="22" y="132"/>
                    <a:pt x="26" y="81"/>
                  </a:cubicBezTo>
                  <a:cubicBezTo>
                    <a:pt x="30" y="25"/>
                    <a:pt x="28" y="13"/>
                    <a:pt x="94" y="7"/>
                  </a:cubicBezTo>
                  <a:cubicBezTo>
                    <a:pt x="92" y="0"/>
                    <a:pt x="83" y="6"/>
                    <a:pt x="86" y="3"/>
                  </a:cubicBezTo>
                  <a:close/>
                </a:path>
              </a:pathLst>
            </a:custGeom>
            <a:gradFill rotWithShape="1">
              <a:gsLst>
                <a:gs pos="0">
                  <a:schemeClr val="bg2"/>
                </a:gs>
                <a:gs pos="100000">
                  <a:schemeClr val="bg2">
                    <a:gamma/>
                    <a:shade val="66275"/>
                    <a:invGamma/>
                  </a:schemeClr>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38" name="Freeform 577"/>
            <p:cNvSpPr>
              <a:spLocks/>
            </p:cNvSpPr>
            <p:nvPr/>
          </p:nvSpPr>
          <p:spPr bwMode="auto">
            <a:xfrm>
              <a:off x="4896" y="732"/>
              <a:ext cx="93" cy="242"/>
            </a:xfrm>
            <a:custGeom>
              <a:avLst/>
              <a:gdLst/>
              <a:ahLst/>
              <a:cxnLst>
                <a:cxn ang="0">
                  <a:pos x="136" y="0"/>
                </a:cxn>
                <a:cxn ang="0">
                  <a:pos x="84" y="27"/>
                </a:cxn>
                <a:cxn ang="0">
                  <a:pos x="13" y="2"/>
                </a:cxn>
                <a:cxn ang="0">
                  <a:pos x="0" y="304"/>
                </a:cxn>
                <a:cxn ang="0">
                  <a:pos x="116" y="303"/>
                </a:cxn>
                <a:cxn ang="0">
                  <a:pos x="136" y="0"/>
                </a:cxn>
              </a:cxnLst>
              <a:rect l="0" t="0" r="r" b="b"/>
              <a:pathLst>
                <a:path w="136" h="352">
                  <a:moveTo>
                    <a:pt x="136" y="0"/>
                  </a:moveTo>
                  <a:cubicBezTo>
                    <a:pt x="132" y="15"/>
                    <a:pt x="103" y="27"/>
                    <a:pt x="84" y="27"/>
                  </a:cubicBezTo>
                  <a:cubicBezTo>
                    <a:pt x="54" y="26"/>
                    <a:pt x="30" y="18"/>
                    <a:pt x="13" y="2"/>
                  </a:cubicBezTo>
                  <a:cubicBezTo>
                    <a:pt x="12" y="101"/>
                    <a:pt x="0" y="206"/>
                    <a:pt x="0" y="304"/>
                  </a:cubicBezTo>
                  <a:cubicBezTo>
                    <a:pt x="10" y="333"/>
                    <a:pt x="96" y="352"/>
                    <a:pt x="116" y="303"/>
                  </a:cubicBezTo>
                  <a:lnTo>
                    <a:pt x="136"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39" name="Freeform 578"/>
            <p:cNvSpPr>
              <a:spLocks/>
            </p:cNvSpPr>
            <p:nvPr/>
          </p:nvSpPr>
          <p:spPr bwMode="auto">
            <a:xfrm>
              <a:off x="4904" y="718"/>
              <a:ext cx="84" cy="33"/>
            </a:xfrm>
            <a:custGeom>
              <a:avLst/>
              <a:gdLst/>
              <a:ahLst/>
              <a:cxnLst>
                <a:cxn ang="0">
                  <a:pos x="59" y="0"/>
                </a:cxn>
                <a:cxn ang="0">
                  <a:pos x="2" y="24"/>
                </a:cxn>
                <a:cxn ang="0">
                  <a:pos x="61" y="47"/>
                </a:cxn>
                <a:cxn ang="0">
                  <a:pos x="122" y="25"/>
                </a:cxn>
                <a:cxn ang="0">
                  <a:pos x="59" y="0"/>
                </a:cxn>
              </a:cxnLst>
              <a:rect l="0" t="0" r="r" b="b"/>
              <a:pathLst>
                <a:path w="122" h="47">
                  <a:moveTo>
                    <a:pt x="59" y="0"/>
                  </a:moveTo>
                  <a:cubicBezTo>
                    <a:pt x="27" y="1"/>
                    <a:pt x="2" y="9"/>
                    <a:pt x="2" y="24"/>
                  </a:cubicBezTo>
                  <a:cubicBezTo>
                    <a:pt x="0" y="33"/>
                    <a:pt x="28" y="47"/>
                    <a:pt x="61" y="47"/>
                  </a:cubicBezTo>
                  <a:cubicBezTo>
                    <a:pt x="95" y="47"/>
                    <a:pt x="122" y="34"/>
                    <a:pt x="122" y="25"/>
                  </a:cubicBezTo>
                  <a:cubicBezTo>
                    <a:pt x="122" y="7"/>
                    <a:pt x="96" y="0"/>
                    <a:pt x="59" y="0"/>
                  </a:cubicBezTo>
                  <a:close/>
                </a:path>
              </a:pathLst>
            </a:custGeom>
            <a:gradFill rotWithShape="1">
              <a:gsLst>
                <a:gs pos="0">
                  <a:schemeClr val="bg2"/>
                </a:gs>
                <a:gs pos="100000">
                  <a:schemeClr val="bg2">
                    <a:gamma/>
                    <a:shade val="6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grpSp>
          <p:nvGrpSpPr>
            <p:cNvPr id="140" name="Group 579"/>
            <p:cNvGrpSpPr>
              <a:grpSpLocks/>
            </p:cNvGrpSpPr>
            <p:nvPr/>
          </p:nvGrpSpPr>
          <p:grpSpPr bwMode="auto">
            <a:xfrm>
              <a:off x="4925" y="610"/>
              <a:ext cx="51" cy="136"/>
              <a:chOff x="2725" y="2479"/>
              <a:chExt cx="72" cy="198"/>
            </a:xfrm>
          </p:grpSpPr>
          <p:sp>
            <p:nvSpPr>
              <p:cNvPr id="173" name="Freeform 580"/>
              <p:cNvSpPr>
                <a:spLocks/>
              </p:cNvSpPr>
              <p:nvPr/>
            </p:nvSpPr>
            <p:spPr bwMode="auto">
              <a:xfrm>
                <a:off x="2724" y="2487"/>
                <a:ext cx="73" cy="188"/>
              </a:xfrm>
              <a:custGeom>
                <a:avLst/>
                <a:gdLst/>
                <a:ahLst/>
                <a:cxnLst>
                  <a:cxn ang="0">
                    <a:pos x="136" y="0"/>
                  </a:cxn>
                  <a:cxn ang="0">
                    <a:pos x="84" y="27"/>
                  </a:cxn>
                  <a:cxn ang="0">
                    <a:pos x="13" y="2"/>
                  </a:cxn>
                  <a:cxn ang="0">
                    <a:pos x="0" y="304"/>
                  </a:cxn>
                  <a:cxn ang="0">
                    <a:pos x="116" y="303"/>
                  </a:cxn>
                  <a:cxn ang="0">
                    <a:pos x="136" y="0"/>
                  </a:cxn>
                </a:cxnLst>
                <a:rect l="0" t="0" r="r" b="b"/>
                <a:pathLst>
                  <a:path w="136" h="352">
                    <a:moveTo>
                      <a:pt x="136" y="0"/>
                    </a:moveTo>
                    <a:cubicBezTo>
                      <a:pt x="132" y="15"/>
                      <a:pt x="103" y="27"/>
                      <a:pt x="84" y="27"/>
                    </a:cubicBezTo>
                    <a:cubicBezTo>
                      <a:pt x="54" y="26"/>
                      <a:pt x="30" y="18"/>
                      <a:pt x="13" y="2"/>
                    </a:cubicBezTo>
                    <a:cubicBezTo>
                      <a:pt x="12" y="101"/>
                      <a:pt x="0" y="206"/>
                      <a:pt x="0" y="304"/>
                    </a:cubicBezTo>
                    <a:cubicBezTo>
                      <a:pt x="0" y="341"/>
                      <a:pt x="96" y="352"/>
                      <a:pt x="116" y="303"/>
                    </a:cubicBezTo>
                    <a:lnTo>
                      <a:pt x="136" y="0"/>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74" name="Freeform 581"/>
              <p:cNvSpPr>
                <a:spLocks/>
              </p:cNvSpPr>
              <p:nvPr/>
            </p:nvSpPr>
            <p:spPr bwMode="auto">
              <a:xfrm>
                <a:off x="2732" y="2479"/>
                <a:ext cx="65" cy="25"/>
              </a:xfrm>
              <a:custGeom>
                <a:avLst/>
                <a:gdLst>
                  <a:gd name="T0" fmla="*/ 59 w 122"/>
                  <a:gd name="T1" fmla="*/ 0 h 47"/>
                  <a:gd name="T2" fmla="*/ 2 w 122"/>
                  <a:gd name="T3" fmla="*/ 24 h 47"/>
                  <a:gd name="T4" fmla="*/ 61 w 122"/>
                  <a:gd name="T5" fmla="*/ 47 h 47"/>
                  <a:gd name="T6" fmla="*/ 122 w 122"/>
                  <a:gd name="T7" fmla="*/ 25 h 47"/>
                  <a:gd name="T8" fmla="*/ 59 w 122"/>
                  <a:gd name="T9" fmla="*/ 0 h 47"/>
                  <a:gd name="T10" fmla="*/ 0 60000 65536"/>
                  <a:gd name="T11" fmla="*/ 0 60000 65536"/>
                  <a:gd name="T12" fmla="*/ 0 60000 65536"/>
                  <a:gd name="T13" fmla="*/ 0 60000 65536"/>
                  <a:gd name="T14" fmla="*/ 0 60000 65536"/>
                  <a:gd name="T15" fmla="*/ 0 w 122"/>
                  <a:gd name="T16" fmla="*/ 0 h 47"/>
                  <a:gd name="T17" fmla="*/ 122 w 122"/>
                  <a:gd name="T18" fmla="*/ 47 h 47"/>
                </a:gdLst>
                <a:ahLst/>
                <a:cxnLst>
                  <a:cxn ang="T10">
                    <a:pos x="T0" y="T1"/>
                  </a:cxn>
                  <a:cxn ang="T11">
                    <a:pos x="T2" y="T3"/>
                  </a:cxn>
                  <a:cxn ang="T12">
                    <a:pos x="T4" y="T5"/>
                  </a:cxn>
                  <a:cxn ang="T13">
                    <a:pos x="T6" y="T7"/>
                  </a:cxn>
                  <a:cxn ang="T14">
                    <a:pos x="T8" y="T9"/>
                  </a:cxn>
                </a:cxnLst>
                <a:rect l="T15" t="T16" r="T17" b="T18"/>
                <a:pathLst>
                  <a:path w="122" h="47">
                    <a:moveTo>
                      <a:pt x="59" y="0"/>
                    </a:moveTo>
                    <a:cubicBezTo>
                      <a:pt x="27" y="1"/>
                      <a:pt x="2" y="9"/>
                      <a:pt x="2" y="24"/>
                    </a:cubicBezTo>
                    <a:cubicBezTo>
                      <a:pt x="0" y="33"/>
                      <a:pt x="28" y="47"/>
                      <a:pt x="61" y="47"/>
                    </a:cubicBezTo>
                    <a:cubicBezTo>
                      <a:pt x="95" y="47"/>
                      <a:pt x="122" y="34"/>
                      <a:pt x="122" y="25"/>
                    </a:cubicBezTo>
                    <a:cubicBezTo>
                      <a:pt x="122" y="7"/>
                      <a:pt x="96" y="0"/>
                      <a:pt x="59" y="0"/>
                    </a:cubicBez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grpSp>
        <p:sp>
          <p:nvSpPr>
            <p:cNvPr id="141" name="Freeform 582"/>
            <p:cNvSpPr>
              <a:spLocks/>
            </p:cNvSpPr>
            <p:nvPr/>
          </p:nvSpPr>
          <p:spPr bwMode="auto">
            <a:xfrm>
              <a:off x="4477" y="657"/>
              <a:ext cx="44" cy="18"/>
            </a:xfrm>
            <a:custGeom>
              <a:avLst/>
              <a:gdLst>
                <a:gd name="T0" fmla="*/ 59 w 122"/>
                <a:gd name="T1" fmla="*/ 0 h 45"/>
                <a:gd name="T2" fmla="*/ 2 w 122"/>
                <a:gd name="T3" fmla="*/ 24 h 45"/>
                <a:gd name="T4" fmla="*/ 62 w 122"/>
                <a:gd name="T5" fmla="*/ 45 h 45"/>
                <a:gd name="T6" fmla="*/ 122 w 122"/>
                <a:gd name="T7" fmla="*/ 25 h 45"/>
                <a:gd name="T8" fmla="*/ 59 w 122"/>
                <a:gd name="T9" fmla="*/ 0 h 45"/>
                <a:gd name="T10" fmla="*/ 0 60000 65536"/>
                <a:gd name="T11" fmla="*/ 0 60000 65536"/>
                <a:gd name="T12" fmla="*/ 0 60000 65536"/>
                <a:gd name="T13" fmla="*/ 0 60000 65536"/>
                <a:gd name="T14" fmla="*/ 0 60000 65536"/>
                <a:gd name="T15" fmla="*/ 0 w 122"/>
                <a:gd name="T16" fmla="*/ 0 h 45"/>
                <a:gd name="T17" fmla="*/ 122 w 122"/>
                <a:gd name="T18" fmla="*/ 45 h 45"/>
              </a:gdLst>
              <a:ahLst/>
              <a:cxnLst>
                <a:cxn ang="T10">
                  <a:pos x="T0" y="T1"/>
                </a:cxn>
                <a:cxn ang="T11">
                  <a:pos x="T2" y="T3"/>
                </a:cxn>
                <a:cxn ang="T12">
                  <a:pos x="T4" y="T5"/>
                </a:cxn>
                <a:cxn ang="T13">
                  <a:pos x="T6" y="T7"/>
                </a:cxn>
                <a:cxn ang="T14">
                  <a:pos x="T8" y="T9"/>
                </a:cxn>
              </a:cxnLst>
              <a:rect l="T15" t="T16" r="T17" b="T18"/>
              <a:pathLst>
                <a:path w="122" h="45">
                  <a:moveTo>
                    <a:pt x="59" y="0"/>
                  </a:moveTo>
                  <a:cubicBezTo>
                    <a:pt x="27" y="1"/>
                    <a:pt x="2" y="9"/>
                    <a:pt x="2" y="24"/>
                  </a:cubicBezTo>
                  <a:cubicBezTo>
                    <a:pt x="0" y="33"/>
                    <a:pt x="29" y="45"/>
                    <a:pt x="62" y="45"/>
                  </a:cubicBezTo>
                  <a:cubicBezTo>
                    <a:pt x="96" y="45"/>
                    <a:pt x="122" y="34"/>
                    <a:pt x="122" y="25"/>
                  </a:cubicBezTo>
                  <a:cubicBezTo>
                    <a:pt x="122" y="7"/>
                    <a:pt x="96" y="0"/>
                    <a:pt x="59" y="0"/>
                  </a:cubicBez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42" name="Freeform 583"/>
            <p:cNvSpPr>
              <a:spLocks/>
            </p:cNvSpPr>
            <p:nvPr/>
          </p:nvSpPr>
          <p:spPr bwMode="auto">
            <a:xfrm>
              <a:off x="4568" y="651"/>
              <a:ext cx="267" cy="56"/>
            </a:xfrm>
            <a:custGeom>
              <a:avLst/>
              <a:gdLst/>
              <a:ahLst/>
              <a:cxnLst>
                <a:cxn ang="0">
                  <a:pos x="0" y="4"/>
                </a:cxn>
                <a:cxn ang="0">
                  <a:pos x="119" y="82"/>
                </a:cxn>
                <a:cxn ang="0">
                  <a:pos x="387" y="79"/>
                </a:cxn>
                <a:cxn ang="0">
                  <a:pos x="225" y="0"/>
                </a:cxn>
                <a:cxn ang="0">
                  <a:pos x="0" y="4"/>
                </a:cxn>
              </a:cxnLst>
              <a:rect l="0" t="0" r="r" b="b"/>
              <a:pathLst>
                <a:path w="387" h="82">
                  <a:moveTo>
                    <a:pt x="0" y="4"/>
                  </a:moveTo>
                  <a:lnTo>
                    <a:pt x="119" y="82"/>
                  </a:lnTo>
                  <a:lnTo>
                    <a:pt x="387" y="79"/>
                  </a:lnTo>
                  <a:lnTo>
                    <a:pt x="225" y="0"/>
                  </a:lnTo>
                  <a:lnTo>
                    <a:pt x="0" y="4"/>
                  </a:lnTo>
                  <a:close/>
                </a:path>
              </a:pathLst>
            </a:custGeom>
            <a:gradFill rotWithShape="1">
              <a:gsLst>
                <a:gs pos="0">
                  <a:schemeClr val="folHlink">
                    <a:gamma/>
                    <a:tint val="53725"/>
                    <a:invGamma/>
                  </a:schemeClr>
                </a:gs>
                <a:gs pos="100000">
                  <a:schemeClr val="folHlink"/>
                </a:gs>
              </a:gsLst>
              <a:lin ang="189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43" name="Freeform 584"/>
            <p:cNvSpPr>
              <a:spLocks/>
            </p:cNvSpPr>
            <p:nvPr/>
          </p:nvSpPr>
          <p:spPr bwMode="auto">
            <a:xfrm>
              <a:off x="4668" y="801"/>
              <a:ext cx="143" cy="45"/>
            </a:xfrm>
            <a:custGeom>
              <a:avLst/>
              <a:gdLst/>
              <a:ahLst/>
              <a:cxnLst>
                <a:cxn ang="0">
                  <a:pos x="0" y="5"/>
                </a:cxn>
                <a:cxn ang="0">
                  <a:pos x="0" y="65"/>
                </a:cxn>
                <a:cxn ang="0">
                  <a:pos x="204" y="59"/>
                </a:cxn>
                <a:cxn ang="0">
                  <a:pos x="208" y="0"/>
                </a:cxn>
                <a:cxn ang="0">
                  <a:pos x="0" y="5"/>
                </a:cxn>
              </a:cxnLst>
              <a:rect l="0" t="0" r="r" b="b"/>
              <a:pathLst>
                <a:path w="208" h="65">
                  <a:moveTo>
                    <a:pt x="0" y="5"/>
                  </a:moveTo>
                  <a:lnTo>
                    <a:pt x="0" y="65"/>
                  </a:lnTo>
                  <a:lnTo>
                    <a:pt x="204" y="59"/>
                  </a:lnTo>
                  <a:lnTo>
                    <a:pt x="208" y="0"/>
                  </a:lnTo>
                  <a:lnTo>
                    <a:pt x="0" y="5"/>
                  </a:lnTo>
                  <a:close/>
                </a:path>
              </a:pathLst>
            </a:custGeom>
            <a:gradFill rotWithShape="1">
              <a:gsLst>
                <a:gs pos="0">
                  <a:schemeClr val="accent2"/>
                </a:gs>
                <a:gs pos="100000">
                  <a:schemeClr val="accent2">
                    <a:gamma/>
                    <a:tint val="93725"/>
                    <a:invGamma/>
                  </a:schemeClr>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44" name="Freeform 585"/>
            <p:cNvSpPr>
              <a:spLocks/>
            </p:cNvSpPr>
            <p:nvPr/>
          </p:nvSpPr>
          <p:spPr bwMode="auto">
            <a:xfrm>
              <a:off x="4605" y="868"/>
              <a:ext cx="102" cy="92"/>
            </a:xfrm>
            <a:custGeom>
              <a:avLst/>
              <a:gdLst/>
              <a:ahLst/>
              <a:cxnLst>
                <a:cxn ang="0">
                  <a:pos x="81" y="17"/>
                </a:cxn>
                <a:cxn ang="0">
                  <a:pos x="68" y="35"/>
                </a:cxn>
                <a:cxn ang="0">
                  <a:pos x="57" y="47"/>
                </a:cxn>
                <a:cxn ang="0">
                  <a:pos x="35" y="77"/>
                </a:cxn>
                <a:cxn ang="0">
                  <a:pos x="0" y="121"/>
                </a:cxn>
                <a:cxn ang="0">
                  <a:pos x="18" y="134"/>
                </a:cxn>
                <a:cxn ang="0">
                  <a:pos x="57" y="100"/>
                </a:cxn>
                <a:cxn ang="0">
                  <a:pos x="104" y="58"/>
                </a:cxn>
                <a:cxn ang="0">
                  <a:pos x="149" y="13"/>
                </a:cxn>
                <a:cxn ang="0">
                  <a:pos x="96" y="1"/>
                </a:cxn>
                <a:cxn ang="0">
                  <a:pos x="81" y="17"/>
                </a:cxn>
              </a:cxnLst>
              <a:rect l="0" t="0" r="r" b="b"/>
              <a:pathLst>
                <a:path w="149" h="134">
                  <a:moveTo>
                    <a:pt x="81" y="17"/>
                  </a:moveTo>
                  <a:cubicBezTo>
                    <a:pt x="78" y="22"/>
                    <a:pt x="73" y="31"/>
                    <a:pt x="68" y="35"/>
                  </a:cubicBezTo>
                  <a:cubicBezTo>
                    <a:pt x="66" y="42"/>
                    <a:pt x="62" y="41"/>
                    <a:pt x="57" y="47"/>
                  </a:cubicBezTo>
                  <a:cubicBezTo>
                    <a:pt x="52" y="54"/>
                    <a:pt x="44" y="65"/>
                    <a:pt x="35" y="77"/>
                  </a:cubicBezTo>
                  <a:cubicBezTo>
                    <a:pt x="25" y="92"/>
                    <a:pt x="11" y="107"/>
                    <a:pt x="0" y="121"/>
                  </a:cubicBezTo>
                  <a:cubicBezTo>
                    <a:pt x="2" y="127"/>
                    <a:pt x="13" y="130"/>
                    <a:pt x="18" y="134"/>
                  </a:cubicBezTo>
                  <a:cubicBezTo>
                    <a:pt x="27" y="130"/>
                    <a:pt x="43" y="113"/>
                    <a:pt x="57" y="100"/>
                  </a:cubicBezTo>
                  <a:cubicBezTo>
                    <a:pt x="69" y="82"/>
                    <a:pt x="91" y="75"/>
                    <a:pt x="104" y="58"/>
                  </a:cubicBezTo>
                  <a:cubicBezTo>
                    <a:pt x="119" y="44"/>
                    <a:pt x="147" y="21"/>
                    <a:pt x="149" y="13"/>
                  </a:cubicBezTo>
                  <a:cubicBezTo>
                    <a:pt x="148" y="4"/>
                    <a:pt x="107" y="0"/>
                    <a:pt x="96" y="1"/>
                  </a:cubicBezTo>
                  <a:lnTo>
                    <a:pt x="81" y="17"/>
                  </a:lnTo>
                  <a:close/>
                </a:path>
              </a:pathLst>
            </a:custGeom>
            <a:gradFill rotWithShape="1">
              <a:gsLst>
                <a:gs pos="0">
                  <a:schemeClr val="folHlink">
                    <a:gamma/>
                    <a:tint val="60000"/>
                    <a:invGamma/>
                  </a:schemeClr>
                </a:gs>
                <a:gs pos="100000">
                  <a:schemeClr val="folHlink"/>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45" name="Freeform 586"/>
            <p:cNvSpPr>
              <a:spLocks/>
            </p:cNvSpPr>
            <p:nvPr/>
          </p:nvSpPr>
          <p:spPr bwMode="auto">
            <a:xfrm>
              <a:off x="4668" y="839"/>
              <a:ext cx="142" cy="39"/>
            </a:xfrm>
            <a:custGeom>
              <a:avLst/>
              <a:gdLst/>
              <a:ahLst/>
              <a:cxnLst>
                <a:cxn ang="0">
                  <a:pos x="0" y="4"/>
                </a:cxn>
                <a:cxn ang="0">
                  <a:pos x="0" y="36"/>
                </a:cxn>
                <a:cxn ang="0">
                  <a:pos x="28" y="54"/>
                </a:cxn>
                <a:cxn ang="0">
                  <a:pos x="87" y="51"/>
                </a:cxn>
                <a:cxn ang="0">
                  <a:pos x="57" y="34"/>
                </a:cxn>
                <a:cxn ang="0">
                  <a:pos x="205" y="28"/>
                </a:cxn>
                <a:cxn ang="0">
                  <a:pos x="205" y="0"/>
                </a:cxn>
                <a:cxn ang="0">
                  <a:pos x="0" y="6"/>
                </a:cxn>
                <a:cxn ang="0">
                  <a:pos x="0" y="4"/>
                </a:cxn>
              </a:cxnLst>
              <a:rect l="0" t="0" r="r" b="b"/>
              <a:pathLst>
                <a:path w="205" h="54">
                  <a:moveTo>
                    <a:pt x="0" y="4"/>
                  </a:moveTo>
                  <a:lnTo>
                    <a:pt x="0" y="36"/>
                  </a:lnTo>
                  <a:lnTo>
                    <a:pt x="28" y="54"/>
                  </a:lnTo>
                  <a:lnTo>
                    <a:pt x="87" y="51"/>
                  </a:lnTo>
                  <a:lnTo>
                    <a:pt x="57" y="34"/>
                  </a:lnTo>
                  <a:lnTo>
                    <a:pt x="205" y="28"/>
                  </a:lnTo>
                  <a:lnTo>
                    <a:pt x="205" y="0"/>
                  </a:lnTo>
                  <a:lnTo>
                    <a:pt x="0" y="6"/>
                  </a:lnTo>
                  <a:lnTo>
                    <a:pt x="0" y="4"/>
                  </a:lnTo>
                  <a:close/>
                </a:path>
              </a:pathLst>
            </a:custGeom>
            <a:gradFill rotWithShape="1">
              <a:gsLst>
                <a:gs pos="0">
                  <a:schemeClr val="folHlink"/>
                </a:gs>
                <a:gs pos="100000">
                  <a:schemeClr val="folHlink">
                    <a:gamma/>
                    <a:tint val="73725"/>
                    <a:invGamma/>
                  </a:schemeClr>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46" name="Freeform 587"/>
            <p:cNvSpPr>
              <a:spLocks/>
            </p:cNvSpPr>
            <p:nvPr/>
          </p:nvSpPr>
          <p:spPr bwMode="auto">
            <a:xfrm>
              <a:off x="4617" y="876"/>
              <a:ext cx="111" cy="86"/>
            </a:xfrm>
            <a:custGeom>
              <a:avLst/>
              <a:gdLst/>
              <a:ahLst/>
              <a:cxnLst>
                <a:cxn ang="0">
                  <a:pos x="158" y="114"/>
                </a:cxn>
                <a:cxn ang="0">
                  <a:pos x="0" y="125"/>
                </a:cxn>
                <a:cxn ang="0">
                  <a:pos x="12" y="110"/>
                </a:cxn>
                <a:cxn ang="0">
                  <a:pos x="23" y="99"/>
                </a:cxn>
                <a:cxn ang="0">
                  <a:pos x="38" y="84"/>
                </a:cxn>
                <a:cxn ang="0">
                  <a:pos x="51" y="66"/>
                </a:cxn>
                <a:cxn ang="0">
                  <a:pos x="63" y="53"/>
                </a:cxn>
                <a:cxn ang="0">
                  <a:pos x="75" y="38"/>
                </a:cxn>
                <a:cxn ang="0">
                  <a:pos x="87" y="23"/>
                </a:cxn>
                <a:cxn ang="0">
                  <a:pos x="95" y="12"/>
                </a:cxn>
                <a:cxn ang="0">
                  <a:pos x="104" y="2"/>
                </a:cxn>
                <a:cxn ang="0">
                  <a:pos x="162" y="0"/>
                </a:cxn>
                <a:cxn ang="0">
                  <a:pos x="158" y="114"/>
                </a:cxn>
              </a:cxnLst>
              <a:rect l="0" t="0" r="r" b="b"/>
              <a:pathLst>
                <a:path w="162" h="125">
                  <a:moveTo>
                    <a:pt x="158" y="114"/>
                  </a:moveTo>
                  <a:cubicBezTo>
                    <a:pt x="123" y="117"/>
                    <a:pt x="62" y="122"/>
                    <a:pt x="0" y="125"/>
                  </a:cubicBezTo>
                  <a:cubicBezTo>
                    <a:pt x="5" y="120"/>
                    <a:pt x="5" y="113"/>
                    <a:pt x="12" y="110"/>
                  </a:cubicBezTo>
                  <a:cubicBezTo>
                    <a:pt x="14" y="99"/>
                    <a:pt x="14" y="104"/>
                    <a:pt x="23" y="99"/>
                  </a:cubicBezTo>
                  <a:cubicBezTo>
                    <a:pt x="25" y="90"/>
                    <a:pt x="30" y="88"/>
                    <a:pt x="38" y="84"/>
                  </a:cubicBezTo>
                  <a:cubicBezTo>
                    <a:pt x="40" y="78"/>
                    <a:pt x="46" y="70"/>
                    <a:pt x="51" y="66"/>
                  </a:cubicBezTo>
                  <a:cubicBezTo>
                    <a:pt x="53" y="63"/>
                    <a:pt x="60" y="56"/>
                    <a:pt x="63" y="53"/>
                  </a:cubicBezTo>
                  <a:cubicBezTo>
                    <a:pt x="65" y="50"/>
                    <a:pt x="77" y="32"/>
                    <a:pt x="75" y="38"/>
                  </a:cubicBezTo>
                  <a:cubicBezTo>
                    <a:pt x="76" y="31"/>
                    <a:pt x="82" y="27"/>
                    <a:pt x="87" y="23"/>
                  </a:cubicBezTo>
                  <a:cubicBezTo>
                    <a:pt x="90" y="18"/>
                    <a:pt x="90" y="15"/>
                    <a:pt x="95" y="12"/>
                  </a:cubicBezTo>
                  <a:cubicBezTo>
                    <a:pt x="96" y="8"/>
                    <a:pt x="93" y="4"/>
                    <a:pt x="104" y="2"/>
                  </a:cubicBezTo>
                  <a:lnTo>
                    <a:pt x="162" y="0"/>
                  </a:lnTo>
                  <a:lnTo>
                    <a:pt x="158" y="114"/>
                  </a:lnTo>
                  <a:close/>
                </a:path>
              </a:pathLst>
            </a:custGeom>
            <a:gradFill rotWithShape="1">
              <a:gsLst>
                <a:gs pos="0">
                  <a:schemeClr val="folHlink"/>
                </a:gs>
                <a:gs pos="100000">
                  <a:schemeClr val="folHlink">
                    <a:gamma/>
                    <a:shade val="86275"/>
                    <a:invGamma/>
                  </a:schemeClr>
                </a:gs>
              </a:gsLst>
              <a:lin ang="540000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47" name="Freeform 588"/>
            <p:cNvSpPr>
              <a:spLocks/>
            </p:cNvSpPr>
            <p:nvPr/>
          </p:nvSpPr>
          <p:spPr bwMode="auto">
            <a:xfrm>
              <a:off x="4698" y="933"/>
              <a:ext cx="14" cy="24"/>
            </a:xfrm>
            <a:custGeom>
              <a:avLst/>
              <a:gdLst>
                <a:gd name="T0" fmla="*/ 0 w 20"/>
                <a:gd name="T1" fmla="*/ 35 h 35"/>
                <a:gd name="T2" fmla="*/ 20 w 20"/>
                <a:gd name="T3" fmla="*/ 35 h 35"/>
                <a:gd name="T4" fmla="*/ 20 w 20"/>
                <a:gd name="T5" fmla="*/ 0 h 35"/>
                <a:gd name="T6" fmla="*/ 0 w 20"/>
                <a:gd name="T7" fmla="*/ 2 h 35"/>
                <a:gd name="T8" fmla="*/ 0 w 20"/>
                <a:gd name="T9" fmla="*/ 35 h 35"/>
                <a:gd name="T10" fmla="*/ 0 60000 65536"/>
                <a:gd name="T11" fmla="*/ 0 60000 65536"/>
                <a:gd name="T12" fmla="*/ 0 60000 65536"/>
                <a:gd name="T13" fmla="*/ 0 60000 65536"/>
                <a:gd name="T14" fmla="*/ 0 60000 65536"/>
                <a:gd name="T15" fmla="*/ 0 w 20"/>
                <a:gd name="T16" fmla="*/ 0 h 35"/>
                <a:gd name="T17" fmla="*/ 20 w 20"/>
                <a:gd name="T18" fmla="*/ 35 h 35"/>
              </a:gdLst>
              <a:ahLst/>
              <a:cxnLst>
                <a:cxn ang="T10">
                  <a:pos x="T0" y="T1"/>
                </a:cxn>
                <a:cxn ang="T11">
                  <a:pos x="T2" y="T3"/>
                </a:cxn>
                <a:cxn ang="T12">
                  <a:pos x="T4" y="T5"/>
                </a:cxn>
                <a:cxn ang="T13">
                  <a:pos x="T6" y="T7"/>
                </a:cxn>
                <a:cxn ang="T14">
                  <a:pos x="T8" y="T9"/>
                </a:cxn>
              </a:cxnLst>
              <a:rect l="T15" t="T16" r="T17" b="T18"/>
              <a:pathLst>
                <a:path w="20" h="35">
                  <a:moveTo>
                    <a:pt x="0" y="35"/>
                  </a:moveTo>
                  <a:lnTo>
                    <a:pt x="20" y="35"/>
                  </a:lnTo>
                  <a:lnTo>
                    <a:pt x="20" y="0"/>
                  </a:lnTo>
                  <a:lnTo>
                    <a:pt x="0" y="2"/>
                  </a:lnTo>
                  <a:lnTo>
                    <a:pt x="0" y="35"/>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48" name="Freeform 589"/>
            <p:cNvSpPr>
              <a:spLocks/>
            </p:cNvSpPr>
            <p:nvPr/>
          </p:nvSpPr>
          <p:spPr bwMode="auto">
            <a:xfrm>
              <a:off x="4708" y="845"/>
              <a:ext cx="103" cy="19"/>
            </a:xfrm>
            <a:custGeom>
              <a:avLst/>
              <a:gdLst>
                <a:gd name="T0" fmla="*/ 0 w 150"/>
                <a:gd name="T1" fmla="*/ 4 h 28"/>
                <a:gd name="T2" fmla="*/ 4 w 150"/>
                <a:gd name="T3" fmla="*/ 28 h 28"/>
                <a:gd name="T4" fmla="*/ 147 w 150"/>
                <a:gd name="T5" fmla="*/ 24 h 28"/>
                <a:gd name="T6" fmla="*/ 150 w 150"/>
                <a:gd name="T7" fmla="*/ 0 h 28"/>
                <a:gd name="T8" fmla="*/ 0 w 150"/>
                <a:gd name="T9" fmla="*/ 4 h 28"/>
                <a:gd name="T10" fmla="*/ 0 60000 65536"/>
                <a:gd name="T11" fmla="*/ 0 60000 65536"/>
                <a:gd name="T12" fmla="*/ 0 60000 65536"/>
                <a:gd name="T13" fmla="*/ 0 60000 65536"/>
                <a:gd name="T14" fmla="*/ 0 60000 65536"/>
                <a:gd name="T15" fmla="*/ 0 w 150"/>
                <a:gd name="T16" fmla="*/ 0 h 28"/>
                <a:gd name="T17" fmla="*/ 150 w 150"/>
                <a:gd name="T18" fmla="*/ 28 h 28"/>
              </a:gdLst>
              <a:ahLst/>
              <a:cxnLst>
                <a:cxn ang="T10">
                  <a:pos x="T0" y="T1"/>
                </a:cxn>
                <a:cxn ang="T11">
                  <a:pos x="T2" y="T3"/>
                </a:cxn>
                <a:cxn ang="T12">
                  <a:pos x="T4" y="T5"/>
                </a:cxn>
                <a:cxn ang="T13">
                  <a:pos x="T6" y="T7"/>
                </a:cxn>
                <a:cxn ang="T14">
                  <a:pos x="T8" y="T9"/>
                </a:cxn>
              </a:cxnLst>
              <a:rect l="T15" t="T16" r="T17" b="T18"/>
              <a:pathLst>
                <a:path w="150" h="28">
                  <a:moveTo>
                    <a:pt x="0" y="4"/>
                  </a:moveTo>
                  <a:lnTo>
                    <a:pt x="4" y="28"/>
                  </a:lnTo>
                  <a:lnTo>
                    <a:pt x="147" y="24"/>
                  </a:lnTo>
                  <a:lnTo>
                    <a:pt x="150" y="0"/>
                  </a:lnTo>
                  <a:lnTo>
                    <a:pt x="0" y="4"/>
                  </a:lnTo>
                  <a:close/>
                </a:path>
              </a:pathLst>
            </a:custGeom>
            <a:solidFill>
              <a:srgbClr val="666666"/>
            </a:solidFill>
            <a:ln w="12700" cap="flat" cmpd="sng">
              <a:noFill/>
              <a:prstDash val="solid"/>
              <a:round/>
              <a:headEnd/>
              <a:tailEnd/>
            </a:ln>
          </p:spPr>
          <p:txBody>
            <a:bodyPr lIns="45720" tIns="46800" rIns="45720" bIns="46800" anchor="ctr"/>
            <a:lstStyle/>
            <a:p>
              <a:endParaRPr lang="en-US"/>
            </a:p>
          </p:txBody>
        </p:sp>
        <p:sp>
          <p:nvSpPr>
            <p:cNvPr id="149" name="Freeform 590"/>
            <p:cNvSpPr>
              <a:spLocks/>
            </p:cNvSpPr>
            <p:nvPr/>
          </p:nvSpPr>
          <p:spPr bwMode="auto">
            <a:xfrm>
              <a:off x="4708" y="849"/>
              <a:ext cx="21" cy="25"/>
            </a:xfrm>
            <a:custGeom>
              <a:avLst/>
              <a:gdLst>
                <a:gd name="T0" fmla="*/ 30 w 30"/>
                <a:gd name="T1" fmla="*/ 13 h 36"/>
                <a:gd name="T2" fmla="*/ 28 w 30"/>
                <a:gd name="T3" fmla="*/ 36 h 36"/>
                <a:gd name="T4" fmla="*/ 0 w 30"/>
                <a:gd name="T5" fmla="*/ 19 h 36"/>
                <a:gd name="T6" fmla="*/ 0 w 30"/>
                <a:gd name="T7" fmla="*/ 0 h 36"/>
                <a:gd name="T8" fmla="*/ 30 w 30"/>
                <a:gd name="T9" fmla="*/ 13 h 36"/>
                <a:gd name="T10" fmla="*/ 0 60000 65536"/>
                <a:gd name="T11" fmla="*/ 0 60000 65536"/>
                <a:gd name="T12" fmla="*/ 0 60000 65536"/>
                <a:gd name="T13" fmla="*/ 0 60000 65536"/>
                <a:gd name="T14" fmla="*/ 0 60000 65536"/>
                <a:gd name="T15" fmla="*/ 0 w 30"/>
                <a:gd name="T16" fmla="*/ 0 h 36"/>
                <a:gd name="T17" fmla="*/ 30 w 30"/>
                <a:gd name="T18" fmla="*/ 36 h 36"/>
              </a:gdLst>
              <a:ahLst/>
              <a:cxnLst>
                <a:cxn ang="T10">
                  <a:pos x="T0" y="T1"/>
                </a:cxn>
                <a:cxn ang="T11">
                  <a:pos x="T2" y="T3"/>
                </a:cxn>
                <a:cxn ang="T12">
                  <a:pos x="T4" y="T5"/>
                </a:cxn>
                <a:cxn ang="T13">
                  <a:pos x="T6" y="T7"/>
                </a:cxn>
                <a:cxn ang="T14">
                  <a:pos x="T8" y="T9"/>
                </a:cxn>
              </a:cxnLst>
              <a:rect l="T15" t="T16" r="T17" b="T18"/>
              <a:pathLst>
                <a:path w="30" h="36">
                  <a:moveTo>
                    <a:pt x="30" y="13"/>
                  </a:moveTo>
                  <a:lnTo>
                    <a:pt x="28" y="36"/>
                  </a:lnTo>
                  <a:lnTo>
                    <a:pt x="0" y="19"/>
                  </a:lnTo>
                  <a:lnTo>
                    <a:pt x="0" y="0"/>
                  </a:lnTo>
                  <a:lnTo>
                    <a:pt x="30" y="13"/>
                  </a:lnTo>
                  <a:close/>
                </a:path>
              </a:pathLst>
            </a:custGeom>
            <a:solidFill>
              <a:schemeClr val="bg2"/>
            </a:solidFill>
            <a:ln w="12700" cap="flat" cmpd="sng">
              <a:noFill/>
              <a:prstDash val="solid"/>
              <a:round/>
              <a:headEnd/>
              <a:tailEnd/>
            </a:ln>
          </p:spPr>
          <p:txBody>
            <a:bodyPr lIns="45720" tIns="46800" rIns="45720" bIns="46800" anchor="ctr"/>
            <a:lstStyle/>
            <a:p>
              <a:endParaRPr lang="en-US"/>
            </a:p>
          </p:txBody>
        </p:sp>
        <p:sp>
          <p:nvSpPr>
            <p:cNvPr id="150" name="Freeform 591"/>
            <p:cNvSpPr>
              <a:spLocks/>
            </p:cNvSpPr>
            <p:nvPr/>
          </p:nvSpPr>
          <p:spPr bwMode="auto">
            <a:xfrm>
              <a:off x="4670" y="852"/>
              <a:ext cx="5" cy="17"/>
            </a:xfrm>
            <a:custGeom>
              <a:avLst/>
              <a:gdLst>
                <a:gd name="T0" fmla="*/ 8 w 8"/>
                <a:gd name="T1" fmla="*/ 4 h 25"/>
                <a:gd name="T2" fmla="*/ 6 w 8"/>
                <a:gd name="T3" fmla="*/ 25 h 25"/>
                <a:gd name="T4" fmla="*/ 0 w 8"/>
                <a:gd name="T5" fmla="*/ 22 h 25"/>
                <a:gd name="T6" fmla="*/ 0 w 8"/>
                <a:gd name="T7" fmla="*/ 0 h 25"/>
                <a:gd name="T8" fmla="*/ 8 w 8"/>
                <a:gd name="T9" fmla="*/ 4 h 25"/>
                <a:gd name="T10" fmla="*/ 0 60000 65536"/>
                <a:gd name="T11" fmla="*/ 0 60000 65536"/>
                <a:gd name="T12" fmla="*/ 0 60000 65536"/>
                <a:gd name="T13" fmla="*/ 0 60000 65536"/>
                <a:gd name="T14" fmla="*/ 0 60000 65536"/>
                <a:gd name="T15" fmla="*/ 0 w 8"/>
                <a:gd name="T16" fmla="*/ 0 h 25"/>
                <a:gd name="T17" fmla="*/ 8 w 8"/>
                <a:gd name="T18" fmla="*/ 25 h 25"/>
              </a:gdLst>
              <a:ahLst/>
              <a:cxnLst>
                <a:cxn ang="T10">
                  <a:pos x="T0" y="T1"/>
                </a:cxn>
                <a:cxn ang="T11">
                  <a:pos x="T2" y="T3"/>
                </a:cxn>
                <a:cxn ang="T12">
                  <a:pos x="T4" y="T5"/>
                </a:cxn>
                <a:cxn ang="T13">
                  <a:pos x="T6" y="T7"/>
                </a:cxn>
                <a:cxn ang="T14">
                  <a:pos x="T8" y="T9"/>
                </a:cxn>
              </a:cxnLst>
              <a:rect l="T15" t="T16" r="T17" b="T18"/>
              <a:pathLst>
                <a:path w="8" h="25">
                  <a:moveTo>
                    <a:pt x="8" y="4"/>
                  </a:moveTo>
                  <a:lnTo>
                    <a:pt x="6" y="25"/>
                  </a:lnTo>
                  <a:lnTo>
                    <a:pt x="0" y="22"/>
                  </a:lnTo>
                  <a:lnTo>
                    <a:pt x="0" y="0"/>
                  </a:lnTo>
                  <a:lnTo>
                    <a:pt x="8" y="4"/>
                  </a:lnTo>
                  <a:close/>
                </a:path>
              </a:pathLst>
            </a:custGeom>
            <a:solidFill>
              <a:schemeClr val="bg2"/>
            </a:solidFill>
            <a:ln w="12700" cap="flat" cmpd="sng">
              <a:noFill/>
              <a:prstDash val="solid"/>
              <a:round/>
              <a:headEnd/>
              <a:tailEnd/>
            </a:ln>
          </p:spPr>
          <p:txBody>
            <a:bodyPr lIns="45720" tIns="46800" rIns="45720" bIns="46800" anchor="ctr"/>
            <a:lstStyle/>
            <a:p>
              <a:endParaRPr lang="en-US"/>
            </a:p>
          </p:txBody>
        </p:sp>
        <p:sp>
          <p:nvSpPr>
            <p:cNvPr id="151" name="Freeform 592"/>
            <p:cNvSpPr>
              <a:spLocks/>
            </p:cNvSpPr>
            <p:nvPr/>
          </p:nvSpPr>
          <p:spPr bwMode="auto">
            <a:xfrm>
              <a:off x="4666" y="554"/>
              <a:ext cx="29" cy="112"/>
            </a:xfrm>
            <a:custGeom>
              <a:avLst/>
              <a:gdLst/>
              <a:ahLst/>
              <a:cxnLst>
                <a:cxn ang="0">
                  <a:pos x="44" y="9"/>
                </a:cxn>
                <a:cxn ang="0">
                  <a:pos x="27" y="0"/>
                </a:cxn>
                <a:cxn ang="0">
                  <a:pos x="5" y="5"/>
                </a:cxn>
                <a:cxn ang="0">
                  <a:pos x="1" y="143"/>
                </a:cxn>
                <a:cxn ang="0">
                  <a:pos x="41" y="142"/>
                </a:cxn>
                <a:cxn ang="0">
                  <a:pos x="44" y="9"/>
                </a:cxn>
              </a:cxnLst>
              <a:rect l="0" t="0" r="r" b="b"/>
              <a:pathLst>
                <a:path w="44" h="164">
                  <a:moveTo>
                    <a:pt x="44" y="9"/>
                  </a:moveTo>
                  <a:cubicBezTo>
                    <a:pt x="38" y="3"/>
                    <a:pt x="42" y="0"/>
                    <a:pt x="27" y="0"/>
                  </a:cubicBezTo>
                  <a:cubicBezTo>
                    <a:pt x="12" y="0"/>
                    <a:pt x="5" y="14"/>
                    <a:pt x="5" y="5"/>
                  </a:cubicBezTo>
                  <a:cubicBezTo>
                    <a:pt x="4" y="34"/>
                    <a:pt x="1" y="100"/>
                    <a:pt x="1" y="143"/>
                  </a:cubicBezTo>
                  <a:cubicBezTo>
                    <a:pt x="0" y="159"/>
                    <a:pt x="34" y="164"/>
                    <a:pt x="41" y="142"/>
                  </a:cubicBezTo>
                  <a:lnTo>
                    <a:pt x="44" y="9"/>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52" name="Freeform 593"/>
            <p:cNvSpPr>
              <a:spLocks/>
            </p:cNvSpPr>
            <p:nvPr/>
          </p:nvSpPr>
          <p:spPr bwMode="auto">
            <a:xfrm>
              <a:off x="4672" y="557"/>
              <a:ext cx="22" cy="8"/>
            </a:xfrm>
            <a:custGeom>
              <a:avLst/>
              <a:gdLst>
                <a:gd name="T0" fmla="*/ 33 w 33"/>
                <a:gd name="T1" fmla="*/ 7 h 13"/>
                <a:gd name="T2" fmla="*/ 20 w 33"/>
                <a:gd name="T3" fmla="*/ 0 h 13"/>
                <a:gd name="T4" fmla="*/ 0 w 33"/>
                <a:gd name="T5" fmla="*/ 7 h 13"/>
                <a:gd name="T6" fmla="*/ 14 w 33"/>
                <a:gd name="T7" fmla="*/ 13 h 13"/>
                <a:gd name="T8" fmla="*/ 33 w 33"/>
                <a:gd name="T9" fmla="*/ 7 h 13"/>
                <a:gd name="T10" fmla="*/ 0 60000 65536"/>
                <a:gd name="T11" fmla="*/ 0 60000 65536"/>
                <a:gd name="T12" fmla="*/ 0 60000 65536"/>
                <a:gd name="T13" fmla="*/ 0 60000 65536"/>
                <a:gd name="T14" fmla="*/ 0 60000 65536"/>
                <a:gd name="T15" fmla="*/ 0 w 33"/>
                <a:gd name="T16" fmla="*/ 0 h 13"/>
                <a:gd name="T17" fmla="*/ 33 w 33"/>
                <a:gd name="T18" fmla="*/ 13 h 13"/>
              </a:gdLst>
              <a:ahLst/>
              <a:cxnLst>
                <a:cxn ang="T10">
                  <a:pos x="T0" y="T1"/>
                </a:cxn>
                <a:cxn ang="T11">
                  <a:pos x="T2" y="T3"/>
                </a:cxn>
                <a:cxn ang="T12">
                  <a:pos x="T4" y="T5"/>
                </a:cxn>
                <a:cxn ang="T13">
                  <a:pos x="T6" y="T7"/>
                </a:cxn>
                <a:cxn ang="T14">
                  <a:pos x="T8" y="T9"/>
                </a:cxn>
              </a:cxnLst>
              <a:rect l="T15" t="T16" r="T17" b="T18"/>
              <a:pathLst>
                <a:path w="33" h="13">
                  <a:moveTo>
                    <a:pt x="33" y="7"/>
                  </a:moveTo>
                  <a:cubicBezTo>
                    <a:pt x="29" y="2"/>
                    <a:pt x="27" y="1"/>
                    <a:pt x="20" y="0"/>
                  </a:cubicBezTo>
                  <a:cubicBezTo>
                    <a:pt x="10" y="1"/>
                    <a:pt x="6" y="0"/>
                    <a:pt x="0" y="7"/>
                  </a:cubicBezTo>
                  <a:cubicBezTo>
                    <a:pt x="5" y="10"/>
                    <a:pt x="8" y="12"/>
                    <a:pt x="14" y="13"/>
                  </a:cubicBezTo>
                  <a:cubicBezTo>
                    <a:pt x="19" y="13"/>
                    <a:pt x="32" y="9"/>
                    <a:pt x="33" y="7"/>
                  </a:cubicBez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53" name="Freeform 594"/>
            <p:cNvSpPr>
              <a:spLocks/>
            </p:cNvSpPr>
            <p:nvPr/>
          </p:nvSpPr>
          <p:spPr bwMode="auto">
            <a:xfrm>
              <a:off x="4635" y="588"/>
              <a:ext cx="30" cy="76"/>
            </a:xfrm>
            <a:custGeom>
              <a:avLst/>
              <a:gdLst/>
              <a:ahLst/>
              <a:cxnLst>
                <a:cxn ang="0">
                  <a:pos x="43" y="9"/>
                </a:cxn>
                <a:cxn ang="0">
                  <a:pos x="26" y="0"/>
                </a:cxn>
                <a:cxn ang="0">
                  <a:pos x="4" y="5"/>
                </a:cxn>
                <a:cxn ang="0">
                  <a:pos x="1" y="95"/>
                </a:cxn>
                <a:cxn ang="0">
                  <a:pos x="40" y="96"/>
                </a:cxn>
                <a:cxn ang="0">
                  <a:pos x="43" y="9"/>
                </a:cxn>
              </a:cxnLst>
              <a:rect l="0" t="0" r="r" b="b"/>
              <a:pathLst>
                <a:path w="43" h="111">
                  <a:moveTo>
                    <a:pt x="43" y="9"/>
                  </a:moveTo>
                  <a:cubicBezTo>
                    <a:pt x="37" y="3"/>
                    <a:pt x="41" y="0"/>
                    <a:pt x="26" y="0"/>
                  </a:cubicBezTo>
                  <a:cubicBezTo>
                    <a:pt x="11" y="0"/>
                    <a:pt x="4" y="14"/>
                    <a:pt x="4" y="5"/>
                  </a:cubicBezTo>
                  <a:cubicBezTo>
                    <a:pt x="3" y="34"/>
                    <a:pt x="1" y="52"/>
                    <a:pt x="1" y="95"/>
                  </a:cubicBezTo>
                  <a:cubicBezTo>
                    <a:pt x="0" y="111"/>
                    <a:pt x="33" y="110"/>
                    <a:pt x="40" y="96"/>
                  </a:cubicBezTo>
                  <a:lnTo>
                    <a:pt x="43" y="9"/>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54" name="Freeform 595"/>
            <p:cNvSpPr>
              <a:spLocks/>
            </p:cNvSpPr>
            <p:nvPr/>
          </p:nvSpPr>
          <p:spPr bwMode="auto">
            <a:xfrm>
              <a:off x="4639" y="593"/>
              <a:ext cx="22" cy="9"/>
            </a:xfrm>
            <a:custGeom>
              <a:avLst/>
              <a:gdLst>
                <a:gd name="T0" fmla="*/ 33 w 33"/>
                <a:gd name="T1" fmla="*/ 7 h 13"/>
                <a:gd name="T2" fmla="*/ 20 w 33"/>
                <a:gd name="T3" fmla="*/ 0 h 13"/>
                <a:gd name="T4" fmla="*/ 0 w 33"/>
                <a:gd name="T5" fmla="*/ 7 h 13"/>
                <a:gd name="T6" fmla="*/ 14 w 33"/>
                <a:gd name="T7" fmla="*/ 13 h 13"/>
                <a:gd name="T8" fmla="*/ 33 w 33"/>
                <a:gd name="T9" fmla="*/ 7 h 13"/>
                <a:gd name="T10" fmla="*/ 0 60000 65536"/>
                <a:gd name="T11" fmla="*/ 0 60000 65536"/>
                <a:gd name="T12" fmla="*/ 0 60000 65536"/>
                <a:gd name="T13" fmla="*/ 0 60000 65536"/>
                <a:gd name="T14" fmla="*/ 0 60000 65536"/>
                <a:gd name="T15" fmla="*/ 0 w 33"/>
                <a:gd name="T16" fmla="*/ 0 h 13"/>
                <a:gd name="T17" fmla="*/ 33 w 33"/>
                <a:gd name="T18" fmla="*/ 13 h 13"/>
              </a:gdLst>
              <a:ahLst/>
              <a:cxnLst>
                <a:cxn ang="T10">
                  <a:pos x="T0" y="T1"/>
                </a:cxn>
                <a:cxn ang="T11">
                  <a:pos x="T2" y="T3"/>
                </a:cxn>
                <a:cxn ang="T12">
                  <a:pos x="T4" y="T5"/>
                </a:cxn>
                <a:cxn ang="T13">
                  <a:pos x="T6" y="T7"/>
                </a:cxn>
                <a:cxn ang="T14">
                  <a:pos x="T8" y="T9"/>
                </a:cxn>
              </a:cxnLst>
              <a:rect l="T15" t="T16" r="T17" b="T18"/>
              <a:pathLst>
                <a:path w="33" h="13">
                  <a:moveTo>
                    <a:pt x="33" y="7"/>
                  </a:moveTo>
                  <a:cubicBezTo>
                    <a:pt x="29" y="2"/>
                    <a:pt x="27" y="1"/>
                    <a:pt x="20" y="0"/>
                  </a:cubicBezTo>
                  <a:cubicBezTo>
                    <a:pt x="10" y="1"/>
                    <a:pt x="6" y="0"/>
                    <a:pt x="0" y="7"/>
                  </a:cubicBezTo>
                  <a:cubicBezTo>
                    <a:pt x="5" y="10"/>
                    <a:pt x="8" y="12"/>
                    <a:pt x="14" y="13"/>
                  </a:cubicBezTo>
                  <a:cubicBezTo>
                    <a:pt x="19" y="13"/>
                    <a:pt x="32" y="9"/>
                    <a:pt x="33" y="7"/>
                  </a:cubicBez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55" name="Freeform 596"/>
            <p:cNvSpPr>
              <a:spLocks/>
            </p:cNvSpPr>
            <p:nvPr/>
          </p:nvSpPr>
          <p:spPr bwMode="auto">
            <a:xfrm>
              <a:off x="4695" y="589"/>
              <a:ext cx="30" cy="76"/>
            </a:xfrm>
            <a:custGeom>
              <a:avLst/>
              <a:gdLst/>
              <a:ahLst/>
              <a:cxnLst>
                <a:cxn ang="0">
                  <a:pos x="43" y="9"/>
                </a:cxn>
                <a:cxn ang="0">
                  <a:pos x="26" y="0"/>
                </a:cxn>
                <a:cxn ang="0">
                  <a:pos x="4" y="5"/>
                </a:cxn>
                <a:cxn ang="0">
                  <a:pos x="1" y="95"/>
                </a:cxn>
                <a:cxn ang="0">
                  <a:pos x="40" y="96"/>
                </a:cxn>
                <a:cxn ang="0">
                  <a:pos x="43" y="9"/>
                </a:cxn>
              </a:cxnLst>
              <a:rect l="0" t="0" r="r" b="b"/>
              <a:pathLst>
                <a:path w="43" h="111">
                  <a:moveTo>
                    <a:pt x="43" y="9"/>
                  </a:moveTo>
                  <a:cubicBezTo>
                    <a:pt x="37" y="3"/>
                    <a:pt x="41" y="0"/>
                    <a:pt x="26" y="0"/>
                  </a:cubicBezTo>
                  <a:cubicBezTo>
                    <a:pt x="11" y="0"/>
                    <a:pt x="4" y="14"/>
                    <a:pt x="4" y="5"/>
                  </a:cubicBezTo>
                  <a:cubicBezTo>
                    <a:pt x="3" y="34"/>
                    <a:pt x="1" y="52"/>
                    <a:pt x="1" y="95"/>
                  </a:cubicBezTo>
                  <a:cubicBezTo>
                    <a:pt x="0" y="111"/>
                    <a:pt x="33" y="110"/>
                    <a:pt x="40" y="96"/>
                  </a:cubicBezTo>
                  <a:lnTo>
                    <a:pt x="43" y="9"/>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56" name="Freeform 597"/>
            <p:cNvSpPr>
              <a:spLocks/>
            </p:cNvSpPr>
            <p:nvPr/>
          </p:nvSpPr>
          <p:spPr bwMode="auto">
            <a:xfrm>
              <a:off x="4701" y="593"/>
              <a:ext cx="24" cy="9"/>
            </a:xfrm>
            <a:custGeom>
              <a:avLst/>
              <a:gdLst>
                <a:gd name="T0" fmla="*/ 33 w 33"/>
                <a:gd name="T1" fmla="*/ 7 h 13"/>
                <a:gd name="T2" fmla="*/ 20 w 33"/>
                <a:gd name="T3" fmla="*/ 0 h 13"/>
                <a:gd name="T4" fmla="*/ 0 w 33"/>
                <a:gd name="T5" fmla="*/ 7 h 13"/>
                <a:gd name="T6" fmla="*/ 14 w 33"/>
                <a:gd name="T7" fmla="*/ 13 h 13"/>
                <a:gd name="T8" fmla="*/ 33 w 33"/>
                <a:gd name="T9" fmla="*/ 7 h 13"/>
                <a:gd name="T10" fmla="*/ 0 60000 65536"/>
                <a:gd name="T11" fmla="*/ 0 60000 65536"/>
                <a:gd name="T12" fmla="*/ 0 60000 65536"/>
                <a:gd name="T13" fmla="*/ 0 60000 65536"/>
                <a:gd name="T14" fmla="*/ 0 60000 65536"/>
                <a:gd name="T15" fmla="*/ 0 w 33"/>
                <a:gd name="T16" fmla="*/ 0 h 13"/>
                <a:gd name="T17" fmla="*/ 33 w 33"/>
                <a:gd name="T18" fmla="*/ 13 h 13"/>
              </a:gdLst>
              <a:ahLst/>
              <a:cxnLst>
                <a:cxn ang="T10">
                  <a:pos x="T0" y="T1"/>
                </a:cxn>
                <a:cxn ang="T11">
                  <a:pos x="T2" y="T3"/>
                </a:cxn>
                <a:cxn ang="T12">
                  <a:pos x="T4" y="T5"/>
                </a:cxn>
                <a:cxn ang="T13">
                  <a:pos x="T6" y="T7"/>
                </a:cxn>
                <a:cxn ang="T14">
                  <a:pos x="T8" y="T9"/>
                </a:cxn>
              </a:cxnLst>
              <a:rect l="T15" t="T16" r="T17" b="T18"/>
              <a:pathLst>
                <a:path w="33" h="13">
                  <a:moveTo>
                    <a:pt x="33" y="7"/>
                  </a:moveTo>
                  <a:cubicBezTo>
                    <a:pt x="29" y="2"/>
                    <a:pt x="27" y="1"/>
                    <a:pt x="20" y="0"/>
                  </a:cubicBezTo>
                  <a:cubicBezTo>
                    <a:pt x="10" y="1"/>
                    <a:pt x="6" y="0"/>
                    <a:pt x="0" y="7"/>
                  </a:cubicBezTo>
                  <a:cubicBezTo>
                    <a:pt x="5" y="10"/>
                    <a:pt x="8" y="12"/>
                    <a:pt x="14" y="13"/>
                  </a:cubicBezTo>
                  <a:cubicBezTo>
                    <a:pt x="19" y="13"/>
                    <a:pt x="32" y="9"/>
                    <a:pt x="33" y="7"/>
                  </a:cubicBez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57" name="Freeform 598"/>
            <p:cNvSpPr>
              <a:spLocks/>
            </p:cNvSpPr>
            <p:nvPr/>
          </p:nvSpPr>
          <p:spPr bwMode="auto">
            <a:xfrm>
              <a:off x="4661" y="723"/>
              <a:ext cx="172" cy="14"/>
            </a:xfrm>
            <a:custGeom>
              <a:avLst/>
              <a:gdLst>
                <a:gd name="T0" fmla="*/ 248 w 249"/>
                <a:gd name="T1" fmla="*/ 0 h 18"/>
                <a:gd name="T2" fmla="*/ 249 w 249"/>
                <a:gd name="T3" fmla="*/ 17 h 18"/>
                <a:gd name="T4" fmla="*/ 2 w 249"/>
                <a:gd name="T5" fmla="*/ 18 h 18"/>
                <a:gd name="T6" fmla="*/ 0 w 249"/>
                <a:gd name="T7" fmla="*/ 0 h 18"/>
                <a:gd name="T8" fmla="*/ 248 w 249"/>
                <a:gd name="T9" fmla="*/ 0 h 18"/>
                <a:gd name="T10" fmla="*/ 0 60000 65536"/>
                <a:gd name="T11" fmla="*/ 0 60000 65536"/>
                <a:gd name="T12" fmla="*/ 0 60000 65536"/>
                <a:gd name="T13" fmla="*/ 0 60000 65536"/>
                <a:gd name="T14" fmla="*/ 0 60000 65536"/>
                <a:gd name="T15" fmla="*/ 0 w 249"/>
                <a:gd name="T16" fmla="*/ 0 h 18"/>
                <a:gd name="T17" fmla="*/ 249 w 249"/>
                <a:gd name="T18" fmla="*/ 18 h 18"/>
              </a:gdLst>
              <a:ahLst/>
              <a:cxnLst>
                <a:cxn ang="T10">
                  <a:pos x="T0" y="T1"/>
                </a:cxn>
                <a:cxn ang="T11">
                  <a:pos x="T2" y="T3"/>
                </a:cxn>
                <a:cxn ang="T12">
                  <a:pos x="T4" y="T5"/>
                </a:cxn>
                <a:cxn ang="T13">
                  <a:pos x="T6" y="T7"/>
                </a:cxn>
                <a:cxn ang="T14">
                  <a:pos x="T8" y="T9"/>
                </a:cxn>
              </a:cxnLst>
              <a:rect l="T15" t="T16" r="T17" b="T18"/>
              <a:pathLst>
                <a:path w="249" h="18">
                  <a:moveTo>
                    <a:pt x="248" y="0"/>
                  </a:moveTo>
                  <a:lnTo>
                    <a:pt x="249" y="17"/>
                  </a:lnTo>
                  <a:lnTo>
                    <a:pt x="2" y="18"/>
                  </a:lnTo>
                  <a:lnTo>
                    <a:pt x="0" y="0"/>
                  </a:lnTo>
                  <a:lnTo>
                    <a:pt x="248" y="0"/>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58" name="Freeform 599"/>
            <p:cNvSpPr>
              <a:spLocks/>
            </p:cNvSpPr>
            <p:nvPr/>
          </p:nvSpPr>
          <p:spPr bwMode="auto">
            <a:xfrm>
              <a:off x="4805" y="725"/>
              <a:ext cx="96" cy="251"/>
            </a:xfrm>
            <a:custGeom>
              <a:avLst/>
              <a:gdLst/>
              <a:ahLst/>
              <a:cxnLst>
                <a:cxn ang="0">
                  <a:pos x="140" y="7"/>
                </a:cxn>
                <a:cxn ang="0">
                  <a:pos x="80" y="31"/>
                </a:cxn>
                <a:cxn ang="0">
                  <a:pos x="15" y="0"/>
                </a:cxn>
                <a:cxn ang="0">
                  <a:pos x="0" y="316"/>
                </a:cxn>
                <a:cxn ang="0">
                  <a:pos x="122" y="315"/>
                </a:cxn>
                <a:cxn ang="0">
                  <a:pos x="140" y="7"/>
                </a:cxn>
              </a:cxnLst>
              <a:rect l="0" t="0" r="r" b="b"/>
              <a:pathLst>
                <a:path w="140" h="365">
                  <a:moveTo>
                    <a:pt x="140" y="7"/>
                  </a:moveTo>
                  <a:cubicBezTo>
                    <a:pt x="128" y="25"/>
                    <a:pt x="99" y="31"/>
                    <a:pt x="80" y="31"/>
                  </a:cubicBezTo>
                  <a:cubicBezTo>
                    <a:pt x="50" y="30"/>
                    <a:pt x="15" y="20"/>
                    <a:pt x="15" y="0"/>
                  </a:cubicBezTo>
                  <a:cubicBezTo>
                    <a:pt x="12" y="66"/>
                    <a:pt x="0" y="218"/>
                    <a:pt x="0" y="316"/>
                  </a:cubicBezTo>
                  <a:cubicBezTo>
                    <a:pt x="6" y="351"/>
                    <a:pt x="101" y="365"/>
                    <a:pt x="122" y="315"/>
                  </a:cubicBezTo>
                  <a:lnTo>
                    <a:pt x="140" y="7"/>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59" name="Freeform 600"/>
            <p:cNvSpPr>
              <a:spLocks/>
            </p:cNvSpPr>
            <p:nvPr/>
          </p:nvSpPr>
          <p:spPr bwMode="auto">
            <a:xfrm>
              <a:off x="4816" y="717"/>
              <a:ext cx="83" cy="30"/>
            </a:xfrm>
            <a:custGeom>
              <a:avLst/>
              <a:gdLst/>
              <a:ahLst/>
              <a:cxnLst>
                <a:cxn ang="0">
                  <a:pos x="59" y="0"/>
                </a:cxn>
                <a:cxn ang="0">
                  <a:pos x="2" y="24"/>
                </a:cxn>
                <a:cxn ang="0">
                  <a:pos x="62" y="45"/>
                </a:cxn>
                <a:cxn ang="0">
                  <a:pos x="122" y="25"/>
                </a:cxn>
                <a:cxn ang="0">
                  <a:pos x="59" y="0"/>
                </a:cxn>
              </a:cxnLst>
              <a:rect l="0" t="0" r="r" b="b"/>
              <a:pathLst>
                <a:path w="122" h="45">
                  <a:moveTo>
                    <a:pt x="59" y="0"/>
                  </a:moveTo>
                  <a:cubicBezTo>
                    <a:pt x="27" y="1"/>
                    <a:pt x="2" y="9"/>
                    <a:pt x="2" y="24"/>
                  </a:cubicBezTo>
                  <a:cubicBezTo>
                    <a:pt x="0" y="33"/>
                    <a:pt x="29" y="45"/>
                    <a:pt x="62" y="45"/>
                  </a:cubicBezTo>
                  <a:cubicBezTo>
                    <a:pt x="96" y="45"/>
                    <a:pt x="122" y="34"/>
                    <a:pt x="122" y="25"/>
                  </a:cubicBezTo>
                  <a:cubicBezTo>
                    <a:pt x="122" y="7"/>
                    <a:pt x="96" y="0"/>
                    <a:pt x="59" y="0"/>
                  </a:cubicBezTo>
                  <a:close/>
                </a:path>
              </a:pathLst>
            </a:custGeom>
            <a:gradFill rotWithShape="1">
              <a:gsLst>
                <a:gs pos="0">
                  <a:schemeClr val="bg2"/>
                </a:gs>
                <a:gs pos="100000">
                  <a:schemeClr val="bg2">
                    <a:gamma/>
                    <a:shade val="6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60" name="Freeform 601"/>
            <p:cNvSpPr>
              <a:spLocks/>
            </p:cNvSpPr>
            <p:nvPr/>
          </p:nvSpPr>
          <p:spPr bwMode="auto">
            <a:xfrm>
              <a:off x="4835" y="610"/>
              <a:ext cx="55" cy="132"/>
            </a:xfrm>
            <a:custGeom>
              <a:avLst/>
              <a:gdLst/>
              <a:ahLst/>
              <a:cxnLst>
                <a:cxn ang="0">
                  <a:pos x="144" y="7"/>
                </a:cxn>
                <a:cxn ang="0">
                  <a:pos x="84" y="31"/>
                </a:cxn>
                <a:cxn ang="0">
                  <a:pos x="19" y="0"/>
                </a:cxn>
                <a:cxn ang="0">
                  <a:pos x="4" y="316"/>
                </a:cxn>
                <a:cxn ang="0">
                  <a:pos x="126" y="315"/>
                </a:cxn>
                <a:cxn ang="0">
                  <a:pos x="144" y="7"/>
                </a:cxn>
              </a:cxnLst>
              <a:rect l="0" t="0" r="r" b="b"/>
              <a:pathLst>
                <a:path w="144" h="365">
                  <a:moveTo>
                    <a:pt x="144" y="7"/>
                  </a:moveTo>
                  <a:cubicBezTo>
                    <a:pt x="132" y="25"/>
                    <a:pt x="103" y="31"/>
                    <a:pt x="84" y="31"/>
                  </a:cubicBezTo>
                  <a:cubicBezTo>
                    <a:pt x="54" y="30"/>
                    <a:pt x="19" y="20"/>
                    <a:pt x="19" y="0"/>
                  </a:cubicBezTo>
                  <a:cubicBezTo>
                    <a:pt x="16" y="66"/>
                    <a:pt x="4" y="218"/>
                    <a:pt x="4" y="316"/>
                  </a:cubicBezTo>
                  <a:cubicBezTo>
                    <a:pt x="0" y="353"/>
                    <a:pt x="105" y="365"/>
                    <a:pt x="126" y="315"/>
                  </a:cubicBezTo>
                  <a:lnTo>
                    <a:pt x="144" y="7"/>
                  </a:lnTo>
                  <a:close/>
                </a:path>
              </a:pathLst>
            </a:custGeom>
            <a:gradFill rotWithShape="1">
              <a:gsLst>
                <a:gs pos="0">
                  <a:schemeClr val="bg2">
                    <a:gamma/>
                    <a:shade val="46275"/>
                    <a:invGamma/>
                  </a:schemeClr>
                </a:gs>
                <a:gs pos="50000">
                  <a:schemeClr val="bg2"/>
                </a:gs>
                <a:gs pos="100000">
                  <a:schemeClr val="bg2">
                    <a:gamma/>
                    <a:shade val="46275"/>
                    <a:invGamma/>
                  </a:schemeClr>
                </a:gs>
              </a:gsLst>
              <a:lin ang="0" scaled="1"/>
            </a:gradFill>
            <a:ln w="12700" cap="flat" cmpd="sng">
              <a:noFill/>
              <a:prstDash val="solid"/>
              <a:round/>
              <a:headEnd/>
              <a:tailEnd/>
            </a:ln>
            <a:effectLst/>
          </p:spPr>
          <p:txBody>
            <a:bodyPr lIns="45720" tIns="46800" rIns="45720" bIns="46800" anchor="ctr"/>
            <a:lstStyle/>
            <a:p>
              <a:pPr>
                <a:buFont typeface="Wingdings" pitchFamily="2" charset="2"/>
                <a:buChar char=" "/>
                <a:defRPr/>
              </a:pPr>
              <a:endParaRPr lang="en-US">
                <a:latin typeface="Arial" charset="0"/>
              </a:endParaRPr>
            </a:p>
          </p:txBody>
        </p:sp>
        <p:sp>
          <p:nvSpPr>
            <p:cNvPr id="161" name="Freeform 602"/>
            <p:cNvSpPr>
              <a:spLocks/>
            </p:cNvSpPr>
            <p:nvPr/>
          </p:nvSpPr>
          <p:spPr bwMode="auto">
            <a:xfrm>
              <a:off x="4843" y="607"/>
              <a:ext cx="44" cy="16"/>
            </a:xfrm>
            <a:custGeom>
              <a:avLst/>
              <a:gdLst>
                <a:gd name="T0" fmla="*/ 59 w 122"/>
                <a:gd name="T1" fmla="*/ 0 h 45"/>
                <a:gd name="T2" fmla="*/ 2 w 122"/>
                <a:gd name="T3" fmla="*/ 24 h 45"/>
                <a:gd name="T4" fmla="*/ 62 w 122"/>
                <a:gd name="T5" fmla="*/ 45 h 45"/>
                <a:gd name="T6" fmla="*/ 122 w 122"/>
                <a:gd name="T7" fmla="*/ 25 h 45"/>
                <a:gd name="T8" fmla="*/ 59 w 122"/>
                <a:gd name="T9" fmla="*/ 0 h 45"/>
                <a:gd name="T10" fmla="*/ 0 60000 65536"/>
                <a:gd name="T11" fmla="*/ 0 60000 65536"/>
                <a:gd name="T12" fmla="*/ 0 60000 65536"/>
                <a:gd name="T13" fmla="*/ 0 60000 65536"/>
                <a:gd name="T14" fmla="*/ 0 60000 65536"/>
                <a:gd name="T15" fmla="*/ 0 w 122"/>
                <a:gd name="T16" fmla="*/ 0 h 45"/>
                <a:gd name="T17" fmla="*/ 122 w 122"/>
                <a:gd name="T18" fmla="*/ 45 h 45"/>
              </a:gdLst>
              <a:ahLst/>
              <a:cxnLst>
                <a:cxn ang="T10">
                  <a:pos x="T0" y="T1"/>
                </a:cxn>
                <a:cxn ang="T11">
                  <a:pos x="T2" y="T3"/>
                </a:cxn>
                <a:cxn ang="T12">
                  <a:pos x="T4" y="T5"/>
                </a:cxn>
                <a:cxn ang="T13">
                  <a:pos x="T6" y="T7"/>
                </a:cxn>
                <a:cxn ang="T14">
                  <a:pos x="T8" y="T9"/>
                </a:cxn>
              </a:cxnLst>
              <a:rect l="T15" t="T16" r="T17" b="T18"/>
              <a:pathLst>
                <a:path w="122" h="45">
                  <a:moveTo>
                    <a:pt x="59" y="0"/>
                  </a:moveTo>
                  <a:cubicBezTo>
                    <a:pt x="27" y="1"/>
                    <a:pt x="2" y="9"/>
                    <a:pt x="2" y="24"/>
                  </a:cubicBezTo>
                  <a:cubicBezTo>
                    <a:pt x="0" y="33"/>
                    <a:pt x="29" y="45"/>
                    <a:pt x="62" y="45"/>
                  </a:cubicBezTo>
                  <a:cubicBezTo>
                    <a:pt x="96" y="45"/>
                    <a:pt x="122" y="34"/>
                    <a:pt x="122" y="25"/>
                  </a:cubicBezTo>
                  <a:cubicBezTo>
                    <a:pt x="122" y="7"/>
                    <a:pt x="96" y="0"/>
                    <a:pt x="59" y="0"/>
                  </a:cubicBez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62" name="Freeform 603"/>
            <p:cNvSpPr>
              <a:spLocks/>
            </p:cNvSpPr>
            <p:nvPr/>
          </p:nvSpPr>
          <p:spPr bwMode="auto">
            <a:xfrm>
              <a:off x="4752" y="867"/>
              <a:ext cx="67" cy="84"/>
            </a:xfrm>
            <a:custGeom>
              <a:avLst/>
              <a:gdLst>
                <a:gd name="T0" fmla="*/ 5 w 97"/>
                <a:gd name="T1" fmla="*/ 10 h 122"/>
                <a:gd name="T2" fmla="*/ 5 w 97"/>
                <a:gd name="T3" fmla="*/ 86 h 122"/>
                <a:gd name="T4" fmla="*/ 8 w 97"/>
                <a:gd name="T5" fmla="*/ 122 h 122"/>
                <a:gd name="T6" fmla="*/ 15 w 97"/>
                <a:gd name="T7" fmla="*/ 110 h 122"/>
                <a:gd name="T8" fmla="*/ 14 w 97"/>
                <a:gd name="T9" fmla="*/ 14 h 122"/>
                <a:gd name="T10" fmla="*/ 83 w 97"/>
                <a:gd name="T11" fmla="*/ 11 h 122"/>
                <a:gd name="T12" fmla="*/ 84 w 97"/>
                <a:gd name="T13" fmla="*/ 4 h 122"/>
                <a:gd name="T14" fmla="*/ 5 w 97"/>
                <a:gd name="T15" fmla="*/ 10 h 122"/>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122"/>
                <a:gd name="T26" fmla="*/ 97 w 97"/>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122">
                  <a:moveTo>
                    <a:pt x="5" y="10"/>
                  </a:moveTo>
                  <a:cubicBezTo>
                    <a:pt x="0" y="14"/>
                    <a:pt x="5" y="67"/>
                    <a:pt x="5" y="86"/>
                  </a:cubicBezTo>
                  <a:cubicBezTo>
                    <a:pt x="5" y="99"/>
                    <a:pt x="0" y="120"/>
                    <a:pt x="8" y="122"/>
                  </a:cubicBezTo>
                  <a:cubicBezTo>
                    <a:pt x="17" y="121"/>
                    <a:pt x="18" y="119"/>
                    <a:pt x="15" y="110"/>
                  </a:cubicBezTo>
                  <a:cubicBezTo>
                    <a:pt x="16" y="92"/>
                    <a:pt x="12" y="14"/>
                    <a:pt x="14" y="14"/>
                  </a:cubicBezTo>
                  <a:cubicBezTo>
                    <a:pt x="16" y="14"/>
                    <a:pt x="68" y="13"/>
                    <a:pt x="83" y="11"/>
                  </a:cubicBezTo>
                  <a:cubicBezTo>
                    <a:pt x="95" y="9"/>
                    <a:pt x="97" y="4"/>
                    <a:pt x="84" y="4"/>
                  </a:cubicBezTo>
                  <a:cubicBezTo>
                    <a:pt x="67" y="6"/>
                    <a:pt x="20" y="0"/>
                    <a:pt x="5" y="10"/>
                  </a:cubicBezTo>
                  <a:close/>
                </a:path>
              </a:pathLst>
            </a:custGeom>
            <a:solidFill>
              <a:srgbClr val="7F7F7F"/>
            </a:solidFill>
            <a:ln w="12700" cap="flat" cmpd="sng">
              <a:noFill/>
              <a:prstDash val="solid"/>
              <a:round/>
              <a:headEnd/>
              <a:tailEnd/>
            </a:ln>
          </p:spPr>
          <p:txBody>
            <a:bodyPr lIns="45720" tIns="46800" rIns="45720" bIns="46800" anchor="ctr"/>
            <a:lstStyle/>
            <a:p>
              <a:endParaRPr lang="en-US"/>
            </a:p>
          </p:txBody>
        </p:sp>
        <p:sp>
          <p:nvSpPr>
            <p:cNvPr id="163" name="Freeform 604"/>
            <p:cNvSpPr>
              <a:spLocks/>
            </p:cNvSpPr>
            <p:nvPr/>
          </p:nvSpPr>
          <p:spPr bwMode="auto">
            <a:xfrm>
              <a:off x="4766" y="879"/>
              <a:ext cx="67" cy="84"/>
            </a:xfrm>
            <a:custGeom>
              <a:avLst/>
              <a:gdLst>
                <a:gd name="T0" fmla="*/ 5 w 97"/>
                <a:gd name="T1" fmla="*/ 10 h 122"/>
                <a:gd name="T2" fmla="*/ 5 w 97"/>
                <a:gd name="T3" fmla="*/ 86 h 122"/>
                <a:gd name="T4" fmla="*/ 8 w 97"/>
                <a:gd name="T5" fmla="*/ 122 h 122"/>
                <a:gd name="T6" fmla="*/ 15 w 97"/>
                <a:gd name="T7" fmla="*/ 110 h 122"/>
                <a:gd name="T8" fmla="*/ 14 w 97"/>
                <a:gd name="T9" fmla="*/ 14 h 122"/>
                <a:gd name="T10" fmla="*/ 83 w 97"/>
                <a:gd name="T11" fmla="*/ 11 h 122"/>
                <a:gd name="T12" fmla="*/ 84 w 97"/>
                <a:gd name="T13" fmla="*/ 4 h 122"/>
                <a:gd name="T14" fmla="*/ 5 w 97"/>
                <a:gd name="T15" fmla="*/ 10 h 122"/>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122"/>
                <a:gd name="T26" fmla="*/ 97 w 97"/>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122">
                  <a:moveTo>
                    <a:pt x="5" y="10"/>
                  </a:moveTo>
                  <a:cubicBezTo>
                    <a:pt x="0" y="14"/>
                    <a:pt x="5" y="67"/>
                    <a:pt x="5" y="86"/>
                  </a:cubicBezTo>
                  <a:cubicBezTo>
                    <a:pt x="5" y="99"/>
                    <a:pt x="0" y="120"/>
                    <a:pt x="8" y="122"/>
                  </a:cubicBezTo>
                  <a:cubicBezTo>
                    <a:pt x="17" y="121"/>
                    <a:pt x="18" y="119"/>
                    <a:pt x="15" y="110"/>
                  </a:cubicBezTo>
                  <a:cubicBezTo>
                    <a:pt x="16" y="92"/>
                    <a:pt x="12" y="14"/>
                    <a:pt x="14" y="14"/>
                  </a:cubicBezTo>
                  <a:cubicBezTo>
                    <a:pt x="16" y="14"/>
                    <a:pt x="68" y="13"/>
                    <a:pt x="83" y="11"/>
                  </a:cubicBezTo>
                  <a:cubicBezTo>
                    <a:pt x="95" y="9"/>
                    <a:pt x="97" y="4"/>
                    <a:pt x="84" y="4"/>
                  </a:cubicBezTo>
                  <a:cubicBezTo>
                    <a:pt x="67" y="6"/>
                    <a:pt x="20" y="0"/>
                    <a:pt x="5" y="10"/>
                  </a:cubicBezTo>
                  <a:close/>
                </a:path>
              </a:pathLst>
            </a:custGeom>
            <a:solidFill>
              <a:srgbClr val="7F7F7F"/>
            </a:solidFill>
            <a:ln w="12700" cap="flat" cmpd="sng">
              <a:noFill/>
              <a:prstDash val="solid"/>
              <a:round/>
              <a:headEnd/>
              <a:tailEnd/>
            </a:ln>
          </p:spPr>
          <p:txBody>
            <a:bodyPr lIns="45720" tIns="46800" rIns="45720" bIns="46800" anchor="ctr"/>
            <a:lstStyle/>
            <a:p>
              <a:endParaRPr lang="en-US"/>
            </a:p>
          </p:txBody>
        </p:sp>
        <p:sp>
          <p:nvSpPr>
            <p:cNvPr id="164" name="Freeform 605"/>
            <p:cNvSpPr>
              <a:spLocks/>
            </p:cNvSpPr>
            <p:nvPr/>
          </p:nvSpPr>
          <p:spPr bwMode="auto">
            <a:xfrm>
              <a:off x="4803" y="803"/>
              <a:ext cx="195" cy="30"/>
            </a:xfrm>
            <a:custGeom>
              <a:avLst/>
              <a:gdLst>
                <a:gd name="T0" fmla="*/ 78 w 284"/>
                <a:gd name="T1" fmla="*/ 31 h 43"/>
                <a:gd name="T2" fmla="*/ 140 w 284"/>
                <a:gd name="T3" fmla="*/ 10 h 43"/>
                <a:gd name="T4" fmla="*/ 221 w 284"/>
                <a:gd name="T5" fmla="*/ 27 h 43"/>
                <a:gd name="T6" fmla="*/ 264 w 284"/>
                <a:gd name="T7" fmla="*/ 1 h 43"/>
                <a:gd name="T8" fmla="*/ 276 w 284"/>
                <a:gd name="T9" fmla="*/ 16 h 43"/>
                <a:gd name="T10" fmla="*/ 221 w 284"/>
                <a:gd name="T11" fmla="*/ 40 h 43"/>
                <a:gd name="T12" fmla="*/ 141 w 284"/>
                <a:gd name="T13" fmla="*/ 27 h 43"/>
                <a:gd name="T14" fmla="*/ 74 w 284"/>
                <a:gd name="T15" fmla="*/ 43 h 43"/>
                <a:gd name="T16" fmla="*/ 0 w 284"/>
                <a:gd name="T17" fmla="*/ 10 h 43"/>
                <a:gd name="T18" fmla="*/ 12 w 284"/>
                <a:gd name="T19" fmla="*/ 10 h 43"/>
                <a:gd name="T20" fmla="*/ 78 w 284"/>
                <a:gd name="T21" fmla="*/ 31 h 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4"/>
                <a:gd name="T34" fmla="*/ 0 h 43"/>
                <a:gd name="T35" fmla="*/ 284 w 284"/>
                <a:gd name="T36" fmla="*/ 43 h 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4" h="43">
                  <a:moveTo>
                    <a:pt x="78" y="31"/>
                  </a:moveTo>
                  <a:cubicBezTo>
                    <a:pt x="95" y="28"/>
                    <a:pt x="135" y="22"/>
                    <a:pt x="140" y="10"/>
                  </a:cubicBezTo>
                  <a:cubicBezTo>
                    <a:pt x="153" y="21"/>
                    <a:pt x="200" y="29"/>
                    <a:pt x="221" y="27"/>
                  </a:cubicBezTo>
                  <a:cubicBezTo>
                    <a:pt x="236" y="23"/>
                    <a:pt x="258" y="18"/>
                    <a:pt x="264" y="1"/>
                  </a:cubicBezTo>
                  <a:cubicBezTo>
                    <a:pt x="284" y="0"/>
                    <a:pt x="275" y="9"/>
                    <a:pt x="276" y="16"/>
                  </a:cubicBezTo>
                  <a:cubicBezTo>
                    <a:pt x="267" y="22"/>
                    <a:pt x="258" y="37"/>
                    <a:pt x="221" y="40"/>
                  </a:cubicBezTo>
                  <a:cubicBezTo>
                    <a:pt x="197" y="43"/>
                    <a:pt x="156" y="31"/>
                    <a:pt x="141" y="27"/>
                  </a:cubicBezTo>
                  <a:cubicBezTo>
                    <a:pt x="123" y="33"/>
                    <a:pt x="110" y="43"/>
                    <a:pt x="74" y="43"/>
                  </a:cubicBezTo>
                  <a:cubicBezTo>
                    <a:pt x="9" y="40"/>
                    <a:pt x="5" y="18"/>
                    <a:pt x="0" y="10"/>
                  </a:cubicBezTo>
                  <a:cubicBezTo>
                    <a:pt x="1" y="9"/>
                    <a:pt x="8" y="9"/>
                    <a:pt x="12" y="10"/>
                  </a:cubicBezTo>
                  <a:cubicBezTo>
                    <a:pt x="42" y="34"/>
                    <a:pt x="57" y="28"/>
                    <a:pt x="78" y="31"/>
                  </a:cubicBezTo>
                  <a:close/>
                </a:path>
              </a:pathLst>
            </a:custGeom>
            <a:solidFill>
              <a:srgbClr val="7F7F7F"/>
            </a:solidFill>
            <a:ln w="12700" cap="flat" cmpd="sng">
              <a:noFill/>
              <a:prstDash val="solid"/>
              <a:round/>
              <a:headEnd/>
              <a:tailEnd/>
            </a:ln>
          </p:spPr>
          <p:txBody>
            <a:bodyPr lIns="45720" tIns="46800" rIns="45720" bIns="46800" anchor="ctr"/>
            <a:lstStyle/>
            <a:p>
              <a:endParaRPr lang="en-US"/>
            </a:p>
          </p:txBody>
        </p:sp>
        <p:sp>
          <p:nvSpPr>
            <p:cNvPr id="165" name="Freeform 606"/>
            <p:cNvSpPr>
              <a:spLocks/>
            </p:cNvSpPr>
            <p:nvPr/>
          </p:nvSpPr>
          <p:spPr bwMode="auto">
            <a:xfrm>
              <a:off x="4595" y="971"/>
              <a:ext cx="460" cy="177"/>
            </a:xfrm>
            <a:custGeom>
              <a:avLst/>
              <a:gdLst>
                <a:gd name="T0" fmla="*/ 669 w 669"/>
                <a:gd name="T1" fmla="*/ 0 h 257"/>
                <a:gd name="T2" fmla="*/ 657 w 669"/>
                <a:gd name="T3" fmla="*/ 191 h 257"/>
                <a:gd name="T4" fmla="*/ 618 w 669"/>
                <a:gd name="T5" fmla="*/ 194 h 257"/>
                <a:gd name="T6" fmla="*/ 621 w 669"/>
                <a:gd name="T7" fmla="*/ 158 h 257"/>
                <a:gd name="T8" fmla="*/ 597 w 669"/>
                <a:gd name="T9" fmla="*/ 159 h 257"/>
                <a:gd name="T10" fmla="*/ 594 w 669"/>
                <a:gd name="T11" fmla="*/ 198 h 257"/>
                <a:gd name="T12" fmla="*/ 0 w 669"/>
                <a:gd name="T13" fmla="*/ 257 h 257"/>
                <a:gd name="T14" fmla="*/ 9 w 669"/>
                <a:gd name="T15" fmla="*/ 42 h 257"/>
                <a:gd name="T16" fmla="*/ 669 w 669"/>
                <a:gd name="T17" fmla="*/ 0 h 2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9"/>
                <a:gd name="T28" fmla="*/ 0 h 257"/>
                <a:gd name="T29" fmla="*/ 669 w 669"/>
                <a:gd name="T30" fmla="*/ 257 h 2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9" h="257">
                  <a:moveTo>
                    <a:pt x="669" y="0"/>
                  </a:moveTo>
                  <a:lnTo>
                    <a:pt x="657" y="191"/>
                  </a:lnTo>
                  <a:lnTo>
                    <a:pt x="618" y="194"/>
                  </a:lnTo>
                  <a:lnTo>
                    <a:pt x="621" y="158"/>
                  </a:lnTo>
                  <a:lnTo>
                    <a:pt x="597" y="159"/>
                  </a:lnTo>
                  <a:lnTo>
                    <a:pt x="594" y="198"/>
                  </a:lnTo>
                  <a:lnTo>
                    <a:pt x="0" y="257"/>
                  </a:lnTo>
                  <a:lnTo>
                    <a:pt x="9" y="42"/>
                  </a:lnTo>
                  <a:lnTo>
                    <a:pt x="669" y="0"/>
                  </a:lnTo>
                  <a:close/>
                </a:path>
              </a:pathLst>
            </a:custGeom>
            <a:gradFill rotWithShape="1">
              <a:gsLst>
                <a:gs pos="0">
                  <a:srgbClr val="7D7D7D"/>
                </a:gs>
                <a:gs pos="100000">
                  <a:srgbClr val="919191"/>
                </a:gs>
              </a:gsLst>
              <a:lin ang="5400000" scaled="1"/>
            </a:gradFill>
            <a:ln w="12700" cap="flat" cmpd="sng">
              <a:noFill/>
              <a:prstDash val="solid"/>
              <a:round/>
              <a:headEnd/>
              <a:tailEnd/>
            </a:ln>
          </p:spPr>
          <p:txBody>
            <a:bodyPr lIns="45720" tIns="46800" rIns="45720" bIns="46800" anchor="ctr"/>
            <a:lstStyle/>
            <a:p>
              <a:endParaRPr lang="en-US"/>
            </a:p>
          </p:txBody>
        </p:sp>
        <p:sp>
          <p:nvSpPr>
            <p:cNvPr id="166" name="Freeform 607"/>
            <p:cNvSpPr>
              <a:spLocks/>
            </p:cNvSpPr>
            <p:nvPr/>
          </p:nvSpPr>
          <p:spPr bwMode="auto">
            <a:xfrm>
              <a:off x="4642" y="1070"/>
              <a:ext cx="56" cy="54"/>
            </a:xfrm>
            <a:custGeom>
              <a:avLst/>
              <a:gdLst>
                <a:gd name="T0" fmla="*/ 4 w 81"/>
                <a:gd name="T1" fmla="*/ 4 h 78"/>
                <a:gd name="T2" fmla="*/ 81 w 81"/>
                <a:gd name="T3" fmla="*/ 0 h 78"/>
                <a:gd name="T4" fmla="*/ 76 w 81"/>
                <a:gd name="T5" fmla="*/ 73 h 78"/>
                <a:gd name="T6" fmla="*/ 0 w 81"/>
                <a:gd name="T7" fmla="*/ 78 h 78"/>
                <a:gd name="T8" fmla="*/ 4 w 81"/>
                <a:gd name="T9" fmla="*/ 4 h 78"/>
                <a:gd name="T10" fmla="*/ 0 60000 65536"/>
                <a:gd name="T11" fmla="*/ 0 60000 65536"/>
                <a:gd name="T12" fmla="*/ 0 60000 65536"/>
                <a:gd name="T13" fmla="*/ 0 60000 65536"/>
                <a:gd name="T14" fmla="*/ 0 60000 65536"/>
                <a:gd name="T15" fmla="*/ 0 w 81"/>
                <a:gd name="T16" fmla="*/ 0 h 78"/>
                <a:gd name="T17" fmla="*/ 81 w 81"/>
                <a:gd name="T18" fmla="*/ 78 h 78"/>
              </a:gdLst>
              <a:ahLst/>
              <a:cxnLst>
                <a:cxn ang="T10">
                  <a:pos x="T0" y="T1"/>
                </a:cxn>
                <a:cxn ang="T11">
                  <a:pos x="T2" y="T3"/>
                </a:cxn>
                <a:cxn ang="T12">
                  <a:pos x="T4" y="T5"/>
                </a:cxn>
                <a:cxn ang="T13">
                  <a:pos x="T6" y="T7"/>
                </a:cxn>
                <a:cxn ang="T14">
                  <a:pos x="T8" y="T9"/>
                </a:cxn>
              </a:cxnLst>
              <a:rect l="T15" t="T16" r="T17" b="T18"/>
              <a:pathLst>
                <a:path w="81" h="78">
                  <a:moveTo>
                    <a:pt x="4" y="4"/>
                  </a:moveTo>
                  <a:lnTo>
                    <a:pt x="81" y="0"/>
                  </a:lnTo>
                  <a:lnTo>
                    <a:pt x="76" y="73"/>
                  </a:lnTo>
                  <a:lnTo>
                    <a:pt x="0" y="78"/>
                  </a:lnTo>
                  <a:lnTo>
                    <a:pt x="4" y="4"/>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67" name="Freeform 608"/>
            <p:cNvSpPr>
              <a:spLocks/>
            </p:cNvSpPr>
            <p:nvPr/>
          </p:nvSpPr>
          <p:spPr bwMode="auto">
            <a:xfrm>
              <a:off x="4715" y="1066"/>
              <a:ext cx="56" cy="53"/>
            </a:xfrm>
            <a:custGeom>
              <a:avLst/>
              <a:gdLst>
                <a:gd name="T0" fmla="*/ 4 w 81"/>
                <a:gd name="T1" fmla="*/ 4 h 78"/>
                <a:gd name="T2" fmla="*/ 81 w 81"/>
                <a:gd name="T3" fmla="*/ 0 h 78"/>
                <a:gd name="T4" fmla="*/ 75 w 81"/>
                <a:gd name="T5" fmla="*/ 72 h 78"/>
                <a:gd name="T6" fmla="*/ 0 w 81"/>
                <a:gd name="T7" fmla="*/ 78 h 78"/>
                <a:gd name="T8" fmla="*/ 4 w 81"/>
                <a:gd name="T9" fmla="*/ 4 h 78"/>
                <a:gd name="T10" fmla="*/ 0 60000 65536"/>
                <a:gd name="T11" fmla="*/ 0 60000 65536"/>
                <a:gd name="T12" fmla="*/ 0 60000 65536"/>
                <a:gd name="T13" fmla="*/ 0 60000 65536"/>
                <a:gd name="T14" fmla="*/ 0 60000 65536"/>
                <a:gd name="T15" fmla="*/ 0 w 81"/>
                <a:gd name="T16" fmla="*/ 0 h 78"/>
                <a:gd name="T17" fmla="*/ 81 w 81"/>
                <a:gd name="T18" fmla="*/ 78 h 78"/>
              </a:gdLst>
              <a:ahLst/>
              <a:cxnLst>
                <a:cxn ang="T10">
                  <a:pos x="T0" y="T1"/>
                </a:cxn>
                <a:cxn ang="T11">
                  <a:pos x="T2" y="T3"/>
                </a:cxn>
                <a:cxn ang="T12">
                  <a:pos x="T4" y="T5"/>
                </a:cxn>
                <a:cxn ang="T13">
                  <a:pos x="T6" y="T7"/>
                </a:cxn>
                <a:cxn ang="T14">
                  <a:pos x="T8" y="T9"/>
                </a:cxn>
              </a:cxnLst>
              <a:rect l="T15" t="T16" r="T17" b="T18"/>
              <a:pathLst>
                <a:path w="81" h="78">
                  <a:moveTo>
                    <a:pt x="4" y="4"/>
                  </a:moveTo>
                  <a:lnTo>
                    <a:pt x="81" y="0"/>
                  </a:lnTo>
                  <a:lnTo>
                    <a:pt x="75" y="72"/>
                  </a:lnTo>
                  <a:lnTo>
                    <a:pt x="0" y="78"/>
                  </a:lnTo>
                  <a:lnTo>
                    <a:pt x="4" y="4"/>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68" name="Freeform 609"/>
            <p:cNvSpPr>
              <a:spLocks/>
            </p:cNvSpPr>
            <p:nvPr/>
          </p:nvSpPr>
          <p:spPr bwMode="auto">
            <a:xfrm>
              <a:off x="4788" y="1060"/>
              <a:ext cx="54" cy="55"/>
            </a:xfrm>
            <a:custGeom>
              <a:avLst/>
              <a:gdLst>
                <a:gd name="T0" fmla="*/ 4 w 79"/>
                <a:gd name="T1" fmla="*/ 5 h 79"/>
                <a:gd name="T2" fmla="*/ 79 w 79"/>
                <a:gd name="T3" fmla="*/ 0 h 79"/>
                <a:gd name="T4" fmla="*/ 76 w 79"/>
                <a:gd name="T5" fmla="*/ 72 h 79"/>
                <a:gd name="T6" fmla="*/ 0 w 79"/>
                <a:gd name="T7" fmla="*/ 79 h 79"/>
                <a:gd name="T8" fmla="*/ 4 w 79"/>
                <a:gd name="T9" fmla="*/ 5 h 79"/>
                <a:gd name="T10" fmla="*/ 0 60000 65536"/>
                <a:gd name="T11" fmla="*/ 0 60000 65536"/>
                <a:gd name="T12" fmla="*/ 0 60000 65536"/>
                <a:gd name="T13" fmla="*/ 0 60000 65536"/>
                <a:gd name="T14" fmla="*/ 0 60000 65536"/>
                <a:gd name="T15" fmla="*/ 0 w 79"/>
                <a:gd name="T16" fmla="*/ 0 h 79"/>
                <a:gd name="T17" fmla="*/ 79 w 79"/>
                <a:gd name="T18" fmla="*/ 79 h 79"/>
              </a:gdLst>
              <a:ahLst/>
              <a:cxnLst>
                <a:cxn ang="T10">
                  <a:pos x="T0" y="T1"/>
                </a:cxn>
                <a:cxn ang="T11">
                  <a:pos x="T2" y="T3"/>
                </a:cxn>
                <a:cxn ang="T12">
                  <a:pos x="T4" y="T5"/>
                </a:cxn>
                <a:cxn ang="T13">
                  <a:pos x="T6" y="T7"/>
                </a:cxn>
                <a:cxn ang="T14">
                  <a:pos x="T8" y="T9"/>
                </a:cxn>
              </a:cxnLst>
              <a:rect l="T15" t="T16" r="T17" b="T18"/>
              <a:pathLst>
                <a:path w="79" h="79">
                  <a:moveTo>
                    <a:pt x="4" y="5"/>
                  </a:moveTo>
                  <a:lnTo>
                    <a:pt x="79" y="0"/>
                  </a:lnTo>
                  <a:lnTo>
                    <a:pt x="76" y="72"/>
                  </a:lnTo>
                  <a:lnTo>
                    <a:pt x="0" y="79"/>
                  </a:lnTo>
                  <a:lnTo>
                    <a:pt x="4" y="5"/>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69" name="Freeform 610"/>
            <p:cNvSpPr>
              <a:spLocks/>
            </p:cNvSpPr>
            <p:nvPr/>
          </p:nvSpPr>
          <p:spPr bwMode="auto">
            <a:xfrm>
              <a:off x="4540" y="1018"/>
              <a:ext cx="30" cy="83"/>
            </a:xfrm>
            <a:custGeom>
              <a:avLst/>
              <a:gdLst>
                <a:gd name="T0" fmla="*/ 0 w 44"/>
                <a:gd name="T1" fmla="*/ 0 h 119"/>
                <a:gd name="T2" fmla="*/ 44 w 44"/>
                <a:gd name="T3" fmla="*/ 39 h 119"/>
                <a:gd name="T4" fmla="*/ 42 w 44"/>
                <a:gd name="T5" fmla="*/ 119 h 119"/>
                <a:gd name="T6" fmla="*/ 0 w 44"/>
                <a:gd name="T7" fmla="*/ 80 h 119"/>
                <a:gd name="T8" fmla="*/ 0 w 44"/>
                <a:gd name="T9" fmla="*/ 0 h 119"/>
                <a:gd name="T10" fmla="*/ 0 60000 65536"/>
                <a:gd name="T11" fmla="*/ 0 60000 65536"/>
                <a:gd name="T12" fmla="*/ 0 60000 65536"/>
                <a:gd name="T13" fmla="*/ 0 60000 65536"/>
                <a:gd name="T14" fmla="*/ 0 60000 65536"/>
                <a:gd name="T15" fmla="*/ 0 w 44"/>
                <a:gd name="T16" fmla="*/ 0 h 119"/>
                <a:gd name="T17" fmla="*/ 44 w 44"/>
                <a:gd name="T18" fmla="*/ 119 h 119"/>
              </a:gdLst>
              <a:ahLst/>
              <a:cxnLst>
                <a:cxn ang="T10">
                  <a:pos x="T0" y="T1"/>
                </a:cxn>
                <a:cxn ang="T11">
                  <a:pos x="T2" y="T3"/>
                </a:cxn>
                <a:cxn ang="T12">
                  <a:pos x="T4" y="T5"/>
                </a:cxn>
                <a:cxn ang="T13">
                  <a:pos x="T6" y="T7"/>
                </a:cxn>
                <a:cxn ang="T14">
                  <a:pos x="T8" y="T9"/>
                </a:cxn>
              </a:cxnLst>
              <a:rect l="T15" t="T16" r="T17" b="T18"/>
              <a:pathLst>
                <a:path w="44" h="119">
                  <a:moveTo>
                    <a:pt x="0" y="0"/>
                  </a:moveTo>
                  <a:lnTo>
                    <a:pt x="44" y="39"/>
                  </a:lnTo>
                  <a:lnTo>
                    <a:pt x="42" y="119"/>
                  </a:lnTo>
                  <a:lnTo>
                    <a:pt x="0" y="80"/>
                  </a:lnTo>
                  <a:lnTo>
                    <a:pt x="0" y="0"/>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70" name="Freeform 611"/>
            <p:cNvSpPr>
              <a:spLocks/>
            </p:cNvSpPr>
            <p:nvPr/>
          </p:nvSpPr>
          <p:spPr bwMode="auto">
            <a:xfrm>
              <a:off x="4502" y="985"/>
              <a:ext cx="28" cy="77"/>
            </a:xfrm>
            <a:custGeom>
              <a:avLst/>
              <a:gdLst>
                <a:gd name="T0" fmla="*/ 0 w 40"/>
                <a:gd name="T1" fmla="*/ 0 h 112"/>
                <a:gd name="T2" fmla="*/ 40 w 40"/>
                <a:gd name="T3" fmla="*/ 37 h 112"/>
                <a:gd name="T4" fmla="*/ 39 w 40"/>
                <a:gd name="T5" fmla="*/ 112 h 112"/>
                <a:gd name="T6" fmla="*/ 0 w 40"/>
                <a:gd name="T7" fmla="*/ 79 h 112"/>
                <a:gd name="T8" fmla="*/ 0 w 40"/>
                <a:gd name="T9" fmla="*/ 0 h 112"/>
                <a:gd name="T10" fmla="*/ 0 60000 65536"/>
                <a:gd name="T11" fmla="*/ 0 60000 65536"/>
                <a:gd name="T12" fmla="*/ 0 60000 65536"/>
                <a:gd name="T13" fmla="*/ 0 60000 65536"/>
                <a:gd name="T14" fmla="*/ 0 60000 65536"/>
                <a:gd name="T15" fmla="*/ 0 w 40"/>
                <a:gd name="T16" fmla="*/ 0 h 112"/>
                <a:gd name="T17" fmla="*/ 40 w 40"/>
                <a:gd name="T18" fmla="*/ 112 h 112"/>
              </a:gdLst>
              <a:ahLst/>
              <a:cxnLst>
                <a:cxn ang="T10">
                  <a:pos x="T0" y="T1"/>
                </a:cxn>
                <a:cxn ang="T11">
                  <a:pos x="T2" y="T3"/>
                </a:cxn>
                <a:cxn ang="T12">
                  <a:pos x="T4" y="T5"/>
                </a:cxn>
                <a:cxn ang="T13">
                  <a:pos x="T6" y="T7"/>
                </a:cxn>
                <a:cxn ang="T14">
                  <a:pos x="T8" y="T9"/>
                </a:cxn>
              </a:cxnLst>
              <a:rect l="T15" t="T16" r="T17" b="T18"/>
              <a:pathLst>
                <a:path w="40" h="112">
                  <a:moveTo>
                    <a:pt x="0" y="0"/>
                  </a:moveTo>
                  <a:lnTo>
                    <a:pt x="40" y="37"/>
                  </a:lnTo>
                  <a:lnTo>
                    <a:pt x="39" y="112"/>
                  </a:lnTo>
                  <a:lnTo>
                    <a:pt x="0" y="79"/>
                  </a:lnTo>
                  <a:lnTo>
                    <a:pt x="0" y="0"/>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71" name="Freeform 612"/>
            <p:cNvSpPr>
              <a:spLocks/>
            </p:cNvSpPr>
            <p:nvPr/>
          </p:nvSpPr>
          <p:spPr bwMode="auto">
            <a:xfrm>
              <a:off x="4471" y="958"/>
              <a:ext cx="22" cy="72"/>
            </a:xfrm>
            <a:custGeom>
              <a:avLst/>
              <a:gdLst>
                <a:gd name="T0" fmla="*/ 0 w 33"/>
                <a:gd name="T1" fmla="*/ 0 h 105"/>
                <a:gd name="T2" fmla="*/ 33 w 33"/>
                <a:gd name="T3" fmla="*/ 30 h 105"/>
                <a:gd name="T4" fmla="*/ 31 w 33"/>
                <a:gd name="T5" fmla="*/ 105 h 105"/>
                <a:gd name="T6" fmla="*/ 0 w 33"/>
                <a:gd name="T7" fmla="*/ 72 h 105"/>
                <a:gd name="T8" fmla="*/ 0 w 33"/>
                <a:gd name="T9" fmla="*/ 0 h 105"/>
                <a:gd name="T10" fmla="*/ 0 60000 65536"/>
                <a:gd name="T11" fmla="*/ 0 60000 65536"/>
                <a:gd name="T12" fmla="*/ 0 60000 65536"/>
                <a:gd name="T13" fmla="*/ 0 60000 65536"/>
                <a:gd name="T14" fmla="*/ 0 60000 65536"/>
                <a:gd name="T15" fmla="*/ 0 w 33"/>
                <a:gd name="T16" fmla="*/ 0 h 105"/>
                <a:gd name="T17" fmla="*/ 33 w 33"/>
                <a:gd name="T18" fmla="*/ 105 h 105"/>
              </a:gdLst>
              <a:ahLst/>
              <a:cxnLst>
                <a:cxn ang="T10">
                  <a:pos x="T0" y="T1"/>
                </a:cxn>
                <a:cxn ang="T11">
                  <a:pos x="T2" y="T3"/>
                </a:cxn>
                <a:cxn ang="T12">
                  <a:pos x="T4" y="T5"/>
                </a:cxn>
                <a:cxn ang="T13">
                  <a:pos x="T6" y="T7"/>
                </a:cxn>
                <a:cxn ang="T14">
                  <a:pos x="T8" y="T9"/>
                </a:cxn>
              </a:cxnLst>
              <a:rect l="T15" t="T16" r="T17" b="T18"/>
              <a:pathLst>
                <a:path w="33" h="105">
                  <a:moveTo>
                    <a:pt x="0" y="0"/>
                  </a:moveTo>
                  <a:lnTo>
                    <a:pt x="33" y="30"/>
                  </a:lnTo>
                  <a:lnTo>
                    <a:pt x="31" y="105"/>
                  </a:lnTo>
                  <a:lnTo>
                    <a:pt x="0" y="72"/>
                  </a:lnTo>
                  <a:lnTo>
                    <a:pt x="0" y="0"/>
                  </a:lnTo>
                  <a:close/>
                </a:path>
              </a:pathLst>
            </a:custGeom>
            <a:solidFill>
              <a:schemeClr val="accent2"/>
            </a:solidFill>
            <a:ln w="12700" cap="flat" cmpd="sng">
              <a:noFill/>
              <a:prstDash val="solid"/>
              <a:round/>
              <a:headEnd/>
              <a:tailEnd/>
            </a:ln>
          </p:spPr>
          <p:txBody>
            <a:bodyPr lIns="45720" tIns="46800" rIns="45720" bIns="46800" anchor="ctr"/>
            <a:lstStyle/>
            <a:p>
              <a:endParaRPr lang="en-US"/>
            </a:p>
          </p:txBody>
        </p:sp>
        <p:sp>
          <p:nvSpPr>
            <p:cNvPr id="172" name="Freeform 613"/>
            <p:cNvSpPr>
              <a:spLocks/>
            </p:cNvSpPr>
            <p:nvPr/>
          </p:nvSpPr>
          <p:spPr bwMode="auto">
            <a:xfrm>
              <a:off x="4874" y="998"/>
              <a:ext cx="165" cy="27"/>
            </a:xfrm>
            <a:custGeom>
              <a:avLst/>
              <a:gdLst>
                <a:gd name="T0" fmla="*/ 0 w 242"/>
                <a:gd name="T1" fmla="*/ 17 h 39"/>
                <a:gd name="T2" fmla="*/ 0 w 242"/>
                <a:gd name="T3" fmla="*/ 39 h 39"/>
                <a:gd name="T4" fmla="*/ 240 w 242"/>
                <a:gd name="T5" fmla="*/ 23 h 39"/>
                <a:gd name="T6" fmla="*/ 242 w 242"/>
                <a:gd name="T7" fmla="*/ 0 h 39"/>
                <a:gd name="T8" fmla="*/ 0 w 242"/>
                <a:gd name="T9" fmla="*/ 17 h 39"/>
                <a:gd name="T10" fmla="*/ 0 60000 65536"/>
                <a:gd name="T11" fmla="*/ 0 60000 65536"/>
                <a:gd name="T12" fmla="*/ 0 60000 65536"/>
                <a:gd name="T13" fmla="*/ 0 60000 65536"/>
                <a:gd name="T14" fmla="*/ 0 60000 65536"/>
                <a:gd name="T15" fmla="*/ 0 w 242"/>
                <a:gd name="T16" fmla="*/ 0 h 39"/>
                <a:gd name="T17" fmla="*/ 242 w 242"/>
                <a:gd name="T18" fmla="*/ 39 h 39"/>
              </a:gdLst>
              <a:ahLst/>
              <a:cxnLst>
                <a:cxn ang="T10">
                  <a:pos x="T0" y="T1"/>
                </a:cxn>
                <a:cxn ang="T11">
                  <a:pos x="T2" y="T3"/>
                </a:cxn>
                <a:cxn ang="T12">
                  <a:pos x="T4" y="T5"/>
                </a:cxn>
                <a:cxn ang="T13">
                  <a:pos x="T6" y="T7"/>
                </a:cxn>
                <a:cxn ang="T14">
                  <a:pos x="T8" y="T9"/>
                </a:cxn>
              </a:cxnLst>
              <a:rect l="T15" t="T16" r="T17" b="T18"/>
              <a:pathLst>
                <a:path w="242" h="39">
                  <a:moveTo>
                    <a:pt x="0" y="17"/>
                  </a:moveTo>
                  <a:lnTo>
                    <a:pt x="0" y="39"/>
                  </a:lnTo>
                  <a:lnTo>
                    <a:pt x="240" y="23"/>
                  </a:lnTo>
                  <a:lnTo>
                    <a:pt x="242" y="0"/>
                  </a:lnTo>
                  <a:lnTo>
                    <a:pt x="0" y="17"/>
                  </a:lnTo>
                  <a:close/>
                </a:path>
              </a:pathLst>
            </a:custGeom>
            <a:solidFill>
              <a:srgbClr val="666666"/>
            </a:solidFill>
            <a:ln w="12700" cap="flat" cmpd="sng">
              <a:noFill/>
              <a:prstDash val="solid"/>
              <a:round/>
              <a:headEnd/>
              <a:tailEnd/>
            </a:ln>
          </p:spPr>
          <p:txBody>
            <a:bodyPr lIns="45720" tIns="46800" rIns="45720" bIns="46800" anchor="ctr"/>
            <a:lstStyle/>
            <a:p>
              <a:endParaRPr lang="en-US"/>
            </a:p>
          </p:txBody>
        </p:sp>
      </p:grpSp>
      <p:grpSp>
        <p:nvGrpSpPr>
          <p:cNvPr id="175" name="Group 174"/>
          <p:cNvGrpSpPr/>
          <p:nvPr/>
        </p:nvGrpSpPr>
        <p:grpSpPr>
          <a:xfrm>
            <a:off x="7771509" y="244296"/>
            <a:ext cx="3953131" cy="938707"/>
            <a:chOff x="7771509" y="117296"/>
            <a:chExt cx="4286736" cy="980009"/>
          </a:xfrm>
        </p:grpSpPr>
        <p:pic>
          <p:nvPicPr>
            <p:cNvPr id="176" name="Picture 175"/>
            <p:cNvPicPr>
              <a:picLocks noChangeAspect="1"/>
            </p:cNvPicPr>
            <p:nvPr/>
          </p:nvPicPr>
          <p:blipFill>
            <a:blip r:embed="rId13" cstate="screen">
              <a:extLst>
                <a:ext uri="{28A0092B-C50C-407E-A947-70E740481C1C}">
                  <a14:useLocalDpi xmlns:a14="http://schemas.microsoft.com/office/drawing/2010/main" val="0"/>
                </a:ext>
              </a:extLst>
            </a:blip>
            <a:stretch>
              <a:fillRect/>
            </a:stretch>
          </p:blipFill>
          <p:spPr>
            <a:xfrm>
              <a:off x="9533661" y="117296"/>
              <a:ext cx="1154271" cy="320917"/>
            </a:xfrm>
            <a:prstGeom prst="rect">
              <a:avLst/>
            </a:prstGeom>
          </p:spPr>
        </p:pic>
        <p:pic>
          <p:nvPicPr>
            <p:cNvPr id="177"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746625" y="568912"/>
              <a:ext cx="645149" cy="528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8" name="Picture 6" descr="http://cdn.siasat.com/wp-content/uploads/2015/07/Hindustan-zinc.jpg">
              <a:hlinkClick r:id="rId15"/>
            </p:cNvPr>
            <p:cNvPicPr>
              <a:picLocks noChangeAspect="1" noChangeArrowheads="1"/>
            </p:cNvPicPr>
            <p:nvPr/>
          </p:nvPicPr>
          <p:blipFill>
            <a:blip r:embed="rId16" cstate="screen">
              <a:extLst>
                <a:ext uri="{28A0092B-C50C-407E-A947-70E740481C1C}">
                  <a14:useLocalDpi xmlns:a14="http://schemas.microsoft.com/office/drawing/2010/main" val="0"/>
                </a:ext>
              </a:extLst>
            </a:blip>
            <a:srcRect/>
            <a:stretch>
              <a:fillRect/>
            </a:stretch>
          </p:blipFill>
          <p:spPr bwMode="auto">
            <a:xfrm>
              <a:off x="8226937" y="586233"/>
              <a:ext cx="824571" cy="493750"/>
            </a:xfrm>
            <a:prstGeom prst="rect">
              <a:avLst/>
            </a:prstGeom>
            <a:noFill/>
            <a:extLst>
              <a:ext uri="{909E8E84-426E-40dd-AFC4-6F175D3DCCD1}">
                <a14:hiddenFill xmlns:a14="http://schemas.microsoft.com/office/drawing/2010/main">
                  <a:solidFill>
                    <a:srgbClr val="FFFFFF"/>
                  </a:solidFill>
                </a14:hiddenFill>
              </a:ext>
            </a:extLst>
          </p:spPr>
        </p:pic>
        <p:pic>
          <p:nvPicPr>
            <p:cNvPr id="179" name="Picture 8" descr="http://www.gmkfreelogos.com/logos/F/img/Ferrero.gif">
              <a:hlinkClick r:id="rId17"/>
            </p:cNvPr>
            <p:cNvPicPr>
              <a:picLocks noChangeAspect="1" noChangeArrowheads="1"/>
            </p:cNvPicPr>
            <p:nvPr/>
          </p:nvPicPr>
          <p:blipFill rotWithShape="1">
            <a:blip r:embed="rId18" cstate="screen">
              <a:extLst>
                <a:ext uri="{28A0092B-C50C-407E-A947-70E740481C1C}">
                  <a14:useLocalDpi xmlns:a14="http://schemas.microsoft.com/office/drawing/2010/main" val="0"/>
                </a:ext>
              </a:extLst>
            </a:blip>
            <a:srcRect l="-700" t="39064" r="700" b="35854"/>
            <a:stretch/>
          </p:blipFill>
          <p:spPr bwMode="auto">
            <a:xfrm>
              <a:off x="10906576" y="140595"/>
              <a:ext cx="1093661" cy="274320"/>
            </a:xfrm>
            <a:prstGeom prst="rect">
              <a:avLst/>
            </a:prstGeom>
            <a:noFill/>
            <a:extLst>
              <a:ext uri="{909E8E84-426E-40dd-AFC4-6F175D3DCCD1}">
                <a14:hiddenFill xmlns:a14="http://schemas.microsoft.com/office/drawing/2010/main">
                  <a:solidFill>
                    <a:srgbClr val="FFFFFF"/>
                  </a:solidFill>
                </a14:hiddenFill>
              </a:ext>
            </a:extLst>
          </p:spPr>
        </p:pic>
        <p:pic>
          <p:nvPicPr>
            <p:cNvPr id="18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771509" y="148025"/>
              <a:ext cx="1556752" cy="25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1"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848570" y="699758"/>
              <a:ext cx="1209675" cy="26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740195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cs-CZ" dirty="0" smtClean="0"/>
              <a:t>Moderní továrna dneška </a:t>
            </a:r>
            <a:endParaRPr lang="en-US" dirty="0"/>
          </a:p>
        </p:txBody>
      </p:sp>
      <p:sp>
        <p:nvSpPr>
          <p:cNvPr id="9" name="Text Placeholder 8"/>
          <p:cNvSpPr>
            <a:spLocks noGrp="1"/>
          </p:cNvSpPr>
          <p:nvPr>
            <p:ph type="body" sz="quarter" idx="10"/>
          </p:nvPr>
        </p:nvSpPr>
        <p:spPr/>
        <p:txBody>
          <a:bodyPr/>
          <a:lstStyle/>
          <a:p>
            <a:r>
              <a:rPr lang="cs-CZ" dirty="0" smtClean="0"/>
              <a:t>Odpověď SAP na digitální transformaci</a:t>
            </a:r>
            <a:endParaRPr lang="cs-CZ" dirty="0"/>
          </a:p>
        </p:txBody>
      </p:sp>
    </p:spTree>
    <p:extLst>
      <p:ext uri="{BB962C8B-B14F-4D97-AF65-F5344CB8AC3E}">
        <p14:creationId xmlns:p14="http://schemas.microsoft.com/office/powerpoint/2010/main" val="27294109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136"/>
          <a:stretch/>
        </p:blipFill>
        <p:spPr bwMode="auto">
          <a:xfrm>
            <a:off x="0" y="1228773"/>
            <a:ext cx="12195175" cy="5630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372511" y="5517279"/>
            <a:ext cx="2259041" cy="20779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1350" kern="0" dirty="0">
                <a:solidFill>
                  <a:schemeClr val="bg1"/>
                </a:solidFill>
                <a:ea typeface="Arial Unicode MS" pitchFamily="34" charset="-128"/>
                <a:cs typeface="Arial Unicode MS" pitchFamily="34" charset="-128"/>
              </a:rPr>
              <a:t>Industry 4.0 Success Story</a:t>
            </a:r>
          </a:p>
        </p:txBody>
      </p:sp>
      <p:sp>
        <p:nvSpPr>
          <p:cNvPr id="5" name="Title 4"/>
          <p:cNvSpPr>
            <a:spLocks noGrp="1"/>
          </p:cNvSpPr>
          <p:nvPr>
            <p:ph type="title"/>
          </p:nvPr>
        </p:nvSpPr>
        <p:spPr>
          <a:xfrm>
            <a:off x="324000" y="324075"/>
            <a:ext cx="11545200" cy="756175"/>
          </a:xfrm>
        </p:spPr>
        <p:txBody>
          <a:bodyPr/>
          <a:lstStyle/>
          <a:p>
            <a:r>
              <a:rPr lang="cs-CZ" dirty="0" err="1"/>
              <a:t>Harley</a:t>
            </a:r>
            <a:r>
              <a:rPr lang="cs-CZ" dirty="0"/>
              <a:t> </a:t>
            </a:r>
            <a:r>
              <a:rPr lang="cs-CZ" dirty="0" err="1" smtClean="0"/>
              <a:t>Davidson</a:t>
            </a:r>
            <a:r>
              <a:rPr lang="cs-CZ" dirty="0" smtClean="0"/>
              <a:t> implementuje koncepty Průmyslu 4.0</a:t>
            </a:r>
            <a:r>
              <a:rPr lang="cs-CZ" dirty="0"/>
              <a:t/>
            </a:r>
            <a:br>
              <a:rPr lang="cs-CZ" dirty="0"/>
            </a:br>
            <a:r>
              <a:rPr lang="cs-CZ" sz="2400" b="0" dirty="0" smtClean="0"/>
              <a:t>Zkrácení průběžné doby výroby z 21 dnů na 6 hodin</a:t>
            </a:r>
            <a:endParaRPr lang="cs-CZ" b="0" dirty="0"/>
          </a:p>
        </p:txBody>
      </p:sp>
      <p:sp>
        <p:nvSpPr>
          <p:cNvPr id="12" name="TextBox 11"/>
          <p:cNvSpPr txBox="1"/>
          <p:nvPr/>
        </p:nvSpPr>
        <p:spPr>
          <a:xfrm>
            <a:off x="8278938" y="3415510"/>
            <a:ext cx="2616041" cy="318924"/>
          </a:xfrm>
          <a:prstGeom prst="rect">
            <a:avLst/>
          </a:prstGeom>
          <a:solidFill>
            <a:schemeClr val="tx1">
              <a:alpha val="40000"/>
            </a:schemeClr>
          </a:solidFill>
        </p:spPr>
        <p:txBody>
          <a:bodyPr wrap="square" lIns="36000" tIns="36000" rIns="36000" bIns="36000" rtlCol="0">
            <a:spAutoFit/>
          </a:bodyPr>
          <a:lstStyle/>
          <a:p>
            <a:pPr defTabSz="1088009" fontAlgn="base">
              <a:spcBef>
                <a:spcPct val="50000"/>
              </a:spcBef>
              <a:spcAft>
                <a:spcPct val="0"/>
              </a:spcAft>
              <a:buClr>
                <a:srgbClr val="F0AB00"/>
              </a:buClr>
              <a:buSzPct val="80000"/>
              <a:defRPr/>
            </a:pPr>
            <a:r>
              <a:rPr lang="cs-CZ" sz="1600" b="1" kern="0" dirty="0" smtClean="0">
                <a:solidFill>
                  <a:schemeClr val="bg1"/>
                </a:solidFill>
                <a:ea typeface="Arial Unicode MS" pitchFamily="34" charset="-128"/>
                <a:cs typeface="Arial Unicode MS" pitchFamily="34" charset="-128"/>
              </a:rPr>
              <a:t>Řízení výkonnosti</a:t>
            </a:r>
            <a:endParaRPr lang="en-US" sz="1600" b="1" kern="0" dirty="0">
              <a:solidFill>
                <a:schemeClr val="bg1"/>
              </a:solidFill>
              <a:ea typeface="Arial Unicode MS" pitchFamily="34" charset="-128"/>
              <a:cs typeface="Arial Unicode MS" pitchFamily="34" charset="-128"/>
            </a:endParaRPr>
          </a:p>
        </p:txBody>
      </p:sp>
      <p:sp>
        <p:nvSpPr>
          <p:cNvPr id="13" name="TextBox 12"/>
          <p:cNvSpPr txBox="1"/>
          <p:nvPr/>
        </p:nvSpPr>
        <p:spPr>
          <a:xfrm>
            <a:off x="8278938" y="2616356"/>
            <a:ext cx="2616041" cy="318924"/>
          </a:xfrm>
          <a:prstGeom prst="rect">
            <a:avLst/>
          </a:prstGeom>
          <a:solidFill>
            <a:schemeClr val="tx1">
              <a:alpha val="40000"/>
            </a:schemeClr>
          </a:solidFill>
        </p:spPr>
        <p:txBody>
          <a:bodyPr wrap="square" lIns="36000" tIns="36000" rIns="36000" bIns="36000" rtlCol="0">
            <a:spAutoFit/>
          </a:bodyPr>
          <a:lstStyle/>
          <a:p>
            <a:pPr defTabSz="1088009" fontAlgn="base">
              <a:spcBef>
                <a:spcPct val="50000"/>
              </a:spcBef>
              <a:spcAft>
                <a:spcPct val="0"/>
              </a:spcAft>
              <a:buClr>
                <a:srgbClr val="F0AB00"/>
              </a:buClr>
              <a:buSzPct val="80000"/>
              <a:defRPr/>
            </a:pPr>
            <a:r>
              <a:rPr lang="cs-CZ" sz="1600" b="1" kern="0" dirty="0" smtClean="0">
                <a:solidFill>
                  <a:schemeClr val="bg1"/>
                </a:solidFill>
                <a:ea typeface="Arial Unicode MS" pitchFamily="34" charset="-128"/>
                <a:cs typeface="Arial Unicode MS" pitchFamily="34" charset="-128"/>
              </a:rPr>
              <a:t>M2M komunikace</a:t>
            </a:r>
            <a:endParaRPr lang="en-US" sz="1600" b="1" kern="0" dirty="0">
              <a:solidFill>
                <a:schemeClr val="bg1"/>
              </a:solidFill>
              <a:ea typeface="Arial Unicode MS" pitchFamily="34" charset="-128"/>
              <a:cs typeface="Arial Unicode MS" pitchFamily="34" charset="-128"/>
            </a:endParaRPr>
          </a:p>
        </p:txBody>
      </p:sp>
      <p:sp>
        <p:nvSpPr>
          <p:cNvPr id="14" name="TextBox 13"/>
          <p:cNvSpPr txBox="1"/>
          <p:nvPr/>
        </p:nvSpPr>
        <p:spPr>
          <a:xfrm>
            <a:off x="8278938" y="1653087"/>
            <a:ext cx="2616041" cy="318924"/>
          </a:xfrm>
          <a:prstGeom prst="rect">
            <a:avLst/>
          </a:prstGeom>
          <a:solidFill>
            <a:schemeClr val="tx1">
              <a:alpha val="40000"/>
            </a:schemeClr>
          </a:solidFill>
        </p:spPr>
        <p:txBody>
          <a:bodyPr wrap="square" lIns="36000" tIns="36000" rIns="36000" bIns="36000" rtlCol="0">
            <a:spAutoFit/>
          </a:bodyPr>
          <a:lstStyle/>
          <a:p>
            <a:pPr defTabSz="1088009" fontAlgn="base">
              <a:spcBef>
                <a:spcPct val="50000"/>
              </a:spcBef>
              <a:spcAft>
                <a:spcPct val="0"/>
              </a:spcAft>
              <a:buClr>
                <a:srgbClr val="F0AB00"/>
              </a:buClr>
              <a:buSzPct val="80000"/>
              <a:defRPr/>
            </a:pPr>
            <a:r>
              <a:rPr lang="cs-CZ" sz="1600" b="1" kern="0" dirty="0" smtClean="0">
                <a:solidFill>
                  <a:schemeClr val="bg1"/>
                </a:solidFill>
                <a:ea typeface="Arial Unicode MS" pitchFamily="34" charset="-128"/>
                <a:cs typeface="Arial Unicode MS" pitchFamily="34" charset="-128"/>
              </a:rPr>
              <a:t>Plánování v reálném čase</a:t>
            </a:r>
            <a:endParaRPr lang="en-US" sz="1600" b="1" kern="0" dirty="0">
              <a:solidFill>
                <a:schemeClr val="bg1"/>
              </a:solidFill>
              <a:ea typeface="Arial Unicode MS" pitchFamily="34" charset="-128"/>
              <a:cs typeface="Arial Unicode MS" pitchFamily="34" charset="-128"/>
            </a:endParaRPr>
          </a:p>
        </p:txBody>
      </p:sp>
      <p:pic>
        <p:nvPicPr>
          <p:cNvPr id="3" name="Picture 2"/>
          <p:cNvPicPr>
            <a:picLocks noChangeAspect="1"/>
          </p:cNvPicPr>
          <p:nvPr/>
        </p:nvPicPr>
        <p:blipFill>
          <a:blip r:embed="rId4"/>
          <a:stretch>
            <a:fillRect/>
          </a:stretch>
        </p:blipFill>
        <p:spPr>
          <a:xfrm>
            <a:off x="10894979" y="324074"/>
            <a:ext cx="974221" cy="759433"/>
          </a:xfrm>
          <a:prstGeom prst="rect">
            <a:avLst/>
          </a:prstGeom>
        </p:spPr>
      </p:pic>
      <p:sp>
        <p:nvSpPr>
          <p:cNvPr id="21" name="TextBox 20"/>
          <p:cNvSpPr txBox="1"/>
          <p:nvPr/>
        </p:nvSpPr>
        <p:spPr>
          <a:xfrm>
            <a:off x="6282171" y="4518903"/>
            <a:ext cx="5436000" cy="2042473"/>
          </a:xfrm>
          <a:prstGeom prst="rect">
            <a:avLst/>
          </a:prstGeom>
          <a:solidFill>
            <a:schemeClr val="tx1">
              <a:alpha val="40000"/>
            </a:schemeClr>
          </a:solidFill>
        </p:spPr>
        <p:txBody>
          <a:bodyPr wrap="square" lIns="36000" tIns="36000" rIns="36000" bIns="36000" rtlCol="0">
            <a:spAutoFit/>
          </a:bodyPr>
          <a:lstStyle>
            <a:defPPr>
              <a:defRPr lang="de-DE"/>
            </a:defPPr>
            <a:lvl1pPr algn="ctr" defTabSz="1088009" fontAlgn="base">
              <a:spcBef>
                <a:spcPct val="50000"/>
              </a:spcBef>
              <a:spcAft>
                <a:spcPct val="0"/>
              </a:spcAft>
              <a:buClr>
                <a:srgbClr val="F0AB00"/>
              </a:buClr>
              <a:buSzPct val="80000"/>
              <a:defRPr sz="1600" b="1" kern="0">
                <a:solidFill>
                  <a:schemeClr val="bg1"/>
                </a:solidFill>
                <a:ea typeface="Arial Unicode MS" pitchFamily="34" charset="-128"/>
                <a:cs typeface="Arial Unicode MS" pitchFamily="34" charset="-128"/>
              </a:defRPr>
            </a:lvl1pPr>
          </a:lstStyle>
          <a:p>
            <a:pPr algn="l"/>
            <a:r>
              <a:rPr lang="cs-CZ" dirty="0">
                <a:solidFill>
                  <a:schemeClr val="accent1"/>
                </a:solidFill>
              </a:rPr>
              <a:t>Sledování polohy </a:t>
            </a:r>
            <a:r>
              <a:rPr lang="cs-CZ" dirty="0"/>
              <a:t>produktů s využitím RFID</a:t>
            </a:r>
          </a:p>
          <a:p>
            <a:pPr algn="l"/>
            <a:r>
              <a:rPr lang="cs-CZ" dirty="0">
                <a:solidFill>
                  <a:schemeClr val="accent1"/>
                </a:solidFill>
              </a:rPr>
              <a:t>Aktualizace harmonogramu </a:t>
            </a:r>
            <a:r>
              <a:rPr lang="cs-CZ" dirty="0"/>
              <a:t>výroby v</a:t>
            </a:r>
            <a:r>
              <a:rPr lang="en-US" dirty="0"/>
              <a:t> re</a:t>
            </a:r>
            <a:r>
              <a:rPr lang="cs-CZ" dirty="0" err="1"/>
              <a:t>álném</a:t>
            </a:r>
            <a:r>
              <a:rPr lang="cs-CZ" dirty="0"/>
              <a:t> čase</a:t>
            </a:r>
          </a:p>
          <a:p>
            <a:pPr algn="l"/>
            <a:r>
              <a:rPr lang="cs-CZ" dirty="0"/>
              <a:t>SPC/SQC pro </a:t>
            </a:r>
            <a:r>
              <a:rPr lang="cs-CZ" dirty="0">
                <a:solidFill>
                  <a:schemeClr val="accent1"/>
                </a:solidFill>
              </a:rPr>
              <a:t>analýzu neshod</a:t>
            </a:r>
          </a:p>
          <a:p>
            <a:pPr algn="l"/>
            <a:r>
              <a:rPr lang="cs-CZ" dirty="0" smtClean="0">
                <a:solidFill>
                  <a:schemeClr val="accent1"/>
                </a:solidFill>
              </a:rPr>
              <a:t>Elektronické instrukce </a:t>
            </a:r>
            <a:r>
              <a:rPr lang="cs-CZ" dirty="0" smtClean="0"/>
              <a:t>pro operátory na stanovištích</a:t>
            </a:r>
          </a:p>
          <a:p>
            <a:pPr algn="l"/>
            <a:r>
              <a:rPr lang="cs-CZ" dirty="0" smtClean="0"/>
              <a:t>Rodopisu produktu, záznamy o spotřebě materiálu a </a:t>
            </a:r>
            <a:r>
              <a:rPr lang="cs-CZ" dirty="0"/>
              <a:t>pracovních úkonech </a:t>
            </a:r>
            <a:r>
              <a:rPr lang="cs-CZ" dirty="0" smtClean="0"/>
              <a:t>vznikají v </a:t>
            </a:r>
            <a:r>
              <a:rPr lang="cs-CZ" dirty="0"/>
              <a:t>rámci výrobních operací</a:t>
            </a:r>
            <a:endParaRPr lang="en-US" dirty="0"/>
          </a:p>
        </p:txBody>
      </p:sp>
      <p:pic>
        <p:nvPicPr>
          <p:cNvPr id="23" name="Picture 22"/>
          <p:cNvPicPr>
            <a:picLocks noChangeAspect="1"/>
          </p:cNvPicPr>
          <p:nvPr/>
        </p:nvPicPr>
        <p:blipFill>
          <a:blip r:embed="rId5"/>
          <a:stretch>
            <a:fillRect/>
          </a:stretch>
        </p:blipFill>
        <p:spPr>
          <a:xfrm>
            <a:off x="11069048" y="1511974"/>
            <a:ext cx="650818" cy="650818"/>
          </a:xfrm>
          <a:prstGeom prst="rect">
            <a:avLst/>
          </a:prstGeom>
        </p:spPr>
      </p:pic>
      <p:pic>
        <p:nvPicPr>
          <p:cNvPr id="25" name="Picture 24"/>
          <p:cNvPicPr>
            <a:picLocks noChangeAspect="1"/>
          </p:cNvPicPr>
          <p:nvPr/>
        </p:nvPicPr>
        <p:blipFill>
          <a:blip r:embed="rId6"/>
          <a:stretch>
            <a:fillRect/>
          </a:stretch>
        </p:blipFill>
        <p:spPr>
          <a:xfrm>
            <a:off x="11070743" y="2363377"/>
            <a:ext cx="647428" cy="650818"/>
          </a:xfrm>
          <a:prstGeom prst="rect">
            <a:avLst/>
          </a:prstGeom>
        </p:spPr>
      </p:pic>
      <p:pic>
        <p:nvPicPr>
          <p:cNvPr id="27" name="Picture 26"/>
          <p:cNvPicPr>
            <a:picLocks noChangeAspect="1"/>
          </p:cNvPicPr>
          <p:nvPr/>
        </p:nvPicPr>
        <p:blipFill>
          <a:blip r:embed="rId7"/>
          <a:stretch>
            <a:fillRect/>
          </a:stretch>
        </p:blipFill>
        <p:spPr>
          <a:xfrm>
            <a:off x="11070743" y="3214780"/>
            <a:ext cx="647428" cy="650818"/>
          </a:xfrm>
          <a:prstGeom prst="rect">
            <a:avLst/>
          </a:prstGeom>
        </p:spPr>
      </p:pic>
    </p:spTree>
    <p:extLst>
      <p:ext uri="{BB962C8B-B14F-4D97-AF65-F5344CB8AC3E}">
        <p14:creationId xmlns:p14="http://schemas.microsoft.com/office/powerpoint/2010/main" val="120681370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Rectangle 150"/>
          <p:cNvSpPr/>
          <p:nvPr/>
        </p:nvSpPr>
        <p:spPr bwMode="gray">
          <a:xfrm>
            <a:off x="325438" y="1223963"/>
            <a:ext cx="11545887" cy="5313362"/>
          </a:xfrm>
          <a:prstGeom prst="rect">
            <a:avLst/>
          </a:prstGeom>
          <a:solidFill>
            <a:schemeClr val="tx2">
              <a:lumMod val="50000"/>
              <a:alpha val="6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cs-CZ" sz="2000" b="0" i="0" u="none" strike="noStrike" kern="0" cap="none" spc="0" normalizeH="0" baseline="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p:nvPr>
        </p:nvSpPr>
        <p:spPr/>
        <p:txBody>
          <a:bodyPr/>
          <a:lstStyle/>
          <a:p>
            <a:r>
              <a:rPr lang="cs-CZ" dirty="0" smtClean="0"/>
              <a:t>SAP </a:t>
            </a:r>
            <a:r>
              <a:rPr lang="cs-CZ" dirty="0" err="1" smtClean="0"/>
              <a:t>Manufacturing</a:t>
            </a:r>
            <a:r>
              <a:rPr lang="cs-CZ" dirty="0" smtClean="0"/>
              <a:t> </a:t>
            </a:r>
            <a:r>
              <a:rPr lang="cs-CZ" dirty="0" err="1" smtClean="0"/>
              <a:t>Integration</a:t>
            </a:r>
            <a:r>
              <a:rPr lang="cs-CZ" dirty="0" smtClean="0"/>
              <a:t> and </a:t>
            </a:r>
            <a:r>
              <a:rPr lang="cs-CZ" dirty="0" err="1" smtClean="0"/>
              <a:t>Intelligence</a:t>
            </a:r>
            <a:r>
              <a:rPr lang="cs-CZ" dirty="0" smtClean="0"/>
              <a:t/>
            </a:r>
            <a:br>
              <a:rPr lang="cs-CZ" dirty="0" smtClean="0"/>
            </a:br>
            <a:r>
              <a:rPr lang="cs-CZ" sz="2400" b="0" dirty="0" smtClean="0"/>
              <a:t>Strategická platforma pro řízení a automatizaci v „chytrém“ závodě</a:t>
            </a:r>
            <a:endParaRPr lang="cs-CZ" b="0" dirty="0"/>
          </a:p>
        </p:txBody>
      </p:sp>
      <p:sp>
        <p:nvSpPr>
          <p:cNvPr id="3" name="Rectangle 2"/>
          <p:cNvSpPr/>
          <p:nvPr/>
        </p:nvSpPr>
        <p:spPr bwMode="gray">
          <a:xfrm>
            <a:off x="4609971" y="2947988"/>
            <a:ext cx="2962275" cy="1431925"/>
          </a:xfrm>
          <a:prstGeom prst="rect">
            <a:avLst/>
          </a:prstGeom>
          <a:solidFill>
            <a:srgbClr val="CCCCCC"/>
          </a:solidFill>
          <a:ln w="50800" algn="ctr">
            <a:noFill/>
            <a:miter lim="800000"/>
            <a:headEnd/>
            <a:tailEnd/>
          </a:ln>
        </p:spPr>
        <p:txBody>
          <a:bodyPr lIns="90000" tIns="72000" rIns="90000" bIns="72000" anchor="ctr"/>
          <a:lstStyle/>
          <a:p>
            <a:pPr algn="ctr">
              <a:spcBef>
                <a:spcPct val="50000"/>
              </a:spcBef>
              <a:buClr>
                <a:srgbClr val="F0AB00"/>
              </a:buClr>
              <a:buSzPct val="80000"/>
              <a:defRPr/>
            </a:pPr>
            <a:endParaRPr lang="cs-CZ" kern="0" dirty="0">
              <a:solidFill>
                <a:srgbClr val="000000"/>
              </a:solidFill>
              <a:ea typeface="Arial Unicode MS" pitchFamily="34" charset="-128"/>
              <a:cs typeface="Arial Unicode MS" pitchFamily="34" charset="-128"/>
            </a:endParaRPr>
          </a:p>
        </p:txBody>
      </p:sp>
      <p:grpSp>
        <p:nvGrpSpPr>
          <p:cNvPr id="4" name="Group 170"/>
          <p:cNvGrpSpPr/>
          <p:nvPr/>
        </p:nvGrpSpPr>
        <p:grpSpPr>
          <a:xfrm>
            <a:off x="4660995" y="3244626"/>
            <a:ext cx="2844801" cy="1032941"/>
            <a:chOff x="3090332" y="3318926"/>
            <a:chExt cx="2844801" cy="897466"/>
          </a:xfrm>
          <a:solidFill>
            <a:schemeClr val="bg1"/>
          </a:solidFill>
        </p:grpSpPr>
        <p:sp>
          <p:nvSpPr>
            <p:cNvPr id="5" name="Rectangle 4"/>
            <p:cNvSpPr/>
            <p:nvPr/>
          </p:nvSpPr>
          <p:spPr bwMode="gray">
            <a:xfrm>
              <a:off x="3090332" y="3318926"/>
              <a:ext cx="2844801" cy="142045"/>
            </a:xfrm>
            <a:prstGeom prst="rect">
              <a:avLst/>
            </a:prstGeom>
            <a:grpFill/>
            <a:ln w="6350" algn="ctr">
              <a:noFill/>
              <a:miter lim="800000"/>
              <a:headEnd/>
              <a:tailEnd/>
            </a:ln>
          </p:spPr>
          <p:txBody>
            <a:bodyPr lIns="90000" tIns="72000" rIns="90000" bIns="72000" anchor="ctr"/>
            <a:lstStyle/>
            <a:p>
              <a:pPr>
                <a:spcBef>
                  <a:spcPct val="50000"/>
                </a:spcBef>
                <a:buClr>
                  <a:srgbClr val="F0AB00"/>
                </a:buClr>
                <a:buSzPct val="80000"/>
                <a:defRPr/>
              </a:pPr>
              <a:r>
                <a:rPr lang="cs-CZ" sz="800" dirty="0" smtClean="0">
                  <a:solidFill>
                    <a:srgbClr val="000000"/>
                  </a:solidFill>
                </a:rPr>
                <a:t>Služby byznys logiky</a:t>
              </a:r>
              <a:endParaRPr lang="cs-CZ" sz="800" dirty="0">
                <a:solidFill>
                  <a:srgbClr val="000000"/>
                </a:solidFill>
              </a:endParaRPr>
            </a:p>
          </p:txBody>
        </p:sp>
        <p:grpSp>
          <p:nvGrpSpPr>
            <p:cNvPr id="6" name="Group 172"/>
            <p:cNvGrpSpPr/>
            <p:nvPr/>
          </p:nvGrpSpPr>
          <p:grpSpPr>
            <a:xfrm>
              <a:off x="3090332" y="3507781"/>
              <a:ext cx="1651001" cy="519756"/>
              <a:chOff x="3090332" y="3507781"/>
              <a:chExt cx="2844801" cy="519756"/>
            </a:xfrm>
            <a:grpFill/>
          </p:grpSpPr>
          <p:sp>
            <p:nvSpPr>
              <p:cNvPr id="8" name="Rectangle 7"/>
              <p:cNvSpPr/>
              <p:nvPr/>
            </p:nvSpPr>
            <p:spPr bwMode="gray">
              <a:xfrm>
                <a:off x="3090332" y="3507781"/>
                <a:ext cx="2844801" cy="142045"/>
              </a:xfrm>
              <a:prstGeom prst="rect">
                <a:avLst/>
              </a:prstGeom>
              <a:grpFill/>
              <a:ln w="6350" algn="ctr">
                <a:noFill/>
                <a:miter lim="800000"/>
                <a:headEnd/>
                <a:tailEnd/>
              </a:ln>
            </p:spPr>
            <p:txBody>
              <a:bodyPr lIns="90000" tIns="72000" rIns="90000" bIns="72000" anchor="ctr"/>
              <a:lstStyle/>
              <a:p>
                <a:pPr>
                  <a:spcBef>
                    <a:spcPct val="50000"/>
                  </a:spcBef>
                  <a:buClr>
                    <a:srgbClr val="F0AB00"/>
                  </a:buClr>
                  <a:buSzPct val="80000"/>
                  <a:defRPr/>
                </a:pPr>
                <a:r>
                  <a:rPr lang="cs-CZ" sz="800" dirty="0" smtClean="0">
                    <a:solidFill>
                      <a:srgbClr val="000000"/>
                    </a:solidFill>
                  </a:rPr>
                  <a:t>Vizualizace</a:t>
                </a:r>
                <a:endParaRPr lang="cs-CZ" sz="800" kern="0" dirty="0">
                  <a:solidFill>
                    <a:srgbClr val="000000"/>
                  </a:solidFill>
                  <a:ea typeface="Arial Unicode MS" pitchFamily="34" charset="-128"/>
                  <a:cs typeface="Arial Unicode MS" pitchFamily="34" charset="-128"/>
                </a:endParaRPr>
              </a:p>
            </p:txBody>
          </p:sp>
          <p:sp>
            <p:nvSpPr>
              <p:cNvPr id="9" name="Rectangle 8"/>
              <p:cNvSpPr/>
              <p:nvPr/>
            </p:nvSpPr>
            <p:spPr bwMode="gray">
              <a:xfrm>
                <a:off x="3090332" y="3696636"/>
                <a:ext cx="2844801" cy="142045"/>
              </a:xfrm>
              <a:prstGeom prst="rect">
                <a:avLst/>
              </a:prstGeom>
              <a:grpFill/>
              <a:ln w="6350" algn="ctr">
                <a:noFill/>
                <a:miter lim="800000"/>
                <a:headEnd/>
                <a:tailEnd/>
              </a:ln>
            </p:spPr>
            <p:txBody>
              <a:bodyPr lIns="90000" tIns="72000" rIns="90000" bIns="72000" anchor="ctr"/>
              <a:lstStyle/>
              <a:p>
                <a:pPr>
                  <a:defRPr/>
                </a:pPr>
                <a:r>
                  <a:rPr lang="cs-CZ" sz="800" dirty="0" smtClean="0">
                    <a:solidFill>
                      <a:srgbClr val="000000"/>
                    </a:solidFill>
                  </a:rPr>
                  <a:t>Statistické řízení kvality</a:t>
                </a:r>
                <a:endParaRPr lang="cs-CZ" sz="800" dirty="0">
                  <a:solidFill>
                    <a:srgbClr val="000000"/>
                  </a:solidFill>
                </a:endParaRPr>
              </a:p>
            </p:txBody>
          </p:sp>
          <p:sp>
            <p:nvSpPr>
              <p:cNvPr id="10" name="Rectangle 9"/>
              <p:cNvSpPr/>
              <p:nvPr/>
            </p:nvSpPr>
            <p:spPr bwMode="gray">
              <a:xfrm>
                <a:off x="3090332" y="3885492"/>
                <a:ext cx="2844801" cy="142045"/>
              </a:xfrm>
              <a:prstGeom prst="rect">
                <a:avLst/>
              </a:prstGeom>
              <a:grpFill/>
              <a:ln w="6350" algn="ctr">
                <a:noFill/>
                <a:miter lim="800000"/>
                <a:headEnd/>
                <a:tailEnd/>
              </a:ln>
            </p:spPr>
            <p:txBody>
              <a:bodyPr lIns="90000" tIns="72000" rIns="90000" bIns="72000" anchor="ctr"/>
              <a:lstStyle/>
              <a:p>
                <a:pPr>
                  <a:defRPr/>
                </a:pPr>
                <a:r>
                  <a:rPr lang="cs-CZ" sz="800" dirty="0" smtClean="0">
                    <a:solidFill>
                      <a:srgbClr val="000000"/>
                    </a:solidFill>
                  </a:rPr>
                  <a:t>Ukazatele/ Metriky/  Upozornění</a:t>
                </a:r>
                <a:endParaRPr lang="cs-CZ" sz="800" dirty="0">
                  <a:solidFill>
                    <a:srgbClr val="000000"/>
                  </a:solidFill>
                </a:endParaRPr>
              </a:p>
            </p:txBody>
          </p:sp>
        </p:grpSp>
        <p:sp>
          <p:nvSpPr>
            <p:cNvPr id="7" name="Rectangle 6"/>
            <p:cNvSpPr/>
            <p:nvPr/>
          </p:nvSpPr>
          <p:spPr bwMode="gray">
            <a:xfrm>
              <a:off x="3090332" y="4074347"/>
              <a:ext cx="2844801" cy="142045"/>
            </a:xfrm>
            <a:prstGeom prst="rect">
              <a:avLst/>
            </a:prstGeom>
            <a:grpFill/>
            <a:ln w="6350" algn="ctr">
              <a:noFill/>
              <a:miter lim="800000"/>
              <a:headEnd/>
              <a:tailEnd/>
            </a:ln>
          </p:spPr>
          <p:txBody>
            <a:bodyPr lIns="90000" tIns="72000" rIns="90000" bIns="72000" anchor="ctr"/>
            <a:lstStyle/>
            <a:p>
              <a:pPr>
                <a:defRPr/>
              </a:pPr>
              <a:r>
                <a:rPr lang="cs-CZ" sz="800" dirty="0" smtClean="0">
                  <a:solidFill>
                    <a:srgbClr val="000000"/>
                  </a:solidFill>
                </a:rPr>
                <a:t>Datové služby</a:t>
              </a:r>
              <a:endParaRPr lang="cs-CZ" sz="800" dirty="0">
                <a:solidFill>
                  <a:srgbClr val="000000"/>
                </a:solidFill>
              </a:endParaRPr>
            </a:p>
          </p:txBody>
        </p:sp>
      </p:grpSp>
      <p:grpSp>
        <p:nvGrpSpPr>
          <p:cNvPr id="11" name="Group 4"/>
          <p:cNvGrpSpPr>
            <a:grpSpLocks/>
          </p:cNvGrpSpPr>
          <p:nvPr/>
        </p:nvGrpSpPr>
        <p:grpSpPr bwMode="auto">
          <a:xfrm>
            <a:off x="6608216" y="3459898"/>
            <a:ext cx="672741" cy="391583"/>
            <a:chOff x="808" y="1100"/>
            <a:chExt cx="760" cy="848"/>
          </a:xfrm>
          <a:noFill/>
        </p:grpSpPr>
        <p:pic>
          <p:nvPicPr>
            <p:cNvPr id="12" name="Picture 5" descr="es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8" y="1100"/>
              <a:ext cx="760" cy="848"/>
            </a:xfrm>
            <a:prstGeom prst="rect">
              <a:avLst/>
            </a:prstGeom>
            <a:grpFill/>
            <a:ln>
              <a:noFill/>
            </a:ln>
            <a:extLst/>
          </p:spPr>
        </p:pic>
        <p:grpSp>
          <p:nvGrpSpPr>
            <p:cNvPr id="13" name="Group 6"/>
            <p:cNvGrpSpPr>
              <a:grpSpLocks/>
            </p:cNvGrpSpPr>
            <p:nvPr/>
          </p:nvGrpSpPr>
          <p:grpSpPr bwMode="auto">
            <a:xfrm>
              <a:off x="811" y="1104"/>
              <a:ext cx="750" cy="445"/>
              <a:chOff x="3819" y="411"/>
              <a:chExt cx="654" cy="385"/>
            </a:xfrm>
            <a:grpFill/>
          </p:grpSpPr>
          <p:grpSp>
            <p:nvGrpSpPr>
              <p:cNvPr id="14" name="Group 7"/>
              <p:cNvGrpSpPr>
                <a:grpSpLocks/>
              </p:cNvGrpSpPr>
              <p:nvPr/>
            </p:nvGrpSpPr>
            <p:grpSpPr bwMode="auto">
              <a:xfrm>
                <a:off x="3846" y="444"/>
                <a:ext cx="608" cy="308"/>
                <a:chOff x="3846" y="444"/>
                <a:chExt cx="608" cy="308"/>
              </a:xfrm>
              <a:grpFill/>
            </p:grpSpPr>
            <p:pic>
              <p:nvPicPr>
                <p:cNvPr id="16" name="Picture 8" descr="sm 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1" y="561"/>
                  <a:ext cx="135" cy="82"/>
                </a:xfrm>
                <a:prstGeom prst="rect">
                  <a:avLst/>
                </a:prstGeom>
                <a:grpFill/>
                <a:ln>
                  <a:noFill/>
                </a:ln>
                <a:extLst/>
              </p:spPr>
            </p:pic>
            <p:pic>
              <p:nvPicPr>
                <p:cNvPr id="17" name="Picture 9" descr="sm 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3" y="483"/>
                  <a:ext cx="136" cy="82"/>
                </a:xfrm>
                <a:prstGeom prst="rect">
                  <a:avLst/>
                </a:prstGeom>
                <a:grpFill/>
                <a:ln>
                  <a:noFill/>
                </a:ln>
                <a:extLst/>
              </p:spPr>
            </p:pic>
            <p:pic>
              <p:nvPicPr>
                <p:cNvPr id="18" name="Picture 10" descr="sm purp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0" y="483"/>
                  <a:ext cx="136" cy="82"/>
                </a:xfrm>
                <a:prstGeom prst="rect">
                  <a:avLst/>
                </a:prstGeom>
                <a:grpFill/>
                <a:ln>
                  <a:noFill/>
                </a:ln>
                <a:extLst/>
              </p:spPr>
            </p:pic>
            <p:pic>
              <p:nvPicPr>
                <p:cNvPr id="19" name="Picture 11" descr="lt blue s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6" y="524"/>
                  <a:ext cx="135" cy="82"/>
                </a:xfrm>
                <a:prstGeom prst="rect">
                  <a:avLst/>
                </a:prstGeom>
                <a:grpFill/>
                <a:ln>
                  <a:noFill/>
                </a:ln>
                <a:extLst/>
              </p:spPr>
            </p:pic>
            <p:pic>
              <p:nvPicPr>
                <p:cNvPr id="20" name="Picture 12" descr="lt blue s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57" y="519"/>
                  <a:ext cx="135" cy="82"/>
                </a:xfrm>
                <a:prstGeom prst="rect">
                  <a:avLst/>
                </a:prstGeom>
                <a:grpFill/>
                <a:ln>
                  <a:noFill/>
                </a:ln>
                <a:extLst/>
              </p:spPr>
            </p:pic>
            <p:pic>
              <p:nvPicPr>
                <p:cNvPr id="21" name="Picture 13" descr="lt blue s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64" y="670"/>
                  <a:ext cx="135" cy="82"/>
                </a:xfrm>
                <a:prstGeom prst="rect">
                  <a:avLst/>
                </a:prstGeom>
                <a:grpFill/>
                <a:ln>
                  <a:noFill/>
                </a:ln>
                <a:extLst/>
              </p:spPr>
            </p:pic>
            <p:pic>
              <p:nvPicPr>
                <p:cNvPr id="22" name="Picture 14" descr="sm re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22" y="524"/>
                  <a:ext cx="135" cy="82"/>
                </a:xfrm>
                <a:prstGeom prst="rect">
                  <a:avLst/>
                </a:prstGeom>
                <a:grpFill/>
                <a:ln>
                  <a:noFill/>
                </a:ln>
                <a:extLst/>
              </p:spPr>
            </p:pic>
            <p:pic>
              <p:nvPicPr>
                <p:cNvPr id="23" name="Picture 15" descr="sm 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42" y="641"/>
                  <a:ext cx="136" cy="82"/>
                </a:xfrm>
                <a:prstGeom prst="rect">
                  <a:avLst/>
                </a:prstGeom>
                <a:grpFill/>
                <a:ln>
                  <a:noFill/>
                </a:ln>
                <a:extLst/>
              </p:spPr>
            </p:pic>
            <p:pic>
              <p:nvPicPr>
                <p:cNvPr id="24" name="Picture 16" descr="sm 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39" y="605"/>
                  <a:ext cx="136" cy="82"/>
                </a:xfrm>
                <a:prstGeom prst="rect">
                  <a:avLst/>
                </a:prstGeom>
                <a:grpFill/>
                <a:ln>
                  <a:noFill/>
                </a:ln>
                <a:extLst/>
              </p:spPr>
            </p:pic>
            <p:pic>
              <p:nvPicPr>
                <p:cNvPr id="25" name="Picture 17" descr="sm 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6" y="524"/>
                  <a:ext cx="136" cy="82"/>
                </a:xfrm>
                <a:prstGeom prst="rect">
                  <a:avLst/>
                </a:prstGeom>
                <a:grpFill/>
                <a:ln>
                  <a:noFill/>
                </a:ln>
                <a:extLst/>
              </p:spPr>
            </p:pic>
            <p:pic>
              <p:nvPicPr>
                <p:cNvPr id="26" name="Picture 18" descr="sm purp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2" y="573"/>
                  <a:ext cx="136" cy="82"/>
                </a:xfrm>
                <a:prstGeom prst="rect">
                  <a:avLst/>
                </a:prstGeom>
                <a:grpFill/>
                <a:ln>
                  <a:noFill/>
                </a:ln>
                <a:extLst/>
              </p:spPr>
            </p:pic>
            <p:pic>
              <p:nvPicPr>
                <p:cNvPr id="27" name="Picture 19" descr="sm purp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41" y="664"/>
                  <a:ext cx="136" cy="82"/>
                </a:xfrm>
                <a:prstGeom prst="rect">
                  <a:avLst/>
                </a:prstGeom>
                <a:grpFill/>
                <a:ln>
                  <a:noFill/>
                </a:ln>
                <a:extLst/>
              </p:spPr>
            </p:pic>
            <p:pic>
              <p:nvPicPr>
                <p:cNvPr id="28" name="Picture 20" descr="sm purp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8" y="602"/>
                  <a:ext cx="136" cy="82"/>
                </a:xfrm>
                <a:prstGeom prst="rect">
                  <a:avLst/>
                </a:prstGeom>
                <a:grpFill/>
                <a:ln>
                  <a:noFill/>
                </a:ln>
                <a:extLst/>
              </p:spPr>
            </p:pic>
            <p:pic>
              <p:nvPicPr>
                <p:cNvPr id="29" name="Picture 21" descr="sm purp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6" y="458"/>
                  <a:ext cx="136" cy="82"/>
                </a:xfrm>
                <a:prstGeom prst="rect">
                  <a:avLst/>
                </a:prstGeom>
                <a:grpFill/>
                <a:ln>
                  <a:noFill/>
                </a:ln>
                <a:extLst/>
              </p:spPr>
            </p:pic>
            <p:pic>
              <p:nvPicPr>
                <p:cNvPr id="30" name="Picture 22" descr="lt blue s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79" y="607"/>
                  <a:ext cx="135" cy="82"/>
                </a:xfrm>
                <a:prstGeom prst="rect">
                  <a:avLst/>
                </a:prstGeom>
                <a:grpFill/>
                <a:ln>
                  <a:noFill/>
                </a:ln>
                <a:extLst/>
              </p:spPr>
            </p:pic>
            <p:pic>
              <p:nvPicPr>
                <p:cNvPr id="31" name="Picture 23" descr="lt blue s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920" y="477"/>
                  <a:ext cx="135" cy="82"/>
                </a:xfrm>
                <a:prstGeom prst="rect">
                  <a:avLst/>
                </a:prstGeom>
                <a:grpFill/>
                <a:ln>
                  <a:noFill/>
                </a:ln>
                <a:extLst/>
              </p:spPr>
            </p:pic>
            <p:pic>
              <p:nvPicPr>
                <p:cNvPr id="32" name="Picture 24" descr="lt blue s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19" y="545"/>
                  <a:ext cx="135" cy="82"/>
                </a:xfrm>
                <a:prstGeom prst="rect">
                  <a:avLst/>
                </a:prstGeom>
                <a:grpFill/>
                <a:ln>
                  <a:noFill/>
                </a:ln>
                <a:extLst/>
              </p:spPr>
            </p:pic>
            <p:pic>
              <p:nvPicPr>
                <p:cNvPr id="33" name="Picture 25" descr="sm 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4" y="644"/>
                  <a:ext cx="136" cy="82"/>
                </a:xfrm>
                <a:prstGeom prst="rect">
                  <a:avLst/>
                </a:prstGeom>
                <a:grpFill/>
                <a:ln>
                  <a:noFill/>
                </a:ln>
                <a:extLst/>
              </p:spPr>
            </p:pic>
            <p:pic>
              <p:nvPicPr>
                <p:cNvPr id="34" name="Picture 26" descr="sm purp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35" y="476"/>
                  <a:ext cx="136" cy="82"/>
                </a:xfrm>
                <a:prstGeom prst="rect">
                  <a:avLst/>
                </a:prstGeom>
                <a:grpFill/>
                <a:ln>
                  <a:noFill/>
                </a:ln>
                <a:extLst/>
              </p:spPr>
            </p:pic>
            <p:pic>
              <p:nvPicPr>
                <p:cNvPr id="35" name="Picture 27" descr="sm re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43" y="444"/>
                  <a:ext cx="136" cy="82"/>
                </a:xfrm>
                <a:prstGeom prst="rect">
                  <a:avLst/>
                </a:prstGeom>
                <a:grpFill/>
                <a:ln>
                  <a:noFill/>
                </a:ln>
                <a:extLst/>
              </p:spPr>
            </p:pic>
          </p:grpSp>
          <p:pic>
            <p:nvPicPr>
              <p:cNvPr id="15" name="Picture 28" descr="top of ES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9" y="411"/>
                <a:ext cx="654" cy="385"/>
              </a:xfrm>
              <a:prstGeom prst="rect">
                <a:avLst/>
              </a:prstGeom>
              <a:grpFill/>
              <a:ln>
                <a:noFill/>
              </a:ln>
              <a:extLst/>
            </p:spPr>
          </p:pic>
        </p:grpSp>
      </p:grpSp>
      <p:sp>
        <p:nvSpPr>
          <p:cNvPr id="36" name="Text Box 29"/>
          <p:cNvSpPr txBox="1">
            <a:spLocks noChangeArrowheads="1"/>
          </p:cNvSpPr>
          <p:nvPr/>
        </p:nvSpPr>
        <p:spPr bwMode="auto">
          <a:xfrm>
            <a:off x="4635371" y="2933700"/>
            <a:ext cx="2913062" cy="263525"/>
          </a:xfrm>
          <a:prstGeom prst="rect">
            <a:avLst/>
          </a:prstGeom>
          <a:noFill/>
          <a:ln w="12700">
            <a:noFill/>
            <a:miter lim="800000"/>
            <a:headEnd/>
            <a:tailEnd/>
          </a:ln>
        </p:spPr>
        <p:txBody>
          <a:bodyPr lIns="90000" tIns="46800" rIns="90000" bIns="46800">
            <a:spAutoFit/>
          </a:bodyPr>
          <a:lstStyle/>
          <a:p>
            <a:pPr algn="ctr">
              <a:buFont typeface="wingdings" pitchFamily="2" charset="2"/>
              <a:buNone/>
            </a:pPr>
            <a:r>
              <a:rPr lang="cs-CZ" sz="1100" b="1" dirty="0" err="1" smtClean="0">
                <a:solidFill>
                  <a:srgbClr val="000000"/>
                </a:solidFill>
              </a:rPr>
              <a:t>Manufacturing</a:t>
            </a:r>
            <a:r>
              <a:rPr lang="cs-CZ" sz="1100" b="1" dirty="0" smtClean="0">
                <a:solidFill>
                  <a:srgbClr val="000000"/>
                </a:solidFill>
              </a:rPr>
              <a:t> </a:t>
            </a:r>
            <a:r>
              <a:rPr lang="cs-CZ" sz="1100" b="1" dirty="0" err="1" smtClean="0">
                <a:solidFill>
                  <a:srgbClr val="000000"/>
                </a:solidFill>
              </a:rPr>
              <a:t>Integration</a:t>
            </a:r>
            <a:r>
              <a:rPr lang="cs-CZ" sz="1100" b="1" dirty="0" smtClean="0">
                <a:solidFill>
                  <a:srgbClr val="000000"/>
                </a:solidFill>
              </a:rPr>
              <a:t> &amp; </a:t>
            </a:r>
            <a:r>
              <a:rPr lang="cs-CZ" sz="1100" b="1" dirty="0" err="1" smtClean="0">
                <a:solidFill>
                  <a:srgbClr val="000000"/>
                </a:solidFill>
              </a:rPr>
              <a:t>Intelligence</a:t>
            </a:r>
            <a:endParaRPr lang="cs-CZ" sz="1100" b="1" dirty="0">
              <a:solidFill>
                <a:srgbClr val="000000"/>
              </a:solidFill>
            </a:endParaRPr>
          </a:p>
        </p:txBody>
      </p:sp>
      <p:sp>
        <p:nvSpPr>
          <p:cNvPr id="37" name="Text Box 30"/>
          <p:cNvSpPr txBox="1">
            <a:spLocks noChangeArrowheads="1"/>
          </p:cNvSpPr>
          <p:nvPr/>
        </p:nvSpPr>
        <p:spPr bwMode="auto">
          <a:xfrm>
            <a:off x="6386342" y="3792917"/>
            <a:ext cx="1209225" cy="202236"/>
          </a:xfrm>
          <a:prstGeom prst="rect">
            <a:avLst/>
          </a:prstGeom>
          <a:noFill/>
          <a:ln w="12700">
            <a:noFill/>
            <a:miter lim="800000"/>
            <a:headEnd/>
            <a:tailEnd/>
          </a:ln>
        </p:spPr>
        <p:txBody>
          <a:bodyPr wrap="square" lIns="90000" tIns="46800" rIns="90000" bIns="46800">
            <a:spAutoFit/>
          </a:bodyPr>
          <a:lstStyle/>
          <a:p>
            <a:pPr>
              <a:buFont typeface="wingdings" pitchFamily="2" charset="2"/>
              <a:buNone/>
            </a:pPr>
            <a:r>
              <a:rPr lang="cs-CZ" sz="700" dirty="0" smtClean="0">
                <a:solidFill>
                  <a:srgbClr val="0076CB"/>
                </a:solidFill>
              </a:rPr>
              <a:t>Kompoziční prostředí</a:t>
            </a:r>
            <a:endParaRPr lang="cs-CZ" sz="700" dirty="0">
              <a:solidFill>
                <a:srgbClr val="0076CB"/>
              </a:solidFill>
            </a:endParaRPr>
          </a:p>
        </p:txBody>
      </p:sp>
      <p:sp>
        <p:nvSpPr>
          <p:cNvPr id="38" name="Rectangle 44"/>
          <p:cNvSpPr>
            <a:spLocks noChangeArrowheads="1"/>
          </p:cNvSpPr>
          <p:nvPr/>
        </p:nvSpPr>
        <p:spPr bwMode="auto">
          <a:xfrm>
            <a:off x="4629021" y="2070100"/>
            <a:ext cx="2935287" cy="369888"/>
          </a:xfrm>
          <a:prstGeom prst="rect">
            <a:avLst/>
          </a:prstGeom>
          <a:solidFill>
            <a:schemeClr val="accent1"/>
          </a:solidFill>
          <a:ln w="12700">
            <a:noFill/>
            <a:prstDash val="dash"/>
            <a:miter lim="800000"/>
            <a:headEnd/>
            <a:tailEnd/>
          </a:ln>
        </p:spPr>
        <p:txBody>
          <a:bodyPr wrap="none" lIns="90000" tIns="46800" rIns="90000" bIns="46800" anchor="ctr"/>
          <a:lstStyle/>
          <a:p>
            <a:pPr>
              <a:buFont typeface="wingdings" pitchFamily="2" charset="2"/>
              <a:buChar char="n"/>
            </a:pPr>
            <a:endParaRPr lang="cs-CZ" dirty="0">
              <a:solidFill>
                <a:srgbClr val="000000"/>
              </a:solidFill>
            </a:endParaRPr>
          </a:p>
        </p:txBody>
      </p:sp>
      <p:sp>
        <p:nvSpPr>
          <p:cNvPr id="39" name="Text Box 51"/>
          <p:cNvSpPr txBox="1">
            <a:spLocks noChangeArrowheads="1"/>
          </p:cNvSpPr>
          <p:nvPr/>
        </p:nvSpPr>
        <p:spPr bwMode="auto">
          <a:xfrm>
            <a:off x="4686171" y="2130425"/>
            <a:ext cx="876097" cy="263791"/>
          </a:xfrm>
          <a:prstGeom prst="rect">
            <a:avLst/>
          </a:prstGeom>
          <a:noFill/>
          <a:ln w="12700">
            <a:noFill/>
            <a:miter lim="800000"/>
            <a:headEnd/>
            <a:tailEnd/>
          </a:ln>
        </p:spPr>
        <p:txBody>
          <a:bodyPr wrap="square" lIns="90000" tIns="46800" rIns="90000" bIns="46800">
            <a:spAutoFit/>
          </a:bodyPr>
          <a:lstStyle/>
          <a:p>
            <a:pPr algn="ctr">
              <a:spcBef>
                <a:spcPct val="50000"/>
              </a:spcBef>
              <a:buFont typeface="wingdings" pitchFamily="2" charset="2"/>
              <a:buNone/>
            </a:pPr>
            <a:r>
              <a:rPr lang="cs-CZ" sz="1100" b="1" cap="all" dirty="0" smtClean="0">
                <a:solidFill>
                  <a:srgbClr val="000000"/>
                </a:solidFill>
              </a:rPr>
              <a:t>plán</a:t>
            </a:r>
            <a:endParaRPr lang="cs-CZ" sz="1100" b="1" cap="all" dirty="0">
              <a:solidFill>
                <a:srgbClr val="000000"/>
              </a:solidFill>
            </a:endParaRPr>
          </a:p>
        </p:txBody>
      </p:sp>
      <p:sp>
        <p:nvSpPr>
          <p:cNvPr id="40" name="Text Box 52"/>
          <p:cNvSpPr txBox="1">
            <a:spLocks noChangeArrowheads="1"/>
          </p:cNvSpPr>
          <p:nvPr/>
        </p:nvSpPr>
        <p:spPr bwMode="auto">
          <a:xfrm>
            <a:off x="5641846" y="2130425"/>
            <a:ext cx="915987" cy="263525"/>
          </a:xfrm>
          <a:prstGeom prst="rect">
            <a:avLst/>
          </a:prstGeom>
          <a:noFill/>
          <a:ln w="12700">
            <a:noFill/>
            <a:miter lim="800000"/>
            <a:headEnd/>
            <a:tailEnd/>
          </a:ln>
        </p:spPr>
        <p:txBody>
          <a:bodyPr lIns="90000" tIns="46800" rIns="90000" bIns="46800">
            <a:spAutoFit/>
          </a:bodyPr>
          <a:lstStyle/>
          <a:p>
            <a:pPr algn="ctr">
              <a:spcBef>
                <a:spcPct val="50000"/>
              </a:spcBef>
              <a:buFont typeface="wingdings" pitchFamily="2" charset="2"/>
              <a:buNone/>
            </a:pPr>
            <a:r>
              <a:rPr lang="cs-CZ" sz="1100" b="1" cap="all" dirty="0" smtClean="0">
                <a:solidFill>
                  <a:srgbClr val="000000"/>
                </a:solidFill>
              </a:rPr>
              <a:t>výroba</a:t>
            </a:r>
            <a:endParaRPr lang="cs-CZ" sz="1100" b="1" cap="all" dirty="0">
              <a:solidFill>
                <a:srgbClr val="000000"/>
              </a:solidFill>
            </a:endParaRPr>
          </a:p>
        </p:txBody>
      </p:sp>
      <p:sp>
        <p:nvSpPr>
          <p:cNvPr id="41" name="Text Box 53"/>
          <p:cNvSpPr txBox="1">
            <a:spLocks noChangeArrowheads="1"/>
          </p:cNvSpPr>
          <p:nvPr/>
        </p:nvSpPr>
        <p:spPr bwMode="auto">
          <a:xfrm>
            <a:off x="6627683" y="2130425"/>
            <a:ext cx="915988" cy="263525"/>
          </a:xfrm>
          <a:prstGeom prst="rect">
            <a:avLst/>
          </a:prstGeom>
          <a:noFill/>
          <a:ln w="12700">
            <a:noFill/>
            <a:miter lim="800000"/>
            <a:headEnd/>
            <a:tailEnd/>
          </a:ln>
        </p:spPr>
        <p:txBody>
          <a:bodyPr lIns="90000" tIns="46800" rIns="90000" bIns="46800">
            <a:spAutoFit/>
          </a:bodyPr>
          <a:lstStyle/>
          <a:p>
            <a:pPr algn="ctr">
              <a:spcBef>
                <a:spcPct val="50000"/>
              </a:spcBef>
              <a:buFont typeface="wingdings" pitchFamily="2" charset="2"/>
              <a:buNone/>
            </a:pPr>
            <a:r>
              <a:rPr lang="cs-CZ" sz="1100" b="1" cap="all" dirty="0" smtClean="0">
                <a:solidFill>
                  <a:srgbClr val="000000"/>
                </a:solidFill>
              </a:rPr>
              <a:t>dodávka</a:t>
            </a:r>
            <a:endParaRPr lang="cs-CZ" sz="1100" b="1" cap="all" dirty="0">
              <a:solidFill>
                <a:srgbClr val="000000"/>
              </a:solidFill>
            </a:endParaRPr>
          </a:p>
        </p:txBody>
      </p:sp>
      <p:grpSp>
        <p:nvGrpSpPr>
          <p:cNvPr id="42" name="Group 208"/>
          <p:cNvGrpSpPr/>
          <p:nvPr/>
        </p:nvGrpSpPr>
        <p:grpSpPr>
          <a:xfrm>
            <a:off x="4642952" y="1703701"/>
            <a:ext cx="2922110" cy="311150"/>
            <a:chOff x="3263900" y="1778000"/>
            <a:chExt cx="2260600" cy="311150"/>
          </a:xfrm>
          <a:solidFill>
            <a:srgbClr val="CCCCCC"/>
          </a:solidFill>
        </p:grpSpPr>
        <p:sp>
          <p:nvSpPr>
            <p:cNvPr id="43" name="Rectangle 42"/>
            <p:cNvSpPr/>
            <p:nvPr/>
          </p:nvSpPr>
          <p:spPr bwMode="gray">
            <a:xfrm>
              <a:off x="3263900" y="1778000"/>
              <a:ext cx="711200" cy="311150"/>
            </a:xfrm>
            <a:prstGeom prst="rect">
              <a:avLst/>
            </a:prstGeom>
            <a:grp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cs-CZ" kern="0" dirty="0">
                <a:solidFill>
                  <a:srgbClr val="000000"/>
                </a:solidFill>
                <a:ea typeface="Arial Unicode MS" pitchFamily="34" charset="-128"/>
                <a:cs typeface="Arial Unicode MS" pitchFamily="34" charset="-128"/>
              </a:endParaRPr>
            </a:p>
          </p:txBody>
        </p:sp>
        <p:sp>
          <p:nvSpPr>
            <p:cNvPr id="44" name="Rectangle 43"/>
            <p:cNvSpPr/>
            <p:nvPr/>
          </p:nvSpPr>
          <p:spPr bwMode="gray">
            <a:xfrm>
              <a:off x="4045552" y="1778000"/>
              <a:ext cx="711200" cy="311150"/>
            </a:xfrm>
            <a:prstGeom prst="rect">
              <a:avLst/>
            </a:prstGeom>
            <a:grp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cs-CZ" kern="0" dirty="0">
                <a:solidFill>
                  <a:srgbClr val="000000"/>
                </a:solidFill>
                <a:ea typeface="Arial Unicode MS" pitchFamily="34" charset="-128"/>
                <a:cs typeface="Arial Unicode MS" pitchFamily="34" charset="-128"/>
              </a:endParaRPr>
            </a:p>
          </p:txBody>
        </p:sp>
        <p:sp>
          <p:nvSpPr>
            <p:cNvPr id="45" name="Rectangle 44"/>
            <p:cNvSpPr/>
            <p:nvPr/>
          </p:nvSpPr>
          <p:spPr bwMode="gray">
            <a:xfrm>
              <a:off x="4813300" y="1778000"/>
              <a:ext cx="711200" cy="311150"/>
            </a:xfrm>
            <a:prstGeom prst="rect">
              <a:avLst/>
            </a:prstGeom>
            <a:grpFill/>
            <a:ln w="6350" algn="ctr">
              <a:noFill/>
              <a:miter lim="800000"/>
              <a:headEnd/>
              <a:tailEnd/>
            </a:ln>
          </p:spPr>
          <p:txBody>
            <a:bodyPr lIns="90000" tIns="72000" rIns="90000" bIns="72000" anchor="ctr"/>
            <a:lstStyle/>
            <a:p>
              <a:pPr algn="ctr">
                <a:spcBef>
                  <a:spcPct val="50000"/>
                </a:spcBef>
                <a:buClr>
                  <a:srgbClr val="F0AB00"/>
                </a:buClr>
                <a:buSzPct val="80000"/>
                <a:defRPr/>
              </a:pPr>
              <a:endParaRPr lang="cs-CZ" kern="0" dirty="0">
                <a:solidFill>
                  <a:srgbClr val="000000"/>
                </a:solidFill>
                <a:ea typeface="Arial Unicode MS" pitchFamily="34" charset="-128"/>
                <a:cs typeface="Arial Unicode MS" pitchFamily="34" charset="-128"/>
              </a:endParaRPr>
            </a:p>
          </p:txBody>
        </p:sp>
        <p:sp>
          <p:nvSpPr>
            <p:cNvPr id="46" name="Text Box 67"/>
            <p:cNvSpPr txBox="1">
              <a:spLocks noChangeArrowheads="1"/>
            </p:cNvSpPr>
            <p:nvPr/>
          </p:nvSpPr>
          <p:spPr bwMode="auto">
            <a:xfrm>
              <a:off x="3423467" y="1793493"/>
              <a:ext cx="385497" cy="276999"/>
            </a:xfrm>
            <a:prstGeom prst="rect">
              <a:avLst/>
            </a:prstGeom>
            <a:grpFill/>
            <a:ln w="9525" algn="ctr">
              <a:noFill/>
              <a:miter lim="800000"/>
              <a:headEnd/>
              <a:tailEnd/>
            </a:ln>
          </p:spPr>
          <p:txBody>
            <a:bodyPr wrap="none">
              <a:spAutoFit/>
            </a:bodyPr>
            <a:lstStyle/>
            <a:p>
              <a:pPr algn="ctr">
                <a:buFont typeface="Wingdings" pitchFamily="2" charset="2"/>
                <a:buNone/>
                <a:defRPr/>
              </a:pPr>
              <a:r>
                <a:rPr lang="cs-CZ" sz="1200" b="1" dirty="0" smtClean="0">
                  <a:solidFill>
                    <a:srgbClr val="000000"/>
                  </a:solidFill>
                </a:rPr>
                <a:t>ERP</a:t>
              </a:r>
              <a:endParaRPr lang="cs-CZ" sz="1200" b="1" dirty="0">
                <a:solidFill>
                  <a:srgbClr val="000000"/>
                </a:solidFill>
              </a:endParaRPr>
            </a:p>
          </p:txBody>
        </p:sp>
        <p:sp>
          <p:nvSpPr>
            <p:cNvPr id="47" name="Text Box 70"/>
            <p:cNvSpPr txBox="1">
              <a:spLocks noChangeArrowheads="1"/>
            </p:cNvSpPr>
            <p:nvPr/>
          </p:nvSpPr>
          <p:spPr bwMode="auto">
            <a:xfrm>
              <a:off x="4129704" y="1793494"/>
              <a:ext cx="550249" cy="277282"/>
            </a:xfrm>
            <a:prstGeom prst="rect">
              <a:avLst/>
            </a:prstGeom>
            <a:grpFill/>
            <a:ln w="9525" algn="ctr">
              <a:noFill/>
              <a:miter lim="800000"/>
              <a:headEnd/>
              <a:tailEnd/>
            </a:ln>
          </p:spPr>
          <p:txBody>
            <a:bodyPr>
              <a:spAutoFit/>
            </a:bodyPr>
            <a:lstStyle/>
            <a:p>
              <a:pPr algn="ctr">
                <a:buFont typeface="Wingdings" pitchFamily="2" charset="2"/>
                <a:buNone/>
                <a:defRPr/>
              </a:pPr>
              <a:r>
                <a:rPr lang="cs-CZ" sz="1200" b="1" dirty="0" smtClean="0">
                  <a:solidFill>
                    <a:srgbClr val="000000"/>
                  </a:solidFill>
                </a:rPr>
                <a:t>SCM</a:t>
              </a:r>
              <a:endParaRPr lang="cs-CZ" sz="1200" b="1" dirty="0">
                <a:solidFill>
                  <a:srgbClr val="000000"/>
                </a:solidFill>
              </a:endParaRPr>
            </a:p>
          </p:txBody>
        </p:sp>
        <p:sp>
          <p:nvSpPr>
            <p:cNvPr id="48" name="Text Box 73"/>
            <p:cNvSpPr txBox="1">
              <a:spLocks noChangeArrowheads="1"/>
            </p:cNvSpPr>
            <p:nvPr/>
          </p:nvSpPr>
          <p:spPr bwMode="auto">
            <a:xfrm>
              <a:off x="4973951" y="1793494"/>
              <a:ext cx="394158" cy="276999"/>
            </a:xfrm>
            <a:prstGeom prst="rect">
              <a:avLst/>
            </a:prstGeom>
            <a:grpFill/>
            <a:ln w="9525" algn="ctr">
              <a:noFill/>
              <a:miter lim="800000"/>
              <a:headEnd/>
              <a:tailEnd/>
            </a:ln>
          </p:spPr>
          <p:txBody>
            <a:bodyPr wrap="none">
              <a:spAutoFit/>
            </a:bodyPr>
            <a:lstStyle/>
            <a:p>
              <a:pPr algn="ctr">
                <a:buFont typeface="Wingdings" pitchFamily="2" charset="2"/>
                <a:buNone/>
                <a:defRPr/>
              </a:pPr>
              <a:r>
                <a:rPr lang="cs-CZ" sz="1200" b="1" dirty="0" smtClean="0">
                  <a:solidFill>
                    <a:srgbClr val="000000"/>
                  </a:solidFill>
                </a:rPr>
                <a:t>PLM</a:t>
              </a:r>
              <a:endParaRPr lang="cs-CZ" sz="1200" b="1" dirty="0">
                <a:solidFill>
                  <a:srgbClr val="000000"/>
                </a:solidFill>
              </a:endParaRPr>
            </a:p>
          </p:txBody>
        </p:sp>
      </p:grpSp>
      <p:grpSp>
        <p:nvGrpSpPr>
          <p:cNvPr id="49" name="Group 272"/>
          <p:cNvGrpSpPr>
            <a:grpSpLocks/>
          </p:cNvGrpSpPr>
          <p:nvPr/>
        </p:nvGrpSpPr>
        <p:grpSpPr bwMode="auto">
          <a:xfrm>
            <a:off x="4039946" y="5216525"/>
            <a:ext cx="849130" cy="623888"/>
            <a:chOff x="1064" y="3418"/>
            <a:chExt cx="657" cy="510"/>
          </a:xfrm>
        </p:grpSpPr>
        <p:pic>
          <p:nvPicPr>
            <p:cNvPr id="50" name="Picture 276" descr="flask"/>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07" y="3418"/>
              <a:ext cx="158" cy="251"/>
            </a:xfrm>
            <a:prstGeom prst="rect">
              <a:avLst/>
            </a:prstGeom>
            <a:noFill/>
            <a:ln w="9525">
              <a:noFill/>
              <a:miter lim="800000"/>
              <a:headEnd/>
              <a:tailEnd/>
            </a:ln>
          </p:spPr>
        </p:pic>
        <p:sp>
          <p:nvSpPr>
            <p:cNvPr id="51" name="Rectangle 278"/>
            <p:cNvSpPr>
              <a:spLocks noChangeArrowheads="1"/>
            </p:cNvSpPr>
            <p:nvPr/>
          </p:nvSpPr>
          <p:spPr bwMode="gray">
            <a:xfrm>
              <a:off x="1064" y="3651"/>
              <a:ext cx="657" cy="277"/>
            </a:xfrm>
            <a:prstGeom prst="rect">
              <a:avLst/>
            </a:prstGeom>
            <a:noFill/>
            <a:ln w="9525" algn="ctr">
              <a:noFill/>
              <a:miter lim="800000"/>
              <a:headEnd/>
              <a:tailEnd/>
            </a:ln>
          </p:spPr>
          <p:txBody>
            <a:bodyPr wrap="none" lIns="0" rIns="0">
              <a:spAutoFit/>
            </a:bodyPr>
            <a:lstStyle/>
            <a:p>
              <a:pPr algn="ctr">
                <a:spcBef>
                  <a:spcPct val="75000"/>
                </a:spcBef>
                <a:buClr>
                  <a:srgbClr val="777777"/>
                </a:buClr>
                <a:buFont typeface="wingdings" pitchFamily="2" charset="2"/>
                <a:buNone/>
              </a:pPr>
              <a:r>
                <a:rPr lang="cs-CZ" sz="800" dirty="0" smtClean="0">
                  <a:solidFill>
                    <a:schemeClr val="bg1"/>
                  </a:solidFill>
                </a:rPr>
                <a:t>LIMS/ Kontroly/</a:t>
              </a:r>
              <a:br>
                <a:rPr lang="cs-CZ" sz="800" dirty="0" smtClean="0">
                  <a:solidFill>
                    <a:schemeClr val="bg1"/>
                  </a:solidFill>
                </a:rPr>
              </a:br>
              <a:r>
                <a:rPr lang="cs-CZ" sz="800" dirty="0" smtClean="0">
                  <a:solidFill>
                    <a:schemeClr val="bg1"/>
                  </a:solidFill>
                </a:rPr>
                <a:t>Testování zařízení</a:t>
              </a:r>
              <a:endParaRPr lang="cs-CZ" sz="800" dirty="0">
                <a:solidFill>
                  <a:schemeClr val="bg1"/>
                </a:solidFill>
              </a:endParaRPr>
            </a:p>
          </p:txBody>
        </p:sp>
      </p:grpSp>
      <p:grpSp>
        <p:nvGrpSpPr>
          <p:cNvPr id="52" name="Group 279"/>
          <p:cNvGrpSpPr>
            <a:grpSpLocks/>
          </p:cNvGrpSpPr>
          <p:nvPr/>
        </p:nvGrpSpPr>
        <p:grpSpPr bwMode="auto">
          <a:xfrm>
            <a:off x="3797171" y="4946650"/>
            <a:ext cx="338137" cy="529781"/>
            <a:chOff x="479" y="3027"/>
            <a:chExt cx="396" cy="864"/>
          </a:xfrm>
        </p:grpSpPr>
        <p:grpSp>
          <p:nvGrpSpPr>
            <p:cNvPr id="53" name="Group 280"/>
            <p:cNvGrpSpPr>
              <a:grpSpLocks/>
            </p:cNvGrpSpPr>
            <p:nvPr/>
          </p:nvGrpSpPr>
          <p:grpSpPr bwMode="auto">
            <a:xfrm>
              <a:off x="479" y="3027"/>
              <a:ext cx="396" cy="672"/>
              <a:chOff x="2828" y="2767"/>
              <a:chExt cx="634" cy="1079"/>
            </a:xfrm>
          </p:grpSpPr>
          <p:pic>
            <p:nvPicPr>
              <p:cNvPr id="55" name="Picture 281" descr="SCAD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856" y="2767"/>
                <a:ext cx="595" cy="868"/>
              </a:xfrm>
              <a:prstGeom prst="rect">
                <a:avLst/>
              </a:prstGeom>
              <a:noFill/>
              <a:ln w="9525">
                <a:noFill/>
                <a:miter lim="800000"/>
                <a:headEnd/>
                <a:tailEnd/>
              </a:ln>
            </p:spPr>
          </p:pic>
          <p:grpSp>
            <p:nvGrpSpPr>
              <p:cNvPr id="56" name="Group 282"/>
              <p:cNvGrpSpPr>
                <a:grpSpLocks/>
              </p:cNvGrpSpPr>
              <p:nvPr/>
            </p:nvGrpSpPr>
            <p:grpSpPr bwMode="auto">
              <a:xfrm>
                <a:off x="2828" y="3305"/>
                <a:ext cx="634" cy="541"/>
                <a:chOff x="2828" y="3305"/>
                <a:chExt cx="634" cy="541"/>
              </a:xfrm>
            </p:grpSpPr>
            <p:pic>
              <p:nvPicPr>
                <p:cNvPr id="57" name="Picture 283" descr="scree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28" y="3305"/>
                  <a:ext cx="634" cy="541"/>
                </a:xfrm>
                <a:prstGeom prst="rect">
                  <a:avLst/>
                </a:prstGeom>
                <a:noFill/>
                <a:ln w="9525">
                  <a:noFill/>
                  <a:miter lim="800000"/>
                  <a:headEnd/>
                  <a:tailEnd/>
                </a:ln>
              </p:spPr>
            </p:pic>
            <p:pic>
              <p:nvPicPr>
                <p:cNvPr id="58" name="Picture 284" descr="scree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28" y="3305"/>
                  <a:ext cx="634" cy="541"/>
                </a:xfrm>
                <a:prstGeom prst="rect">
                  <a:avLst/>
                </a:prstGeom>
                <a:noFill/>
                <a:ln w="9525">
                  <a:noFill/>
                  <a:miter lim="800000"/>
                  <a:headEnd/>
                  <a:tailEnd/>
                </a:ln>
              </p:spPr>
            </p:pic>
          </p:grpSp>
        </p:grpSp>
        <p:sp>
          <p:nvSpPr>
            <p:cNvPr id="54" name="Rectangle 285"/>
            <p:cNvSpPr>
              <a:spLocks noChangeArrowheads="1"/>
            </p:cNvSpPr>
            <p:nvPr/>
          </p:nvSpPr>
          <p:spPr bwMode="gray">
            <a:xfrm>
              <a:off x="517" y="3540"/>
              <a:ext cx="261" cy="351"/>
            </a:xfrm>
            <a:prstGeom prst="rect">
              <a:avLst/>
            </a:prstGeom>
            <a:noFill/>
            <a:ln w="9525" algn="ctr">
              <a:noFill/>
              <a:miter lim="800000"/>
              <a:headEnd/>
              <a:tailEnd/>
            </a:ln>
          </p:spPr>
          <p:txBody>
            <a:bodyPr wrap="none" lIns="0" rIns="0">
              <a:spAutoFit/>
            </a:bodyPr>
            <a:lstStyle/>
            <a:p>
              <a:pPr>
                <a:spcBef>
                  <a:spcPct val="75000"/>
                </a:spcBef>
                <a:buClr>
                  <a:srgbClr val="777777"/>
                </a:buClr>
                <a:buFont typeface="wingdings" pitchFamily="2" charset="2"/>
                <a:buNone/>
              </a:pPr>
              <a:r>
                <a:rPr lang="cs-CZ" sz="800" dirty="0" smtClean="0">
                  <a:solidFill>
                    <a:schemeClr val="bg1"/>
                  </a:solidFill>
                </a:rPr>
                <a:t>MES</a:t>
              </a:r>
              <a:endParaRPr lang="cs-CZ" sz="800" dirty="0">
                <a:solidFill>
                  <a:schemeClr val="bg1"/>
                </a:solidFill>
              </a:endParaRPr>
            </a:p>
          </p:txBody>
        </p:sp>
      </p:grpSp>
      <p:grpSp>
        <p:nvGrpSpPr>
          <p:cNvPr id="59" name="Group 286"/>
          <p:cNvGrpSpPr>
            <a:grpSpLocks/>
          </p:cNvGrpSpPr>
          <p:nvPr/>
        </p:nvGrpSpPr>
        <p:grpSpPr bwMode="auto">
          <a:xfrm>
            <a:off x="7781799" y="4818063"/>
            <a:ext cx="570516" cy="580998"/>
            <a:chOff x="3436" y="1387"/>
            <a:chExt cx="673" cy="835"/>
          </a:xfrm>
        </p:grpSpPr>
        <p:grpSp>
          <p:nvGrpSpPr>
            <p:cNvPr id="60" name="Group 287"/>
            <p:cNvGrpSpPr>
              <a:grpSpLocks/>
            </p:cNvGrpSpPr>
            <p:nvPr/>
          </p:nvGrpSpPr>
          <p:grpSpPr bwMode="auto">
            <a:xfrm>
              <a:off x="3543" y="1387"/>
              <a:ext cx="371" cy="704"/>
              <a:chOff x="2674" y="3137"/>
              <a:chExt cx="502" cy="951"/>
            </a:xfrm>
          </p:grpSpPr>
          <p:pic>
            <p:nvPicPr>
              <p:cNvPr id="62" name="Picture 288" descr="hmi"/>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677" y="3137"/>
                <a:ext cx="499" cy="714"/>
              </a:xfrm>
              <a:prstGeom prst="rect">
                <a:avLst/>
              </a:prstGeom>
              <a:noFill/>
              <a:ln w="9525">
                <a:noFill/>
                <a:miter lim="800000"/>
                <a:headEnd/>
                <a:tailEnd/>
              </a:ln>
            </p:spPr>
          </p:pic>
          <p:pic>
            <p:nvPicPr>
              <p:cNvPr id="63" name="Picture 289" descr="monito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674" y="3781"/>
                <a:ext cx="492" cy="307"/>
              </a:xfrm>
              <a:prstGeom prst="rect">
                <a:avLst/>
              </a:prstGeom>
              <a:noFill/>
              <a:ln w="9525">
                <a:noFill/>
                <a:miter lim="800000"/>
                <a:headEnd/>
                <a:tailEnd/>
              </a:ln>
            </p:spPr>
          </p:pic>
        </p:grpSp>
        <p:sp>
          <p:nvSpPr>
            <p:cNvPr id="61" name="Rectangle 290"/>
            <p:cNvSpPr>
              <a:spLocks noChangeArrowheads="1"/>
            </p:cNvSpPr>
            <p:nvPr/>
          </p:nvSpPr>
          <p:spPr bwMode="gray">
            <a:xfrm>
              <a:off x="3436" y="1912"/>
              <a:ext cx="673" cy="310"/>
            </a:xfrm>
            <a:prstGeom prst="rect">
              <a:avLst/>
            </a:prstGeom>
            <a:noFill/>
            <a:ln w="9525" algn="ctr">
              <a:noFill/>
              <a:miter lim="800000"/>
              <a:headEnd/>
              <a:tailEnd/>
            </a:ln>
          </p:spPr>
          <p:txBody>
            <a:bodyPr wrap="none" lIns="0" rIns="0">
              <a:spAutoFit/>
            </a:bodyPr>
            <a:lstStyle/>
            <a:p>
              <a:pPr>
                <a:spcBef>
                  <a:spcPct val="75000"/>
                </a:spcBef>
                <a:buClr>
                  <a:srgbClr val="777777"/>
                </a:buClr>
                <a:buFont typeface="wingdings" pitchFamily="2" charset="2"/>
                <a:buNone/>
              </a:pPr>
              <a:r>
                <a:rPr lang="cs-CZ" sz="800" dirty="0" smtClean="0">
                  <a:solidFill>
                    <a:schemeClr val="bg1"/>
                  </a:solidFill>
                </a:rPr>
                <a:t>SCADA/HMI</a:t>
              </a:r>
              <a:endParaRPr lang="cs-CZ" sz="800" dirty="0">
                <a:solidFill>
                  <a:schemeClr val="bg1"/>
                </a:solidFill>
              </a:endParaRPr>
            </a:p>
          </p:txBody>
        </p:sp>
      </p:grpSp>
      <p:grpSp>
        <p:nvGrpSpPr>
          <p:cNvPr id="64" name="Group 291"/>
          <p:cNvGrpSpPr>
            <a:grpSpLocks/>
          </p:cNvGrpSpPr>
          <p:nvPr/>
        </p:nvGrpSpPr>
        <p:grpSpPr bwMode="auto">
          <a:xfrm>
            <a:off x="6711953" y="5351462"/>
            <a:ext cx="391151" cy="552135"/>
            <a:chOff x="4805" y="3106"/>
            <a:chExt cx="555" cy="847"/>
          </a:xfrm>
        </p:grpSpPr>
        <p:grpSp>
          <p:nvGrpSpPr>
            <p:cNvPr id="65" name="Group 292"/>
            <p:cNvGrpSpPr>
              <a:grpSpLocks/>
            </p:cNvGrpSpPr>
            <p:nvPr/>
          </p:nvGrpSpPr>
          <p:grpSpPr bwMode="auto">
            <a:xfrm>
              <a:off x="4911" y="3106"/>
              <a:ext cx="362" cy="672"/>
              <a:chOff x="3528" y="2769"/>
              <a:chExt cx="634" cy="1077"/>
            </a:xfrm>
          </p:grpSpPr>
          <p:grpSp>
            <p:nvGrpSpPr>
              <p:cNvPr id="67" name="Group 293"/>
              <p:cNvGrpSpPr>
                <a:grpSpLocks/>
              </p:cNvGrpSpPr>
              <p:nvPr/>
            </p:nvGrpSpPr>
            <p:grpSpPr bwMode="auto">
              <a:xfrm>
                <a:off x="3528" y="3305"/>
                <a:ext cx="634" cy="541"/>
                <a:chOff x="2828" y="3305"/>
                <a:chExt cx="634" cy="541"/>
              </a:xfrm>
            </p:grpSpPr>
            <p:pic>
              <p:nvPicPr>
                <p:cNvPr id="69" name="Picture 294" descr="scree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28" y="3305"/>
                  <a:ext cx="634" cy="541"/>
                </a:xfrm>
                <a:prstGeom prst="rect">
                  <a:avLst/>
                </a:prstGeom>
                <a:noFill/>
                <a:ln w="9525">
                  <a:noFill/>
                  <a:miter lim="800000"/>
                  <a:headEnd/>
                  <a:tailEnd/>
                </a:ln>
              </p:spPr>
            </p:pic>
            <p:pic>
              <p:nvPicPr>
                <p:cNvPr id="70" name="Picture 295" descr="screen"/>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828" y="3305"/>
                  <a:ext cx="634" cy="541"/>
                </a:xfrm>
                <a:prstGeom prst="rect">
                  <a:avLst/>
                </a:prstGeom>
                <a:noFill/>
                <a:ln w="9525">
                  <a:noFill/>
                  <a:miter lim="800000"/>
                  <a:headEnd/>
                  <a:tailEnd/>
                </a:ln>
              </p:spPr>
            </p:pic>
          </p:grpSp>
          <p:pic>
            <p:nvPicPr>
              <p:cNvPr id="68" name="Picture 296" descr="plant data collection"/>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51" y="2769"/>
                <a:ext cx="595" cy="868"/>
              </a:xfrm>
              <a:prstGeom prst="rect">
                <a:avLst/>
              </a:prstGeom>
              <a:noFill/>
              <a:ln w="9525">
                <a:noFill/>
                <a:miter lim="800000"/>
                <a:headEnd/>
                <a:tailEnd/>
              </a:ln>
            </p:spPr>
          </p:pic>
        </p:grpSp>
        <p:sp>
          <p:nvSpPr>
            <p:cNvPr id="66" name="Rectangle 297"/>
            <p:cNvSpPr>
              <a:spLocks noChangeArrowheads="1"/>
            </p:cNvSpPr>
            <p:nvPr/>
          </p:nvSpPr>
          <p:spPr bwMode="gray">
            <a:xfrm>
              <a:off x="4805" y="3622"/>
              <a:ext cx="555" cy="331"/>
            </a:xfrm>
            <a:prstGeom prst="rect">
              <a:avLst/>
            </a:prstGeom>
            <a:noFill/>
            <a:ln w="9525" algn="ctr">
              <a:noFill/>
              <a:miter lim="800000"/>
              <a:headEnd/>
              <a:tailEnd/>
            </a:ln>
          </p:spPr>
          <p:txBody>
            <a:bodyPr wrap="none" lIns="0" rIns="0">
              <a:spAutoFit/>
            </a:bodyPr>
            <a:lstStyle/>
            <a:p>
              <a:pPr algn="ctr">
                <a:spcBef>
                  <a:spcPct val="75000"/>
                </a:spcBef>
                <a:buClr>
                  <a:srgbClr val="777777"/>
                </a:buClr>
                <a:buFont typeface="wingdings" pitchFamily="2" charset="2"/>
                <a:buNone/>
              </a:pPr>
              <a:r>
                <a:rPr lang="cs-CZ" sz="800" dirty="0" smtClean="0">
                  <a:solidFill>
                    <a:schemeClr val="bg1"/>
                  </a:solidFill>
                </a:rPr>
                <a:t>Sběr dat</a:t>
              </a:r>
              <a:endParaRPr lang="cs-CZ" sz="800" dirty="0">
                <a:solidFill>
                  <a:schemeClr val="bg1"/>
                </a:solidFill>
              </a:endParaRPr>
            </a:p>
          </p:txBody>
        </p:sp>
      </p:grpSp>
      <p:grpSp>
        <p:nvGrpSpPr>
          <p:cNvPr id="71" name="Group 303"/>
          <p:cNvGrpSpPr>
            <a:grpSpLocks/>
          </p:cNvGrpSpPr>
          <p:nvPr/>
        </p:nvGrpSpPr>
        <p:grpSpPr bwMode="auto">
          <a:xfrm>
            <a:off x="7264271" y="5284789"/>
            <a:ext cx="568575" cy="642937"/>
            <a:chOff x="3240" y="2623"/>
            <a:chExt cx="665" cy="925"/>
          </a:xfrm>
        </p:grpSpPr>
        <p:grpSp>
          <p:nvGrpSpPr>
            <p:cNvPr id="72" name="Group 304"/>
            <p:cNvGrpSpPr>
              <a:grpSpLocks/>
            </p:cNvGrpSpPr>
            <p:nvPr/>
          </p:nvGrpSpPr>
          <p:grpSpPr bwMode="auto">
            <a:xfrm>
              <a:off x="3447" y="2623"/>
              <a:ext cx="188" cy="584"/>
              <a:chOff x="3982" y="145"/>
              <a:chExt cx="300" cy="937"/>
            </a:xfrm>
          </p:grpSpPr>
          <p:pic>
            <p:nvPicPr>
              <p:cNvPr id="74" name="Picture 305" descr="d3"/>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94" y="779"/>
                <a:ext cx="276" cy="303"/>
              </a:xfrm>
              <a:prstGeom prst="rect">
                <a:avLst/>
              </a:prstGeom>
              <a:noFill/>
              <a:ln w="9525">
                <a:noFill/>
                <a:miter lim="800000"/>
                <a:headEnd/>
                <a:tailEnd/>
              </a:ln>
            </p:spPr>
          </p:pic>
          <p:pic>
            <p:nvPicPr>
              <p:cNvPr id="75" name="Picture 306" descr="Device Integration"/>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82" y="145"/>
                <a:ext cx="300" cy="726"/>
              </a:xfrm>
              <a:prstGeom prst="rect">
                <a:avLst/>
              </a:prstGeom>
              <a:noFill/>
              <a:ln w="9525">
                <a:noFill/>
                <a:miter lim="800000"/>
                <a:headEnd/>
                <a:tailEnd/>
              </a:ln>
            </p:spPr>
          </p:pic>
        </p:grpSp>
        <p:sp>
          <p:nvSpPr>
            <p:cNvPr id="73" name="Rectangle 307"/>
            <p:cNvSpPr>
              <a:spLocks noChangeArrowheads="1"/>
            </p:cNvSpPr>
            <p:nvPr/>
          </p:nvSpPr>
          <p:spPr bwMode="gray">
            <a:xfrm>
              <a:off x="3240" y="3061"/>
              <a:ext cx="665" cy="487"/>
            </a:xfrm>
            <a:prstGeom prst="rect">
              <a:avLst/>
            </a:prstGeom>
            <a:noFill/>
            <a:ln w="9525" algn="ctr">
              <a:noFill/>
              <a:miter lim="800000"/>
              <a:headEnd/>
              <a:tailEnd/>
            </a:ln>
          </p:spPr>
          <p:txBody>
            <a:bodyPr wrap="square" lIns="0" rIns="0">
              <a:spAutoFit/>
            </a:bodyPr>
            <a:lstStyle/>
            <a:p>
              <a:pPr algn="ctr">
                <a:spcBef>
                  <a:spcPct val="75000"/>
                </a:spcBef>
                <a:buClr>
                  <a:srgbClr val="777777"/>
                </a:buClr>
                <a:buFont typeface="wingdings" pitchFamily="2" charset="2"/>
                <a:buNone/>
              </a:pPr>
              <a:r>
                <a:rPr lang="cs-CZ" sz="800" dirty="0" smtClean="0">
                  <a:solidFill>
                    <a:schemeClr val="bg1"/>
                  </a:solidFill>
                </a:rPr>
                <a:t>Bezdrátová</a:t>
              </a:r>
            </a:p>
            <a:p>
              <a:pPr algn="ctr">
                <a:buClr>
                  <a:srgbClr val="777777"/>
                </a:buClr>
                <a:buFont typeface="wingdings" pitchFamily="2" charset="2"/>
                <a:buNone/>
              </a:pPr>
              <a:r>
                <a:rPr lang="cs-CZ" sz="800" dirty="0" smtClean="0">
                  <a:solidFill>
                    <a:schemeClr val="bg1"/>
                  </a:solidFill>
                </a:rPr>
                <a:t>komunikace</a:t>
              </a:r>
              <a:endParaRPr lang="cs-CZ" sz="800" dirty="0">
                <a:solidFill>
                  <a:schemeClr val="bg1"/>
                </a:solidFill>
              </a:endParaRPr>
            </a:p>
          </p:txBody>
        </p:sp>
      </p:grpSp>
      <p:grpSp>
        <p:nvGrpSpPr>
          <p:cNvPr id="76" name="Group 308"/>
          <p:cNvGrpSpPr>
            <a:grpSpLocks/>
          </p:cNvGrpSpPr>
          <p:nvPr/>
        </p:nvGrpSpPr>
        <p:grpSpPr bwMode="auto">
          <a:xfrm>
            <a:off x="5749672" y="5376861"/>
            <a:ext cx="687265" cy="692149"/>
            <a:chOff x="3896" y="2589"/>
            <a:chExt cx="804" cy="996"/>
          </a:xfrm>
        </p:grpSpPr>
        <p:grpSp>
          <p:nvGrpSpPr>
            <p:cNvPr id="77" name="Group 309"/>
            <p:cNvGrpSpPr>
              <a:grpSpLocks/>
            </p:cNvGrpSpPr>
            <p:nvPr/>
          </p:nvGrpSpPr>
          <p:grpSpPr bwMode="auto">
            <a:xfrm>
              <a:off x="4168" y="2589"/>
              <a:ext cx="240" cy="614"/>
              <a:chOff x="4528" y="156"/>
              <a:chExt cx="384" cy="984"/>
            </a:xfrm>
          </p:grpSpPr>
          <p:pic>
            <p:nvPicPr>
              <p:cNvPr id="79" name="Picture 310" descr="d4"/>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28" y="775"/>
                <a:ext cx="384" cy="365"/>
              </a:xfrm>
              <a:prstGeom prst="rect">
                <a:avLst/>
              </a:prstGeom>
              <a:noFill/>
              <a:ln w="9525">
                <a:noFill/>
                <a:miter lim="800000"/>
                <a:headEnd/>
                <a:tailEnd/>
              </a:ln>
            </p:spPr>
          </p:pic>
          <p:pic>
            <p:nvPicPr>
              <p:cNvPr id="80" name="Picture 311" descr="Environ"/>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4553" y="156"/>
                <a:ext cx="334" cy="787"/>
              </a:xfrm>
              <a:prstGeom prst="rect">
                <a:avLst/>
              </a:prstGeom>
              <a:noFill/>
              <a:ln w="9525">
                <a:noFill/>
                <a:miter lim="800000"/>
                <a:headEnd/>
                <a:tailEnd/>
              </a:ln>
            </p:spPr>
          </p:pic>
        </p:grpSp>
        <p:sp>
          <p:nvSpPr>
            <p:cNvPr id="78" name="Rectangle 312"/>
            <p:cNvSpPr>
              <a:spLocks noChangeArrowheads="1"/>
            </p:cNvSpPr>
            <p:nvPr/>
          </p:nvSpPr>
          <p:spPr bwMode="gray">
            <a:xfrm>
              <a:off x="3896" y="3098"/>
              <a:ext cx="804" cy="487"/>
            </a:xfrm>
            <a:prstGeom prst="rect">
              <a:avLst/>
            </a:prstGeom>
            <a:noFill/>
            <a:ln w="9525" algn="ctr">
              <a:noFill/>
              <a:miter lim="800000"/>
              <a:headEnd/>
              <a:tailEnd/>
            </a:ln>
          </p:spPr>
          <p:txBody>
            <a:bodyPr wrap="none" lIns="0" rIns="0">
              <a:spAutoFit/>
            </a:bodyPr>
            <a:lstStyle/>
            <a:p>
              <a:pPr algn="ctr">
                <a:buClr>
                  <a:srgbClr val="777777"/>
                </a:buClr>
                <a:buFont typeface="wingdings" pitchFamily="2" charset="2"/>
                <a:buNone/>
              </a:pPr>
              <a:r>
                <a:rPr lang="cs-CZ" sz="800" dirty="0" err="1" smtClean="0">
                  <a:solidFill>
                    <a:schemeClr val="bg1"/>
                  </a:solidFill>
                </a:rPr>
                <a:t>Enviromentální</a:t>
              </a:r>
              <a:endParaRPr lang="cs-CZ" sz="800" dirty="0" smtClean="0">
                <a:solidFill>
                  <a:schemeClr val="bg1"/>
                </a:solidFill>
              </a:endParaRPr>
            </a:p>
            <a:p>
              <a:pPr algn="ctr">
                <a:buClr>
                  <a:srgbClr val="777777"/>
                </a:buClr>
                <a:buFont typeface="wingdings" pitchFamily="2" charset="2"/>
                <a:buNone/>
              </a:pPr>
              <a:r>
                <a:rPr lang="cs-CZ" sz="800" dirty="0" smtClean="0">
                  <a:solidFill>
                    <a:schemeClr val="bg1"/>
                  </a:solidFill>
                </a:rPr>
                <a:t>řízení</a:t>
              </a:r>
              <a:endParaRPr lang="cs-CZ" sz="800" dirty="0">
                <a:solidFill>
                  <a:schemeClr val="bg1"/>
                </a:solidFill>
              </a:endParaRPr>
            </a:p>
          </p:txBody>
        </p:sp>
      </p:grpSp>
      <p:grpSp>
        <p:nvGrpSpPr>
          <p:cNvPr id="81" name="Group 313"/>
          <p:cNvGrpSpPr>
            <a:grpSpLocks/>
          </p:cNvGrpSpPr>
          <p:nvPr/>
        </p:nvGrpSpPr>
        <p:grpSpPr bwMode="auto">
          <a:xfrm>
            <a:off x="7923077" y="4198938"/>
            <a:ext cx="537052" cy="654421"/>
            <a:chOff x="4922" y="935"/>
            <a:chExt cx="909" cy="1125"/>
          </a:xfrm>
        </p:grpSpPr>
        <p:grpSp>
          <p:nvGrpSpPr>
            <p:cNvPr id="82" name="Group 314"/>
            <p:cNvGrpSpPr>
              <a:grpSpLocks/>
            </p:cNvGrpSpPr>
            <p:nvPr/>
          </p:nvGrpSpPr>
          <p:grpSpPr bwMode="auto">
            <a:xfrm>
              <a:off x="5204" y="935"/>
              <a:ext cx="369" cy="705"/>
              <a:chOff x="1939" y="2931"/>
              <a:chExt cx="495" cy="951"/>
            </a:xfrm>
          </p:grpSpPr>
          <p:pic>
            <p:nvPicPr>
              <p:cNvPr id="84" name="Picture 315" descr="plant historian"/>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939" y="2931"/>
                <a:ext cx="495" cy="714"/>
              </a:xfrm>
              <a:prstGeom prst="rect">
                <a:avLst/>
              </a:prstGeom>
              <a:noFill/>
              <a:ln w="9525">
                <a:noFill/>
                <a:miter lim="800000"/>
                <a:headEnd/>
                <a:tailEnd/>
              </a:ln>
            </p:spPr>
          </p:pic>
          <p:pic>
            <p:nvPicPr>
              <p:cNvPr id="85" name="Picture 316" descr="monito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939" y="3575"/>
                <a:ext cx="492" cy="307"/>
              </a:xfrm>
              <a:prstGeom prst="rect">
                <a:avLst/>
              </a:prstGeom>
              <a:noFill/>
              <a:ln w="9525">
                <a:noFill/>
                <a:miter lim="800000"/>
                <a:headEnd/>
                <a:tailEnd/>
              </a:ln>
            </p:spPr>
          </p:pic>
        </p:grpSp>
        <p:sp>
          <p:nvSpPr>
            <p:cNvPr id="83" name="Rectangle 317"/>
            <p:cNvSpPr>
              <a:spLocks noChangeArrowheads="1"/>
            </p:cNvSpPr>
            <p:nvPr/>
          </p:nvSpPr>
          <p:spPr bwMode="gray">
            <a:xfrm>
              <a:off x="4922" y="1478"/>
              <a:ext cx="909" cy="582"/>
            </a:xfrm>
            <a:prstGeom prst="rect">
              <a:avLst/>
            </a:prstGeom>
            <a:noFill/>
            <a:ln w="9525" algn="ctr">
              <a:noFill/>
              <a:miter lim="800000"/>
              <a:headEnd/>
              <a:tailEnd/>
            </a:ln>
          </p:spPr>
          <p:txBody>
            <a:bodyPr wrap="none" lIns="0" rIns="0">
              <a:spAutoFit/>
            </a:bodyPr>
            <a:lstStyle/>
            <a:p>
              <a:pPr algn="ctr">
                <a:spcBef>
                  <a:spcPct val="75000"/>
                </a:spcBef>
                <a:buClr>
                  <a:srgbClr val="777777"/>
                </a:buClr>
                <a:buFont typeface="wingdings" pitchFamily="2" charset="2"/>
                <a:buNone/>
              </a:pPr>
              <a:r>
                <a:rPr lang="cs-CZ" sz="800" dirty="0" smtClean="0">
                  <a:solidFill>
                    <a:schemeClr val="bg1"/>
                  </a:solidFill>
                </a:rPr>
                <a:t>Historizační</a:t>
              </a:r>
            </a:p>
            <a:p>
              <a:pPr algn="ctr">
                <a:buClr>
                  <a:srgbClr val="777777"/>
                </a:buClr>
                <a:buFont typeface="wingdings" pitchFamily="2" charset="2"/>
                <a:buNone/>
              </a:pPr>
              <a:r>
                <a:rPr lang="cs-CZ" sz="800" dirty="0" smtClean="0">
                  <a:solidFill>
                    <a:schemeClr val="bg1"/>
                  </a:solidFill>
                </a:rPr>
                <a:t>databáze</a:t>
              </a:r>
              <a:endParaRPr lang="cs-CZ" sz="800" dirty="0">
                <a:solidFill>
                  <a:schemeClr val="bg1"/>
                </a:solidFill>
              </a:endParaRPr>
            </a:p>
          </p:txBody>
        </p:sp>
      </p:grpSp>
      <p:grpSp>
        <p:nvGrpSpPr>
          <p:cNvPr id="86" name="Group 338"/>
          <p:cNvGrpSpPr>
            <a:grpSpLocks/>
          </p:cNvGrpSpPr>
          <p:nvPr/>
        </p:nvGrpSpPr>
        <p:grpSpPr bwMode="auto">
          <a:xfrm>
            <a:off x="5011941" y="5487993"/>
            <a:ext cx="453502" cy="607632"/>
            <a:chOff x="2084" y="3847"/>
            <a:chExt cx="350" cy="498"/>
          </a:xfrm>
        </p:grpSpPr>
        <p:grpSp>
          <p:nvGrpSpPr>
            <p:cNvPr id="87" name="Group 328"/>
            <p:cNvGrpSpPr>
              <a:grpSpLocks/>
            </p:cNvGrpSpPr>
            <p:nvPr/>
          </p:nvGrpSpPr>
          <p:grpSpPr bwMode="auto">
            <a:xfrm>
              <a:off x="2084" y="3884"/>
              <a:ext cx="350" cy="461"/>
              <a:chOff x="3937" y="3480"/>
              <a:chExt cx="530" cy="808"/>
            </a:xfrm>
          </p:grpSpPr>
          <p:pic>
            <p:nvPicPr>
              <p:cNvPr id="98" name="Picture 329" descr="RFID"/>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3969" y="3480"/>
                <a:ext cx="482" cy="282"/>
              </a:xfrm>
              <a:prstGeom prst="rect">
                <a:avLst/>
              </a:prstGeom>
              <a:noFill/>
              <a:ln w="9525">
                <a:noFill/>
                <a:miter lim="800000"/>
                <a:headEnd/>
                <a:tailEnd/>
              </a:ln>
            </p:spPr>
          </p:pic>
          <p:sp>
            <p:nvSpPr>
              <p:cNvPr id="99" name="Rectangle 330"/>
              <p:cNvSpPr>
                <a:spLocks noChangeArrowheads="1"/>
              </p:cNvSpPr>
              <p:nvPr/>
            </p:nvSpPr>
            <p:spPr bwMode="gray">
              <a:xfrm>
                <a:off x="3937" y="3802"/>
                <a:ext cx="530" cy="486"/>
              </a:xfrm>
              <a:prstGeom prst="rect">
                <a:avLst/>
              </a:prstGeom>
              <a:noFill/>
              <a:ln w="9525" algn="ctr">
                <a:noFill/>
                <a:miter lim="800000"/>
                <a:headEnd/>
                <a:tailEnd/>
              </a:ln>
            </p:spPr>
            <p:txBody>
              <a:bodyPr wrap="none" lIns="0" rIns="0">
                <a:spAutoFit/>
              </a:bodyPr>
              <a:lstStyle/>
              <a:p>
                <a:pPr algn="ctr">
                  <a:spcBef>
                    <a:spcPct val="75000"/>
                  </a:spcBef>
                  <a:buClr>
                    <a:srgbClr val="777777"/>
                  </a:buClr>
                  <a:buFont typeface="wingdings" pitchFamily="2" charset="2"/>
                  <a:buNone/>
                </a:pPr>
                <a:r>
                  <a:rPr lang="cs-CZ" sz="800" dirty="0" smtClean="0">
                    <a:solidFill>
                      <a:schemeClr val="bg1"/>
                    </a:solidFill>
                  </a:rPr>
                  <a:t>Závodová</a:t>
                </a:r>
              </a:p>
              <a:p>
                <a:pPr algn="ctr">
                  <a:buClr>
                    <a:srgbClr val="777777"/>
                  </a:buClr>
                  <a:buFont typeface="wingdings" pitchFamily="2" charset="2"/>
                  <a:buNone/>
                </a:pPr>
                <a:r>
                  <a:rPr lang="cs-CZ" sz="800" dirty="0" smtClean="0">
                    <a:solidFill>
                      <a:schemeClr val="bg1"/>
                    </a:solidFill>
                  </a:rPr>
                  <a:t>DB</a:t>
                </a:r>
                <a:endParaRPr lang="cs-CZ" sz="800" dirty="0">
                  <a:solidFill>
                    <a:schemeClr val="bg1"/>
                  </a:solidFill>
                </a:endParaRPr>
              </a:p>
            </p:txBody>
          </p:sp>
        </p:grpSp>
        <p:grpSp>
          <p:nvGrpSpPr>
            <p:cNvPr id="88" name="Group 318"/>
            <p:cNvGrpSpPr>
              <a:grpSpLocks/>
            </p:cNvGrpSpPr>
            <p:nvPr/>
          </p:nvGrpSpPr>
          <p:grpSpPr bwMode="auto">
            <a:xfrm>
              <a:off x="2184" y="3847"/>
              <a:ext cx="149" cy="142"/>
              <a:chOff x="4752" y="3697"/>
              <a:chExt cx="149" cy="142"/>
            </a:xfrm>
          </p:grpSpPr>
          <p:sp>
            <p:nvSpPr>
              <p:cNvPr id="89" name="AutoShape 319"/>
              <p:cNvSpPr>
                <a:spLocks noChangeArrowheads="1"/>
              </p:cNvSpPr>
              <p:nvPr/>
            </p:nvSpPr>
            <p:spPr bwMode="gray">
              <a:xfrm>
                <a:off x="4752" y="3783"/>
                <a:ext cx="55" cy="56"/>
              </a:xfrm>
              <a:prstGeom prst="cube">
                <a:avLst>
                  <a:gd name="adj" fmla="val 25000"/>
                </a:avLst>
              </a:prstGeom>
              <a:gradFill rotWithShape="1">
                <a:gsLst>
                  <a:gs pos="0">
                    <a:schemeClr val="bg2">
                      <a:gamma/>
                      <a:tint val="0"/>
                      <a:invGamma/>
                    </a:schemeClr>
                  </a:gs>
                  <a:gs pos="100000">
                    <a:schemeClr val="bg2"/>
                  </a:gs>
                </a:gsLst>
                <a:path path="rect">
                  <a:fillToRect l="50000" t="50000" r="50000" b="50000"/>
                </a:path>
              </a:gradFill>
              <a:ln w="9525">
                <a:solidFill>
                  <a:schemeClr val="accent2"/>
                </a:solidFill>
                <a:miter lim="800000"/>
                <a:headEnd/>
                <a:tailEnd/>
              </a:ln>
              <a:effectLst/>
            </p:spPr>
            <p:txBody>
              <a:bodyPr wrap="none" lIns="90000" tIns="46800" rIns="90000" bIns="46800" anchor="ctr"/>
              <a:lstStyle/>
              <a:p>
                <a:pPr>
                  <a:buFont typeface="wingdings" pitchFamily="2" charset="2"/>
                  <a:buChar char="n"/>
                </a:pPr>
                <a:endParaRPr lang="cs-CZ" dirty="0">
                  <a:solidFill>
                    <a:schemeClr val="bg1"/>
                  </a:solidFill>
                </a:endParaRPr>
              </a:p>
            </p:txBody>
          </p:sp>
          <p:sp>
            <p:nvSpPr>
              <p:cNvPr id="90" name="AutoShape 320"/>
              <p:cNvSpPr>
                <a:spLocks noChangeArrowheads="1"/>
              </p:cNvSpPr>
              <p:nvPr/>
            </p:nvSpPr>
            <p:spPr bwMode="gray">
              <a:xfrm>
                <a:off x="4799" y="3783"/>
                <a:ext cx="56" cy="56"/>
              </a:xfrm>
              <a:prstGeom prst="cube">
                <a:avLst>
                  <a:gd name="adj" fmla="val 25000"/>
                </a:avLst>
              </a:prstGeom>
              <a:gradFill rotWithShape="1">
                <a:gsLst>
                  <a:gs pos="0">
                    <a:schemeClr val="bg2">
                      <a:gamma/>
                      <a:tint val="0"/>
                      <a:invGamma/>
                    </a:schemeClr>
                  </a:gs>
                  <a:gs pos="100000">
                    <a:schemeClr val="bg2"/>
                  </a:gs>
                </a:gsLst>
                <a:path path="rect">
                  <a:fillToRect l="50000" t="50000" r="50000" b="50000"/>
                </a:path>
              </a:gradFill>
              <a:ln w="9525">
                <a:solidFill>
                  <a:schemeClr val="accent2"/>
                </a:solidFill>
                <a:miter lim="800000"/>
                <a:headEnd/>
                <a:tailEnd/>
              </a:ln>
              <a:effectLst/>
            </p:spPr>
            <p:txBody>
              <a:bodyPr wrap="none" lIns="90000" tIns="46800" rIns="90000" bIns="46800" anchor="ctr"/>
              <a:lstStyle/>
              <a:p>
                <a:pPr>
                  <a:buFont typeface="wingdings" pitchFamily="2" charset="2"/>
                  <a:buChar char="n"/>
                </a:pPr>
                <a:endParaRPr lang="cs-CZ" dirty="0">
                  <a:solidFill>
                    <a:schemeClr val="bg1"/>
                  </a:solidFill>
                </a:endParaRPr>
              </a:p>
            </p:txBody>
          </p:sp>
          <p:sp>
            <p:nvSpPr>
              <p:cNvPr id="91" name="AutoShape 321"/>
              <p:cNvSpPr>
                <a:spLocks noChangeArrowheads="1"/>
              </p:cNvSpPr>
              <p:nvPr/>
            </p:nvSpPr>
            <p:spPr bwMode="gray">
              <a:xfrm>
                <a:off x="4845" y="3783"/>
                <a:ext cx="53" cy="56"/>
              </a:xfrm>
              <a:prstGeom prst="cube">
                <a:avLst>
                  <a:gd name="adj" fmla="val 25000"/>
                </a:avLst>
              </a:prstGeom>
              <a:gradFill rotWithShape="1">
                <a:gsLst>
                  <a:gs pos="0">
                    <a:schemeClr val="bg2">
                      <a:gamma/>
                      <a:tint val="0"/>
                      <a:invGamma/>
                    </a:schemeClr>
                  </a:gs>
                  <a:gs pos="100000">
                    <a:schemeClr val="bg2"/>
                  </a:gs>
                </a:gsLst>
                <a:path path="rect">
                  <a:fillToRect l="50000" t="50000" r="50000" b="50000"/>
                </a:path>
              </a:gradFill>
              <a:ln w="9525">
                <a:solidFill>
                  <a:schemeClr val="accent2"/>
                </a:solidFill>
                <a:miter lim="800000"/>
                <a:headEnd/>
                <a:tailEnd/>
              </a:ln>
              <a:effectLst/>
            </p:spPr>
            <p:txBody>
              <a:bodyPr wrap="none" lIns="90000" tIns="46800" rIns="90000" bIns="46800" anchor="ctr"/>
              <a:lstStyle/>
              <a:p>
                <a:pPr>
                  <a:buFont typeface="wingdings" pitchFamily="2" charset="2"/>
                  <a:buChar char="n"/>
                </a:pPr>
                <a:endParaRPr lang="cs-CZ" dirty="0">
                  <a:solidFill>
                    <a:schemeClr val="bg1"/>
                  </a:solidFill>
                </a:endParaRPr>
              </a:p>
            </p:txBody>
          </p:sp>
          <p:sp>
            <p:nvSpPr>
              <p:cNvPr id="92" name="AutoShape 322"/>
              <p:cNvSpPr>
                <a:spLocks noChangeArrowheads="1"/>
              </p:cNvSpPr>
              <p:nvPr/>
            </p:nvSpPr>
            <p:spPr bwMode="gray">
              <a:xfrm>
                <a:off x="4752" y="3740"/>
                <a:ext cx="55" cy="56"/>
              </a:xfrm>
              <a:prstGeom prst="cube">
                <a:avLst>
                  <a:gd name="adj" fmla="val 25000"/>
                </a:avLst>
              </a:prstGeom>
              <a:gradFill rotWithShape="1">
                <a:gsLst>
                  <a:gs pos="0">
                    <a:schemeClr val="bg2">
                      <a:gamma/>
                      <a:tint val="0"/>
                      <a:invGamma/>
                    </a:schemeClr>
                  </a:gs>
                  <a:gs pos="100000">
                    <a:schemeClr val="bg2"/>
                  </a:gs>
                </a:gsLst>
                <a:path path="rect">
                  <a:fillToRect l="50000" t="50000" r="50000" b="50000"/>
                </a:path>
              </a:gradFill>
              <a:ln w="9525">
                <a:solidFill>
                  <a:schemeClr val="accent2"/>
                </a:solidFill>
                <a:miter lim="800000"/>
                <a:headEnd/>
                <a:tailEnd/>
              </a:ln>
              <a:effectLst/>
            </p:spPr>
            <p:txBody>
              <a:bodyPr wrap="none" lIns="90000" tIns="46800" rIns="90000" bIns="46800" anchor="ctr"/>
              <a:lstStyle/>
              <a:p>
                <a:pPr>
                  <a:buFont typeface="wingdings" pitchFamily="2" charset="2"/>
                  <a:buChar char="n"/>
                </a:pPr>
                <a:endParaRPr lang="cs-CZ" dirty="0">
                  <a:solidFill>
                    <a:schemeClr val="bg1"/>
                  </a:solidFill>
                </a:endParaRPr>
              </a:p>
            </p:txBody>
          </p:sp>
          <p:sp>
            <p:nvSpPr>
              <p:cNvPr id="93" name="AutoShape 323"/>
              <p:cNvSpPr>
                <a:spLocks noChangeArrowheads="1"/>
              </p:cNvSpPr>
              <p:nvPr/>
            </p:nvSpPr>
            <p:spPr bwMode="gray">
              <a:xfrm>
                <a:off x="4799" y="3740"/>
                <a:ext cx="56" cy="56"/>
              </a:xfrm>
              <a:prstGeom prst="cube">
                <a:avLst>
                  <a:gd name="adj" fmla="val 25000"/>
                </a:avLst>
              </a:prstGeom>
              <a:gradFill rotWithShape="1">
                <a:gsLst>
                  <a:gs pos="0">
                    <a:schemeClr val="bg2">
                      <a:gamma/>
                      <a:tint val="0"/>
                      <a:invGamma/>
                    </a:schemeClr>
                  </a:gs>
                  <a:gs pos="100000">
                    <a:schemeClr val="bg2"/>
                  </a:gs>
                </a:gsLst>
                <a:path path="rect">
                  <a:fillToRect l="50000" t="50000" r="50000" b="50000"/>
                </a:path>
              </a:gradFill>
              <a:ln w="9525">
                <a:solidFill>
                  <a:schemeClr val="accent2"/>
                </a:solidFill>
                <a:miter lim="800000"/>
                <a:headEnd/>
                <a:tailEnd/>
              </a:ln>
              <a:effectLst/>
            </p:spPr>
            <p:txBody>
              <a:bodyPr wrap="none" lIns="90000" tIns="46800" rIns="90000" bIns="46800" anchor="ctr"/>
              <a:lstStyle/>
              <a:p>
                <a:pPr>
                  <a:buFont typeface="wingdings" pitchFamily="2" charset="2"/>
                  <a:buChar char="n"/>
                </a:pPr>
                <a:endParaRPr lang="cs-CZ" dirty="0">
                  <a:solidFill>
                    <a:schemeClr val="bg1"/>
                  </a:solidFill>
                </a:endParaRPr>
              </a:p>
            </p:txBody>
          </p:sp>
          <p:sp>
            <p:nvSpPr>
              <p:cNvPr id="94" name="AutoShape 324"/>
              <p:cNvSpPr>
                <a:spLocks noChangeArrowheads="1"/>
              </p:cNvSpPr>
              <p:nvPr/>
            </p:nvSpPr>
            <p:spPr bwMode="gray">
              <a:xfrm>
                <a:off x="4845" y="3740"/>
                <a:ext cx="53" cy="56"/>
              </a:xfrm>
              <a:prstGeom prst="cube">
                <a:avLst>
                  <a:gd name="adj" fmla="val 25000"/>
                </a:avLst>
              </a:prstGeom>
              <a:gradFill rotWithShape="1">
                <a:gsLst>
                  <a:gs pos="0">
                    <a:schemeClr val="bg2">
                      <a:gamma/>
                      <a:tint val="0"/>
                      <a:invGamma/>
                    </a:schemeClr>
                  </a:gs>
                  <a:gs pos="100000">
                    <a:schemeClr val="bg2"/>
                  </a:gs>
                </a:gsLst>
                <a:path path="rect">
                  <a:fillToRect l="50000" t="50000" r="50000" b="50000"/>
                </a:path>
              </a:gradFill>
              <a:ln w="9525">
                <a:solidFill>
                  <a:schemeClr val="accent2"/>
                </a:solidFill>
                <a:miter lim="800000"/>
                <a:headEnd/>
                <a:tailEnd/>
              </a:ln>
              <a:effectLst/>
            </p:spPr>
            <p:txBody>
              <a:bodyPr wrap="none" lIns="90000" tIns="46800" rIns="90000" bIns="46800" anchor="ctr"/>
              <a:lstStyle/>
              <a:p>
                <a:pPr>
                  <a:buFont typeface="wingdings" pitchFamily="2" charset="2"/>
                  <a:buChar char="n"/>
                </a:pPr>
                <a:endParaRPr lang="cs-CZ" dirty="0">
                  <a:solidFill>
                    <a:schemeClr val="bg1"/>
                  </a:solidFill>
                </a:endParaRPr>
              </a:p>
            </p:txBody>
          </p:sp>
          <p:sp>
            <p:nvSpPr>
              <p:cNvPr id="95" name="AutoShape 325"/>
              <p:cNvSpPr>
                <a:spLocks noChangeArrowheads="1"/>
              </p:cNvSpPr>
              <p:nvPr/>
            </p:nvSpPr>
            <p:spPr bwMode="gray">
              <a:xfrm>
                <a:off x="4752" y="3697"/>
                <a:ext cx="55" cy="56"/>
              </a:xfrm>
              <a:prstGeom prst="cube">
                <a:avLst>
                  <a:gd name="adj" fmla="val 25000"/>
                </a:avLst>
              </a:prstGeom>
              <a:gradFill rotWithShape="1">
                <a:gsLst>
                  <a:gs pos="0">
                    <a:schemeClr val="bg2">
                      <a:gamma/>
                      <a:tint val="0"/>
                      <a:invGamma/>
                    </a:schemeClr>
                  </a:gs>
                  <a:gs pos="100000">
                    <a:schemeClr val="bg2"/>
                  </a:gs>
                </a:gsLst>
                <a:path path="rect">
                  <a:fillToRect l="50000" t="50000" r="50000" b="50000"/>
                </a:path>
              </a:gradFill>
              <a:ln w="9525">
                <a:solidFill>
                  <a:schemeClr val="accent2"/>
                </a:solidFill>
                <a:miter lim="800000"/>
                <a:headEnd/>
                <a:tailEnd/>
              </a:ln>
              <a:effectLst/>
            </p:spPr>
            <p:txBody>
              <a:bodyPr wrap="none" lIns="90000" tIns="46800" rIns="90000" bIns="46800" anchor="ctr"/>
              <a:lstStyle/>
              <a:p>
                <a:pPr>
                  <a:buFont typeface="wingdings" pitchFamily="2" charset="2"/>
                  <a:buChar char="n"/>
                </a:pPr>
                <a:endParaRPr lang="cs-CZ" dirty="0">
                  <a:solidFill>
                    <a:schemeClr val="bg1"/>
                  </a:solidFill>
                </a:endParaRPr>
              </a:p>
            </p:txBody>
          </p:sp>
          <p:sp>
            <p:nvSpPr>
              <p:cNvPr id="96" name="AutoShape 326"/>
              <p:cNvSpPr>
                <a:spLocks noChangeArrowheads="1"/>
              </p:cNvSpPr>
              <p:nvPr/>
            </p:nvSpPr>
            <p:spPr bwMode="gray">
              <a:xfrm>
                <a:off x="4799" y="3697"/>
                <a:ext cx="56" cy="56"/>
              </a:xfrm>
              <a:prstGeom prst="cube">
                <a:avLst>
                  <a:gd name="adj" fmla="val 25000"/>
                </a:avLst>
              </a:prstGeom>
              <a:gradFill rotWithShape="1">
                <a:gsLst>
                  <a:gs pos="0">
                    <a:schemeClr val="bg2">
                      <a:gamma/>
                      <a:tint val="0"/>
                      <a:invGamma/>
                    </a:schemeClr>
                  </a:gs>
                  <a:gs pos="100000">
                    <a:schemeClr val="bg2"/>
                  </a:gs>
                </a:gsLst>
                <a:path path="rect">
                  <a:fillToRect l="50000" t="50000" r="50000" b="50000"/>
                </a:path>
              </a:gradFill>
              <a:ln w="9525">
                <a:solidFill>
                  <a:schemeClr val="accent2"/>
                </a:solidFill>
                <a:miter lim="800000"/>
                <a:headEnd/>
                <a:tailEnd/>
              </a:ln>
              <a:effectLst/>
            </p:spPr>
            <p:txBody>
              <a:bodyPr wrap="none" lIns="90000" tIns="46800" rIns="90000" bIns="46800" anchor="ctr"/>
              <a:lstStyle/>
              <a:p>
                <a:pPr>
                  <a:buFont typeface="wingdings" pitchFamily="2" charset="2"/>
                  <a:buChar char="n"/>
                </a:pPr>
                <a:endParaRPr lang="cs-CZ" dirty="0">
                  <a:solidFill>
                    <a:schemeClr val="bg1"/>
                  </a:solidFill>
                </a:endParaRPr>
              </a:p>
            </p:txBody>
          </p:sp>
          <p:sp>
            <p:nvSpPr>
              <p:cNvPr id="97" name="AutoShape 327"/>
              <p:cNvSpPr>
                <a:spLocks noChangeArrowheads="1"/>
              </p:cNvSpPr>
              <p:nvPr/>
            </p:nvSpPr>
            <p:spPr bwMode="gray">
              <a:xfrm>
                <a:off x="4845" y="3697"/>
                <a:ext cx="53" cy="56"/>
              </a:xfrm>
              <a:prstGeom prst="cube">
                <a:avLst>
                  <a:gd name="adj" fmla="val 25000"/>
                </a:avLst>
              </a:prstGeom>
              <a:gradFill rotWithShape="1">
                <a:gsLst>
                  <a:gs pos="0">
                    <a:schemeClr val="bg2">
                      <a:gamma/>
                      <a:tint val="0"/>
                      <a:invGamma/>
                    </a:schemeClr>
                  </a:gs>
                  <a:gs pos="100000">
                    <a:schemeClr val="bg2"/>
                  </a:gs>
                </a:gsLst>
                <a:path path="rect">
                  <a:fillToRect l="50000" t="50000" r="50000" b="50000"/>
                </a:path>
              </a:gradFill>
              <a:ln w="9525">
                <a:solidFill>
                  <a:schemeClr val="accent2"/>
                </a:solidFill>
                <a:miter lim="800000"/>
                <a:headEnd/>
                <a:tailEnd/>
              </a:ln>
              <a:effectLst/>
            </p:spPr>
            <p:txBody>
              <a:bodyPr wrap="none" lIns="90000" tIns="46800" rIns="90000" bIns="46800" anchor="ctr"/>
              <a:lstStyle/>
              <a:p>
                <a:pPr>
                  <a:buFont typeface="wingdings" pitchFamily="2" charset="2"/>
                  <a:buChar char="n"/>
                </a:pPr>
                <a:endParaRPr lang="cs-CZ" dirty="0">
                  <a:solidFill>
                    <a:schemeClr val="bg1"/>
                  </a:solidFill>
                </a:endParaRPr>
              </a:p>
            </p:txBody>
          </p:sp>
        </p:grpSp>
      </p:grpSp>
      <p:grpSp>
        <p:nvGrpSpPr>
          <p:cNvPr id="100" name="Group 337"/>
          <p:cNvGrpSpPr>
            <a:grpSpLocks/>
          </p:cNvGrpSpPr>
          <p:nvPr/>
        </p:nvGrpSpPr>
        <p:grpSpPr bwMode="auto">
          <a:xfrm>
            <a:off x="3593971" y="4197351"/>
            <a:ext cx="492125" cy="717483"/>
            <a:chOff x="1052" y="2898"/>
            <a:chExt cx="380" cy="587"/>
          </a:xfrm>
        </p:grpSpPr>
        <p:pic>
          <p:nvPicPr>
            <p:cNvPr id="101" name="Picture 300" descr="PLC"/>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173" y="2898"/>
              <a:ext cx="178" cy="315"/>
            </a:xfrm>
            <a:prstGeom prst="rect">
              <a:avLst/>
            </a:prstGeom>
            <a:noFill/>
            <a:ln w="9525">
              <a:noFill/>
              <a:miter lim="800000"/>
              <a:headEnd/>
              <a:tailEnd/>
            </a:ln>
          </p:spPr>
        </p:pic>
        <p:sp>
          <p:nvSpPr>
            <p:cNvPr id="102" name="Rectangle 302"/>
            <p:cNvSpPr>
              <a:spLocks noChangeArrowheads="1"/>
            </p:cNvSpPr>
            <p:nvPr/>
          </p:nvSpPr>
          <p:spPr bwMode="gray">
            <a:xfrm>
              <a:off x="1052" y="3208"/>
              <a:ext cx="380" cy="277"/>
            </a:xfrm>
            <a:prstGeom prst="rect">
              <a:avLst/>
            </a:prstGeom>
            <a:noFill/>
            <a:ln w="9525" algn="ctr">
              <a:noFill/>
              <a:miter lim="800000"/>
              <a:headEnd/>
              <a:tailEnd/>
            </a:ln>
          </p:spPr>
          <p:txBody>
            <a:bodyPr lIns="0" rIns="0">
              <a:spAutoFit/>
            </a:bodyPr>
            <a:lstStyle/>
            <a:p>
              <a:pPr>
                <a:spcBef>
                  <a:spcPct val="75000"/>
                </a:spcBef>
                <a:buClr>
                  <a:srgbClr val="777777"/>
                </a:buClr>
                <a:buFont typeface="wingdings" pitchFamily="2" charset="2"/>
                <a:buNone/>
              </a:pPr>
              <a:r>
                <a:rPr lang="cs-CZ" sz="800" dirty="0" smtClean="0">
                  <a:solidFill>
                    <a:schemeClr val="bg1"/>
                  </a:solidFill>
                </a:rPr>
                <a:t>DCS/PLC přes OPC</a:t>
              </a:r>
              <a:endParaRPr lang="cs-CZ" sz="800" dirty="0">
                <a:solidFill>
                  <a:schemeClr val="bg1"/>
                </a:solidFill>
              </a:endParaRPr>
            </a:p>
          </p:txBody>
        </p:sp>
      </p:grpSp>
      <p:sp>
        <p:nvSpPr>
          <p:cNvPr id="103" name="Textfeld 201"/>
          <p:cNvSpPr txBox="1">
            <a:spLocks noChangeArrowheads="1"/>
          </p:cNvSpPr>
          <p:nvPr/>
        </p:nvSpPr>
        <p:spPr bwMode="auto">
          <a:xfrm>
            <a:off x="5643023" y="2587625"/>
            <a:ext cx="905697" cy="184666"/>
          </a:xfrm>
          <a:prstGeom prst="rect">
            <a:avLst/>
          </a:prstGeom>
          <a:noFill/>
          <a:ln w="9525">
            <a:noFill/>
            <a:miter lim="800000"/>
            <a:headEnd/>
            <a:tailEnd/>
          </a:ln>
        </p:spPr>
        <p:txBody>
          <a:bodyPr wrap="none" lIns="0" tIns="0" rIns="0" bIns="0">
            <a:spAutoFit/>
          </a:bodyPr>
          <a:lstStyle/>
          <a:p>
            <a:pPr marL="157163" indent="-157163" algn="ctr">
              <a:spcBef>
                <a:spcPct val="50000"/>
              </a:spcBef>
              <a:buClr>
                <a:srgbClr val="F0AB00"/>
              </a:buClr>
              <a:buFont typeface="wingdings" pitchFamily="2" charset="2"/>
              <a:buNone/>
            </a:pPr>
            <a:r>
              <a:rPr lang="cs-CZ" sz="1200" b="1" dirty="0" smtClean="0">
                <a:solidFill>
                  <a:schemeClr val="bg1"/>
                </a:solidFill>
                <a:ea typeface="Arial Unicode MS" pitchFamily="34" charset="-128"/>
                <a:cs typeface="Arial Unicode MS" pitchFamily="34" charset="-128"/>
              </a:rPr>
              <a:t>INTEGRACE</a:t>
            </a:r>
            <a:endParaRPr lang="cs-CZ" sz="1200" b="1" dirty="0">
              <a:solidFill>
                <a:schemeClr val="bg1"/>
              </a:solidFill>
              <a:ea typeface="Arial Unicode MS" pitchFamily="34" charset="-128"/>
              <a:cs typeface="Arial Unicode MS" pitchFamily="34" charset="-128"/>
            </a:endParaRPr>
          </a:p>
        </p:txBody>
      </p:sp>
      <p:grpSp>
        <p:nvGrpSpPr>
          <p:cNvPr id="104" name="Group 270"/>
          <p:cNvGrpSpPr/>
          <p:nvPr/>
        </p:nvGrpSpPr>
        <p:grpSpPr>
          <a:xfrm>
            <a:off x="4640525" y="2504490"/>
            <a:ext cx="2873738" cy="359138"/>
            <a:chOff x="3340796" y="2739662"/>
            <a:chExt cx="2083871" cy="359138"/>
          </a:xfrm>
          <a:solidFill>
            <a:schemeClr val="accent1"/>
          </a:solidFill>
        </p:grpSpPr>
        <p:grpSp>
          <p:nvGrpSpPr>
            <p:cNvPr id="105" name="Group 271"/>
            <p:cNvGrpSpPr/>
            <p:nvPr/>
          </p:nvGrpSpPr>
          <p:grpSpPr>
            <a:xfrm>
              <a:off x="3349263" y="2739662"/>
              <a:ext cx="2075404" cy="206738"/>
              <a:chOff x="3984263" y="2866662"/>
              <a:chExt cx="1409700" cy="140425"/>
            </a:xfrm>
            <a:grpFill/>
          </p:grpSpPr>
          <p:sp>
            <p:nvSpPr>
              <p:cNvPr id="109" name="Chevron 108"/>
              <p:cNvSpPr/>
              <p:nvPr/>
            </p:nvSpPr>
            <p:spPr bwMode="gray">
              <a:xfrm rot="5400000" flipV="1">
                <a:off x="5142776" y="2755899"/>
                <a:ext cx="140424" cy="361950"/>
              </a:xfrm>
              <a:prstGeom prst="chevron">
                <a:avLst>
                  <a:gd name="adj" fmla="val 69243"/>
                </a:avLst>
              </a:prstGeom>
              <a:grpFill/>
              <a:ln w="6350" algn="ctr">
                <a:noFill/>
                <a:miter lim="800000"/>
                <a:headEnd/>
                <a:tailEnd/>
              </a:ln>
              <a:scene3d>
                <a:camera prst="orthographicFront">
                  <a:rot lat="0" lon="0" rev="0"/>
                </a:camera>
                <a:lightRig rig="threePt" dir="t"/>
              </a:scene3d>
            </p:spPr>
            <p:txBody>
              <a:bodyPr tIns="72000" rIns="90000" bIns="72000" anchor="ctr"/>
              <a:lstStyle/>
              <a:p>
                <a:pPr>
                  <a:spcBef>
                    <a:spcPct val="50000"/>
                  </a:spcBef>
                  <a:buClr>
                    <a:srgbClr val="F0AB00"/>
                  </a:buClr>
                  <a:buSzPct val="80000"/>
                  <a:defRPr/>
                </a:pPr>
                <a:endParaRPr lang="cs-CZ" kern="0" dirty="0">
                  <a:solidFill>
                    <a:srgbClr val="000000"/>
                  </a:solidFill>
                  <a:ea typeface="Arial Unicode MS" pitchFamily="34" charset="-128"/>
                  <a:cs typeface="Arial Unicode MS" pitchFamily="34" charset="-128"/>
                </a:endParaRPr>
              </a:p>
            </p:txBody>
          </p:sp>
          <p:sp>
            <p:nvSpPr>
              <p:cNvPr id="110" name="Chevron 109"/>
              <p:cNvSpPr/>
              <p:nvPr/>
            </p:nvSpPr>
            <p:spPr bwMode="gray">
              <a:xfrm rot="16200000">
                <a:off x="4095026" y="2755900"/>
                <a:ext cx="140424" cy="361950"/>
              </a:xfrm>
              <a:prstGeom prst="chevron">
                <a:avLst>
                  <a:gd name="adj" fmla="val 69243"/>
                </a:avLst>
              </a:prstGeom>
              <a:grpFill/>
              <a:ln w="6350" algn="ctr">
                <a:noFill/>
                <a:miter lim="800000"/>
                <a:headEnd/>
                <a:tailEnd/>
              </a:ln>
              <a:scene3d>
                <a:camera prst="orthographicFront">
                  <a:rot lat="0" lon="0" rev="0"/>
                </a:camera>
                <a:lightRig rig="threePt" dir="t"/>
              </a:scene3d>
            </p:spPr>
            <p:txBody>
              <a:bodyPr tIns="72000" rIns="90000" bIns="72000" anchor="ctr"/>
              <a:lstStyle/>
              <a:p>
                <a:pPr>
                  <a:spcBef>
                    <a:spcPct val="50000"/>
                  </a:spcBef>
                  <a:buClr>
                    <a:srgbClr val="F0AB00"/>
                  </a:buClr>
                  <a:buSzPct val="80000"/>
                  <a:defRPr/>
                </a:pPr>
                <a:endParaRPr lang="cs-CZ" kern="0" dirty="0">
                  <a:solidFill>
                    <a:srgbClr val="000000"/>
                  </a:solidFill>
                  <a:ea typeface="Arial Unicode MS" pitchFamily="34" charset="-128"/>
                  <a:cs typeface="Arial Unicode MS" pitchFamily="34" charset="-128"/>
                </a:endParaRPr>
              </a:p>
            </p:txBody>
          </p:sp>
        </p:grpSp>
        <p:grpSp>
          <p:nvGrpSpPr>
            <p:cNvPr id="106" name="Group 272"/>
            <p:cNvGrpSpPr/>
            <p:nvPr/>
          </p:nvGrpSpPr>
          <p:grpSpPr>
            <a:xfrm>
              <a:off x="3340796" y="2892062"/>
              <a:ext cx="2075404" cy="206738"/>
              <a:chOff x="3984263" y="2866662"/>
              <a:chExt cx="1409700" cy="140425"/>
            </a:xfrm>
            <a:grpFill/>
          </p:grpSpPr>
          <p:sp>
            <p:nvSpPr>
              <p:cNvPr id="107" name="Chevron 106"/>
              <p:cNvSpPr/>
              <p:nvPr/>
            </p:nvSpPr>
            <p:spPr bwMode="gray">
              <a:xfrm rot="5400000" flipV="1">
                <a:off x="5142776" y="2755899"/>
                <a:ext cx="140424" cy="361950"/>
              </a:xfrm>
              <a:prstGeom prst="chevron">
                <a:avLst>
                  <a:gd name="adj" fmla="val 69243"/>
                </a:avLst>
              </a:prstGeom>
              <a:grpFill/>
              <a:ln w="6350" algn="ctr">
                <a:noFill/>
                <a:miter lim="800000"/>
                <a:headEnd/>
                <a:tailEnd/>
              </a:ln>
              <a:scene3d>
                <a:camera prst="orthographicFront">
                  <a:rot lat="0" lon="0" rev="0"/>
                </a:camera>
                <a:lightRig rig="threePt" dir="t"/>
              </a:scene3d>
            </p:spPr>
            <p:txBody>
              <a:bodyPr tIns="72000" rIns="90000" bIns="72000" anchor="ctr"/>
              <a:lstStyle/>
              <a:p>
                <a:pPr>
                  <a:spcBef>
                    <a:spcPct val="50000"/>
                  </a:spcBef>
                  <a:buClr>
                    <a:srgbClr val="F0AB00"/>
                  </a:buClr>
                  <a:buSzPct val="80000"/>
                  <a:defRPr/>
                </a:pPr>
                <a:endParaRPr lang="cs-CZ" kern="0" dirty="0">
                  <a:solidFill>
                    <a:srgbClr val="000000"/>
                  </a:solidFill>
                  <a:ea typeface="Arial Unicode MS" pitchFamily="34" charset="-128"/>
                  <a:cs typeface="Arial Unicode MS" pitchFamily="34" charset="-128"/>
                </a:endParaRPr>
              </a:p>
            </p:txBody>
          </p:sp>
          <p:sp>
            <p:nvSpPr>
              <p:cNvPr id="108" name="Chevron 107"/>
              <p:cNvSpPr/>
              <p:nvPr/>
            </p:nvSpPr>
            <p:spPr bwMode="gray">
              <a:xfrm rot="16200000">
                <a:off x="4095026" y="2755900"/>
                <a:ext cx="140424" cy="361950"/>
              </a:xfrm>
              <a:prstGeom prst="chevron">
                <a:avLst>
                  <a:gd name="adj" fmla="val 69243"/>
                </a:avLst>
              </a:prstGeom>
              <a:grpFill/>
              <a:ln w="6350" algn="ctr">
                <a:noFill/>
                <a:miter lim="800000"/>
                <a:headEnd/>
                <a:tailEnd/>
              </a:ln>
              <a:scene3d>
                <a:camera prst="orthographicFront">
                  <a:rot lat="0" lon="0" rev="0"/>
                </a:camera>
                <a:lightRig rig="threePt" dir="t"/>
              </a:scene3d>
            </p:spPr>
            <p:txBody>
              <a:bodyPr tIns="72000" rIns="90000" bIns="72000" anchor="ctr"/>
              <a:lstStyle/>
              <a:p>
                <a:pPr>
                  <a:spcBef>
                    <a:spcPct val="50000"/>
                  </a:spcBef>
                  <a:buClr>
                    <a:srgbClr val="F0AB00"/>
                  </a:buClr>
                  <a:buSzPct val="80000"/>
                  <a:defRPr/>
                </a:pPr>
                <a:endParaRPr lang="cs-CZ" kern="0" dirty="0">
                  <a:solidFill>
                    <a:srgbClr val="000000"/>
                  </a:solidFill>
                  <a:ea typeface="Arial Unicode MS" pitchFamily="34" charset="-128"/>
                  <a:cs typeface="Arial Unicode MS" pitchFamily="34" charset="-128"/>
                </a:endParaRPr>
              </a:p>
            </p:txBody>
          </p:sp>
        </p:grpSp>
      </p:grpSp>
      <p:cxnSp>
        <p:nvCxnSpPr>
          <p:cNvPr id="111" name="Straight Connector 110"/>
          <p:cNvCxnSpPr/>
          <p:nvPr/>
        </p:nvCxnSpPr>
        <p:spPr>
          <a:xfrm>
            <a:off x="6091108" y="4421188"/>
            <a:ext cx="0" cy="82232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7530971" y="4405313"/>
            <a:ext cx="388937" cy="7620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6472108" y="4430713"/>
            <a:ext cx="322263" cy="820737"/>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862633" y="4413250"/>
            <a:ext cx="523875" cy="70326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7183308" y="4421188"/>
            <a:ext cx="500063" cy="41592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6" name="Group 282"/>
          <p:cNvGrpSpPr>
            <a:grpSpLocks/>
          </p:cNvGrpSpPr>
          <p:nvPr/>
        </p:nvGrpSpPr>
        <p:grpSpPr bwMode="auto">
          <a:xfrm flipH="1">
            <a:off x="4228971" y="4421188"/>
            <a:ext cx="1447800" cy="847725"/>
            <a:chOff x="5054600" y="4631267"/>
            <a:chExt cx="1447800" cy="846666"/>
          </a:xfrm>
        </p:grpSpPr>
        <p:cxnSp>
          <p:nvCxnSpPr>
            <p:cNvPr id="117" name="Straight Connector 116"/>
            <p:cNvCxnSpPr/>
            <p:nvPr/>
          </p:nvCxnSpPr>
          <p:spPr>
            <a:xfrm>
              <a:off x="6113463" y="4631267"/>
              <a:ext cx="388937" cy="7610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5054600" y="4656635"/>
              <a:ext cx="322263" cy="821298"/>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5443538" y="4639194"/>
              <a:ext cx="525462" cy="703969"/>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5765800" y="4648707"/>
              <a:ext cx="500063" cy="41382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21" name="Text Box 146"/>
          <p:cNvSpPr txBox="1">
            <a:spLocks noChangeArrowheads="1"/>
          </p:cNvSpPr>
          <p:nvPr/>
        </p:nvSpPr>
        <p:spPr bwMode="auto">
          <a:xfrm>
            <a:off x="8975596" y="1346200"/>
            <a:ext cx="1285875" cy="465138"/>
          </a:xfrm>
          <a:prstGeom prst="rect">
            <a:avLst/>
          </a:prstGeom>
          <a:solidFill>
            <a:srgbClr val="CCCCCC"/>
          </a:solidFill>
          <a:ln w="12700" algn="ctr">
            <a:noFill/>
            <a:miter lim="800000"/>
            <a:headEnd/>
            <a:tailEnd/>
          </a:ln>
        </p:spPr>
        <p:txBody>
          <a:bodyPr lIns="90000" tIns="46800" rIns="90000" bIns="46800">
            <a:spAutoFit/>
          </a:bodyPr>
          <a:lstStyle/>
          <a:p>
            <a:pPr>
              <a:buFont typeface="wingdings" pitchFamily="2" charset="2"/>
              <a:buNone/>
            </a:pPr>
            <a:r>
              <a:rPr lang="cs-CZ" sz="1200" b="1" dirty="0" smtClean="0">
                <a:solidFill>
                  <a:srgbClr val="000000"/>
                </a:solidFill>
              </a:rPr>
              <a:t>Distributoři/</a:t>
            </a:r>
            <a:br>
              <a:rPr lang="cs-CZ" sz="1200" b="1" dirty="0" smtClean="0">
                <a:solidFill>
                  <a:srgbClr val="000000"/>
                </a:solidFill>
              </a:rPr>
            </a:br>
            <a:r>
              <a:rPr lang="cs-CZ" sz="1200" b="1" dirty="0" smtClean="0">
                <a:solidFill>
                  <a:srgbClr val="000000"/>
                </a:solidFill>
              </a:rPr>
              <a:t>Zákazníci</a:t>
            </a:r>
            <a:endParaRPr lang="cs-CZ" sz="1200" b="1" dirty="0">
              <a:solidFill>
                <a:srgbClr val="000000"/>
              </a:solidFill>
            </a:endParaRPr>
          </a:p>
        </p:txBody>
      </p:sp>
      <p:sp>
        <p:nvSpPr>
          <p:cNvPr id="122" name="Text Box 159"/>
          <p:cNvSpPr txBox="1">
            <a:spLocks noChangeArrowheads="1"/>
          </p:cNvSpPr>
          <p:nvPr/>
        </p:nvSpPr>
        <p:spPr bwMode="auto">
          <a:xfrm>
            <a:off x="1792158" y="1398588"/>
            <a:ext cx="1476375" cy="463846"/>
          </a:xfrm>
          <a:prstGeom prst="rect">
            <a:avLst/>
          </a:prstGeom>
          <a:solidFill>
            <a:srgbClr val="CCCCCC"/>
          </a:solidFill>
          <a:ln w="12700" algn="ctr">
            <a:noFill/>
            <a:miter lim="800000"/>
            <a:headEnd/>
            <a:tailEnd/>
          </a:ln>
        </p:spPr>
        <p:txBody>
          <a:bodyPr lIns="90000" tIns="46800" rIns="90000" bIns="46800">
            <a:spAutoFit/>
          </a:bodyPr>
          <a:lstStyle/>
          <a:p>
            <a:pPr>
              <a:buFont typeface="wingdings" pitchFamily="2" charset="2"/>
              <a:buNone/>
            </a:pPr>
            <a:r>
              <a:rPr lang="cs-CZ" sz="1200" b="1" dirty="0" smtClean="0">
                <a:solidFill>
                  <a:srgbClr val="000000"/>
                </a:solidFill>
              </a:rPr>
              <a:t>Dodavatelé/ Smluvní výrobci</a:t>
            </a:r>
            <a:endParaRPr lang="cs-CZ" sz="1200" b="1" dirty="0">
              <a:solidFill>
                <a:srgbClr val="000000"/>
              </a:solidFill>
            </a:endParaRPr>
          </a:p>
        </p:txBody>
      </p:sp>
      <p:pic>
        <p:nvPicPr>
          <p:cNvPr id="123" name="Picture 161" descr="manuf"/>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gray">
          <a:xfrm>
            <a:off x="2042983" y="1971675"/>
            <a:ext cx="844550" cy="482600"/>
          </a:xfrm>
          <a:prstGeom prst="rect">
            <a:avLst/>
          </a:prstGeom>
          <a:noFill/>
          <a:ln w="9525">
            <a:noFill/>
            <a:miter lim="800000"/>
            <a:headEnd/>
            <a:tailEnd/>
          </a:ln>
        </p:spPr>
      </p:pic>
      <p:pic>
        <p:nvPicPr>
          <p:cNvPr id="124" name="Picture 52" descr="N:\MARKETING\Präsentationen\PowerPoint_Bibliothek\screenshots\EWI\Screen_Best_Practice_EWI_frei.jpg"/>
          <p:cNvPicPr>
            <a:picLocks noChangeAspect="1" noChangeArrowheads="1"/>
          </p:cNvPicPr>
          <p:nvPr/>
        </p:nvPicPr>
        <p:blipFill>
          <a:blip r:embed="rId25" cstate="screen">
            <a:extLst>
              <a:ext uri="{28A0092B-C50C-407E-A947-70E740481C1C}">
                <a14:useLocalDpi xmlns:a14="http://schemas.microsoft.com/office/drawing/2010/main" val="0"/>
              </a:ext>
            </a:extLst>
          </a:blip>
          <a:srcRect/>
          <a:stretch>
            <a:fillRect/>
          </a:stretch>
        </p:blipFill>
        <p:spPr bwMode="auto">
          <a:xfrm>
            <a:off x="8504622" y="2971800"/>
            <a:ext cx="1758436" cy="1181337"/>
          </a:xfrm>
          <a:prstGeom prst="rect">
            <a:avLst/>
          </a:prstGeom>
          <a:solidFill>
            <a:srgbClr val="FFFFFF">
              <a:shade val="85000"/>
            </a:srgbClr>
          </a:solidFill>
          <a:ln>
            <a:noFill/>
          </a:ln>
          <a:effectLst>
            <a:outerShdw blurRad="88900" dist="63500" dir="2700000" algn="tl" rotWithShape="0">
              <a:srgbClr val="000000">
                <a:alpha val="60000"/>
              </a:srgbClr>
            </a:outerShdw>
          </a:effectLst>
          <a:scene3d>
            <a:camera prst="isometricOffAxis2Left">
              <a:rot lat="0" lon="0" rev="0"/>
            </a:camera>
            <a:lightRig rig="threePt" dir="t"/>
          </a:scene3d>
        </p:spPr>
      </p:pic>
      <p:sp>
        <p:nvSpPr>
          <p:cNvPr id="125" name="Textfeld 199"/>
          <p:cNvSpPr txBox="1">
            <a:spLocks noChangeArrowheads="1"/>
          </p:cNvSpPr>
          <p:nvPr/>
        </p:nvSpPr>
        <p:spPr bwMode="auto">
          <a:xfrm>
            <a:off x="1769933" y="4264025"/>
            <a:ext cx="1238250" cy="369332"/>
          </a:xfrm>
          <a:prstGeom prst="rect">
            <a:avLst/>
          </a:prstGeom>
          <a:noFill/>
          <a:ln w="9525">
            <a:noFill/>
            <a:miter lim="800000"/>
            <a:headEnd/>
            <a:tailEnd/>
          </a:ln>
        </p:spPr>
        <p:txBody>
          <a:bodyPr lIns="0" tIns="0" rIns="0" bIns="0">
            <a:spAutoFit/>
          </a:bodyPr>
          <a:lstStyle/>
          <a:p>
            <a:pPr>
              <a:spcBef>
                <a:spcPct val="50000"/>
              </a:spcBef>
              <a:buClr>
                <a:srgbClr val="F0AB00"/>
              </a:buClr>
              <a:buFont typeface="wingdings" pitchFamily="2" charset="2"/>
              <a:buNone/>
            </a:pPr>
            <a:r>
              <a:rPr lang="cs-CZ" sz="1200" b="1" dirty="0" smtClean="0">
                <a:solidFill>
                  <a:schemeClr val="bg1"/>
                </a:solidFill>
                <a:ea typeface="Arial Unicode MS" pitchFamily="34" charset="-128"/>
                <a:cs typeface="Arial Unicode MS" pitchFamily="34" charset="-128"/>
              </a:rPr>
              <a:t>Řízení výkonnosti</a:t>
            </a:r>
            <a:endParaRPr lang="cs-CZ" sz="1200" b="1" dirty="0">
              <a:solidFill>
                <a:schemeClr val="bg1"/>
              </a:solidFill>
              <a:ea typeface="Arial Unicode MS" pitchFamily="34" charset="-128"/>
              <a:cs typeface="Arial Unicode MS" pitchFamily="34" charset="-128"/>
            </a:endParaRPr>
          </a:p>
        </p:txBody>
      </p:sp>
      <p:sp>
        <p:nvSpPr>
          <p:cNvPr id="126" name="Textfeld 200"/>
          <p:cNvSpPr txBox="1"/>
          <p:nvPr/>
        </p:nvSpPr>
        <p:spPr>
          <a:xfrm>
            <a:off x="8381799" y="4310063"/>
            <a:ext cx="1887056" cy="184666"/>
          </a:xfrm>
          <a:prstGeom prst="rect">
            <a:avLst/>
          </a:prstGeom>
          <a:noFill/>
        </p:spPr>
        <p:txBody>
          <a:bodyPr wrap="none" tIns="0" bIns="0">
            <a:spAutoFit/>
          </a:bodyPr>
          <a:lstStyle>
            <a:lvl1pPr marL="157163" indent="-157163" eaLnBrk="0" hangingPunct="0">
              <a:defRPr sz="1600">
                <a:solidFill>
                  <a:schemeClr val="tx1"/>
                </a:solidFill>
                <a:latin typeface="Arial" charset="0"/>
                <a:ea typeface="ＭＳ Ｐゴシック" charset="0"/>
                <a:cs typeface="Arial Unicode MS" charset="0"/>
              </a:defRPr>
            </a:lvl1pPr>
            <a:lvl2pPr marL="742950" indent="-285750" eaLnBrk="0" hangingPunct="0">
              <a:defRPr sz="1600">
                <a:solidFill>
                  <a:schemeClr val="tx1"/>
                </a:solidFill>
                <a:latin typeface="Arial" charset="0"/>
                <a:ea typeface="Arial Unicode MS" charset="0"/>
                <a:cs typeface="Arial Unicode MS" charset="0"/>
              </a:defRPr>
            </a:lvl2pPr>
            <a:lvl3pPr marL="1143000" indent="-228600" eaLnBrk="0" hangingPunct="0">
              <a:defRPr sz="1600">
                <a:solidFill>
                  <a:schemeClr val="tx1"/>
                </a:solidFill>
                <a:latin typeface="Arial" charset="0"/>
                <a:ea typeface="Arial Unicode MS" charset="0"/>
                <a:cs typeface="Arial Unicode MS" charset="0"/>
              </a:defRPr>
            </a:lvl3pPr>
            <a:lvl4pPr marL="1600200" indent="-228600" eaLnBrk="0" hangingPunct="0">
              <a:defRPr sz="1600">
                <a:solidFill>
                  <a:schemeClr val="tx1"/>
                </a:solidFill>
                <a:latin typeface="Arial" charset="0"/>
                <a:ea typeface="Arial Unicode MS" charset="0"/>
                <a:cs typeface="Arial Unicode MS" charset="0"/>
              </a:defRPr>
            </a:lvl4pPr>
            <a:lvl5pPr marL="2057400" indent="-228600" eaLnBrk="0" hangingPunct="0">
              <a:defRPr sz="1600">
                <a:solidFill>
                  <a:schemeClr val="tx1"/>
                </a:solidFill>
                <a:latin typeface="Arial" charset="0"/>
                <a:ea typeface="Arial Unicode MS" charset="0"/>
                <a:cs typeface="Arial Unicode MS" charset="0"/>
              </a:defRPr>
            </a:lvl5pPr>
            <a:lvl6pPr marL="2514600" indent="-228600" algn="ctr" eaLnBrk="0" fontAlgn="base" hangingPunct="0">
              <a:spcBef>
                <a:spcPct val="0"/>
              </a:spcBef>
              <a:spcAft>
                <a:spcPct val="0"/>
              </a:spcAft>
              <a:buClr>
                <a:schemeClr val="accent1"/>
              </a:buClr>
              <a:buSzPct val="80000"/>
              <a:buFont typeface="Wingdings" charset="0"/>
              <a:defRPr sz="1600">
                <a:solidFill>
                  <a:schemeClr val="tx1"/>
                </a:solidFill>
                <a:latin typeface="Arial" charset="0"/>
                <a:ea typeface="Arial Unicode MS" charset="0"/>
                <a:cs typeface="Arial Unicode MS" charset="0"/>
              </a:defRPr>
            </a:lvl6pPr>
            <a:lvl7pPr marL="2971800" indent="-228600" algn="ctr" eaLnBrk="0" fontAlgn="base" hangingPunct="0">
              <a:spcBef>
                <a:spcPct val="0"/>
              </a:spcBef>
              <a:spcAft>
                <a:spcPct val="0"/>
              </a:spcAft>
              <a:buClr>
                <a:schemeClr val="accent1"/>
              </a:buClr>
              <a:buSzPct val="80000"/>
              <a:buFont typeface="Wingdings" charset="0"/>
              <a:defRPr sz="1600">
                <a:solidFill>
                  <a:schemeClr val="tx1"/>
                </a:solidFill>
                <a:latin typeface="Arial" charset="0"/>
                <a:ea typeface="Arial Unicode MS" charset="0"/>
                <a:cs typeface="Arial Unicode MS" charset="0"/>
              </a:defRPr>
            </a:lvl7pPr>
            <a:lvl8pPr marL="3429000" indent="-228600" algn="ctr" eaLnBrk="0" fontAlgn="base" hangingPunct="0">
              <a:spcBef>
                <a:spcPct val="0"/>
              </a:spcBef>
              <a:spcAft>
                <a:spcPct val="0"/>
              </a:spcAft>
              <a:buClr>
                <a:schemeClr val="accent1"/>
              </a:buClr>
              <a:buSzPct val="80000"/>
              <a:buFont typeface="Wingdings" charset="0"/>
              <a:defRPr sz="1600">
                <a:solidFill>
                  <a:schemeClr val="tx1"/>
                </a:solidFill>
                <a:latin typeface="Arial" charset="0"/>
                <a:ea typeface="Arial Unicode MS" charset="0"/>
                <a:cs typeface="Arial Unicode MS" charset="0"/>
              </a:defRPr>
            </a:lvl8pPr>
            <a:lvl9pPr marL="3886200" indent="-228600" algn="ctr" eaLnBrk="0" fontAlgn="base" hangingPunct="0">
              <a:spcBef>
                <a:spcPct val="0"/>
              </a:spcBef>
              <a:spcAft>
                <a:spcPct val="0"/>
              </a:spcAft>
              <a:buClr>
                <a:schemeClr val="accent1"/>
              </a:buClr>
              <a:buSzPct val="80000"/>
              <a:buFont typeface="Wingdings" charset="0"/>
              <a:defRPr sz="1600">
                <a:solidFill>
                  <a:schemeClr val="tx1"/>
                </a:solidFill>
                <a:latin typeface="Arial" charset="0"/>
                <a:ea typeface="Arial Unicode MS" charset="0"/>
                <a:cs typeface="Arial Unicode MS" charset="0"/>
              </a:defRPr>
            </a:lvl9pPr>
          </a:lstStyle>
          <a:p>
            <a:pPr marL="0" indent="0" algn="ctr" eaLnBrk="1" hangingPunct="1">
              <a:spcBef>
                <a:spcPct val="50000"/>
              </a:spcBef>
              <a:buClr>
                <a:srgbClr val="F0AB00"/>
              </a:buClr>
              <a:defRPr/>
            </a:pPr>
            <a:r>
              <a:rPr lang="cs-CZ" sz="1200" b="1" dirty="0" smtClean="0">
                <a:solidFill>
                  <a:schemeClr val="bg1"/>
                </a:solidFill>
                <a:latin typeface="Arial"/>
              </a:rPr>
              <a:t>Rozhraní pro operátora</a:t>
            </a:r>
            <a:endParaRPr lang="cs-CZ" sz="1200" b="1" dirty="0">
              <a:solidFill>
                <a:schemeClr val="bg1"/>
              </a:solidFill>
              <a:latin typeface="Arial"/>
            </a:endParaRPr>
          </a:p>
        </p:txBody>
      </p:sp>
      <p:sp>
        <p:nvSpPr>
          <p:cNvPr id="127" name="Chevron 126"/>
          <p:cNvSpPr/>
          <p:nvPr/>
        </p:nvSpPr>
        <p:spPr bwMode="gray">
          <a:xfrm rot="10800000" flipV="1">
            <a:off x="3915122" y="2973564"/>
            <a:ext cx="206737" cy="734854"/>
          </a:xfrm>
          <a:prstGeom prst="chevron">
            <a:avLst>
              <a:gd name="adj" fmla="val 69243"/>
            </a:avLst>
          </a:prstGeom>
          <a:solidFill>
            <a:schemeClr val="accent1"/>
          </a:solidFill>
          <a:ln w="6350" algn="ctr">
            <a:noFill/>
            <a:miter lim="800000"/>
            <a:headEnd/>
            <a:tailEnd/>
          </a:ln>
          <a:scene3d>
            <a:camera prst="orthographicFront">
              <a:rot lat="0" lon="0" rev="0"/>
            </a:camera>
            <a:lightRig rig="threePt" dir="t"/>
          </a:scene3d>
        </p:spPr>
        <p:txBody>
          <a:bodyPr tIns="72000" rIns="90000" bIns="72000" anchor="ctr"/>
          <a:lstStyle/>
          <a:p>
            <a:pPr>
              <a:spcBef>
                <a:spcPct val="50000"/>
              </a:spcBef>
              <a:buClr>
                <a:srgbClr val="F0AB00"/>
              </a:buClr>
              <a:buSzPct val="80000"/>
              <a:defRPr/>
            </a:pPr>
            <a:endParaRPr lang="cs-CZ" kern="0" dirty="0">
              <a:solidFill>
                <a:srgbClr val="000000"/>
              </a:solidFill>
              <a:ea typeface="Arial Unicode MS" pitchFamily="34" charset="-128"/>
              <a:cs typeface="Arial Unicode MS" pitchFamily="34" charset="-128"/>
            </a:endParaRPr>
          </a:p>
        </p:txBody>
      </p:sp>
      <p:sp>
        <p:nvSpPr>
          <p:cNvPr id="128" name="Chevron 127"/>
          <p:cNvSpPr/>
          <p:nvPr/>
        </p:nvSpPr>
        <p:spPr bwMode="gray">
          <a:xfrm rot="10800000" flipH="1" flipV="1">
            <a:off x="7900225" y="3013245"/>
            <a:ext cx="206737" cy="734854"/>
          </a:xfrm>
          <a:prstGeom prst="chevron">
            <a:avLst>
              <a:gd name="adj" fmla="val 69243"/>
            </a:avLst>
          </a:prstGeom>
          <a:solidFill>
            <a:schemeClr val="accent1"/>
          </a:solidFill>
          <a:ln w="6350" algn="ctr">
            <a:noFill/>
            <a:miter lim="800000"/>
            <a:headEnd/>
            <a:tailEnd/>
          </a:ln>
          <a:scene3d>
            <a:camera prst="orthographicFront">
              <a:rot lat="0" lon="0" rev="0"/>
            </a:camera>
            <a:lightRig rig="threePt" dir="t"/>
          </a:scene3d>
        </p:spPr>
        <p:txBody>
          <a:bodyPr tIns="72000" rIns="90000" bIns="72000" anchor="ctr"/>
          <a:lstStyle/>
          <a:p>
            <a:pPr>
              <a:spcBef>
                <a:spcPct val="50000"/>
              </a:spcBef>
              <a:buClr>
                <a:srgbClr val="F0AB00"/>
              </a:buClr>
              <a:buSzPct val="80000"/>
              <a:defRPr/>
            </a:pPr>
            <a:endParaRPr lang="cs-CZ" kern="0" dirty="0">
              <a:solidFill>
                <a:srgbClr val="000000"/>
              </a:solidFill>
              <a:ea typeface="Arial Unicode MS" pitchFamily="34" charset="-128"/>
              <a:cs typeface="Arial Unicode MS" pitchFamily="34" charset="-128"/>
            </a:endParaRPr>
          </a:p>
        </p:txBody>
      </p:sp>
      <p:cxnSp>
        <p:nvCxnSpPr>
          <p:cNvPr id="129" name="Straight Connector 128"/>
          <p:cNvCxnSpPr/>
          <p:nvPr/>
        </p:nvCxnSpPr>
        <p:spPr>
          <a:xfrm flipH="1" flipV="1">
            <a:off x="3336796" y="1785938"/>
            <a:ext cx="1225550" cy="498475"/>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7632571" y="1752600"/>
            <a:ext cx="1255712" cy="531813"/>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pic>
        <p:nvPicPr>
          <p:cNvPr id="131" name="Picture 3"/>
          <p:cNvPicPr>
            <a:picLocks noChangeAspect="1" noChangeArrowheads="1"/>
          </p:cNvPicPr>
          <p:nvPr/>
        </p:nvPicPr>
        <p:blipFill rotWithShape="1">
          <a:blip r:embed="rId26" cstate="print">
            <a:extLst>
              <a:ext uri="{28A0092B-C50C-407E-A947-70E740481C1C}">
                <a14:useLocalDpi xmlns:a14="http://schemas.microsoft.com/office/drawing/2010/main" val="0"/>
              </a:ext>
            </a:extLst>
          </a:blip>
          <a:srcRect l="470" t="386" r="606" b="-4038"/>
          <a:stretch/>
        </p:blipFill>
        <p:spPr bwMode="auto">
          <a:xfrm>
            <a:off x="1660396" y="2971800"/>
            <a:ext cx="1784350" cy="1192213"/>
          </a:xfrm>
          <a:prstGeom prst="rect">
            <a:avLst/>
          </a:prstGeom>
          <a:ln w="12700"/>
          <a:effectLst>
            <a:outerShdw blurRad="152400" dist="63500" dir="2700000" algn="tl" rotWithShape="0">
              <a:srgbClr val="000000">
                <a:alpha val="60000"/>
              </a:srgbClr>
            </a:outerShdw>
          </a:effectLst>
          <a:extLst/>
        </p:spPr>
      </p:pic>
      <p:grpSp>
        <p:nvGrpSpPr>
          <p:cNvPr id="132" name="Group 133"/>
          <p:cNvGrpSpPr>
            <a:grpSpLocks/>
          </p:cNvGrpSpPr>
          <p:nvPr/>
        </p:nvGrpSpPr>
        <p:grpSpPr bwMode="auto">
          <a:xfrm>
            <a:off x="4773483" y="4789488"/>
            <a:ext cx="2613025" cy="307975"/>
            <a:chOff x="3331028" y="4789715"/>
            <a:chExt cx="2612571" cy="307777"/>
          </a:xfrm>
        </p:grpSpPr>
        <p:sp>
          <p:nvSpPr>
            <p:cNvPr id="133" name="TextBox 132"/>
            <p:cNvSpPr txBox="1"/>
            <p:nvPr/>
          </p:nvSpPr>
          <p:spPr>
            <a:xfrm>
              <a:off x="3331028" y="4789715"/>
              <a:ext cx="2612571" cy="307777"/>
            </a:xfrm>
            <a:prstGeom prst="rect">
              <a:avLst/>
            </a:prstGeom>
            <a:solidFill>
              <a:schemeClr val="bg1">
                <a:lumMod val="75000"/>
                <a:alpha val="73000"/>
              </a:schemeClr>
            </a:solidFill>
          </p:spPr>
          <p:txBody>
            <a:bodyPr lIns="0" tIns="0" rIns="0" bIns="0">
              <a:spAutoFit/>
            </a:bodyPr>
            <a:lstStyle/>
            <a:p>
              <a:pPr algn="ctr">
                <a:spcBef>
                  <a:spcPct val="50000"/>
                </a:spcBef>
                <a:buClr>
                  <a:srgbClr val="F0AB00"/>
                </a:buClr>
                <a:buSzPct val="80000"/>
                <a:defRPr/>
              </a:pPr>
              <a:endParaRPr lang="cs-CZ" sz="2000" b="1" kern="0" dirty="0">
                <a:solidFill>
                  <a:srgbClr val="000000"/>
                </a:solidFill>
                <a:ea typeface="Arial Unicode MS" pitchFamily="34" charset="-128"/>
                <a:cs typeface="Arial Unicode MS" pitchFamily="34" charset="-128"/>
              </a:endParaRPr>
            </a:p>
          </p:txBody>
        </p:sp>
        <p:sp>
          <p:nvSpPr>
            <p:cNvPr id="134" name="TextBox 133"/>
            <p:cNvSpPr txBox="1"/>
            <p:nvPr/>
          </p:nvSpPr>
          <p:spPr>
            <a:xfrm>
              <a:off x="3424980" y="4854761"/>
              <a:ext cx="2406233" cy="169168"/>
            </a:xfrm>
            <a:prstGeom prst="rect">
              <a:avLst/>
            </a:prstGeom>
            <a:solidFill>
              <a:schemeClr val="bg1"/>
            </a:solidFill>
          </p:spPr>
          <p:txBody>
            <a:bodyPr wrap="square" lIns="0" tIns="0" rIns="0" bIns="0">
              <a:spAutoFit/>
            </a:bodyPr>
            <a:lstStyle/>
            <a:p>
              <a:pPr algn="ctr">
                <a:spcBef>
                  <a:spcPct val="50000"/>
                </a:spcBef>
                <a:buClr>
                  <a:srgbClr val="F0AB00"/>
                </a:buClr>
                <a:buSzPct val="80000"/>
                <a:defRPr/>
              </a:pPr>
              <a:r>
                <a:rPr lang="cs-CZ" sz="1100" b="1" kern="0" dirty="0" smtClean="0">
                  <a:solidFill>
                    <a:srgbClr val="000000"/>
                  </a:solidFill>
                  <a:ea typeface="Arial Unicode MS" pitchFamily="34" charset="-128"/>
                  <a:cs typeface="Arial Unicode MS" pitchFamily="34" charset="-128"/>
                </a:rPr>
                <a:t>Adaptéry </a:t>
              </a:r>
              <a:r>
                <a:rPr lang="cs-CZ" sz="1100" b="1" kern="0" dirty="0" err="1" smtClean="0">
                  <a:solidFill>
                    <a:srgbClr val="000000"/>
                  </a:solidFill>
                  <a:ea typeface="Arial Unicode MS" pitchFamily="34" charset="-128"/>
                  <a:cs typeface="Arial Unicode MS" pitchFamily="34" charset="-128"/>
                </a:rPr>
                <a:t>PCo</a:t>
              </a:r>
              <a:endParaRPr lang="cs-CZ" sz="1100" b="1" kern="0" dirty="0">
                <a:solidFill>
                  <a:srgbClr val="000000"/>
                </a:solidFill>
                <a:ea typeface="Arial Unicode MS" pitchFamily="34" charset="-128"/>
                <a:cs typeface="Arial Unicode MS" pitchFamily="34" charset="-128"/>
              </a:endParaRPr>
            </a:p>
          </p:txBody>
        </p:sp>
      </p:grpSp>
      <p:pic>
        <p:nvPicPr>
          <p:cNvPr id="135" name="Picture 2"/>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660396" y="4800600"/>
            <a:ext cx="1763712" cy="1133475"/>
          </a:xfrm>
          <a:prstGeom prst="rect">
            <a:avLst/>
          </a:prstGeom>
          <a:noFill/>
          <a:ln w="9525">
            <a:noFill/>
            <a:miter lim="800000"/>
            <a:headEnd/>
            <a:tailEnd/>
          </a:ln>
          <a:effectLst>
            <a:outerShdw blurRad="152400" dist="38100" dir="2700000" algn="tl" rotWithShape="0">
              <a:prstClr val="black">
                <a:alpha val="60000"/>
              </a:prstClr>
            </a:outerShdw>
          </a:effectLst>
        </p:spPr>
      </p:pic>
      <p:sp>
        <p:nvSpPr>
          <p:cNvPr id="136" name="Textfeld 199"/>
          <p:cNvSpPr txBox="1">
            <a:spLocks noChangeArrowheads="1"/>
          </p:cNvSpPr>
          <p:nvPr/>
        </p:nvSpPr>
        <p:spPr bwMode="auto">
          <a:xfrm>
            <a:off x="1781046" y="6070600"/>
            <a:ext cx="1238250" cy="369332"/>
          </a:xfrm>
          <a:prstGeom prst="rect">
            <a:avLst/>
          </a:prstGeom>
          <a:noFill/>
          <a:ln w="9525">
            <a:noFill/>
            <a:miter lim="800000"/>
            <a:headEnd/>
            <a:tailEnd/>
          </a:ln>
        </p:spPr>
        <p:txBody>
          <a:bodyPr lIns="0" tIns="0" rIns="0" bIns="0">
            <a:spAutoFit/>
          </a:bodyPr>
          <a:lstStyle/>
          <a:p>
            <a:pPr>
              <a:spcBef>
                <a:spcPct val="50000"/>
              </a:spcBef>
              <a:buClr>
                <a:srgbClr val="F0AB00"/>
              </a:buClr>
              <a:buFont typeface="wingdings" pitchFamily="2" charset="2"/>
              <a:buNone/>
            </a:pPr>
            <a:r>
              <a:rPr lang="cs-CZ" sz="1200" b="1" dirty="0" smtClean="0">
                <a:solidFill>
                  <a:schemeClr val="bg1"/>
                </a:solidFill>
                <a:ea typeface="Arial Unicode MS" pitchFamily="34" charset="-128"/>
                <a:cs typeface="Arial Unicode MS" pitchFamily="34" charset="-128"/>
              </a:rPr>
              <a:t>Výrobní analytiky</a:t>
            </a:r>
            <a:endParaRPr lang="cs-CZ" sz="1200" b="1" dirty="0">
              <a:solidFill>
                <a:schemeClr val="bg1"/>
              </a:solidFill>
              <a:ea typeface="Arial Unicode MS" pitchFamily="34" charset="-128"/>
              <a:cs typeface="Arial Unicode MS" pitchFamily="34" charset="-128"/>
            </a:endParaRPr>
          </a:p>
        </p:txBody>
      </p:sp>
      <p:pic>
        <p:nvPicPr>
          <p:cNvPr id="137" name="Picture 3"/>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8499346" y="4800600"/>
            <a:ext cx="1760537" cy="1174750"/>
          </a:xfrm>
          <a:prstGeom prst="rect">
            <a:avLst/>
          </a:prstGeom>
          <a:noFill/>
          <a:ln w="9525">
            <a:noFill/>
            <a:miter lim="800000"/>
            <a:headEnd/>
            <a:tailEnd/>
          </a:ln>
          <a:effectLst>
            <a:outerShdw blurRad="152400" dist="38100" dir="2700000" algn="tl" rotWithShape="0">
              <a:prstClr val="black">
                <a:alpha val="60000"/>
              </a:prstClr>
            </a:outerShdw>
          </a:effectLst>
        </p:spPr>
      </p:pic>
      <p:sp>
        <p:nvSpPr>
          <p:cNvPr id="138" name="Textfeld 200"/>
          <p:cNvSpPr txBox="1"/>
          <p:nvPr/>
        </p:nvSpPr>
        <p:spPr>
          <a:xfrm>
            <a:off x="8431083" y="6070600"/>
            <a:ext cx="1938338" cy="369332"/>
          </a:xfrm>
          <a:prstGeom prst="rect">
            <a:avLst/>
          </a:prstGeom>
          <a:noFill/>
        </p:spPr>
        <p:txBody>
          <a:bodyPr tIns="0" bIns="0">
            <a:spAutoFit/>
          </a:bodyPr>
          <a:lstStyle>
            <a:lvl1pPr marL="157163" indent="-157163" eaLnBrk="0" hangingPunct="0">
              <a:defRPr sz="1600">
                <a:solidFill>
                  <a:schemeClr val="tx1"/>
                </a:solidFill>
                <a:latin typeface="Arial" charset="0"/>
                <a:ea typeface="ＭＳ Ｐゴシック" charset="0"/>
                <a:cs typeface="Arial Unicode MS" charset="0"/>
              </a:defRPr>
            </a:lvl1pPr>
            <a:lvl2pPr marL="742950" indent="-285750" eaLnBrk="0" hangingPunct="0">
              <a:defRPr sz="1600">
                <a:solidFill>
                  <a:schemeClr val="tx1"/>
                </a:solidFill>
                <a:latin typeface="Arial" charset="0"/>
                <a:ea typeface="Arial Unicode MS" charset="0"/>
                <a:cs typeface="Arial Unicode MS" charset="0"/>
              </a:defRPr>
            </a:lvl2pPr>
            <a:lvl3pPr marL="1143000" indent="-228600" eaLnBrk="0" hangingPunct="0">
              <a:defRPr sz="1600">
                <a:solidFill>
                  <a:schemeClr val="tx1"/>
                </a:solidFill>
                <a:latin typeface="Arial" charset="0"/>
                <a:ea typeface="Arial Unicode MS" charset="0"/>
                <a:cs typeface="Arial Unicode MS" charset="0"/>
              </a:defRPr>
            </a:lvl3pPr>
            <a:lvl4pPr marL="1600200" indent="-228600" eaLnBrk="0" hangingPunct="0">
              <a:defRPr sz="1600">
                <a:solidFill>
                  <a:schemeClr val="tx1"/>
                </a:solidFill>
                <a:latin typeface="Arial" charset="0"/>
                <a:ea typeface="Arial Unicode MS" charset="0"/>
                <a:cs typeface="Arial Unicode MS" charset="0"/>
              </a:defRPr>
            </a:lvl4pPr>
            <a:lvl5pPr marL="2057400" indent="-228600" eaLnBrk="0" hangingPunct="0">
              <a:defRPr sz="1600">
                <a:solidFill>
                  <a:schemeClr val="tx1"/>
                </a:solidFill>
                <a:latin typeface="Arial" charset="0"/>
                <a:ea typeface="Arial Unicode MS" charset="0"/>
                <a:cs typeface="Arial Unicode MS" charset="0"/>
              </a:defRPr>
            </a:lvl5pPr>
            <a:lvl6pPr marL="2514600" indent="-228600" algn="ctr" eaLnBrk="0" fontAlgn="base" hangingPunct="0">
              <a:spcBef>
                <a:spcPct val="0"/>
              </a:spcBef>
              <a:spcAft>
                <a:spcPct val="0"/>
              </a:spcAft>
              <a:buClr>
                <a:schemeClr val="accent1"/>
              </a:buClr>
              <a:buSzPct val="80000"/>
              <a:buFont typeface="Wingdings" charset="0"/>
              <a:defRPr sz="1600">
                <a:solidFill>
                  <a:schemeClr val="tx1"/>
                </a:solidFill>
                <a:latin typeface="Arial" charset="0"/>
                <a:ea typeface="Arial Unicode MS" charset="0"/>
                <a:cs typeface="Arial Unicode MS" charset="0"/>
              </a:defRPr>
            </a:lvl6pPr>
            <a:lvl7pPr marL="2971800" indent="-228600" algn="ctr" eaLnBrk="0" fontAlgn="base" hangingPunct="0">
              <a:spcBef>
                <a:spcPct val="0"/>
              </a:spcBef>
              <a:spcAft>
                <a:spcPct val="0"/>
              </a:spcAft>
              <a:buClr>
                <a:schemeClr val="accent1"/>
              </a:buClr>
              <a:buSzPct val="80000"/>
              <a:buFont typeface="Wingdings" charset="0"/>
              <a:defRPr sz="1600">
                <a:solidFill>
                  <a:schemeClr val="tx1"/>
                </a:solidFill>
                <a:latin typeface="Arial" charset="0"/>
                <a:ea typeface="Arial Unicode MS" charset="0"/>
                <a:cs typeface="Arial Unicode MS" charset="0"/>
              </a:defRPr>
            </a:lvl7pPr>
            <a:lvl8pPr marL="3429000" indent="-228600" algn="ctr" eaLnBrk="0" fontAlgn="base" hangingPunct="0">
              <a:spcBef>
                <a:spcPct val="0"/>
              </a:spcBef>
              <a:spcAft>
                <a:spcPct val="0"/>
              </a:spcAft>
              <a:buClr>
                <a:schemeClr val="accent1"/>
              </a:buClr>
              <a:buSzPct val="80000"/>
              <a:buFont typeface="Wingdings" charset="0"/>
              <a:defRPr sz="1600">
                <a:solidFill>
                  <a:schemeClr val="tx1"/>
                </a:solidFill>
                <a:latin typeface="Arial" charset="0"/>
                <a:ea typeface="Arial Unicode MS" charset="0"/>
                <a:cs typeface="Arial Unicode MS" charset="0"/>
              </a:defRPr>
            </a:lvl8pPr>
            <a:lvl9pPr marL="3886200" indent="-228600" algn="ctr" eaLnBrk="0" fontAlgn="base" hangingPunct="0">
              <a:spcBef>
                <a:spcPct val="0"/>
              </a:spcBef>
              <a:spcAft>
                <a:spcPct val="0"/>
              </a:spcAft>
              <a:buClr>
                <a:schemeClr val="accent1"/>
              </a:buClr>
              <a:buSzPct val="80000"/>
              <a:buFont typeface="Wingdings" charset="0"/>
              <a:defRPr sz="1600">
                <a:solidFill>
                  <a:schemeClr val="tx1"/>
                </a:solidFill>
                <a:latin typeface="Arial" charset="0"/>
                <a:ea typeface="Arial Unicode MS" charset="0"/>
                <a:cs typeface="Arial Unicode MS" charset="0"/>
              </a:defRPr>
            </a:lvl9pPr>
          </a:lstStyle>
          <a:p>
            <a:pPr marL="0" indent="0" eaLnBrk="1" hangingPunct="1">
              <a:spcBef>
                <a:spcPct val="50000"/>
              </a:spcBef>
              <a:buClr>
                <a:srgbClr val="F0AB00"/>
              </a:buClr>
              <a:defRPr/>
            </a:pPr>
            <a:r>
              <a:rPr lang="cs-CZ" sz="1200" b="1" dirty="0" smtClean="0">
                <a:solidFill>
                  <a:schemeClr val="bg1"/>
                </a:solidFill>
                <a:latin typeface="Arial"/>
              </a:rPr>
              <a:t>Zjednodušení procesů v SAP ERP</a:t>
            </a:r>
            <a:endParaRPr lang="cs-CZ" sz="1200" b="1" dirty="0">
              <a:solidFill>
                <a:schemeClr val="bg1"/>
              </a:solidFill>
              <a:latin typeface="Arial"/>
            </a:endParaRPr>
          </a:p>
        </p:txBody>
      </p:sp>
      <p:grpSp>
        <p:nvGrpSpPr>
          <p:cNvPr id="139" name="Group 138"/>
          <p:cNvGrpSpPr>
            <a:grpSpLocks/>
          </p:cNvGrpSpPr>
          <p:nvPr/>
        </p:nvGrpSpPr>
        <p:grpSpPr bwMode="auto">
          <a:xfrm>
            <a:off x="8793033" y="1966913"/>
            <a:ext cx="796925" cy="704850"/>
            <a:chOff x="6033478" y="5166650"/>
            <a:chExt cx="796464" cy="705473"/>
          </a:xfrm>
        </p:grpSpPr>
        <p:grpSp>
          <p:nvGrpSpPr>
            <p:cNvPr id="140" name="Group 117"/>
            <p:cNvGrpSpPr>
              <a:grpSpLocks/>
            </p:cNvGrpSpPr>
            <p:nvPr/>
          </p:nvGrpSpPr>
          <p:grpSpPr bwMode="auto">
            <a:xfrm>
              <a:off x="6033478" y="5166650"/>
              <a:ext cx="796464" cy="705473"/>
              <a:chOff x="299" y="3066"/>
              <a:chExt cx="670" cy="590"/>
            </a:xfrm>
          </p:grpSpPr>
          <p:pic>
            <p:nvPicPr>
              <p:cNvPr id="142" name="Picture 81" descr="\\Emp\desktop\Graphic Tank\s2.tif"/>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gray">
              <a:xfrm>
                <a:off x="299" y="3341"/>
                <a:ext cx="670" cy="315"/>
              </a:xfrm>
              <a:prstGeom prst="rect">
                <a:avLst/>
              </a:prstGeom>
              <a:noFill/>
              <a:ln w="9525">
                <a:noFill/>
                <a:miter lim="800000"/>
                <a:headEnd/>
                <a:tailEnd/>
              </a:ln>
            </p:spPr>
          </p:pic>
          <p:pic>
            <p:nvPicPr>
              <p:cNvPr id="143" name="Picture 40" descr="C:\Documents and Settings\Administrator\Desktop\To IMPORT\build 2.tif"/>
              <p:cNvPicPr>
                <a:picLocks noChangeAspect="1" noChangeArrowheads="1"/>
              </p:cNvPicPr>
              <p:nvPr/>
            </p:nvPicPr>
            <p:blipFill>
              <a:blip r:embed="rId30" cstate="print">
                <a:extLst>
                  <a:ext uri="{28A0092B-C50C-407E-A947-70E740481C1C}">
                    <a14:useLocalDpi xmlns:a14="http://schemas.microsoft.com/office/drawing/2010/main" val="0"/>
                  </a:ext>
                </a:extLst>
              </a:blip>
              <a:srcRect/>
              <a:stretch>
                <a:fillRect/>
              </a:stretch>
            </p:blipFill>
            <p:spPr bwMode="gray">
              <a:xfrm>
                <a:off x="332" y="3066"/>
                <a:ext cx="619" cy="480"/>
              </a:xfrm>
              <a:prstGeom prst="rect">
                <a:avLst/>
              </a:prstGeom>
              <a:noFill/>
              <a:ln w="9525">
                <a:noFill/>
                <a:miter lim="800000"/>
                <a:headEnd/>
                <a:tailEnd/>
              </a:ln>
            </p:spPr>
          </p:pic>
        </p:grpSp>
        <p:pic>
          <p:nvPicPr>
            <p:cNvPr id="141" name="Picture 77" descr="\\Emp\desktop\Graphic Tank\s2.tif"/>
            <p:cNvPicPr>
              <a:picLocks noChangeAspect="1" noChangeArrowheads="1"/>
            </p:cNvPicPr>
            <p:nvPr/>
          </p:nvPicPr>
          <p:blipFill>
            <a:blip r:embed="rId31" cstate="print">
              <a:extLst>
                <a:ext uri="{28A0092B-C50C-407E-A947-70E740481C1C}">
                  <a14:useLocalDpi xmlns:a14="http://schemas.microsoft.com/office/drawing/2010/main" val="0"/>
                </a:ext>
              </a:extLst>
            </a:blip>
            <a:srcRect/>
            <a:stretch>
              <a:fillRect/>
            </a:stretch>
          </p:blipFill>
          <p:spPr bwMode="gray">
            <a:xfrm>
              <a:off x="6252180" y="5229090"/>
              <a:ext cx="235022" cy="201564"/>
            </a:xfrm>
            <a:prstGeom prst="rect">
              <a:avLst/>
            </a:prstGeom>
            <a:noFill/>
            <a:ln w="9525">
              <a:noFill/>
              <a:miter lim="800000"/>
              <a:headEnd/>
              <a:tailEnd/>
            </a:ln>
          </p:spPr>
        </p:pic>
      </p:grpSp>
      <p:grpSp>
        <p:nvGrpSpPr>
          <p:cNvPr id="144" name="Group 133"/>
          <p:cNvGrpSpPr>
            <a:grpSpLocks/>
          </p:cNvGrpSpPr>
          <p:nvPr/>
        </p:nvGrpSpPr>
        <p:grpSpPr bwMode="auto">
          <a:xfrm>
            <a:off x="9631233" y="1965325"/>
            <a:ext cx="792163" cy="657225"/>
            <a:chOff x="4083" y="2090"/>
            <a:chExt cx="804" cy="662"/>
          </a:xfrm>
        </p:grpSpPr>
        <p:grpSp>
          <p:nvGrpSpPr>
            <p:cNvPr id="145" name="Group 48"/>
            <p:cNvGrpSpPr>
              <a:grpSpLocks/>
            </p:cNvGrpSpPr>
            <p:nvPr/>
          </p:nvGrpSpPr>
          <p:grpSpPr bwMode="auto">
            <a:xfrm>
              <a:off x="4083" y="2090"/>
              <a:ext cx="804" cy="662"/>
              <a:chOff x="4995863" y="2439988"/>
              <a:chExt cx="1131887" cy="935037"/>
            </a:xfrm>
          </p:grpSpPr>
          <p:pic>
            <p:nvPicPr>
              <p:cNvPr id="147" name="Picture 50" descr="\\Eric-pauls-power-mac-g5.local\desktop\Graphic Tank\3.tif"/>
              <p:cNvPicPr>
                <a:picLocks noChangeAspect="1"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gray">
              <a:xfrm>
                <a:off x="4995863" y="2439988"/>
                <a:ext cx="1131887" cy="801687"/>
              </a:xfrm>
              <a:prstGeom prst="rect">
                <a:avLst/>
              </a:prstGeom>
              <a:noFill/>
              <a:ln w="9525">
                <a:noFill/>
                <a:miter lim="800000"/>
                <a:headEnd/>
                <a:tailEnd/>
              </a:ln>
            </p:spPr>
          </p:pic>
          <p:grpSp>
            <p:nvGrpSpPr>
              <p:cNvPr id="148" name="Group 91"/>
              <p:cNvGrpSpPr>
                <a:grpSpLocks/>
              </p:cNvGrpSpPr>
              <p:nvPr/>
            </p:nvGrpSpPr>
            <p:grpSpPr bwMode="auto">
              <a:xfrm>
                <a:off x="4995863" y="2851150"/>
                <a:ext cx="1130300" cy="523875"/>
                <a:chOff x="4995340" y="2850819"/>
                <a:chExt cx="1131142" cy="524524"/>
              </a:xfrm>
            </p:grpSpPr>
            <p:pic>
              <p:nvPicPr>
                <p:cNvPr id="149" name="Picture 47" descr="\\Eric-pauls-power-mac-g5.local\desktop\Graphic Tank\3b.tif"/>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gray">
                <a:xfrm>
                  <a:off x="4995340" y="2850819"/>
                  <a:ext cx="1131142" cy="524524"/>
                </a:xfrm>
                <a:prstGeom prst="rect">
                  <a:avLst/>
                </a:prstGeom>
                <a:noFill/>
                <a:ln w="9525">
                  <a:noFill/>
                  <a:miter lim="800000"/>
                  <a:headEnd/>
                  <a:tailEnd/>
                </a:ln>
              </p:spPr>
            </p:pic>
            <p:pic>
              <p:nvPicPr>
                <p:cNvPr id="150" name="Picture 47" descr="\\Eric-pauls-power-mac-g5.local\desktop\Graphic Tank\3b.tif"/>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gray">
                <a:xfrm>
                  <a:off x="4995340" y="2850819"/>
                  <a:ext cx="1131142" cy="524524"/>
                </a:xfrm>
                <a:prstGeom prst="rect">
                  <a:avLst/>
                </a:prstGeom>
                <a:noFill/>
                <a:ln w="9525">
                  <a:noFill/>
                  <a:miter lim="800000"/>
                  <a:headEnd/>
                  <a:tailEnd/>
                </a:ln>
              </p:spPr>
            </p:pic>
          </p:grpSp>
        </p:grpSp>
        <p:pic>
          <p:nvPicPr>
            <p:cNvPr id="146" name="Picture 51" descr="\\Eric-pauls-power-mac-g5.local\desktop\Graphic Tank\3s1.tif"/>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gray">
            <a:xfrm>
              <a:off x="4227" y="2165"/>
              <a:ext cx="358" cy="288"/>
            </a:xfrm>
            <a:prstGeom prst="rect">
              <a:avLst/>
            </a:prstGeom>
            <a:noFill/>
            <a:ln w="9525">
              <a:noFill/>
              <a:miter lim="800000"/>
              <a:headEnd/>
              <a:tailEnd/>
            </a:ln>
          </p:spPr>
        </p:pic>
      </p:grpSp>
    </p:spTree>
    <p:extLst>
      <p:ext uri="{BB962C8B-B14F-4D97-AF65-F5344CB8AC3E}">
        <p14:creationId xmlns:p14="http://schemas.microsoft.com/office/powerpoint/2010/main" val="3652399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SAP MII – Výrobní analytiky</a:t>
            </a:r>
            <a:br>
              <a:rPr lang="cs-CZ" dirty="0" smtClean="0"/>
            </a:br>
            <a:r>
              <a:rPr lang="cs-CZ" sz="2400" b="0" dirty="0" smtClean="0"/>
              <a:t>Včetně možnosti zakomponování 3D modelů se SAP 3D </a:t>
            </a:r>
            <a:r>
              <a:rPr lang="cs-CZ" sz="2400" b="0" dirty="0" err="1" smtClean="0"/>
              <a:t>Visual</a:t>
            </a:r>
            <a:r>
              <a:rPr lang="cs-CZ" sz="2400" b="0" dirty="0" smtClean="0"/>
              <a:t> </a:t>
            </a:r>
            <a:r>
              <a:rPr lang="cs-CZ" sz="2400" b="0" dirty="0" err="1" smtClean="0"/>
              <a:t>Enterprise</a:t>
            </a:r>
            <a:endParaRPr lang="cs-CZ" b="0" dirty="0"/>
          </a:p>
        </p:txBody>
      </p:sp>
      <p:pic>
        <p:nvPicPr>
          <p:cNvPr id="3" name="Picture 2"/>
          <p:cNvPicPr>
            <a:picLocks noChangeAspect="1" noChangeArrowheads="1"/>
          </p:cNvPicPr>
          <p:nvPr/>
        </p:nvPicPr>
        <p:blipFill>
          <a:blip r:embed="rId2"/>
          <a:srcRect/>
          <a:stretch>
            <a:fillRect/>
          </a:stretch>
        </p:blipFill>
        <p:spPr bwMode="auto">
          <a:xfrm>
            <a:off x="1578198" y="1328107"/>
            <a:ext cx="9036803" cy="5128448"/>
          </a:xfrm>
          <a:prstGeom prst="rect">
            <a:avLst/>
          </a:prstGeom>
          <a:noFill/>
          <a:ln w="9525">
            <a:solidFill>
              <a:schemeClr val="bg2"/>
            </a:solidFill>
            <a:miter lim="800000"/>
            <a:headEnd/>
            <a:tailEnd/>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76966073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SAP OEE </a:t>
            </a:r>
            <a:r>
              <a:rPr lang="cs-CZ" dirty="0"/>
              <a:t>- Celková efektivnost </a:t>
            </a:r>
            <a:r>
              <a:rPr lang="cs-CZ" dirty="0" smtClean="0"/>
              <a:t>zařízení</a:t>
            </a:r>
            <a:br>
              <a:rPr lang="cs-CZ" dirty="0" smtClean="0"/>
            </a:br>
            <a:r>
              <a:rPr lang="cs-CZ" sz="2400" b="0" dirty="0" smtClean="0"/>
              <a:t>Aplikace vyvinutá nad SAP MII</a:t>
            </a:r>
            <a:endParaRPr lang="cs-CZ" sz="2400" b="0" dirty="0"/>
          </a:p>
        </p:txBody>
      </p:sp>
      <p:sp>
        <p:nvSpPr>
          <p:cNvPr id="5" name="Picture Placeholder 4"/>
          <p:cNvSpPr>
            <a:spLocks noGrp="1"/>
          </p:cNvSpPr>
          <p:nvPr>
            <p:ph type="pic" sz="quarter" idx="10"/>
          </p:nvPr>
        </p:nvSpPr>
        <p:spPr/>
      </p:sp>
      <p:sp>
        <p:nvSpPr>
          <p:cNvPr id="6" name="Text Placeholder 5"/>
          <p:cNvSpPr>
            <a:spLocks noGrp="1"/>
          </p:cNvSpPr>
          <p:nvPr>
            <p:ph type="body" sz="quarter" idx="11"/>
          </p:nvPr>
        </p:nvSpPr>
        <p:spPr/>
        <p:txBody>
          <a:bodyPr/>
          <a:lstStyle/>
          <a:p>
            <a:r>
              <a:rPr lang="cs-CZ" dirty="0" smtClean="0"/>
              <a:t>Základní informace o řešení</a:t>
            </a:r>
          </a:p>
          <a:p>
            <a:pPr lvl="2"/>
            <a:r>
              <a:rPr lang="cs-CZ" dirty="0" smtClean="0"/>
              <a:t>Jednotná platforma pro měření OEE ve výrobních lokalitách podniku</a:t>
            </a:r>
          </a:p>
          <a:p>
            <a:pPr lvl="2"/>
            <a:r>
              <a:rPr lang="cs-CZ" dirty="0" smtClean="0"/>
              <a:t>Úložiště dat z provozu</a:t>
            </a:r>
          </a:p>
          <a:p>
            <a:pPr lvl="2"/>
            <a:r>
              <a:rPr lang="cs-CZ" dirty="0" smtClean="0"/>
              <a:t>Podpora srovnávání OEE jednotlivých provozů</a:t>
            </a:r>
          </a:p>
          <a:p>
            <a:pPr lvl="2"/>
            <a:r>
              <a:rPr lang="cs-CZ" dirty="0" smtClean="0"/>
              <a:t>Možnost kombinovat s daty z ERP systému</a:t>
            </a:r>
          </a:p>
          <a:p>
            <a:pPr lvl="2"/>
            <a:r>
              <a:rPr lang="cs-CZ" dirty="0" smtClean="0"/>
              <a:t>Nástroj pro měření výkonnosti a jejího stálého zvyšování</a:t>
            </a:r>
          </a:p>
          <a:p>
            <a:endParaRPr lang="cs-CZ"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6938" y="1692392"/>
            <a:ext cx="7162262" cy="4393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11815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gray">
          <a:xfrm>
            <a:off x="7116417" y="1405909"/>
            <a:ext cx="4532241" cy="5027053"/>
          </a:xfrm>
          <a:prstGeom prst="rect">
            <a:avLst/>
          </a:prstGeom>
          <a:solidFill>
            <a:schemeClr val="accent1"/>
          </a:solidFill>
          <a:ln w="6350" algn="ctr">
            <a:solidFill>
              <a:schemeClr val="tx1">
                <a:lumMod val="50000"/>
                <a:lumOff val="50000"/>
              </a:schemeClr>
            </a:solidFill>
            <a:miter lim="800000"/>
            <a:headEnd/>
            <a:tailEnd/>
          </a:ln>
          <a:effectLst>
            <a:outerShdw blurRad="50800" dist="38100" dir="2700000" algn="tl" rotWithShape="0">
              <a:prstClr val="black">
                <a:alpha val="40000"/>
              </a:prstClr>
            </a:outerShdw>
          </a:effectLst>
        </p:spPr>
        <p:txBody>
          <a:bodyPr vert="vert270" lIns="90000" tIns="72000" rIns="90000" bIns="72000" rtlCol="0" anchor="t"/>
          <a:lstStyle/>
          <a:p>
            <a:pPr algn="ctr" defTabSz="914400" fontAlgn="base">
              <a:spcBef>
                <a:spcPct val="50000"/>
              </a:spcBef>
              <a:spcAft>
                <a:spcPct val="0"/>
              </a:spcAft>
              <a:buClr>
                <a:srgbClr val="F0AB00"/>
              </a:buClr>
              <a:buSzPct val="80000"/>
            </a:pPr>
            <a:r>
              <a:rPr lang="cs-CZ" sz="2000" b="1" kern="0" dirty="0" smtClean="0">
                <a:solidFill>
                  <a:srgbClr val="FFFFFF"/>
                </a:solidFill>
                <a:latin typeface="+mn-lt"/>
                <a:ea typeface="Arial Unicode MS" pitchFamily="34" charset="-128"/>
                <a:cs typeface="Arial Unicode MS" pitchFamily="34" charset="-128"/>
              </a:rPr>
              <a:t>SAP MEE – Základní funkce</a:t>
            </a:r>
          </a:p>
        </p:txBody>
      </p:sp>
      <p:sp>
        <p:nvSpPr>
          <p:cNvPr id="2" name="Title 1"/>
          <p:cNvSpPr>
            <a:spLocks noGrp="1"/>
          </p:cNvSpPr>
          <p:nvPr>
            <p:ph type="title"/>
          </p:nvPr>
        </p:nvSpPr>
        <p:spPr/>
        <p:txBody>
          <a:bodyPr/>
          <a:lstStyle/>
          <a:p>
            <a:r>
              <a:rPr lang="cs-CZ" dirty="0" smtClean="0"/>
              <a:t>SAP </a:t>
            </a:r>
            <a:r>
              <a:rPr lang="cs-CZ" dirty="0" err="1" smtClean="0"/>
              <a:t>Manufacturing</a:t>
            </a:r>
            <a:r>
              <a:rPr lang="cs-CZ" dirty="0" smtClean="0"/>
              <a:t> </a:t>
            </a:r>
            <a:r>
              <a:rPr lang="cs-CZ" dirty="0" err="1" smtClean="0"/>
              <a:t>Execution</a:t>
            </a:r>
            <a:r>
              <a:rPr lang="cs-CZ" dirty="0" smtClean="0"/>
              <a:t/>
            </a:r>
            <a:br>
              <a:rPr lang="cs-CZ" dirty="0" smtClean="0"/>
            </a:br>
            <a:r>
              <a:rPr lang="cs-CZ" sz="2400" b="0" dirty="0" smtClean="0"/>
              <a:t>MES pro diskrétní výrobu</a:t>
            </a:r>
            <a:endParaRPr lang="cs-CZ" b="0" dirty="0"/>
          </a:p>
        </p:txBody>
      </p:sp>
      <p:sp>
        <p:nvSpPr>
          <p:cNvPr id="6" name="Text Placeholder 5"/>
          <p:cNvSpPr>
            <a:spLocks noGrp="1"/>
          </p:cNvSpPr>
          <p:nvPr>
            <p:ph type="body" sz="quarter" idx="11"/>
          </p:nvPr>
        </p:nvSpPr>
        <p:spPr/>
        <p:txBody>
          <a:bodyPr/>
          <a:lstStyle/>
          <a:p>
            <a:r>
              <a:rPr lang="cs-CZ" dirty="0" smtClean="0"/>
              <a:t>Základní informace o řešení</a:t>
            </a:r>
          </a:p>
          <a:p>
            <a:pPr lvl="2"/>
            <a:r>
              <a:rPr lang="cs-CZ" dirty="0" smtClean="0"/>
              <a:t>Řízení a sledování výrobních operací</a:t>
            </a:r>
          </a:p>
          <a:p>
            <a:pPr lvl="2"/>
            <a:r>
              <a:rPr lang="cs-CZ" dirty="0" smtClean="0"/>
              <a:t>Propojení obchodních a výrobních informačních systémů</a:t>
            </a:r>
          </a:p>
          <a:p>
            <a:pPr lvl="2"/>
            <a:r>
              <a:rPr lang="cs-CZ" dirty="0" smtClean="0"/>
              <a:t>Ucelená </a:t>
            </a:r>
            <a:r>
              <a:rPr lang="cs-CZ" dirty="0" err="1" smtClean="0"/>
              <a:t>dohledatelnost</a:t>
            </a:r>
            <a:r>
              <a:rPr lang="cs-CZ" dirty="0" smtClean="0"/>
              <a:t> produktů a sledovatelnost procesů</a:t>
            </a:r>
            <a:endParaRPr lang="cs-CZ" dirty="0"/>
          </a:p>
        </p:txBody>
      </p:sp>
      <p:sp>
        <p:nvSpPr>
          <p:cNvPr id="4" name="AutoShape 11">
            <a:hlinkClick r:id="" action="ppaction://noaction" highlightClick="1">
              <a:snd r:embed="rId3" name="click.wav"/>
            </a:hlinkClick>
          </p:cNvPr>
          <p:cNvSpPr>
            <a:spLocks noChangeArrowheads="1"/>
          </p:cNvSpPr>
          <p:nvPr/>
        </p:nvSpPr>
        <p:spPr bwMode="auto">
          <a:xfrm>
            <a:off x="7725738" y="4259186"/>
            <a:ext cx="3600000" cy="288000"/>
          </a:xfrm>
          <a:prstGeom prst="roundRect">
            <a:avLst>
              <a:gd name="adj" fmla="val 16667"/>
            </a:avLst>
          </a:prstGeom>
          <a:solidFill>
            <a:schemeClr val="tx2">
              <a:lumMod val="50000"/>
            </a:schemeClr>
          </a:solidFill>
          <a:ln>
            <a:headEnd/>
            <a:tailEnd/>
          </a:ln>
          <a:effectLst>
            <a:outerShdw blurRad="50800" dist="38100" dir="2700000" algn="tl" rotWithShape="0">
              <a:prstClr val="black">
                <a:alpha val="40000"/>
              </a:prstClr>
            </a:outerShdw>
          </a:effectLst>
          <a:scene3d>
            <a:camera prst="isometricTopDown" fov="0">
              <a:rot lat="0" lon="0" rev="0"/>
            </a:camera>
            <a:lightRig rig="balanced" dir="t">
              <a:rot lat="0" lon="0" rev="13800000"/>
            </a:lightRig>
          </a:scene3d>
        </p:spPr>
        <p:style>
          <a:lnRef idx="0">
            <a:schemeClr val="accent3"/>
          </a:lnRef>
          <a:fillRef idx="3">
            <a:schemeClr val="accent3"/>
          </a:fillRef>
          <a:effectRef idx="3">
            <a:schemeClr val="accent3"/>
          </a:effectRef>
          <a:fontRef idx="minor">
            <a:schemeClr val="lt1"/>
          </a:fontRef>
        </p:style>
        <p:txBody>
          <a:bodyPr wrap="none" anchor="ctr"/>
          <a:lstStyle/>
          <a:p>
            <a:pPr marL="282575" indent="-282575" defTabSz="1088592">
              <a:spcBef>
                <a:spcPct val="30000"/>
              </a:spcBef>
              <a:buClr>
                <a:srgbClr val="666666"/>
              </a:buClr>
              <a:buSzPct val="120000"/>
              <a:defRPr/>
            </a:pPr>
            <a:r>
              <a:rPr lang="cs-CZ" sz="1400" dirty="0" smtClean="0">
                <a:solidFill>
                  <a:srgbClr val="FFFFFF"/>
                </a:solidFill>
                <a:cs typeface="Arial" charset="0"/>
              </a:rPr>
              <a:t>SPC v reálném čase</a:t>
            </a:r>
            <a:endParaRPr lang="cs-CZ" sz="1400" dirty="0">
              <a:solidFill>
                <a:srgbClr val="FFFFFF"/>
              </a:solidFill>
              <a:cs typeface="Arial" charset="0"/>
            </a:endParaRPr>
          </a:p>
        </p:txBody>
      </p:sp>
      <p:sp>
        <p:nvSpPr>
          <p:cNvPr id="8" name="AutoShape 11">
            <a:hlinkClick r:id="" action="ppaction://noaction" highlightClick="1">
              <a:snd r:embed="rId3" name="click.wav"/>
            </a:hlinkClick>
          </p:cNvPr>
          <p:cNvSpPr>
            <a:spLocks noChangeArrowheads="1"/>
          </p:cNvSpPr>
          <p:nvPr/>
        </p:nvSpPr>
        <p:spPr bwMode="auto">
          <a:xfrm>
            <a:off x="7725738" y="5115352"/>
            <a:ext cx="3600000" cy="288000"/>
          </a:xfrm>
          <a:prstGeom prst="roundRect">
            <a:avLst>
              <a:gd name="adj" fmla="val 16667"/>
            </a:avLst>
          </a:prstGeom>
          <a:solidFill>
            <a:schemeClr val="tx2">
              <a:lumMod val="50000"/>
            </a:schemeClr>
          </a:solidFill>
          <a:ln>
            <a:headEnd/>
            <a:tailEnd/>
          </a:ln>
          <a:effectLst>
            <a:outerShdw blurRad="50800" dist="38100" dir="2700000" algn="tl" rotWithShape="0">
              <a:prstClr val="black">
                <a:alpha val="40000"/>
              </a:prstClr>
            </a:outerShdw>
          </a:effectLst>
          <a:scene3d>
            <a:camera prst="isometricTopDown" fov="0">
              <a:rot lat="0" lon="0" rev="0"/>
            </a:camera>
            <a:lightRig rig="balanced" dir="t">
              <a:rot lat="0" lon="0" rev="13800000"/>
            </a:lightRig>
          </a:scene3d>
        </p:spPr>
        <p:style>
          <a:lnRef idx="0">
            <a:schemeClr val="accent3"/>
          </a:lnRef>
          <a:fillRef idx="3">
            <a:schemeClr val="accent3"/>
          </a:fillRef>
          <a:effectRef idx="3">
            <a:schemeClr val="accent3"/>
          </a:effectRef>
          <a:fontRef idx="minor">
            <a:schemeClr val="lt1"/>
          </a:fontRef>
        </p:style>
        <p:txBody>
          <a:bodyPr wrap="none" anchor="ctr"/>
          <a:lstStyle/>
          <a:p>
            <a:pPr marL="282575" indent="-282575" defTabSz="1088592">
              <a:spcBef>
                <a:spcPct val="30000"/>
              </a:spcBef>
              <a:buClr>
                <a:srgbClr val="666666"/>
              </a:buClr>
              <a:buSzPct val="120000"/>
              <a:defRPr/>
            </a:pPr>
            <a:r>
              <a:rPr lang="cs-CZ" sz="1400" dirty="0" smtClean="0">
                <a:solidFill>
                  <a:srgbClr val="FFFFFF"/>
                </a:solidFill>
                <a:cs typeface="Arial" charset="0"/>
              </a:rPr>
              <a:t>Integrace ASŘ (</a:t>
            </a:r>
            <a:r>
              <a:rPr lang="cs-CZ" sz="1400" dirty="0" err="1" smtClean="0">
                <a:solidFill>
                  <a:srgbClr val="FFFFFF"/>
                </a:solidFill>
                <a:cs typeface="Arial" charset="0"/>
              </a:rPr>
              <a:t>PCo</a:t>
            </a:r>
            <a:r>
              <a:rPr lang="cs-CZ" sz="1400" dirty="0" smtClean="0">
                <a:solidFill>
                  <a:srgbClr val="FFFFFF"/>
                </a:solidFill>
                <a:cs typeface="Arial" charset="0"/>
              </a:rPr>
              <a:t>)</a:t>
            </a:r>
            <a:endParaRPr lang="cs-CZ" sz="1400" dirty="0">
              <a:solidFill>
                <a:srgbClr val="FFFFFF"/>
              </a:solidFill>
              <a:cs typeface="Arial" charset="0"/>
            </a:endParaRPr>
          </a:p>
        </p:txBody>
      </p:sp>
      <p:sp>
        <p:nvSpPr>
          <p:cNvPr id="9" name="AutoShape 11">
            <a:hlinkClick r:id="" action="ppaction://noaction" highlightClick="1">
              <a:snd r:embed="rId3" name="click.wav"/>
            </a:hlinkClick>
          </p:cNvPr>
          <p:cNvSpPr>
            <a:spLocks noChangeArrowheads="1"/>
          </p:cNvSpPr>
          <p:nvPr/>
        </p:nvSpPr>
        <p:spPr bwMode="auto">
          <a:xfrm>
            <a:off x="7725738" y="5543435"/>
            <a:ext cx="3600000" cy="288000"/>
          </a:xfrm>
          <a:prstGeom prst="roundRect">
            <a:avLst>
              <a:gd name="adj" fmla="val 16667"/>
            </a:avLst>
          </a:prstGeom>
          <a:solidFill>
            <a:schemeClr val="tx2">
              <a:lumMod val="50000"/>
            </a:schemeClr>
          </a:solidFill>
          <a:ln>
            <a:headEnd/>
            <a:tailEnd/>
          </a:ln>
          <a:effectLst>
            <a:outerShdw blurRad="50800" dist="38100" dir="2700000" algn="tl" rotWithShape="0">
              <a:prstClr val="black">
                <a:alpha val="40000"/>
              </a:prstClr>
            </a:outerShdw>
          </a:effectLst>
          <a:scene3d>
            <a:camera prst="isometricTopDown" fov="0">
              <a:rot lat="0" lon="0" rev="0"/>
            </a:camera>
            <a:lightRig rig="balanced" dir="t">
              <a:rot lat="0" lon="0" rev="13800000"/>
            </a:lightRig>
          </a:scene3d>
        </p:spPr>
        <p:style>
          <a:lnRef idx="0">
            <a:schemeClr val="accent3"/>
          </a:lnRef>
          <a:fillRef idx="3">
            <a:schemeClr val="accent3"/>
          </a:fillRef>
          <a:effectRef idx="3">
            <a:schemeClr val="accent3"/>
          </a:effectRef>
          <a:fontRef idx="minor">
            <a:schemeClr val="lt1"/>
          </a:fontRef>
        </p:style>
        <p:txBody>
          <a:bodyPr wrap="none" anchor="ctr"/>
          <a:lstStyle/>
          <a:p>
            <a:pPr marL="282575" indent="-282575" defTabSz="1088592">
              <a:spcBef>
                <a:spcPct val="30000"/>
              </a:spcBef>
              <a:buClr>
                <a:srgbClr val="666666"/>
              </a:buClr>
              <a:buSzPct val="120000"/>
              <a:defRPr/>
            </a:pPr>
            <a:r>
              <a:rPr lang="cs-CZ" sz="1400" dirty="0" smtClean="0">
                <a:solidFill>
                  <a:srgbClr val="FFFFFF"/>
                </a:solidFill>
                <a:cs typeface="Arial" charset="0"/>
              </a:rPr>
              <a:t>Integrace s obchodním systémem (ERP)</a:t>
            </a:r>
            <a:endParaRPr lang="cs-CZ" sz="1400" dirty="0">
              <a:solidFill>
                <a:srgbClr val="FFFFFF"/>
              </a:solidFill>
              <a:cs typeface="Arial" charset="0"/>
            </a:endParaRPr>
          </a:p>
        </p:txBody>
      </p:sp>
      <p:sp>
        <p:nvSpPr>
          <p:cNvPr id="10" name="AutoShape 11">
            <a:hlinkClick r:id="" action="ppaction://noaction" highlightClick="1">
              <a:snd r:embed="rId3" name="click.wav"/>
            </a:hlinkClick>
          </p:cNvPr>
          <p:cNvSpPr>
            <a:spLocks noChangeArrowheads="1"/>
          </p:cNvSpPr>
          <p:nvPr/>
        </p:nvSpPr>
        <p:spPr bwMode="auto">
          <a:xfrm>
            <a:off x="7725738" y="3831103"/>
            <a:ext cx="3600000" cy="288000"/>
          </a:xfrm>
          <a:prstGeom prst="roundRect">
            <a:avLst>
              <a:gd name="adj" fmla="val 16667"/>
            </a:avLst>
          </a:prstGeom>
          <a:solidFill>
            <a:schemeClr val="tx2">
              <a:lumMod val="50000"/>
            </a:schemeClr>
          </a:solidFill>
          <a:ln>
            <a:headEnd/>
            <a:tailEnd/>
          </a:ln>
          <a:effectLst>
            <a:outerShdw blurRad="50800" dist="38100" dir="2700000" algn="tl" rotWithShape="0">
              <a:prstClr val="black">
                <a:alpha val="40000"/>
              </a:prstClr>
            </a:outerShdw>
          </a:effectLst>
          <a:scene3d>
            <a:camera prst="isometricTopDown" fov="0">
              <a:rot lat="0" lon="0" rev="0"/>
            </a:camera>
            <a:lightRig rig="balanced" dir="t">
              <a:rot lat="0" lon="0" rev="13800000"/>
            </a:lightRig>
          </a:scene3d>
        </p:spPr>
        <p:style>
          <a:lnRef idx="0">
            <a:schemeClr val="accent3"/>
          </a:lnRef>
          <a:fillRef idx="3">
            <a:schemeClr val="accent3"/>
          </a:fillRef>
          <a:effectRef idx="3">
            <a:schemeClr val="accent3"/>
          </a:effectRef>
          <a:fontRef idx="minor">
            <a:schemeClr val="lt1"/>
          </a:fontRef>
        </p:style>
        <p:txBody>
          <a:bodyPr wrap="none" anchor="ctr"/>
          <a:lstStyle/>
          <a:p>
            <a:pPr marL="282575" indent="-282575" defTabSz="1088592">
              <a:spcBef>
                <a:spcPct val="30000"/>
              </a:spcBef>
              <a:buClr>
                <a:srgbClr val="666666"/>
              </a:buClr>
              <a:buSzPct val="120000"/>
              <a:defRPr/>
            </a:pPr>
            <a:r>
              <a:rPr lang="cs-CZ" sz="1400" dirty="0" smtClean="0">
                <a:solidFill>
                  <a:srgbClr val="FFFFFF"/>
                </a:solidFill>
                <a:cs typeface="Arial" charset="0"/>
              </a:rPr>
              <a:t>Vratky a opravy</a:t>
            </a:r>
            <a:endParaRPr lang="cs-CZ" sz="1400" dirty="0">
              <a:solidFill>
                <a:srgbClr val="FFFFFF"/>
              </a:solidFill>
              <a:cs typeface="Arial" charset="0"/>
            </a:endParaRPr>
          </a:p>
        </p:txBody>
      </p:sp>
      <p:sp>
        <p:nvSpPr>
          <p:cNvPr id="11" name="AutoShape 11">
            <a:hlinkClick r:id="" action="ppaction://noaction" highlightClick="1">
              <a:snd r:embed="rId3" name="click.wav"/>
            </a:hlinkClick>
          </p:cNvPr>
          <p:cNvSpPr>
            <a:spLocks noChangeArrowheads="1"/>
          </p:cNvSpPr>
          <p:nvPr/>
        </p:nvSpPr>
        <p:spPr bwMode="auto">
          <a:xfrm>
            <a:off x="7725738" y="3403020"/>
            <a:ext cx="3600000" cy="288000"/>
          </a:xfrm>
          <a:prstGeom prst="roundRect">
            <a:avLst>
              <a:gd name="adj" fmla="val 16667"/>
            </a:avLst>
          </a:prstGeom>
          <a:solidFill>
            <a:schemeClr val="tx2">
              <a:lumMod val="50000"/>
            </a:schemeClr>
          </a:solidFill>
          <a:ln>
            <a:headEnd/>
            <a:tailEnd/>
          </a:ln>
          <a:effectLst>
            <a:outerShdw blurRad="50800" dist="38100" dir="2700000" algn="tl" rotWithShape="0">
              <a:prstClr val="black">
                <a:alpha val="40000"/>
              </a:prstClr>
            </a:outerShdw>
          </a:effectLst>
          <a:scene3d>
            <a:camera prst="isometricTopDown" fov="0">
              <a:rot lat="0" lon="0" rev="0"/>
            </a:camera>
            <a:lightRig rig="balanced" dir="t">
              <a:rot lat="0" lon="0" rev="13800000"/>
            </a:lightRig>
          </a:scene3d>
        </p:spPr>
        <p:style>
          <a:lnRef idx="0">
            <a:schemeClr val="accent3"/>
          </a:lnRef>
          <a:fillRef idx="3">
            <a:schemeClr val="accent3"/>
          </a:fillRef>
          <a:effectRef idx="3">
            <a:schemeClr val="accent3"/>
          </a:effectRef>
          <a:fontRef idx="minor">
            <a:schemeClr val="lt1"/>
          </a:fontRef>
        </p:style>
        <p:txBody>
          <a:bodyPr wrap="none" anchor="ctr"/>
          <a:lstStyle/>
          <a:p>
            <a:pPr marL="282575" indent="-282575" defTabSz="1088592">
              <a:spcBef>
                <a:spcPct val="30000"/>
              </a:spcBef>
              <a:buClr>
                <a:srgbClr val="666666"/>
              </a:buClr>
              <a:buSzPct val="120000"/>
              <a:defRPr/>
            </a:pPr>
            <a:r>
              <a:rPr lang="cs-CZ" sz="1400" dirty="0" smtClean="0">
                <a:solidFill>
                  <a:srgbClr val="FFFFFF"/>
                </a:solidFill>
                <a:cs typeface="Arial" charset="0"/>
              </a:rPr>
              <a:t>Přesun výrobních zakázek</a:t>
            </a:r>
            <a:endParaRPr lang="cs-CZ" sz="1400" dirty="0">
              <a:solidFill>
                <a:srgbClr val="FFFFFF"/>
              </a:solidFill>
              <a:cs typeface="Arial" charset="0"/>
            </a:endParaRPr>
          </a:p>
        </p:txBody>
      </p:sp>
      <p:sp>
        <p:nvSpPr>
          <p:cNvPr id="12" name="AutoShape 11">
            <a:hlinkClick r:id="" action="ppaction://noaction" highlightClick="1">
              <a:snd r:embed="rId3" name="click.wav"/>
            </a:hlinkClick>
          </p:cNvPr>
          <p:cNvSpPr>
            <a:spLocks noChangeArrowheads="1"/>
          </p:cNvSpPr>
          <p:nvPr/>
        </p:nvSpPr>
        <p:spPr bwMode="auto">
          <a:xfrm>
            <a:off x="7725738" y="2546854"/>
            <a:ext cx="3600000" cy="288000"/>
          </a:xfrm>
          <a:prstGeom prst="roundRect">
            <a:avLst>
              <a:gd name="adj" fmla="val 16667"/>
            </a:avLst>
          </a:prstGeom>
          <a:solidFill>
            <a:schemeClr val="tx2">
              <a:lumMod val="50000"/>
            </a:schemeClr>
          </a:solidFill>
          <a:ln>
            <a:headEnd/>
            <a:tailEnd/>
          </a:ln>
          <a:effectLst>
            <a:outerShdw blurRad="50800" dist="38100" dir="2700000" algn="tl" rotWithShape="0">
              <a:prstClr val="black">
                <a:alpha val="40000"/>
              </a:prstClr>
            </a:outerShdw>
          </a:effectLst>
          <a:scene3d>
            <a:camera prst="isometricTopDown" fov="0">
              <a:rot lat="0" lon="0" rev="0"/>
            </a:camera>
            <a:lightRig rig="balanced" dir="t">
              <a:rot lat="0" lon="0" rev="13800000"/>
            </a:lightRig>
          </a:scene3d>
        </p:spPr>
        <p:style>
          <a:lnRef idx="0">
            <a:schemeClr val="accent3"/>
          </a:lnRef>
          <a:fillRef idx="3">
            <a:schemeClr val="accent3"/>
          </a:fillRef>
          <a:effectRef idx="3">
            <a:schemeClr val="accent3"/>
          </a:effectRef>
          <a:fontRef idx="minor">
            <a:schemeClr val="lt1"/>
          </a:fontRef>
        </p:style>
        <p:txBody>
          <a:bodyPr wrap="none" anchor="ctr"/>
          <a:lstStyle/>
          <a:p>
            <a:pPr marL="282575" indent="-282575" defTabSz="1088592">
              <a:spcBef>
                <a:spcPct val="30000"/>
              </a:spcBef>
              <a:buClr>
                <a:srgbClr val="666666"/>
              </a:buClr>
              <a:buSzPct val="120000"/>
              <a:defRPr/>
            </a:pPr>
            <a:r>
              <a:rPr lang="cs-CZ" sz="1400" dirty="0" smtClean="0">
                <a:solidFill>
                  <a:srgbClr val="FFFFFF"/>
                </a:solidFill>
                <a:cs typeface="Arial" charset="0"/>
              </a:rPr>
              <a:t>Sledování pracovních úkonů</a:t>
            </a:r>
            <a:endParaRPr lang="cs-CZ" sz="1400" dirty="0">
              <a:solidFill>
                <a:srgbClr val="FFFFFF"/>
              </a:solidFill>
              <a:cs typeface="Arial" charset="0"/>
            </a:endParaRPr>
          </a:p>
        </p:txBody>
      </p:sp>
      <p:sp>
        <p:nvSpPr>
          <p:cNvPr id="13" name="AutoShape 11">
            <a:hlinkClick r:id="" action="ppaction://noaction" highlightClick="1">
              <a:snd r:embed="rId3" name="click.wav"/>
            </a:hlinkClick>
          </p:cNvPr>
          <p:cNvSpPr>
            <a:spLocks noChangeArrowheads="1"/>
          </p:cNvSpPr>
          <p:nvPr/>
        </p:nvSpPr>
        <p:spPr bwMode="auto">
          <a:xfrm>
            <a:off x="7725738" y="2974937"/>
            <a:ext cx="3600000" cy="288000"/>
          </a:xfrm>
          <a:prstGeom prst="roundRect">
            <a:avLst>
              <a:gd name="adj" fmla="val 16667"/>
            </a:avLst>
          </a:prstGeom>
          <a:solidFill>
            <a:schemeClr val="tx2">
              <a:lumMod val="50000"/>
            </a:schemeClr>
          </a:solidFill>
          <a:ln>
            <a:headEnd/>
            <a:tailEnd/>
          </a:ln>
          <a:effectLst>
            <a:outerShdw blurRad="50800" dist="38100" dir="2700000" algn="tl" rotWithShape="0">
              <a:prstClr val="black">
                <a:alpha val="40000"/>
              </a:prstClr>
            </a:outerShdw>
          </a:effectLst>
          <a:scene3d>
            <a:camera prst="isometricTopDown" fov="0">
              <a:rot lat="0" lon="0" rev="0"/>
            </a:camera>
            <a:lightRig rig="balanced" dir="t">
              <a:rot lat="0" lon="0" rev="13800000"/>
            </a:lightRig>
          </a:scene3d>
        </p:spPr>
        <p:style>
          <a:lnRef idx="0">
            <a:schemeClr val="accent3"/>
          </a:lnRef>
          <a:fillRef idx="3">
            <a:schemeClr val="accent3"/>
          </a:fillRef>
          <a:effectRef idx="3">
            <a:schemeClr val="accent3"/>
          </a:effectRef>
          <a:fontRef idx="minor">
            <a:schemeClr val="lt1"/>
          </a:fontRef>
        </p:style>
        <p:txBody>
          <a:bodyPr wrap="none" anchor="ctr"/>
          <a:lstStyle/>
          <a:p>
            <a:pPr marL="282575" indent="-282575" defTabSz="1088592">
              <a:spcBef>
                <a:spcPct val="30000"/>
              </a:spcBef>
              <a:buClr>
                <a:srgbClr val="666666"/>
              </a:buClr>
              <a:buSzPct val="120000"/>
              <a:defRPr/>
            </a:pPr>
            <a:r>
              <a:rPr lang="cs-CZ" sz="1400" dirty="0" smtClean="0">
                <a:solidFill>
                  <a:srgbClr val="FFFFFF"/>
                </a:solidFill>
                <a:cs typeface="Arial" charset="0"/>
              </a:rPr>
              <a:t>Změnové řízení</a:t>
            </a:r>
            <a:endParaRPr lang="cs-CZ" sz="1400" dirty="0">
              <a:solidFill>
                <a:srgbClr val="FFFFFF"/>
              </a:solidFill>
              <a:cs typeface="Arial" charset="0"/>
            </a:endParaRPr>
          </a:p>
        </p:txBody>
      </p:sp>
      <p:sp>
        <p:nvSpPr>
          <p:cNvPr id="17" name="AutoShape 11">
            <a:hlinkClick r:id="" action="ppaction://noaction" highlightClick="1">
              <a:snd r:embed="rId3" name="click.wav"/>
            </a:hlinkClick>
          </p:cNvPr>
          <p:cNvSpPr>
            <a:spLocks noChangeArrowheads="1"/>
          </p:cNvSpPr>
          <p:nvPr/>
        </p:nvSpPr>
        <p:spPr bwMode="auto">
          <a:xfrm>
            <a:off x="7725738" y="2118771"/>
            <a:ext cx="3600000" cy="288000"/>
          </a:xfrm>
          <a:prstGeom prst="roundRect">
            <a:avLst>
              <a:gd name="adj" fmla="val 16667"/>
            </a:avLst>
          </a:prstGeom>
          <a:solidFill>
            <a:schemeClr val="tx2">
              <a:lumMod val="50000"/>
            </a:schemeClr>
          </a:solidFill>
          <a:ln>
            <a:headEnd/>
            <a:tailEnd/>
          </a:ln>
          <a:effectLst>
            <a:outerShdw blurRad="50800" dist="38100" dir="2700000" algn="tl" rotWithShape="0">
              <a:prstClr val="black">
                <a:alpha val="40000"/>
              </a:prstClr>
            </a:outerShdw>
          </a:effectLst>
          <a:scene3d>
            <a:camera prst="isometricTopDown" fov="0">
              <a:rot lat="0" lon="0" rev="0"/>
            </a:camera>
            <a:lightRig rig="balanced" dir="t">
              <a:rot lat="0" lon="0" rev="13800000"/>
            </a:lightRig>
          </a:scene3d>
        </p:spPr>
        <p:style>
          <a:lnRef idx="0">
            <a:schemeClr val="accent3"/>
          </a:lnRef>
          <a:fillRef idx="3">
            <a:schemeClr val="accent3"/>
          </a:fillRef>
          <a:effectRef idx="3">
            <a:schemeClr val="accent3"/>
          </a:effectRef>
          <a:fontRef idx="minor">
            <a:schemeClr val="lt1"/>
          </a:fontRef>
        </p:style>
        <p:txBody>
          <a:bodyPr wrap="none" anchor="ctr"/>
          <a:lstStyle/>
          <a:p>
            <a:pPr marL="282575" indent="-282575" defTabSz="1088592">
              <a:spcBef>
                <a:spcPct val="30000"/>
              </a:spcBef>
              <a:buClr>
                <a:srgbClr val="666666"/>
              </a:buClr>
              <a:buSzPct val="120000"/>
              <a:defRPr/>
            </a:pPr>
            <a:r>
              <a:rPr lang="cs-CZ" sz="1400" dirty="0" smtClean="0">
                <a:solidFill>
                  <a:srgbClr val="FFFFFF"/>
                </a:solidFill>
                <a:cs typeface="Arial" charset="0"/>
              </a:rPr>
              <a:t>Řízení neshod</a:t>
            </a:r>
            <a:endParaRPr lang="cs-CZ" sz="1400" dirty="0">
              <a:solidFill>
                <a:srgbClr val="FFFFFF"/>
              </a:solidFill>
              <a:cs typeface="Arial" charset="0"/>
            </a:endParaRPr>
          </a:p>
        </p:txBody>
      </p:sp>
      <p:sp>
        <p:nvSpPr>
          <p:cNvPr id="18" name="AutoShape 11">
            <a:hlinkClick r:id="" action="ppaction://noaction" highlightClick="1">
              <a:snd r:embed="rId3" name="click.wav"/>
            </a:hlinkClick>
          </p:cNvPr>
          <p:cNvSpPr>
            <a:spLocks noChangeArrowheads="1"/>
          </p:cNvSpPr>
          <p:nvPr/>
        </p:nvSpPr>
        <p:spPr bwMode="auto">
          <a:xfrm>
            <a:off x="7725738" y="1690688"/>
            <a:ext cx="3600000" cy="288000"/>
          </a:xfrm>
          <a:prstGeom prst="roundRect">
            <a:avLst>
              <a:gd name="adj" fmla="val 16667"/>
            </a:avLst>
          </a:prstGeom>
          <a:solidFill>
            <a:schemeClr val="tx2">
              <a:lumMod val="50000"/>
            </a:schemeClr>
          </a:solidFill>
          <a:ln>
            <a:headEnd/>
            <a:tailEnd/>
          </a:ln>
          <a:effectLst>
            <a:outerShdw blurRad="50800" dist="38100" dir="2700000" algn="tl" rotWithShape="0">
              <a:prstClr val="black">
                <a:alpha val="40000"/>
              </a:prstClr>
            </a:outerShdw>
          </a:effectLst>
          <a:scene3d>
            <a:camera prst="isometricTopDown" fov="0">
              <a:rot lat="0" lon="0" rev="0"/>
            </a:camera>
            <a:lightRig rig="balanced" dir="t">
              <a:rot lat="0" lon="0" rev="13800000"/>
            </a:lightRig>
          </a:scene3d>
        </p:spPr>
        <p:style>
          <a:lnRef idx="0">
            <a:schemeClr val="accent3"/>
          </a:lnRef>
          <a:fillRef idx="3">
            <a:schemeClr val="accent3"/>
          </a:fillRef>
          <a:effectRef idx="3">
            <a:schemeClr val="accent3"/>
          </a:effectRef>
          <a:fontRef idx="minor">
            <a:schemeClr val="lt1"/>
          </a:fontRef>
        </p:style>
        <p:txBody>
          <a:bodyPr wrap="none" anchor="ctr"/>
          <a:lstStyle/>
          <a:p>
            <a:pPr marL="282575" indent="-282575" defTabSz="1088592">
              <a:spcBef>
                <a:spcPct val="30000"/>
              </a:spcBef>
              <a:buClr>
                <a:srgbClr val="666666"/>
              </a:buClr>
              <a:buSzPct val="120000"/>
              <a:defRPr/>
            </a:pPr>
            <a:r>
              <a:rPr lang="cs-CZ" sz="1400" dirty="0" err="1" smtClean="0">
                <a:solidFill>
                  <a:srgbClr val="FFFFFF"/>
                </a:solidFill>
                <a:cs typeface="Arial" charset="0"/>
              </a:rPr>
              <a:t>Dohledatelnost</a:t>
            </a:r>
            <a:endParaRPr lang="cs-CZ" sz="1400" dirty="0">
              <a:solidFill>
                <a:srgbClr val="FFFFFF"/>
              </a:solidFill>
              <a:cs typeface="Arial" charset="0"/>
            </a:endParaRPr>
          </a:p>
        </p:txBody>
      </p:sp>
      <p:sp>
        <p:nvSpPr>
          <p:cNvPr id="20" name="AutoShape 11">
            <a:hlinkClick r:id="" action="ppaction://noaction" highlightClick="1">
              <a:snd r:embed="rId3" name="click.wav"/>
            </a:hlinkClick>
          </p:cNvPr>
          <p:cNvSpPr>
            <a:spLocks noChangeArrowheads="1"/>
          </p:cNvSpPr>
          <p:nvPr/>
        </p:nvSpPr>
        <p:spPr bwMode="auto">
          <a:xfrm>
            <a:off x="7725738" y="4687269"/>
            <a:ext cx="3600000" cy="288000"/>
          </a:xfrm>
          <a:prstGeom prst="roundRect">
            <a:avLst>
              <a:gd name="adj" fmla="val 16667"/>
            </a:avLst>
          </a:prstGeom>
          <a:solidFill>
            <a:schemeClr val="tx2">
              <a:lumMod val="50000"/>
            </a:schemeClr>
          </a:solidFill>
          <a:ln>
            <a:headEnd/>
            <a:tailEnd/>
          </a:ln>
          <a:effectLst>
            <a:outerShdw blurRad="50800" dist="38100" dir="2700000" algn="tl" rotWithShape="0">
              <a:prstClr val="black">
                <a:alpha val="40000"/>
              </a:prstClr>
            </a:outerShdw>
          </a:effectLst>
          <a:scene3d>
            <a:camera prst="isometricTopDown" fov="0">
              <a:rot lat="0" lon="0" rev="0"/>
            </a:camera>
            <a:lightRig rig="balanced" dir="t">
              <a:rot lat="0" lon="0" rev="13800000"/>
            </a:lightRig>
          </a:scene3d>
        </p:spPr>
        <p:style>
          <a:lnRef idx="0">
            <a:schemeClr val="accent3"/>
          </a:lnRef>
          <a:fillRef idx="3">
            <a:schemeClr val="accent3"/>
          </a:fillRef>
          <a:effectRef idx="3">
            <a:schemeClr val="accent3"/>
          </a:effectRef>
          <a:fontRef idx="minor">
            <a:schemeClr val="lt1"/>
          </a:fontRef>
        </p:style>
        <p:txBody>
          <a:bodyPr wrap="none" anchor="ctr"/>
          <a:lstStyle/>
          <a:p>
            <a:pPr marL="282575" indent="-282575" defTabSz="1088592">
              <a:spcBef>
                <a:spcPct val="30000"/>
              </a:spcBef>
              <a:buClr>
                <a:srgbClr val="666666"/>
              </a:buClr>
              <a:buSzPct val="120000"/>
              <a:defRPr/>
            </a:pPr>
            <a:r>
              <a:rPr lang="cs-CZ" sz="1400" dirty="0" smtClean="0">
                <a:solidFill>
                  <a:srgbClr val="FFFFFF"/>
                </a:solidFill>
                <a:cs typeface="Arial" charset="0"/>
              </a:rPr>
              <a:t>Výkonnostní ukazatele</a:t>
            </a:r>
            <a:endParaRPr lang="cs-CZ" sz="1400" dirty="0">
              <a:solidFill>
                <a:srgbClr val="FFFFFF"/>
              </a:solidFill>
              <a:cs typeface="Arial" charset="0"/>
            </a:endParaRPr>
          </a:p>
        </p:txBody>
      </p:sp>
      <p:sp>
        <p:nvSpPr>
          <p:cNvPr id="21" name="AutoShape 11">
            <a:hlinkClick r:id="" action="ppaction://noaction" highlightClick="1">
              <a:snd r:embed="rId3" name="click.wav"/>
            </a:hlinkClick>
          </p:cNvPr>
          <p:cNvSpPr>
            <a:spLocks noChangeArrowheads="1"/>
          </p:cNvSpPr>
          <p:nvPr/>
        </p:nvSpPr>
        <p:spPr bwMode="auto">
          <a:xfrm>
            <a:off x="7725738" y="5971513"/>
            <a:ext cx="3600000" cy="288000"/>
          </a:xfrm>
          <a:prstGeom prst="roundRect">
            <a:avLst>
              <a:gd name="adj" fmla="val 16667"/>
            </a:avLst>
          </a:prstGeom>
          <a:solidFill>
            <a:schemeClr val="tx2">
              <a:lumMod val="50000"/>
            </a:schemeClr>
          </a:solidFill>
          <a:ln>
            <a:headEnd/>
            <a:tailEnd/>
          </a:ln>
          <a:effectLst>
            <a:outerShdw blurRad="50800" dist="38100" dir="2700000" algn="tl" rotWithShape="0">
              <a:prstClr val="black">
                <a:alpha val="40000"/>
              </a:prstClr>
            </a:outerShdw>
          </a:effectLst>
          <a:scene3d>
            <a:camera prst="isometricTopDown" fov="0">
              <a:rot lat="0" lon="0" rev="0"/>
            </a:camera>
            <a:lightRig rig="balanced" dir="t">
              <a:rot lat="0" lon="0" rev="13800000"/>
            </a:lightRig>
          </a:scene3d>
        </p:spPr>
        <p:style>
          <a:lnRef idx="0">
            <a:schemeClr val="accent3"/>
          </a:lnRef>
          <a:fillRef idx="3">
            <a:schemeClr val="accent3"/>
          </a:fillRef>
          <a:effectRef idx="3">
            <a:schemeClr val="accent3"/>
          </a:effectRef>
          <a:fontRef idx="minor">
            <a:schemeClr val="lt1"/>
          </a:fontRef>
        </p:style>
        <p:txBody>
          <a:bodyPr wrap="none" anchor="ctr"/>
          <a:lstStyle/>
          <a:p>
            <a:pPr marL="282575" indent="-282575" defTabSz="1088592">
              <a:spcBef>
                <a:spcPct val="30000"/>
              </a:spcBef>
              <a:buClr>
                <a:srgbClr val="666666"/>
              </a:buClr>
              <a:buSzPct val="120000"/>
              <a:defRPr/>
            </a:pPr>
            <a:r>
              <a:rPr lang="cs-CZ" sz="1400" dirty="0" smtClean="0">
                <a:solidFill>
                  <a:srgbClr val="FFFFFF"/>
                </a:solidFill>
                <a:cs typeface="Arial" charset="0"/>
              </a:rPr>
              <a:t>Testování a opravy</a:t>
            </a:r>
            <a:endParaRPr lang="cs-CZ" sz="1400" dirty="0">
              <a:solidFill>
                <a:srgbClr val="FFFFFF"/>
              </a:solidFill>
              <a:cs typeface="Arial" charset="0"/>
            </a:endParaRPr>
          </a:p>
        </p:txBody>
      </p:sp>
      <p:pic>
        <p:nvPicPr>
          <p:cNvPr id="27" name="Picture 26" descr="07.jpg"/>
          <p:cNvPicPr>
            <a:picLocks noChangeAspect="1"/>
          </p:cNvPicPr>
          <p:nvPr/>
        </p:nvPicPr>
        <p:blipFill>
          <a:blip r:embed="rId4" cstate="print"/>
          <a:stretch>
            <a:fillRect/>
          </a:stretch>
        </p:blipFill>
        <p:spPr>
          <a:xfrm>
            <a:off x="2770181" y="4107818"/>
            <a:ext cx="3939406" cy="2211554"/>
          </a:xfrm>
          <a:prstGeom prst="rect">
            <a:avLst/>
          </a:prstGeom>
          <a:effectLst>
            <a:outerShdw blurRad="63500" sx="102000" sy="102000" algn="ctr" rotWithShape="0">
              <a:prstClr val="black">
                <a:alpha val="40000"/>
              </a:prstClr>
            </a:outerShdw>
          </a:effectLst>
        </p:spPr>
      </p:pic>
      <p:pic>
        <p:nvPicPr>
          <p:cNvPr id="25" name="Picture 5"/>
          <p:cNvPicPr>
            <a:picLocks noChangeAspect="1" noChangeArrowheads="1"/>
          </p:cNvPicPr>
          <p:nvPr/>
        </p:nvPicPr>
        <p:blipFill>
          <a:blip r:embed="rId5" cstate="print"/>
          <a:srcRect/>
          <a:stretch>
            <a:fillRect/>
          </a:stretch>
        </p:blipFill>
        <p:spPr bwMode="auto">
          <a:xfrm>
            <a:off x="324000" y="3257401"/>
            <a:ext cx="3948230" cy="2229514"/>
          </a:xfrm>
          <a:prstGeom prst="rect">
            <a:avLst/>
          </a:prstGeom>
          <a:noFill/>
          <a:ln w="9525">
            <a:noFill/>
            <a:miter lim="800000"/>
            <a:headEnd/>
            <a:tailEnd/>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960072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25296"/>
            <a:ext cx="12195175" cy="5634292"/>
          </a:xfrm>
          <a:prstGeom prst="rect">
            <a:avLst/>
          </a:prstGeom>
        </p:spPr>
      </p:pic>
      <p:sp>
        <p:nvSpPr>
          <p:cNvPr id="5" name="TextBox 4"/>
          <p:cNvSpPr txBox="1"/>
          <p:nvPr/>
        </p:nvSpPr>
        <p:spPr>
          <a:xfrm>
            <a:off x="7142814" y="5105411"/>
            <a:ext cx="3752165" cy="569519"/>
          </a:xfrm>
          <a:prstGeom prst="rect">
            <a:avLst/>
          </a:prstGeom>
          <a:noFill/>
        </p:spPr>
        <p:txBody>
          <a:bodyPr wrap="square" lIns="76800" tIns="0" rIns="0" bIns="0" rtlCol="0">
            <a:spAutoFit/>
          </a:bodyPr>
          <a:lstStyle/>
          <a:p>
            <a:pPr fontAlgn="base">
              <a:spcBef>
                <a:spcPct val="50000"/>
              </a:spcBef>
              <a:spcAft>
                <a:spcPct val="0"/>
              </a:spcAft>
              <a:buClr>
                <a:srgbClr val="F0AB00"/>
              </a:buClr>
              <a:buSzPct val="80000"/>
            </a:pPr>
            <a:r>
              <a:rPr lang="cs-CZ" sz="3701" b="1" kern="0" dirty="0" smtClean="0">
                <a:solidFill>
                  <a:schemeClr val="bg1"/>
                </a:solidFill>
                <a:ea typeface="Arial Unicode MS" pitchFamily="34" charset="-128"/>
                <a:cs typeface="Arial Unicode MS" pitchFamily="34" charset="-128"/>
              </a:rPr>
              <a:t>Z </a:t>
            </a:r>
            <a:r>
              <a:rPr lang="en-US" sz="3701" b="1" kern="0" dirty="0" smtClean="0">
                <a:solidFill>
                  <a:schemeClr val="bg1"/>
                </a:solidFill>
                <a:ea typeface="Arial Unicode MS" pitchFamily="34" charset="-128"/>
                <a:cs typeface="Arial Unicode MS" pitchFamily="34" charset="-128"/>
              </a:rPr>
              <a:t>65</a:t>
            </a:r>
            <a:r>
              <a:rPr lang="en-US" sz="3701" b="1" kern="0" dirty="0">
                <a:solidFill>
                  <a:schemeClr val="bg1"/>
                </a:solidFill>
                <a:ea typeface="Arial Unicode MS" pitchFamily="34" charset="-128"/>
                <a:cs typeface="Arial Unicode MS" pitchFamily="34" charset="-128"/>
              </a:rPr>
              <a:t>% </a:t>
            </a:r>
            <a:r>
              <a:rPr lang="cs-CZ" sz="3701" b="1" kern="0" dirty="0" smtClean="0">
                <a:solidFill>
                  <a:schemeClr val="bg1"/>
                </a:solidFill>
                <a:ea typeface="Arial Unicode MS" pitchFamily="34" charset="-128"/>
                <a:cs typeface="Arial Unicode MS" pitchFamily="34" charset="-128"/>
              </a:rPr>
              <a:t>na</a:t>
            </a:r>
            <a:r>
              <a:rPr lang="en-US" sz="3701" b="1" kern="0" dirty="0" smtClean="0">
                <a:solidFill>
                  <a:schemeClr val="bg1"/>
                </a:solidFill>
                <a:ea typeface="Arial Unicode MS" pitchFamily="34" charset="-128"/>
                <a:cs typeface="Arial Unicode MS" pitchFamily="34" charset="-128"/>
              </a:rPr>
              <a:t> </a:t>
            </a:r>
            <a:r>
              <a:rPr lang="en-US" sz="3701" b="1" kern="0" dirty="0">
                <a:solidFill>
                  <a:schemeClr val="bg1"/>
                </a:solidFill>
                <a:ea typeface="Arial Unicode MS" pitchFamily="34" charset="-128"/>
                <a:cs typeface="Arial Unicode MS" pitchFamily="34" charset="-128"/>
              </a:rPr>
              <a:t>80%  </a:t>
            </a:r>
          </a:p>
        </p:txBody>
      </p:sp>
      <p:sp>
        <p:nvSpPr>
          <p:cNvPr id="6" name="TextBox 5"/>
          <p:cNvSpPr txBox="1"/>
          <p:nvPr/>
        </p:nvSpPr>
        <p:spPr>
          <a:xfrm>
            <a:off x="7142815" y="5807433"/>
            <a:ext cx="3752164" cy="307848"/>
          </a:xfrm>
          <a:prstGeom prst="rect">
            <a:avLst/>
          </a:prstGeom>
          <a:solidFill>
            <a:schemeClr val="bg2">
              <a:lumMod val="25000"/>
              <a:alpha val="60000"/>
            </a:schemeClr>
          </a:solidFill>
        </p:spPr>
        <p:txBody>
          <a:bodyPr wrap="square" lIns="76800" tIns="0" rIns="0" bIns="0" rtlCol="0">
            <a:spAutoFit/>
          </a:bodyPr>
          <a:lstStyle/>
          <a:p>
            <a:pPr fontAlgn="base">
              <a:spcBef>
                <a:spcPct val="50000"/>
              </a:spcBef>
              <a:spcAft>
                <a:spcPct val="0"/>
              </a:spcAft>
              <a:buClr>
                <a:srgbClr val="F0AB00"/>
              </a:buClr>
              <a:buSzPct val="80000"/>
            </a:pPr>
            <a:r>
              <a:rPr lang="en-US" sz="2000" kern="0" dirty="0">
                <a:solidFill>
                  <a:schemeClr val="bg1"/>
                </a:solidFill>
                <a:ea typeface="Arial Unicode MS" pitchFamily="34" charset="-128"/>
                <a:cs typeface="Arial Unicode MS" pitchFamily="34" charset="-128"/>
              </a:rPr>
              <a:t>Overall Equipment Effectiveness</a:t>
            </a:r>
          </a:p>
        </p:txBody>
      </p:sp>
      <p:sp>
        <p:nvSpPr>
          <p:cNvPr id="9" name="Up Arrow 8"/>
          <p:cNvSpPr/>
          <p:nvPr/>
        </p:nvSpPr>
        <p:spPr bwMode="gray">
          <a:xfrm>
            <a:off x="10650058" y="5112845"/>
            <a:ext cx="244921" cy="554649"/>
          </a:xfrm>
          <a:prstGeom prst="upArrow">
            <a:avLst/>
          </a:prstGeom>
          <a:solidFill>
            <a:srgbClr val="00B050"/>
          </a:solidFill>
          <a:ln w="6350" algn="ctr">
            <a:noFill/>
            <a:miter lim="800000"/>
            <a:headEnd/>
            <a:tailEnd/>
          </a:ln>
        </p:spPr>
        <p:txBody>
          <a:bodyPr lIns="75590" tIns="60472" rIns="75590" bIns="60472" rtlCol="0" anchor="ctr"/>
          <a:lstStyle/>
          <a:p>
            <a:pPr algn="ctr" defTabSz="767976">
              <a:spcBef>
                <a:spcPct val="50000"/>
              </a:spcBef>
              <a:buClr>
                <a:srgbClr val="F0AB00"/>
              </a:buClr>
              <a:buSzPct val="80000"/>
            </a:pPr>
            <a:endParaRPr lang="en-US" sz="1700" kern="0" dirty="0" err="1">
              <a:ea typeface="Arial Unicode MS" pitchFamily="34" charset="-128"/>
              <a:cs typeface="Arial Unicode MS" pitchFamily="34" charset="-128"/>
            </a:endParaRPr>
          </a:p>
        </p:txBody>
      </p:sp>
      <p:sp>
        <p:nvSpPr>
          <p:cNvPr id="2" name="Title 1"/>
          <p:cNvSpPr>
            <a:spLocks noGrp="1"/>
          </p:cNvSpPr>
          <p:nvPr>
            <p:ph type="title"/>
          </p:nvPr>
        </p:nvSpPr>
        <p:spPr>
          <a:solidFill>
            <a:schemeClr val="bg1">
              <a:alpha val="69804"/>
            </a:schemeClr>
          </a:solidFill>
        </p:spPr>
        <p:txBody>
          <a:bodyPr/>
          <a:lstStyle/>
          <a:p>
            <a:r>
              <a:rPr lang="cs-CZ" dirty="0" smtClean="0"/>
              <a:t>Výrobní linky </a:t>
            </a:r>
            <a:r>
              <a:rPr lang="cs-CZ" dirty="0" err="1" smtClean="0"/>
              <a:t>Pepsico</a:t>
            </a:r>
            <a:r>
              <a:rPr lang="cs-CZ" dirty="0" smtClean="0"/>
              <a:t> pracují s vyšší efektivností</a:t>
            </a:r>
            <a:endParaRPr lang="cs-CZ" dirty="0"/>
          </a:p>
        </p:txBody>
      </p:sp>
      <p:pic>
        <p:nvPicPr>
          <p:cNvPr id="10" name="Picture 9"/>
          <p:cNvPicPr>
            <a:picLocks noChangeAspect="1"/>
          </p:cNvPicPr>
          <p:nvPr/>
        </p:nvPicPr>
        <p:blipFill>
          <a:blip r:embed="rId4"/>
          <a:stretch>
            <a:fillRect/>
          </a:stretch>
        </p:blipFill>
        <p:spPr>
          <a:xfrm>
            <a:off x="9500005" y="332468"/>
            <a:ext cx="2369195" cy="654719"/>
          </a:xfrm>
          <a:prstGeom prst="rect">
            <a:avLst/>
          </a:prstGeom>
        </p:spPr>
      </p:pic>
      <p:sp>
        <p:nvSpPr>
          <p:cNvPr id="13" name="TextBox 12"/>
          <p:cNvSpPr txBox="1"/>
          <p:nvPr/>
        </p:nvSpPr>
        <p:spPr>
          <a:xfrm>
            <a:off x="5623278" y="1653087"/>
            <a:ext cx="5271701" cy="1057588"/>
          </a:xfrm>
          <a:prstGeom prst="rect">
            <a:avLst/>
          </a:prstGeom>
          <a:solidFill>
            <a:schemeClr val="tx1">
              <a:alpha val="40000"/>
            </a:schemeClr>
          </a:solidFill>
        </p:spPr>
        <p:txBody>
          <a:bodyPr wrap="square" lIns="36000" tIns="36000" rIns="36000" bIns="36000" rtlCol="0">
            <a:spAutoFit/>
          </a:bodyPr>
          <a:lstStyle>
            <a:defPPr>
              <a:defRPr lang="de-DE"/>
            </a:defPPr>
            <a:lvl1pPr defTabSz="1088009" fontAlgn="base">
              <a:spcBef>
                <a:spcPct val="50000"/>
              </a:spcBef>
              <a:spcAft>
                <a:spcPct val="0"/>
              </a:spcAft>
              <a:buClr>
                <a:srgbClr val="F0AB00"/>
              </a:buClr>
              <a:buSzPct val="80000"/>
              <a:defRPr sz="1600" b="1" kern="0">
                <a:solidFill>
                  <a:schemeClr val="accent1"/>
                </a:solidFill>
                <a:ea typeface="Arial Unicode MS" pitchFamily="34" charset="-128"/>
                <a:cs typeface="Arial Unicode MS" pitchFamily="34" charset="-128"/>
              </a:defRPr>
            </a:lvl1pPr>
          </a:lstStyle>
          <a:p>
            <a:r>
              <a:rPr lang="cs-CZ" dirty="0">
                <a:solidFill>
                  <a:schemeClr val="bg1"/>
                </a:solidFill>
              </a:rPr>
              <a:t>Sběr informací o prostojích a</a:t>
            </a:r>
            <a:r>
              <a:rPr lang="en-US" dirty="0">
                <a:solidFill>
                  <a:schemeClr val="bg1"/>
                </a:solidFill>
              </a:rPr>
              <a:t> </a:t>
            </a:r>
            <a:r>
              <a:rPr lang="cs-CZ" dirty="0">
                <a:solidFill>
                  <a:schemeClr val="bg1"/>
                </a:solidFill>
              </a:rPr>
              <a:t>ztrátách </a:t>
            </a:r>
            <a:r>
              <a:rPr lang="cs-CZ" dirty="0"/>
              <a:t>v</a:t>
            </a:r>
            <a:r>
              <a:rPr lang="en-US" dirty="0"/>
              <a:t> re</a:t>
            </a:r>
            <a:r>
              <a:rPr lang="cs-CZ" dirty="0" err="1"/>
              <a:t>álném</a:t>
            </a:r>
            <a:r>
              <a:rPr lang="cs-CZ" dirty="0"/>
              <a:t> čase</a:t>
            </a:r>
            <a:endParaRPr lang="en-US" dirty="0"/>
          </a:p>
          <a:p>
            <a:r>
              <a:rPr lang="en-US" dirty="0">
                <a:solidFill>
                  <a:schemeClr val="bg1"/>
                </a:solidFill>
              </a:rPr>
              <a:t>Anal</a:t>
            </a:r>
            <a:r>
              <a:rPr lang="cs-CZ" dirty="0">
                <a:solidFill>
                  <a:schemeClr val="bg1"/>
                </a:solidFill>
              </a:rPr>
              <a:t>ý</a:t>
            </a:r>
            <a:r>
              <a:rPr lang="en-US" dirty="0" err="1">
                <a:solidFill>
                  <a:schemeClr val="bg1"/>
                </a:solidFill>
              </a:rPr>
              <a:t>ze</a:t>
            </a:r>
            <a:r>
              <a:rPr lang="en-US" dirty="0">
                <a:solidFill>
                  <a:schemeClr val="bg1"/>
                </a:solidFill>
              </a:rPr>
              <a:t> data </a:t>
            </a:r>
            <a:r>
              <a:rPr lang="cs-CZ" dirty="0">
                <a:solidFill>
                  <a:schemeClr val="bg1"/>
                </a:solidFill>
              </a:rPr>
              <a:t>poskytující</a:t>
            </a:r>
            <a:r>
              <a:rPr lang="en-US" dirty="0">
                <a:solidFill>
                  <a:schemeClr val="bg1"/>
                </a:solidFill>
              </a:rPr>
              <a:t> </a:t>
            </a:r>
            <a:r>
              <a:rPr lang="cs-CZ" dirty="0"/>
              <a:t>transparentnost</a:t>
            </a:r>
            <a:endParaRPr lang="en-US" dirty="0"/>
          </a:p>
          <a:p>
            <a:r>
              <a:rPr lang="en-US" dirty="0">
                <a:solidFill>
                  <a:schemeClr val="bg1"/>
                </a:solidFill>
              </a:rPr>
              <a:t>Implement</a:t>
            </a:r>
            <a:r>
              <a:rPr lang="cs-CZ" dirty="0" err="1">
                <a:solidFill>
                  <a:schemeClr val="bg1"/>
                </a:solidFill>
              </a:rPr>
              <a:t>ace</a:t>
            </a:r>
            <a:r>
              <a:rPr lang="en-US" dirty="0">
                <a:solidFill>
                  <a:schemeClr val="bg1"/>
                </a:solidFill>
              </a:rPr>
              <a:t> </a:t>
            </a:r>
            <a:r>
              <a:rPr lang="cs-CZ" dirty="0">
                <a:solidFill>
                  <a:schemeClr val="bg1"/>
                </a:solidFill>
              </a:rPr>
              <a:t>opatření </a:t>
            </a:r>
            <a:r>
              <a:rPr lang="en-US" dirty="0" err="1"/>
              <a:t>redu</a:t>
            </a:r>
            <a:r>
              <a:rPr lang="cs-CZ" dirty="0"/>
              <a:t>kují</a:t>
            </a:r>
            <a:r>
              <a:rPr lang="en-US" dirty="0"/>
              <a:t>c</a:t>
            </a:r>
            <a:r>
              <a:rPr lang="cs-CZ" dirty="0" err="1"/>
              <a:t>ích</a:t>
            </a:r>
            <a:r>
              <a:rPr lang="en-US" dirty="0"/>
              <a:t> </a:t>
            </a:r>
            <a:r>
              <a:rPr lang="cs-CZ" dirty="0"/>
              <a:t>ztráty</a:t>
            </a:r>
            <a:endParaRPr lang="en-US" dirty="0"/>
          </a:p>
        </p:txBody>
      </p:sp>
    </p:spTree>
    <p:extLst>
      <p:ext uri="{BB962C8B-B14F-4D97-AF65-F5344CB8AC3E}">
        <p14:creationId xmlns:p14="http://schemas.microsoft.com/office/powerpoint/2010/main" val="42347440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 Box 13"/>
          <p:cNvSpPr txBox="1">
            <a:spLocks noChangeArrowheads="1"/>
          </p:cNvSpPr>
          <p:nvPr/>
        </p:nvSpPr>
        <p:spPr bwMode="gray">
          <a:xfrm>
            <a:off x="8839835" y="1551347"/>
            <a:ext cx="1583103" cy="4661979"/>
          </a:xfrm>
          <a:prstGeom prst="rect">
            <a:avLst/>
          </a:prstGeom>
          <a:solidFill>
            <a:schemeClr val="bg1"/>
          </a:solidFill>
          <a:ln w="12700" algn="ctr">
            <a:solidFill>
              <a:schemeClr val="bg1">
                <a:lumMod val="75000"/>
              </a:schemeClr>
            </a:solidFill>
            <a:round/>
            <a:headEnd/>
            <a:tailEnd/>
          </a:ln>
          <a:effectLst/>
        </p:spPr>
        <p:txBody>
          <a:bodyPr lIns="91446" tIns="91446" rIns="91446" bIns="91446"/>
          <a:lstStyle/>
          <a:p>
            <a:pPr marL="0" lvl="1">
              <a:spcBef>
                <a:spcPts val="1000"/>
              </a:spcBef>
              <a:defRPr/>
            </a:pPr>
            <a:endParaRPr lang="en-US" sz="1200" b="1" dirty="0">
              <a:solidFill>
                <a:schemeClr val="tx2"/>
              </a:solidFill>
              <a:latin typeface="Arial" charset="0"/>
              <a:cs typeface="Arial" charset="0"/>
            </a:endParaRPr>
          </a:p>
        </p:txBody>
      </p:sp>
      <p:sp>
        <p:nvSpPr>
          <p:cNvPr id="4" name="Text Box 13"/>
          <p:cNvSpPr txBox="1">
            <a:spLocks noChangeArrowheads="1"/>
          </p:cNvSpPr>
          <p:nvPr/>
        </p:nvSpPr>
        <p:spPr bwMode="gray">
          <a:xfrm>
            <a:off x="1765885" y="1551347"/>
            <a:ext cx="1581516" cy="4661979"/>
          </a:xfrm>
          <a:prstGeom prst="rect">
            <a:avLst/>
          </a:prstGeom>
          <a:solidFill>
            <a:schemeClr val="bg1"/>
          </a:solidFill>
          <a:ln w="12700" algn="ctr">
            <a:solidFill>
              <a:schemeClr val="bg1">
                <a:lumMod val="75000"/>
              </a:schemeClr>
            </a:solidFill>
            <a:round/>
            <a:headEnd/>
            <a:tailEnd/>
          </a:ln>
          <a:effectLst/>
        </p:spPr>
        <p:txBody>
          <a:bodyPr lIns="91446" tIns="91446" rIns="91446" bIns="91446"/>
          <a:lstStyle/>
          <a:p>
            <a:pPr marL="0" lvl="1">
              <a:spcBef>
                <a:spcPts val="1000"/>
              </a:spcBef>
              <a:defRPr/>
            </a:pPr>
            <a:endParaRPr lang="en-US" sz="1200" b="1" dirty="0">
              <a:solidFill>
                <a:schemeClr val="tx2"/>
              </a:solidFill>
              <a:latin typeface="Arial" charset="0"/>
              <a:cs typeface="Arial" charset="0"/>
            </a:endParaRPr>
          </a:p>
        </p:txBody>
      </p:sp>
      <p:sp>
        <p:nvSpPr>
          <p:cNvPr id="60420" name="Rectangle 11"/>
          <p:cNvSpPr>
            <a:spLocks noChangeArrowheads="1"/>
          </p:cNvSpPr>
          <p:nvPr/>
        </p:nvSpPr>
        <p:spPr bwMode="gray">
          <a:xfrm>
            <a:off x="1758478" y="1551341"/>
            <a:ext cx="1584692" cy="624032"/>
          </a:xfrm>
          <a:prstGeom prst="rect">
            <a:avLst/>
          </a:prstGeom>
          <a:solidFill>
            <a:schemeClr val="tx2"/>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lIns="91446" tIns="91446" rIns="91446" bIns="91446" anchor="ctr"/>
          <a:lstStyle/>
          <a:p>
            <a:pPr algn="ctr">
              <a:defRPr/>
            </a:pPr>
            <a:r>
              <a:rPr lang="en-US" b="1" dirty="0">
                <a:solidFill>
                  <a:schemeClr val="bg1"/>
                </a:solidFill>
                <a:latin typeface="Arial" charset="0"/>
              </a:rPr>
              <a:t>Aerospace Defense</a:t>
            </a:r>
          </a:p>
        </p:txBody>
      </p:sp>
      <p:sp>
        <p:nvSpPr>
          <p:cNvPr id="71" name="Text Box 13"/>
          <p:cNvSpPr txBox="1">
            <a:spLocks noChangeArrowheads="1"/>
          </p:cNvSpPr>
          <p:nvPr/>
        </p:nvSpPr>
        <p:spPr bwMode="gray">
          <a:xfrm>
            <a:off x="3499376" y="1556407"/>
            <a:ext cx="1581516" cy="4661979"/>
          </a:xfrm>
          <a:prstGeom prst="rect">
            <a:avLst/>
          </a:prstGeom>
          <a:solidFill>
            <a:schemeClr val="bg1"/>
          </a:solidFill>
          <a:ln w="12700" algn="ctr">
            <a:solidFill>
              <a:schemeClr val="bg1">
                <a:lumMod val="75000"/>
              </a:schemeClr>
            </a:solidFill>
            <a:round/>
            <a:headEnd/>
            <a:tailEnd/>
          </a:ln>
          <a:effectLst/>
        </p:spPr>
        <p:txBody>
          <a:bodyPr lIns="91446" tIns="91446" rIns="91446" bIns="91446"/>
          <a:lstStyle/>
          <a:p>
            <a:pPr marL="0" lvl="1">
              <a:spcBef>
                <a:spcPts val="1000"/>
              </a:spcBef>
              <a:defRPr/>
            </a:pPr>
            <a:r>
              <a:rPr lang="en-US" sz="1200" b="1" dirty="0">
                <a:solidFill>
                  <a:schemeClr val="tx2"/>
                </a:solidFill>
                <a:latin typeface="Arial" charset="0"/>
                <a:cs typeface="Arial" charset="0"/>
              </a:rPr>
              <a:t>;a</a:t>
            </a:r>
          </a:p>
        </p:txBody>
      </p:sp>
      <p:sp>
        <p:nvSpPr>
          <p:cNvPr id="60423" name="Rectangle 11"/>
          <p:cNvSpPr>
            <a:spLocks noChangeArrowheads="1"/>
          </p:cNvSpPr>
          <p:nvPr/>
        </p:nvSpPr>
        <p:spPr bwMode="gray">
          <a:xfrm>
            <a:off x="3507395" y="1551341"/>
            <a:ext cx="1584692" cy="624032"/>
          </a:xfrm>
          <a:prstGeom prst="rect">
            <a:avLst/>
          </a:prstGeom>
          <a:solidFill>
            <a:schemeClr val="tx2"/>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lIns="91446" tIns="91446" rIns="91446" bIns="91446" anchor="ctr"/>
          <a:lstStyle/>
          <a:p>
            <a:pPr algn="ctr">
              <a:defRPr/>
            </a:pPr>
            <a:r>
              <a:rPr lang="en-US" sz="2000" b="1" dirty="0">
                <a:solidFill>
                  <a:schemeClr val="bg1"/>
                </a:solidFill>
                <a:latin typeface="Arial" charset="0"/>
              </a:rPr>
              <a:t>Automotive</a:t>
            </a:r>
          </a:p>
        </p:txBody>
      </p:sp>
      <p:sp>
        <p:nvSpPr>
          <p:cNvPr id="87" name="Text Box 13"/>
          <p:cNvSpPr txBox="1">
            <a:spLocks noChangeArrowheads="1"/>
          </p:cNvSpPr>
          <p:nvPr/>
        </p:nvSpPr>
        <p:spPr bwMode="gray">
          <a:xfrm>
            <a:off x="5295714" y="1551347"/>
            <a:ext cx="1581516" cy="4661979"/>
          </a:xfrm>
          <a:prstGeom prst="rect">
            <a:avLst/>
          </a:prstGeom>
          <a:solidFill>
            <a:schemeClr val="bg1"/>
          </a:solidFill>
          <a:ln w="12700" algn="ctr">
            <a:solidFill>
              <a:schemeClr val="bg1">
                <a:lumMod val="75000"/>
              </a:schemeClr>
            </a:solidFill>
            <a:round/>
            <a:headEnd/>
            <a:tailEnd/>
          </a:ln>
          <a:effectLst/>
        </p:spPr>
        <p:txBody>
          <a:bodyPr lIns="91446" tIns="91446" rIns="91446" bIns="91446"/>
          <a:lstStyle/>
          <a:p>
            <a:pPr marL="0" lvl="1">
              <a:spcBef>
                <a:spcPts val="1000"/>
              </a:spcBef>
              <a:defRPr/>
            </a:pPr>
            <a:endParaRPr lang="en-US" sz="1200" b="1" dirty="0">
              <a:solidFill>
                <a:schemeClr val="tx2"/>
              </a:solidFill>
              <a:latin typeface="Arial" charset="0"/>
              <a:cs typeface="Arial" charset="0"/>
            </a:endParaRPr>
          </a:p>
        </p:txBody>
      </p:sp>
      <p:sp>
        <p:nvSpPr>
          <p:cNvPr id="60425" name="Rectangle 11"/>
          <p:cNvSpPr>
            <a:spLocks noChangeArrowheads="1"/>
          </p:cNvSpPr>
          <p:nvPr/>
        </p:nvSpPr>
        <p:spPr bwMode="gray">
          <a:xfrm>
            <a:off x="5290187" y="1551341"/>
            <a:ext cx="1583103" cy="624032"/>
          </a:xfrm>
          <a:prstGeom prst="rect">
            <a:avLst/>
          </a:prstGeom>
          <a:solidFill>
            <a:schemeClr val="tx2"/>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lIns="91446" tIns="91446" rIns="91446" bIns="91446" anchor="ctr"/>
          <a:lstStyle/>
          <a:p>
            <a:pPr algn="ctr">
              <a:defRPr/>
            </a:pPr>
            <a:r>
              <a:rPr lang="en-US" b="1" dirty="0">
                <a:solidFill>
                  <a:schemeClr val="bg1"/>
                </a:solidFill>
                <a:latin typeface="Arial" charset="0"/>
              </a:rPr>
              <a:t>High Tech</a:t>
            </a:r>
          </a:p>
        </p:txBody>
      </p:sp>
      <p:sp>
        <p:nvSpPr>
          <p:cNvPr id="103" name="Text Box 13"/>
          <p:cNvSpPr txBox="1">
            <a:spLocks noChangeArrowheads="1"/>
          </p:cNvSpPr>
          <p:nvPr/>
        </p:nvSpPr>
        <p:spPr bwMode="gray">
          <a:xfrm>
            <a:off x="7086829" y="1551347"/>
            <a:ext cx="1581516" cy="4661979"/>
          </a:xfrm>
          <a:prstGeom prst="rect">
            <a:avLst/>
          </a:prstGeom>
          <a:solidFill>
            <a:schemeClr val="bg1"/>
          </a:solidFill>
          <a:ln w="12700" algn="ctr">
            <a:solidFill>
              <a:schemeClr val="bg1">
                <a:lumMod val="75000"/>
              </a:schemeClr>
            </a:solidFill>
            <a:round/>
            <a:headEnd/>
            <a:tailEnd/>
          </a:ln>
          <a:effectLst/>
        </p:spPr>
        <p:txBody>
          <a:bodyPr lIns="91446" tIns="91446" rIns="91446" bIns="91446"/>
          <a:lstStyle/>
          <a:p>
            <a:pPr marL="0" lvl="1">
              <a:spcBef>
                <a:spcPts val="1000"/>
              </a:spcBef>
              <a:defRPr/>
            </a:pPr>
            <a:endParaRPr lang="en-US" sz="1200" b="1" dirty="0">
              <a:solidFill>
                <a:schemeClr val="tx2"/>
              </a:solidFill>
              <a:latin typeface="Arial" charset="0"/>
              <a:cs typeface="Arial" charset="0"/>
            </a:endParaRPr>
          </a:p>
        </p:txBody>
      </p:sp>
      <p:sp>
        <p:nvSpPr>
          <p:cNvPr id="60427" name="Rectangle 11"/>
          <p:cNvSpPr>
            <a:spLocks noChangeArrowheads="1"/>
          </p:cNvSpPr>
          <p:nvPr/>
        </p:nvSpPr>
        <p:spPr bwMode="gray">
          <a:xfrm>
            <a:off x="7071392" y="1551341"/>
            <a:ext cx="1584692" cy="624032"/>
          </a:xfrm>
          <a:prstGeom prst="rect">
            <a:avLst/>
          </a:prstGeom>
          <a:solidFill>
            <a:schemeClr val="tx2"/>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lIns="91446" tIns="91446" rIns="91446" bIns="91446" anchor="ctr"/>
          <a:lstStyle/>
          <a:p>
            <a:pPr algn="ctr">
              <a:defRPr/>
            </a:pPr>
            <a:r>
              <a:rPr lang="en-US" b="1" dirty="0">
                <a:solidFill>
                  <a:schemeClr val="bg1"/>
                </a:solidFill>
                <a:latin typeface="Arial" charset="0"/>
              </a:rPr>
              <a:t>IM&amp;C</a:t>
            </a:r>
          </a:p>
        </p:txBody>
      </p:sp>
      <p:sp>
        <p:nvSpPr>
          <p:cNvPr id="1054" name="Title 1"/>
          <p:cNvSpPr>
            <a:spLocks noGrp="1"/>
          </p:cNvSpPr>
          <p:nvPr>
            <p:ph type="title"/>
          </p:nvPr>
        </p:nvSpPr>
        <p:spPr/>
        <p:txBody>
          <a:bodyPr/>
          <a:lstStyle/>
          <a:p>
            <a:pPr eaLnBrk="1" hangingPunct="1">
              <a:defRPr/>
            </a:pPr>
            <a:r>
              <a:rPr lang="en-US" dirty="0" smtClean="0"/>
              <a:t>SAP </a:t>
            </a:r>
            <a:r>
              <a:rPr lang="cs-CZ" dirty="0" smtClean="0"/>
              <a:t>Responsivní výroba</a:t>
            </a:r>
            <a:r>
              <a:rPr lang="en-US" sz="2000" dirty="0"/>
              <a:t/>
            </a:r>
            <a:br>
              <a:rPr lang="en-US" sz="2000" dirty="0"/>
            </a:br>
            <a:r>
              <a:rPr lang="cs-CZ" sz="2000" dirty="0" smtClean="0">
                <a:latin typeface="+mn-lt"/>
              </a:rPr>
              <a:t>Reference </a:t>
            </a:r>
            <a:endParaRPr lang="en-US" sz="2000" dirty="0">
              <a:latin typeface="+mn-lt"/>
            </a:endParaRPr>
          </a:p>
        </p:txBody>
      </p:sp>
      <p:sp>
        <p:nvSpPr>
          <p:cNvPr id="72" name="Rectangle 11"/>
          <p:cNvSpPr>
            <a:spLocks noChangeArrowheads="1"/>
          </p:cNvSpPr>
          <p:nvPr/>
        </p:nvSpPr>
        <p:spPr bwMode="gray">
          <a:xfrm>
            <a:off x="8854183" y="1551341"/>
            <a:ext cx="1584692" cy="624032"/>
          </a:xfrm>
          <a:prstGeom prst="rect">
            <a:avLst/>
          </a:prstGeom>
          <a:solidFill>
            <a:schemeClr val="tx2"/>
          </a:solidFill>
          <a:ln w="12700"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38100" h="38100"/>
          </a:sp3d>
        </p:spPr>
        <p:txBody>
          <a:bodyPr lIns="91446" tIns="91446" rIns="91446" bIns="91446" anchor="ctr"/>
          <a:lstStyle/>
          <a:p>
            <a:pPr algn="ctr">
              <a:defRPr/>
            </a:pPr>
            <a:r>
              <a:rPr lang="en-US" b="1" dirty="0">
                <a:solidFill>
                  <a:schemeClr val="bg1"/>
                </a:solidFill>
                <a:latin typeface="Arial" charset="0"/>
              </a:rPr>
              <a:t>Medical Device</a:t>
            </a:r>
          </a:p>
        </p:txBody>
      </p:sp>
      <p:pic>
        <p:nvPicPr>
          <p:cNvPr id="6174" name="Picture 65" descr="medtronic_logo_horz.gif"/>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9263008" y="2964247"/>
            <a:ext cx="1057520" cy="20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1" name="Picture 3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922487" y="3368546"/>
            <a:ext cx="1321106" cy="2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6" name="Picture 18" descr="logo154">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5387230" y="5452067"/>
            <a:ext cx="817751" cy="17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8" name="Picture 58" descr="KOSTAL"/>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4176931" y="3897874"/>
            <a:ext cx="866976" cy="27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99" name="Picture 31" descr="Bosch"/>
          <p:cNvPicPr>
            <a:picLocks noChangeAspect="1" noChangeArrowheads="1"/>
          </p:cNvPicPr>
          <p:nvPr/>
        </p:nvPicPr>
        <p:blipFill>
          <a:blip r:embed="rId9" cstate="email">
            <a:extLst>
              <a:ext uri="{28A0092B-C50C-407E-A947-70E740481C1C}">
                <a14:useLocalDpi xmlns:a14="http://schemas.microsoft.com/office/drawing/2010/main"/>
              </a:ext>
            </a:extLst>
          </a:blip>
          <a:srcRect l="50040" t="50128"/>
          <a:stretch>
            <a:fillRect/>
          </a:stretch>
        </p:blipFill>
        <p:spPr bwMode="auto">
          <a:xfrm>
            <a:off x="4411193" y="5919630"/>
            <a:ext cx="565225" cy="174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0" name="Picture 42" descr="joblogo"/>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3683085" y="2883288"/>
            <a:ext cx="1262354" cy="15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1" name="Picture 5"/>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3619126" y="3220532"/>
            <a:ext cx="1370329" cy="133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2" name="Picture 13" descr="Harley-Davidson Motor Company"/>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641032" y="2283831"/>
            <a:ext cx="535898" cy="419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3" name="Picture 1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717650" y="3559982"/>
            <a:ext cx="352673" cy="35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4" name="Picture 27"/>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white">
          <a:xfrm>
            <a:off x="3629149" y="4333418"/>
            <a:ext cx="987654" cy="306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6205" name="Picture 25"/>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white">
          <a:xfrm>
            <a:off x="4395743" y="2452003"/>
            <a:ext cx="493827" cy="19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6206" name="Picture 5"/>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white">
          <a:xfrm>
            <a:off x="3629149" y="5324244"/>
            <a:ext cx="1273470" cy="255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6207" name="Picture 8"/>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white">
          <a:xfrm>
            <a:off x="4433702" y="3488043"/>
            <a:ext cx="555754" cy="23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6208" name="Picture 7"/>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white">
          <a:xfrm>
            <a:off x="3555574" y="4880485"/>
            <a:ext cx="744166" cy="194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pic>
      <p:pic>
        <p:nvPicPr>
          <p:cNvPr id="6210" name="Picture 2"/>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9032591" y="2452003"/>
            <a:ext cx="797109" cy="28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223" name="Picture 5"/>
          <p:cNvPicPr>
            <a:picLocks noChangeAspect="1" noChangeArrowheads="1"/>
          </p:cNvPicPr>
          <p:nvPr/>
        </p:nvPicPr>
        <p:blipFill>
          <a:blip r:embed="rId20" cstate="email">
            <a:extLst>
              <a:ext uri="{28A0092B-C50C-407E-A947-70E740481C1C}">
                <a14:useLocalDpi xmlns:a14="http://schemas.microsoft.com/office/drawing/2010/main"/>
              </a:ext>
            </a:extLst>
          </a:blip>
          <a:srcRect/>
          <a:stretch>
            <a:fillRect/>
          </a:stretch>
        </p:blipFill>
        <p:spPr bwMode="auto">
          <a:xfrm>
            <a:off x="5434837" y="2379196"/>
            <a:ext cx="714540" cy="19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
          <p:cNvPicPr>
            <a:picLocks noChangeAspect="1" noChangeArrowheads="1"/>
          </p:cNvPicPr>
          <p:nvPr/>
        </p:nvPicPr>
        <p:blipFill>
          <a:blip r:embed="rId21" cstate="email">
            <a:extLst>
              <a:ext uri="{28A0092B-C50C-407E-A947-70E740481C1C}">
                <a14:useLocalDpi xmlns:a14="http://schemas.microsoft.com/office/drawing/2010/main"/>
              </a:ext>
            </a:extLst>
          </a:blip>
          <a:srcRect/>
          <a:stretch>
            <a:fillRect/>
          </a:stretch>
        </p:blipFill>
        <p:spPr bwMode="auto">
          <a:xfrm>
            <a:off x="4451613" y="4697431"/>
            <a:ext cx="537843" cy="372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2" name="Object 7"/>
          <p:cNvGraphicFramePr>
            <a:graphicFrameLocks noChangeAspect="1"/>
          </p:cNvGraphicFramePr>
          <p:nvPr>
            <p:extLst/>
          </p:nvPr>
        </p:nvGraphicFramePr>
        <p:xfrm>
          <a:off x="1923361" y="2294095"/>
          <a:ext cx="869796" cy="356505"/>
        </p:xfrm>
        <a:graphic>
          <a:graphicData uri="http://schemas.openxmlformats.org/presentationml/2006/ole">
            <mc:AlternateContent xmlns:mc="http://schemas.openxmlformats.org/markup-compatibility/2006">
              <mc:Choice xmlns:v="urn:schemas-microsoft-com:vml" Requires="v">
                <p:oleObj spid="_x0000_s1035" name="Bitmap Image" r:id="rId22" imgW="1390680" imgH="685800" progId="Paint.Picture">
                  <p:embed/>
                </p:oleObj>
              </mc:Choice>
              <mc:Fallback>
                <p:oleObj name="Bitmap Image" r:id="rId22" imgW="1390680" imgH="685800" progId="Paint.Picture">
                  <p:embed/>
                  <p:pic>
                    <p:nvPicPr>
                      <p:cNvPr id="0" name=""/>
                      <p:cNvPicPr>
                        <a:picLocks noChangeAspect="1" noChangeArrowheads="1"/>
                      </p:cNvPicPr>
                      <p:nvPr/>
                    </p:nvPicPr>
                    <p:blipFill>
                      <a:blip r:embed="rId23"/>
                      <a:srcRect/>
                      <a:stretch>
                        <a:fillRect/>
                      </a:stretch>
                    </p:blipFill>
                    <p:spPr bwMode="auto">
                      <a:xfrm>
                        <a:off x="1923361" y="2294095"/>
                        <a:ext cx="869796" cy="356505"/>
                      </a:xfrm>
                      <a:prstGeom prst="rect">
                        <a:avLst/>
                      </a:prstGeom>
                      <a:noFill/>
                      <a:ln>
                        <a:noFill/>
                      </a:ln>
                      <a:effectLst/>
                    </p:spPr>
                  </p:pic>
                </p:oleObj>
              </mc:Fallback>
            </mc:AlternateContent>
          </a:graphicData>
        </a:graphic>
      </p:graphicFrame>
      <p:pic>
        <p:nvPicPr>
          <p:cNvPr id="83" name="Picture 16"/>
          <p:cNvPicPr>
            <a:picLocks noChangeAspect="1" noChangeArrowheads="1"/>
          </p:cNvPicPr>
          <p:nvPr/>
        </p:nvPicPr>
        <p:blipFill>
          <a:blip r:embed="rId24" cstate="email">
            <a:extLst>
              <a:ext uri="{28A0092B-C50C-407E-A947-70E740481C1C}">
                <a14:useLocalDpi xmlns:a14="http://schemas.microsoft.com/office/drawing/2010/main"/>
              </a:ext>
            </a:extLst>
          </a:blip>
          <a:srcRect/>
          <a:stretch>
            <a:fillRect/>
          </a:stretch>
        </p:blipFill>
        <p:spPr bwMode="auto">
          <a:xfrm>
            <a:off x="1937369" y="2705106"/>
            <a:ext cx="1335654" cy="306776"/>
          </a:xfrm>
          <a:prstGeom prst="rect">
            <a:avLst/>
          </a:prstGeom>
          <a:noFill/>
          <a:ln w="9525">
            <a:solidFill>
              <a:schemeClr val="tx2">
                <a:lumMod val="60000"/>
                <a:lumOff val="40000"/>
              </a:schemeClr>
            </a:solidFill>
            <a:miter lim="800000"/>
            <a:headEnd/>
            <a:tailEnd/>
          </a:ln>
        </p:spPr>
      </p:pic>
      <p:pic>
        <p:nvPicPr>
          <p:cNvPr id="84" name="Picture 19" descr="logoBELL"/>
          <p:cNvPicPr>
            <a:picLocks noChangeAspect="1" noChangeArrowheads="1"/>
          </p:cNvPicPr>
          <p:nvPr/>
        </p:nvPicPr>
        <p:blipFill>
          <a:blip r:embed="rId25" cstate="email">
            <a:extLst>
              <a:ext uri="{28A0092B-C50C-407E-A947-70E740481C1C}">
                <a14:useLocalDpi xmlns:a14="http://schemas.microsoft.com/office/drawing/2010/main"/>
              </a:ext>
            </a:extLst>
          </a:blip>
          <a:srcRect/>
          <a:stretch>
            <a:fillRect/>
          </a:stretch>
        </p:blipFill>
        <p:spPr bwMode="auto">
          <a:xfrm>
            <a:off x="1950340" y="5302562"/>
            <a:ext cx="531141" cy="325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5" name="Picture 10" descr="GDLogo_web_safe"/>
          <p:cNvPicPr>
            <a:picLocks noChangeAspect="1" noChangeArrowheads="1"/>
          </p:cNvPicPr>
          <p:nvPr/>
        </p:nvPicPr>
        <p:blipFill>
          <a:blip r:embed="rId26" cstate="email">
            <a:extLst>
              <a:ext uri="{28A0092B-C50C-407E-A947-70E740481C1C}">
                <a14:useLocalDpi xmlns:a14="http://schemas.microsoft.com/office/drawing/2010/main"/>
              </a:ext>
            </a:extLst>
          </a:blip>
          <a:srcRect/>
          <a:stretch>
            <a:fillRect/>
          </a:stretch>
        </p:blipFill>
        <p:spPr bwMode="auto">
          <a:xfrm>
            <a:off x="1915457" y="3431961"/>
            <a:ext cx="1304691" cy="213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 name="Picture 11" descr="GEA_logo"/>
          <p:cNvPicPr>
            <a:picLocks noChangeAspect="1" noChangeArrowheads="1"/>
          </p:cNvPicPr>
          <p:nvPr/>
        </p:nvPicPr>
        <p:blipFill>
          <a:blip r:embed="rId27" cstate="email">
            <a:extLst>
              <a:ext uri="{28A0092B-C50C-407E-A947-70E740481C1C}">
                <a14:useLocalDpi xmlns:a14="http://schemas.microsoft.com/office/drawing/2010/main"/>
              </a:ext>
            </a:extLst>
          </a:blip>
          <a:srcRect/>
          <a:stretch>
            <a:fillRect/>
          </a:stretch>
        </p:blipFill>
        <p:spPr bwMode="auto">
          <a:xfrm>
            <a:off x="1868765" y="3928664"/>
            <a:ext cx="797897" cy="34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 name="Picture 23" descr="ULA logos with trademark"/>
          <p:cNvPicPr>
            <a:picLocks noChangeAspect="1" noChangeArrowheads="1"/>
          </p:cNvPicPr>
          <p:nvPr/>
        </p:nvPicPr>
        <p:blipFill>
          <a:blip r:embed="rId28" cstate="email">
            <a:extLst>
              <a:ext uri="{28A0092B-C50C-407E-A947-70E740481C1C}">
                <a14:useLocalDpi xmlns:a14="http://schemas.microsoft.com/office/drawing/2010/main"/>
              </a:ext>
            </a:extLst>
          </a:blip>
          <a:srcRect/>
          <a:stretch>
            <a:fillRect/>
          </a:stretch>
        </p:blipFill>
        <p:spPr bwMode="auto">
          <a:xfrm>
            <a:off x="2605195" y="4193685"/>
            <a:ext cx="713359" cy="31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22"/>
          <p:cNvPicPr>
            <a:picLocks noChangeAspect="1" noChangeArrowheads="1"/>
          </p:cNvPicPr>
          <p:nvPr/>
        </p:nvPicPr>
        <p:blipFill>
          <a:blip r:embed="rId29" cstate="email">
            <a:extLst>
              <a:ext uri="{28A0092B-C50C-407E-A947-70E740481C1C}">
                <a14:useLocalDpi xmlns:a14="http://schemas.microsoft.com/office/drawing/2010/main"/>
              </a:ext>
            </a:extLst>
          </a:blip>
          <a:srcRect/>
          <a:stretch>
            <a:fillRect/>
          </a:stretch>
        </p:blipFill>
        <p:spPr bwMode="auto">
          <a:xfrm>
            <a:off x="2186165" y="3736319"/>
            <a:ext cx="1132390" cy="17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41" descr="GA-ASI.jpg"/>
          <p:cNvPicPr>
            <a:picLocks noChangeAspect="1"/>
          </p:cNvPicPr>
          <p:nvPr/>
        </p:nvPicPr>
        <p:blipFill>
          <a:blip r:embed="rId30" cstate="email">
            <a:extLst>
              <a:ext uri="{28A0092B-C50C-407E-A947-70E740481C1C}">
                <a14:useLocalDpi xmlns:a14="http://schemas.microsoft.com/office/drawing/2010/main"/>
              </a:ext>
            </a:extLst>
          </a:blip>
          <a:srcRect/>
          <a:stretch>
            <a:fillRect/>
          </a:stretch>
        </p:blipFill>
        <p:spPr bwMode="auto">
          <a:xfrm>
            <a:off x="1898478" y="4801043"/>
            <a:ext cx="1338651" cy="26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7" descr="http://t3.gstatic.com/images?q=tbn:XzT_fIm-EPs4DM:http://winn-marion.com/redesign/images/ABB_bold.jpg"/>
          <p:cNvPicPr>
            <a:picLocks noChangeAspect="1" noChangeArrowheads="1"/>
          </p:cNvPicPr>
          <p:nvPr/>
        </p:nvPicPr>
        <p:blipFill>
          <a:blip r:embed="rId31" cstate="email">
            <a:extLst>
              <a:ext uri="{28A0092B-C50C-407E-A947-70E740481C1C}">
                <a14:useLocalDpi xmlns:a14="http://schemas.microsoft.com/office/drawing/2010/main"/>
              </a:ext>
            </a:extLst>
          </a:blip>
          <a:srcRect/>
          <a:stretch>
            <a:fillRect/>
          </a:stretch>
        </p:blipFill>
        <p:spPr bwMode="auto">
          <a:xfrm>
            <a:off x="6259493" y="5198220"/>
            <a:ext cx="533746" cy="208682"/>
          </a:xfrm>
          <a:prstGeom prst="rect">
            <a:avLst/>
          </a:prstGeom>
          <a:noFill/>
          <a:ln w="9525">
            <a:noFill/>
            <a:miter lim="800000"/>
            <a:headEnd/>
            <a:tailEnd/>
          </a:ln>
        </p:spPr>
      </p:pic>
      <p:pic>
        <p:nvPicPr>
          <p:cNvPr id="92" name="Picture 2" descr="NSNrgb"/>
          <p:cNvPicPr>
            <a:picLocks noChangeAspect="1" noChangeArrowheads="1"/>
          </p:cNvPicPr>
          <p:nvPr/>
        </p:nvPicPr>
        <p:blipFill>
          <a:blip r:embed="rId32" cstate="email">
            <a:extLst>
              <a:ext uri="{28A0092B-C50C-407E-A947-70E740481C1C}">
                <a14:useLocalDpi xmlns:a14="http://schemas.microsoft.com/office/drawing/2010/main"/>
              </a:ext>
            </a:extLst>
          </a:blip>
          <a:srcRect/>
          <a:stretch>
            <a:fillRect/>
          </a:stretch>
        </p:blipFill>
        <p:spPr bwMode="black">
          <a:xfrm>
            <a:off x="5547307" y="2705105"/>
            <a:ext cx="1184649" cy="459204"/>
          </a:xfrm>
          <a:prstGeom prst="rect">
            <a:avLst/>
          </a:prstGeom>
          <a:noFill/>
          <a:ln w="9525">
            <a:noFill/>
            <a:miter lim="800000"/>
            <a:headEnd/>
            <a:tailEnd/>
          </a:ln>
        </p:spPr>
      </p:pic>
      <p:pic>
        <p:nvPicPr>
          <p:cNvPr id="93" name="Picture 4" descr="ENERCON"/>
          <p:cNvPicPr>
            <a:picLocks noChangeAspect="1" noChangeArrowheads="1"/>
          </p:cNvPicPr>
          <p:nvPr/>
        </p:nvPicPr>
        <p:blipFill>
          <a:blip r:embed="rId33" cstate="email">
            <a:extLst>
              <a:ext uri="{28A0092B-C50C-407E-A947-70E740481C1C}">
                <a14:useLocalDpi xmlns:a14="http://schemas.microsoft.com/office/drawing/2010/main"/>
              </a:ext>
            </a:extLst>
          </a:blip>
          <a:srcRect/>
          <a:stretch>
            <a:fillRect/>
          </a:stretch>
        </p:blipFill>
        <p:spPr bwMode="auto">
          <a:xfrm>
            <a:off x="5455923" y="4333417"/>
            <a:ext cx="858298" cy="172706"/>
          </a:xfrm>
          <a:prstGeom prst="rect">
            <a:avLst/>
          </a:prstGeom>
          <a:noFill/>
        </p:spPr>
      </p:pic>
      <p:pic>
        <p:nvPicPr>
          <p:cNvPr id="94" name="Picture 15" descr="asml logo"/>
          <p:cNvPicPr>
            <a:picLocks noChangeAspect="1" noChangeArrowheads="1"/>
          </p:cNvPicPr>
          <p:nvPr/>
        </p:nvPicPr>
        <p:blipFill>
          <a:blip r:embed="rId34" cstate="email">
            <a:extLst>
              <a:ext uri="{28A0092B-C50C-407E-A947-70E740481C1C}">
                <a14:useLocalDpi xmlns:a14="http://schemas.microsoft.com/office/drawing/2010/main"/>
              </a:ext>
            </a:extLst>
          </a:blip>
          <a:srcRect/>
          <a:stretch>
            <a:fillRect/>
          </a:stretch>
        </p:blipFill>
        <p:spPr bwMode="auto">
          <a:xfrm>
            <a:off x="5547307" y="3857384"/>
            <a:ext cx="1054344" cy="319955"/>
          </a:xfrm>
          <a:prstGeom prst="rect">
            <a:avLst/>
          </a:prstGeom>
          <a:noFill/>
          <a:ln w="9525">
            <a:noFill/>
            <a:miter lim="800000"/>
            <a:headEnd/>
            <a:tailEnd/>
          </a:ln>
        </p:spPr>
      </p:pic>
      <p:pic>
        <p:nvPicPr>
          <p:cNvPr id="95" name="Picture 9" descr="TriQuint_Logo_RGB"/>
          <p:cNvPicPr>
            <a:picLocks noChangeAspect="1" noChangeArrowheads="1"/>
          </p:cNvPicPr>
          <p:nvPr/>
        </p:nvPicPr>
        <p:blipFill>
          <a:blip r:embed="rId35" cstate="email">
            <a:extLst>
              <a:ext uri="{28A0092B-C50C-407E-A947-70E740481C1C}">
                <a14:useLocalDpi xmlns:a14="http://schemas.microsoft.com/office/drawing/2010/main"/>
              </a:ext>
            </a:extLst>
          </a:blip>
          <a:srcRect/>
          <a:stretch>
            <a:fillRect/>
          </a:stretch>
        </p:blipFill>
        <p:spPr bwMode="auto">
          <a:xfrm>
            <a:off x="5354678" y="3345206"/>
            <a:ext cx="850303" cy="300107"/>
          </a:xfrm>
          <a:prstGeom prst="rect">
            <a:avLst/>
          </a:prstGeom>
          <a:noFill/>
          <a:ln w="9525">
            <a:noFill/>
            <a:miter lim="800000"/>
            <a:headEnd/>
            <a:tailEnd/>
          </a:ln>
        </p:spPr>
      </p:pic>
      <p:pic>
        <p:nvPicPr>
          <p:cNvPr id="96" name="Picture 83" descr="topleft"/>
          <p:cNvPicPr>
            <a:picLocks noChangeAspect="1" noChangeArrowheads="1"/>
          </p:cNvPicPr>
          <p:nvPr/>
        </p:nvPicPr>
        <p:blipFill>
          <a:blip r:embed="rId36" cstate="email">
            <a:extLst>
              <a:ext uri="{28A0092B-C50C-407E-A947-70E740481C1C}">
                <a14:useLocalDpi xmlns:a14="http://schemas.microsoft.com/office/drawing/2010/main"/>
              </a:ext>
            </a:extLst>
          </a:blip>
          <a:srcRect/>
          <a:stretch>
            <a:fillRect/>
          </a:stretch>
        </p:blipFill>
        <p:spPr bwMode="auto">
          <a:xfrm>
            <a:off x="5971194" y="4650568"/>
            <a:ext cx="804255" cy="264380"/>
          </a:xfrm>
          <a:prstGeom prst="rect">
            <a:avLst/>
          </a:prstGeom>
          <a:noFill/>
          <a:ln w="9525">
            <a:noFill/>
            <a:miter lim="800000"/>
            <a:headEnd/>
            <a:tailEnd/>
          </a:ln>
        </p:spPr>
      </p:pic>
      <p:pic>
        <p:nvPicPr>
          <p:cNvPr id="97" name="Picture 43" descr="oceLogo"/>
          <p:cNvPicPr>
            <a:picLocks noChangeAspect="1" noChangeArrowheads="1"/>
          </p:cNvPicPr>
          <p:nvPr/>
        </p:nvPicPr>
        <p:blipFill>
          <a:blip r:embed="rId37" cstate="email">
            <a:extLst>
              <a:ext uri="{28A0092B-C50C-407E-A947-70E740481C1C}">
                <a14:useLocalDpi xmlns:a14="http://schemas.microsoft.com/office/drawing/2010/main"/>
              </a:ext>
            </a:extLst>
          </a:blip>
          <a:srcRect/>
          <a:stretch>
            <a:fillRect/>
          </a:stretch>
        </p:blipFill>
        <p:spPr bwMode="auto">
          <a:xfrm>
            <a:off x="6373322" y="3387042"/>
            <a:ext cx="368581" cy="368581"/>
          </a:xfrm>
          <a:prstGeom prst="rect">
            <a:avLst/>
          </a:prstGeom>
          <a:noFill/>
          <a:ln w="9525">
            <a:noFill/>
            <a:miter lim="800000"/>
            <a:headEnd/>
            <a:tailEnd/>
          </a:ln>
        </p:spPr>
      </p:pic>
      <p:pic>
        <p:nvPicPr>
          <p:cNvPr id="98" name="Picture 2" descr="https://portal.wdf.sap.corp/irj/go/km/docs/guid/c0b35cc8-1212-2e10-4491-c50f040cda60"/>
          <p:cNvPicPr>
            <a:picLocks noChangeAspect="1" noChangeArrowheads="1"/>
          </p:cNvPicPr>
          <p:nvPr/>
        </p:nvPicPr>
        <p:blipFill>
          <a:blip r:embed="rId38" cstate="email">
            <a:extLst>
              <a:ext uri="{28A0092B-C50C-407E-A947-70E740481C1C}">
                <a14:useLocalDpi xmlns:a14="http://schemas.microsoft.com/office/drawing/2010/main"/>
              </a:ext>
            </a:extLst>
          </a:blip>
          <a:srcRect/>
          <a:stretch>
            <a:fillRect/>
          </a:stretch>
        </p:blipFill>
        <p:spPr bwMode="auto">
          <a:xfrm>
            <a:off x="5489054" y="5896336"/>
            <a:ext cx="966046" cy="182765"/>
          </a:xfrm>
          <a:prstGeom prst="rect">
            <a:avLst/>
          </a:prstGeom>
          <a:noFill/>
          <a:ln w="9525">
            <a:noFill/>
            <a:miter lim="800000"/>
            <a:headEnd/>
            <a:tailEnd/>
          </a:ln>
        </p:spPr>
      </p:pic>
      <p:pic>
        <p:nvPicPr>
          <p:cNvPr id="1027" name="Picture 3"/>
          <p:cNvPicPr>
            <a:picLocks noChangeAspect="1" noChangeArrowheads="1"/>
          </p:cNvPicPr>
          <p:nvPr/>
        </p:nvPicPr>
        <p:blipFill>
          <a:blip r:embed="rId39" cstate="email">
            <a:extLst>
              <a:ext uri="{28A0092B-C50C-407E-A947-70E740481C1C}">
                <a14:useLocalDpi xmlns:a14="http://schemas.microsoft.com/office/drawing/2010/main"/>
              </a:ext>
            </a:extLst>
          </a:blip>
          <a:srcRect/>
          <a:stretch>
            <a:fillRect/>
          </a:stretch>
        </p:blipFill>
        <p:spPr bwMode="auto">
          <a:xfrm>
            <a:off x="7148546" y="2339866"/>
            <a:ext cx="488546" cy="450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2" descr="http://a1.sphotos.ak.fbcdn.net/hphotos-ak-snc6/47080_110566169000119_110565079000228_78791_5335877_n.jpg"/>
          <p:cNvPicPr>
            <a:picLocks noChangeAspect="1" noChangeArrowheads="1"/>
          </p:cNvPicPr>
          <p:nvPr/>
        </p:nvPicPr>
        <p:blipFill>
          <a:blip r:embed="rId40" cstate="email">
            <a:extLst>
              <a:ext uri="{28A0092B-C50C-407E-A947-70E740481C1C}">
                <a14:useLocalDpi xmlns:a14="http://schemas.microsoft.com/office/drawing/2010/main"/>
              </a:ext>
            </a:extLst>
          </a:blip>
          <a:srcRect/>
          <a:stretch>
            <a:fillRect/>
          </a:stretch>
        </p:blipFill>
        <p:spPr bwMode="auto">
          <a:xfrm>
            <a:off x="7239192" y="4744555"/>
            <a:ext cx="524088" cy="2329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1" cstate="email">
            <a:extLst>
              <a:ext uri="{28A0092B-C50C-407E-A947-70E740481C1C}">
                <a14:useLocalDpi xmlns:a14="http://schemas.microsoft.com/office/drawing/2010/main"/>
              </a:ext>
            </a:extLst>
          </a:blip>
          <a:srcRect/>
          <a:stretch>
            <a:fillRect/>
          </a:stretch>
        </p:blipFill>
        <p:spPr bwMode="auto">
          <a:xfrm>
            <a:off x="7724416" y="2826295"/>
            <a:ext cx="896507" cy="20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2" cstate="email">
            <a:extLst>
              <a:ext uri="{28A0092B-C50C-407E-A947-70E740481C1C}">
                <a14:useLocalDpi xmlns:a14="http://schemas.microsoft.com/office/drawing/2010/main"/>
              </a:ext>
            </a:extLst>
          </a:blip>
          <a:srcRect/>
          <a:stretch>
            <a:fillRect/>
          </a:stretch>
        </p:blipFill>
        <p:spPr bwMode="auto">
          <a:xfrm>
            <a:off x="2636380" y="5189247"/>
            <a:ext cx="682175" cy="63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3" cstate="email">
            <a:extLst>
              <a:ext uri="{28A0092B-C50C-407E-A947-70E740481C1C}">
                <a14:useLocalDpi xmlns:a14="http://schemas.microsoft.com/office/drawing/2010/main"/>
              </a:ext>
            </a:extLst>
          </a:blip>
          <a:srcRect/>
          <a:stretch>
            <a:fillRect/>
          </a:stretch>
        </p:blipFill>
        <p:spPr bwMode="auto">
          <a:xfrm>
            <a:off x="7502285" y="3857384"/>
            <a:ext cx="1077927" cy="26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 name="Picture 2" descr="C:\Users\I823148\AppData\Local\Temp\Rar$DI08.588\ebmpapst_logo_RGB.jpg"/>
          <p:cNvPicPr>
            <a:picLocks noChangeAspect="1" noChangeArrowheads="1"/>
          </p:cNvPicPr>
          <p:nvPr/>
        </p:nvPicPr>
        <p:blipFill>
          <a:blip r:embed="rId44" cstate="email">
            <a:extLst>
              <a:ext uri="{28A0092B-C50C-407E-A947-70E740481C1C}">
                <a14:useLocalDpi xmlns:a14="http://schemas.microsoft.com/office/drawing/2010/main"/>
              </a:ext>
            </a:extLst>
          </a:blip>
          <a:srcRect/>
          <a:stretch>
            <a:fillRect/>
          </a:stretch>
        </p:blipFill>
        <p:spPr bwMode="auto">
          <a:xfrm>
            <a:off x="7929289" y="4494155"/>
            <a:ext cx="650924" cy="25213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45" cstate="email">
            <a:extLst>
              <a:ext uri="{28A0092B-C50C-407E-A947-70E740481C1C}">
                <a14:useLocalDpi xmlns:a14="http://schemas.microsoft.com/office/drawing/2010/main"/>
              </a:ext>
            </a:extLst>
          </a:blip>
          <a:srcRect/>
          <a:stretch>
            <a:fillRect/>
          </a:stretch>
        </p:blipFill>
        <p:spPr bwMode="auto">
          <a:xfrm>
            <a:off x="7169803" y="3402235"/>
            <a:ext cx="495873" cy="43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46" cstate="email">
            <a:extLst>
              <a:ext uri="{28A0092B-C50C-407E-A947-70E740481C1C}">
                <a14:useLocalDpi xmlns:a14="http://schemas.microsoft.com/office/drawing/2010/main"/>
              </a:ext>
            </a:extLst>
          </a:blip>
          <a:srcRect/>
          <a:stretch>
            <a:fillRect/>
          </a:stretch>
        </p:blipFill>
        <p:spPr bwMode="auto">
          <a:xfrm>
            <a:off x="5441449" y="4977491"/>
            <a:ext cx="723047" cy="303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47" cstate="email">
            <a:extLst>
              <a:ext uri="{28A0092B-C50C-407E-A947-70E740481C1C}">
                <a14:useLocalDpi xmlns:a14="http://schemas.microsoft.com/office/drawing/2010/main"/>
              </a:ext>
            </a:extLst>
          </a:blip>
          <a:srcRect/>
          <a:stretch>
            <a:fillRect/>
          </a:stretch>
        </p:blipFill>
        <p:spPr bwMode="auto">
          <a:xfrm>
            <a:off x="9410122" y="3822687"/>
            <a:ext cx="847921" cy="219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48" cstate="email">
            <a:extLst>
              <a:ext uri="{28A0092B-C50C-407E-A947-70E740481C1C}">
                <a14:useLocalDpi xmlns:a14="http://schemas.microsoft.com/office/drawing/2010/main"/>
              </a:ext>
            </a:extLst>
          </a:blip>
          <a:srcRect/>
          <a:stretch>
            <a:fillRect/>
          </a:stretch>
        </p:blipFill>
        <p:spPr bwMode="auto">
          <a:xfrm>
            <a:off x="7915956" y="4759439"/>
            <a:ext cx="664257" cy="414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49" cstate="email">
            <a:extLst>
              <a:ext uri="{28A0092B-C50C-407E-A947-70E740481C1C}">
                <a14:useLocalDpi xmlns:a14="http://schemas.microsoft.com/office/drawing/2010/main"/>
              </a:ext>
            </a:extLst>
          </a:blip>
          <a:srcRect/>
          <a:stretch>
            <a:fillRect/>
          </a:stretch>
        </p:blipFill>
        <p:spPr bwMode="auto">
          <a:xfrm>
            <a:off x="1950489" y="5800827"/>
            <a:ext cx="1269658" cy="33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8" name="Picture 14"/>
          <p:cNvPicPr>
            <a:picLocks noChangeAspect="1" noChangeArrowheads="1"/>
          </p:cNvPicPr>
          <p:nvPr/>
        </p:nvPicPr>
        <p:blipFill>
          <a:blip r:embed="rId50" cstate="email">
            <a:extLst>
              <a:ext uri="{28A0092B-C50C-407E-A947-70E740481C1C}">
                <a14:useLocalDpi xmlns:a14="http://schemas.microsoft.com/office/drawing/2010/main"/>
              </a:ext>
            </a:extLst>
          </a:blip>
          <a:srcRect/>
          <a:stretch>
            <a:fillRect/>
          </a:stretch>
        </p:blipFill>
        <p:spPr bwMode="auto">
          <a:xfrm>
            <a:off x="7179612" y="3032594"/>
            <a:ext cx="1116310" cy="274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9" name="Picture 15"/>
          <p:cNvPicPr>
            <a:picLocks noChangeAspect="1" noChangeArrowheads="1"/>
          </p:cNvPicPr>
          <p:nvPr/>
        </p:nvPicPr>
        <p:blipFill>
          <a:blip r:embed="rId51" cstate="email">
            <a:extLst>
              <a:ext uri="{28A0092B-C50C-407E-A947-70E740481C1C}">
                <a14:useLocalDpi xmlns:a14="http://schemas.microsoft.com/office/drawing/2010/main"/>
              </a:ext>
            </a:extLst>
          </a:blip>
          <a:srcRect/>
          <a:stretch>
            <a:fillRect/>
          </a:stretch>
        </p:blipFill>
        <p:spPr bwMode="auto">
          <a:xfrm>
            <a:off x="3572842" y="5801214"/>
            <a:ext cx="672278" cy="247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110"/>
          <p:cNvPicPr>
            <a:picLocks noChangeAspect="1"/>
          </p:cNvPicPr>
          <p:nvPr/>
        </p:nvPicPr>
        <p:blipFill>
          <a:blip r:embed="rId52" cstate="email">
            <a:extLst>
              <a:ext uri="{28A0092B-C50C-407E-A947-70E740481C1C}">
                <a14:useLocalDpi xmlns:a14="http://schemas.microsoft.com/office/drawing/2010/main"/>
              </a:ext>
            </a:extLst>
          </a:blip>
          <a:stretch>
            <a:fillRect/>
          </a:stretch>
        </p:blipFill>
        <p:spPr>
          <a:xfrm>
            <a:off x="7786791" y="5800827"/>
            <a:ext cx="807907" cy="270759"/>
          </a:xfrm>
          <a:prstGeom prst="rect">
            <a:avLst/>
          </a:prstGeom>
        </p:spPr>
      </p:pic>
      <p:pic>
        <p:nvPicPr>
          <p:cNvPr id="1040" name="Picture 16"/>
          <p:cNvPicPr>
            <a:picLocks noChangeAspect="1" noChangeArrowheads="1"/>
          </p:cNvPicPr>
          <p:nvPr/>
        </p:nvPicPr>
        <p:blipFill>
          <a:blip r:embed="rId53" cstate="email">
            <a:extLst>
              <a:ext uri="{28A0092B-C50C-407E-A947-70E740481C1C}">
                <a14:useLocalDpi xmlns:a14="http://schemas.microsoft.com/office/drawing/2010/main"/>
              </a:ext>
            </a:extLst>
          </a:blip>
          <a:srcRect/>
          <a:stretch>
            <a:fillRect/>
          </a:stretch>
        </p:blipFill>
        <p:spPr bwMode="auto">
          <a:xfrm>
            <a:off x="1887047" y="4434946"/>
            <a:ext cx="657729" cy="228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Object 1"/>
          <p:cNvGraphicFramePr>
            <a:graphicFrameLocks noChangeAspect="1"/>
          </p:cNvGraphicFramePr>
          <p:nvPr>
            <p:extLst/>
          </p:nvPr>
        </p:nvGraphicFramePr>
        <p:xfrm>
          <a:off x="1916707" y="3121703"/>
          <a:ext cx="1299760" cy="191058"/>
        </p:xfrm>
        <a:graphic>
          <a:graphicData uri="http://schemas.openxmlformats.org/presentationml/2006/ole">
            <mc:AlternateContent xmlns:mc="http://schemas.openxmlformats.org/markup-compatibility/2006">
              <mc:Choice xmlns:v="urn:schemas-microsoft-com:vml" Requires="v">
                <p:oleObj spid="_x0000_s1036" name="Photo Editor Photo" r:id="rId54" imgW="7182853" imgH="1057423" progId="MSPhotoEd.3">
                  <p:embed/>
                </p:oleObj>
              </mc:Choice>
              <mc:Fallback>
                <p:oleObj name="Photo Editor Photo" r:id="rId54" imgW="7182853" imgH="1057423" progId="MSPhotoEd.3">
                  <p:embed/>
                  <p:pic>
                    <p:nvPicPr>
                      <p:cNvPr id="0" name=""/>
                      <p:cNvPicPr>
                        <a:picLocks noChangeAspect="1" noChangeArrowheads="1"/>
                      </p:cNvPicPr>
                      <p:nvPr/>
                    </p:nvPicPr>
                    <p:blipFill>
                      <a:blip r:embed="rId55">
                        <a:extLst>
                          <a:ext uri="{28A0092B-C50C-407E-A947-70E740481C1C}">
                            <a14:useLocalDpi xmlns:a14="http://schemas.microsoft.com/office/drawing/2010/main" val="0"/>
                          </a:ext>
                        </a:extLst>
                      </a:blip>
                      <a:srcRect/>
                      <a:stretch>
                        <a:fillRect/>
                      </a:stretch>
                    </p:blipFill>
                    <p:spPr bwMode="auto">
                      <a:xfrm>
                        <a:off x="1916707" y="3121703"/>
                        <a:ext cx="1299760" cy="191058"/>
                      </a:xfrm>
                      <a:prstGeom prst="rect">
                        <a:avLst/>
                      </a:prstGeom>
                      <a:noFill/>
                      <a:ln>
                        <a:noFill/>
                      </a:ln>
                      <a:effectLst/>
                    </p:spPr>
                  </p:pic>
                </p:oleObj>
              </mc:Fallback>
            </mc:AlternateContent>
          </a:graphicData>
        </a:graphic>
      </p:graphicFrame>
      <p:pic>
        <p:nvPicPr>
          <p:cNvPr id="114" name="Picture 19"/>
          <p:cNvPicPr>
            <a:picLocks noChangeAspect="1" noChangeArrowheads="1"/>
          </p:cNvPicPr>
          <p:nvPr/>
        </p:nvPicPr>
        <p:blipFill>
          <a:blip r:embed="rId56">
            <a:extLst>
              <a:ext uri="{28A0092B-C50C-407E-A947-70E740481C1C}">
                <a14:useLocalDpi xmlns:a14="http://schemas.microsoft.com/office/drawing/2010/main"/>
              </a:ext>
            </a:extLst>
          </a:blip>
          <a:srcRect/>
          <a:stretch>
            <a:fillRect/>
          </a:stretch>
        </p:blipFill>
        <p:spPr bwMode="auto">
          <a:xfrm>
            <a:off x="7280764" y="5532785"/>
            <a:ext cx="1242280" cy="164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Picture 8"/>
          <p:cNvPicPr>
            <a:picLocks noChangeAspect="1" noChangeArrowheads="1"/>
          </p:cNvPicPr>
          <p:nvPr/>
        </p:nvPicPr>
        <p:blipFill>
          <a:blip r:embed="rId57" cstate="email">
            <a:extLst>
              <a:ext uri="{28A0092B-C50C-407E-A947-70E740481C1C}">
                <a14:useLocalDpi xmlns:a14="http://schemas.microsoft.com/office/drawing/2010/main"/>
              </a:ext>
            </a:extLst>
          </a:blip>
          <a:srcRect/>
          <a:stretch>
            <a:fillRect/>
          </a:stretch>
        </p:blipFill>
        <p:spPr bwMode="auto">
          <a:xfrm>
            <a:off x="6204981" y="5663899"/>
            <a:ext cx="650176" cy="2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Picture 23"/>
          <p:cNvPicPr>
            <a:picLocks noChangeAspect="1" noChangeArrowheads="1"/>
          </p:cNvPicPr>
          <p:nvPr/>
        </p:nvPicPr>
        <p:blipFill>
          <a:blip r:embed="rId58" cstate="email">
            <a:extLst>
              <a:ext uri="{28A0092B-C50C-407E-A947-70E740481C1C}">
                <a14:useLocalDpi xmlns:a14="http://schemas.microsoft.com/office/drawing/2010/main"/>
              </a:ext>
            </a:extLst>
          </a:blip>
          <a:srcRect/>
          <a:stretch>
            <a:fillRect/>
          </a:stretch>
        </p:blipFill>
        <p:spPr bwMode="auto">
          <a:xfrm>
            <a:off x="7808015" y="3481477"/>
            <a:ext cx="764588" cy="243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 name="Picture 11"/>
          <p:cNvPicPr>
            <a:picLocks noChangeAspect="1" noChangeArrowheads="1"/>
          </p:cNvPicPr>
          <p:nvPr/>
        </p:nvPicPr>
        <p:blipFill>
          <a:blip r:embed="rId59" cstate="email">
            <a:extLst>
              <a:ext uri="{28A0092B-C50C-407E-A947-70E740481C1C}">
                <a14:useLocalDpi xmlns:a14="http://schemas.microsoft.com/office/drawing/2010/main"/>
              </a:ext>
            </a:extLst>
          </a:blip>
          <a:srcRect/>
          <a:stretch>
            <a:fillRect/>
          </a:stretch>
        </p:blipFill>
        <p:spPr bwMode="auto">
          <a:xfrm>
            <a:off x="7178735" y="5080837"/>
            <a:ext cx="772536" cy="246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 name="Picture 39"/>
          <p:cNvPicPr>
            <a:picLocks noChangeAspect="1" noChangeArrowheads="1"/>
          </p:cNvPicPr>
          <p:nvPr/>
        </p:nvPicPr>
        <p:blipFill>
          <a:blip r:embed="rId60" cstate="email">
            <a:extLst>
              <a:ext uri="{28A0092B-C50C-407E-A947-70E740481C1C}">
                <a14:useLocalDpi xmlns:a14="http://schemas.microsoft.com/office/drawing/2010/main"/>
              </a:ext>
            </a:extLst>
          </a:blip>
          <a:srcRect/>
          <a:stretch>
            <a:fillRect/>
          </a:stretch>
        </p:blipFill>
        <p:spPr bwMode="auto">
          <a:xfrm>
            <a:off x="7763280" y="2339866"/>
            <a:ext cx="821450" cy="341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 name="Picture 3"/>
          <p:cNvPicPr>
            <a:picLocks noChangeAspect="1" noChangeArrowheads="1"/>
          </p:cNvPicPr>
          <p:nvPr/>
        </p:nvPicPr>
        <p:blipFill>
          <a:blip r:embed="rId61"/>
          <a:srcRect/>
          <a:stretch>
            <a:fillRect/>
          </a:stretch>
        </p:blipFill>
        <p:spPr bwMode="auto">
          <a:xfrm>
            <a:off x="9003948" y="4159039"/>
            <a:ext cx="1285161" cy="371613"/>
          </a:xfrm>
          <a:prstGeom prst="rect">
            <a:avLst/>
          </a:prstGeom>
          <a:noFill/>
        </p:spPr>
      </p:pic>
      <p:pic>
        <p:nvPicPr>
          <p:cNvPr id="120" name="Picture 5"/>
          <p:cNvPicPr>
            <a:picLocks noChangeAspect="1" noChangeArrowheads="1"/>
          </p:cNvPicPr>
          <p:nvPr/>
        </p:nvPicPr>
        <p:blipFill>
          <a:blip r:embed="rId62" cstate="email">
            <a:extLst>
              <a:ext uri="{28A0092B-C50C-407E-A947-70E740481C1C}">
                <a14:useLocalDpi xmlns:a14="http://schemas.microsoft.com/office/drawing/2010/main"/>
              </a:ext>
            </a:extLst>
          </a:blip>
          <a:srcRect/>
          <a:stretch>
            <a:fillRect/>
          </a:stretch>
        </p:blipFill>
        <p:spPr bwMode="auto">
          <a:xfrm>
            <a:off x="9672121" y="4765365"/>
            <a:ext cx="585923" cy="23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0" name="Picture 26"/>
          <p:cNvPicPr>
            <a:picLocks noChangeAspect="1" noChangeArrowheads="1"/>
          </p:cNvPicPr>
          <p:nvPr/>
        </p:nvPicPr>
        <p:blipFill>
          <a:blip r:embed="rId63" cstate="email">
            <a:extLst>
              <a:ext uri="{28A0092B-C50C-407E-A947-70E740481C1C}">
                <a14:useLocalDpi xmlns:a14="http://schemas.microsoft.com/office/drawing/2010/main"/>
              </a:ext>
            </a:extLst>
          </a:blip>
          <a:srcRect/>
          <a:stretch>
            <a:fillRect/>
          </a:stretch>
        </p:blipFill>
        <p:spPr bwMode="auto">
          <a:xfrm>
            <a:off x="9410121" y="5359467"/>
            <a:ext cx="875999" cy="2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 name="Picture 10"/>
          <p:cNvPicPr>
            <a:picLocks noChangeAspect="1" noChangeArrowheads="1"/>
          </p:cNvPicPr>
          <p:nvPr/>
        </p:nvPicPr>
        <p:blipFill>
          <a:blip r:embed="rId64">
            <a:extLst>
              <a:ext uri="{28A0092B-C50C-407E-A947-70E740481C1C}">
                <a14:useLocalDpi xmlns:a14="http://schemas.microsoft.com/office/drawing/2010/main"/>
              </a:ext>
            </a:extLst>
          </a:blip>
          <a:srcRect/>
          <a:stretch>
            <a:fillRect/>
          </a:stretch>
        </p:blipFill>
        <p:spPr bwMode="auto">
          <a:xfrm>
            <a:off x="8865844" y="4916626"/>
            <a:ext cx="705013" cy="400143"/>
          </a:xfrm>
          <a:prstGeom prst="rect">
            <a:avLst/>
          </a:prstGeom>
          <a:noFill/>
          <a:extLst>
            <a:ext uri="{909E8E84-426E-40dd-AFC4-6F175D3DCCD1}">
              <a14:hiddenFill xmlns:a14="http://schemas.microsoft.com/office/drawing/2010/main">
                <a:solidFill>
                  <a:srgbClr val="FFFFFF"/>
                </a:solidFill>
              </a14:hiddenFill>
            </a:ext>
          </a:extLst>
        </p:spPr>
      </p:pic>
      <p:pic>
        <p:nvPicPr>
          <p:cNvPr id="1051" name="Picture 27"/>
          <p:cNvPicPr>
            <a:picLocks noChangeAspect="1" noChangeArrowheads="1"/>
          </p:cNvPicPr>
          <p:nvPr/>
        </p:nvPicPr>
        <p:blipFill>
          <a:blip r:embed="rId65" cstate="email">
            <a:extLst>
              <a:ext uri="{28A0092B-C50C-407E-A947-70E740481C1C}">
                <a14:useLocalDpi xmlns:a14="http://schemas.microsoft.com/office/drawing/2010/main"/>
              </a:ext>
            </a:extLst>
          </a:blip>
          <a:srcRect/>
          <a:stretch>
            <a:fillRect/>
          </a:stretch>
        </p:blipFill>
        <p:spPr bwMode="auto">
          <a:xfrm>
            <a:off x="9044520" y="5724656"/>
            <a:ext cx="553190" cy="343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4" name="Picture 41" descr="Baker_hughes_logo_multi_sample"/>
          <p:cNvPicPr>
            <a:picLocks noChangeAspect="1" noChangeArrowheads="1"/>
          </p:cNvPicPr>
          <p:nvPr/>
        </p:nvPicPr>
        <p:blipFill>
          <a:blip r:embed="rId66" cstate="email">
            <a:extLst>
              <a:ext uri="{28A0092B-C50C-407E-A947-70E740481C1C}">
                <a14:useLocalDpi xmlns:a14="http://schemas.microsoft.com/office/drawing/2010/main"/>
              </a:ext>
            </a:extLst>
          </a:blip>
          <a:srcRect/>
          <a:stretch>
            <a:fillRect/>
          </a:stretch>
        </p:blipFill>
        <p:spPr bwMode="auto">
          <a:xfrm>
            <a:off x="7177944" y="4223162"/>
            <a:ext cx="646585" cy="356615"/>
          </a:xfrm>
          <a:prstGeom prst="rect">
            <a:avLst/>
          </a:prstGeom>
          <a:noFill/>
          <a:ln w="9525">
            <a:noFill/>
            <a:miter lim="800000"/>
            <a:headEnd/>
            <a:tailEnd/>
          </a:ln>
        </p:spPr>
      </p:pic>
    </p:spTree>
    <p:extLst>
      <p:ext uri="{BB962C8B-B14F-4D97-AF65-F5344CB8AC3E}">
        <p14:creationId xmlns:p14="http://schemas.microsoft.com/office/powerpoint/2010/main" val="83681525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732965" y="2113085"/>
            <a:ext cx="6551764" cy="3720899"/>
          </a:xfrm>
          <a:prstGeom prst="rect">
            <a:avLst/>
          </a:prstGeom>
        </p:spPr>
      </p:pic>
      <p:sp>
        <p:nvSpPr>
          <p:cNvPr id="9" name="Rectangle 8"/>
          <p:cNvSpPr/>
          <p:nvPr/>
        </p:nvSpPr>
        <p:spPr bwMode="gray">
          <a:xfrm>
            <a:off x="8123587" y="2444114"/>
            <a:ext cx="1292772" cy="1051035"/>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0" name="TextBox 79"/>
          <p:cNvSpPr txBox="1"/>
          <p:nvPr/>
        </p:nvSpPr>
        <p:spPr>
          <a:xfrm>
            <a:off x="6213115" y="-1005743"/>
            <a:ext cx="46441" cy="183127"/>
          </a:xfrm>
          <a:prstGeom prst="rect">
            <a:avLst/>
          </a:prstGeom>
          <a:solidFill>
            <a:schemeClr val="bg1">
              <a:alpha val="33000"/>
            </a:schemeClr>
          </a:solidFill>
        </p:spPr>
        <p:txBody>
          <a:bodyPr wrap="square" lIns="0" tIns="0" rIns="0" bIns="0" rtlCol="0" anchor="ctr">
            <a:spAutoFit/>
          </a:bodyPr>
          <a:lstStyle/>
          <a:p>
            <a:pPr algn="ctr" fontAlgn="base">
              <a:spcBef>
                <a:spcPts val="600"/>
              </a:spcBef>
              <a:spcAft>
                <a:spcPct val="0"/>
              </a:spcAft>
              <a:buClr>
                <a:srgbClr val="F0AB00"/>
              </a:buClr>
              <a:buSzPct val="80000"/>
            </a:pPr>
            <a:endParaRPr lang="en-US" sz="1190" b="1" kern="0" dirty="0">
              <a:solidFill>
                <a:srgbClr val="0FAAFF"/>
              </a:solidFill>
              <a:latin typeface="BentonSans Bold" panose="02000803000000020004" pitchFamily="2" charset="0"/>
              <a:ea typeface="Arial Unicode MS" pitchFamily="34" charset="-128"/>
              <a:cs typeface="Arial Unicode MS" pitchFamily="34" charset="-128"/>
            </a:endParaRPr>
          </a:p>
        </p:txBody>
      </p:sp>
      <p:sp>
        <p:nvSpPr>
          <p:cNvPr id="3" name="Rectangle 2"/>
          <p:cNvSpPr/>
          <p:nvPr/>
        </p:nvSpPr>
        <p:spPr bwMode="gray">
          <a:xfrm>
            <a:off x="2634223" y="2433887"/>
            <a:ext cx="1292772" cy="1051035"/>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 name="Rectangle 7"/>
          <p:cNvSpPr/>
          <p:nvPr/>
        </p:nvSpPr>
        <p:spPr bwMode="gray">
          <a:xfrm>
            <a:off x="2634223" y="4551721"/>
            <a:ext cx="1292772" cy="1051035"/>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p:nvSpPr>
        <p:spPr bwMode="gray">
          <a:xfrm>
            <a:off x="8128618" y="4696914"/>
            <a:ext cx="1292772" cy="1051035"/>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3" name="Rectangle 22"/>
          <p:cNvSpPr/>
          <p:nvPr/>
        </p:nvSpPr>
        <p:spPr>
          <a:xfrm>
            <a:off x="6925472" y="5081339"/>
            <a:ext cx="1220897" cy="246221"/>
          </a:xfrm>
          <a:prstGeom prst="rect">
            <a:avLst/>
          </a:prstGeom>
          <a:solidFill>
            <a:schemeClr val="bg1"/>
          </a:solidFill>
        </p:spPr>
        <p:txBody>
          <a:bodyPr wrap="square">
            <a:spAutoFit/>
          </a:bodyPr>
          <a:lstStyle/>
          <a:p>
            <a:pPr algn="ctr"/>
            <a:r>
              <a:rPr lang="cs-CZ" sz="1000" b="1" dirty="0" smtClean="0">
                <a:solidFill>
                  <a:srgbClr val="0FAAFF"/>
                </a:solidFill>
                <a:latin typeface="BentonSans Regular"/>
                <a:cs typeface="BentonSans Regular"/>
              </a:rPr>
              <a:t>Zákazníci a</a:t>
            </a:r>
            <a:r>
              <a:rPr lang="en-US" sz="1000" b="1" dirty="0" smtClean="0">
                <a:solidFill>
                  <a:srgbClr val="0FAAFF"/>
                </a:solidFill>
                <a:latin typeface="BentonSans Regular"/>
                <a:cs typeface="BentonSans Regular"/>
              </a:rPr>
              <a:t> </a:t>
            </a:r>
            <a:r>
              <a:rPr lang="cs-CZ" sz="1000" b="1" dirty="0" smtClean="0">
                <a:solidFill>
                  <a:srgbClr val="0FAAFF"/>
                </a:solidFill>
                <a:latin typeface="BentonSans Regular"/>
                <a:cs typeface="BentonSans Regular"/>
              </a:rPr>
              <a:t>Trhy</a:t>
            </a:r>
            <a:endParaRPr lang="en-US" sz="1000" b="1" dirty="0">
              <a:solidFill>
                <a:srgbClr val="0FAAFF"/>
              </a:solidFill>
              <a:latin typeface="BentonSans Regular"/>
              <a:cs typeface="BentonSans Regular"/>
            </a:endParaRPr>
          </a:p>
        </p:txBody>
      </p:sp>
      <p:sp>
        <p:nvSpPr>
          <p:cNvPr id="25" name="Rectangle 24"/>
          <p:cNvSpPr/>
          <p:nvPr/>
        </p:nvSpPr>
        <p:spPr>
          <a:xfrm>
            <a:off x="6798472" y="2132131"/>
            <a:ext cx="1404336" cy="400110"/>
          </a:xfrm>
          <a:prstGeom prst="rect">
            <a:avLst/>
          </a:prstGeom>
          <a:solidFill>
            <a:schemeClr val="bg1"/>
          </a:solidFill>
        </p:spPr>
        <p:txBody>
          <a:bodyPr wrap="square">
            <a:spAutoFit/>
          </a:bodyPr>
          <a:lstStyle/>
          <a:p>
            <a:pPr algn="ctr"/>
            <a:r>
              <a:rPr lang="cs-CZ" sz="1000" b="1" dirty="0" smtClean="0">
                <a:solidFill>
                  <a:srgbClr val="0FAAFF"/>
                </a:solidFill>
                <a:latin typeface="BentonSans Regular"/>
                <a:cs typeface="BentonSans Regular"/>
              </a:rPr>
              <a:t>Dodavatelé a</a:t>
            </a:r>
          </a:p>
          <a:p>
            <a:pPr algn="ctr"/>
            <a:r>
              <a:rPr lang="cs-CZ" sz="1000" b="1" dirty="0" smtClean="0">
                <a:solidFill>
                  <a:srgbClr val="0FAAFF"/>
                </a:solidFill>
                <a:latin typeface="BentonSans Regular"/>
                <a:cs typeface="BentonSans Regular"/>
              </a:rPr>
              <a:t>Integrovaná l</a:t>
            </a:r>
            <a:r>
              <a:rPr lang="en-US" sz="1000" b="1" dirty="0" err="1" smtClean="0">
                <a:solidFill>
                  <a:srgbClr val="0FAAFF"/>
                </a:solidFill>
                <a:latin typeface="BentonSans Regular"/>
                <a:cs typeface="BentonSans Regular"/>
              </a:rPr>
              <a:t>ogist</a:t>
            </a:r>
            <a:r>
              <a:rPr lang="cs-CZ" sz="1000" b="1" dirty="0" err="1" smtClean="0">
                <a:solidFill>
                  <a:srgbClr val="0FAAFF"/>
                </a:solidFill>
                <a:latin typeface="BentonSans Regular"/>
                <a:cs typeface="BentonSans Regular"/>
              </a:rPr>
              <a:t>ika</a:t>
            </a:r>
            <a:endParaRPr lang="en-US" sz="1000" b="1" dirty="0">
              <a:solidFill>
                <a:srgbClr val="0FAAFF"/>
              </a:solidFill>
              <a:latin typeface="BentonSans Regular"/>
              <a:cs typeface="BentonSans Regular"/>
            </a:endParaRPr>
          </a:p>
        </p:txBody>
      </p:sp>
      <p:sp>
        <p:nvSpPr>
          <p:cNvPr id="26" name="Rectangle 25"/>
          <p:cNvSpPr/>
          <p:nvPr/>
        </p:nvSpPr>
        <p:spPr>
          <a:xfrm>
            <a:off x="3840570" y="5081339"/>
            <a:ext cx="1187489" cy="400110"/>
          </a:xfrm>
          <a:prstGeom prst="rect">
            <a:avLst/>
          </a:prstGeom>
          <a:solidFill>
            <a:schemeClr val="bg1"/>
          </a:solidFill>
        </p:spPr>
        <p:txBody>
          <a:bodyPr wrap="square">
            <a:spAutoFit/>
          </a:bodyPr>
          <a:lstStyle/>
          <a:p>
            <a:pPr algn="ctr"/>
            <a:r>
              <a:rPr lang="en-US" sz="1000" b="1" dirty="0">
                <a:solidFill>
                  <a:srgbClr val="0FAAFF"/>
                </a:solidFill>
                <a:latin typeface="BentonSans Regular"/>
                <a:cs typeface="BentonSans Regular"/>
              </a:rPr>
              <a:t>Products &amp; Assets</a:t>
            </a:r>
          </a:p>
        </p:txBody>
      </p:sp>
      <p:sp>
        <p:nvSpPr>
          <p:cNvPr id="28" name="Rectangle 27"/>
          <p:cNvSpPr/>
          <p:nvPr/>
        </p:nvSpPr>
        <p:spPr>
          <a:xfrm>
            <a:off x="3840570" y="2132131"/>
            <a:ext cx="1095303" cy="246221"/>
          </a:xfrm>
          <a:prstGeom prst="rect">
            <a:avLst/>
          </a:prstGeom>
          <a:solidFill>
            <a:schemeClr val="bg1"/>
          </a:solidFill>
        </p:spPr>
        <p:txBody>
          <a:bodyPr wrap="square">
            <a:spAutoFit/>
          </a:bodyPr>
          <a:lstStyle/>
          <a:p>
            <a:pPr algn="ctr"/>
            <a:r>
              <a:rPr lang="cs-CZ" sz="1000" b="1" dirty="0" smtClean="0">
                <a:solidFill>
                  <a:srgbClr val="0FAAFF"/>
                </a:solidFill>
                <a:latin typeface="BentonSans Regular"/>
                <a:cs typeface="BentonSans Regular"/>
              </a:rPr>
              <a:t>Lidé</a:t>
            </a:r>
            <a:r>
              <a:rPr lang="cs-CZ" sz="1000" b="1" dirty="0">
                <a:solidFill>
                  <a:srgbClr val="0FAAFF"/>
                </a:solidFill>
                <a:latin typeface="BentonSans Regular"/>
                <a:cs typeface="BentonSans Regular"/>
              </a:rPr>
              <a:t> </a:t>
            </a:r>
            <a:r>
              <a:rPr lang="cs-CZ" sz="1000" b="1" dirty="0" smtClean="0">
                <a:solidFill>
                  <a:srgbClr val="0FAAFF"/>
                </a:solidFill>
                <a:latin typeface="BentonSans Regular"/>
                <a:cs typeface="BentonSans Regular"/>
              </a:rPr>
              <a:t>a</a:t>
            </a:r>
            <a:r>
              <a:rPr lang="en-US" sz="1000" b="1" dirty="0" smtClean="0">
                <a:solidFill>
                  <a:srgbClr val="0FAAFF"/>
                </a:solidFill>
                <a:latin typeface="BentonSans Regular"/>
                <a:cs typeface="BentonSans Regular"/>
              </a:rPr>
              <a:t> </a:t>
            </a:r>
            <a:r>
              <a:rPr lang="cs-CZ" sz="1000" b="1" dirty="0" smtClean="0">
                <a:solidFill>
                  <a:srgbClr val="0FAAFF"/>
                </a:solidFill>
                <a:latin typeface="BentonSans Regular"/>
                <a:cs typeface="BentonSans Regular"/>
              </a:rPr>
              <a:t>Zdroje</a:t>
            </a:r>
            <a:endParaRPr lang="en-US" sz="1000" b="1" dirty="0">
              <a:solidFill>
                <a:srgbClr val="0FAAFF"/>
              </a:solidFill>
              <a:latin typeface="BentonSans Regular"/>
              <a:cs typeface="BentonSans Regular"/>
            </a:endParaRPr>
          </a:p>
        </p:txBody>
      </p:sp>
      <p:sp>
        <p:nvSpPr>
          <p:cNvPr id="6" name="TextBox 5"/>
          <p:cNvSpPr txBox="1"/>
          <p:nvPr/>
        </p:nvSpPr>
        <p:spPr>
          <a:xfrm>
            <a:off x="811284" y="2146128"/>
            <a:ext cx="2433025" cy="569387"/>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en-US" sz="1800" b="1" kern="0" dirty="0" smtClean="0">
                <a:latin typeface="BentonSans Regular"/>
                <a:ea typeface="Arial Unicode MS" pitchFamily="34" charset="-128"/>
                <a:cs typeface="BentonSans Regular"/>
              </a:rPr>
              <a:t>Resource Scarcity</a:t>
            </a:r>
          </a:p>
          <a:p>
            <a:pPr fontAlgn="base">
              <a:spcBef>
                <a:spcPts val="600"/>
              </a:spcBef>
              <a:spcAft>
                <a:spcPct val="0"/>
              </a:spcAft>
              <a:buClr>
                <a:srgbClr val="F0AB00"/>
              </a:buClr>
              <a:buSzPct val="80000"/>
            </a:pPr>
            <a:r>
              <a:rPr lang="en-US" sz="1400" kern="0" dirty="0" smtClean="0">
                <a:latin typeface="BentonSans Regular"/>
                <a:ea typeface="Arial Unicode MS" pitchFamily="34" charset="-128"/>
                <a:cs typeface="BentonSans Regular"/>
              </a:rPr>
              <a:t>Sustainability</a:t>
            </a:r>
          </a:p>
        </p:txBody>
      </p:sp>
      <p:sp>
        <p:nvSpPr>
          <p:cNvPr id="32" name="TextBox 31"/>
          <p:cNvSpPr txBox="1"/>
          <p:nvPr/>
        </p:nvSpPr>
        <p:spPr>
          <a:xfrm>
            <a:off x="830001" y="4199489"/>
            <a:ext cx="2757515" cy="569387"/>
          </a:xfrm>
          <a:prstGeom prst="rect">
            <a:avLst/>
          </a:prstGeom>
          <a:noFill/>
        </p:spPr>
        <p:txBody>
          <a:bodyPr wrap="square" lIns="0" tIns="0" rIns="0" bIns="0" rtlCol="0">
            <a:spAutoFit/>
          </a:bodyPr>
          <a:lstStyle>
            <a:defPPr>
              <a:defRPr lang="de-DE"/>
            </a:defPPr>
            <a:lvl1pPr fontAlgn="base">
              <a:spcBef>
                <a:spcPts val="600"/>
              </a:spcBef>
              <a:spcAft>
                <a:spcPct val="0"/>
              </a:spcAft>
              <a:buClr>
                <a:srgbClr val="F0AB00"/>
              </a:buClr>
              <a:buSzPct val="80000"/>
              <a:defRPr sz="1800" b="1" kern="0">
                <a:latin typeface="BentonSans Regular"/>
                <a:ea typeface="Arial Unicode MS" pitchFamily="34" charset="-128"/>
                <a:cs typeface="BentonSans Regular"/>
              </a:defRPr>
            </a:lvl1pPr>
          </a:lstStyle>
          <a:p>
            <a:r>
              <a:rPr lang="en-US" dirty="0" err="1" smtClean="0"/>
              <a:t>Individualiz</a:t>
            </a:r>
            <a:r>
              <a:rPr lang="cs-CZ" dirty="0" err="1" smtClean="0"/>
              <a:t>ované</a:t>
            </a:r>
            <a:r>
              <a:rPr lang="cs-CZ" dirty="0" smtClean="0"/>
              <a:t> výrobky</a:t>
            </a:r>
            <a:endParaRPr lang="en-US" dirty="0"/>
          </a:p>
          <a:p>
            <a:r>
              <a:rPr lang="cs-CZ" sz="1400" b="0" dirty="0" smtClean="0"/>
              <a:t>Průmysl </a:t>
            </a:r>
            <a:r>
              <a:rPr lang="en-US" sz="1400" b="0" dirty="0" smtClean="0"/>
              <a:t>4.0</a:t>
            </a:r>
            <a:endParaRPr lang="en-US" sz="1400" b="0" dirty="0"/>
          </a:p>
        </p:txBody>
      </p:sp>
      <p:sp>
        <p:nvSpPr>
          <p:cNvPr id="4" name="Donut 3"/>
          <p:cNvSpPr/>
          <p:nvPr/>
        </p:nvSpPr>
        <p:spPr bwMode="gray">
          <a:xfrm>
            <a:off x="4946249" y="2793965"/>
            <a:ext cx="2045340" cy="1965135"/>
          </a:xfrm>
          <a:prstGeom prst="donut">
            <a:avLst>
              <a:gd name="adj" fmla="val 12975"/>
            </a:avLst>
          </a:prstGeom>
          <a:solidFill>
            <a:schemeClr val="tx2">
              <a:lumMod val="75000"/>
              <a:alpha val="88000"/>
            </a:schemeClr>
          </a:solid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79" tIns="69179" rIns="69179" bIns="69179" numCol="1" spcCol="1270" anchor="ctr" anchorCtr="0">
            <a:noAutofit/>
          </a:bodyPr>
          <a:lstStyle/>
          <a:p>
            <a:pPr algn="ctr" defTabSz="616595">
              <a:lnSpc>
                <a:spcPct val="90000"/>
              </a:lnSpc>
              <a:spcAft>
                <a:spcPct val="35000"/>
              </a:spcAft>
            </a:pPr>
            <a:endParaRPr lang="en-US" sz="1200" dirty="0">
              <a:solidFill>
                <a:schemeClr val="bg1"/>
              </a:solidFill>
              <a:latin typeface="+mj-lt"/>
              <a:cs typeface="BentonSans Regular"/>
            </a:endParaRPr>
          </a:p>
        </p:txBody>
      </p:sp>
      <p:sp>
        <p:nvSpPr>
          <p:cNvPr id="49" name="Freihandform 4"/>
          <p:cNvSpPr/>
          <p:nvPr/>
        </p:nvSpPr>
        <p:spPr>
          <a:xfrm rot="5400000">
            <a:off x="4735695" y="3641516"/>
            <a:ext cx="745942" cy="291421"/>
          </a:xfrm>
          <a:prstGeom prst="rect">
            <a:avLst/>
          </a:prstGeom>
          <a:no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79" tIns="69179" rIns="69179" bIns="69179" numCol="1" spcCol="1270" anchor="ctr" anchorCtr="0">
            <a:noAutofit/>
          </a:bodyPr>
          <a:lstStyle/>
          <a:p>
            <a:pPr algn="ctr" defTabSz="616595">
              <a:lnSpc>
                <a:spcPct val="90000"/>
              </a:lnSpc>
              <a:spcAft>
                <a:spcPct val="35000"/>
              </a:spcAft>
            </a:pPr>
            <a:r>
              <a:rPr lang="en-US" sz="1200" dirty="0" smtClean="0">
                <a:solidFill>
                  <a:schemeClr val="bg1"/>
                </a:solidFill>
                <a:latin typeface="BentonSans Regular"/>
                <a:cs typeface="BentonSans Regular"/>
              </a:rPr>
              <a:t>Design</a:t>
            </a:r>
            <a:endParaRPr lang="de-DE" sz="1200" dirty="0">
              <a:solidFill>
                <a:schemeClr val="bg1"/>
              </a:solidFill>
              <a:latin typeface="BentonSans Regular"/>
              <a:cs typeface="BentonSans Regular"/>
            </a:endParaRPr>
          </a:p>
        </p:txBody>
      </p:sp>
      <p:sp>
        <p:nvSpPr>
          <p:cNvPr id="50" name="Freihandform 4"/>
          <p:cNvSpPr/>
          <p:nvPr/>
        </p:nvSpPr>
        <p:spPr>
          <a:xfrm rot="1680254">
            <a:off x="5142094" y="4355384"/>
            <a:ext cx="745942" cy="291421"/>
          </a:xfrm>
          <a:prstGeom prst="rect">
            <a:avLst/>
          </a:prstGeom>
          <a:no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79" tIns="69179" rIns="69179" bIns="69179" numCol="1" spcCol="1270" anchor="ctr" anchorCtr="0">
            <a:noAutofit/>
          </a:bodyPr>
          <a:lstStyle/>
          <a:p>
            <a:pPr algn="ctr" defTabSz="616595">
              <a:lnSpc>
                <a:spcPct val="90000"/>
              </a:lnSpc>
              <a:spcAft>
                <a:spcPct val="35000"/>
              </a:spcAft>
            </a:pPr>
            <a:r>
              <a:rPr lang="en-US" sz="1200" dirty="0" smtClean="0">
                <a:solidFill>
                  <a:schemeClr val="bg1"/>
                </a:solidFill>
                <a:latin typeface="BentonSans Regular"/>
                <a:cs typeface="BentonSans Regular"/>
              </a:rPr>
              <a:t>Produce</a:t>
            </a:r>
            <a:endParaRPr lang="de-DE" sz="1200" dirty="0">
              <a:solidFill>
                <a:schemeClr val="bg1"/>
              </a:solidFill>
              <a:latin typeface="BentonSans Regular"/>
              <a:cs typeface="BentonSans Regular"/>
            </a:endParaRPr>
          </a:p>
        </p:txBody>
      </p:sp>
      <p:sp>
        <p:nvSpPr>
          <p:cNvPr id="51" name="Freihandform 4"/>
          <p:cNvSpPr/>
          <p:nvPr/>
        </p:nvSpPr>
        <p:spPr>
          <a:xfrm rot="19062646">
            <a:off x="6136690" y="4293895"/>
            <a:ext cx="745942" cy="291421"/>
          </a:xfrm>
          <a:prstGeom prst="rect">
            <a:avLst/>
          </a:prstGeom>
          <a:no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79" tIns="69179" rIns="69179" bIns="69179" numCol="1" spcCol="1270" anchor="ctr" anchorCtr="0">
            <a:noAutofit/>
          </a:bodyPr>
          <a:lstStyle/>
          <a:p>
            <a:pPr algn="ctr" defTabSz="616595">
              <a:lnSpc>
                <a:spcPct val="90000"/>
              </a:lnSpc>
              <a:spcAft>
                <a:spcPct val="35000"/>
              </a:spcAft>
            </a:pPr>
            <a:r>
              <a:rPr lang="en-US" sz="1200" dirty="0" smtClean="0">
                <a:solidFill>
                  <a:schemeClr val="bg1"/>
                </a:solidFill>
                <a:latin typeface="BentonSans Regular"/>
                <a:cs typeface="BentonSans Regular"/>
              </a:rPr>
              <a:t>Plan</a:t>
            </a:r>
            <a:endParaRPr lang="de-DE" sz="1200" dirty="0">
              <a:solidFill>
                <a:schemeClr val="bg1"/>
              </a:solidFill>
              <a:latin typeface="BentonSans Regular"/>
              <a:cs typeface="BentonSans Regular"/>
            </a:endParaRPr>
          </a:p>
        </p:txBody>
      </p:sp>
      <p:sp>
        <p:nvSpPr>
          <p:cNvPr id="52" name="Freihandform 4"/>
          <p:cNvSpPr/>
          <p:nvPr/>
        </p:nvSpPr>
        <p:spPr>
          <a:xfrm rot="16200000">
            <a:off x="6427872" y="3661257"/>
            <a:ext cx="799569" cy="284433"/>
          </a:xfrm>
          <a:prstGeom prst="rect">
            <a:avLst/>
          </a:prstGeom>
          <a:no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79" tIns="69179" rIns="69179" bIns="69179" numCol="1" spcCol="1270" anchor="ctr" anchorCtr="0">
            <a:noAutofit/>
          </a:bodyPr>
          <a:lstStyle/>
          <a:p>
            <a:pPr algn="ctr" defTabSz="616595">
              <a:lnSpc>
                <a:spcPct val="90000"/>
              </a:lnSpc>
              <a:spcAft>
                <a:spcPct val="35000"/>
              </a:spcAft>
            </a:pPr>
            <a:r>
              <a:rPr lang="en-US" sz="1200" dirty="0" smtClean="0">
                <a:solidFill>
                  <a:schemeClr val="bg1"/>
                </a:solidFill>
                <a:latin typeface="BentonSans Regular"/>
                <a:cs typeface="BentonSans Regular"/>
              </a:rPr>
              <a:t>Respond</a:t>
            </a:r>
            <a:endParaRPr lang="de-DE" sz="1200" dirty="0">
              <a:solidFill>
                <a:schemeClr val="bg1"/>
              </a:solidFill>
              <a:latin typeface="BentonSans Regular"/>
              <a:cs typeface="BentonSans Regular"/>
            </a:endParaRPr>
          </a:p>
        </p:txBody>
      </p:sp>
      <p:sp>
        <p:nvSpPr>
          <p:cNvPr id="53" name="Freihandform 4"/>
          <p:cNvSpPr/>
          <p:nvPr/>
        </p:nvSpPr>
        <p:spPr>
          <a:xfrm rot="2035272">
            <a:off x="6120657" y="2927657"/>
            <a:ext cx="745942" cy="291421"/>
          </a:xfrm>
          <a:prstGeom prst="rect">
            <a:avLst/>
          </a:prstGeom>
          <a:no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79" tIns="69179" rIns="69179" bIns="69179" numCol="1" spcCol="1270" anchor="ctr" anchorCtr="0">
            <a:noAutofit/>
          </a:bodyPr>
          <a:lstStyle/>
          <a:p>
            <a:pPr algn="ctr" defTabSz="616595">
              <a:lnSpc>
                <a:spcPct val="90000"/>
              </a:lnSpc>
              <a:spcAft>
                <a:spcPct val="35000"/>
              </a:spcAft>
            </a:pPr>
            <a:r>
              <a:rPr lang="en-US" sz="1200" dirty="0" smtClean="0">
                <a:solidFill>
                  <a:schemeClr val="bg1"/>
                </a:solidFill>
                <a:latin typeface="BentonSans Regular"/>
                <a:cs typeface="BentonSans Regular"/>
              </a:rPr>
              <a:t>Deliver</a:t>
            </a:r>
            <a:endParaRPr lang="de-DE" sz="1200" dirty="0">
              <a:solidFill>
                <a:schemeClr val="bg1"/>
              </a:solidFill>
              <a:latin typeface="BentonSans Regular"/>
              <a:cs typeface="BentonSans Regular"/>
            </a:endParaRPr>
          </a:p>
        </p:txBody>
      </p:sp>
      <p:sp>
        <p:nvSpPr>
          <p:cNvPr id="54" name="Freihandform 4"/>
          <p:cNvSpPr/>
          <p:nvPr/>
        </p:nvSpPr>
        <p:spPr>
          <a:xfrm rot="19395560">
            <a:off x="5110021" y="2906275"/>
            <a:ext cx="745942" cy="291421"/>
          </a:xfrm>
          <a:prstGeom prst="rect">
            <a:avLst/>
          </a:prstGeom>
          <a:noFill/>
          <a:ln w="19050">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179" tIns="69179" rIns="69179" bIns="69179" numCol="1" spcCol="1270" anchor="ctr" anchorCtr="0">
            <a:noAutofit/>
          </a:bodyPr>
          <a:lstStyle/>
          <a:p>
            <a:pPr algn="ctr" defTabSz="616595">
              <a:lnSpc>
                <a:spcPct val="90000"/>
              </a:lnSpc>
              <a:spcAft>
                <a:spcPct val="35000"/>
              </a:spcAft>
            </a:pPr>
            <a:r>
              <a:rPr lang="en-US" sz="1200" dirty="0" smtClean="0">
                <a:solidFill>
                  <a:schemeClr val="bg1"/>
                </a:solidFill>
                <a:latin typeface="BentonSans Regular"/>
                <a:cs typeface="BentonSans Regular"/>
              </a:rPr>
              <a:t>Operate</a:t>
            </a:r>
            <a:endParaRPr lang="de-DE" sz="1200" dirty="0">
              <a:solidFill>
                <a:schemeClr val="bg1"/>
              </a:solidFill>
              <a:latin typeface="BentonSans Regular"/>
              <a:cs typeface="BentonSans Regular"/>
            </a:endParaRPr>
          </a:p>
        </p:txBody>
      </p:sp>
      <p:sp>
        <p:nvSpPr>
          <p:cNvPr id="24" name="Title 1"/>
          <p:cNvSpPr txBox="1">
            <a:spLocks/>
          </p:cNvSpPr>
          <p:nvPr/>
        </p:nvSpPr>
        <p:spPr bwMode="gray">
          <a:xfrm>
            <a:off x="334205" y="160419"/>
            <a:ext cx="11510054" cy="1363562"/>
          </a:xfrm>
          <a:prstGeom prst="rect">
            <a:avLst/>
          </a:prstGeom>
        </p:spPr>
        <p:txBody>
          <a:bodyPr vert="horz" lIns="0" tIns="0" rIns="0" bIns="0" rtlCol="0" anchor="ctr" anchorCtr="0">
            <a:noAutofit/>
          </a:bodyPr>
          <a:lstStyle>
            <a:lvl1pPr algn="l" defTabSz="1088776" rtl="0" eaLnBrk="1" latinLnBrk="0" hangingPunct="1">
              <a:spcBef>
                <a:spcPct val="0"/>
              </a:spcBef>
              <a:buNone/>
              <a:defRPr lang="en-US" sz="2400" b="0" kern="1200" noProof="0">
                <a:solidFill>
                  <a:schemeClr val="accent2"/>
                </a:solidFill>
                <a:latin typeface="BentonSans Book" panose="02000503000000020004" pitchFamily="2" charset="0"/>
                <a:ea typeface="+mj-ea"/>
                <a:cs typeface="+mj-cs"/>
              </a:defRPr>
            </a:lvl1pPr>
          </a:lstStyle>
          <a:p>
            <a:pPr>
              <a:defRPr/>
            </a:pPr>
            <a:r>
              <a:rPr lang="cs-CZ" sz="3200" kern="0" dirty="0" smtClean="0">
                <a:latin typeface="BentonSans Regular"/>
                <a:ea typeface="Arial Unicode MS" pitchFamily="34" charset="-128"/>
                <a:cs typeface="BentonSans Regular"/>
              </a:rPr>
              <a:t>Digitální koncepce</a:t>
            </a:r>
            <a:r>
              <a:rPr lang="en-US" sz="3200" kern="0" dirty="0" smtClean="0">
                <a:latin typeface="BentonSans Regular"/>
                <a:ea typeface="Arial Unicode MS" pitchFamily="34" charset="-128"/>
                <a:cs typeface="BentonSans Regular"/>
              </a:rPr>
              <a:t> a</a:t>
            </a:r>
            <a:r>
              <a:rPr lang="cs-CZ" sz="3200" kern="0" dirty="0" smtClean="0">
                <a:latin typeface="BentonSans Regular"/>
                <a:ea typeface="Arial Unicode MS" pitchFamily="34" charset="-128"/>
                <a:cs typeface="BentonSans Regular"/>
              </a:rPr>
              <a:t> </a:t>
            </a:r>
            <a:r>
              <a:rPr lang="en-US" sz="3200" kern="0" dirty="0" smtClean="0">
                <a:latin typeface="BentonSans Regular"/>
                <a:ea typeface="Arial Unicode MS" pitchFamily="34" charset="-128"/>
                <a:cs typeface="BentonSans Regular"/>
              </a:rPr>
              <a:t>role “</a:t>
            </a:r>
            <a:r>
              <a:rPr lang="cs-CZ" sz="3200" kern="0" dirty="0" smtClean="0">
                <a:latin typeface="BentonSans Regular"/>
                <a:ea typeface="Arial Unicode MS" pitchFamily="34" charset="-128"/>
                <a:cs typeface="BentonSans Regular"/>
              </a:rPr>
              <a:t>SAP </a:t>
            </a:r>
            <a:r>
              <a:rPr lang="en-US" sz="3200" kern="0" dirty="0" smtClean="0">
                <a:latin typeface="BentonSans Regular"/>
                <a:ea typeface="Arial Unicode MS" pitchFamily="34" charset="-128"/>
                <a:cs typeface="BentonSans Regular"/>
              </a:rPr>
              <a:t>D</a:t>
            </a:r>
            <a:r>
              <a:rPr lang="cs-CZ" sz="3200" kern="0" dirty="0" err="1" smtClean="0">
                <a:latin typeface="BentonSans Regular"/>
                <a:ea typeface="Arial Unicode MS" pitchFamily="34" charset="-128"/>
                <a:cs typeface="BentonSans Regular"/>
              </a:rPr>
              <a:t>igitálního</a:t>
            </a:r>
            <a:r>
              <a:rPr lang="cs-CZ" sz="3200" kern="0" dirty="0" smtClean="0">
                <a:latin typeface="BentonSans Regular"/>
                <a:ea typeface="Arial Unicode MS" pitchFamily="34" charset="-128"/>
                <a:cs typeface="BentonSans Regular"/>
              </a:rPr>
              <a:t> jádra</a:t>
            </a:r>
            <a:r>
              <a:rPr lang="en-US" sz="3200" kern="0" dirty="0" smtClean="0">
                <a:latin typeface="BentonSans Regular"/>
                <a:ea typeface="Arial Unicode MS" pitchFamily="34" charset="-128"/>
                <a:cs typeface="BentonSans Regular"/>
              </a:rPr>
              <a:t>”</a:t>
            </a:r>
            <a:endParaRPr lang="en-US" sz="3200" dirty="0">
              <a:latin typeface="BentonSans Regular"/>
              <a:cs typeface="BentonSans Regular"/>
            </a:endParaRPr>
          </a:p>
        </p:txBody>
      </p:sp>
      <p:pic>
        <p:nvPicPr>
          <p:cNvPr id="5" name="Picture 4"/>
          <p:cNvPicPr>
            <a:picLocks noChangeAspect="1"/>
          </p:cNvPicPr>
          <p:nvPr/>
        </p:nvPicPr>
        <p:blipFill>
          <a:blip r:embed="rId4"/>
          <a:stretch>
            <a:fillRect/>
          </a:stretch>
        </p:blipFill>
        <p:spPr>
          <a:xfrm>
            <a:off x="2539966" y="2841014"/>
            <a:ext cx="1324891" cy="878755"/>
          </a:xfrm>
          <a:prstGeom prst="rect">
            <a:avLst/>
          </a:prstGeom>
        </p:spPr>
      </p:pic>
      <p:pic>
        <p:nvPicPr>
          <p:cNvPr id="27" name="Picture 26"/>
          <p:cNvPicPr>
            <a:picLocks noChangeAspect="1"/>
          </p:cNvPicPr>
          <p:nvPr/>
        </p:nvPicPr>
        <p:blipFill>
          <a:blip r:embed="rId4"/>
          <a:stretch>
            <a:fillRect/>
          </a:stretch>
        </p:blipFill>
        <p:spPr>
          <a:xfrm>
            <a:off x="2572052" y="4784761"/>
            <a:ext cx="1324891" cy="878755"/>
          </a:xfrm>
          <a:prstGeom prst="rect">
            <a:avLst/>
          </a:prstGeom>
        </p:spPr>
      </p:pic>
      <p:pic>
        <p:nvPicPr>
          <p:cNvPr id="29" name="Picture 28"/>
          <p:cNvPicPr>
            <a:picLocks noChangeAspect="1"/>
          </p:cNvPicPr>
          <p:nvPr/>
        </p:nvPicPr>
        <p:blipFill>
          <a:blip r:embed="rId4"/>
          <a:stretch>
            <a:fillRect/>
          </a:stretch>
        </p:blipFill>
        <p:spPr>
          <a:xfrm>
            <a:off x="8027131" y="2792890"/>
            <a:ext cx="1324891" cy="878755"/>
          </a:xfrm>
          <a:prstGeom prst="rect">
            <a:avLst/>
          </a:prstGeom>
        </p:spPr>
      </p:pic>
      <p:pic>
        <p:nvPicPr>
          <p:cNvPr id="30" name="Picture 29"/>
          <p:cNvPicPr>
            <a:picLocks noChangeAspect="1"/>
          </p:cNvPicPr>
          <p:nvPr/>
        </p:nvPicPr>
        <p:blipFill>
          <a:blip r:embed="rId4"/>
          <a:stretch>
            <a:fillRect/>
          </a:stretch>
        </p:blipFill>
        <p:spPr>
          <a:xfrm>
            <a:off x="8180146" y="4804868"/>
            <a:ext cx="1324891" cy="878755"/>
          </a:xfrm>
          <a:prstGeom prst="rect">
            <a:avLst/>
          </a:prstGeom>
        </p:spPr>
      </p:pic>
      <p:sp>
        <p:nvSpPr>
          <p:cNvPr id="34" name="TextBox 33"/>
          <p:cNvSpPr txBox="1"/>
          <p:nvPr/>
        </p:nvSpPr>
        <p:spPr>
          <a:xfrm>
            <a:off x="8053146" y="4199489"/>
            <a:ext cx="2950584" cy="569387"/>
          </a:xfrm>
          <a:prstGeom prst="rect">
            <a:avLst/>
          </a:prstGeom>
          <a:noFill/>
        </p:spPr>
        <p:txBody>
          <a:bodyPr wrap="square" lIns="0" tIns="0" rIns="0" bIns="0" rtlCol="0">
            <a:spAutoFit/>
          </a:bodyPr>
          <a:lstStyle>
            <a:defPPr>
              <a:defRPr lang="de-DE"/>
            </a:defPPr>
            <a:lvl1pPr algn="r" fontAlgn="base">
              <a:spcBef>
                <a:spcPts val="600"/>
              </a:spcBef>
              <a:spcAft>
                <a:spcPct val="0"/>
              </a:spcAft>
              <a:buClr>
                <a:srgbClr val="F0AB00"/>
              </a:buClr>
              <a:buSzPct val="80000"/>
              <a:defRPr sz="1800" b="1" kern="0">
                <a:latin typeface="BentonSans Regular"/>
                <a:ea typeface="Arial Unicode MS" pitchFamily="34" charset="-128"/>
                <a:cs typeface="BentonSans Regular"/>
              </a:defRPr>
            </a:lvl1pPr>
          </a:lstStyle>
          <a:p>
            <a:r>
              <a:rPr lang="cs-CZ" dirty="0" smtClean="0"/>
              <a:t>Soustředěnost na zákazníky</a:t>
            </a:r>
            <a:endParaRPr lang="en-US" dirty="0"/>
          </a:p>
          <a:p>
            <a:r>
              <a:rPr lang="en-US" sz="1400" b="0" dirty="0"/>
              <a:t>Omni-Channel</a:t>
            </a:r>
          </a:p>
        </p:txBody>
      </p:sp>
      <p:sp>
        <p:nvSpPr>
          <p:cNvPr id="35" name="TextBox 34"/>
          <p:cNvSpPr txBox="1"/>
          <p:nvPr/>
        </p:nvSpPr>
        <p:spPr>
          <a:xfrm>
            <a:off x="8824707" y="2146128"/>
            <a:ext cx="2179023" cy="569387"/>
          </a:xfrm>
          <a:prstGeom prst="rect">
            <a:avLst/>
          </a:prstGeom>
          <a:noFill/>
        </p:spPr>
        <p:txBody>
          <a:bodyPr wrap="square" lIns="0" tIns="0" rIns="0" bIns="0" rtlCol="0">
            <a:spAutoFit/>
          </a:bodyPr>
          <a:lstStyle>
            <a:defPPr>
              <a:defRPr lang="de-DE"/>
            </a:defPPr>
            <a:lvl1pPr fontAlgn="base">
              <a:spcBef>
                <a:spcPts val="600"/>
              </a:spcBef>
              <a:spcAft>
                <a:spcPct val="0"/>
              </a:spcAft>
              <a:buClr>
                <a:srgbClr val="F0AB00"/>
              </a:buClr>
              <a:buSzPct val="80000"/>
              <a:defRPr sz="1800" b="1" kern="0">
                <a:latin typeface="BentonSans Regular"/>
                <a:ea typeface="Arial Unicode MS" pitchFamily="34" charset="-128"/>
                <a:cs typeface="BentonSans Regular"/>
              </a:defRPr>
            </a:lvl1pPr>
          </a:lstStyle>
          <a:p>
            <a:pPr algn="r"/>
            <a:r>
              <a:rPr lang="en-US" dirty="0"/>
              <a:t>Sharing Economy</a:t>
            </a:r>
          </a:p>
          <a:p>
            <a:pPr algn="r"/>
            <a:r>
              <a:rPr lang="en-US" sz="1400" b="0" dirty="0"/>
              <a:t>Business Network</a:t>
            </a:r>
          </a:p>
        </p:txBody>
      </p:sp>
      <p:sp>
        <p:nvSpPr>
          <p:cNvPr id="31" name="TextBox 30"/>
          <p:cNvSpPr txBox="1"/>
          <p:nvPr/>
        </p:nvSpPr>
        <p:spPr>
          <a:xfrm>
            <a:off x="8182199" y="3120157"/>
            <a:ext cx="1069462" cy="384721"/>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cs-CZ" sz="1000" kern="0" dirty="0" smtClean="0">
                <a:latin typeface="BentonSans Regular"/>
                <a:ea typeface="Arial Unicode MS" pitchFamily="34" charset="-128"/>
                <a:cs typeface="BentonSans Regular"/>
              </a:rPr>
              <a:t>Obchodní </a:t>
            </a:r>
            <a:endParaRPr lang="cs-CZ" sz="1000" kern="0" dirty="0">
              <a:latin typeface="BentonSans Regular"/>
              <a:ea typeface="Arial Unicode MS" pitchFamily="34" charset="-128"/>
              <a:cs typeface="BentonSans Regular"/>
            </a:endParaRPr>
          </a:p>
          <a:p>
            <a:pPr algn="ctr" fontAlgn="base">
              <a:spcBef>
                <a:spcPts val="600"/>
              </a:spcBef>
              <a:spcAft>
                <a:spcPct val="0"/>
              </a:spcAft>
              <a:buClr>
                <a:srgbClr val="F0AB00"/>
              </a:buClr>
              <a:buSzPct val="80000"/>
            </a:pPr>
            <a:r>
              <a:rPr lang="cs-CZ" sz="1000" kern="0" dirty="0" smtClean="0">
                <a:latin typeface="BentonSans Regular"/>
                <a:ea typeface="Arial Unicode MS" pitchFamily="34" charset="-128"/>
                <a:cs typeface="BentonSans Regular"/>
              </a:rPr>
              <a:t>sítě</a:t>
            </a:r>
            <a:endParaRPr lang="en-US" sz="1000" kern="0" dirty="0" smtClean="0">
              <a:latin typeface="BentonSans Regular"/>
              <a:ea typeface="Arial Unicode MS" pitchFamily="34" charset="-128"/>
              <a:cs typeface="BentonSans Regular"/>
            </a:endParaRPr>
          </a:p>
        </p:txBody>
      </p:sp>
      <p:sp>
        <p:nvSpPr>
          <p:cNvPr id="33" name="TextBox 32"/>
          <p:cNvSpPr txBox="1"/>
          <p:nvPr/>
        </p:nvSpPr>
        <p:spPr>
          <a:xfrm>
            <a:off x="8247709" y="5144112"/>
            <a:ext cx="1149670" cy="307777"/>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1000" kern="0" dirty="0" smtClean="0">
                <a:latin typeface="BentonSans Regular"/>
                <a:ea typeface="Arial Unicode MS" pitchFamily="34" charset="-128"/>
                <a:cs typeface="BentonSans Regular"/>
              </a:rPr>
              <a:t>Integrated Business Planning</a:t>
            </a:r>
          </a:p>
        </p:txBody>
      </p:sp>
      <p:sp>
        <p:nvSpPr>
          <p:cNvPr id="36" name="TextBox 35"/>
          <p:cNvSpPr txBox="1"/>
          <p:nvPr/>
        </p:nvSpPr>
        <p:spPr>
          <a:xfrm>
            <a:off x="2660279" y="3213734"/>
            <a:ext cx="1149670" cy="307777"/>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1000" kern="0" dirty="0" smtClean="0">
                <a:latin typeface="BentonSans Regular"/>
                <a:ea typeface="Arial Unicode MS" pitchFamily="34" charset="-128"/>
                <a:cs typeface="BentonSans Regular"/>
              </a:rPr>
              <a:t>Product Safety &amp; Stewardship</a:t>
            </a:r>
          </a:p>
        </p:txBody>
      </p:sp>
      <p:sp>
        <p:nvSpPr>
          <p:cNvPr id="37" name="TextBox 36"/>
          <p:cNvSpPr txBox="1"/>
          <p:nvPr/>
        </p:nvSpPr>
        <p:spPr>
          <a:xfrm>
            <a:off x="2620175" y="5144114"/>
            <a:ext cx="1323455" cy="307777"/>
          </a:xfrm>
          <a:prstGeom prst="rect">
            <a:avLst/>
          </a:prstGeom>
          <a:noFill/>
        </p:spPr>
        <p:txBody>
          <a:bodyPr wrap="square" lIns="0" tIns="0" rIns="0" bIns="0" rtlCol="0">
            <a:spAutoFit/>
          </a:bodyPr>
          <a:lstStyle/>
          <a:p>
            <a:pPr algn="ctr" fontAlgn="base">
              <a:spcBef>
                <a:spcPts val="600"/>
              </a:spcBef>
              <a:spcAft>
                <a:spcPct val="0"/>
              </a:spcAft>
              <a:buClr>
                <a:srgbClr val="F0AB00"/>
              </a:buClr>
              <a:buSzPct val="80000"/>
            </a:pPr>
            <a:r>
              <a:rPr lang="en-US" sz="1000" kern="0" dirty="0" smtClean="0">
                <a:latin typeface="BentonSans Regular"/>
                <a:ea typeface="Arial Unicode MS" pitchFamily="34" charset="-128"/>
                <a:cs typeface="BentonSans Regular"/>
              </a:rPr>
              <a:t>Asset Intelligence Network</a:t>
            </a:r>
          </a:p>
        </p:txBody>
      </p:sp>
      <p:sp>
        <p:nvSpPr>
          <p:cNvPr id="11" name="TextBox 10"/>
          <p:cNvSpPr txBox="1"/>
          <p:nvPr/>
        </p:nvSpPr>
        <p:spPr>
          <a:xfrm>
            <a:off x="2419651" y="3034595"/>
            <a:ext cx="187155" cy="264876"/>
          </a:xfrm>
          <a:prstGeom prst="rect">
            <a:avLst/>
          </a:prstGeom>
          <a:solidFill>
            <a:schemeClr val="bg1"/>
          </a:solidFill>
        </p:spPr>
        <p:txBody>
          <a:bodyPr wrap="square" lIns="0" tIns="0" rIns="0" bIns="0" rtlCol="0">
            <a:spAutoFit/>
          </a:bodyPr>
          <a:lstStyle/>
          <a:p>
            <a:pPr fontAlgn="base">
              <a:spcBef>
                <a:spcPts val="600"/>
              </a:spcBef>
              <a:spcAft>
                <a:spcPct val="0"/>
              </a:spcAft>
              <a:buClr>
                <a:srgbClr val="F0AB00"/>
              </a:buClr>
              <a:buSzPct val="80000"/>
            </a:pPr>
            <a:endParaRPr lang="en-US" sz="1200" kern="0" dirty="0" smtClean="0">
              <a:ea typeface="Arial Unicode MS" pitchFamily="34" charset="-128"/>
              <a:cs typeface="Arial Unicode MS" pitchFamily="34" charset="-128"/>
            </a:endParaRPr>
          </a:p>
        </p:txBody>
      </p:sp>
      <p:sp>
        <p:nvSpPr>
          <p:cNvPr id="38" name="TextBox 37"/>
          <p:cNvSpPr txBox="1"/>
          <p:nvPr/>
        </p:nvSpPr>
        <p:spPr>
          <a:xfrm>
            <a:off x="2465105" y="4978341"/>
            <a:ext cx="187155" cy="264876"/>
          </a:xfrm>
          <a:prstGeom prst="rect">
            <a:avLst/>
          </a:prstGeom>
          <a:solidFill>
            <a:schemeClr val="bg1"/>
          </a:solidFill>
        </p:spPr>
        <p:txBody>
          <a:bodyPr wrap="square" lIns="0" tIns="0" rIns="0" bIns="0" rtlCol="0">
            <a:spAutoFit/>
          </a:bodyPr>
          <a:lstStyle/>
          <a:p>
            <a:pPr fontAlgn="base">
              <a:spcBef>
                <a:spcPts val="600"/>
              </a:spcBef>
              <a:spcAft>
                <a:spcPct val="0"/>
              </a:spcAft>
              <a:buClr>
                <a:srgbClr val="F0AB00"/>
              </a:buClr>
              <a:buSzPct val="80000"/>
            </a:pPr>
            <a:endParaRPr lang="en-US" sz="1200" kern="0" dirty="0" smtClean="0">
              <a:ea typeface="Arial Unicode MS" pitchFamily="34" charset="-128"/>
              <a:cs typeface="Arial Unicode MS" pitchFamily="34" charset="-128"/>
            </a:endParaRPr>
          </a:p>
        </p:txBody>
      </p:sp>
      <p:sp>
        <p:nvSpPr>
          <p:cNvPr id="39" name="TextBox 38"/>
          <p:cNvSpPr txBox="1"/>
          <p:nvPr/>
        </p:nvSpPr>
        <p:spPr>
          <a:xfrm>
            <a:off x="7933554" y="2999841"/>
            <a:ext cx="187155" cy="264876"/>
          </a:xfrm>
          <a:prstGeom prst="rect">
            <a:avLst/>
          </a:prstGeom>
          <a:solidFill>
            <a:schemeClr val="bg1"/>
          </a:solidFill>
        </p:spPr>
        <p:txBody>
          <a:bodyPr wrap="square" lIns="0" tIns="0" rIns="0" bIns="0" rtlCol="0">
            <a:spAutoFit/>
          </a:bodyPr>
          <a:lstStyle/>
          <a:p>
            <a:pPr fontAlgn="base">
              <a:spcBef>
                <a:spcPts val="600"/>
              </a:spcBef>
              <a:spcAft>
                <a:spcPct val="0"/>
              </a:spcAft>
              <a:buClr>
                <a:srgbClr val="F0AB00"/>
              </a:buClr>
              <a:buSzPct val="80000"/>
            </a:pPr>
            <a:endParaRPr lang="en-US" sz="1200" kern="0" dirty="0" smtClean="0">
              <a:ea typeface="Arial Unicode MS" pitchFamily="34" charset="-128"/>
              <a:cs typeface="Arial Unicode MS" pitchFamily="34" charset="-128"/>
            </a:endParaRPr>
          </a:p>
        </p:txBody>
      </p:sp>
      <p:sp>
        <p:nvSpPr>
          <p:cNvPr id="40" name="TextBox 39"/>
          <p:cNvSpPr txBox="1"/>
          <p:nvPr/>
        </p:nvSpPr>
        <p:spPr>
          <a:xfrm>
            <a:off x="7987028" y="4978343"/>
            <a:ext cx="187155" cy="264876"/>
          </a:xfrm>
          <a:prstGeom prst="rect">
            <a:avLst/>
          </a:prstGeom>
          <a:solidFill>
            <a:schemeClr val="bg1"/>
          </a:solidFill>
        </p:spPr>
        <p:txBody>
          <a:bodyPr wrap="square" lIns="0" tIns="0" rIns="0" bIns="0" rtlCol="0">
            <a:spAutoFit/>
          </a:bodyPr>
          <a:lstStyle/>
          <a:p>
            <a:pPr fontAlgn="base">
              <a:spcBef>
                <a:spcPts val="600"/>
              </a:spcBef>
              <a:spcAft>
                <a:spcPct val="0"/>
              </a:spcAft>
              <a:buClr>
                <a:srgbClr val="F0AB00"/>
              </a:buClr>
              <a:buSzPct val="80000"/>
            </a:pPr>
            <a:endParaRPr lang="en-US" sz="1200" kern="0" dirty="0" smtClean="0">
              <a:ea typeface="Arial Unicode MS" pitchFamily="34" charset="-128"/>
              <a:cs typeface="Arial Unicode MS" pitchFamily="34" charset="-128"/>
            </a:endParaRPr>
          </a:p>
        </p:txBody>
      </p:sp>
    </p:spTree>
    <p:extLst>
      <p:ext uri="{BB962C8B-B14F-4D97-AF65-F5344CB8AC3E}">
        <p14:creationId xmlns:p14="http://schemas.microsoft.com/office/powerpoint/2010/main" val="32368862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cs-CZ" dirty="0" smtClean="0"/>
              <a:t>Shrnutí</a:t>
            </a:r>
            <a:endParaRPr lang="en-US" dirty="0"/>
          </a:p>
        </p:txBody>
      </p:sp>
      <p:sp>
        <p:nvSpPr>
          <p:cNvPr id="9" name="Text Placeholder 8"/>
          <p:cNvSpPr>
            <a:spLocks noGrp="1"/>
          </p:cNvSpPr>
          <p:nvPr>
            <p:ph type="body" sz="quarter" idx="10"/>
          </p:nvPr>
        </p:nvSpPr>
        <p:spPr/>
        <p:txBody>
          <a:bodyPr/>
          <a:lstStyle/>
          <a:p>
            <a:endParaRPr lang="cs-CZ"/>
          </a:p>
        </p:txBody>
      </p:sp>
    </p:spTree>
    <p:extLst>
      <p:ext uri="{BB962C8B-B14F-4D97-AF65-F5344CB8AC3E}">
        <p14:creationId xmlns:p14="http://schemas.microsoft.com/office/powerpoint/2010/main" val="315156568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dirty="0" smtClean="0"/>
              <a:t>SAP </a:t>
            </a:r>
            <a:r>
              <a:rPr lang="cs-CZ" dirty="0" err="1" smtClean="0"/>
              <a:t>Connected</a:t>
            </a:r>
            <a:r>
              <a:rPr lang="cs-CZ" dirty="0" smtClean="0"/>
              <a:t> </a:t>
            </a:r>
            <a:r>
              <a:rPr lang="cs-CZ" dirty="0" err="1" smtClean="0"/>
              <a:t>Manufacturing</a:t>
            </a:r>
            <a:r>
              <a:rPr lang="cs-CZ" dirty="0" smtClean="0"/>
              <a:t/>
            </a:r>
            <a:br>
              <a:rPr lang="cs-CZ" dirty="0" smtClean="0"/>
            </a:br>
            <a:r>
              <a:rPr lang="cs-CZ" sz="2400" b="0" dirty="0" smtClean="0"/>
              <a:t>Začít můžete již dnes</a:t>
            </a:r>
            <a:endParaRPr lang="cs-CZ" b="0" dirty="0"/>
          </a:p>
        </p:txBody>
      </p:sp>
      <p:sp>
        <p:nvSpPr>
          <p:cNvPr id="6" name="Text Placeholder 5"/>
          <p:cNvSpPr>
            <a:spLocks noGrp="1"/>
          </p:cNvSpPr>
          <p:nvPr>
            <p:ph type="body" sz="quarter" idx="10"/>
          </p:nvPr>
        </p:nvSpPr>
        <p:spPr/>
        <p:txBody>
          <a:bodyPr/>
          <a:lstStyle/>
          <a:p>
            <a:r>
              <a:rPr lang="en-US" dirty="0" smtClean="0"/>
              <a:t>Internet </a:t>
            </a:r>
            <a:r>
              <a:rPr lang="cs-CZ" dirty="0" smtClean="0"/>
              <a:t>věcí a Průmysl </a:t>
            </a:r>
            <a:r>
              <a:rPr lang="en-US" dirty="0" smtClean="0"/>
              <a:t>4.0 </a:t>
            </a:r>
            <a:r>
              <a:rPr lang="cs-CZ" dirty="0" smtClean="0"/>
              <a:t>představují revoluční změny a obrovskou příležitost</a:t>
            </a:r>
          </a:p>
          <a:p>
            <a:pPr lvl="2"/>
            <a:r>
              <a:rPr lang="cs-CZ" dirty="0" smtClean="0"/>
              <a:t>Efektivní využití moderních technologií je základem pro budoucí úspěch</a:t>
            </a:r>
            <a:endParaRPr lang="en-US" dirty="0" smtClean="0"/>
          </a:p>
          <a:p>
            <a:r>
              <a:rPr lang="cs-CZ" dirty="0" smtClean="0"/>
              <a:t>Agilní výroba je správnou odpovědí na proměnlivost poptávky a požadavky na individualizaci</a:t>
            </a:r>
          </a:p>
          <a:p>
            <a:r>
              <a:rPr lang="cs-CZ" dirty="0" smtClean="0"/>
              <a:t>SAP je schopen pomoci při tvorbě strategie pro oblast </a:t>
            </a:r>
            <a:r>
              <a:rPr lang="en-US" dirty="0"/>
              <a:t>Connected </a:t>
            </a:r>
            <a:r>
              <a:rPr lang="en-US" dirty="0" smtClean="0"/>
              <a:t>Manufacturing</a:t>
            </a:r>
            <a:endParaRPr lang="cs-CZ" dirty="0" smtClean="0"/>
          </a:p>
          <a:p>
            <a:pPr lvl="2"/>
            <a:r>
              <a:rPr lang="cs-CZ" dirty="0" smtClean="0"/>
              <a:t>Dokonalá znalost technologií, zkušenosti z řady projektů, využití metodik </a:t>
            </a:r>
            <a:r>
              <a:rPr lang="en-US" dirty="0" smtClean="0"/>
              <a:t>Design Thinking </a:t>
            </a:r>
            <a:r>
              <a:rPr lang="cs-CZ" dirty="0" smtClean="0"/>
              <a:t>a dalších</a:t>
            </a:r>
            <a:endParaRPr lang="en-US" dirty="0" smtClean="0"/>
          </a:p>
          <a:p>
            <a:r>
              <a:rPr lang="cs-CZ" dirty="0" smtClean="0"/>
              <a:t>SAP nabízí </a:t>
            </a:r>
            <a:r>
              <a:rPr lang="cs-CZ" dirty="0" err="1" smtClean="0"/>
              <a:t>předkonfigurované</a:t>
            </a:r>
            <a:r>
              <a:rPr lang="cs-CZ" dirty="0" smtClean="0"/>
              <a:t> balíčky (</a:t>
            </a:r>
            <a:r>
              <a:rPr lang="en-US" dirty="0" smtClean="0"/>
              <a:t>RDS</a:t>
            </a:r>
            <a:r>
              <a:rPr lang="cs-CZ" baseline="30000" dirty="0" smtClean="0"/>
              <a:t>*</a:t>
            </a:r>
            <a:r>
              <a:rPr lang="cs-CZ" dirty="0" smtClean="0"/>
              <a:t>)</a:t>
            </a:r>
            <a:r>
              <a:rPr lang="en-US" dirty="0" smtClean="0"/>
              <a:t> </a:t>
            </a:r>
            <a:r>
              <a:rPr lang="cs-CZ" dirty="0" smtClean="0"/>
              <a:t>akcelerující nasazení řešení</a:t>
            </a:r>
          </a:p>
          <a:p>
            <a:pPr lvl="2"/>
            <a:r>
              <a:rPr lang="cs-CZ" dirty="0" smtClean="0"/>
              <a:t>Akcelerace čerpání přínosů generovaných řešeními SAP</a:t>
            </a:r>
          </a:p>
          <a:p>
            <a:r>
              <a:rPr lang="cs-CZ" dirty="0" smtClean="0"/>
              <a:t>Navštivte SAP ve </a:t>
            </a:r>
            <a:r>
              <a:rPr lang="cs-CZ" dirty="0" err="1" smtClean="0"/>
              <a:t>Walldorfu</a:t>
            </a:r>
            <a:r>
              <a:rPr lang="cs-CZ" dirty="0" smtClean="0"/>
              <a:t> nebo v Drážďanech</a:t>
            </a:r>
          </a:p>
          <a:p>
            <a:pPr lvl="2"/>
            <a:r>
              <a:rPr lang="cs-CZ" dirty="0" smtClean="0"/>
              <a:t>Ukázkové instalace řešení pro Průmysl 4.0 a Internet věcí</a:t>
            </a:r>
            <a:endParaRPr lang="en-US" dirty="0" smtClean="0"/>
          </a:p>
          <a:p>
            <a:endParaRPr lang="cs-CZ" dirty="0"/>
          </a:p>
        </p:txBody>
      </p:sp>
      <p:sp>
        <p:nvSpPr>
          <p:cNvPr id="9" name="TextBox 8"/>
          <p:cNvSpPr txBox="1"/>
          <p:nvPr/>
        </p:nvSpPr>
        <p:spPr>
          <a:xfrm>
            <a:off x="324000" y="5969584"/>
            <a:ext cx="4904574" cy="246221"/>
          </a:xfrm>
          <a:prstGeom prst="rect">
            <a:avLst/>
          </a:prstGeom>
        </p:spPr>
        <p:txBody>
          <a:bodyPr wrap="square">
            <a:spAutoFit/>
          </a:bodyPr>
          <a:lstStyle>
            <a:defPPr>
              <a:defRPr lang="de-DE"/>
            </a:defPPr>
            <a:lvl1pPr algn="r">
              <a:defRPr sz="1000"/>
            </a:lvl1pPr>
          </a:lstStyle>
          <a:p>
            <a:pPr algn="l"/>
            <a:r>
              <a:rPr lang="cs-CZ" baseline="30000" dirty="0" smtClean="0"/>
              <a:t>* </a:t>
            </a:r>
            <a:r>
              <a:rPr lang="cs-CZ" dirty="0" smtClean="0"/>
              <a:t>RDS </a:t>
            </a:r>
            <a:r>
              <a:rPr lang="cs-CZ" dirty="0"/>
              <a:t>- Rapid </a:t>
            </a:r>
            <a:r>
              <a:rPr lang="cs-CZ" dirty="0" err="1"/>
              <a:t>Deployment</a:t>
            </a:r>
            <a:r>
              <a:rPr lang="cs-CZ" dirty="0"/>
              <a:t> </a:t>
            </a:r>
            <a:r>
              <a:rPr lang="cs-CZ" dirty="0" smtClean="0"/>
              <a:t>Solutions</a:t>
            </a:r>
            <a:endParaRPr lang="cs-CZ" dirty="0"/>
          </a:p>
        </p:txBody>
      </p:sp>
    </p:spTree>
    <p:extLst>
      <p:ext uri="{BB962C8B-B14F-4D97-AF65-F5344CB8AC3E}">
        <p14:creationId xmlns:p14="http://schemas.microsoft.com/office/powerpoint/2010/main" val="148290854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16626" b="8447"/>
          <a:stretch/>
        </p:blipFill>
        <p:spPr>
          <a:xfrm>
            <a:off x="0" y="1226634"/>
            <a:ext cx="12195175" cy="5626449"/>
          </a:xfrm>
          <a:prstGeom prst="rect">
            <a:avLst/>
          </a:prstGeom>
        </p:spPr>
      </p:pic>
      <p:sp>
        <p:nvSpPr>
          <p:cNvPr id="2" name="Title 1"/>
          <p:cNvSpPr>
            <a:spLocks noGrp="1"/>
          </p:cNvSpPr>
          <p:nvPr>
            <p:ph type="title"/>
          </p:nvPr>
        </p:nvSpPr>
        <p:spPr/>
        <p:txBody>
          <a:bodyPr/>
          <a:lstStyle/>
          <a:p>
            <a:r>
              <a:rPr lang="en-US" dirty="0" smtClean="0"/>
              <a:t>Connected Plant</a:t>
            </a:r>
            <a:r>
              <a:rPr lang="cs-CZ" dirty="0" smtClean="0"/>
              <a:t> </a:t>
            </a:r>
            <a:r>
              <a:rPr lang="en-US" dirty="0" smtClean="0"/>
              <a:t>by the Open Integrated Factory</a:t>
            </a:r>
            <a:r>
              <a:rPr lang="cs-CZ" dirty="0" smtClean="0"/>
              <a:t/>
            </a:r>
            <a:br>
              <a:rPr lang="cs-CZ" dirty="0" smtClean="0"/>
            </a:br>
            <a:r>
              <a:rPr lang="cs-CZ" sz="2400" b="0" dirty="0" smtClean="0"/>
              <a:t>Ukázkové řešení v centrále SAP, </a:t>
            </a:r>
            <a:r>
              <a:rPr lang="cs-CZ" sz="2400" b="0" dirty="0" err="1" smtClean="0"/>
              <a:t>Walldorf</a:t>
            </a:r>
            <a:r>
              <a:rPr lang="cs-CZ" sz="2400" b="0" dirty="0" smtClean="0"/>
              <a:t>, Německo</a:t>
            </a:r>
            <a:endParaRPr lang="en-US" b="0" dirty="0"/>
          </a:p>
        </p:txBody>
      </p:sp>
    </p:spTree>
    <p:extLst>
      <p:ext uri="{BB962C8B-B14F-4D97-AF65-F5344CB8AC3E}">
        <p14:creationId xmlns:p14="http://schemas.microsoft.com/office/powerpoint/2010/main" val="2686406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cs-CZ" dirty="0" smtClean="0"/>
              <a:t>Děkuji za pozornost!</a:t>
            </a:r>
            <a:endParaRPr lang="en-US" dirty="0"/>
          </a:p>
        </p:txBody>
      </p:sp>
      <p:sp>
        <p:nvSpPr>
          <p:cNvPr id="7" name="Text Placeholder 6"/>
          <p:cNvSpPr>
            <a:spLocks noGrp="1"/>
          </p:cNvSpPr>
          <p:nvPr>
            <p:ph type="body" sz="quarter" idx="10"/>
          </p:nvPr>
        </p:nvSpPr>
        <p:spPr>
          <a:xfrm>
            <a:off x="8989200" y="2590542"/>
            <a:ext cx="2880000" cy="2085732"/>
          </a:xfrm>
        </p:spPr>
        <p:txBody>
          <a:bodyPr/>
          <a:lstStyle/>
          <a:p>
            <a:r>
              <a:rPr lang="cs-CZ" dirty="0" smtClean="0"/>
              <a:t>Kontakt</a:t>
            </a:r>
            <a:endParaRPr lang="en-US" dirty="0" smtClean="0"/>
          </a:p>
          <a:p>
            <a:endParaRPr lang="en-US" dirty="0" smtClean="0"/>
          </a:p>
          <a:p>
            <a:r>
              <a:rPr lang="cs-CZ" dirty="0" smtClean="0"/>
              <a:t>Zdeněk Sýkora</a:t>
            </a:r>
            <a:endParaRPr lang="en-US" dirty="0" smtClean="0"/>
          </a:p>
          <a:p>
            <a:r>
              <a:rPr lang="cs-CZ" dirty="0" smtClean="0"/>
              <a:t>Tel.: 601 569 850</a:t>
            </a:r>
          </a:p>
          <a:p>
            <a:r>
              <a:rPr lang="cs-CZ" dirty="0" smtClean="0">
                <a:hlinkClick r:id="rId3"/>
              </a:rPr>
              <a:t>zdenek.sykora@sap.com</a:t>
            </a:r>
            <a:endParaRPr lang="cs-CZ" dirty="0" smtClean="0"/>
          </a:p>
          <a:p>
            <a:endParaRPr lang="cs-CZ" dirty="0" smtClean="0"/>
          </a:p>
          <a:p>
            <a:r>
              <a:rPr lang="cs-CZ" dirty="0" smtClean="0"/>
              <a:t>        @</a:t>
            </a:r>
            <a:r>
              <a:rPr lang="cs-CZ" dirty="0" err="1" smtClean="0"/>
              <a:t>zdenek_sap</a:t>
            </a:r>
            <a:endParaRPr lang="cs-CZ" dirty="0"/>
          </a:p>
          <a:p>
            <a:endParaRPr lang="en-US" dirty="0" smtClean="0"/>
          </a:p>
          <a:p>
            <a:endParaRPr lang="en-US" dirty="0" smtClean="0"/>
          </a:p>
        </p:txBody>
      </p:sp>
      <p:pic>
        <p:nvPicPr>
          <p:cNvPr id="4" name="Picture 3" descr="bird_twitter_new_single.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89200" y="4093744"/>
            <a:ext cx="327731" cy="265656"/>
          </a:xfrm>
          <a:prstGeom prst="rect">
            <a:avLst/>
          </a:prstGeom>
        </p:spPr>
      </p:pic>
    </p:spTree>
    <p:extLst>
      <p:ext uri="{BB962C8B-B14F-4D97-AF65-F5344CB8AC3E}">
        <p14:creationId xmlns:p14="http://schemas.microsoft.com/office/powerpoint/2010/main" val="27114727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SAP </a:t>
            </a:r>
            <a:r>
              <a:rPr lang="cs-CZ" dirty="0" err="1"/>
              <a:t>Connected</a:t>
            </a:r>
            <a:r>
              <a:rPr lang="cs-CZ" dirty="0"/>
              <a:t> </a:t>
            </a:r>
            <a:r>
              <a:rPr lang="cs-CZ" dirty="0" err="1" smtClean="0"/>
              <a:t>Manufacturing</a:t>
            </a:r>
            <a:r>
              <a:rPr lang="cs-CZ" dirty="0" smtClean="0"/>
              <a:t> ve zkratce</a:t>
            </a:r>
            <a:endParaRPr lang="en-US" b="0" dirty="0"/>
          </a:p>
        </p:txBody>
      </p:sp>
      <p:sp>
        <p:nvSpPr>
          <p:cNvPr id="7" name="Text Placeholder 6"/>
          <p:cNvSpPr>
            <a:spLocks noGrp="1"/>
          </p:cNvSpPr>
          <p:nvPr>
            <p:ph type="body" sz="quarter" idx="10"/>
          </p:nvPr>
        </p:nvSpPr>
        <p:spPr>
          <a:xfrm>
            <a:off x="324000" y="1691078"/>
            <a:ext cx="11545200" cy="4392043"/>
          </a:xfrm>
        </p:spPr>
        <p:txBody>
          <a:bodyPr/>
          <a:lstStyle/>
          <a:p>
            <a:r>
              <a:rPr lang="cs-CZ" dirty="0" smtClean="0"/>
              <a:t>SAP </a:t>
            </a:r>
            <a:r>
              <a:rPr lang="cs-CZ" dirty="0" err="1" smtClean="0"/>
              <a:t>Connected</a:t>
            </a:r>
            <a:r>
              <a:rPr lang="cs-CZ" dirty="0" smtClean="0"/>
              <a:t> </a:t>
            </a:r>
            <a:r>
              <a:rPr lang="cs-CZ" dirty="0" err="1" smtClean="0"/>
              <a:t>Manufacturing</a:t>
            </a:r>
            <a:r>
              <a:rPr lang="cs-CZ" dirty="0" smtClean="0"/>
              <a:t> je platformou pro Průmysl 4.0 a Internet věcí</a:t>
            </a:r>
          </a:p>
          <a:p>
            <a:pPr lvl="2"/>
            <a:r>
              <a:rPr lang="cs-CZ" dirty="0" smtClean="0"/>
              <a:t>Bezpečnost a personalizovaný přístup k datům klíčovými vlastnostmi řešení</a:t>
            </a:r>
          </a:p>
          <a:p>
            <a:pPr lvl="2"/>
            <a:r>
              <a:rPr lang="cs-CZ" dirty="0" smtClean="0"/>
              <a:t>Nástroje pro koncového uživatele pro vývoj a správu analytických aplikací</a:t>
            </a:r>
          </a:p>
          <a:p>
            <a:r>
              <a:rPr lang="cs-CZ" dirty="0" smtClean="0"/>
              <a:t>Jako součást SAP MII dodáván standardní obsah</a:t>
            </a:r>
          </a:p>
          <a:p>
            <a:pPr lvl="2"/>
            <a:r>
              <a:rPr lang="cs-CZ" dirty="0" smtClean="0"/>
              <a:t>Např. aplikace SAP OEE, SAP </a:t>
            </a:r>
            <a:r>
              <a:rPr lang="cs-CZ" dirty="0" err="1" smtClean="0"/>
              <a:t>Energy</a:t>
            </a:r>
            <a:r>
              <a:rPr lang="cs-CZ" dirty="0" smtClean="0"/>
              <a:t> Management</a:t>
            </a:r>
          </a:p>
          <a:p>
            <a:r>
              <a:rPr lang="cs-CZ" dirty="0" smtClean="0"/>
              <a:t>Více možností nasazení SAP </a:t>
            </a:r>
            <a:r>
              <a:rPr lang="cs-CZ" dirty="0" err="1" smtClean="0"/>
              <a:t>Connected</a:t>
            </a:r>
            <a:r>
              <a:rPr lang="cs-CZ" dirty="0" smtClean="0"/>
              <a:t> </a:t>
            </a:r>
            <a:r>
              <a:rPr lang="cs-CZ" dirty="0" err="1" smtClean="0"/>
              <a:t>Manufacturing</a:t>
            </a:r>
            <a:endParaRPr lang="cs-CZ" dirty="0" smtClean="0"/>
          </a:p>
          <a:p>
            <a:pPr lvl="2"/>
            <a:r>
              <a:rPr lang="cs-CZ" dirty="0" smtClean="0"/>
              <a:t>Nasazení on-premise, nasazením v </a:t>
            </a:r>
            <a:r>
              <a:rPr lang="cs-CZ" dirty="0" err="1" smtClean="0"/>
              <a:t>cloudu</a:t>
            </a:r>
            <a:r>
              <a:rPr lang="cs-CZ" dirty="0" smtClean="0"/>
              <a:t>, případně hybridní instalace</a:t>
            </a:r>
          </a:p>
          <a:p>
            <a:r>
              <a:rPr lang="cs-CZ" dirty="0" smtClean="0"/>
              <a:t>Rozvoj interoperability SAP </a:t>
            </a:r>
            <a:r>
              <a:rPr lang="cs-CZ" dirty="0" err="1" smtClean="0"/>
              <a:t>Connected</a:t>
            </a:r>
            <a:r>
              <a:rPr lang="cs-CZ" dirty="0" smtClean="0"/>
              <a:t> </a:t>
            </a:r>
            <a:r>
              <a:rPr lang="cs-CZ" dirty="0" err="1" smtClean="0"/>
              <a:t>Manufacturing</a:t>
            </a:r>
            <a:r>
              <a:rPr lang="cs-CZ" dirty="0" smtClean="0"/>
              <a:t> s dalšími řešeními SAP</a:t>
            </a:r>
          </a:p>
          <a:p>
            <a:pPr lvl="2"/>
            <a:r>
              <a:rPr lang="cs-CZ" dirty="0" smtClean="0"/>
              <a:t>Významné postavení SAP HANA ve strategii rozvoje SAP </a:t>
            </a:r>
            <a:r>
              <a:rPr lang="cs-CZ" dirty="0" err="1" smtClean="0"/>
              <a:t>Connected</a:t>
            </a:r>
            <a:r>
              <a:rPr lang="cs-CZ" dirty="0" smtClean="0"/>
              <a:t> </a:t>
            </a:r>
            <a:r>
              <a:rPr lang="cs-CZ" dirty="0" err="1" smtClean="0"/>
              <a:t>Manufacturing</a:t>
            </a:r>
            <a:endParaRPr lang="cs-CZ" dirty="0" smtClean="0"/>
          </a:p>
          <a:p>
            <a:endParaRPr lang="cs-CZ" dirty="0"/>
          </a:p>
        </p:txBody>
      </p:sp>
    </p:spTree>
    <p:extLst>
      <p:ext uri="{BB962C8B-B14F-4D97-AF65-F5344CB8AC3E}">
        <p14:creationId xmlns:p14="http://schemas.microsoft.com/office/powerpoint/2010/main" val="30517548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dirty="0" smtClean="0"/>
              <a:t>Klíčové technologické trendy současnosti</a:t>
            </a:r>
            <a:br>
              <a:rPr lang="cs-CZ" dirty="0" smtClean="0"/>
            </a:br>
            <a:r>
              <a:rPr lang="cs-CZ" sz="2400" b="0" dirty="0" smtClean="0"/>
              <a:t>Se zásadním dopadem do všech odvětví podnikání</a:t>
            </a:r>
            <a:endParaRPr lang="cs-CZ" b="0" dirty="0"/>
          </a:p>
        </p:txBody>
      </p:sp>
      <p:sp>
        <p:nvSpPr>
          <p:cNvPr id="12" name="TextBox 11"/>
          <p:cNvSpPr txBox="1"/>
          <p:nvPr/>
        </p:nvSpPr>
        <p:spPr>
          <a:xfrm>
            <a:off x="3474173" y="1889341"/>
            <a:ext cx="7887027" cy="738664"/>
          </a:xfrm>
          <a:prstGeom prst="rect">
            <a:avLst/>
          </a:prstGeom>
          <a:noFill/>
        </p:spPr>
        <p:txBody>
          <a:bodyPr wrap="square" lIns="0" tIns="0" rIns="0" bIns="0" rtlCol="0">
            <a:spAutoFit/>
          </a:bodyPr>
          <a:lstStyle/>
          <a:p>
            <a:pPr fontAlgn="base">
              <a:spcBef>
                <a:spcPts val="600"/>
              </a:spcBef>
              <a:spcAft>
                <a:spcPct val="0"/>
              </a:spcAft>
              <a:buClr>
                <a:srgbClr val="F0AB00"/>
              </a:buClr>
              <a:buSzPct val="80000"/>
            </a:pPr>
            <a:r>
              <a:rPr lang="cs-CZ" sz="2400" b="1" dirty="0">
                <a:solidFill>
                  <a:schemeClr val="accent1"/>
                </a:solidFill>
              </a:rPr>
              <a:t>Dopad </a:t>
            </a:r>
            <a:r>
              <a:rPr lang="cs-CZ" sz="2400" b="1" dirty="0" smtClean="0">
                <a:solidFill>
                  <a:schemeClr val="accent1"/>
                </a:solidFill>
              </a:rPr>
              <a:t>technologických trendů </a:t>
            </a:r>
            <a:r>
              <a:rPr lang="cs-CZ" sz="2400" b="1" dirty="0">
                <a:solidFill>
                  <a:schemeClr val="accent1"/>
                </a:solidFill>
              </a:rPr>
              <a:t>je násoben dosažením vysokého stupně vyspělosti ve stejný okamžik</a:t>
            </a:r>
            <a:endParaRPr lang="cs-CZ" sz="2400" b="1" kern="0" dirty="0" smtClean="0">
              <a:solidFill>
                <a:schemeClr val="accent1"/>
              </a:solidFill>
              <a:ea typeface="Arial Unicode MS" pitchFamily="34" charset="-128"/>
              <a:cs typeface="Arial Unicode MS" pitchFamily="34" charset="-128"/>
            </a:endParaRPr>
          </a:p>
        </p:txBody>
      </p:sp>
      <p:grpSp>
        <p:nvGrpSpPr>
          <p:cNvPr id="20" name="Group 19"/>
          <p:cNvGrpSpPr/>
          <p:nvPr/>
        </p:nvGrpSpPr>
        <p:grpSpPr>
          <a:xfrm>
            <a:off x="771229" y="1728005"/>
            <a:ext cx="1800000" cy="1800000"/>
            <a:chOff x="771229" y="1728005"/>
            <a:chExt cx="1800000" cy="1800000"/>
          </a:xfrm>
        </p:grpSpPr>
        <p:sp>
          <p:nvSpPr>
            <p:cNvPr id="7" name="Oval 6"/>
            <p:cNvSpPr/>
            <p:nvPr/>
          </p:nvSpPr>
          <p:spPr bwMode="gray">
            <a:xfrm>
              <a:off x="771229" y="1728005"/>
              <a:ext cx="1800000" cy="1800000"/>
            </a:xfrm>
            <a:prstGeom prst="ellipse">
              <a:avLst/>
            </a:prstGeom>
            <a:solidFill>
              <a:schemeClr val="accent1">
                <a:lumMod val="20000"/>
                <a:lumOff val="80000"/>
              </a:schemeClr>
            </a:solidFill>
            <a:ln w="57150" algn="ctr">
              <a:solidFill>
                <a:schemeClr val="accent1"/>
              </a:solidFill>
              <a:miter lim="800000"/>
              <a:headEnd/>
              <a:tailEnd/>
            </a:ln>
          </p:spPr>
          <p:txBody>
            <a:bodyPr wrap="none"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cs-CZ"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5" name="TextBox 14"/>
            <p:cNvSpPr txBox="1"/>
            <p:nvPr/>
          </p:nvSpPr>
          <p:spPr>
            <a:xfrm>
              <a:off x="997968" y="2320229"/>
              <a:ext cx="1346522" cy="615553"/>
            </a:xfrm>
            <a:prstGeom prst="rect">
              <a:avLst/>
            </a:prstGeom>
            <a:noFill/>
          </p:spPr>
          <p:txBody>
            <a:bodyPr wrap="square" lIns="0" tIns="0" rIns="0" bIns="0" rtlCol="0" anchor="ctr">
              <a:spAutoFit/>
            </a:bodyPr>
            <a:lstStyle/>
            <a:p>
              <a:pPr algn="ctr" fontAlgn="base">
                <a:spcBef>
                  <a:spcPts val="600"/>
                </a:spcBef>
                <a:spcAft>
                  <a:spcPct val="0"/>
                </a:spcAft>
                <a:buClr>
                  <a:srgbClr val="F0AB00"/>
                </a:buClr>
                <a:buSzPct val="80000"/>
              </a:pPr>
              <a:r>
                <a:rPr lang="cs-CZ" sz="2000" b="1" kern="0" dirty="0">
                  <a:solidFill>
                    <a:schemeClr val="tx2"/>
                  </a:solidFill>
                  <a:ea typeface="Arial Unicode MS" pitchFamily="34" charset="-128"/>
                  <a:cs typeface="Arial Unicode MS" pitchFamily="34" charset="-128"/>
                </a:rPr>
                <a:t>Sociální </a:t>
              </a:r>
              <a:r>
                <a:rPr lang="cs-CZ" sz="2000" b="1" kern="0" dirty="0" smtClean="0">
                  <a:solidFill>
                    <a:schemeClr val="tx2"/>
                  </a:solidFill>
                  <a:ea typeface="Arial Unicode MS" pitchFamily="34" charset="-128"/>
                  <a:cs typeface="Arial Unicode MS" pitchFamily="34" charset="-128"/>
                </a:rPr>
                <a:t>sítě</a:t>
              </a:r>
              <a:endParaRPr lang="cs-CZ" sz="2000" b="1" kern="0" dirty="0">
                <a:solidFill>
                  <a:schemeClr val="tx2"/>
                </a:solidFill>
                <a:ea typeface="Arial Unicode MS" pitchFamily="34" charset="-128"/>
                <a:cs typeface="Arial Unicode MS" pitchFamily="34" charset="-128"/>
              </a:endParaRPr>
            </a:p>
          </p:txBody>
        </p:sp>
      </p:grpSp>
      <p:grpSp>
        <p:nvGrpSpPr>
          <p:cNvPr id="21" name="Group 20"/>
          <p:cNvGrpSpPr/>
          <p:nvPr/>
        </p:nvGrpSpPr>
        <p:grpSpPr>
          <a:xfrm>
            <a:off x="2587722" y="3307920"/>
            <a:ext cx="1800000" cy="1800000"/>
            <a:chOff x="2306320" y="3307920"/>
            <a:chExt cx="1800000" cy="1800000"/>
          </a:xfrm>
        </p:grpSpPr>
        <p:sp>
          <p:nvSpPr>
            <p:cNvPr id="8" name="Oval 7"/>
            <p:cNvSpPr/>
            <p:nvPr/>
          </p:nvSpPr>
          <p:spPr bwMode="gray">
            <a:xfrm>
              <a:off x="2306320" y="3307920"/>
              <a:ext cx="1800000" cy="1800000"/>
            </a:xfrm>
            <a:prstGeom prst="ellipse">
              <a:avLst/>
            </a:prstGeom>
            <a:solidFill>
              <a:schemeClr val="accent3">
                <a:lumMod val="20000"/>
                <a:lumOff val="80000"/>
              </a:schemeClr>
            </a:solidFill>
            <a:ln w="571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cs-CZ"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6" name="TextBox 15"/>
            <p:cNvSpPr txBox="1"/>
            <p:nvPr/>
          </p:nvSpPr>
          <p:spPr>
            <a:xfrm>
              <a:off x="2430466" y="3900143"/>
              <a:ext cx="1551707" cy="615553"/>
            </a:xfrm>
            <a:prstGeom prst="rect">
              <a:avLst/>
            </a:prstGeom>
            <a:noFill/>
          </p:spPr>
          <p:txBody>
            <a:bodyPr wrap="square" lIns="0" tIns="0" rIns="0" bIns="0" rtlCol="0" anchor="ctr">
              <a:spAutoFit/>
            </a:bodyPr>
            <a:lstStyle/>
            <a:p>
              <a:pPr algn="ctr" fontAlgn="base">
                <a:spcBef>
                  <a:spcPts val="600"/>
                </a:spcBef>
                <a:spcAft>
                  <a:spcPct val="0"/>
                </a:spcAft>
                <a:buClr>
                  <a:srgbClr val="F0AB00"/>
                </a:buClr>
                <a:buSzPct val="80000"/>
              </a:pPr>
              <a:r>
                <a:rPr lang="cs-CZ" sz="2000" b="1" kern="0" dirty="0" smtClean="0">
                  <a:solidFill>
                    <a:schemeClr val="tx2"/>
                  </a:solidFill>
                  <a:ea typeface="Arial Unicode MS" pitchFamily="34" charset="-128"/>
                  <a:cs typeface="Arial Unicode MS" pitchFamily="34" charset="-128"/>
                </a:rPr>
                <a:t>Mobilní řešení</a:t>
              </a:r>
              <a:endParaRPr lang="cs-CZ" sz="2000" b="1" kern="0" dirty="0">
                <a:solidFill>
                  <a:schemeClr val="tx2"/>
                </a:solidFill>
                <a:ea typeface="Arial Unicode MS" pitchFamily="34" charset="-128"/>
                <a:cs typeface="Arial Unicode MS" pitchFamily="34" charset="-128"/>
              </a:endParaRPr>
            </a:p>
          </p:txBody>
        </p:sp>
      </p:grpSp>
      <p:grpSp>
        <p:nvGrpSpPr>
          <p:cNvPr id="22" name="Group 21"/>
          <p:cNvGrpSpPr/>
          <p:nvPr/>
        </p:nvGrpSpPr>
        <p:grpSpPr>
          <a:xfrm>
            <a:off x="4912215" y="4175760"/>
            <a:ext cx="1800000" cy="1800000"/>
            <a:chOff x="4399280" y="4175760"/>
            <a:chExt cx="1800000" cy="1800000"/>
          </a:xfrm>
        </p:grpSpPr>
        <p:sp>
          <p:nvSpPr>
            <p:cNvPr id="9" name="Oval 8"/>
            <p:cNvSpPr/>
            <p:nvPr/>
          </p:nvSpPr>
          <p:spPr bwMode="gray">
            <a:xfrm>
              <a:off x="4399280" y="4175760"/>
              <a:ext cx="1800000" cy="1800000"/>
            </a:xfrm>
            <a:prstGeom prst="ellipse">
              <a:avLst/>
            </a:prstGeom>
            <a:solidFill>
              <a:schemeClr val="accent5">
                <a:lumMod val="20000"/>
                <a:lumOff val="80000"/>
              </a:schemeClr>
            </a:solidFill>
            <a:ln w="571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cs-CZ"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7" name="TextBox 16"/>
            <p:cNvSpPr txBox="1"/>
            <p:nvPr/>
          </p:nvSpPr>
          <p:spPr>
            <a:xfrm>
              <a:off x="4732813" y="4921871"/>
              <a:ext cx="1132933" cy="307777"/>
            </a:xfrm>
            <a:prstGeom prst="rect">
              <a:avLst/>
            </a:prstGeom>
            <a:noFill/>
          </p:spPr>
          <p:txBody>
            <a:bodyPr wrap="square" lIns="0" tIns="0" rIns="0" bIns="0" rtlCol="0" anchor="ctr">
              <a:spAutoFit/>
            </a:bodyPr>
            <a:lstStyle/>
            <a:p>
              <a:pPr algn="ctr" fontAlgn="base">
                <a:spcBef>
                  <a:spcPts val="600"/>
                </a:spcBef>
                <a:spcAft>
                  <a:spcPct val="0"/>
                </a:spcAft>
                <a:buClr>
                  <a:srgbClr val="F0AB00"/>
                </a:buClr>
                <a:buSzPct val="80000"/>
              </a:pPr>
              <a:r>
                <a:rPr lang="cs-CZ" sz="2000" b="1" kern="0" dirty="0" smtClean="0">
                  <a:solidFill>
                    <a:schemeClr val="tx2"/>
                  </a:solidFill>
                  <a:ea typeface="Arial Unicode MS" pitchFamily="34" charset="-128"/>
                  <a:cs typeface="Arial Unicode MS" pitchFamily="34" charset="-128"/>
                </a:rPr>
                <a:t>Analytiky</a:t>
              </a:r>
              <a:endParaRPr lang="cs-CZ" sz="2000" b="1" kern="0" dirty="0">
                <a:solidFill>
                  <a:schemeClr val="tx2"/>
                </a:solidFill>
                <a:ea typeface="Arial Unicode MS" pitchFamily="34" charset="-128"/>
                <a:cs typeface="Arial Unicode MS" pitchFamily="34" charset="-128"/>
              </a:endParaRPr>
            </a:p>
          </p:txBody>
        </p:sp>
      </p:grpSp>
      <p:grpSp>
        <p:nvGrpSpPr>
          <p:cNvPr id="23" name="Group 22"/>
          <p:cNvGrpSpPr/>
          <p:nvPr/>
        </p:nvGrpSpPr>
        <p:grpSpPr>
          <a:xfrm>
            <a:off x="7236708" y="4444151"/>
            <a:ext cx="1800000" cy="1800000"/>
            <a:chOff x="6746240" y="4627880"/>
            <a:chExt cx="1800000" cy="1800000"/>
          </a:xfrm>
        </p:grpSpPr>
        <p:sp>
          <p:nvSpPr>
            <p:cNvPr id="10" name="Oval 9"/>
            <p:cNvSpPr/>
            <p:nvPr/>
          </p:nvSpPr>
          <p:spPr bwMode="gray">
            <a:xfrm>
              <a:off x="6746240" y="4627880"/>
              <a:ext cx="1800000" cy="1800000"/>
            </a:xfrm>
            <a:prstGeom prst="ellipse">
              <a:avLst/>
            </a:prstGeom>
            <a:solidFill>
              <a:schemeClr val="accent4">
                <a:lumMod val="20000"/>
                <a:lumOff val="80000"/>
              </a:schemeClr>
            </a:solidFill>
            <a:ln w="571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cs-CZ"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8" name="TextBox 17"/>
            <p:cNvSpPr txBox="1"/>
            <p:nvPr/>
          </p:nvSpPr>
          <p:spPr>
            <a:xfrm>
              <a:off x="7265240" y="5409551"/>
              <a:ext cx="762000" cy="307777"/>
            </a:xfrm>
            <a:prstGeom prst="rect">
              <a:avLst/>
            </a:prstGeom>
            <a:noFill/>
          </p:spPr>
          <p:txBody>
            <a:bodyPr wrap="square" lIns="0" tIns="0" rIns="0" bIns="0" rtlCol="0" anchor="ctr">
              <a:spAutoFit/>
            </a:bodyPr>
            <a:lstStyle/>
            <a:p>
              <a:pPr algn="ctr" fontAlgn="base">
                <a:spcBef>
                  <a:spcPts val="600"/>
                </a:spcBef>
                <a:spcAft>
                  <a:spcPct val="0"/>
                </a:spcAft>
                <a:buClr>
                  <a:srgbClr val="F0AB00"/>
                </a:buClr>
                <a:buSzPct val="80000"/>
              </a:pPr>
              <a:r>
                <a:rPr lang="cs-CZ" sz="2000" b="1" kern="0" dirty="0" err="1" smtClean="0">
                  <a:solidFill>
                    <a:schemeClr val="tx2"/>
                  </a:solidFill>
                  <a:ea typeface="Arial Unicode MS" pitchFamily="34" charset="-128"/>
                  <a:cs typeface="Arial Unicode MS" pitchFamily="34" charset="-128"/>
                </a:rPr>
                <a:t>Cloud</a:t>
              </a:r>
              <a:endParaRPr lang="cs-CZ" sz="2000" b="1" kern="0" dirty="0">
                <a:solidFill>
                  <a:schemeClr val="tx2"/>
                </a:solidFill>
                <a:ea typeface="Arial Unicode MS" pitchFamily="34" charset="-128"/>
                <a:cs typeface="Arial Unicode MS" pitchFamily="34" charset="-128"/>
              </a:endParaRPr>
            </a:p>
          </p:txBody>
        </p:sp>
      </p:grpSp>
      <p:grpSp>
        <p:nvGrpSpPr>
          <p:cNvPr id="24" name="Group 23"/>
          <p:cNvGrpSpPr/>
          <p:nvPr/>
        </p:nvGrpSpPr>
        <p:grpSpPr>
          <a:xfrm>
            <a:off x="9561200" y="4479712"/>
            <a:ext cx="1800000" cy="1800000"/>
            <a:chOff x="8839200" y="4663440"/>
            <a:chExt cx="1800000" cy="1800000"/>
          </a:xfrm>
        </p:grpSpPr>
        <p:sp>
          <p:nvSpPr>
            <p:cNvPr id="11" name="Oval 10"/>
            <p:cNvSpPr/>
            <p:nvPr/>
          </p:nvSpPr>
          <p:spPr bwMode="gray">
            <a:xfrm>
              <a:off x="8839200" y="4663440"/>
              <a:ext cx="1800000" cy="1800000"/>
            </a:xfrm>
            <a:prstGeom prst="ellipse">
              <a:avLst/>
            </a:prstGeom>
            <a:solidFill>
              <a:schemeClr val="accent6">
                <a:lumMod val="20000"/>
                <a:lumOff val="80000"/>
              </a:schemeClr>
            </a:solidFill>
            <a:ln w="571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cs-CZ"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9" name="TextBox 18"/>
            <p:cNvSpPr txBox="1"/>
            <p:nvPr/>
          </p:nvSpPr>
          <p:spPr>
            <a:xfrm>
              <a:off x="9059528" y="5220103"/>
              <a:ext cx="1359346" cy="615553"/>
            </a:xfrm>
            <a:prstGeom prst="rect">
              <a:avLst/>
            </a:prstGeom>
            <a:noFill/>
          </p:spPr>
          <p:txBody>
            <a:bodyPr wrap="square" lIns="0" tIns="0" rIns="0" bIns="0" rtlCol="0" anchor="ctr">
              <a:spAutoFit/>
            </a:bodyPr>
            <a:lstStyle/>
            <a:p>
              <a:pPr algn="ctr" fontAlgn="base">
                <a:spcBef>
                  <a:spcPts val="600"/>
                </a:spcBef>
                <a:spcAft>
                  <a:spcPct val="0"/>
                </a:spcAft>
                <a:buClr>
                  <a:srgbClr val="F0AB00"/>
                </a:buClr>
                <a:buSzPct val="80000"/>
              </a:pPr>
              <a:r>
                <a:rPr lang="cs-CZ" sz="2000" b="1" kern="0" dirty="0" smtClean="0">
                  <a:solidFill>
                    <a:schemeClr val="tx2"/>
                  </a:solidFill>
                  <a:ea typeface="Arial Unicode MS" pitchFamily="34" charset="-128"/>
                  <a:cs typeface="Arial Unicode MS" pitchFamily="34" charset="-128"/>
                </a:rPr>
                <a:t>Internet věcí</a:t>
              </a:r>
              <a:endParaRPr lang="cs-CZ" sz="2000" b="1" kern="0" dirty="0">
                <a:solidFill>
                  <a:schemeClr val="tx2"/>
                </a:solidFill>
                <a:ea typeface="Arial Unicode MS" pitchFamily="34" charset="-128"/>
                <a:cs typeface="Arial Unicode MS" pitchFamily="34" charset="-128"/>
              </a:endParaRPr>
            </a:p>
          </p:txBody>
        </p:sp>
      </p:grpSp>
      <p:pic>
        <p:nvPicPr>
          <p:cNvPr id="25" name="Picture 24"/>
          <p:cNvPicPr>
            <a:picLocks noChangeAspect="1"/>
          </p:cNvPicPr>
          <p:nvPr/>
        </p:nvPicPr>
        <p:blipFill>
          <a:blip r:embed="rId2">
            <a:duotone>
              <a:schemeClr val="accent3">
                <a:shade val="45000"/>
                <a:satMod val="135000"/>
              </a:schemeClr>
              <a:prstClr val="white"/>
            </a:duotone>
          </a:blip>
          <a:stretch>
            <a:fillRect/>
          </a:stretch>
        </p:blipFill>
        <p:spPr>
          <a:xfrm>
            <a:off x="706617" y="3629871"/>
            <a:ext cx="1292000" cy="1292000"/>
          </a:xfrm>
          <a:prstGeom prst="rect">
            <a:avLst/>
          </a:prstGeom>
        </p:spPr>
      </p:pic>
      <p:pic>
        <p:nvPicPr>
          <p:cNvPr id="26" name="Picture 25"/>
          <p:cNvPicPr>
            <a:picLocks noChangeAspect="1"/>
          </p:cNvPicPr>
          <p:nvPr/>
        </p:nvPicPr>
        <p:blipFill>
          <a:blip r:embed="rId3">
            <a:duotone>
              <a:schemeClr val="accent3">
                <a:shade val="45000"/>
                <a:satMod val="135000"/>
              </a:schemeClr>
              <a:prstClr val="white"/>
            </a:duotone>
          </a:blip>
          <a:stretch>
            <a:fillRect/>
          </a:stretch>
        </p:blipFill>
        <p:spPr>
          <a:xfrm>
            <a:off x="2063229" y="5191170"/>
            <a:ext cx="1797571" cy="1130628"/>
          </a:xfrm>
          <a:prstGeom prst="rect">
            <a:avLst/>
          </a:prstGeom>
        </p:spPr>
      </p:pic>
      <p:pic>
        <p:nvPicPr>
          <p:cNvPr id="27" name="Picture 26"/>
          <p:cNvPicPr>
            <a:picLocks noChangeAspect="1"/>
          </p:cNvPicPr>
          <p:nvPr/>
        </p:nvPicPr>
        <p:blipFill rotWithShape="1">
          <a:blip r:embed="rId4" cstate="screen">
            <a:duotone>
              <a:schemeClr val="accent3">
                <a:shade val="45000"/>
                <a:satMod val="135000"/>
              </a:schemeClr>
              <a:prstClr val="white"/>
            </a:duotone>
            <a:extLst>
              <a:ext uri="{28A0092B-C50C-407E-A947-70E740481C1C}">
                <a14:useLocalDpi xmlns:a14="http://schemas.microsoft.com/office/drawing/2010/main"/>
              </a:ext>
            </a:extLst>
          </a:blip>
          <a:srcRect b="17524"/>
          <a:stretch/>
        </p:blipFill>
        <p:spPr>
          <a:xfrm flipH="1">
            <a:off x="5043637" y="3086973"/>
            <a:ext cx="1537154" cy="966867"/>
          </a:xfrm>
          <a:prstGeom prst="rect">
            <a:avLst/>
          </a:prstGeom>
        </p:spPr>
      </p:pic>
      <p:pic>
        <p:nvPicPr>
          <p:cNvPr id="28" name="Picture 27"/>
          <p:cNvPicPr>
            <a:picLocks noChangeAspect="1"/>
          </p:cNvPicPr>
          <p:nvPr/>
        </p:nvPicPr>
        <p:blipFill>
          <a:blip r:embed="rId5">
            <a:duotone>
              <a:schemeClr val="accent3">
                <a:shade val="45000"/>
                <a:satMod val="135000"/>
              </a:schemeClr>
              <a:prstClr val="white"/>
            </a:duotone>
          </a:blip>
          <a:stretch>
            <a:fillRect/>
          </a:stretch>
        </p:blipFill>
        <p:spPr>
          <a:xfrm>
            <a:off x="7396932" y="3179481"/>
            <a:ext cx="1479552" cy="1108236"/>
          </a:xfrm>
          <a:prstGeom prst="rect">
            <a:avLst/>
          </a:prstGeom>
        </p:spPr>
      </p:pic>
      <p:pic>
        <p:nvPicPr>
          <p:cNvPr id="29" name="Picture 28"/>
          <p:cNvPicPr>
            <a:picLocks noChangeAspect="1"/>
          </p:cNvPicPr>
          <p:nvPr/>
        </p:nvPicPr>
        <p:blipFill>
          <a:blip r:embed="rId6">
            <a:duotone>
              <a:schemeClr val="accent3">
                <a:shade val="45000"/>
                <a:satMod val="135000"/>
              </a:schemeClr>
              <a:prstClr val="white"/>
            </a:duotone>
          </a:blip>
          <a:stretch>
            <a:fillRect/>
          </a:stretch>
        </p:blipFill>
        <p:spPr>
          <a:xfrm>
            <a:off x="9180158" y="2971300"/>
            <a:ext cx="2562084" cy="1403650"/>
          </a:xfrm>
          <a:prstGeom prst="rect">
            <a:avLst/>
          </a:prstGeom>
        </p:spPr>
      </p:pic>
    </p:spTree>
    <p:extLst>
      <p:ext uri="{BB962C8B-B14F-4D97-AF65-F5344CB8AC3E}">
        <p14:creationId xmlns:p14="http://schemas.microsoft.com/office/powerpoint/2010/main" val="26651982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dirty="0" smtClean="0"/>
              <a:t>Jsou tyto technologické trendy relevantní pro výrobu?</a:t>
            </a:r>
            <a:br>
              <a:rPr lang="cs-CZ" dirty="0" smtClean="0"/>
            </a:br>
            <a:r>
              <a:rPr lang="cs-CZ" sz="2400" b="0" dirty="0" smtClean="0"/>
              <a:t>Big Data</a:t>
            </a:r>
            <a:endParaRPr lang="en-US" sz="2000" b="0" dirty="0"/>
          </a:p>
        </p:txBody>
      </p:sp>
      <p:grpSp>
        <p:nvGrpSpPr>
          <p:cNvPr id="2" name="Group 19"/>
          <p:cNvGrpSpPr/>
          <p:nvPr/>
        </p:nvGrpSpPr>
        <p:grpSpPr>
          <a:xfrm>
            <a:off x="1851629" y="1691081"/>
            <a:ext cx="1121992" cy="1498942"/>
            <a:chOff x="327025" y="1690689"/>
            <a:chExt cx="1037318" cy="1498595"/>
          </a:xfrm>
        </p:grpSpPr>
        <p:pic>
          <p:nvPicPr>
            <p:cNvPr id="4099" name="Picture 3" descr="M:\Templates_Guidelines\eOn\_Presentations\Design_Pool\Piktogramme\Piktogramme_Roadmaps\Person_gold.png"/>
            <p:cNvPicPr>
              <a:picLocks noChangeAspect="1" noChangeArrowheads="1"/>
            </p:cNvPicPr>
            <p:nvPr/>
          </p:nvPicPr>
          <p:blipFill>
            <a:blip r:embed="rId3" cstate="print"/>
            <a:srcRect/>
            <a:stretch>
              <a:fillRect/>
            </a:stretch>
          </p:blipFill>
          <p:spPr bwMode="auto">
            <a:xfrm>
              <a:off x="327025" y="1893884"/>
              <a:ext cx="923925" cy="1295400"/>
            </a:xfrm>
            <a:prstGeom prst="rect">
              <a:avLst/>
            </a:prstGeom>
            <a:noFill/>
          </p:spPr>
        </p:pic>
        <p:pic>
          <p:nvPicPr>
            <p:cNvPr id="4100" name="Picture 4"/>
            <p:cNvPicPr>
              <a:picLocks noChangeAspect="1" noChangeArrowheads="1"/>
            </p:cNvPicPr>
            <p:nvPr/>
          </p:nvPicPr>
          <p:blipFill>
            <a:blip r:embed="rId4" cstate="print"/>
            <a:srcRect l="35656" t="35565" r="35357" b="14831"/>
            <a:stretch>
              <a:fillRect/>
            </a:stretch>
          </p:blipFill>
          <p:spPr bwMode="auto">
            <a:xfrm>
              <a:off x="995138" y="1690689"/>
              <a:ext cx="369205" cy="544550"/>
            </a:xfrm>
            <a:prstGeom prst="rect">
              <a:avLst/>
            </a:prstGeom>
            <a:noFill/>
            <a:ln w="9525">
              <a:noFill/>
              <a:miter lim="800000"/>
              <a:headEnd/>
              <a:tailEnd/>
            </a:ln>
            <a:effectLst/>
          </p:spPr>
        </p:pic>
      </p:grpSp>
      <p:sp>
        <p:nvSpPr>
          <p:cNvPr id="18" name="TextBox 17"/>
          <p:cNvSpPr txBox="1"/>
          <p:nvPr/>
        </p:nvSpPr>
        <p:spPr>
          <a:xfrm>
            <a:off x="3004350" y="1366076"/>
            <a:ext cx="8149667" cy="307777"/>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cs-CZ" sz="2000" b="1" kern="0" dirty="0" smtClean="0">
                <a:solidFill>
                  <a:schemeClr val="accent1"/>
                </a:solidFill>
                <a:ea typeface="Arial Unicode MS" pitchFamily="34" charset="-128"/>
                <a:cs typeface="Arial Unicode MS" pitchFamily="34" charset="-128"/>
              </a:rPr>
              <a:t>Naprostá většina dat pořízených ve výrobě není nikdy analyzována</a:t>
            </a:r>
            <a:endParaRPr lang="en-US" sz="2000" b="1" kern="0" dirty="0">
              <a:solidFill>
                <a:schemeClr val="accent1"/>
              </a:solidFill>
              <a:ea typeface="Arial Unicode MS" pitchFamily="34" charset="-128"/>
              <a:cs typeface="Arial Unicode MS" pitchFamily="34" charset="-128"/>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5918" y="1894323"/>
            <a:ext cx="6075665" cy="33943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079463" y="5415652"/>
            <a:ext cx="9179086" cy="523220"/>
          </a:xfrm>
          <a:prstGeom prst="rect">
            <a:avLst/>
          </a:prstGeom>
        </p:spPr>
        <p:txBody>
          <a:bodyPr wrap="square">
            <a:spAutoFit/>
          </a:bodyPr>
          <a:lstStyle/>
          <a:p>
            <a:r>
              <a:rPr lang="cs-CZ" sz="1400" b="1" dirty="0" smtClean="0"/>
              <a:t>Uvedené objemy reprezentují data generovaná jediným z řady zařízení ve výrobní lince, na které se vyrábí hygienické potřeby</a:t>
            </a:r>
            <a:r>
              <a:rPr lang="en-US" sz="1400" b="1" dirty="0" smtClean="0"/>
              <a:t>, </a:t>
            </a:r>
            <a:r>
              <a:rPr lang="cs-CZ" sz="1400" b="1" dirty="0" smtClean="0"/>
              <a:t>a ilustrují obrovský objem dat generovaných ve výrobních podnicích.</a:t>
            </a:r>
            <a:endParaRPr lang="en-US" sz="1400" b="1" dirty="0"/>
          </a:p>
        </p:txBody>
      </p:sp>
      <p:sp>
        <p:nvSpPr>
          <p:cNvPr id="5" name="Rectangle 4"/>
          <p:cNvSpPr/>
          <p:nvPr/>
        </p:nvSpPr>
        <p:spPr>
          <a:xfrm>
            <a:off x="3703171" y="6050729"/>
            <a:ext cx="7555378" cy="400203"/>
          </a:xfrm>
          <a:prstGeom prst="rect">
            <a:avLst/>
          </a:prstGeom>
        </p:spPr>
        <p:txBody>
          <a:bodyPr wrap="square">
            <a:spAutoFit/>
          </a:bodyPr>
          <a:lstStyle/>
          <a:p>
            <a:pPr algn="r"/>
            <a:r>
              <a:rPr lang="en-US" sz="1000" dirty="0"/>
              <a:t>The Rise of Industrial Big Data</a:t>
            </a:r>
          </a:p>
          <a:p>
            <a:pPr algn="r"/>
            <a:r>
              <a:rPr lang="en-US" sz="1000" dirty="0"/>
              <a:t>©2012 GE Intelligent Platforms, Inc. All rights reserved. *Trademark GE Intelligent Platforms, Inc.</a:t>
            </a:r>
          </a:p>
        </p:txBody>
      </p:sp>
    </p:spTree>
    <p:extLst>
      <p:ext uri="{BB962C8B-B14F-4D97-AF65-F5344CB8AC3E}">
        <p14:creationId xmlns:p14="http://schemas.microsoft.com/office/powerpoint/2010/main" val="2148712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cs-CZ" dirty="0" smtClean="0"/>
              <a:t>Jsou tyto technologické trendy relevantní pro výrobu?</a:t>
            </a:r>
            <a:br>
              <a:rPr lang="cs-CZ" dirty="0" smtClean="0"/>
            </a:br>
            <a:r>
              <a:rPr lang="cs-CZ" sz="2400" b="0" dirty="0" smtClean="0"/>
              <a:t>Big Data</a:t>
            </a:r>
            <a:endParaRPr lang="cs-CZ" b="0" dirty="0"/>
          </a:p>
        </p:txBody>
      </p:sp>
      <p:pic>
        <p:nvPicPr>
          <p:cNvPr id="5" name="Picture 2" descr="big data in mf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23582" y="1611044"/>
            <a:ext cx="10546035" cy="3950857"/>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3582" y="5969584"/>
            <a:ext cx="4904574" cy="246221"/>
          </a:xfrm>
          <a:prstGeom prst="rect">
            <a:avLst/>
          </a:prstGeom>
        </p:spPr>
        <p:txBody>
          <a:bodyPr wrap="square">
            <a:spAutoFit/>
          </a:bodyPr>
          <a:lstStyle>
            <a:defPPr>
              <a:defRPr lang="de-DE"/>
            </a:defPPr>
            <a:lvl1pPr algn="r">
              <a:defRPr sz="1000"/>
            </a:lvl1pPr>
          </a:lstStyle>
          <a:p>
            <a:pPr algn="l"/>
            <a:r>
              <a:rPr lang="cs-CZ" dirty="0"/>
              <a:t>Zdroj: LNS </a:t>
            </a:r>
            <a:r>
              <a:rPr lang="cs-CZ" dirty="0" err="1"/>
              <a:t>Research‘s</a:t>
            </a:r>
            <a:r>
              <a:rPr lang="cs-CZ" dirty="0"/>
              <a:t> 2013 – </a:t>
            </a:r>
            <a:r>
              <a:rPr lang="cs-CZ" dirty="0" err="1"/>
              <a:t>Manufacturing</a:t>
            </a:r>
            <a:r>
              <a:rPr lang="cs-CZ" dirty="0"/>
              <a:t> </a:t>
            </a:r>
            <a:r>
              <a:rPr lang="cs-CZ" dirty="0" err="1"/>
              <a:t>Operations</a:t>
            </a:r>
            <a:r>
              <a:rPr lang="cs-CZ" dirty="0"/>
              <a:t> Management </a:t>
            </a:r>
            <a:r>
              <a:rPr lang="cs-CZ" dirty="0" err="1"/>
              <a:t>Research</a:t>
            </a:r>
            <a:endParaRPr lang="cs-CZ" dirty="0"/>
          </a:p>
        </p:txBody>
      </p:sp>
    </p:spTree>
    <p:extLst>
      <p:ext uri="{BB962C8B-B14F-4D97-AF65-F5344CB8AC3E}">
        <p14:creationId xmlns:p14="http://schemas.microsoft.com/office/powerpoint/2010/main" val="3978816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1138871" y="2645719"/>
            <a:ext cx="9874884" cy="3319476"/>
            <a:chOff x="1044004" y="1668879"/>
            <a:chExt cx="9874884" cy="3319476"/>
          </a:xfrm>
        </p:grpSpPr>
        <p:grpSp>
          <p:nvGrpSpPr>
            <p:cNvPr id="11" name="Group 10"/>
            <p:cNvGrpSpPr/>
            <p:nvPr/>
          </p:nvGrpSpPr>
          <p:grpSpPr>
            <a:xfrm>
              <a:off x="1044004" y="2284850"/>
              <a:ext cx="2087534" cy="2087534"/>
              <a:chOff x="1044004" y="2934850"/>
              <a:chExt cx="2087534" cy="2087534"/>
            </a:xfrm>
          </p:grpSpPr>
          <p:sp>
            <p:nvSpPr>
              <p:cNvPr id="56" name="Oval 55"/>
              <p:cNvSpPr/>
              <p:nvPr/>
            </p:nvSpPr>
            <p:spPr bwMode="auto">
              <a:xfrm>
                <a:off x="1044004" y="2934850"/>
                <a:ext cx="2087534" cy="2087534"/>
              </a:xfrm>
              <a:prstGeom prst="ellipse">
                <a:avLst/>
              </a:prstGeom>
              <a:solidFill>
                <a:schemeClr val="tx1">
                  <a:alpha val="64000"/>
                </a:schemeClr>
              </a:solidFill>
              <a:ln w="101600" cmpd="sng">
                <a:solidFill>
                  <a:schemeClr val="accent1"/>
                </a:solidFill>
              </a:ln>
              <a:extLst/>
            </p:spPr>
            <p:txBody>
              <a:bodyPr vert="horz" wrap="square" lIns="91373" tIns="45684" rIns="91373" bIns="45684" numCol="1" rtlCol="0" anchor="t" anchorCtr="0" compatLnSpc="1">
                <a:prstTxWarp prst="textNoShape">
                  <a:avLst/>
                </a:prstTxWarp>
              </a:bodyPr>
              <a:lstStyle/>
              <a:p>
                <a:pPr algn="ctr" defTabSz="761590" fontAlgn="base">
                  <a:spcBef>
                    <a:spcPct val="0"/>
                  </a:spcBef>
                  <a:spcAft>
                    <a:spcPct val="0"/>
                  </a:spcAft>
                </a:pPr>
                <a:endParaRPr lang="en-US" sz="1500" dirty="0">
                  <a:latin typeface="BentonSans Regular"/>
                </a:endParaRPr>
              </a:p>
            </p:txBody>
          </p:sp>
          <p:sp>
            <p:nvSpPr>
              <p:cNvPr id="22" name="TextBox 21"/>
              <p:cNvSpPr txBox="1"/>
              <p:nvPr/>
            </p:nvSpPr>
            <p:spPr>
              <a:xfrm>
                <a:off x="1664577" y="4121918"/>
                <a:ext cx="846386" cy="553998"/>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1800" b="1" kern="0" dirty="0" smtClean="0">
                    <a:solidFill>
                      <a:schemeClr val="bg1"/>
                    </a:solidFill>
                    <a:latin typeface="+mj-lt"/>
                    <a:ea typeface="Arial Unicode MS" pitchFamily="34" charset="-128"/>
                    <a:cs typeface="Arial Unicode MS" pitchFamily="34" charset="-128"/>
                  </a:rPr>
                  <a:t>Internet</a:t>
                </a:r>
                <a:r>
                  <a:rPr lang="en-US" sz="1800" b="1" kern="0" dirty="0">
                    <a:solidFill>
                      <a:schemeClr val="bg1"/>
                    </a:solidFill>
                    <a:latin typeface="+mj-lt"/>
                    <a:ea typeface="Arial Unicode MS" pitchFamily="34" charset="-128"/>
                    <a:cs typeface="Arial Unicode MS" pitchFamily="34" charset="-128"/>
                  </a:rPr>
                  <a:t/>
                </a:r>
                <a:br>
                  <a:rPr lang="en-US" sz="1800" b="1" kern="0" dirty="0">
                    <a:solidFill>
                      <a:schemeClr val="bg1"/>
                    </a:solidFill>
                    <a:latin typeface="+mj-lt"/>
                    <a:ea typeface="Arial Unicode MS" pitchFamily="34" charset="-128"/>
                    <a:cs typeface="Arial Unicode MS" pitchFamily="34" charset="-128"/>
                  </a:rPr>
                </a:br>
                <a:r>
                  <a:rPr lang="cs-CZ" sz="1800" b="1" kern="0" dirty="0" smtClean="0">
                    <a:solidFill>
                      <a:schemeClr val="bg1"/>
                    </a:solidFill>
                    <a:latin typeface="+mj-lt"/>
                    <a:ea typeface="Arial Unicode MS" pitchFamily="34" charset="-128"/>
                    <a:cs typeface="BentonSans Medium"/>
                  </a:rPr>
                  <a:t>obsahu</a:t>
                </a:r>
                <a:endParaRPr lang="en-US" sz="1800" b="1" kern="0" dirty="0">
                  <a:solidFill>
                    <a:schemeClr val="bg1"/>
                  </a:solidFill>
                  <a:latin typeface="+mj-lt"/>
                  <a:ea typeface="Arial Unicode MS" pitchFamily="34" charset="-128"/>
                  <a:cs typeface="Arial Unicode MS" pitchFamily="34" charset="-128"/>
                </a:endParaRPr>
              </a:p>
            </p:txBody>
          </p:sp>
          <p:grpSp>
            <p:nvGrpSpPr>
              <p:cNvPr id="12" name="Group 11"/>
              <p:cNvGrpSpPr/>
              <p:nvPr/>
            </p:nvGrpSpPr>
            <p:grpSpPr>
              <a:xfrm>
                <a:off x="1427845" y="3328301"/>
                <a:ext cx="1070393" cy="504814"/>
                <a:chOff x="1637749" y="2988465"/>
                <a:chExt cx="1685041" cy="958689"/>
              </a:xfrm>
            </p:grpSpPr>
            <p:pic>
              <p:nvPicPr>
                <p:cNvPr id="40" name="Picture 8" descr="\\psf\Host\Users\eric\Graphic Tank\Screens and Documents v1-12.png"/>
                <p:cNvPicPr>
                  <a:picLocks noChangeAspect="1" noChangeArrowheads="1"/>
                </p:cNvPicPr>
                <p:nvPr/>
              </p:nvPicPr>
              <p:blipFill>
                <a:blip r:embed="rId3" cstate="email">
                  <a:biLevel thresh="50000"/>
                  <a:extLst>
                    <a:ext uri="{28A0092B-C50C-407E-A947-70E740481C1C}">
                      <a14:useLocalDpi xmlns:a14="http://schemas.microsoft.com/office/drawing/2010/main"/>
                    </a:ext>
                  </a:extLst>
                </a:blip>
                <a:srcRect/>
                <a:stretch>
                  <a:fillRect/>
                </a:stretch>
              </p:blipFill>
              <p:spPr bwMode="auto">
                <a:xfrm>
                  <a:off x="2188026" y="2988465"/>
                  <a:ext cx="735257" cy="958689"/>
                </a:xfrm>
                <a:prstGeom prst="rect">
                  <a:avLst/>
                </a:prstGeom>
                <a:noFill/>
              </p:spPr>
            </p:pic>
            <p:pic>
              <p:nvPicPr>
                <p:cNvPr id="41" name="Picture 9" descr="\\psf\Host\Users\eric\Graphic Tank\Screens and Documents v1-11.png"/>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3004310" y="3322459"/>
                  <a:ext cx="318480" cy="412987"/>
                </a:xfrm>
                <a:prstGeom prst="rect">
                  <a:avLst/>
                </a:prstGeom>
                <a:noFill/>
              </p:spPr>
            </p:pic>
            <p:pic>
              <p:nvPicPr>
                <p:cNvPr id="42" name="Picture 10" descr="\\psf\Host\Users\eric\Graphic Tank\Screens and Documents v1-10.png"/>
                <p:cNvPicPr>
                  <a:picLocks noChangeAspect="1" noChangeArrowheads="1"/>
                </p:cNvPicPr>
                <p:nvPr/>
              </p:nvPicPr>
              <p:blipFill>
                <a:blip r:embed="rId5" cstate="email">
                  <a:biLevel thresh="50000"/>
                  <a:extLst>
                    <a:ext uri="{28A0092B-C50C-407E-A947-70E740481C1C}">
                      <a14:useLocalDpi xmlns:a14="http://schemas.microsoft.com/office/drawing/2010/main"/>
                    </a:ext>
                  </a:extLst>
                </a:blip>
                <a:srcRect/>
                <a:stretch>
                  <a:fillRect/>
                </a:stretch>
              </p:blipFill>
              <p:spPr bwMode="auto">
                <a:xfrm>
                  <a:off x="1637749" y="3394979"/>
                  <a:ext cx="423090" cy="548640"/>
                </a:xfrm>
                <a:prstGeom prst="rect">
                  <a:avLst/>
                </a:prstGeom>
                <a:noFill/>
              </p:spPr>
            </p:pic>
          </p:grpSp>
        </p:grpSp>
        <p:grpSp>
          <p:nvGrpSpPr>
            <p:cNvPr id="10" name="Group 9"/>
            <p:cNvGrpSpPr/>
            <p:nvPr/>
          </p:nvGrpSpPr>
          <p:grpSpPr>
            <a:xfrm>
              <a:off x="4098980" y="2012355"/>
              <a:ext cx="2632525" cy="2632525"/>
              <a:chOff x="4098980" y="2662365"/>
              <a:chExt cx="2632525" cy="2632525"/>
            </a:xfrm>
          </p:grpSpPr>
          <p:sp>
            <p:nvSpPr>
              <p:cNvPr id="32" name="Oval 31"/>
              <p:cNvSpPr/>
              <p:nvPr/>
            </p:nvSpPr>
            <p:spPr bwMode="auto">
              <a:xfrm>
                <a:off x="4098980" y="2662365"/>
                <a:ext cx="2632525" cy="2632525"/>
              </a:xfrm>
              <a:prstGeom prst="ellipse">
                <a:avLst/>
              </a:prstGeom>
              <a:solidFill>
                <a:schemeClr val="tx1">
                  <a:alpha val="64000"/>
                </a:schemeClr>
              </a:solidFill>
              <a:ln w="101600" cmpd="sng">
                <a:solidFill>
                  <a:schemeClr val="accent1"/>
                </a:solidFill>
              </a:ln>
              <a:extLst/>
            </p:spPr>
            <p:txBody>
              <a:bodyPr vert="horz" wrap="square" lIns="91373" tIns="45684" rIns="91373" bIns="45684" numCol="1" rtlCol="0" anchor="t" anchorCtr="0" compatLnSpc="1">
                <a:prstTxWarp prst="textNoShape">
                  <a:avLst/>
                </a:prstTxWarp>
              </a:bodyPr>
              <a:lstStyle/>
              <a:p>
                <a:pPr algn="ctr" defTabSz="761590" fontAlgn="base">
                  <a:spcBef>
                    <a:spcPct val="0"/>
                  </a:spcBef>
                  <a:spcAft>
                    <a:spcPct val="0"/>
                  </a:spcAft>
                </a:pPr>
                <a:endParaRPr lang="en-US" sz="1500" dirty="0">
                  <a:latin typeface="BentonSans Regular"/>
                </a:endParaRPr>
              </a:p>
            </p:txBody>
          </p:sp>
          <p:pic>
            <p:nvPicPr>
              <p:cNvPr id="35" name="Picture 22" descr="\\psf\Host\Users\eric\Graphic Tank\People v2-05.png"/>
              <p:cNvPicPr>
                <a:picLocks noChangeAspect="1" noChangeArrowheads="1"/>
              </p:cNvPicPr>
              <p:nvPr/>
            </p:nvPicPr>
            <p:blipFill>
              <a:blip r:embed="rId6" cstate="email">
                <a:biLevel thresh="50000"/>
                <a:extLst>
                  <a:ext uri="{28A0092B-C50C-407E-A947-70E740481C1C}">
                    <a14:useLocalDpi xmlns:a14="http://schemas.microsoft.com/office/drawing/2010/main"/>
                  </a:ext>
                </a:extLst>
              </a:blip>
              <a:srcRect/>
              <a:stretch>
                <a:fillRect/>
              </a:stretch>
            </p:blipFill>
            <p:spPr bwMode="auto">
              <a:xfrm>
                <a:off x="4941839" y="3075655"/>
                <a:ext cx="946807" cy="1078914"/>
              </a:xfrm>
              <a:prstGeom prst="rect">
                <a:avLst/>
              </a:prstGeom>
              <a:noFill/>
            </p:spPr>
          </p:pic>
          <p:sp>
            <p:nvSpPr>
              <p:cNvPr id="36" name="TextBox 35"/>
              <p:cNvSpPr txBox="1"/>
              <p:nvPr/>
            </p:nvSpPr>
            <p:spPr>
              <a:xfrm>
                <a:off x="4945564" y="4228989"/>
                <a:ext cx="939360" cy="615553"/>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2000" b="1" kern="0" dirty="0" smtClean="0">
                    <a:solidFill>
                      <a:schemeClr val="bg1"/>
                    </a:solidFill>
                    <a:latin typeface="+mj-lt"/>
                    <a:ea typeface="Arial Unicode MS" pitchFamily="34" charset="-128"/>
                    <a:cs typeface="Arial Unicode MS" pitchFamily="34" charset="-128"/>
                  </a:rPr>
                  <a:t>Internet</a:t>
                </a:r>
                <a:r>
                  <a:rPr lang="en-US" sz="2000" b="1" kern="0" dirty="0">
                    <a:solidFill>
                      <a:schemeClr val="bg1"/>
                    </a:solidFill>
                    <a:latin typeface="+mj-lt"/>
                    <a:ea typeface="Arial Unicode MS" pitchFamily="34" charset="-128"/>
                    <a:cs typeface="Arial Unicode MS" pitchFamily="34" charset="-128"/>
                  </a:rPr>
                  <a:t/>
                </a:r>
                <a:br>
                  <a:rPr lang="en-US" sz="2000" b="1" kern="0" dirty="0">
                    <a:solidFill>
                      <a:schemeClr val="bg1"/>
                    </a:solidFill>
                    <a:latin typeface="+mj-lt"/>
                    <a:ea typeface="Arial Unicode MS" pitchFamily="34" charset="-128"/>
                    <a:cs typeface="Arial Unicode MS" pitchFamily="34" charset="-128"/>
                  </a:rPr>
                </a:br>
                <a:r>
                  <a:rPr lang="cs-CZ" sz="2000" b="1" kern="0" dirty="0" smtClean="0">
                    <a:solidFill>
                      <a:schemeClr val="bg1"/>
                    </a:solidFill>
                    <a:latin typeface="+mj-lt"/>
                    <a:ea typeface="Arial Unicode MS" pitchFamily="34" charset="-128"/>
                    <a:cs typeface="BentonSans Medium"/>
                  </a:rPr>
                  <a:t>lidí</a:t>
                </a:r>
                <a:r>
                  <a:rPr lang="en-US" sz="2000" b="1" kern="0" dirty="0" smtClean="0">
                    <a:solidFill>
                      <a:schemeClr val="bg1"/>
                    </a:solidFill>
                    <a:latin typeface="+mj-lt"/>
                    <a:ea typeface="Arial Unicode MS" pitchFamily="34" charset="-128"/>
                    <a:cs typeface="Arial Unicode MS" pitchFamily="34" charset="-128"/>
                  </a:rPr>
                  <a:t> </a:t>
                </a:r>
                <a:endParaRPr lang="en-US" sz="2000" b="1" kern="0" dirty="0">
                  <a:solidFill>
                    <a:schemeClr val="bg1"/>
                  </a:solidFill>
                  <a:latin typeface="+mj-lt"/>
                  <a:ea typeface="Arial Unicode MS" pitchFamily="34" charset="-128"/>
                  <a:cs typeface="Arial Unicode MS" pitchFamily="34" charset="-128"/>
                </a:endParaRPr>
              </a:p>
            </p:txBody>
          </p:sp>
        </p:grpSp>
        <p:sp>
          <p:nvSpPr>
            <p:cNvPr id="14" name="Right Arrow 13"/>
            <p:cNvSpPr/>
            <p:nvPr/>
          </p:nvSpPr>
          <p:spPr bwMode="gray">
            <a:xfrm>
              <a:off x="3402108" y="3170823"/>
              <a:ext cx="426303" cy="315588"/>
            </a:xfrm>
            <a:prstGeom prst="rightArrow">
              <a:avLst/>
            </a:prstGeom>
            <a:solidFill>
              <a:schemeClr val="accent1"/>
            </a:solidFill>
            <a:ln w="6350" algn="ctr">
              <a:noFill/>
              <a:miter lim="800000"/>
              <a:headEnd/>
              <a:tailEnd/>
            </a:ln>
          </p:spPr>
          <p:txBody>
            <a:bodyPr lIns="89935" tIns="71952" rIns="89935" bIns="71952" rtlCol="0" anchor="ctr"/>
            <a:lstStyle/>
            <a:p>
              <a:pPr algn="ctr" defTabSz="913723"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sp>
          <p:nvSpPr>
            <p:cNvPr id="46" name="Right Arrow 45"/>
            <p:cNvSpPr/>
            <p:nvPr/>
          </p:nvSpPr>
          <p:spPr bwMode="gray">
            <a:xfrm>
              <a:off x="6954271" y="3170823"/>
              <a:ext cx="426303" cy="315588"/>
            </a:xfrm>
            <a:prstGeom prst="rightArrow">
              <a:avLst/>
            </a:prstGeom>
            <a:solidFill>
              <a:schemeClr val="accent1"/>
            </a:solidFill>
            <a:ln w="6350" algn="ctr">
              <a:noFill/>
              <a:miter lim="800000"/>
              <a:headEnd/>
              <a:tailEnd/>
            </a:ln>
          </p:spPr>
          <p:txBody>
            <a:bodyPr lIns="89935" tIns="71952" rIns="89935" bIns="71952" rtlCol="0" anchor="ctr"/>
            <a:lstStyle/>
            <a:p>
              <a:pPr algn="ctr" defTabSz="913723" fontAlgn="base">
                <a:spcBef>
                  <a:spcPct val="50000"/>
                </a:spcBef>
                <a:spcAft>
                  <a:spcPct val="0"/>
                </a:spcAft>
                <a:buClr>
                  <a:srgbClr val="F0AB00"/>
                </a:buClr>
                <a:buSzPct val="80000"/>
              </a:pPr>
              <a:endParaRPr lang="en-US" sz="2000" kern="0" dirty="0" err="1">
                <a:ea typeface="Arial Unicode MS" pitchFamily="34" charset="-128"/>
                <a:cs typeface="Arial Unicode MS" pitchFamily="34" charset="-128"/>
              </a:endParaRPr>
            </a:p>
          </p:txBody>
        </p:sp>
        <p:grpSp>
          <p:nvGrpSpPr>
            <p:cNvPr id="6" name="Group 5"/>
            <p:cNvGrpSpPr/>
            <p:nvPr/>
          </p:nvGrpSpPr>
          <p:grpSpPr>
            <a:xfrm>
              <a:off x="7599412" y="1668879"/>
              <a:ext cx="3319476" cy="3319476"/>
              <a:chOff x="7599412" y="2318882"/>
              <a:chExt cx="3319476" cy="3319476"/>
            </a:xfrm>
          </p:grpSpPr>
          <p:sp>
            <p:nvSpPr>
              <p:cNvPr id="33" name="Oval 32"/>
              <p:cNvSpPr/>
              <p:nvPr/>
            </p:nvSpPr>
            <p:spPr bwMode="auto">
              <a:xfrm>
                <a:off x="7599412" y="2318882"/>
                <a:ext cx="3319476" cy="3319476"/>
              </a:xfrm>
              <a:prstGeom prst="ellipse">
                <a:avLst/>
              </a:prstGeom>
              <a:solidFill>
                <a:schemeClr val="tx1">
                  <a:alpha val="64000"/>
                </a:schemeClr>
              </a:solidFill>
              <a:ln w="101600" cmpd="sng">
                <a:solidFill>
                  <a:schemeClr val="accent1"/>
                </a:solidFill>
              </a:ln>
              <a:extLst/>
            </p:spPr>
            <p:txBody>
              <a:bodyPr vert="horz" wrap="square" lIns="91373" tIns="45684" rIns="91373" bIns="45684" numCol="1" rtlCol="0" anchor="t" anchorCtr="0" compatLnSpc="1">
                <a:prstTxWarp prst="textNoShape">
                  <a:avLst/>
                </a:prstTxWarp>
              </a:bodyPr>
              <a:lstStyle/>
              <a:p>
                <a:pPr algn="ctr" defTabSz="761590" fontAlgn="base">
                  <a:spcBef>
                    <a:spcPct val="0"/>
                  </a:spcBef>
                  <a:spcAft>
                    <a:spcPct val="0"/>
                  </a:spcAft>
                </a:pPr>
                <a:endParaRPr lang="en-US" sz="1500" dirty="0">
                  <a:latin typeface="BentonSans Regular"/>
                </a:endParaRPr>
              </a:p>
            </p:txBody>
          </p:sp>
          <p:grpSp>
            <p:nvGrpSpPr>
              <p:cNvPr id="18" name="Group 17"/>
              <p:cNvGrpSpPr/>
              <p:nvPr/>
            </p:nvGrpSpPr>
            <p:grpSpPr>
              <a:xfrm>
                <a:off x="8447003" y="2789447"/>
                <a:ext cx="329511" cy="518349"/>
                <a:chOff x="8806630" y="2890097"/>
                <a:chExt cx="426150" cy="419021"/>
              </a:xfrm>
            </p:grpSpPr>
            <p:pic>
              <p:nvPicPr>
                <p:cNvPr id="27" name="Picture 8" descr="\\psf\Host\Users\eric\Graphic Tank\Screens and Documents v1-12.png"/>
                <p:cNvPicPr>
                  <a:picLocks noChangeAspect="1" noChangeArrowheads="1"/>
                </p:cNvPicPr>
                <p:nvPr/>
              </p:nvPicPr>
              <p:blipFill>
                <a:blip r:embed="rId7" cstate="email">
                  <a:biLevel thresh="50000"/>
                  <a:extLst>
                    <a:ext uri="{28A0092B-C50C-407E-A947-70E740481C1C}">
                      <a14:useLocalDpi xmlns:a14="http://schemas.microsoft.com/office/drawing/2010/main"/>
                    </a:ext>
                  </a:extLst>
                </a:blip>
                <a:srcRect/>
                <a:stretch>
                  <a:fillRect/>
                </a:stretch>
              </p:blipFill>
              <p:spPr bwMode="auto">
                <a:xfrm>
                  <a:off x="8806630" y="2890097"/>
                  <a:ext cx="329511" cy="289712"/>
                </a:xfrm>
                <a:prstGeom prst="rect">
                  <a:avLst/>
                </a:prstGeom>
                <a:noFill/>
              </p:spPr>
            </p:pic>
            <p:pic>
              <p:nvPicPr>
                <p:cNvPr id="28" name="Picture 9" descr="\\psf\Host\Users\eric\Graphic Tank\Screens and Documents v1-11.png"/>
                <p:cNvPicPr>
                  <a:picLocks noChangeAspect="1" noChangeArrowheads="1"/>
                </p:cNvPicPr>
                <p:nvPr/>
              </p:nvPicPr>
              <p:blipFill>
                <a:blip r:embed="rId8" cstate="email">
                  <a:biLevel thresh="50000"/>
                  <a:extLst>
                    <a:ext uri="{28A0092B-C50C-407E-A947-70E740481C1C}">
                      <a14:useLocalDpi xmlns:a14="http://schemas.microsoft.com/office/drawing/2010/main"/>
                    </a:ext>
                  </a:extLst>
                </a:blip>
                <a:srcRect/>
                <a:stretch>
                  <a:fillRect/>
                </a:stretch>
              </p:blipFill>
              <p:spPr bwMode="auto">
                <a:xfrm>
                  <a:off x="8990130" y="3096943"/>
                  <a:ext cx="242650" cy="212175"/>
                </a:xfrm>
                <a:prstGeom prst="rect">
                  <a:avLst/>
                </a:prstGeom>
                <a:noFill/>
              </p:spPr>
            </p:pic>
          </p:grpSp>
          <p:pic>
            <p:nvPicPr>
              <p:cNvPr id="29" name="Picture 22" descr="\\psf\Host\Users\eric\Graphic Tank\People v2-05.png"/>
              <p:cNvPicPr>
                <a:picLocks noChangeAspect="1" noChangeArrowheads="1"/>
              </p:cNvPicPr>
              <p:nvPr/>
            </p:nvPicPr>
            <p:blipFill>
              <a:blip r:embed="rId9" cstate="email">
                <a:biLevel thresh="50000"/>
                <a:extLst>
                  <a:ext uri="{28A0092B-C50C-407E-A947-70E740481C1C}">
                    <a14:useLocalDpi xmlns:a14="http://schemas.microsoft.com/office/drawing/2010/main"/>
                  </a:ext>
                </a:extLst>
              </a:blip>
              <a:srcRect/>
              <a:stretch>
                <a:fillRect/>
              </a:stretch>
            </p:blipFill>
            <p:spPr bwMode="auto">
              <a:xfrm>
                <a:off x="10095767" y="3075655"/>
                <a:ext cx="451285" cy="514255"/>
              </a:xfrm>
              <a:prstGeom prst="rect">
                <a:avLst/>
              </a:prstGeom>
              <a:noFill/>
            </p:spPr>
          </p:pic>
          <p:sp>
            <p:nvSpPr>
              <p:cNvPr id="37" name="TextBox 36"/>
              <p:cNvSpPr txBox="1"/>
              <p:nvPr/>
            </p:nvSpPr>
            <p:spPr>
              <a:xfrm>
                <a:off x="8640030" y="3726901"/>
                <a:ext cx="1213474" cy="738664"/>
              </a:xfrm>
              <a:prstGeom prst="rect">
                <a:avLst/>
              </a:prstGeom>
              <a:noFill/>
            </p:spPr>
            <p:txBody>
              <a:bodyPr wrap="none" lIns="0" tIns="0" rIns="0" bIns="0" rtlCol="0">
                <a:spAutoFit/>
              </a:bodyPr>
              <a:lstStyle/>
              <a:p>
                <a:pPr algn="ctr" fontAlgn="base">
                  <a:spcBef>
                    <a:spcPct val="50000"/>
                  </a:spcBef>
                  <a:spcAft>
                    <a:spcPct val="0"/>
                  </a:spcAft>
                  <a:buClr>
                    <a:srgbClr val="F0AB00"/>
                  </a:buClr>
                  <a:buSzPct val="80000"/>
                </a:pPr>
                <a:r>
                  <a:rPr lang="en-US" sz="2400" b="1" kern="0" dirty="0" smtClean="0">
                    <a:solidFill>
                      <a:schemeClr val="bg1"/>
                    </a:solidFill>
                    <a:latin typeface="+mj-lt"/>
                    <a:ea typeface="Arial Unicode MS" pitchFamily="34" charset="-128"/>
                    <a:cs typeface="Arial Unicode MS" pitchFamily="34" charset="-128"/>
                  </a:rPr>
                  <a:t>Internet </a:t>
                </a:r>
                <a:r>
                  <a:rPr lang="en-US" sz="2400" b="1" kern="0" dirty="0">
                    <a:solidFill>
                      <a:schemeClr val="bg1"/>
                    </a:solidFill>
                    <a:latin typeface="+mj-lt"/>
                    <a:ea typeface="Arial Unicode MS" pitchFamily="34" charset="-128"/>
                    <a:cs typeface="Arial Unicode MS" pitchFamily="34" charset="-128"/>
                  </a:rPr>
                  <a:t/>
                </a:r>
                <a:br>
                  <a:rPr lang="en-US" sz="2400" b="1" kern="0" dirty="0">
                    <a:solidFill>
                      <a:schemeClr val="bg1"/>
                    </a:solidFill>
                    <a:latin typeface="+mj-lt"/>
                    <a:ea typeface="Arial Unicode MS" pitchFamily="34" charset="-128"/>
                    <a:cs typeface="Arial Unicode MS" pitchFamily="34" charset="-128"/>
                  </a:rPr>
                </a:br>
                <a:r>
                  <a:rPr lang="cs-CZ" sz="2400" b="1" kern="0" dirty="0" smtClean="0">
                    <a:solidFill>
                      <a:schemeClr val="bg1"/>
                    </a:solidFill>
                    <a:latin typeface="+mj-lt"/>
                    <a:ea typeface="Arial Unicode MS" pitchFamily="34" charset="-128"/>
                    <a:cs typeface="BentonSans Medium"/>
                  </a:rPr>
                  <a:t>věcí</a:t>
                </a:r>
                <a:endParaRPr lang="en-US" sz="2400" b="1" kern="0" dirty="0">
                  <a:solidFill>
                    <a:schemeClr val="bg1"/>
                  </a:solidFill>
                  <a:latin typeface="+mj-lt"/>
                  <a:ea typeface="Arial Unicode MS" pitchFamily="34" charset="-128"/>
                  <a:cs typeface="Arial Unicode MS" pitchFamily="34" charset="-128"/>
                </a:endParaRPr>
              </a:p>
            </p:txBody>
          </p:sp>
          <p:pic>
            <p:nvPicPr>
              <p:cNvPr id="15" name="Picture 1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117060" y="2651298"/>
                <a:ext cx="837799" cy="567125"/>
              </a:xfrm>
              <a:prstGeom prst="rect">
                <a:avLst/>
              </a:prstGeom>
            </p:spPr>
          </p:pic>
          <p:pic>
            <p:nvPicPr>
              <p:cNvPr id="17" name="Picture 1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933869" y="3572348"/>
                <a:ext cx="445787" cy="450685"/>
              </a:xfrm>
              <a:prstGeom prst="rect">
                <a:avLst/>
              </a:prstGeom>
            </p:spPr>
          </p:pic>
          <p:pic>
            <p:nvPicPr>
              <p:cNvPr id="20" name="Picture 1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776514" y="4763470"/>
                <a:ext cx="709209" cy="197264"/>
              </a:xfrm>
              <a:prstGeom prst="rect">
                <a:avLst/>
              </a:prstGeom>
            </p:spPr>
          </p:pic>
          <p:pic>
            <p:nvPicPr>
              <p:cNvPr id="3" name="Picture 2"/>
              <p:cNvPicPr>
                <a:picLocks noChangeAspect="1"/>
              </p:cNvPicPr>
              <p:nvPr/>
            </p:nvPicPr>
            <p:blipFill>
              <a:blip r:embed="rId13" cstate="email">
                <a:biLevel thresh="25000"/>
                <a:extLst>
                  <a:ext uri="{BEBA8EAE-BF5A-486C-A8C5-ECC9F3942E4B}">
                    <a14:imgProps xmlns:a14="http://schemas.microsoft.com/office/drawing/2010/main">
                      <a14:imgLayer r:embed="rId14">
                        <a14:imgEffect>
                          <a14:artisticPhotocopy/>
                        </a14:imgEffect>
                        <a14:imgEffect>
                          <a14:saturation sat="0"/>
                        </a14:imgEffect>
                      </a14:imgLayer>
                    </a14:imgProps>
                  </a:ext>
                  <a:ext uri="{28A0092B-C50C-407E-A947-70E740481C1C}">
                    <a14:useLocalDpi xmlns:a14="http://schemas.microsoft.com/office/drawing/2010/main"/>
                  </a:ext>
                </a:extLst>
              </a:blip>
              <a:stretch>
                <a:fillRect/>
              </a:stretch>
            </p:blipFill>
            <p:spPr>
              <a:xfrm>
                <a:off x="10235145" y="3833115"/>
                <a:ext cx="387624" cy="368765"/>
              </a:xfrm>
              <a:prstGeom prst="rect">
                <a:avLst/>
              </a:prstGeom>
            </p:spPr>
          </p:pic>
          <p:pic>
            <p:nvPicPr>
              <p:cNvPr id="4" name="Picture 3"/>
              <p:cNvPicPr>
                <a:picLocks noChangeAspect="1"/>
              </p:cNvPicPr>
              <p:nvPr/>
            </p:nvPicPr>
            <p:blipFill>
              <a:blip r:embed="rId15" cstate="email">
                <a:biLevel thresh="25000"/>
                <a:extLst>
                  <a:ext uri="{28A0092B-C50C-407E-A947-70E740481C1C}">
                    <a14:useLocalDpi xmlns:a14="http://schemas.microsoft.com/office/drawing/2010/main"/>
                  </a:ext>
                </a:extLst>
              </a:blip>
              <a:stretch>
                <a:fillRect/>
              </a:stretch>
            </p:blipFill>
            <p:spPr>
              <a:xfrm>
                <a:off x="8144274" y="4295968"/>
                <a:ext cx="188432" cy="430849"/>
              </a:xfrm>
              <a:prstGeom prst="rect">
                <a:avLst/>
              </a:prstGeom>
            </p:spPr>
          </p:pic>
          <p:pic>
            <p:nvPicPr>
              <p:cNvPr id="7" name="Picture 6"/>
              <p:cNvPicPr>
                <a:picLocks noChangeAspect="1"/>
              </p:cNvPicPr>
              <p:nvPr/>
            </p:nvPicPr>
            <p:blipFill>
              <a:blip r:embed="rId16" cstate="email">
                <a:biLevel thresh="25000"/>
                <a:extLst>
                  <a:ext uri="{28A0092B-C50C-407E-A947-70E740481C1C}">
                    <a14:useLocalDpi xmlns:a14="http://schemas.microsoft.com/office/drawing/2010/main"/>
                  </a:ext>
                </a:extLst>
              </a:blip>
              <a:stretch>
                <a:fillRect/>
              </a:stretch>
            </p:blipFill>
            <p:spPr>
              <a:xfrm>
                <a:off x="9954858" y="4685077"/>
                <a:ext cx="436731" cy="272552"/>
              </a:xfrm>
              <a:prstGeom prst="rect">
                <a:avLst/>
              </a:prstGeom>
            </p:spPr>
          </p:pic>
          <p:pic>
            <p:nvPicPr>
              <p:cNvPr id="34" name="Picture 33"/>
              <p:cNvPicPr>
                <a:picLocks noChangeAspect="1"/>
              </p:cNvPicPr>
              <p:nvPr/>
            </p:nvPicPr>
            <p:blipFill>
              <a:blip r:embed="rId17" cstate="email">
                <a:clrChange>
                  <a:clrFrom>
                    <a:srgbClr val="FFFFFF"/>
                  </a:clrFrom>
                  <a:clrTo>
                    <a:srgbClr val="FFFFFF">
                      <a:alpha val="0"/>
                    </a:srgbClr>
                  </a:clrTo>
                </a:clrChange>
                <a:biLevel thresh="50000"/>
                <a:extLst>
                  <a:ext uri="{BEBA8EAE-BF5A-486C-A8C5-ECC9F3942E4B}">
                    <a14:imgProps xmlns:a14="http://schemas.microsoft.com/office/drawing/2010/main">
                      <a14:imgLayer r:embed="rId18">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8873153" y="5173762"/>
                <a:ext cx="456689" cy="284943"/>
              </a:xfrm>
              <a:prstGeom prst="rect">
                <a:avLst/>
              </a:prstGeom>
            </p:spPr>
          </p:pic>
          <p:pic>
            <p:nvPicPr>
              <p:cNvPr id="38" name="Picture 37"/>
              <p:cNvPicPr>
                <a:picLocks noChangeAspect="1"/>
              </p:cNvPicPr>
              <p:nvPr/>
            </p:nvPicPr>
            <p:blipFill>
              <a:blip r:embed="rId19" cstate="email">
                <a:lum bright="70000" contrast="-70000"/>
                <a:extLst>
                  <a:ext uri="{28A0092B-C50C-407E-A947-70E740481C1C}">
                    <a14:useLocalDpi xmlns:a14="http://schemas.microsoft.com/office/drawing/2010/main"/>
                  </a:ext>
                </a:extLst>
              </a:blip>
              <a:stretch>
                <a:fillRect/>
              </a:stretch>
            </p:blipFill>
            <p:spPr>
              <a:xfrm>
                <a:off x="8332706" y="4726817"/>
                <a:ext cx="275360" cy="562192"/>
              </a:xfrm>
              <a:prstGeom prst="rect">
                <a:avLst/>
              </a:prstGeom>
            </p:spPr>
          </p:pic>
          <p:pic>
            <p:nvPicPr>
              <p:cNvPr id="8" name="Picture 7"/>
              <p:cNvPicPr>
                <a:picLocks noChangeAspect="1"/>
              </p:cNvPicPr>
              <p:nvPr/>
            </p:nvPicPr>
            <p:blipFill>
              <a:blip r:embed="rId20" cstate="email">
                <a:biLevel thresh="25000"/>
                <a:extLst>
                  <a:ext uri="{28A0092B-C50C-407E-A947-70E740481C1C}">
                    <a14:useLocalDpi xmlns:a14="http://schemas.microsoft.com/office/drawing/2010/main"/>
                  </a:ext>
                </a:extLst>
              </a:blip>
              <a:stretch>
                <a:fillRect/>
              </a:stretch>
            </p:blipFill>
            <p:spPr>
              <a:xfrm>
                <a:off x="9645441" y="5124693"/>
                <a:ext cx="433094" cy="170197"/>
              </a:xfrm>
              <a:prstGeom prst="rect">
                <a:avLst/>
              </a:prstGeom>
            </p:spPr>
          </p:pic>
          <p:pic>
            <p:nvPicPr>
              <p:cNvPr id="39" name="Picture 38"/>
              <p:cNvPicPr>
                <a:picLocks noChangeAspect="1"/>
              </p:cNvPicPr>
              <p:nvPr/>
            </p:nvPicPr>
            <p:blipFill>
              <a:blip r:embed="rId21" cstate="email">
                <a:lum bright="70000" contrast="-70000"/>
                <a:extLst>
                  <a:ext uri="{28A0092B-C50C-407E-A947-70E740481C1C}">
                    <a14:useLocalDpi xmlns:a14="http://schemas.microsoft.com/office/drawing/2010/main"/>
                  </a:ext>
                </a:extLst>
              </a:blip>
              <a:stretch>
                <a:fillRect/>
              </a:stretch>
            </p:blipFill>
            <p:spPr>
              <a:xfrm>
                <a:off x="9565062" y="4765172"/>
                <a:ext cx="298323" cy="263519"/>
              </a:xfrm>
              <a:prstGeom prst="rect">
                <a:avLst/>
              </a:prstGeom>
            </p:spPr>
          </p:pic>
          <p:pic>
            <p:nvPicPr>
              <p:cNvPr id="9" name="Picture 8"/>
              <p:cNvPicPr>
                <a:picLocks noChangeAspect="1"/>
              </p:cNvPicPr>
              <p:nvPr/>
            </p:nvPicPr>
            <p:blipFill>
              <a:blip r:embed="rId22" cstate="email">
                <a:biLevel thresh="25000"/>
                <a:extLst>
                  <a:ext uri="{28A0092B-C50C-407E-A947-70E740481C1C}">
                    <a14:useLocalDpi xmlns:a14="http://schemas.microsoft.com/office/drawing/2010/main"/>
                  </a:ext>
                </a:extLst>
              </a:blip>
              <a:stretch>
                <a:fillRect/>
              </a:stretch>
            </p:blipFill>
            <p:spPr>
              <a:xfrm flipH="1">
                <a:off x="8006611" y="3075655"/>
                <a:ext cx="373045" cy="355922"/>
              </a:xfrm>
              <a:prstGeom prst="rect">
                <a:avLst/>
              </a:prstGeom>
            </p:spPr>
          </p:pic>
          <p:pic>
            <p:nvPicPr>
              <p:cNvPr id="43" name="Picture 42"/>
              <p:cNvPicPr>
                <a:picLocks noChangeAspect="1"/>
              </p:cNvPicPr>
              <p:nvPr/>
            </p:nvPicPr>
            <p:blipFill>
              <a:blip r:embed="rId23" cstate="email">
                <a:lum bright="70000" contrast="-70000"/>
                <a:extLst>
                  <a:ext uri="{28A0092B-C50C-407E-A947-70E740481C1C}">
                    <a14:useLocalDpi xmlns:a14="http://schemas.microsoft.com/office/drawing/2010/main"/>
                  </a:ext>
                </a:extLst>
              </a:blip>
              <a:stretch>
                <a:fillRect/>
              </a:stretch>
            </p:blipFill>
            <p:spPr>
              <a:xfrm>
                <a:off x="9954859" y="4240162"/>
                <a:ext cx="777818" cy="323485"/>
              </a:xfrm>
              <a:prstGeom prst="rect">
                <a:avLst/>
              </a:prstGeom>
            </p:spPr>
          </p:pic>
        </p:grpSp>
      </p:grpSp>
      <p:sp>
        <p:nvSpPr>
          <p:cNvPr id="13" name="TextBox 12"/>
          <p:cNvSpPr txBox="1"/>
          <p:nvPr/>
        </p:nvSpPr>
        <p:spPr>
          <a:xfrm>
            <a:off x="1138871" y="1643176"/>
            <a:ext cx="9874884" cy="738664"/>
          </a:xfrm>
          <a:prstGeom prst="rect">
            <a:avLst/>
          </a:prstGeom>
          <a:noFill/>
        </p:spPr>
        <p:txBody>
          <a:bodyPr wrap="square" lIns="0" tIns="0" rIns="0" bIns="0" rtlCol="0">
            <a:spAutoFit/>
          </a:bodyPr>
          <a:lstStyle>
            <a:defPPr>
              <a:defRPr lang="de-DE"/>
            </a:defPPr>
            <a:lvl1pPr fontAlgn="base">
              <a:spcBef>
                <a:spcPts val="600"/>
              </a:spcBef>
              <a:spcAft>
                <a:spcPct val="0"/>
              </a:spcAft>
              <a:buClr>
                <a:srgbClr val="F0AB00"/>
              </a:buClr>
              <a:buSzPct val="80000"/>
              <a:defRPr sz="2400" b="1">
                <a:solidFill>
                  <a:schemeClr val="accent1"/>
                </a:solidFill>
              </a:defRPr>
            </a:lvl1pPr>
          </a:lstStyle>
          <a:p>
            <a:r>
              <a:rPr lang="cs-CZ" dirty="0"/>
              <a:t>50 miliard věcí připojených k internetu do roku 2020 bude zdrojem obrovského množství informací umožňujících optimalizovat </a:t>
            </a:r>
            <a:r>
              <a:rPr lang="cs-CZ" dirty="0" smtClean="0"/>
              <a:t>výrobu</a:t>
            </a:r>
            <a:endParaRPr lang="cs-CZ" dirty="0"/>
          </a:p>
        </p:txBody>
      </p:sp>
      <p:sp>
        <p:nvSpPr>
          <p:cNvPr id="2" name="Title 1"/>
          <p:cNvSpPr>
            <a:spLocks noGrp="1"/>
          </p:cNvSpPr>
          <p:nvPr>
            <p:ph type="title"/>
          </p:nvPr>
        </p:nvSpPr>
        <p:spPr/>
        <p:txBody>
          <a:bodyPr/>
          <a:lstStyle/>
          <a:p>
            <a:r>
              <a:rPr lang="cs-CZ" dirty="0"/>
              <a:t>Jsou tyto technologické trendy relevantní pro výrobu?</a:t>
            </a:r>
            <a:br>
              <a:rPr lang="cs-CZ" dirty="0"/>
            </a:br>
            <a:r>
              <a:rPr lang="cs-CZ" sz="2400" b="0" dirty="0" smtClean="0"/>
              <a:t>Internet věcí</a:t>
            </a:r>
            <a:endParaRPr lang="cs-CZ" dirty="0"/>
          </a:p>
        </p:txBody>
      </p:sp>
    </p:spTree>
    <p:extLst>
      <p:ext uri="{BB962C8B-B14F-4D97-AF65-F5344CB8AC3E}">
        <p14:creationId xmlns:p14="http://schemas.microsoft.com/office/powerpoint/2010/main" val="4224651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Klíčové technologické trendy s sebou přináší zásadní výzvy</a:t>
            </a:r>
            <a:br>
              <a:rPr lang="cs-CZ" dirty="0" smtClean="0"/>
            </a:br>
            <a:r>
              <a:rPr lang="cs-CZ" sz="2400" b="0" dirty="0" smtClean="0"/>
              <a:t>Výrobci musí reagovat a zohlednit je ve svých strategiích</a:t>
            </a:r>
            <a:endParaRPr lang="cs-CZ" b="0" dirty="0"/>
          </a:p>
        </p:txBody>
      </p:sp>
      <p:grpSp>
        <p:nvGrpSpPr>
          <p:cNvPr id="5" name="Group 4"/>
          <p:cNvGrpSpPr/>
          <p:nvPr/>
        </p:nvGrpSpPr>
        <p:grpSpPr>
          <a:xfrm>
            <a:off x="1467771" y="2306070"/>
            <a:ext cx="1827122" cy="1609511"/>
            <a:chOff x="1092089" y="2036755"/>
            <a:chExt cx="1827122" cy="1609558"/>
          </a:xfrm>
        </p:grpSpPr>
        <p:sp>
          <p:nvSpPr>
            <p:cNvPr id="26" name="Freeform 951"/>
            <p:cNvSpPr>
              <a:spLocks noChangeAspect="1" noEditPoints="1"/>
            </p:cNvSpPr>
            <p:nvPr/>
          </p:nvSpPr>
          <p:spPr bwMode="auto">
            <a:xfrm>
              <a:off x="1776359" y="2863805"/>
              <a:ext cx="315273"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accent1"/>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sp>
          <p:nvSpPr>
            <p:cNvPr id="27" name="Freeform 951"/>
            <p:cNvSpPr>
              <a:spLocks noChangeAspect="1" noEditPoints="1"/>
            </p:cNvSpPr>
            <p:nvPr/>
          </p:nvSpPr>
          <p:spPr bwMode="auto">
            <a:xfrm>
              <a:off x="1462674" y="2571409"/>
              <a:ext cx="303451"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75000"/>
              </a:schemeClr>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sp>
          <p:nvSpPr>
            <p:cNvPr id="28" name="Freeform 951"/>
            <p:cNvSpPr>
              <a:spLocks noChangeAspect="1" noEditPoints="1"/>
            </p:cNvSpPr>
            <p:nvPr/>
          </p:nvSpPr>
          <p:spPr bwMode="auto">
            <a:xfrm>
              <a:off x="1552188" y="2085178"/>
              <a:ext cx="303451"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75000"/>
              </a:schemeClr>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sp>
          <p:nvSpPr>
            <p:cNvPr id="31" name="Freeform 951"/>
            <p:cNvSpPr>
              <a:spLocks noChangeAspect="1" noEditPoints="1"/>
            </p:cNvSpPr>
            <p:nvPr/>
          </p:nvSpPr>
          <p:spPr bwMode="auto">
            <a:xfrm>
              <a:off x="1425751" y="2987074"/>
              <a:ext cx="303451"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75000"/>
              </a:schemeClr>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sp>
          <p:nvSpPr>
            <p:cNvPr id="32" name="Freeform 951"/>
            <p:cNvSpPr>
              <a:spLocks noChangeAspect="1" noEditPoints="1"/>
            </p:cNvSpPr>
            <p:nvPr/>
          </p:nvSpPr>
          <p:spPr bwMode="auto">
            <a:xfrm>
              <a:off x="1599537" y="3291751"/>
              <a:ext cx="303451"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75000"/>
              </a:schemeClr>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sp>
          <p:nvSpPr>
            <p:cNvPr id="33" name="Freeform 951"/>
            <p:cNvSpPr>
              <a:spLocks noChangeAspect="1" noEditPoints="1"/>
            </p:cNvSpPr>
            <p:nvPr/>
          </p:nvSpPr>
          <p:spPr bwMode="auto">
            <a:xfrm>
              <a:off x="1971124" y="3273799"/>
              <a:ext cx="303451"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75000"/>
              </a:schemeClr>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sp>
          <p:nvSpPr>
            <p:cNvPr id="34" name="Freeform 951"/>
            <p:cNvSpPr>
              <a:spLocks noChangeAspect="1" noEditPoints="1"/>
            </p:cNvSpPr>
            <p:nvPr/>
          </p:nvSpPr>
          <p:spPr bwMode="auto">
            <a:xfrm>
              <a:off x="2230014" y="3059465"/>
              <a:ext cx="303451"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75000"/>
              </a:schemeClr>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sp>
          <p:nvSpPr>
            <p:cNvPr id="35" name="Freeform 951"/>
            <p:cNvSpPr>
              <a:spLocks noChangeAspect="1" noEditPoints="1"/>
            </p:cNvSpPr>
            <p:nvPr/>
          </p:nvSpPr>
          <p:spPr bwMode="auto">
            <a:xfrm>
              <a:off x="2128732" y="2655935"/>
              <a:ext cx="303451"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75000"/>
              </a:schemeClr>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sp>
          <p:nvSpPr>
            <p:cNvPr id="36" name="Freeform 951"/>
            <p:cNvSpPr>
              <a:spLocks noChangeAspect="1" noEditPoints="1"/>
            </p:cNvSpPr>
            <p:nvPr/>
          </p:nvSpPr>
          <p:spPr bwMode="auto">
            <a:xfrm>
              <a:off x="2287035" y="2251798"/>
              <a:ext cx="303451"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75000"/>
              </a:schemeClr>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sp>
          <p:nvSpPr>
            <p:cNvPr id="37" name="Freeform 951"/>
            <p:cNvSpPr>
              <a:spLocks noChangeAspect="1" noEditPoints="1"/>
            </p:cNvSpPr>
            <p:nvPr/>
          </p:nvSpPr>
          <p:spPr bwMode="auto">
            <a:xfrm>
              <a:off x="1787976" y="2387771"/>
              <a:ext cx="303451"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75000"/>
              </a:schemeClr>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sp>
          <p:nvSpPr>
            <p:cNvPr id="38" name="Freeform 951"/>
            <p:cNvSpPr>
              <a:spLocks noChangeAspect="1" noEditPoints="1"/>
            </p:cNvSpPr>
            <p:nvPr/>
          </p:nvSpPr>
          <p:spPr bwMode="auto">
            <a:xfrm>
              <a:off x="1092089" y="2803669"/>
              <a:ext cx="303451"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75000"/>
              </a:schemeClr>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sp>
          <p:nvSpPr>
            <p:cNvPr id="39" name="Freeform 951"/>
            <p:cNvSpPr>
              <a:spLocks noChangeAspect="1" noEditPoints="1"/>
            </p:cNvSpPr>
            <p:nvPr/>
          </p:nvSpPr>
          <p:spPr bwMode="auto">
            <a:xfrm>
              <a:off x="1138219" y="2332223"/>
              <a:ext cx="303451"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75000"/>
              </a:schemeClr>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sp>
          <p:nvSpPr>
            <p:cNvPr id="40" name="Freeform 951"/>
            <p:cNvSpPr>
              <a:spLocks noChangeAspect="1" noEditPoints="1"/>
            </p:cNvSpPr>
            <p:nvPr/>
          </p:nvSpPr>
          <p:spPr bwMode="auto">
            <a:xfrm>
              <a:off x="2489323" y="2801786"/>
              <a:ext cx="303451"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75000"/>
              </a:schemeClr>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sp>
          <p:nvSpPr>
            <p:cNvPr id="41" name="Freeform 951"/>
            <p:cNvSpPr>
              <a:spLocks noChangeAspect="1" noEditPoints="1"/>
            </p:cNvSpPr>
            <p:nvPr/>
          </p:nvSpPr>
          <p:spPr bwMode="auto">
            <a:xfrm>
              <a:off x="2615760" y="2479956"/>
              <a:ext cx="303451"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75000"/>
              </a:schemeClr>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sp>
          <p:nvSpPr>
            <p:cNvPr id="42" name="Freeform 951"/>
            <p:cNvSpPr>
              <a:spLocks noChangeAspect="1" noEditPoints="1"/>
            </p:cNvSpPr>
            <p:nvPr/>
          </p:nvSpPr>
          <p:spPr bwMode="auto">
            <a:xfrm>
              <a:off x="1971123" y="2036755"/>
              <a:ext cx="303451" cy="354562"/>
            </a:xfrm>
            <a:custGeom>
              <a:avLst/>
              <a:gdLst/>
              <a:ahLst/>
              <a:cxnLst>
                <a:cxn ang="0">
                  <a:pos x="83" y="26"/>
                </a:cxn>
                <a:cxn ang="0">
                  <a:pos x="57" y="0"/>
                </a:cxn>
                <a:cxn ang="0">
                  <a:pos x="31" y="26"/>
                </a:cxn>
                <a:cxn ang="0">
                  <a:pos x="57" y="52"/>
                </a:cxn>
                <a:cxn ang="0">
                  <a:pos x="83" y="26"/>
                </a:cxn>
                <a:cxn ang="0">
                  <a:pos x="114" y="152"/>
                </a:cxn>
                <a:cxn ang="0">
                  <a:pos x="109" y="79"/>
                </a:cxn>
                <a:cxn ang="0">
                  <a:pos x="93" y="58"/>
                </a:cxn>
                <a:cxn ang="0">
                  <a:pos x="77" y="54"/>
                </a:cxn>
                <a:cxn ang="0">
                  <a:pos x="69" y="71"/>
                </a:cxn>
                <a:cxn ang="0">
                  <a:pos x="57" y="58"/>
                </a:cxn>
                <a:cxn ang="0">
                  <a:pos x="45" y="71"/>
                </a:cxn>
                <a:cxn ang="0">
                  <a:pos x="37" y="54"/>
                </a:cxn>
                <a:cxn ang="0">
                  <a:pos x="22" y="58"/>
                </a:cxn>
                <a:cxn ang="0">
                  <a:pos x="4" y="80"/>
                </a:cxn>
                <a:cxn ang="0">
                  <a:pos x="0" y="152"/>
                </a:cxn>
                <a:cxn ang="0">
                  <a:pos x="3" y="154"/>
                </a:cxn>
                <a:cxn ang="0">
                  <a:pos x="11" y="159"/>
                </a:cxn>
                <a:cxn ang="0">
                  <a:pos x="20" y="154"/>
                </a:cxn>
                <a:cxn ang="0">
                  <a:pos x="23" y="152"/>
                </a:cxn>
                <a:cxn ang="0">
                  <a:pos x="23" y="94"/>
                </a:cxn>
                <a:cxn ang="0">
                  <a:pos x="29" y="94"/>
                </a:cxn>
                <a:cxn ang="0">
                  <a:pos x="29" y="137"/>
                </a:cxn>
                <a:cxn ang="0">
                  <a:pos x="29" y="156"/>
                </a:cxn>
                <a:cxn ang="0">
                  <a:pos x="31" y="159"/>
                </a:cxn>
                <a:cxn ang="0">
                  <a:pos x="83" y="159"/>
                </a:cxn>
                <a:cxn ang="0">
                  <a:pos x="85" y="156"/>
                </a:cxn>
                <a:cxn ang="0">
                  <a:pos x="85" y="137"/>
                </a:cxn>
                <a:cxn ang="0">
                  <a:pos x="85" y="94"/>
                </a:cxn>
                <a:cxn ang="0">
                  <a:pos x="91" y="94"/>
                </a:cxn>
                <a:cxn ang="0">
                  <a:pos x="91" y="152"/>
                </a:cxn>
                <a:cxn ang="0">
                  <a:pos x="94" y="154"/>
                </a:cxn>
                <a:cxn ang="0">
                  <a:pos x="103" y="159"/>
                </a:cxn>
                <a:cxn ang="0">
                  <a:pos x="111" y="154"/>
                </a:cxn>
                <a:cxn ang="0">
                  <a:pos x="114" y="152"/>
                </a:cxn>
              </a:cxnLst>
              <a:rect l="0" t="0" r="r" b="b"/>
              <a:pathLst>
                <a:path w="114" h="159">
                  <a:moveTo>
                    <a:pt x="83" y="26"/>
                  </a:moveTo>
                  <a:cubicBezTo>
                    <a:pt x="83" y="12"/>
                    <a:pt x="71" y="0"/>
                    <a:pt x="57" y="0"/>
                  </a:cubicBezTo>
                  <a:cubicBezTo>
                    <a:pt x="43" y="0"/>
                    <a:pt x="31" y="12"/>
                    <a:pt x="31" y="26"/>
                  </a:cubicBezTo>
                  <a:cubicBezTo>
                    <a:pt x="31" y="41"/>
                    <a:pt x="43" y="52"/>
                    <a:pt x="57" y="52"/>
                  </a:cubicBezTo>
                  <a:cubicBezTo>
                    <a:pt x="71" y="52"/>
                    <a:pt x="83" y="41"/>
                    <a:pt x="83" y="26"/>
                  </a:cubicBezTo>
                  <a:moveTo>
                    <a:pt x="114" y="152"/>
                  </a:moveTo>
                  <a:cubicBezTo>
                    <a:pt x="114" y="150"/>
                    <a:pt x="110" y="86"/>
                    <a:pt x="109" y="79"/>
                  </a:cubicBezTo>
                  <a:cubicBezTo>
                    <a:pt x="108" y="68"/>
                    <a:pt x="104" y="62"/>
                    <a:pt x="93" y="58"/>
                  </a:cubicBezTo>
                  <a:cubicBezTo>
                    <a:pt x="90" y="57"/>
                    <a:pt x="84" y="55"/>
                    <a:pt x="77" y="54"/>
                  </a:cubicBezTo>
                  <a:cubicBezTo>
                    <a:pt x="69" y="71"/>
                    <a:pt x="69" y="71"/>
                    <a:pt x="69" y="71"/>
                  </a:cubicBezTo>
                  <a:cubicBezTo>
                    <a:pt x="57" y="58"/>
                    <a:pt x="57" y="58"/>
                    <a:pt x="57" y="58"/>
                  </a:cubicBezTo>
                  <a:cubicBezTo>
                    <a:pt x="45" y="71"/>
                    <a:pt x="45" y="71"/>
                    <a:pt x="45" y="71"/>
                  </a:cubicBezTo>
                  <a:cubicBezTo>
                    <a:pt x="37" y="54"/>
                    <a:pt x="37" y="54"/>
                    <a:pt x="37" y="54"/>
                  </a:cubicBezTo>
                  <a:cubicBezTo>
                    <a:pt x="31" y="56"/>
                    <a:pt x="25" y="57"/>
                    <a:pt x="22" y="58"/>
                  </a:cubicBezTo>
                  <a:cubicBezTo>
                    <a:pt x="12" y="61"/>
                    <a:pt x="5" y="69"/>
                    <a:pt x="4" y="80"/>
                  </a:cubicBezTo>
                  <a:cubicBezTo>
                    <a:pt x="4" y="88"/>
                    <a:pt x="0" y="150"/>
                    <a:pt x="0" y="152"/>
                  </a:cubicBezTo>
                  <a:cubicBezTo>
                    <a:pt x="0" y="153"/>
                    <a:pt x="1" y="154"/>
                    <a:pt x="3" y="154"/>
                  </a:cubicBezTo>
                  <a:cubicBezTo>
                    <a:pt x="3" y="154"/>
                    <a:pt x="5" y="159"/>
                    <a:pt x="11" y="159"/>
                  </a:cubicBezTo>
                  <a:cubicBezTo>
                    <a:pt x="17" y="159"/>
                    <a:pt x="19" y="154"/>
                    <a:pt x="20" y="154"/>
                  </a:cubicBezTo>
                  <a:cubicBezTo>
                    <a:pt x="22" y="154"/>
                    <a:pt x="23" y="153"/>
                    <a:pt x="23" y="152"/>
                  </a:cubicBezTo>
                  <a:cubicBezTo>
                    <a:pt x="23" y="150"/>
                    <a:pt x="23" y="96"/>
                    <a:pt x="23" y="94"/>
                  </a:cubicBezTo>
                  <a:cubicBezTo>
                    <a:pt x="23" y="91"/>
                    <a:pt x="29" y="91"/>
                    <a:pt x="29" y="94"/>
                  </a:cubicBezTo>
                  <a:cubicBezTo>
                    <a:pt x="29" y="137"/>
                    <a:pt x="29" y="137"/>
                    <a:pt x="29" y="137"/>
                  </a:cubicBezTo>
                  <a:cubicBezTo>
                    <a:pt x="29" y="156"/>
                    <a:pt x="29" y="156"/>
                    <a:pt x="29" y="156"/>
                  </a:cubicBezTo>
                  <a:cubicBezTo>
                    <a:pt x="29" y="158"/>
                    <a:pt x="30" y="159"/>
                    <a:pt x="31" y="159"/>
                  </a:cubicBezTo>
                  <a:cubicBezTo>
                    <a:pt x="83" y="159"/>
                    <a:pt x="83" y="159"/>
                    <a:pt x="83" y="159"/>
                  </a:cubicBezTo>
                  <a:cubicBezTo>
                    <a:pt x="84" y="159"/>
                    <a:pt x="85" y="158"/>
                    <a:pt x="85" y="156"/>
                  </a:cubicBezTo>
                  <a:cubicBezTo>
                    <a:pt x="85" y="137"/>
                    <a:pt x="85" y="137"/>
                    <a:pt x="85" y="137"/>
                  </a:cubicBezTo>
                  <a:cubicBezTo>
                    <a:pt x="85" y="94"/>
                    <a:pt x="85" y="94"/>
                    <a:pt x="85" y="94"/>
                  </a:cubicBezTo>
                  <a:cubicBezTo>
                    <a:pt x="85" y="91"/>
                    <a:pt x="91" y="91"/>
                    <a:pt x="91" y="94"/>
                  </a:cubicBezTo>
                  <a:cubicBezTo>
                    <a:pt x="91" y="96"/>
                    <a:pt x="91" y="150"/>
                    <a:pt x="91" y="152"/>
                  </a:cubicBezTo>
                  <a:cubicBezTo>
                    <a:pt x="91" y="153"/>
                    <a:pt x="92" y="154"/>
                    <a:pt x="94" y="154"/>
                  </a:cubicBezTo>
                  <a:cubicBezTo>
                    <a:pt x="94" y="154"/>
                    <a:pt x="97" y="159"/>
                    <a:pt x="103" y="159"/>
                  </a:cubicBezTo>
                  <a:cubicBezTo>
                    <a:pt x="108" y="159"/>
                    <a:pt x="110" y="154"/>
                    <a:pt x="111" y="154"/>
                  </a:cubicBezTo>
                  <a:cubicBezTo>
                    <a:pt x="112" y="154"/>
                    <a:pt x="114" y="153"/>
                    <a:pt x="114" y="152"/>
                  </a:cubicBezTo>
                </a:path>
              </a:pathLst>
            </a:custGeom>
            <a:solidFill>
              <a:schemeClr val="bg2">
                <a:lumMod val="75000"/>
              </a:schemeClr>
            </a:solidFill>
            <a:ln w="9525">
              <a:noFill/>
              <a:round/>
              <a:headEnd/>
              <a:tailEnd/>
            </a:ln>
          </p:spPr>
          <p:txBody>
            <a:bodyPr vert="horz" wrap="square" lIns="51420" tIns="25710" rIns="51420" bIns="25710" numCol="1" anchor="t" anchorCtr="0" compatLnSpc="1">
              <a:prstTxWarp prst="textNoShape">
                <a:avLst/>
              </a:prstTxWarp>
            </a:bodyPr>
            <a:lstStyle/>
            <a:p>
              <a:pPr defTabSz="1088703"/>
              <a:endParaRPr lang="cs-CZ" sz="1300" dirty="0">
                <a:solidFill>
                  <a:srgbClr val="000000"/>
                </a:solidFill>
              </a:endParaRPr>
            </a:p>
          </p:txBody>
        </p:sp>
      </p:grpSp>
      <p:sp>
        <p:nvSpPr>
          <p:cNvPr id="43" name="TextBox 42"/>
          <p:cNvSpPr txBox="1"/>
          <p:nvPr/>
        </p:nvSpPr>
        <p:spPr>
          <a:xfrm>
            <a:off x="851741" y="4541411"/>
            <a:ext cx="3060000" cy="1402492"/>
          </a:xfrm>
          <a:prstGeom prst="rect">
            <a:avLst/>
          </a:prstGeom>
          <a:noFill/>
        </p:spPr>
        <p:txBody>
          <a:bodyPr wrap="square" lIns="108766" tIns="54384" rIns="108766" bIns="54384" rtlCol="0">
            <a:spAutoFit/>
          </a:bodyPr>
          <a:lstStyle/>
          <a:p>
            <a:pPr algn="ctr" defTabSz="1087703" fontAlgn="base">
              <a:spcBef>
                <a:spcPct val="50000"/>
              </a:spcBef>
              <a:spcAft>
                <a:spcPct val="0"/>
              </a:spcAft>
              <a:buClr>
                <a:srgbClr val="F0AB00"/>
              </a:buClr>
              <a:buSzPct val="80000"/>
            </a:pPr>
            <a:r>
              <a:rPr lang="cs-CZ" sz="2000" b="1" kern="0" dirty="0" smtClean="0">
                <a:solidFill>
                  <a:srgbClr val="F0AB00"/>
                </a:solidFill>
                <a:latin typeface="+mn-lt"/>
                <a:ea typeface="Arial Unicode MS" pitchFamily="34" charset="-128"/>
                <a:cs typeface="BentonSans Medium"/>
              </a:rPr>
              <a:t>Trh o velikosti 1</a:t>
            </a:r>
            <a:r>
              <a:rPr lang="cs-CZ" sz="1700" kern="0" dirty="0" smtClean="0">
                <a:solidFill>
                  <a:srgbClr val="F0AB00"/>
                </a:solidFill>
                <a:latin typeface="BentonSans Medium"/>
                <a:ea typeface="Arial Unicode MS" pitchFamily="34" charset="-128"/>
                <a:cs typeface="BentonSans Medium"/>
              </a:rPr>
              <a:t/>
            </a:r>
            <a:br>
              <a:rPr lang="cs-CZ" sz="1700" kern="0" dirty="0" smtClean="0">
                <a:solidFill>
                  <a:srgbClr val="F0AB00"/>
                </a:solidFill>
                <a:latin typeface="BentonSans Medium"/>
                <a:ea typeface="Arial Unicode MS" pitchFamily="34" charset="-128"/>
                <a:cs typeface="BentonSans Medium"/>
              </a:rPr>
            </a:br>
            <a:r>
              <a:rPr lang="cs-CZ" sz="1600" kern="0" dirty="0" smtClean="0">
                <a:latin typeface="+mn-lt"/>
                <a:ea typeface="Arial Unicode MS" pitchFamily="34" charset="-128"/>
                <a:cs typeface="BentonSans Light"/>
              </a:rPr>
              <a:t>Personalizovaná nabídka odpovídající unikátním potřebám individuálních zákazníků</a:t>
            </a:r>
            <a:endParaRPr lang="cs-CZ" sz="1600" kern="0" dirty="0">
              <a:latin typeface="+mn-lt"/>
              <a:ea typeface="Arial Unicode MS" pitchFamily="34" charset="-128"/>
              <a:cs typeface="BentonSans Medium"/>
            </a:endParaRPr>
          </a:p>
        </p:txBody>
      </p:sp>
      <p:grpSp>
        <p:nvGrpSpPr>
          <p:cNvPr id="44" name="Group 112"/>
          <p:cNvGrpSpPr>
            <a:grpSpLocks noChangeAspect="1"/>
          </p:cNvGrpSpPr>
          <p:nvPr/>
        </p:nvGrpSpPr>
        <p:grpSpPr>
          <a:xfrm>
            <a:off x="4953135" y="2000202"/>
            <a:ext cx="2282055" cy="2221246"/>
            <a:chOff x="4200087" y="1609725"/>
            <a:chExt cx="4376681" cy="4324350"/>
          </a:xfrm>
        </p:grpSpPr>
        <p:pic>
          <p:nvPicPr>
            <p:cNvPr id="45" name="Picture 3" descr="C:\Users\AlexandrG\Desktop\SAP ppt templates and color code\intro images\919282_65567956.jp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4816458" y="2294872"/>
              <a:ext cx="3094344" cy="2997267"/>
            </a:xfrm>
            <a:prstGeom prst="rect">
              <a:avLst/>
            </a:prstGeom>
            <a:noFill/>
          </p:spPr>
        </p:pic>
        <p:grpSp>
          <p:nvGrpSpPr>
            <p:cNvPr id="46" name="Group 108"/>
            <p:cNvGrpSpPr/>
            <p:nvPr/>
          </p:nvGrpSpPr>
          <p:grpSpPr>
            <a:xfrm>
              <a:off x="4200087" y="1609725"/>
              <a:ext cx="4376681" cy="4324350"/>
              <a:chOff x="4200087" y="1609725"/>
              <a:chExt cx="4376681" cy="4324350"/>
            </a:xfrm>
          </p:grpSpPr>
          <p:pic>
            <p:nvPicPr>
              <p:cNvPr id="69" name="Picture 5" descr="C:\Users\AlexandrG\Desktop\SAP ppt templates and color code\intro images\nike 01.png"/>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rot="293118">
                <a:off x="6062663" y="1609725"/>
                <a:ext cx="812737" cy="609552"/>
              </a:xfrm>
              <a:prstGeom prst="rect">
                <a:avLst/>
              </a:prstGeom>
              <a:noFill/>
            </p:spPr>
          </p:pic>
          <p:pic>
            <p:nvPicPr>
              <p:cNvPr id="70" name="Picture 5" descr="C:\Users\AlexandrG\Desktop\SAP ppt templates and color code\intro images\nike 01.png"/>
              <p:cNvPicPr>
                <a:picLocks noChangeAspect="1" noChangeArrowheads="1"/>
              </p:cNvPicPr>
              <p:nvPr/>
            </p:nvPicPr>
            <p:blipFill>
              <a:blip r:embed="rId5" cstate="screen">
                <a:extLst>
                  <a:ext uri="{28A0092B-C50C-407E-A947-70E740481C1C}">
                    <a14:useLocalDpi xmlns:a14="http://schemas.microsoft.com/office/drawing/2010/main"/>
                  </a:ext>
                </a:extLst>
              </a:blip>
              <a:stretch>
                <a:fillRect/>
              </a:stretch>
            </p:blipFill>
            <p:spPr bwMode="auto">
              <a:xfrm rot="2029462">
                <a:off x="6844400" y="1819276"/>
                <a:ext cx="812736" cy="609552"/>
              </a:xfrm>
              <a:prstGeom prst="rect">
                <a:avLst/>
              </a:prstGeom>
              <a:noFill/>
            </p:spPr>
          </p:pic>
          <p:pic>
            <p:nvPicPr>
              <p:cNvPr id="71" name="Picture 5" descr="C:\Users\AlexandrG\Desktop\SAP ppt templates and color code\intro images\nike 01.png"/>
              <p:cNvPicPr>
                <a:picLocks noChangeAspect="1" noChangeArrowheads="1"/>
              </p:cNvPicPr>
              <p:nvPr/>
            </p:nvPicPr>
            <p:blipFill>
              <a:blip r:embed="rId6" cstate="screen">
                <a:extLst>
                  <a:ext uri="{28A0092B-C50C-407E-A947-70E740481C1C}">
                    <a14:useLocalDpi xmlns:a14="http://schemas.microsoft.com/office/drawing/2010/main"/>
                  </a:ext>
                </a:extLst>
              </a:blip>
              <a:stretch>
                <a:fillRect/>
              </a:stretch>
            </p:blipFill>
            <p:spPr bwMode="auto">
              <a:xfrm rot="2978643">
                <a:off x="7484265" y="2303826"/>
                <a:ext cx="810725" cy="609551"/>
              </a:xfrm>
              <a:prstGeom prst="rect">
                <a:avLst/>
              </a:prstGeom>
              <a:noFill/>
            </p:spPr>
          </p:pic>
          <p:pic>
            <p:nvPicPr>
              <p:cNvPr id="72" name="Picture 5" descr="C:\Users\AlexandrG\Desktop\SAP ppt templates and color code\intro images\nike 01.png"/>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rot="4909115">
                <a:off x="7846901" y="3016431"/>
                <a:ext cx="810722" cy="609551"/>
              </a:xfrm>
              <a:prstGeom prst="rect">
                <a:avLst/>
              </a:prstGeom>
              <a:noFill/>
            </p:spPr>
          </p:pic>
          <p:pic>
            <p:nvPicPr>
              <p:cNvPr id="73" name="Picture 5" descr="C:\Users\AlexandrG\Desktop\SAP ppt templates and color code\intro images\nike 01.png"/>
              <p:cNvPicPr>
                <a:picLocks noChangeAspect="1" noChangeArrowheads="1"/>
              </p:cNvPicPr>
              <p:nvPr/>
            </p:nvPicPr>
            <p:blipFill>
              <a:blip r:embed="rId8" cstate="screen">
                <a:extLst>
                  <a:ext uri="{28A0092B-C50C-407E-A947-70E740481C1C}">
                    <a14:useLocalDpi xmlns:a14="http://schemas.microsoft.com/office/drawing/2010/main"/>
                  </a:ext>
                </a:extLst>
              </a:blip>
              <a:stretch>
                <a:fillRect/>
              </a:stretch>
            </p:blipFill>
            <p:spPr bwMode="auto">
              <a:xfrm rot="6314957">
                <a:off x="7866633" y="3795549"/>
                <a:ext cx="810722" cy="609549"/>
              </a:xfrm>
              <a:prstGeom prst="rect">
                <a:avLst/>
              </a:prstGeom>
              <a:noFill/>
            </p:spPr>
          </p:pic>
          <p:pic>
            <p:nvPicPr>
              <p:cNvPr id="74" name="Picture 5" descr="C:\Users\AlexandrG\Desktop\SAP ppt templates and color code\intro images\nike 01.png"/>
              <p:cNvPicPr>
                <a:picLocks noChangeAspect="1" noChangeArrowheads="1"/>
              </p:cNvPicPr>
              <p:nvPr/>
            </p:nvPicPr>
            <p:blipFill>
              <a:blip r:embed="rId9" cstate="screen">
                <a:extLst>
                  <a:ext uri="{28A0092B-C50C-407E-A947-70E740481C1C}">
                    <a14:useLocalDpi xmlns:a14="http://schemas.microsoft.com/office/drawing/2010/main"/>
                  </a:ext>
                </a:extLst>
              </a:blip>
              <a:stretch>
                <a:fillRect/>
              </a:stretch>
            </p:blipFill>
            <p:spPr bwMode="auto">
              <a:xfrm rot="7879485">
                <a:off x="7524417" y="4527161"/>
                <a:ext cx="810721" cy="609550"/>
              </a:xfrm>
              <a:prstGeom prst="rect">
                <a:avLst/>
              </a:prstGeom>
              <a:noFill/>
            </p:spPr>
          </p:pic>
          <p:pic>
            <p:nvPicPr>
              <p:cNvPr id="75" name="Picture 5" descr="C:\Users\AlexandrG\Desktop\SAP ppt templates and color code\intro images\nike 01.png"/>
              <p:cNvPicPr>
                <a:picLocks noChangeAspect="1" noChangeArrowheads="1"/>
              </p:cNvPicPr>
              <p:nvPr/>
            </p:nvPicPr>
            <p:blipFill>
              <a:blip r:embed="rId10" cstate="screen">
                <a:extLst>
                  <a:ext uri="{28A0092B-C50C-407E-A947-70E740481C1C}">
                    <a14:useLocalDpi xmlns:a14="http://schemas.microsoft.com/office/drawing/2010/main"/>
                  </a:ext>
                </a:extLst>
              </a:blip>
              <a:stretch>
                <a:fillRect/>
              </a:stretch>
            </p:blipFill>
            <p:spPr bwMode="auto">
              <a:xfrm rot="8799184">
                <a:off x="6952594" y="5069496"/>
                <a:ext cx="812733" cy="608041"/>
              </a:xfrm>
              <a:prstGeom prst="rect">
                <a:avLst/>
              </a:prstGeom>
              <a:noFill/>
            </p:spPr>
          </p:pic>
          <p:pic>
            <p:nvPicPr>
              <p:cNvPr id="76" name="Picture 5" descr="C:\Users\AlexandrG\Desktop\SAP ppt templates and color code\intro images\nike 01.png"/>
              <p:cNvPicPr>
                <a:picLocks noChangeAspect="1" noChangeArrowheads="1"/>
              </p:cNvPicPr>
              <p:nvPr/>
            </p:nvPicPr>
            <p:blipFill>
              <a:blip r:embed="rId11" cstate="screen">
                <a:extLst>
                  <a:ext uri="{28A0092B-C50C-407E-A947-70E740481C1C}">
                    <a14:useLocalDpi xmlns:a14="http://schemas.microsoft.com/office/drawing/2010/main"/>
                  </a:ext>
                </a:extLst>
              </a:blip>
              <a:stretch>
                <a:fillRect/>
              </a:stretch>
            </p:blipFill>
            <p:spPr bwMode="auto">
              <a:xfrm rot="10800000">
                <a:off x="6181752" y="5326034"/>
                <a:ext cx="812731" cy="608041"/>
              </a:xfrm>
              <a:prstGeom prst="rect">
                <a:avLst/>
              </a:prstGeom>
              <a:noFill/>
            </p:spPr>
          </p:pic>
          <p:pic>
            <p:nvPicPr>
              <p:cNvPr id="77" name="Picture 5" descr="C:\Users\AlexandrG\Desktop\SAP ppt templates and color code\intro images\nike 01.png"/>
              <p:cNvPicPr>
                <a:picLocks noChangeAspect="1" noChangeArrowheads="1"/>
              </p:cNvPicPr>
              <p:nvPr/>
            </p:nvPicPr>
            <p:blipFill>
              <a:blip r:embed="rId12" cstate="screen">
                <a:extLst>
                  <a:ext uri="{28A0092B-C50C-407E-A947-70E740481C1C}">
                    <a14:useLocalDpi xmlns:a14="http://schemas.microsoft.com/office/drawing/2010/main"/>
                  </a:ext>
                </a:extLst>
              </a:blip>
              <a:stretch>
                <a:fillRect/>
              </a:stretch>
            </p:blipFill>
            <p:spPr bwMode="auto">
              <a:xfrm rot="12029599">
                <a:off x="5420435" y="5250025"/>
                <a:ext cx="812731" cy="608039"/>
              </a:xfrm>
              <a:prstGeom prst="rect">
                <a:avLst/>
              </a:prstGeom>
              <a:noFill/>
            </p:spPr>
          </p:pic>
          <p:pic>
            <p:nvPicPr>
              <p:cNvPr id="78" name="Picture 5" descr="C:\Users\AlexandrG\Desktop\SAP ppt templates and color code\intro images\nike 01.png"/>
              <p:cNvPicPr>
                <a:picLocks noChangeAspect="1" noChangeArrowheads="1"/>
              </p:cNvPicPr>
              <p:nvPr/>
            </p:nvPicPr>
            <p:blipFill>
              <a:blip r:embed="rId13" cstate="screen">
                <a:extLst>
                  <a:ext uri="{28A0092B-C50C-407E-A947-70E740481C1C}">
                    <a14:useLocalDpi xmlns:a14="http://schemas.microsoft.com/office/drawing/2010/main"/>
                  </a:ext>
                </a:extLst>
              </a:blip>
              <a:stretch>
                <a:fillRect/>
              </a:stretch>
            </p:blipFill>
            <p:spPr bwMode="auto">
              <a:xfrm rot="13697809">
                <a:off x="4736320" y="4859711"/>
                <a:ext cx="810718" cy="609547"/>
              </a:xfrm>
              <a:prstGeom prst="rect">
                <a:avLst/>
              </a:prstGeom>
              <a:noFill/>
            </p:spPr>
          </p:pic>
          <p:pic>
            <p:nvPicPr>
              <p:cNvPr id="79" name="Picture 5" descr="C:\Users\AlexandrG\Desktop\SAP ppt templates and color code\intro images\nike 01.png"/>
              <p:cNvPicPr>
                <a:picLocks noChangeAspect="1" noChangeArrowheads="1"/>
              </p:cNvPicPr>
              <p:nvPr/>
            </p:nvPicPr>
            <p:blipFill>
              <a:blip r:embed="rId14" cstate="screen">
                <a:extLst>
                  <a:ext uri="{28A0092B-C50C-407E-A947-70E740481C1C}">
                    <a14:useLocalDpi xmlns:a14="http://schemas.microsoft.com/office/drawing/2010/main"/>
                  </a:ext>
                </a:extLst>
              </a:blip>
              <a:stretch>
                <a:fillRect/>
              </a:stretch>
            </p:blipFill>
            <p:spPr bwMode="auto">
              <a:xfrm rot="14987486">
                <a:off x="4279799" y="4223116"/>
                <a:ext cx="810717" cy="609546"/>
              </a:xfrm>
              <a:prstGeom prst="rect">
                <a:avLst/>
              </a:prstGeom>
              <a:noFill/>
            </p:spPr>
          </p:pic>
          <p:pic>
            <p:nvPicPr>
              <p:cNvPr id="80" name="Picture 5" descr="C:\Users\AlexandrG\Desktop\SAP ppt templates and color code\intro images\nike 01.png"/>
              <p:cNvPicPr>
                <a:picLocks noChangeAspect="1" noChangeArrowheads="1"/>
              </p:cNvPicPr>
              <p:nvPr/>
            </p:nvPicPr>
            <p:blipFill>
              <a:blip r:embed="rId15" cstate="screen">
                <a:extLst>
                  <a:ext uri="{28A0092B-C50C-407E-A947-70E740481C1C}">
                    <a14:useLocalDpi xmlns:a14="http://schemas.microsoft.com/office/drawing/2010/main"/>
                  </a:ext>
                </a:extLst>
              </a:blip>
              <a:stretch>
                <a:fillRect/>
              </a:stretch>
            </p:blipFill>
            <p:spPr bwMode="auto">
              <a:xfrm rot="16200000">
                <a:off x="4099502" y="3491505"/>
                <a:ext cx="810716" cy="609546"/>
              </a:xfrm>
              <a:prstGeom prst="rect">
                <a:avLst/>
              </a:prstGeom>
              <a:noFill/>
            </p:spPr>
          </p:pic>
          <p:pic>
            <p:nvPicPr>
              <p:cNvPr id="81" name="Picture 5" descr="C:\Users\AlexandrG\Desktop\SAP ppt templates and color code\intro images\nike 01.png"/>
              <p:cNvPicPr>
                <a:picLocks noChangeAspect="1" noChangeArrowheads="1"/>
              </p:cNvPicPr>
              <p:nvPr/>
            </p:nvPicPr>
            <p:blipFill>
              <a:blip r:embed="rId16" cstate="screen">
                <a:extLst>
                  <a:ext uri="{28A0092B-C50C-407E-A947-70E740481C1C}">
                    <a14:useLocalDpi xmlns:a14="http://schemas.microsoft.com/office/drawing/2010/main"/>
                  </a:ext>
                </a:extLst>
              </a:blip>
              <a:stretch>
                <a:fillRect/>
              </a:stretch>
            </p:blipFill>
            <p:spPr bwMode="auto">
              <a:xfrm rot="17796216">
                <a:off x="4214479" y="2731390"/>
                <a:ext cx="810716" cy="609545"/>
              </a:xfrm>
              <a:prstGeom prst="rect">
                <a:avLst/>
              </a:prstGeom>
              <a:noFill/>
            </p:spPr>
          </p:pic>
          <p:pic>
            <p:nvPicPr>
              <p:cNvPr id="82" name="Picture 5" descr="C:\Users\AlexandrG\Desktop\SAP ppt templates and color code\intro images\nike 01.png"/>
              <p:cNvPicPr>
                <a:picLocks noChangeAspect="1" noChangeArrowheads="1"/>
              </p:cNvPicPr>
              <p:nvPr/>
            </p:nvPicPr>
            <p:blipFill>
              <a:blip r:embed="rId17" cstate="screen">
                <a:extLst>
                  <a:ext uri="{28A0092B-C50C-407E-A947-70E740481C1C}">
                    <a14:useLocalDpi xmlns:a14="http://schemas.microsoft.com/office/drawing/2010/main"/>
                  </a:ext>
                </a:extLst>
              </a:blip>
              <a:stretch>
                <a:fillRect/>
              </a:stretch>
            </p:blipFill>
            <p:spPr bwMode="auto">
              <a:xfrm rot="19145328">
                <a:off x="4642775" y="2114549"/>
                <a:ext cx="812727" cy="608037"/>
              </a:xfrm>
              <a:prstGeom prst="rect">
                <a:avLst/>
              </a:prstGeom>
              <a:noFill/>
            </p:spPr>
          </p:pic>
          <p:pic>
            <p:nvPicPr>
              <p:cNvPr id="83" name="Picture 5" descr="C:\Users\AlexandrG\Desktop\SAP ppt templates and color code\intro images\nike 01.png"/>
              <p:cNvPicPr>
                <a:picLocks noChangeAspect="1" noChangeArrowheads="1"/>
              </p:cNvPicPr>
              <p:nvPr/>
            </p:nvPicPr>
            <p:blipFill>
              <a:blip r:embed="rId18" cstate="screen">
                <a:extLst>
                  <a:ext uri="{28A0092B-C50C-407E-A947-70E740481C1C}">
                    <a14:useLocalDpi xmlns:a14="http://schemas.microsoft.com/office/drawing/2010/main"/>
                  </a:ext>
                </a:extLst>
              </a:blip>
              <a:stretch>
                <a:fillRect/>
              </a:stretch>
            </p:blipFill>
            <p:spPr bwMode="auto">
              <a:xfrm rot="20839408">
                <a:off x="5300678" y="1695449"/>
                <a:ext cx="812726" cy="609544"/>
              </a:xfrm>
              <a:prstGeom prst="rect">
                <a:avLst/>
              </a:prstGeom>
              <a:noFill/>
            </p:spPr>
          </p:pic>
        </p:grpSp>
        <p:grpSp>
          <p:nvGrpSpPr>
            <p:cNvPr id="47" name="Group 111"/>
            <p:cNvGrpSpPr/>
            <p:nvPr/>
          </p:nvGrpSpPr>
          <p:grpSpPr>
            <a:xfrm>
              <a:off x="4809633" y="2190750"/>
              <a:ext cx="3168317" cy="3135284"/>
              <a:chOff x="4809633" y="2190750"/>
              <a:chExt cx="3168317" cy="3135284"/>
            </a:xfrm>
          </p:grpSpPr>
          <p:cxnSp>
            <p:nvCxnSpPr>
              <p:cNvPr id="48" name="Straight Arrow Connector 61"/>
              <p:cNvCxnSpPr/>
              <p:nvPr/>
            </p:nvCxnSpPr>
            <p:spPr>
              <a:xfrm rot="5400000">
                <a:off x="6200775" y="2390775"/>
                <a:ext cx="438150" cy="38100"/>
              </a:xfrm>
              <a:prstGeom prst="straightConnector1">
                <a:avLst/>
              </a:prstGeom>
              <a:ln w="12700">
                <a:solidFill>
                  <a:srgbClr val="C00000"/>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Arrow Connector 64"/>
              <p:cNvCxnSpPr>
                <a:stCxn id="70" idx="2"/>
              </p:cNvCxnSpPr>
              <p:nvPr/>
            </p:nvCxnSpPr>
            <p:spPr>
              <a:xfrm rot="5400000">
                <a:off x="6800867" y="2462952"/>
                <a:ext cx="365956" cy="194540"/>
              </a:xfrm>
              <a:prstGeom prst="straightConnector1">
                <a:avLst/>
              </a:prstGeom>
              <a:ln w="12700">
                <a:solidFill>
                  <a:srgbClr val="CC0066"/>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Arrow Connector 66"/>
              <p:cNvCxnSpPr/>
              <p:nvPr/>
            </p:nvCxnSpPr>
            <p:spPr>
              <a:xfrm rot="10800000" flipV="1">
                <a:off x="7267575" y="2790825"/>
                <a:ext cx="342902" cy="247650"/>
              </a:xfrm>
              <a:prstGeom prst="straightConnector1">
                <a:avLst/>
              </a:prstGeom>
              <a:ln w="12700">
                <a:solidFill>
                  <a:srgbClr val="FF3399"/>
                </a:solidFill>
                <a:tailEnd type="oval"/>
              </a:ln>
            </p:spPr>
            <p:style>
              <a:lnRef idx="1">
                <a:schemeClr val="accent1"/>
              </a:lnRef>
              <a:fillRef idx="0">
                <a:schemeClr val="accent1"/>
              </a:fillRef>
              <a:effectRef idx="0">
                <a:schemeClr val="accent1"/>
              </a:effectRef>
              <a:fontRef idx="minor">
                <a:schemeClr val="tx1"/>
              </a:fontRef>
            </p:style>
          </p:cxnSp>
          <p:cxnSp>
            <p:nvCxnSpPr>
              <p:cNvPr id="57" name="Straight Arrow Connector 69"/>
              <p:cNvCxnSpPr/>
              <p:nvPr/>
            </p:nvCxnSpPr>
            <p:spPr>
              <a:xfrm rot="10800000" flipV="1">
                <a:off x="7477126" y="3381375"/>
                <a:ext cx="447675" cy="95250"/>
              </a:xfrm>
              <a:prstGeom prst="straightConnector1">
                <a:avLst/>
              </a:prstGeom>
              <a:ln w="12700">
                <a:solidFill>
                  <a:srgbClr val="9900CC"/>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Arrow Connector 71"/>
              <p:cNvCxnSpPr>
                <a:stCxn id="73" idx="2"/>
              </p:cNvCxnSpPr>
              <p:nvPr/>
            </p:nvCxnSpPr>
            <p:spPr>
              <a:xfrm rot="10800000">
                <a:off x="7486650" y="3924300"/>
                <a:ext cx="491300" cy="95862"/>
              </a:xfrm>
              <a:prstGeom prst="straightConnector1">
                <a:avLst/>
              </a:prstGeom>
              <a:ln w="12700">
                <a:solidFill>
                  <a:srgbClr val="6600FF"/>
                </a:solidFill>
                <a:tailEnd type="oval"/>
              </a:ln>
            </p:spPr>
            <p:style>
              <a:lnRef idx="1">
                <a:schemeClr val="accent1"/>
              </a:lnRef>
              <a:fillRef idx="0">
                <a:schemeClr val="accent1"/>
              </a:fillRef>
              <a:effectRef idx="0">
                <a:schemeClr val="accent1"/>
              </a:effectRef>
              <a:fontRef idx="minor">
                <a:schemeClr val="tx1"/>
              </a:fontRef>
            </p:style>
          </p:cxnSp>
          <p:cxnSp>
            <p:nvCxnSpPr>
              <p:cNvPr id="59" name="Straight Arrow Connector 73"/>
              <p:cNvCxnSpPr>
                <a:stCxn id="74" idx="2"/>
              </p:cNvCxnSpPr>
              <p:nvPr/>
            </p:nvCxnSpPr>
            <p:spPr>
              <a:xfrm rot="10800000">
                <a:off x="7343778" y="4352925"/>
                <a:ext cx="357121" cy="277760"/>
              </a:xfrm>
              <a:prstGeom prst="straightConnector1">
                <a:avLst/>
              </a:prstGeom>
              <a:ln w="12700">
                <a:solidFill>
                  <a:srgbClr val="3333FF"/>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Arrow Connector 79"/>
              <p:cNvCxnSpPr>
                <a:stCxn id="75" idx="2"/>
              </p:cNvCxnSpPr>
              <p:nvPr/>
            </p:nvCxnSpPr>
            <p:spPr>
              <a:xfrm rot="16200000" flipV="1">
                <a:off x="6898782" y="4826495"/>
                <a:ext cx="366576" cy="219536"/>
              </a:xfrm>
              <a:prstGeom prst="straightConnector1">
                <a:avLst/>
              </a:prstGeom>
              <a:ln w="12700">
                <a:solidFill>
                  <a:srgbClr val="0066FF"/>
                </a:solidFill>
                <a:tailEnd type="oval"/>
              </a:ln>
            </p:spPr>
            <p:style>
              <a:lnRef idx="1">
                <a:schemeClr val="accent1"/>
              </a:lnRef>
              <a:fillRef idx="0">
                <a:schemeClr val="accent1"/>
              </a:fillRef>
              <a:effectRef idx="0">
                <a:schemeClr val="accent1"/>
              </a:effectRef>
              <a:fontRef idx="minor">
                <a:schemeClr val="tx1"/>
              </a:fontRef>
            </p:style>
          </p:cxnSp>
          <p:cxnSp>
            <p:nvCxnSpPr>
              <p:cNvPr id="61" name="Straight Arrow Connector 81"/>
              <p:cNvCxnSpPr>
                <a:stCxn id="76" idx="2"/>
              </p:cNvCxnSpPr>
              <p:nvPr/>
            </p:nvCxnSpPr>
            <p:spPr>
              <a:xfrm rot="16200000" flipV="1">
                <a:off x="6350805" y="5088721"/>
                <a:ext cx="439709" cy="34917"/>
              </a:xfrm>
              <a:prstGeom prst="straightConnector1">
                <a:avLst/>
              </a:prstGeom>
              <a:ln w="12700">
                <a:solidFill>
                  <a:srgbClr val="0099FF"/>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Arrow Connector 84"/>
              <p:cNvCxnSpPr/>
              <p:nvPr/>
            </p:nvCxnSpPr>
            <p:spPr>
              <a:xfrm rot="5400000" flipH="1" flipV="1">
                <a:off x="5805491" y="4919664"/>
                <a:ext cx="400049" cy="180974"/>
              </a:xfrm>
              <a:prstGeom prst="straightConnector1">
                <a:avLst/>
              </a:prstGeom>
              <a:ln w="12700">
                <a:solidFill>
                  <a:srgbClr val="1ACADC"/>
                </a:solidFill>
                <a:tailEnd type="oval"/>
              </a:ln>
            </p:spPr>
            <p:style>
              <a:lnRef idx="1">
                <a:schemeClr val="accent1"/>
              </a:lnRef>
              <a:fillRef idx="0">
                <a:schemeClr val="accent1"/>
              </a:fillRef>
              <a:effectRef idx="0">
                <a:schemeClr val="accent1"/>
              </a:effectRef>
              <a:fontRef idx="minor">
                <a:schemeClr val="tx1"/>
              </a:fontRef>
            </p:style>
          </p:cxnSp>
          <p:cxnSp>
            <p:nvCxnSpPr>
              <p:cNvPr id="63" name="Straight Arrow Connector 87"/>
              <p:cNvCxnSpPr/>
              <p:nvPr/>
            </p:nvCxnSpPr>
            <p:spPr>
              <a:xfrm rot="5400000" flipH="1" flipV="1">
                <a:off x="5357814" y="4605337"/>
                <a:ext cx="352426" cy="304802"/>
              </a:xfrm>
              <a:prstGeom prst="straightConnector1">
                <a:avLst/>
              </a:prstGeom>
              <a:ln w="12700">
                <a:solidFill>
                  <a:srgbClr val="00CC66"/>
                </a:solidFill>
                <a:tailEnd type="oval"/>
              </a:ln>
            </p:spPr>
            <p:style>
              <a:lnRef idx="1">
                <a:schemeClr val="accent1"/>
              </a:lnRef>
              <a:fillRef idx="0">
                <a:schemeClr val="accent1"/>
              </a:fillRef>
              <a:effectRef idx="0">
                <a:schemeClr val="accent1"/>
              </a:effectRef>
              <a:fontRef idx="minor">
                <a:schemeClr val="tx1"/>
              </a:fontRef>
            </p:style>
          </p:cxnSp>
          <p:cxnSp>
            <p:nvCxnSpPr>
              <p:cNvPr id="64" name="Straight Arrow Connector 91"/>
              <p:cNvCxnSpPr/>
              <p:nvPr/>
            </p:nvCxnSpPr>
            <p:spPr>
              <a:xfrm flipV="1">
                <a:off x="5019675" y="4238626"/>
                <a:ext cx="409575" cy="190499"/>
              </a:xfrm>
              <a:prstGeom prst="straightConnector1">
                <a:avLst/>
              </a:prstGeom>
              <a:ln w="12700">
                <a:solidFill>
                  <a:srgbClr val="33CC33"/>
                </a:solidFill>
                <a:tailEnd type="oval"/>
              </a:ln>
            </p:spPr>
            <p:style>
              <a:lnRef idx="1">
                <a:schemeClr val="accent1"/>
              </a:lnRef>
              <a:fillRef idx="0">
                <a:schemeClr val="accent1"/>
              </a:fillRef>
              <a:effectRef idx="0">
                <a:schemeClr val="accent1"/>
              </a:effectRef>
              <a:fontRef idx="minor">
                <a:schemeClr val="tx1"/>
              </a:fontRef>
            </p:style>
          </p:cxnSp>
          <p:cxnSp>
            <p:nvCxnSpPr>
              <p:cNvPr id="65" name="Straight Arrow Connector 96"/>
              <p:cNvCxnSpPr>
                <a:stCxn id="80" idx="2"/>
              </p:cNvCxnSpPr>
              <p:nvPr/>
            </p:nvCxnSpPr>
            <p:spPr>
              <a:xfrm>
                <a:off x="4809633" y="3796278"/>
                <a:ext cx="448167" cy="4197"/>
              </a:xfrm>
              <a:prstGeom prst="straightConnector1">
                <a:avLst/>
              </a:prstGeom>
              <a:ln w="12700">
                <a:solidFill>
                  <a:srgbClr val="99CC00"/>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Arrow Connector 99"/>
              <p:cNvCxnSpPr>
                <a:stCxn id="81" idx="2"/>
              </p:cNvCxnSpPr>
              <p:nvPr/>
            </p:nvCxnSpPr>
            <p:spPr>
              <a:xfrm>
                <a:off x="4892342" y="3172644"/>
                <a:ext cx="460708" cy="189681"/>
              </a:xfrm>
              <a:prstGeom prst="straightConnector1">
                <a:avLst/>
              </a:prstGeom>
              <a:ln w="12700">
                <a:solidFill>
                  <a:srgbClr val="CCCC00"/>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Arrow Connector 102"/>
              <p:cNvCxnSpPr>
                <a:stCxn id="82" idx="2"/>
              </p:cNvCxnSpPr>
              <p:nvPr/>
            </p:nvCxnSpPr>
            <p:spPr>
              <a:xfrm rot="16200000" flipH="1">
                <a:off x="5282526" y="2614032"/>
                <a:ext cx="280869" cy="349447"/>
              </a:xfrm>
              <a:prstGeom prst="straightConnector1">
                <a:avLst/>
              </a:prstGeom>
              <a:ln w="12700">
                <a:solidFill>
                  <a:schemeClr val="accent1">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68" name="Straight Arrow Connector 104"/>
              <p:cNvCxnSpPr>
                <a:stCxn id="83" idx="2"/>
              </p:cNvCxnSpPr>
              <p:nvPr/>
            </p:nvCxnSpPr>
            <p:spPr>
              <a:xfrm rot="16200000" flipH="1">
                <a:off x="5674043" y="2397442"/>
                <a:ext cx="378961" cy="179203"/>
              </a:xfrm>
              <a:prstGeom prst="straightConnector1">
                <a:avLst/>
              </a:prstGeom>
              <a:ln w="12700">
                <a:solidFill>
                  <a:schemeClr val="accent5">
                    <a:lumMod val="75000"/>
                  </a:schemeClr>
                </a:solidFill>
                <a:tailEnd type="oval"/>
              </a:ln>
            </p:spPr>
            <p:style>
              <a:lnRef idx="1">
                <a:schemeClr val="accent1"/>
              </a:lnRef>
              <a:fillRef idx="0">
                <a:schemeClr val="accent1"/>
              </a:fillRef>
              <a:effectRef idx="0">
                <a:schemeClr val="accent1"/>
              </a:effectRef>
              <a:fontRef idx="minor">
                <a:schemeClr val="tx1"/>
              </a:fontRef>
            </p:style>
          </p:cxnSp>
        </p:grpSp>
      </p:grpSp>
      <p:sp>
        <p:nvSpPr>
          <p:cNvPr id="84" name="TextBox 83"/>
          <p:cNvSpPr txBox="1"/>
          <p:nvPr/>
        </p:nvSpPr>
        <p:spPr>
          <a:xfrm>
            <a:off x="4571412" y="4541411"/>
            <a:ext cx="3060000" cy="1402492"/>
          </a:xfrm>
          <a:prstGeom prst="rect">
            <a:avLst/>
          </a:prstGeom>
          <a:noFill/>
        </p:spPr>
        <p:txBody>
          <a:bodyPr wrap="square" lIns="108766" tIns="54384" rIns="108766" bIns="54384" rtlCol="0">
            <a:spAutoFit/>
          </a:bodyPr>
          <a:lstStyle/>
          <a:p>
            <a:pPr algn="ctr" defTabSz="1087703" fontAlgn="base">
              <a:spcBef>
                <a:spcPct val="50000"/>
              </a:spcBef>
              <a:spcAft>
                <a:spcPct val="0"/>
              </a:spcAft>
              <a:buClr>
                <a:srgbClr val="F0AB00"/>
              </a:buClr>
              <a:buSzPct val="80000"/>
            </a:pPr>
            <a:r>
              <a:rPr lang="cs-CZ" sz="2000" b="1" kern="0" dirty="0" smtClean="0">
                <a:solidFill>
                  <a:srgbClr val="F0AB00"/>
                </a:solidFill>
                <a:latin typeface="+mn-lt"/>
                <a:ea typeface="Arial Unicode MS" pitchFamily="34" charset="-128"/>
                <a:cs typeface="BentonSans Medium"/>
              </a:rPr>
              <a:t>Extrémní proměnlivost</a:t>
            </a:r>
            <a:r>
              <a:rPr lang="cs-CZ" sz="1700" kern="0" dirty="0" smtClean="0">
                <a:solidFill>
                  <a:srgbClr val="F0AB00"/>
                </a:solidFill>
                <a:latin typeface="BentonSans Medium"/>
                <a:ea typeface="Arial Unicode MS" pitchFamily="34" charset="-128"/>
                <a:cs typeface="BentonSans Medium"/>
              </a:rPr>
              <a:t/>
            </a:r>
            <a:br>
              <a:rPr lang="cs-CZ" sz="1700" kern="0" dirty="0" smtClean="0">
                <a:solidFill>
                  <a:srgbClr val="F0AB00"/>
                </a:solidFill>
                <a:latin typeface="BentonSans Medium"/>
                <a:ea typeface="Arial Unicode MS" pitchFamily="34" charset="-128"/>
                <a:cs typeface="BentonSans Medium"/>
              </a:rPr>
            </a:br>
            <a:r>
              <a:rPr lang="cs-CZ" sz="1600" kern="0" dirty="0" smtClean="0">
                <a:latin typeface="+mn-lt"/>
                <a:ea typeface="Arial Unicode MS" pitchFamily="34" charset="-128"/>
                <a:cs typeface="BentonSans Light"/>
              </a:rPr>
              <a:t>Rozsáhlá </a:t>
            </a:r>
            <a:r>
              <a:rPr lang="cs-CZ" sz="1600" kern="0" dirty="0" err="1" smtClean="0">
                <a:latin typeface="+mn-lt"/>
                <a:ea typeface="Arial Unicode MS" pitchFamily="34" charset="-128"/>
                <a:cs typeface="BentonSans Light"/>
              </a:rPr>
              <a:t>konfigurovatelnost</a:t>
            </a:r>
            <a:r>
              <a:rPr lang="cs-CZ" sz="1600" kern="0" dirty="0" smtClean="0">
                <a:latin typeface="+mn-lt"/>
                <a:ea typeface="Arial Unicode MS" pitchFamily="34" charset="-128"/>
                <a:cs typeface="BentonSans Light"/>
              </a:rPr>
              <a:t> a proměnlivá poptávka kombinovaná s regionálními a lokálními požadavky</a:t>
            </a:r>
            <a:endParaRPr lang="cs-CZ" sz="1600" kern="0" dirty="0">
              <a:latin typeface="+mn-lt"/>
              <a:ea typeface="Arial Unicode MS" pitchFamily="34" charset="-128"/>
              <a:cs typeface="BentonSans Medium"/>
            </a:endParaRPr>
          </a:p>
        </p:txBody>
      </p:sp>
      <p:sp>
        <p:nvSpPr>
          <p:cNvPr id="85" name="TextBox 84"/>
          <p:cNvSpPr txBox="1"/>
          <p:nvPr/>
        </p:nvSpPr>
        <p:spPr>
          <a:xfrm>
            <a:off x="8291082" y="4541411"/>
            <a:ext cx="3060000" cy="1156271"/>
          </a:xfrm>
          <a:prstGeom prst="rect">
            <a:avLst/>
          </a:prstGeom>
          <a:noFill/>
        </p:spPr>
        <p:txBody>
          <a:bodyPr wrap="square" lIns="108766" tIns="54384" rIns="108766" bIns="54384" rtlCol="0">
            <a:spAutoFit/>
          </a:bodyPr>
          <a:lstStyle/>
          <a:p>
            <a:pPr algn="ctr" defTabSz="1087703" fontAlgn="base">
              <a:spcAft>
                <a:spcPct val="0"/>
              </a:spcAft>
              <a:buClr>
                <a:srgbClr val="F0AB00"/>
              </a:buClr>
              <a:buSzPct val="80000"/>
            </a:pPr>
            <a:r>
              <a:rPr lang="cs-CZ" sz="2000" b="1" kern="0" dirty="0" smtClean="0">
                <a:solidFill>
                  <a:srgbClr val="F0AB00"/>
                </a:solidFill>
                <a:latin typeface="+mn-lt"/>
                <a:ea typeface="Arial Unicode MS" pitchFamily="34" charset="-128"/>
                <a:cs typeface="BentonSans Medium"/>
              </a:rPr>
              <a:t>Rychlost inovace</a:t>
            </a:r>
            <a:r>
              <a:rPr lang="cs-CZ" sz="1700" kern="0" dirty="0" smtClean="0">
                <a:solidFill>
                  <a:srgbClr val="F0AB00"/>
                </a:solidFill>
                <a:latin typeface="BentonSans Medium"/>
                <a:ea typeface="Arial Unicode MS" pitchFamily="34" charset="-128"/>
                <a:cs typeface="BentonSans Medium"/>
              </a:rPr>
              <a:t/>
            </a:r>
            <a:br>
              <a:rPr lang="cs-CZ" sz="1700" kern="0" dirty="0" smtClean="0">
                <a:solidFill>
                  <a:srgbClr val="F0AB00"/>
                </a:solidFill>
                <a:latin typeface="BentonSans Medium"/>
                <a:ea typeface="Arial Unicode MS" pitchFamily="34" charset="-128"/>
                <a:cs typeface="BentonSans Medium"/>
              </a:rPr>
            </a:br>
            <a:r>
              <a:rPr lang="cs-CZ" sz="1600" kern="0" dirty="0" smtClean="0">
                <a:latin typeface="+mn-lt"/>
                <a:ea typeface="Arial Unicode MS" pitchFamily="34" charset="-128"/>
                <a:cs typeface="BentonSans Light"/>
              </a:rPr>
              <a:t>Tlak na akceleraci na vývoj, výrobu a uvádění inovovaných produktů a služeb na trh</a:t>
            </a:r>
            <a:endParaRPr lang="cs-CZ" sz="1700" kern="0" dirty="0">
              <a:latin typeface="+mn-lt"/>
              <a:ea typeface="Arial Unicode MS" pitchFamily="34" charset="-128"/>
              <a:cs typeface="BentonSans Medium"/>
            </a:endParaRPr>
          </a:p>
        </p:txBody>
      </p:sp>
      <p:pic>
        <p:nvPicPr>
          <p:cNvPr id="1042" name="Picture 18" descr="http://store.storeimages.cdn-apple.com/4460/as-images.apple.com/is/image/AppleInc/aos/published/images/i/ph/iphone6/compare/iphone6-compare-hero-2014?wid=130&amp;hei=174&amp;fmt=png-alpha&amp;qlt=95&amp;.v=141026513313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43004" t="12299"/>
          <a:stretch/>
        </p:blipFill>
        <p:spPr bwMode="auto">
          <a:xfrm>
            <a:off x="9588617" y="2314368"/>
            <a:ext cx="705745" cy="1453458"/>
          </a:xfrm>
          <a:prstGeom prst="flowChartAlternateProcess">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981199" y="2028967"/>
            <a:ext cx="1920579" cy="2163716"/>
            <a:chOff x="9090836" y="2023285"/>
            <a:chExt cx="1920579" cy="2163716"/>
          </a:xfrm>
        </p:grpSpPr>
        <p:pic>
          <p:nvPicPr>
            <p:cNvPr id="1044" name="Picture 20" descr="http://store.storeimages.cdn-apple.com/4460/as-images.apple.com/is/image/AppleInc/aos/published/images/i/ph/iphone6plus/compare/iphone6plus-compare-hero-2014?wid=147&amp;hei=174&amp;fmt=png-alpha&amp;qlt=95&amp;.v=1410265184205"/>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l="42198"/>
            <a:stretch/>
          </p:blipFill>
          <p:spPr bwMode="auto">
            <a:xfrm>
              <a:off x="10202082" y="2023285"/>
              <a:ext cx="809333" cy="1657302"/>
            </a:xfrm>
            <a:prstGeom prst="flowChartAlternateProcess">
              <a:avLst/>
            </a:prstGeom>
            <a:noFill/>
            <a:extLst>
              <a:ext uri="{909E8E84-426E-40dd-AFC4-6F175D3DCCD1}">
                <a14:hiddenFill xmlns:a14="http://schemas.microsoft.com/office/drawing/2010/main">
                  <a:solidFill>
                    <a:srgbClr val="FFFFFF"/>
                  </a:solidFill>
                </a14:hiddenFill>
              </a:ext>
            </a:extLst>
          </p:spPr>
        </p:pic>
        <p:pic>
          <p:nvPicPr>
            <p:cNvPr id="1036" name="Picture 12" descr="C:\Users\I830182\Desktop\iPhone.jpg"/>
            <p:cNvPicPr>
              <a:picLocks noChangeAspect="1" noChangeArrowheads="1"/>
            </p:cNvPicPr>
            <p:nvPr/>
          </p:nvPicPr>
          <p:blipFill rotWithShape="1">
            <a:blip r:embed="rId21" cstate="screen">
              <a:extLst>
                <a:ext uri="{BEBA8EAE-BF5A-486C-A8C5-ECC9F3942E4B}">
                  <a14:imgProps xmlns:a14="http://schemas.microsoft.com/office/drawing/2010/main">
                    <a14:imgLayer r:embed="rId22">
                      <a14:imgEffect>
                        <a14:backgroundRemoval t="10000" b="90000" l="10000" r="90000"/>
                      </a14:imgEffect>
                    </a14:imgLayer>
                  </a14:imgProps>
                </a:ext>
                <a:ext uri="{28A0092B-C50C-407E-A947-70E740481C1C}">
                  <a14:useLocalDpi xmlns:a14="http://schemas.microsoft.com/office/drawing/2010/main" val="0"/>
                </a:ext>
              </a:extLst>
            </a:blip>
            <a:srcRect l="58949"/>
            <a:stretch/>
          </p:blipFill>
          <p:spPr bwMode="auto">
            <a:xfrm>
              <a:off x="9090836" y="2346367"/>
              <a:ext cx="1341961" cy="184063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80716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cs-CZ" dirty="0" smtClean="0"/>
              <a:t>SAP Integrovaná výroba</a:t>
            </a:r>
            <a:endParaRPr lang="en-US" dirty="0"/>
          </a:p>
        </p:txBody>
      </p:sp>
      <p:sp>
        <p:nvSpPr>
          <p:cNvPr id="9" name="Text Placeholder 8"/>
          <p:cNvSpPr>
            <a:spLocks noGrp="1"/>
          </p:cNvSpPr>
          <p:nvPr>
            <p:ph type="body" sz="quarter" idx="10"/>
          </p:nvPr>
        </p:nvSpPr>
        <p:spPr/>
        <p:txBody>
          <a:bodyPr/>
          <a:lstStyle/>
          <a:p>
            <a:r>
              <a:rPr lang="cs-CZ" dirty="0" smtClean="0"/>
              <a:t>SAP </a:t>
            </a:r>
            <a:r>
              <a:rPr lang="cs-CZ" dirty="0" err="1" smtClean="0"/>
              <a:t>Integrated</a:t>
            </a:r>
            <a:r>
              <a:rPr lang="cs-CZ" dirty="0" smtClean="0"/>
              <a:t> </a:t>
            </a:r>
            <a:r>
              <a:rPr lang="cs-CZ" dirty="0" err="1" smtClean="0"/>
              <a:t>manufacturing</a:t>
            </a:r>
            <a:endParaRPr lang="cs-CZ" dirty="0"/>
          </a:p>
        </p:txBody>
      </p:sp>
    </p:spTree>
    <p:extLst>
      <p:ext uri="{BB962C8B-B14F-4D97-AF65-F5344CB8AC3E}">
        <p14:creationId xmlns:p14="http://schemas.microsoft.com/office/powerpoint/2010/main" val="317496961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a:spLocks noGrp="1"/>
          </p:cNvSpPr>
          <p:nvPr>
            <p:ph type="title"/>
          </p:nvPr>
        </p:nvSpPr>
        <p:spPr/>
        <p:txBody>
          <a:bodyPr/>
          <a:lstStyle/>
          <a:p>
            <a:r>
              <a:rPr lang="cs-CZ" dirty="0" smtClean="0"/>
              <a:t>Řešení SAP integrující </a:t>
            </a:r>
            <a:r>
              <a:rPr lang="en-US" dirty="0" smtClean="0"/>
              <a:t>Internet </a:t>
            </a:r>
            <a:r>
              <a:rPr lang="cs-CZ" dirty="0" smtClean="0"/>
              <a:t>věcí</a:t>
            </a:r>
            <a:endParaRPr lang="en-US" dirty="0"/>
          </a:p>
        </p:txBody>
      </p:sp>
      <p:sp>
        <p:nvSpPr>
          <p:cNvPr id="52" name="Rounded Rectangle 51"/>
          <p:cNvSpPr/>
          <p:nvPr/>
        </p:nvSpPr>
        <p:spPr bwMode="gray">
          <a:xfrm>
            <a:off x="527793" y="4633726"/>
            <a:ext cx="1963195" cy="1354247"/>
          </a:xfrm>
          <a:prstGeom prst="roundRect">
            <a:avLst>
              <a:gd name="adj" fmla="val 7521"/>
            </a:avLst>
          </a:prstGeom>
          <a:noFill/>
          <a:ln w="6350" algn="ctr">
            <a:noFill/>
            <a:miter lim="800000"/>
            <a:headEnd/>
            <a:tailEnd/>
          </a:ln>
        </p:spPr>
        <p:txBody>
          <a:bodyPr lIns="36000" tIns="36000" rIns="36000" bIns="36000" rtlCol="0" anchor="t">
            <a:spAutoFit/>
          </a:bodyPr>
          <a:lstStyle/>
          <a:p>
            <a:pPr algn="ctr" defTabSz="913784" fontAlgn="base">
              <a:spcBef>
                <a:spcPct val="50000"/>
              </a:spcBef>
              <a:spcAft>
                <a:spcPct val="0"/>
              </a:spcAft>
              <a:buClr>
                <a:srgbClr val="F0AB00"/>
              </a:buClr>
              <a:buSzPct val="80000"/>
            </a:pPr>
            <a:r>
              <a:rPr lang="en-US" sz="2000" b="1" kern="0" dirty="0" smtClean="0">
                <a:latin typeface="Arial" panose="020B0604020202020204" pitchFamily="34" charset="0"/>
                <a:ea typeface="Arial Unicode MS" pitchFamily="34" charset="-128"/>
                <a:cs typeface="Arial" panose="020B0604020202020204" pitchFamily="34" charset="0"/>
              </a:rPr>
              <a:t>SAP P</a:t>
            </a:r>
            <a:r>
              <a:rPr lang="cs-CZ" sz="2000" b="1" kern="0" dirty="0" err="1" smtClean="0">
                <a:latin typeface="Arial" panose="020B0604020202020204" pitchFamily="34" charset="0"/>
                <a:ea typeface="Arial Unicode MS" pitchFamily="34" charset="-128"/>
                <a:cs typeface="Arial" panose="020B0604020202020204" pitchFamily="34" charset="0"/>
              </a:rPr>
              <a:t>rediktivní</a:t>
            </a:r>
            <a:r>
              <a:rPr lang="cs-CZ" sz="2000" b="1" kern="0" dirty="0" smtClean="0">
                <a:latin typeface="Arial" panose="020B0604020202020204" pitchFamily="34" charset="0"/>
                <a:ea typeface="Arial Unicode MS" pitchFamily="34" charset="-128"/>
                <a:cs typeface="Arial" panose="020B0604020202020204" pitchFamily="34" charset="0"/>
              </a:rPr>
              <a:t> údržba a servis</a:t>
            </a:r>
            <a:endParaRPr lang="en-US" sz="2000" b="1" kern="0" dirty="0">
              <a:latin typeface="Arial" panose="020B0604020202020204" pitchFamily="34" charset="0"/>
              <a:ea typeface="Arial Unicode MS" pitchFamily="34" charset="-128"/>
              <a:cs typeface="Arial" panose="020B0604020202020204" pitchFamily="34" charset="0"/>
            </a:endParaRPr>
          </a:p>
        </p:txBody>
      </p:sp>
      <p:sp>
        <p:nvSpPr>
          <p:cNvPr id="49" name="Rounded Rectangle 48"/>
          <p:cNvSpPr/>
          <p:nvPr/>
        </p:nvSpPr>
        <p:spPr bwMode="gray">
          <a:xfrm>
            <a:off x="5102085" y="4633726"/>
            <a:ext cx="2047410" cy="1034564"/>
          </a:xfrm>
          <a:prstGeom prst="roundRect">
            <a:avLst>
              <a:gd name="adj" fmla="val 7521"/>
            </a:avLst>
          </a:prstGeom>
          <a:noFill/>
          <a:ln w="6350" algn="ctr">
            <a:noFill/>
            <a:miter lim="800000"/>
            <a:headEnd/>
            <a:tailEnd/>
          </a:ln>
        </p:spPr>
        <p:txBody>
          <a:bodyPr wrap="square" lIns="36000" tIns="36000" rIns="36000" bIns="36000" rtlCol="0" anchor="t">
            <a:spAutoFit/>
          </a:bodyPr>
          <a:lstStyle/>
          <a:p>
            <a:pPr algn="ctr" defTabSz="913784" fontAlgn="base">
              <a:spcBef>
                <a:spcPct val="50000"/>
              </a:spcBef>
              <a:spcAft>
                <a:spcPct val="0"/>
              </a:spcAft>
              <a:buClr>
                <a:srgbClr val="F0AB00"/>
              </a:buClr>
              <a:buSzPct val="80000"/>
            </a:pPr>
            <a:r>
              <a:rPr lang="en-US" sz="2000" b="1" kern="0" dirty="0" smtClean="0">
                <a:latin typeface="Arial" panose="020B0604020202020204" pitchFamily="34" charset="0"/>
                <a:ea typeface="Arial Unicode MS" pitchFamily="34" charset="-128"/>
                <a:cs typeface="Arial" panose="020B0604020202020204" pitchFamily="34" charset="0"/>
              </a:rPr>
              <a:t>SAP </a:t>
            </a:r>
            <a:r>
              <a:rPr lang="cs-CZ" sz="2000" b="1" kern="0" dirty="0" smtClean="0">
                <a:latin typeface="Arial" panose="020B0604020202020204" pitchFamily="34" charset="0"/>
                <a:ea typeface="Arial Unicode MS" pitchFamily="34" charset="-128"/>
                <a:cs typeface="Arial" panose="020B0604020202020204" pitchFamily="34" charset="0"/>
              </a:rPr>
              <a:t>Integrovaná Logistika</a:t>
            </a:r>
            <a:endParaRPr lang="en-US" sz="2000" b="1" kern="0" dirty="0">
              <a:latin typeface="Arial" panose="020B0604020202020204" pitchFamily="34" charset="0"/>
              <a:ea typeface="Arial Unicode MS" pitchFamily="34" charset="-128"/>
              <a:cs typeface="Arial" panose="020B0604020202020204" pitchFamily="34" charset="0"/>
            </a:endParaRPr>
          </a:p>
        </p:txBody>
      </p:sp>
      <p:sp>
        <p:nvSpPr>
          <p:cNvPr id="38" name="Rounded Rectangle 37"/>
          <p:cNvSpPr/>
          <p:nvPr/>
        </p:nvSpPr>
        <p:spPr bwMode="gray">
          <a:xfrm>
            <a:off x="2861105" y="4633726"/>
            <a:ext cx="1963195" cy="1034564"/>
          </a:xfrm>
          <a:prstGeom prst="roundRect">
            <a:avLst>
              <a:gd name="adj" fmla="val 7521"/>
            </a:avLst>
          </a:prstGeom>
          <a:noFill/>
          <a:ln w="6350" algn="ctr">
            <a:noFill/>
            <a:miter lim="800000"/>
            <a:headEnd/>
            <a:tailEnd/>
          </a:ln>
        </p:spPr>
        <p:txBody>
          <a:bodyPr lIns="36000" tIns="36000" rIns="36000" bIns="36000" rtlCol="0" anchor="t">
            <a:spAutoFit/>
          </a:bodyPr>
          <a:lstStyle/>
          <a:p>
            <a:pPr algn="ctr" defTabSz="913784" fontAlgn="base">
              <a:spcBef>
                <a:spcPct val="50000"/>
              </a:spcBef>
              <a:spcAft>
                <a:spcPct val="0"/>
              </a:spcAft>
              <a:buClr>
                <a:srgbClr val="F0AB00"/>
              </a:buClr>
              <a:buSzPct val="80000"/>
            </a:pPr>
            <a:r>
              <a:rPr lang="en-US" sz="2000" b="1" kern="0" dirty="0" smtClean="0">
                <a:latin typeface="Arial" panose="020B0604020202020204" pitchFamily="34" charset="0"/>
                <a:ea typeface="Arial Unicode MS" pitchFamily="34" charset="-128"/>
                <a:cs typeface="Arial" panose="020B0604020202020204" pitchFamily="34" charset="0"/>
              </a:rPr>
              <a:t>SAP </a:t>
            </a:r>
            <a:r>
              <a:rPr lang="cs-CZ" sz="2000" b="1" kern="0" dirty="0" smtClean="0">
                <a:latin typeface="Arial" panose="020B0604020202020204" pitchFamily="34" charset="0"/>
                <a:ea typeface="Arial Unicode MS" pitchFamily="34" charset="-128"/>
                <a:cs typeface="Arial" panose="020B0604020202020204" pitchFamily="34" charset="0"/>
              </a:rPr>
              <a:t>Integrovaná výroba</a:t>
            </a:r>
            <a:endParaRPr lang="en-US" sz="2000" b="1" kern="0" dirty="0">
              <a:latin typeface="Arial" panose="020B0604020202020204" pitchFamily="34" charset="0"/>
              <a:ea typeface="Arial Unicode MS" pitchFamily="34" charset="-128"/>
              <a:cs typeface="Arial" panose="020B0604020202020204" pitchFamily="34" charset="0"/>
            </a:endParaRPr>
          </a:p>
        </p:txBody>
      </p:sp>
      <p:sp>
        <p:nvSpPr>
          <p:cNvPr id="27" name="Rounded Rectangle 26"/>
          <p:cNvSpPr/>
          <p:nvPr/>
        </p:nvSpPr>
        <p:spPr bwMode="gray">
          <a:xfrm>
            <a:off x="7460733" y="4633726"/>
            <a:ext cx="2130783" cy="714881"/>
          </a:xfrm>
          <a:prstGeom prst="roundRect">
            <a:avLst>
              <a:gd name="adj" fmla="val 7521"/>
            </a:avLst>
          </a:prstGeom>
          <a:noFill/>
          <a:ln w="6350" algn="ctr">
            <a:noFill/>
            <a:miter lim="800000"/>
            <a:headEnd/>
            <a:tailEnd/>
          </a:ln>
        </p:spPr>
        <p:txBody>
          <a:bodyPr wrap="square" lIns="36000" tIns="36000" rIns="36000" bIns="36000" rtlCol="0" anchor="t">
            <a:spAutoFit/>
          </a:bodyPr>
          <a:lstStyle/>
          <a:p>
            <a:pPr algn="ctr" defTabSz="913784" fontAlgn="base">
              <a:spcBef>
                <a:spcPct val="50000"/>
              </a:spcBef>
              <a:spcAft>
                <a:spcPct val="0"/>
              </a:spcAft>
              <a:buClr>
                <a:srgbClr val="F0AB00"/>
              </a:buClr>
              <a:buSzPct val="80000"/>
            </a:pPr>
            <a:r>
              <a:rPr lang="en-US" sz="2000" b="1" kern="0" dirty="0" smtClean="0">
                <a:latin typeface="Arial" panose="020B0604020202020204" pitchFamily="34" charset="0"/>
                <a:ea typeface="Arial Unicode MS" pitchFamily="34" charset="-128"/>
                <a:cs typeface="Arial" panose="020B0604020202020204" pitchFamily="34" charset="0"/>
              </a:rPr>
              <a:t>SAP </a:t>
            </a:r>
            <a:r>
              <a:rPr lang="cs-CZ" sz="2000" b="1" kern="0" dirty="0" smtClean="0">
                <a:latin typeface="Arial" panose="020B0604020202020204" pitchFamily="34" charset="0"/>
                <a:ea typeface="Arial Unicode MS" pitchFamily="34" charset="-128"/>
                <a:cs typeface="Arial" panose="020B0604020202020204" pitchFamily="34" charset="0"/>
              </a:rPr>
              <a:t>Rozšířená r</a:t>
            </a:r>
            <a:r>
              <a:rPr lang="en-US" sz="2000" b="1" kern="0" dirty="0" err="1" smtClean="0">
                <a:latin typeface="Arial" panose="020B0604020202020204" pitchFamily="34" charset="0"/>
                <a:ea typeface="Arial Unicode MS" pitchFamily="34" charset="-128"/>
                <a:cs typeface="Arial" panose="020B0604020202020204" pitchFamily="34" charset="0"/>
              </a:rPr>
              <a:t>ealit</a:t>
            </a:r>
            <a:r>
              <a:rPr lang="cs-CZ" sz="2000" b="1" kern="0" dirty="0" smtClean="0">
                <a:latin typeface="Arial" panose="020B0604020202020204" pitchFamily="34" charset="0"/>
                <a:ea typeface="Arial Unicode MS" pitchFamily="34" charset="-128"/>
                <a:cs typeface="Arial" panose="020B0604020202020204" pitchFamily="34" charset="0"/>
              </a:rPr>
              <a:t>a</a:t>
            </a:r>
            <a:endParaRPr lang="en-US" sz="2000" b="1" kern="0" dirty="0">
              <a:latin typeface="Arial" panose="020B0604020202020204" pitchFamily="34" charset="0"/>
              <a:ea typeface="Arial Unicode MS" pitchFamily="34" charset="-128"/>
              <a:cs typeface="Arial" panose="020B0604020202020204" pitchFamily="34" charset="0"/>
            </a:endParaRPr>
          </a:p>
        </p:txBody>
      </p:sp>
      <p:sp>
        <p:nvSpPr>
          <p:cNvPr id="40" name="Oval 39"/>
          <p:cNvSpPr/>
          <p:nvPr/>
        </p:nvSpPr>
        <p:spPr bwMode="auto">
          <a:xfrm>
            <a:off x="522403" y="2288745"/>
            <a:ext cx="1907998" cy="1907998"/>
          </a:xfrm>
          <a:prstGeom prst="ellipse">
            <a:avLst/>
          </a:prstGeom>
          <a:solidFill>
            <a:schemeClr val="tx1">
              <a:alpha val="64000"/>
            </a:schemeClr>
          </a:solidFill>
          <a:ln w="101600" cmpd="sng">
            <a:solidFill>
              <a:schemeClr val="accent1"/>
            </a:solidFill>
          </a:ln>
          <a:extLst/>
        </p:spPr>
        <p:txBody>
          <a:bodyPr vert="horz" wrap="square" lIns="91434" tIns="45717" rIns="91434" bIns="45717" numCol="1" rtlCol="0" anchor="t" anchorCtr="0" compatLnSpc="1">
            <a:prstTxWarp prst="textNoShape">
              <a:avLst/>
            </a:prstTxWarp>
          </a:bodyPr>
          <a:lstStyle/>
          <a:p>
            <a:pPr algn="ctr" defTabSz="761590" fontAlgn="base">
              <a:spcBef>
                <a:spcPct val="0"/>
              </a:spcBef>
              <a:spcAft>
                <a:spcPct val="0"/>
              </a:spcAft>
            </a:pPr>
            <a:endParaRPr lang="en-US" sz="1500" dirty="0">
              <a:latin typeface="BentonSans Regular"/>
            </a:endParaRPr>
          </a:p>
        </p:txBody>
      </p:sp>
      <p:pic>
        <p:nvPicPr>
          <p:cNvPr id="53" name="Picture 30" descr="\\psf\Host\Users\eric\Graphic Tank\Misc-46.png"/>
          <p:cNvPicPr>
            <a:picLocks noChangeAspect="1" noChangeArrowheads="1"/>
          </p:cNvPicPr>
          <p:nvPr/>
        </p:nvPicPr>
        <p:blipFill>
          <a:blip r:embed="rId3" cstate="email">
            <a:biLevel thresh="25000"/>
            <a:extLst>
              <a:ext uri="{28A0092B-C50C-407E-A947-70E740481C1C}">
                <a14:useLocalDpi xmlns:a14="http://schemas.microsoft.com/office/drawing/2010/main"/>
              </a:ext>
            </a:extLst>
          </a:blip>
          <a:srcRect/>
          <a:stretch>
            <a:fillRect/>
          </a:stretch>
        </p:blipFill>
        <p:spPr bwMode="auto">
          <a:xfrm>
            <a:off x="885521" y="2940119"/>
            <a:ext cx="1181763" cy="699474"/>
          </a:xfrm>
          <a:prstGeom prst="rect">
            <a:avLst/>
          </a:prstGeom>
          <a:noFill/>
        </p:spPr>
      </p:pic>
      <p:sp>
        <p:nvSpPr>
          <p:cNvPr id="41" name="Oval 40"/>
          <p:cNvSpPr/>
          <p:nvPr/>
        </p:nvSpPr>
        <p:spPr bwMode="auto">
          <a:xfrm>
            <a:off x="2849200" y="2288745"/>
            <a:ext cx="1907998" cy="1907998"/>
          </a:xfrm>
          <a:prstGeom prst="ellipse">
            <a:avLst/>
          </a:prstGeom>
          <a:solidFill>
            <a:schemeClr val="tx1">
              <a:alpha val="64000"/>
            </a:schemeClr>
          </a:solidFill>
          <a:ln w="101600" cmpd="sng">
            <a:solidFill>
              <a:schemeClr val="accent4"/>
            </a:solidFill>
          </a:ln>
          <a:extLst/>
        </p:spPr>
        <p:txBody>
          <a:bodyPr vert="horz" wrap="square" lIns="91434" tIns="45717" rIns="91434" bIns="45717" numCol="1" rtlCol="0" anchor="t" anchorCtr="0" compatLnSpc="1">
            <a:prstTxWarp prst="textNoShape">
              <a:avLst/>
            </a:prstTxWarp>
          </a:bodyPr>
          <a:lstStyle/>
          <a:p>
            <a:pPr algn="ctr" defTabSz="761590" fontAlgn="base">
              <a:spcBef>
                <a:spcPct val="0"/>
              </a:spcBef>
              <a:spcAft>
                <a:spcPct val="0"/>
              </a:spcAft>
            </a:pPr>
            <a:endParaRPr lang="en-US" sz="1500" dirty="0">
              <a:latin typeface="BentonSans Regular"/>
            </a:endParaRPr>
          </a:p>
        </p:txBody>
      </p:sp>
      <p:sp>
        <p:nvSpPr>
          <p:cNvPr id="42" name="Oval 41"/>
          <p:cNvSpPr/>
          <p:nvPr/>
        </p:nvSpPr>
        <p:spPr bwMode="auto">
          <a:xfrm>
            <a:off x="5178103" y="2288745"/>
            <a:ext cx="1907998" cy="1907998"/>
          </a:xfrm>
          <a:prstGeom prst="ellipse">
            <a:avLst/>
          </a:prstGeom>
          <a:solidFill>
            <a:schemeClr val="tx1">
              <a:alpha val="64000"/>
            </a:schemeClr>
          </a:solidFill>
          <a:ln w="101600" cmpd="sng">
            <a:solidFill>
              <a:schemeClr val="accent1"/>
            </a:solidFill>
          </a:ln>
          <a:extLst/>
        </p:spPr>
        <p:txBody>
          <a:bodyPr vert="horz" wrap="square" lIns="91434" tIns="45717" rIns="91434" bIns="45717" numCol="1" rtlCol="0" anchor="t" anchorCtr="0" compatLnSpc="1">
            <a:prstTxWarp prst="textNoShape">
              <a:avLst/>
            </a:prstTxWarp>
          </a:bodyPr>
          <a:lstStyle/>
          <a:p>
            <a:pPr algn="ctr" defTabSz="761590" fontAlgn="base">
              <a:spcBef>
                <a:spcPct val="0"/>
              </a:spcBef>
              <a:spcAft>
                <a:spcPct val="0"/>
              </a:spcAft>
            </a:pPr>
            <a:endParaRPr lang="en-US" sz="1500" dirty="0">
              <a:latin typeface="BentonSans Regular"/>
            </a:endParaRPr>
          </a:p>
        </p:txBody>
      </p:sp>
      <p:sp>
        <p:nvSpPr>
          <p:cNvPr id="46" name="Oval 45"/>
          <p:cNvSpPr/>
          <p:nvPr/>
        </p:nvSpPr>
        <p:spPr bwMode="auto">
          <a:xfrm>
            <a:off x="7438100" y="2288745"/>
            <a:ext cx="1907998" cy="1907998"/>
          </a:xfrm>
          <a:prstGeom prst="ellipse">
            <a:avLst/>
          </a:prstGeom>
          <a:solidFill>
            <a:schemeClr val="tx1">
              <a:alpha val="64000"/>
            </a:schemeClr>
          </a:solidFill>
          <a:ln w="101600" cmpd="sng">
            <a:solidFill>
              <a:schemeClr val="accent1"/>
            </a:solidFill>
          </a:ln>
          <a:extLst/>
        </p:spPr>
        <p:txBody>
          <a:bodyPr vert="horz" wrap="square" lIns="91434" tIns="45717" rIns="91434" bIns="45717" numCol="1" rtlCol="0" anchor="t" anchorCtr="0" compatLnSpc="1">
            <a:prstTxWarp prst="textNoShape">
              <a:avLst/>
            </a:prstTxWarp>
          </a:bodyPr>
          <a:lstStyle/>
          <a:p>
            <a:pPr algn="ctr" defTabSz="761590" fontAlgn="base">
              <a:spcBef>
                <a:spcPct val="0"/>
              </a:spcBef>
              <a:spcAft>
                <a:spcPct val="0"/>
              </a:spcAft>
            </a:pPr>
            <a:endParaRPr lang="en-US" sz="1500" dirty="0">
              <a:latin typeface="BentonSans Regular"/>
            </a:endParaRPr>
          </a:p>
        </p:txBody>
      </p:sp>
      <p:pic>
        <p:nvPicPr>
          <p:cNvPr id="50" name="Picture 7" descr="\\psf\Host\Users\eric\Graphic Tank\Vehicles-05.png"/>
          <p:cNvPicPr>
            <a:picLocks noChangeAspect="1" noChangeArrowheads="1"/>
          </p:cNvPicPr>
          <p:nvPr/>
        </p:nvPicPr>
        <p:blipFill>
          <a:blip r:embed="rId4" cstate="email">
            <a:biLevel thresh="50000"/>
            <a:extLst>
              <a:ext uri="{28A0092B-C50C-407E-A947-70E740481C1C}">
                <a14:useLocalDpi xmlns:a14="http://schemas.microsoft.com/office/drawing/2010/main"/>
              </a:ext>
            </a:extLst>
          </a:blip>
          <a:srcRect/>
          <a:stretch>
            <a:fillRect/>
          </a:stretch>
        </p:blipFill>
        <p:spPr bwMode="auto">
          <a:xfrm>
            <a:off x="5497944" y="2956661"/>
            <a:ext cx="1280596" cy="533214"/>
          </a:xfrm>
          <a:prstGeom prst="rect">
            <a:avLst/>
          </a:prstGeom>
          <a:noFill/>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8651" y="3082970"/>
            <a:ext cx="1481854" cy="50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ounded Rectangle 15"/>
          <p:cNvSpPr/>
          <p:nvPr/>
        </p:nvSpPr>
        <p:spPr bwMode="gray">
          <a:xfrm>
            <a:off x="9879191" y="4633726"/>
            <a:ext cx="1856774" cy="1034564"/>
          </a:xfrm>
          <a:prstGeom prst="roundRect">
            <a:avLst>
              <a:gd name="adj" fmla="val 7521"/>
            </a:avLst>
          </a:prstGeom>
          <a:noFill/>
          <a:ln w="6350" algn="ctr">
            <a:noFill/>
            <a:miter lim="800000"/>
            <a:headEnd/>
            <a:tailEnd/>
          </a:ln>
        </p:spPr>
        <p:txBody>
          <a:bodyPr wrap="square" lIns="36000" tIns="36000" rIns="36000" bIns="36000" rtlCol="0" anchor="t">
            <a:spAutoFit/>
          </a:bodyPr>
          <a:lstStyle/>
          <a:p>
            <a:pPr algn="ctr" defTabSz="913784" fontAlgn="base">
              <a:spcBef>
                <a:spcPct val="50000"/>
              </a:spcBef>
              <a:spcAft>
                <a:spcPct val="0"/>
              </a:spcAft>
              <a:buClr>
                <a:srgbClr val="F0AB00"/>
              </a:buClr>
              <a:buSzPct val="80000"/>
            </a:pPr>
            <a:r>
              <a:rPr lang="en-US" sz="2000" b="1" kern="0" dirty="0" err="1" smtClean="0">
                <a:latin typeface="Arial" panose="020B0604020202020204" pitchFamily="34" charset="0"/>
                <a:ea typeface="Arial Unicode MS" pitchFamily="34" charset="-128"/>
                <a:cs typeface="Arial" panose="020B0604020202020204" pitchFamily="34" charset="0"/>
              </a:rPr>
              <a:t>IoT</a:t>
            </a:r>
            <a:r>
              <a:rPr lang="en-US" sz="2000" b="1" kern="0" dirty="0" smtClean="0">
                <a:latin typeface="Arial" panose="020B0604020202020204" pitchFamily="34" charset="0"/>
                <a:ea typeface="Arial Unicode MS" pitchFamily="34" charset="-128"/>
                <a:cs typeface="Arial" panose="020B0604020202020204" pitchFamily="34" charset="0"/>
              </a:rPr>
              <a:t>   </a:t>
            </a:r>
            <a:r>
              <a:rPr lang="cs-CZ" sz="2000" b="1" kern="0" dirty="0" smtClean="0">
                <a:latin typeface="Arial" panose="020B0604020202020204" pitchFamily="34" charset="0"/>
                <a:ea typeface="Arial Unicode MS" pitchFamily="34" charset="-128"/>
                <a:cs typeface="Arial" panose="020B0604020202020204" pitchFamily="34" charset="0"/>
              </a:rPr>
              <a:t>Inovativní řešení</a:t>
            </a:r>
            <a:endParaRPr lang="en-US" sz="2000" b="1" kern="0" dirty="0" smtClean="0">
              <a:latin typeface="Arial" panose="020B0604020202020204" pitchFamily="34" charset="0"/>
              <a:ea typeface="Arial Unicode MS" pitchFamily="34" charset="-128"/>
              <a:cs typeface="Arial" panose="020B0604020202020204" pitchFamily="34" charset="0"/>
            </a:endParaRPr>
          </a:p>
        </p:txBody>
      </p:sp>
      <p:sp>
        <p:nvSpPr>
          <p:cNvPr id="17" name="Oval 16"/>
          <p:cNvSpPr/>
          <p:nvPr/>
        </p:nvSpPr>
        <p:spPr bwMode="auto">
          <a:xfrm>
            <a:off x="9724037" y="2288745"/>
            <a:ext cx="1907998" cy="1907998"/>
          </a:xfrm>
          <a:prstGeom prst="ellipse">
            <a:avLst/>
          </a:prstGeom>
          <a:solidFill>
            <a:schemeClr val="tx1">
              <a:alpha val="64000"/>
            </a:schemeClr>
          </a:solidFill>
          <a:ln w="101600" cmpd="sng">
            <a:solidFill>
              <a:schemeClr val="accent1"/>
            </a:solidFill>
          </a:ln>
          <a:extLst/>
        </p:spPr>
        <p:txBody>
          <a:bodyPr vert="horz" wrap="square" lIns="91434" tIns="45717" rIns="91434" bIns="45717" numCol="1" rtlCol="0" anchor="t" anchorCtr="0" compatLnSpc="1">
            <a:prstTxWarp prst="textNoShape">
              <a:avLst/>
            </a:prstTxWarp>
          </a:bodyPr>
          <a:lstStyle/>
          <a:p>
            <a:pPr algn="ctr" defTabSz="761590" fontAlgn="base">
              <a:spcBef>
                <a:spcPct val="0"/>
              </a:spcBef>
              <a:spcAft>
                <a:spcPct val="0"/>
              </a:spcAft>
            </a:pPr>
            <a:endParaRPr lang="en-US" sz="1500" dirty="0">
              <a:latin typeface="BentonSans Regular"/>
            </a:endParaRPr>
          </a:p>
        </p:txBody>
      </p:sp>
      <p:sp>
        <p:nvSpPr>
          <p:cNvPr id="2" name="Rectangle 1"/>
          <p:cNvSpPr/>
          <p:nvPr/>
        </p:nvSpPr>
        <p:spPr bwMode="gray">
          <a:xfrm>
            <a:off x="10002761" y="3082970"/>
            <a:ext cx="376911" cy="37691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3" name="Rectangle 22"/>
          <p:cNvSpPr/>
          <p:nvPr/>
        </p:nvSpPr>
        <p:spPr bwMode="gray">
          <a:xfrm>
            <a:off x="10502272" y="3082970"/>
            <a:ext cx="376911" cy="37691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4" name="Rectangle 23"/>
          <p:cNvSpPr/>
          <p:nvPr/>
        </p:nvSpPr>
        <p:spPr bwMode="gray">
          <a:xfrm>
            <a:off x="11001783" y="3082970"/>
            <a:ext cx="376911" cy="376911"/>
          </a:xfrm>
          <a:prstGeom prst="rect">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97138" y="2725570"/>
            <a:ext cx="809844" cy="862384"/>
          </a:xfrm>
          <a:prstGeom prst="rect">
            <a:avLst/>
          </a:prstGeom>
        </p:spPr>
      </p:pic>
    </p:spTree>
    <p:extLst>
      <p:ext uri="{BB962C8B-B14F-4D97-AF65-F5344CB8AC3E}">
        <p14:creationId xmlns:p14="http://schemas.microsoft.com/office/powerpoint/2010/main" val="9529755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SAP_2016_16x9_white">
  <a:themeElements>
    <a:clrScheme name="SAP_colors_white_template">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xmlns="" name="SAP_2016_16x9_white.pptx" id="{A240C6B1-4B8B-4B09-890E-22AD0EDAE698}" vid="{87366DE1-901D-47FB-8DBB-89EE7EBFFA35}"/>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SAP_2016_16x9_White</Template>
  <TotalTime>3012</TotalTime>
  <Words>973</Words>
  <Application>Microsoft Macintosh PowerPoint</Application>
  <PresentationFormat>Custom</PresentationFormat>
  <Paragraphs>241</Paragraphs>
  <Slides>25</Slides>
  <Notes>20</Notes>
  <HiddenSlides>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34" baseType="lpstr">
      <vt:lpstr>BentonSans Bold</vt:lpstr>
      <vt:lpstr>ＭＳ Ｐゴシック</vt:lpstr>
      <vt:lpstr>Arial Unicode MS</vt:lpstr>
      <vt:lpstr>BentonSans Regular</vt:lpstr>
      <vt:lpstr>BentonSans Light</vt:lpstr>
      <vt:lpstr>BentonSans Medium</vt:lpstr>
      <vt:lpstr>SAP_2016_16x9_white</vt:lpstr>
      <vt:lpstr>Bitmap Image</vt:lpstr>
      <vt:lpstr>Photo Editor Photo</vt:lpstr>
      <vt:lpstr>SAP - pohled (odpověď) na IoT dodavatelem ERP systémů pro výrobu Řešení SAP pro Průmysl 4.0. </vt:lpstr>
      <vt:lpstr>PowerPoint Presentation</vt:lpstr>
      <vt:lpstr>Klíčové technologické trendy současnosti Se zásadním dopadem do všech odvětví podnikání</vt:lpstr>
      <vt:lpstr>Jsou tyto technologické trendy relevantní pro výrobu? Big Data</vt:lpstr>
      <vt:lpstr>Jsou tyto technologické trendy relevantní pro výrobu? Big Data</vt:lpstr>
      <vt:lpstr>Jsou tyto technologické trendy relevantní pro výrobu? Internet věcí</vt:lpstr>
      <vt:lpstr>Klíčové technologické trendy s sebou přináší zásadní výzvy Výrobci musí reagovat a zohlednit je ve svých strategiích</vt:lpstr>
      <vt:lpstr>SAP Integrovaná výroba</vt:lpstr>
      <vt:lpstr>Řešení SAP integrující Internet věcí</vt:lpstr>
      <vt:lpstr>Internet věcí a Průmysl 4.0 SAP Connected Manufacturing podporuje jak scénáře Průmyslu 4.0, tak scénáře IoT</vt:lpstr>
      <vt:lpstr>SAP Connected Manufacturing Pět základních scénářů “propojeného” závodu</vt:lpstr>
      <vt:lpstr>Moderní továrna dneška </vt:lpstr>
      <vt:lpstr>Harley Davidson implementuje koncepty Průmyslu 4.0 Zkrácení průběžné doby výroby z 21 dnů na 6 hodin</vt:lpstr>
      <vt:lpstr>SAP Manufacturing Integration and Intelligence Strategická platforma pro řízení a automatizaci v „chytrém“ závodě</vt:lpstr>
      <vt:lpstr>SAP MII – Výrobní analytiky Včetně možnosti zakomponování 3D modelů se SAP 3D Visual Enterprise</vt:lpstr>
      <vt:lpstr>SAP OEE - Celková efektivnost zařízení Aplikace vyvinutá nad SAP MII</vt:lpstr>
      <vt:lpstr>SAP Manufacturing Execution MES pro diskrétní výrobu</vt:lpstr>
      <vt:lpstr>Výrobní linky Pepsico pracují s vyšší efektivností</vt:lpstr>
      <vt:lpstr>SAP Responsivní výroba Reference </vt:lpstr>
      <vt:lpstr>Shrnutí</vt:lpstr>
      <vt:lpstr>SAP Connected Manufacturing Začít můžete již dnes</vt:lpstr>
      <vt:lpstr>Connected Plant by the Open Integrated Factory Ukázkové řešení v centrále SAP, Walldorf, Německo</vt:lpstr>
      <vt:lpstr>Děkuji za pozornost!</vt:lpstr>
      <vt:lpstr>PowerPoint Presentation</vt:lpstr>
      <vt:lpstr>SAP Connected Manufacturing ve zkratce</vt:lpstr>
    </vt:vector>
  </TitlesOfParts>
  <Company>SAP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SAP SE</dc:creator>
  <cp:lastModifiedBy>Martin Dolezel</cp:lastModifiedBy>
  <cp:revision>59</cp:revision>
  <dcterms:created xsi:type="dcterms:W3CDTF">2016-05-09T12:53:27Z</dcterms:created>
  <dcterms:modified xsi:type="dcterms:W3CDTF">2016-05-17T13:08:30Z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1357826825</vt:i4>
  </property>
  <property fmtid="{D5CDD505-2E9C-101B-9397-08002B2CF9AE}" pid="3" name="_NewReviewCycle">
    <vt:lpwstr/>
  </property>
  <property fmtid="{D5CDD505-2E9C-101B-9397-08002B2CF9AE}" pid="4" name="_EmailSubject">
    <vt:lpwstr>Color Palette/Stationery Next Steps </vt:lpwstr>
  </property>
  <property fmtid="{D5CDD505-2E9C-101B-9397-08002B2CF9AE}" pid="5" name="_AuthorEmail">
    <vt:lpwstr>heidi.bitz@sap.com</vt:lpwstr>
  </property>
  <property fmtid="{D5CDD505-2E9C-101B-9397-08002B2CF9AE}" pid="6" name="_AuthorEmailDisplayName">
    <vt:lpwstr>Bitz, Heidi</vt:lpwstr>
  </property>
</Properties>
</file>