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3.xml" ContentType="application/vnd.openxmlformats-officedocument.presentationml.tags+xml"/>
  <Override PartName="/ppt/notesSlides/notesSlide41.xml" ContentType="application/vnd.openxmlformats-officedocument.presentationml.notesSlide+xml"/>
  <Override PartName="/ppt/tags/tag1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932" r:id="rId2"/>
    <p:sldMasterId id="2147483975" r:id="rId3"/>
  </p:sldMasterIdLst>
  <p:notesMasterIdLst>
    <p:notesMasterId r:id="rId62"/>
  </p:notesMasterIdLst>
  <p:handoutMasterIdLst>
    <p:handoutMasterId r:id="rId63"/>
  </p:handoutMasterIdLst>
  <p:sldIdLst>
    <p:sldId id="732" r:id="rId4"/>
    <p:sldId id="929" r:id="rId5"/>
    <p:sldId id="930" r:id="rId6"/>
    <p:sldId id="931" r:id="rId7"/>
    <p:sldId id="932" r:id="rId8"/>
    <p:sldId id="933" r:id="rId9"/>
    <p:sldId id="934" r:id="rId10"/>
    <p:sldId id="935" r:id="rId11"/>
    <p:sldId id="936" r:id="rId12"/>
    <p:sldId id="937" r:id="rId13"/>
    <p:sldId id="938" r:id="rId14"/>
    <p:sldId id="939" r:id="rId15"/>
    <p:sldId id="940" r:id="rId16"/>
    <p:sldId id="941" r:id="rId17"/>
    <p:sldId id="942" r:id="rId18"/>
    <p:sldId id="943" r:id="rId19"/>
    <p:sldId id="944" r:id="rId20"/>
    <p:sldId id="945" r:id="rId21"/>
    <p:sldId id="946" r:id="rId22"/>
    <p:sldId id="947" r:id="rId23"/>
    <p:sldId id="948" r:id="rId24"/>
    <p:sldId id="949" r:id="rId25"/>
    <p:sldId id="950" r:id="rId26"/>
    <p:sldId id="951" r:id="rId27"/>
    <p:sldId id="952" r:id="rId28"/>
    <p:sldId id="956" r:id="rId29"/>
    <p:sldId id="996" r:id="rId30"/>
    <p:sldId id="978" r:id="rId31"/>
    <p:sldId id="980" r:id="rId32"/>
    <p:sldId id="981" r:id="rId33"/>
    <p:sldId id="983" r:id="rId34"/>
    <p:sldId id="984" r:id="rId35"/>
    <p:sldId id="985" r:id="rId36"/>
    <p:sldId id="986" r:id="rId37"/>
    <p:sldId id="987" r:id="rId38"/>
    <p:sldId id="988" r:id="rId39"/>
    <p:sldId id="989" r:id="rId40"/>
    <p:sldId id="990" r:id="rId41"/>
    <p:sldId id="991" r:id="rId42"/>
    <p:sldId id="992" r:id="rId43"/>
    <p:sldId id="993" r:id="rId44"/>
    <p:sldId id="994" r:id="rId45"/>
    <p:sldId id="995" r:id="rId46"/>
    <p:sldId id="959" r:id="rId47"/>
    <p:sldId id="960" r:id="rId48"/>
    <p:sldId id="961" r:id="rId49"/>
    <p:sldId id="962" r:id="rId50"/>
    <p:sldId id="963" r:id="rId51"/>
    <p:sldId id="964" r:id="rId52"/>
    <p:sldId id="965" r:id="rId53"/>
    <p:sldId id="966" r:id="rId54"/>
    <p:sldId id="973" r:id="rId55"/>
    <p:sldId id="997" r:id="rId56"/>
    <p:sldId id="969" r:id="rId57"/>
    <p:sldId id="976" r:id="rId58"/>
    <p:sldId id="970" r:id="rId59"/>
    <p:sldId id="971" r:id="rId60"/>
    <p:sldId id="972" r:id="rId61"/>
  </p:sldIdLst>
  <p:sldSz cx="9144000" cy="5143500" type="screen16x9"/>
  <p:notesSz cx="6797675" cy="9928225"/>
  <p:custDataLst>
    <p:tags r:id="rId6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8" pos="5415">
          <p15:clr>
            <a:srgbClr val="A4A3A4"/>
          </p15:clr>
        </p15:guide>
        <p15:guide id="10" pos="5205">
          <p15:clr>
            <a:srgbClr val="A4A3A4"/>
          </p15:clr>
        </p15:guide>
        <p15:guide id="13" pos="175" userDrawn="1">
          <p15:clr>
            <a:srgbClr val="A4A3A4"/>
          </p15:clr>
        </p15:guide>
        <p15:guide id="15" pos="5590">
          <p15:clr>
            <a:srgbClr val="A4A3A4"/>
          </p15:clr>
        </p15:guide>
        <p15:guide id="16" pos="5414">
          <p15:clr>
            <a:srgbClr val="A4A3A4"/>
          </p15:clr>
        </p15:guide>
        <p15:guide id="17" pos="749">
          <p15:clr>
            <a:srgbClr val="A4A3A4"/>
          </p15:clr>
        </p15:guide>
        <p15:guide id="18" pos="5016">
          <p15:clr>
            <a:srgbClr val="A4A3A4"/>
          </p15:clr>
        </p15:guide>
        <p15:guide id="19" orient="horz" pos="217">
          <p15:clr>
            <a:srgbClr val="A4A3A4"/>
          </p15:clr>
        </p15:guide>
        <p15:guide id="20" orient="horz" pos="684" userDrawn="1">
          <p15:clr>
            <a:srgbClr val="A4A3A4"/>
          </p15:clr>
        </p15:guide>
        <p15:guide id="21" orient="horz" pos="2975" userDrawn="1">
          <p15:clr>
            <a:srgbClr val="A4A3A4"/>
          </p15:clr>
        </p15:guide>
        <p15:guide id="26" pos="5474">
          <p15:clr>
            <a:srgbClr val="A4A3A4"/>
          </p15:clr>
        </p15:guide>
        <p15:guide id="28" pos="288" userDrawn="1">
          <p15:clr>
            <a:srgbClr val="A4A3A4"/>
          </p15:clr>
        </p15:guide>
        <p15:guide id="29" orient="horz">
          <p15:clr>
            <a:srgbClr val="A4A3A4"/>
          </p15:clr>
        </p15:guide>
        <p15:guide id="30" pos="5469">
          <p15:clr>
            <a:srgbClr val="A4A3A4"/>
          </p15:clr>
        </p15:guide>
        <p15:guide id="31" orient="horz" pos="676">
          <p15:clr>
            <a:srgbClr val="A4A3A4"/>
          </p15:clr>
        </p15:guide>
        <p15:guide id="32" orient="horz" pos="682">
          <p15:clr>
            <a:srgbClr val="A4A3A4"/>
          </p15:clr>
        </p15:guide>
        <p15:guide id="33" orient="horz" pos="754">
          <p15:clr>
            <a:srgbClr val="A4A3A4"/>
          </p15:clr>
        </p15:guide>
        <p15:guide id="34" pos="170">
          <p15:clr>
            <a:srgbClr val="A4A3A4"/>
          </p15:clr>
        </p15:guide>
        <p15:guide id="35" pos="5471">
          <p15:clr>
            <a:srgbClr val="A4A3A4"/>
          </p15:clr>
        </p15:guide>
        <p15:guide id="36" orient="horz" pos="681">
          <p15:clr>
            <a:srgbClr val="A4A3A4"/>
          </p15:clr>
        </p15:guide>
        <p15:guide id="37" pos="291">
          <p15:clr>
            <a:srgbClr val="A4A3A4"/>
          </p15:clr>
        </p15:guide>
        <p15:guide id="38" pos="287">
          <p15:clr>
            <a:srgbClr val="A4A3A4"/>
          </p15:clr>
        </p15:guide>
        <p15:guide id="39" orient="horz" pos="749">
          <p15:clr>
            <a:srgbClr val="A4A3A4"/>
          </p15:clr>
        </p15:guide>
        <p15:guide id="40" pos="5760" userDrawn="1">
          <p15:clr>
            <a:srgbClr val="A4A3A4"/>
          </p15:clr>
        </p15:guide>
        <p15:guide id="41" orient="horz" pos="756">
          <p15:clr>
            <a:srgbClr val="A4A3A4"/>
          </p15:clr>
        </p15:guide>
        <p15:guide id="42" orient="horz" pos="679">
          <p15:clr>
            <a:srgbClr val="A4A3A4"/>
          </p15:clr>
        </p15:guide>
        <p15:guide id="43" pos="290">
          <p15:clr>
            <a:srgbClr val="A4A3A4"/>
          </p15:clr>
        </p15:guide>
        <p15:guide id="44" pos="5759">
          <p15:clr>
            <a:srgbClr val="A4A3A4"/>
          </p15:clr>
        </p15:guide>
        <p15:guide id="45" pos="1670">
          <p15:clr>
            <a:srgbClr val="A4A3A4"/>
          </p15:clr>
        </p15:guide>
        <p15:guide id="46" pos="4090">
          <p15:clr>
            <a:srgbClr val="A4A3A4"/>
          </p15:clr>
        </p15:guide>
        <p15:guide id="47" orient="horz" pos="791">
          <p15:clr>
            <a:srgbClr val="A4A3A4"/>
          </p15:clr>
        </p15:guide>
        <p15:guide id="48" orient="horz" pos="683">
          <p15:clr>
            <a:srgbClr val="A4A3A4"/>
          </p15:clr>
        </p15:guide>
        <p15:guide id="49" orient="horz" pos="2889">
          <p15:clr>
            <a:srgbClr val="A4A3A4"/>
          </p15:clr>
        </p15:guide>
        <p15:guide id="50" orient="horz" pos="493">
          <p15:clr>
            <a:srgbClr val="A4A3A4"/>
          </p15:clr>
        </p15:guide>
        <p15:guide id="51" orient="horz" pos="2767">
          <p15:clr>
            <a:srgbClr val="A4A3A4"/>
          </p15:clr>
        </p15:guide>
        <p15:guide id="52" orient="horz" pos="3166">
          <p15:clr>
            <a:srgbClr val="A4A3A4"/>
          </p15:clr>
        </p15:guide>
        <p15:guide id="53" orient="horz" pos="1735">
          <p15:clr>
            <a:srgbClr val="A4A3A4"/>
          </p15:clr>
        </p15:guide>
        <p15:guide id="54" orient="horz" pos="469">
          <p15:clr>
            <a:srgbClr val="A4A3A4"/>
          </p15:clr>
        </p15:guide>
        <p15:guide id="55" pos="622">
          <p15:clr>
            <a:srgbClr val="A4A3A4"/>
          </p15:clr>
        </p15:guide>
        <p15:guide id="56" pos="3675">
          <p15:clr>
            <a:srgbClr val="A4A3A4"/>
          </p15:clr>
        </p15:guide>
        <p15:guide id="57" pos="1">
          <p15:clr>
            <a:srgbClr val="A4A3A4"/>
          </p15:clr>
        </p15:guide>
        <p15:guide id="58" pos="1189">
          <p15:clr>
            <a:srgbClr val="A4A3A4"/>
          </p15:clr>
        </p15:guide>
        <p15:guide id="59" pos="3101">
          <p15:clr>
            <a:srgbClr val="A4A3A4"/>
          </p15:clr>
        </p15:guide>
        <p15:guide id="60" pos="106">
          <p15:clr>
            <a:srgbClr val="A4A3A4"/>
          </p15:clr>
        </p15:guide>
        <p15:guide id="61" pos="429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Jeffrey Baskin" initials="" lastIdx="2" clrIdx="1"/>
  <p:cmAuthor id="2" name="Bonnie Hupton -X (bohupton - EDITCETERA at Cisco)" initials="BH-(-EaC" lastIdx="4" clrIdx="2"/>
  <p:cmAuthor id="3" name="RR Donnelley" initials="RD" lastIdx="9" clrIdx="3"/>
  <p:cmAuthor id="4" name="Virginia Runion -X (vrunion - EDITCETERA at Cisco)" initials="VR-(-EaC" lastIdx="1" clrIdx="4"/>
  <p:cmAuthor id="5" name="james Alfieri" initials="" lastIdx="1" clrIdx="5"/>
  <p:cmAuthor id="6" name="Judith Ziajka" initials="jz" lastIdx="2" clrIdx="6"/>
  <p:cmAuthor id="7" name="Shanaz Sarlak" initials="SS" lastIdx="2" clrIdx="7"/>
  <p:cmAuthor id="8" name="Administrator" initials="A" lastIdx="3" clrIdx="8"/>
  <p:cmAuthor id="9" name="Ilan Finci" initials="IF" lastIdx="2" clrIdx="9"/>
  <p:cmAuthor id="10" name="Rebecca Pepper" initials="RP" lastIdx="2" clrIdx="10"/>
  <p:cmAuthor id="11" name="Ravikumar Dilli" initials="RD" lastIdx="2" clrIdx="11"/>
  <p:cmAuthor id="12" name="John Faulkner -X (jofaulkn - EDITCETERA at Cisco)" initials="JF-(-EaC" lastIdx="1" clrIdx="12"/>
  <p:cmAuthor id="13" name="Timberly Morrison" initials="" lastIdx="23" clrIdx="13"/>
  <p:cmAuthor id="14" name="Rebecca Pepper -X (repepper - EDITCETERA at Cisco)" initials="RP-(-EaC" lastIdx="4" clrIdx="14"/>
  <p:cmAuthor id="15" name="junguy" initials="j" lastIdx="2" clrIdx="15"/>
  <p:cmAuthor id="16" name="Jim Whitten (jiwhitte)" initials="JW(" lastIdx="1" clrIdx="1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391"/>
    <a:srgbClr val="7BC773"/>
    <a:srgbClr val="81C979"/>
    <a:srgbClr val="8ED5EE"/>
    <a:srgbClr val="77CBE9"/>
    <a:srgbClr val="4FBCE3"/>
    <a:srgbClr val="31B1DF"/>
    <a:srgbClr val="1F9BC7"/>
    <a:srgbClr val="18799C"/>
    <a:srgbClr val="6AC7E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29" autoAdjust="0"/>
    <p:restoredTop sz="92750" autoAdjust="0"/>
  </p:normalViewPr>
  <p:slideViewPr>
    <p:cSldViewPr snapToGrid="0" showGuides="1">
      <p:cViewPr varScale="1">
        <p:scale>
          <a:sx n="137" d="100"/>
          <a:sy n="137" d="100"/>
        </p:scale>
        <p:origin x="156" y="108"/>
      </p:cViewPr>
      <p:guideLst>
        <p:guide pos="5415"/>
        <p:guide pos="5205"/>
        <p:guide pos="175"/>
        <p:guide pos="5590"/>
        <p:guide pos="5414"/>
        <p:guide pos="749"/>
        <p:guide pos="5016"/>
        <p:guide orient="horz" pos="217"/>
        <p:guide orient="horz" pos="684"/>
        <p:guide orient="horz" pos="2975"/>
        <p:guide pos="5474"/>
        <p:guide pos="288"/>
        <p:guide orient="horz"/>
        <p:guide pos="5469"/>
        <p:guide orient="horz" pos="676"/>
        <p:guide orient="horz" pos="682"/>
        <p:guide orient="horz" pos="754"/>
        <p:guide pos="170"/>
        <p:guide pos="5471"/>
        <p:guide orient="horz" pos="681"/>
        <p:guide pos="291"/>
        <p:guide pos="287"/>
        <p:guide orient="horz" pos="749"/>
        <p:guide pos="5760"/>
        <p:guide orient="horz" pos="756"/>
        <p:guide orient="horz" pos="679"/>
        <p:guide pos="290"/>
        <p:guide pos="5759"/>
        <p:guide pos="1670"/>
        <p:guide pos="4090"/>
        <p:guide orient="horz" pos="791"/>
        <p:guide orient="horz" pos="683"/>
        <p:guide orient="horz" pos="2889"/>
        <p:guide orient="horz" pos="493"/>
        <p:guide orient="horz" pos="2767"/>
        <p:guide orient="horz" pos="3166"/>
        <p:guide orient="horz" pos="1735"/>
        <p:guide orient="horz" pos="469"/>
        <p:guide pos="622"/>
        <p:guide pos="3675"/>
        <p:guide pos="1"/>
        <p:guide pos="1189"/>
        <p:guide pos="3101"/>
        <p:guide pos="106"/>
        <p:guide pos="42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221"/>
    </p:cViewPr>
  </p:sorterViewPr>
  <p:notesViewPr>
    <p:cSldViewPr snapToGrid="0" showGuides="1">
      <p:cViewPr varScale="1">
        <p:scale>
          <a:sx n="78" d="100"/>
          <a:sy n="78" d="100"/>
        </p:scale>
        <p:origin x="-2028"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6045601661755577E-2"/>
          <c:y val="4.8367931281317431E-2"/>
          <c:w val="0.96392203275204102"/>
          <c:h val="0.73612220993037003"/>
        </c:manualLayout>
      </c:layout>
      <c:lineChart>
        <c:grouping val="standard"/>
        <c:varyColors val="0"/>
        <c:ser>
          <c:idx val="0"/>
          <c:order val="0"/>
          <c:tx>
            <c:strRef>
              <c:f>Sheet1!$B$1</c:f>
              <c:strCache>
                <c:ptCount val="1"/>
                <c:pt idx="0">
                  <c:v>最も拮抗している競合企業をしのぐシスコのスピード</c:v>
                </c:pt>
              </c:strCache>
            </c:strRef>
          </c:tx>
          <c:marker>
            <c:symbol val="none"/>
          </c:marker>
          <c:cat>
            <c:numRef>
              <c:f>Sheet1!$A$2:$A$13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cat>
          <c:val>
            <c:numRef>
              <c:f>Sheet1!$B$2:$B$13</c:f>
              <c:numCache>
                <c:formatCode>General</c:formatCode>
                <c:ptCount val="12"/>
                <c:pt idx="0">
                  <c:v>1.1000000000000001</c:v>
                </c:pt>
                <c:pt idx="1">
                  <c:v>1.7</c:v>
                </c:pt>
                <c:pt idx="2">
                  <c:v>1.9</c:v>
                </c:pt>
                <c:pt idx="3">
                  <c:v>2.1</c:v>
                </c:pt>
                <c:pt idx="4">
                  <c:v>2.8</c:v>
                </c:pt>
                <c:pt idx="5">
                  <c:v>3.5</c:v>
                </c:pt>
                <c:pt idx="6">
                  <c:v>3.8</c:v>
                </c:pt>
                <c:pt idx="7">
                  <c:v>4</c:v>
                </c:pt>
                <c:pt idx="8">
                  <c:v>4</c:v>
                </c:pt>
                <c:pt idx="9">
                  <c:v>5.3</c:v>
                </c:pt>
                <c:pt idx="10">
                  <c:v>4</c:v>
                </c:pt>
                <c:pt idx="11">
                  <c:v>5.9</c:v>
                </c:pt>
              </c:numCache>
            </c:numRef>
          </c:val>
          <c:smooth val="0"/>
          <c:extLst>
            <c:ext xmlns:c16="http://schemas.microsoft.com/office/drawing/2014/chart" uri="{C3380CC4-5D6E-409C-BE32-E72D297353CC}">
              <c16:uniqueId val="{00000000-5BCD-4591-BB53-27D8B3D8584F}"/>
            </c:ext>
          </c:extLst>
        </c:ser>
        <c:dLbls>
          <c:showLegendKey val="0"/>
          <c:showVal val="0"/>
          <c:showCatName val="0"/>
          <c:showSerName val="0"/>
          <c:showPercent val="0"/>
          <c:showBubbleSize val="0"/>
        </c:dLbls>
        <c:smooth val="0"/>
        <c:axId val="466993536"/>
        <c:axId val="466995072"/>
      </c:lineChart>
      <c:catAx>
        <c:axId val="466993536"/>
        <c:scaling>
          <c:orientation val="minMax"/>
        </c:scaling>
        <c:delete val="0"/>
        <c:axPos val="b"/>
        <c:numFmt formatCode="General" sourceLinked="1"/>
        <c:majorTickMark val="out"/>
        <c:minorTickMark val="none"/>
        <c:tickLblPos val="nextTo"/>
        <c:txPr>
          <a:bodyPr/>
          <a:lstStyle/>
          <a:p>
            <a:pPr>
              <a:defRPr sz="1200"/>
            </a:pPr>
            <a:endParaRPr lang="ja-JP"/>
          </a:p>
        </c:txPr>
        <c:crossAx val="466995072"/>
        <c:crosses val="autoZero"/>
        <c:auto val="1"/>
        <c:lblAlgn val="ctr"/>
        <c:lblOffset val="100"/>
        <c:noMultiLvlLbl val="0"/>
      </c:catAx>
      <c:valAx>
        <c:axId val="466995072"/>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466993536"/>
        <c:crosses val="autoZero"/>
        <c:crossBetween val="between"/>
      </c:valAx>
    </c:plotArea>
    <c:legend>
      <c:legendPos val="b"/>
      <c:overlay val="0"/>
      <c:txPr>
        <a:bodyPr/>
        <a:lstStyle/>
        <a:p>
          <a:pPr>
            <a:defRPr sz="1200"/>
          </a:pPr>
          <a:endParaRPr lang="ja-JP"/>
        </a:p>
      </c:txPr>
    </c:legend>
    <c:plotVisOnly val="1"/>
    <c:dispBlanksAs val="gap"/>
    <c:showDLblsOverMax val="0"/>
  </c:chart>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latin typeface="Calibri"/>
              <a:ea typeface="ＭＳ Ｐゴシック"/>
            </a:endParaRPr>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latin typeface="Calibri"/>
                <a:ea typeface="ＭＳ Ｐゴシック"/>
              </a:rPr>
              <a:pPr>
                <a:defRPr/>
              </a:pPr>
              <a:t>8/16/2017</a:t>
            </a:fld>
            <a:endParaRPr lang="ja-JP" dirty="0">
              <a:latin typeface="Calibri"/>
              <a:ea typeface="ＭＳ Ｐゴシック"/>
            </a:endParaRPr>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latin typeface="Calibri"/>
              <a:ea typeface="ＭＳ Ｐゴシック"/>
            </a:endParaRPr>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latin typeface="Calibri"/>
                <a:ea typeface="ＭＳ Ｐゴシック"/>
              </a:rPr>
              <a:pPr>
                <a:defRPr/>
              </a:pPr>
              <a:t>‹#›</a:t>
            </a:fld>
            <a:endParaRPr lang="ja-JP" dirty="0">
              <a:latin typeface="Calibri"/>
              <a:ea typeface="ＭＳ Ｐゴシック"/>
            </a:endParaRPr>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latin typeface="Arial"/>
              <a:ea typeface="ＭＳ Ｐゴシック"/>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Arial" pitchFamily="34" charset="0"/>
                <a:ea typeface="+mn-ea"/>
                <a:cs typeface="Arial" pitchFamily="34" charset="0"/>
              </a:defRPr>
            </a:lvl1pPr>
          </a:lstStyle>
          <a:p>
            <a:pPr>
              <a:defRPr/>
            </a:pPr>
            <a:fld id="{2A637A29-4E7E-A24B-BAB1-D48C888F91E4}" type="datetimeFigureOut">
              <a:rPr lang="en-US" altLang="ja-JP" smtClean="0">
                <a:latin typeface="Arial"/>
                <a:ea typeface="ＭＳ Ｐゴシック"/>
              </a:rPr>
              <a:pPr>
                <a:defRPr/>
              </a:pPr>
              <a:t>8/16/2017</a:t>
            </a:fld>
            <a:endParaRPr lang="ja-JP" altLang="en-US" dirty="0">
              <a:latin typeface="Arial"/>
              <a:ea typeface="ＭＳ Ｐゴシック"/>
            </a:endParaRP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dirty="0">
              <a:latin typeface="Arial"/>
              <a:ea typeface="ＭＳ Ｐゴシック"/>
            </a:endParaRPr>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ja-JP" altLang="en-US" noProof="0" dirty="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latin typeface="Arial"/>
              <a:ea typeface="ＭＳ Ｐゴシック"/>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Arial" pitchFamily="34" charset="0"/>
                <a:ea typeface="+mn-ea"/>
                <a:cs typeface="Arial" pitchFamily="34" charset="0"/>
              </a:defRPr>
            </a:lvl1pPr>
          </a:lstStyle>
          <a:p>
            <a:pPr>
              <a:defRPr/>
            </a:pPr>
            <a:fld id="{F97A1FA6-25DE-9E4E-A34D-CF67DE7DBDC7}" type="slidenum">
              <a:rPr lang="en-US" altLang="ja-JP" smtClean="0">
                <a:latin typeface="Arial"/>
                <a:ea typeface="ＭＳ Ｐゴシック"/>
              </a:rPr>
              <a:pPr>
                <a:defRPr/>
              </a:pPr>
              <a:t>‹#›</a:t>
            </a:fld>
            <a:endParaRPr lang="ja-JP" altLang="en-US" dirty="0">
              <a:latin typeface="Arial"/>
              <a:ea typeface="ＭＳ Ｐゴシック"/>
            </a:endParaRPr>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charset="0"/>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ja-JP" altLang="en-US">
                <a:latin typeface="Arial"/>
                <a:ea typeface="ＭＳ Ｐゴシック"/>
              </a:rPr>
              <a:t>今日は、マルチギガビット </a:t>
            </a:r>
            <a:r>
              <a:rPr lang="en-US" altLang="ja-JP">
                <a:latin typeface="Arial"/>
                <a:ea typeface="ＭＳ Ｐゴシック"/>
              </a:rPr>
              <a:t>Wi-Fi </a:t>
            </a:r>
            <a:r>
              <a:rPr lang="ja-JP" altLang="en-US">
                <a:latin typeface="Arial"/>
                <a:ea typeface="ＭＳ Ｐゴシック"/>
              </a:rPr>
              <a:t>環境に移行することにより、「ビジネスの俊敏性を促進」し、ビジネスに直接プラスになる影響を与える方法についてお話しします。</a:t>
            </a:r>
            <a:endParaRPr lang="ja-JP" altLang="en-US" dirty="0">
              <a:latin typeface="Arial"/>
              <a:ea typeface="ＭＳ Ｐゴシック"/>
            </a:endParaRPr>
          </a:p>
          <a:p>
            <a:pPr>
              <a:defRPr/>
            </a:pPr>
            <a:endParaRPr lang="ja-JP" altLang="en-US" dirty="0">
              <a:latin typeface="Arial"/>
              <a:ea typeface="ＭＳ Ｐゴシック"/>
            </a:endParaRPr>
          </a:p>
          <a:p>
            <a:pPr>
              <a:defRPr/>
            </a:pPr>
            <a:r>
              <a:rPr lang="en-US" altLang="ja-JP">
                <a:latin typeface="Arial"/>
                <a:ea typeface="ＭＳ Ｐゴシック"/>
              </a:rPr>
              <a:t>###</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a:ea typeface="ＭＳ Ｐゴシック"/>
              </a:rPr>
              <a:pPr/>
              <a:t>1</a:t>
            </a:fld>
            <a:endParaRPr lang="ja-JP" dirty="0">
              <a:latin typeface="Arial"/>
              <a:ea typeface="ＭＳ Ｐゴシック"/>
            </a:endParaRPr>
          </a:p>
        </p:txBody>
      </p:sp>
    </p:spTree>
    <p:extLst>
      <p:ext uri="{BB962C8B-B14F-4D97-AF65-F5344CB8AC3E}">
        <p14:creationId xmlns:p14="http://schemas.microsoft.com/office/powerpoint/2010/main" val="277168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http://www.cisco.com/c/dam/en/us/products/collateral/wireless/cis_brunel_case_study_4pp.pdf</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10</a:t>
            </a:fld>
            <a:endParaRPr lang="ja-JP" dirty="0">
              <a:latin typeface="Arial"/>
              <a:ea typeface="ＭＳ Ｐゴシック"/>
            </a:endParaRPr>
          </a:p>
        </p:txBody>
      </p:sp>
    </p:spTree>
    <p:extLst>
      <p:ext uri="{BB962C8B-B14F-4D97-AF65-F5344CB8AC3E}">
        <p14:creationId xmlns:p14="http://schemas.microsoft.com/office/powerpoint/2010/main" val="240836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dirty="0">
                <a:latin typeface="Arial"/>
                <a:ea typeface="ＭＳ Ｐゴシック"/>
              </a:rPr>
              <a:t>小売部門は、顧客ロイヤルティを構築するために、ワイヤレス テクノロジーに目を向け始めています。顧客は、モバイル デバイス、デジタル サイネージ、およびパーソナライズされたロイヤルティ プログラム アプリケーションを利用して、オムニ エクスペリエンスを通して製品に関する情報を参照できます。高度に関連付けられたイ</a:t>
            </a:r>
            <a:r>
              <a:rPr lang="ja-JP" altLang="en-US" spc="-10" dirty="0">
                <a:latin typeface="Arial"/>
                <a:ea typeface="ＭＳ Ｐゴシック"/>
              </a:rPr>
              <a:t>ンタラクションによって、顧客は興味のないものに関する情報に圧倒されることなく、</a:t>
            </a:r>
            <a:r>
              <a:rPr lang="ja-JP" altLang="en-US" dirty="0">
                <a:latin typeface="Arial"/>
                <a:ea typeface="ＭＳ Ｐゴシック"/>
              </a:rPr>
              <a:t>興味のある項目に関する情報だけを参照できます。さらに、モバイル デバイスを検出し、顧客をゲスト </a:t>
            </a:r>
            <a:r>
              <a:rPr lang="en-US" altLang="ja-JP" dirty="0">
                <a:latin typeface="Arial"/>
                <a:ea typeface="ＭＳ Ｐゴシック"/>
              </a:rPr>
              <a:t>Wi-Fi </a:t>
            </a:r>
            <a:r>
              <a:rPr lang="ja-JP" altLang="en-US" dirty="0">
                <a:latin typeface="Arial"/>
                <a:ea typeface="ＭＳ Ｐゴシック"/>
              </a:rPr>
              <a:t>に接続することによって、組織はその環境内でユーザがどのようにインタラクションしているかを説明できる分析情報を取得し、より適切なビジネス上の意思決定を行うことができます。</a:t>
            </a:r>
          </a:p>
          <a:p>
            <a:endParaRPr lang="ja-JP" altLang="en-US" dirty="0">
              <a:latin typeface="Arial"/>
              <a:ea typeface="ＭＳ Ｐゴシック"/>
            </a:endParaRP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11</a:t>
            </a:fld>
            <a:endParaRPr lang="ja-JP" dirty="0">
              <a:latin typeface="Arial"/>
              <a:ea typeface="ＭＳ Ｐゴシック"/>
            </a:endParaRPr>
          </a:p>
        </p:txBody>
      </p:sp>
    </p:spTree>
    <p:extLst>
      <p:ext uri="{BB962C8B-B14F-4D97-AF65-F5344CB8AC3E}">
        <p14:creationId xmlns:p14="http://schemas.microsoft.com/office/powerpoint/2010/main" val="238540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ja-JP" altLang="en-US" sz="1200" kern="1200" dirty="0">
                <a:solidFill>
                  <a:schemeClr val="tx1"/>
                </a:solidFill>
                <a:effectLst/>
                <a:latin typeface="Arial"/>
                <a:ea typeface="ＭＳ Ｐゴシック"/>
              </a:rPr>
              <a:t>小売業での使用事例 </a:t>
            </a:r>
          </a:p>
          <a:p>
            <a:pPr lvl="0"/>
            <a:r>
              <a:rPr lang="ja-JP" altLang="en-US" sz="1200" b="1" kern="1200" dirty="0">
                <a:solidFill>
                  <a:schemeClr val="tx1"/>
                </a:solidFill>
                <a:effectLst/>
                <a:latin typeface="Arial"/>
                <a:ea typeface="ＭＳ Ｐゴシック"/>
              </a:rPr>
              <a:t>突発的な輻輳に対応</a:t>
            </a:r>
            <a:r>
              <a:rPr lang="ja-JP" altLang="en-US" sz="1200" kern="1200" dirty="0">
                <a:solidFill>
                  <a:schemeClr val="tx1"/>
                </a:solidFill>
                <a:effectLst/>
                <a:latin typeface="Arial"/>
                <a:ea typeface="ＭＳ Ｐゴシック"/>
              </a:rPr>
              <a:t>：自己最適化可能な </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により、大量の販売イベント時に対応（高密度エクスペリエンスおよび無線の柔軟性）</a:t>
            </a:r>
          </a:p>
          <a:p>
            <a:pPr lvl="0"/>
            <a:r>
              <a:rPr lang="ja-JP" altLang="en-US" sz="1200" b="1" kern="1200" dirty="0">
                <a:solidFill>
                  <a:schemeClr val="tx1"/>
                </a:solidFill>
                <a:effectLst/>
                <a:latin typeface="Arial"/>
                <a:ea typeface="ＭＳ Ｐゴシック"/>
              </a:rPr>
              <a:t>ネットワークの常時接続を実現</a:t>
            </a:r>
            <a:r>
              <a:rPr lang="ja-JP" altLang="en-US" sz="1200" kern="1200" dirty="0">
                <a:solidFill>
                  <a:schemeClr val="tx1"/>
                </a:solidFill>
                <a:effectLst/>
                <a:latin typeface="Arial"/>
                <a:ea typeface="ＭＳ Ｐゴシック"/>
              </a:rPr>
              <a:t>：マルチティアによる信頼性を確保</a:t>
            </a:r>
          </a:p>
          <a:p>
            <a:pPr lvl="0"/>
            <a:r>
              <a:rPr lang="ja-JP" altLang="en-US" sz="1200" b="1" kern="1200" spc="-20" dirty="0">
                <a:solidFill>
                  <a:schemeClr val="tx1"/>
                </a:solidFill>
                <a:effectLst/>
                <a:latin typeface="Arial"/>
                <a:ea typeface="ＭＳ Ｐゴシック"/>
              </a:rPr>
              <a:t>プライバシーとビジネスを保護</a:t>
            </a:r>
            <a:r>
              <a:rPr lang="ja-JP" altLang="en-US" sz="1200" kern="1200" spc="-20" dirty="0">
                <a:solidFill>
                  <a:schemeClr val="tx1"/>
                </a:solidFill>
                <a:effectLst/>
                <a:latin typeface="Arial"/>
                <a:ea typeface="ＭＳ Ｐゴシック"/>
              </a:rPr>
              <a:t>：カメラなどの悪用され得るデバイスを検出（</a:t>
            </a:r>
            <a:r>
              <a:rPr lang="en-US" altLang="ja-JP" sz="1200" kern="1200" spc="-20" dirty="0">
                <a:solidFill>
                  <a:schemeClr val="tx1"/>
                </a:solidFill>
                <a:effectLst/>
                <a:latin typeface="Arial"/>
                <a:ea typeface="ＭＳ Ｐゴシック"/>
              </a:rPr>
              <a:t>CleanAir </a:t>
            </a:r>
            <a:r>
              <a:rPr lang="ja-JP" altLang="en-US" sz="1200" kern="1200" spc="-20" dirty="0">
                <a:solidFill>
                  <a:schemeClr val="tx1"/>
                </a:solidFill>
                <a:effectLst/>
                <a:latin typeface="Arial"/>
                <a:ea typeface="ＭＳ Ｐゴシック"/>
              </a:rPr>
              <a:t>を使用）</a:t>
            </a:r>
          </a:p>
          <a:p>
            <a:pPr lvl="0"/>
            <a:r>
              <a:rPr lang="en-US" altLang="ja-JP" sz="1200" b="1" kern="1200" dirty="0">
                <a:solidFill>
                  <a:schemeClr val="tx1"/>
                </a:solidFill>
                <a:effectLst/>
                <a:latin typeface="Arial"/>
                <a:ea typeface="ＭＳ Ｐゴシック"/>
              </a:rPr>
              <a:t>PCI DSS </a:t>
            </a:r>
            <a:r>
              <a:rPr lang="ja-JP" altLang="en-US" sz="1200" b="1" kern="1200" dirty="0">
                <a:solidFill>
                  <a:schemeClr val="tx1"/>
                </a:solidFill>
                <a:effectLst/>
                <a:latin typeface="Arial"/>
                <a:ea typeface="ＭＳ Ｐゴシック"/>
              </a:rPr>
              <a:t>コンプライアンスに安全かつ継続的に対応</a:t>
            </a:r>
            <a:r>
              <a:rPr lang="ja-JP" altLang="en-US" sz="1200" kern="1200" dirty="0">
                <a:solidFill>
                  <a:schemeClr val="tx1"/>
                </a:solidFill>
                <a:effectLst/>
                <a:latin typeface="Arial"/>
                <a:ea typeface="ＭＳ Ｐゴシック"/>
              </a:rPr>
              <a:t>：モバイル デバイスの </a:t>
            </a:r>
            <a:r>
              <a:rPr lang="en-US" altLang="ja-JP" sz="1200" kern="1200" dirty="0">
                <a:solidFill>
                  <a:schemeClr val="tx1"/>
                </a:solidFill>
                <a:effectLst/>
                <a:latin typeface="Arial"/>
                <a:ea typeface="ＭＳ Ｐゴシック"/>
              </a:rPr>
              <a:t>POS </a:t>
            </a:r>
            <a:r>
              <a:rPr lang="ja-JP" altLang="en-US" sz="1200" kern="1200" dirty="0">
                <a:solidFill>
                  <a:schemeClr val="tx1"/>
                </a:solidFill>
                <a:effectLst/>
                <a:latin typeface="Arial"/>
                <a:ea typeface="ＭＳ Ｐゴシック"/>
              </a:rPr>
              <a:t>および顧客のモバイル支払い向け（ワイヤレスによる侵入からの保護および不正検出機能を使用）</a:t>
            </a:r>
          </a:p>
          <a:p>
            <a:pPr lvl="0"/>
            <a:r>
              <a:rPr lang="ja-JP" altLang="en-US" sz="1200" b="1" kern="1200" dirty="0">
                <a:solidFill>
                  <a:schemeClr val="tx1"/>
                </a:solidFill>
                <a:effectLst/>
                <a:latin typeface="Arial"/>
                <a:ea typeface="ＭＳ Ｐゴシック"/>
              </a:rPr>
              <a:t>外部から仕掛けられた攻撃と内部の脅威の両方を検出</a:t>
            </a:r>
            <a:r>
              <a:rPr lang="ja-JP" altLang="en-US" sz="1200" kern="1200" dirty="0">
                <a:solidFill>
                  <a:schemeClr val="tx1"/>
                </a:solidFill>
                <a:effectLst/>
                <a:latin typeface="Arial"/>
                <a:ea typeface="ＭＳ Ｐゴシック"/>
              </a:rPr>
              <a:t>：ワーム、ボットネット、ネットワークの不正利用、ポリシー違反、デバイスの設定ミス、データ漏洩などを </a:t>
            </a:r>
            <a:r>
              <a:rPr lang="en-US" altLang="ja-JP" sz="1200" kern="1200" dirty="0">
                <a:solidFill>
                  <a:schemeClr val="tx1"/>
                </a:solidFill>
                <a:effectLst/>
                <a:latin typeface="Arial"/>
                <a:ea typeface="ＭＳ Ｐゴシック"/>
              </a:rPr>
              <a:t>Netflow </a:t>
            </a:r>
            <a:r>
              <a:rPr lang="ja-JP" altLang="en-US" sz="1200" kern="1200" dirty="0">
                <a:solidFill>
                  <a:schemeClr val="tx1"/>
                </a:solidFill>
                <a:effectLst/>
                <a:latin typeface="Arial"/>
                <a:ea typeface="ＭＳ Ｐゴシック"/>
              </a:rPr>
              <a:t>と </a:t>
            </a:r>
            <a:r>
              <a:rPr lang="en-US" altLang="ja-JP" sz="1200" kern="1200" dirty="0">
                <a:solidFill>
                  <a:schemeClr val="tx1"/>
                </a:solidFill>
                <a:effectLst/>
                <a:latin typeface="Arial"/>
                <a:ea typeface="ＭＳ Ｐゴシック"/>
              </a:rPr>
              <a:t>Lancope </a:t>
            </a:r>
            <a:r>
              <a:rPr lang="ja-JP" altLang="en-US" sz="1200" kern="1200" dirty="0">
                <a:solidFill>
                  <a:schemeClr val="tx1"/>
                </a:solidFill>
                <a:effectLst/>
                <a:latin typeface="Arial"/>
                <a:ea typeface="ＭＳ Ｐゴシック"/>
              </a:rPr>
              <a:t>で可視化</a:t>
            </a:r>
          </a:p>
          <a:p>
            <a:pPr lvl="0"/>
            <a:r>
              <a:rPr lang="ja-JP" altLang="en-US" sz="1200" b="1" kern="1200" dirty="0">
                <a:solidFill>
                  <a:schemeClr val="tx1"/>
                </a:solidFill>
                <a:effectLst/>
                <a:latin typeface="Arial"/>
                <a:ea typeface="ＭＳ Ｐゴシック"/>
              </a:rPr>
              <a:t>ビジネスを推進するアプリケーションを優先</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Application Visibility and Control </a:t>
            </a:r>
            <a:r>
              <a:rPr lang="ja-JP" altLang="en-US" sz="1200" kern="1200" dirty="0">
                <a:solidFill>
                  <a:schemeClr val="tx1"/>
                </a:solidFill>
                <a:effectLst/>
                <a:latin typeface="Arial"/>
                <a:ea typeface="ＭＳ Ｐゴシック"/>
              </a:rPr>
              <a:t>を使用</a:t>
            </a:r>
          </a:p>
          <a:p>
            <a:pPr lvl="0"/>
            <a:r>
              <a:rPr lang="ja-JP" altLang="en-US" sz="1200" b="1" kern="1200" dirty="0">
                <a:solidFill>
                  <a:schemeClr val="tx1"/>
                </a:solidFill>
                <a:effectLst/>
                <a:latin typeface="Arial"/>
                <a:ea typeface="ＭＳ Ｐゴシック"/>
              </a:rPr>
              <a:t>アドバタイジングによるゲスト アクセスのカスタマイズ</a:t>
            </a:r>
            <a:r>
              <a:rPr lang="ja-JP" altLang="en-US" sz="1200" kern="1200" dirty="0">
                <a:solidFill>
                  <a:schemeClr val="tx1"/>
                </a:solidFill>
                <a:effectLst/>
                <a:latin typeface="Arial"/>
                <a:ea typeface="ＭＳ Ｐゴシック"/>
              </a:rPr>
              <a:t>：認識を高めるように顧客にカスタマイズした情報を提供（</a:t>
            </a:r>
            <a:r>
              <a:rPr lang="en-US" altLang="ja-JP" sz="1200" kern="1200" dirty="0">
                <a:solidFill>
                  <a:schemeClr val="tx1"/>
                </a:solidFill>
                <a:effectLst/>
                <a:latin typeface="Arial"/>
                <a:ea typeface="ＭＳ Ｐゴシック"/>
              </a:rPr>
              <a:t>CMX </a:t>
            </a:r>
            <a:r>
              <a:rPr lang="ja-JP" altLang="en-US" sz="1200" kern="1200" dirty="0">
                <a:solidFill>
                  <a:schemeClr val="tx1"/>
                </a:solidFill>
                <a:effectLst/>
                <a:latin typeface="Arial"/>
                <a:ea typeface="ＭＳ Ｐゴシック"/>
              </a:rPr>
              <a:t>キャプティブ ポータルを使用）</a:t>
            </a:r>
          </a:p>
          <a:p>
            <a:pPr lvl="0"/>
            <a:r>
              <a:rPr lang="ja-JP" altLang="en-US" sz="1200" b="1" kern="1200" dirty="0">
                <a:solidFill>
                  <a:schemeClr val="tx1"/>
                </a:solidFill>
                <a:effectLst/>
                <a:latin typeface="Arial"/>
                <a:ea typeface="ＭＳ Ｐゴシック"/>
              </a:rPr>
              <a:t>カスタマイズしたアプリケーションによる差別化</a:t>
            </a:r>
            <a:r>
              <a:rPr lang="ja-JP" altLang="en-US" sz="1200" kern="1200" dirty="0">
                <a:solidFill>
                  <a:schemeClr val="tx1"/>
                </a:solidFill>
                <a:effectLst/>
                <a:latin typeface="Arial"/>
                <a:ea typeface="ＭＳ Ｐゴシック"/>
              </a:rPr>
              <a:t>：顧客および従業員にターゲットを絞ったコンテンツを提供（</a:t>
            </a:r>
            <a:r>
              <a:rPr lang="en-US" altLang="ja-JP" sz="1200" kern="1200" dirty="0">
                <a:solidFill>
                  <a:schemeClr val="tx1"/>
                </a:solidFill>
                <a:effectLst/>
                <a:latin typeface="Arial"/>
                <a:ea typeface="ＭＳ Ｐゴシック"/>
              </a:rPr>
              <a:t>CMX Engage</a:t>
            </a:r>
            <a:r>
              <a:rPr lang="ja-JP" altLang="en-US" sz="1200" kern="1200" dirty="0">
                <a:solidFill>
                  <a:schemeClr val="tx1"/>
                </a:solidFill>
                <a:effectLst/>
                <a:latin typeface="Arial"/>
                <a:ea typeface="ＭＳ Ｐゴシック"/>
              </a:rPr>
              <a:t>）</a:t>
            </a:r>
          </a:p>
          <a:p>
            <a:pPr lvl="0"/>
            <a:r>
              <a:rPr lang="ja-JP" altLang="en-US" sz="1200" b="1" kern="1200" dirty="0">
                <a:solidFill>
                  <a:schemeClr val="tx1"/>
                </a:solidFill>
                <a:effectLst/>
                <a:latin typeface="Arial"/>
                <a:ea typeface="ＭＳ Ｐゴシック"/>
              </a:rPr>
              <a:t>顧客は欲しい情報をすばやく入手可能</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CMX Engage </a:t>
            </a:r>
            <a:r>
              <a:rPr lang="ja-JP" altLang="en-US" sz="1200" kern="1200" dirty="0">
                <a:solidFill>
                  <a:schemeClr val="tx1"/>
                </a:solidFill>
                <a:effectLst/>
                <a:latin typeface="Arial"/>
                <a:ea typeface="ＭＳ Ｐゴシック"/>
              </a:rPr>
              <a:t>のマッピングおよびナビゲーション機能を使用 </a:t>
            </a:r>
          </a:p>
          <a:p>
            <a:pPr lvl="0"/>
            <a:r>
              <a:rPr lang="ja-JP" altLang="en-US" sz="1200" b="1" kern="1200" dirty="0">
                <a:solidFill>
                  <a:schemeClr val="tx1"/>
                </a:solidFill>
                <a:effectLst/>
                <a:latin typeface="Arial"/>
                <a:ea typeface="ＭＳ Ｐゴシック"/>
              </a:rPr>
              <a:t>顧客の移動パターンや行動を把握</a:t>
            </a:r>
            <a:r>
              <a:rPr lang="ja-JP" altLang="en-US" sz="1200" kern="1200" dirty="0">
                <a:solidFill>
                  <a:schemeClr val="tx1"/>
                </a:solidFill>
                <a:effectLst/>
                <a:latin typeface="Arial"/>
                <a:ea typeface="ＭＳ Ｐゴシック"/>
              </a:rPr>
              <a:t>：物理的な店舗環境を最適化して、成果を最大化（</a:t>
            </a:r>
            <a:r>
              <a:rPr lang="en-US" altLang="ja-JP" sz="1200" kern="1200" dirty="0">
                <a:solidFill>
                  <a:schemeClr val="tx1"/>
                </a:solidFill>
                <a:effectLst/>
                <a:latin typeface="Arial"/>
                <a:ea typeface="ＭＳ Ｐゴシック"/>
              </a:rPr>
              <a:t>CMX Analytics</a:t>
            </a:r>
            <a:r>
              <a:rPr lang="ja-JP" altLang="en-US" sz="1200" kern="1200" dirty="0">
                <a:solidFill>
                  <a:schemeClr val="tx1"/>
                </a:solidFill>
                <a:effectLst/>
                <a:latin typeface="Arial"/>
                <a:ea typeface="ＭＳ Ｐゴシック"/>
              </a:rPr>
              <a:t>）</a:t>
            </a:r>
          </a:p>
          <a:p>
            <a:pPr lvl="0"/>
            <a:r>
              <a:rPr lang="ja-JP" altLang="en-US" sz="1200" b="1" kern="1200" dirty="0">
                <a:solidFill>
                  <a:schemeClr val="tx1"/>
                </a:solidFill>
                <a:effectLst/>
                <a:latin typeface="Arial"/>
                <a:ea typeface="ＭＳ Ｐゴシック"/>
              </a:rPr>
              <a:t>ポップアップ キオスクをすばやく導入</a:t>
            </a:r>
            <a:r>
              <a:rPr lang="ja-JP" altLang="en-US" sz="1200" kern="1200" dirty="0">
                <a:solidFill>
                  <a:schemeClr val="tx1"/>
                </a:solidFill>
                <a:effectLst/>
                <a:latin typeface="Arial"/>
                <a:ea typeface="ＭＳ Ｐゴシック"/>
              </a:rPr>
              <a:t>：顧客に対応する範囲を拡大（</a:t>
            </a:r>
            <a:r>
              <a:rPr lang="en-US" altLang="ja-JP" sz="1200" kern="1200" dirty="0">
                <a:solidFill>
                  <a:schemeClr val="tx1"/>
                </a:solidFill>
                <a:effectLst/>
                <a:latin typeface="Arial"/>
                <a:ea typeface="ＭＳ Ｐゴシック"/>
              </a:rPr>
              <a:t>Mobility Express </a:t>
            </a:r>
            <a:r>
              <a:rPr lang="ja-JP" altLang="en-US" sz="1200" kern="1200" dirty="0">
                <a:solidFill>
                  <a:schemeClr val="tx1"/>
                </a:solidFill>
                <a:effectLst/>
                <a:latin typeface="Arial"/>
                <a:ea typeface="ＭＳ Ｐゴシック"/>
              </a:rPr>
              <a:t>または </a:t>
            </a:r>
            <a:r>
              <a:rPr lang="en-US" altLang="ja-JP" sz="1200" kern="1200" dirty="0">
                <a:solidFill>
                  <a:schemeClr val="tx1"/>
                </a:solidFill>
                <a:effectLst/>
                <a:latin typeface="Arial"/>
                <a:ea typeface="ＭＳ Ｐゴシック"/>
              </a:rPr>
              <a:t>FlexConnect </a:t>
            </a:r>
            <a:r>
              <a:rPr lang="ja-JP" altLang="en-US" sz="1200" kern="1200" dirty="0">
                <a:solidFill>
                  <a:schemeClr val="tx1"/>
                </a:solidFill>
                <a:effectLst/>
                <a:latin typeface="Arial"/>
                <a:ea typeface="ＭＳ Ｐゴシック"/>
              </a:rPr>
              <a:t>を使用）</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12</a:t>
            </a:fld>
            <a:endParaRPr lang="ja-JP" dirty="0">
              <a:latin typeface="Arial"/>
              <a:ea typeface="ＭＳ Ｐゴシック"/>
            </a:endParaRPr>
          </a:p>
        </p:txBody>
      </p:sp>
    </p:spTree>
    <p:extLst>
      <p:ext uri="{BB962C8B-B14F-4D97-AF65-F5344CB8AC3E}">
        <p14:creationId xmlns:p14="http://schemas.microsoft.com/office/powerpoint/2010/main" val="49132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http://www.cisco.com/c/dam/en/us/products/collateral/wireless/connected-mobile-experiences/altarea-cogedim-voc-case-study.pdf</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13</a:t>
            </a:fld>
            <a:endParaRPr lang="ja-JP" dirty="0">
              <a:latin typeface="Arial"/>
              <a:ea typeface="ＭＳ Ｐゴシック"/>
            </a:endParaRPr>
          </a:p>
        </p:txBody>
      </p:sp>
    </p:spTree>
    <p:extLst>
      <p:ext uri="{BB962C8B-B14F-4D97-AF65-F5344CB8AC3E}">
        <p14:creationId xmlns:p14="http://schemas.microsoft.com/office/powerpoint/2010/main" val="116565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ホテル業界は、</a:t>
            </a:r>
            <a:r>
              <a:rPr lang="en-US" altLang="ja-JP">
                <a:latin typeface="Arial"/>
                <a:ea typeface="ＭＳ Ｐゴシック"/>
              </a:rPr>
              <a:t>Wi-Fi </a:t>
            </a:r>
            <a:r>
              <a:rPr lang="ja-JP" altLang="en-US">
                <a:latin typeface="Arial"/>
                <a:ea typeface="ＭＳ Ｐゴシック"/>
              </a:rPr>
              <a:t>を単なるアメニティの </a:t>
            </a:r>
            <a:r>
              <a:rPr lang="en-US" altLang="ja-JP">
                <a:latin typeface="Arial"/>
                <a:ea typeface="ＭＳ Ｐゴシック"/>
              </a:rPr>
              <a:t>1 </a:t>
            </a:r>
            <a:r>
              <a:rPr lang="ja-JP" altLang="en-US">
                <a:latin typeface="Arial"/>
                <a:ea typeface="ＭＳ Ｐゴシック"/>
              </a:rPr>
              <a:t>つから高品質の一貫したサービスに変えることでゲストに新しいエクスペリエンスを提供するために、ワイヤレス テクノロジーに目を向け始めています。ゲストに個人レベルで対応し、ゲスト プロファイルに関連する情報をロイヤルティ プログラムから示すことで、組織がゲスト エクスペリエンスを向上させ、新たな収益源を獲得できるようになります。それと同時に、ロケーション情報によって、人々がどのように施設内を移動するか、ゲストはどこで時間を費やすのかなどを把握できるようになるため、物理環境を最適化してゲストへの対応を向上させ、プロモーションをアドバタイズできるようになります。</a:t>
            </a:r>
            <a:endParaRPr lang="ja-JP" altLang="en-US" dirty="0">
              <a:latin typeface="Arial"/>
              <a:ea typeface="ＭＳ Ｐゴシック"/>
            </a:endParaRP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14</a:t>
            </a:fld>
            <a:endParaRPr lang="ja-JP" dirty="0">
              <a:latin typeface="Arial"/>
              <a:ea typeface="ＭＳ Ｐゴシック"/>
            </a:endParaRPr>
          </a:p>
        </p:txBody>
      </p:sp>
    </p:spTree>
    <p:extLst>
      <p:ext uri="{BB962C8B-B14F-4D97-AF65-F5344CB8AC3E}">
        <p14:creationId xmlns:p14="http://schemas.microsoft.com/office/powerpoint/2010/main" val="223151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50344" cy="4467701"/>
          </a:xfrm>
        </p:spPr>
        <p:txBody>
          <a:bodyPr>
            <a:normAutofit fontScale="92500" lnSpcReduction="10000"/>
          </a:bodyPr>
          <a:lstStyle/>
          <a:p>
            <a:r>
              <a:rPr lang="ja-JP" altLang="en-US" sz="1200" kern="1200" dirty="0">
                <a:solidFill>
                  <a:schemeClr val="tx1"/>
                </a:solidFill>
                <a:effectLst/>
                <a:latin typeface="Arial"/>
                <a:ea typeface="ＭＳ Ｐゴシック"/>
              </a:rPr>
              <a:t>ホテル業界での使用事例 </a:t>
            </a:r>
          </a:p>
          <a:p>
            <a:pPr lvl="0"/>
            <a:r>
              <a:rPr lang="ja-JP" altLang="en-US" sz="1200" b="1" kern="1200" dirty="0">
                <a:solidFill>
                  <a:schemeClr val="tx1"/>
                </a:solidFill>
                <a:effectLst/>
                <a:latin typeface="Arial"/>
                <a:ea typeface="ＭＳ Ｐゴシック"/>
              </a:rPr>
              <a:t>突発的な混雑に対応</a:t>
            </a:r>
            <a:r>
              <a:rPr lang="ja-JP" altLang="en-US" sz="1200" kern="1200" dirty="0">
                <a:solidFill>
                  <a:schemeClr val="tx1"/>
                </a:solidFill>
                <a:effectLst/>
                <a:latin typeface="Arial"/>
                <a:ea typeface="ＭＳ Ｐゴシック"/>
              </a:rPr>
              <a:t>：自己最適化可能な </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により、大量の登録に対応（高密度エクスペリエンスおよび無線の柔軟性）</a:t>
            </a:r>
          </a:p>
          <a:p>
            <a:pPr marL="0" marR="0" lvl="0" indent="0" algn="l" defTabSz="457200" rtl="0" eaLnBrk="0" fontAlgn="base" latinLnBrk="0" hangingPunct="0">
              <a:lnSpc>
                <a:spcPct val="100000"/>
              </a:lnSpc>
              <a:spcBef>
                <a:spcPct val="30000"/>
              </a:spcBef>
              <a:spcAft>
                <a:spcPct val="0"/>
              </a:spcAft>
              <a:buClrTx/>
              <a:buSzTx/>
              <a:buFontTx/>
              <a:buNone/>
              <a:tabLst/>
              <a:defRPr/>
            </a:pPr>
            <a:r>
              <a:rPr lang="ja-JP" altLang="en-US" sz="1200" b="1" kern="1200" dirty="0">
                <a:solidFill>
                  <a:schemeClr val="tx1"/>
                </a:solidFill>
                <a:effectLst/>
                <a:latin typeface="Arial"/>
                <a:ea typeface="ＭＳ Ｐゴシック"/>
              </a:rPr>
              <a:t>ネットワークの常時接続を実現</a:t>
            </a:r>
            <a:r>
              <a:rPr lang="ja-JP" altLang="en-US" sz="1200" kern="1200" dirty="0">
                <a:solidFill>
                  <a:schemeClr val="tx1"/>
                </a:solidFill>
                <a:effectLst/>
                <a:latin typeface="Arial"/>
                <a:ea typeface="ＭＳ Ｐゴシック"/>
              </a:rPr>
              <a:t>：マルチティアによる信頼性を確保</a:t>
            </a:r>
          </a:p>
          <a:p>
            <a:pPr lvl="0"/>
            <a:r>
              <a:rPr lang="ja-JP" altLang="en-US" sz="1200" b="1" kern="1200" dirty="0">
                <a:solidFill>
                  <a:schemeClr val="tx1"/>
                </a:solidFill>
                <a:effectLst/>
                <a:latin typeface="Arial"/>
                <a:ea typeface="ＭＳ Ｐゴシック"/>
              </a:rPr>
              <a:t>施設スタッフによるサービスが向上</a:t>
            </a:r>
            <a:r>
              <a:rPr lang="ja-JP" altLang="en-US" sz="1200" kern="1200" dirty="0">
                <a:solidFill>
                  <a:schemeClr val="tx1"/>
                </a:solidFill>
                <a:effectLst/>
                <a:latin typeface="Arial"/>
                <a:ea typeface="ＭＳ Ｐゴシック"/>
              </a:rPr>
              <a:t>：モバイル通知や、一貫性と信頼性に優れた接続により実現</a:t>
            </a:r>
          </a:p>
          <a:p>
            <a:pPr lvl="0"/>
            <a:r>
              <a:rPr lang="ja-JP" altLang="en-US" sz="1200" b="1" kern="1200" dirty="0">
                <a:solidFill>
                  <a:schemeClr val="tx1"/>
                </a:solidFill>
                <a:effectLst/>
                <a:latin typeface="Arial"/>
                <a:ea typeface="ＭＳ Ｐゴシック"/>
              </a:rPr>
              <a:t>プライバシーとビジネスを保護</a:t>
            </a:r>
            <a:r>
              <a:rPr lang="ja-JP" altLang="en-US" sz="1200" kern="1200" dirty="0">
                <a:solidFill>
                  <a:schemeClr val="tx1"/>
                </a:solidFill>
                <a:effectLst/>
                <a:latin typeface="Arial"/>
                <a:ea typeface="ＭＳ Ｐゴシック"/>
              </a:rPr>
              <a:t>：カメラなどの悪用され得るデバイスを検出（</a:t>
            </a:r>
            <a:r>
              <a:rPr lang="en-US" altLang="ja-JP" sz="1200" kern="1200" dirty="0">
                <a:solidFill>
                  <a:schemeClr val="tx1"/>
                </a:solidFill>
                <a:effectLst/>
                <a:latin typeface="Arial"/>
                <a:ea typeface="ＭＳ Ｐゴシック"/>
              </a:rPr>
              <a:t>CleanAir </a:t>
            </a:r>
            <a:r>
              <a:rPr lang="ja-JP" altLang="en-US" sz="1200" kern="1200" dirty="0">
                <a:solidFill>
                  <a:schemeClr val="tx1"/>
                </a:solidFill>
                <a:effectLst/>
                <a:latin typeface="Arial"/>
                <a:ea typeface="ＭＳ Ｐゴシック"/>
              </a:rPr>
              <a:t>を使用）</a:t>
            </a:r>
          </a:p>
          <a:p>
            <a:pPr lvl="0"/>
            <a:r>
              <a:rPr lang="ja-JP" altLang="en-US" sz="1200" b="1" kern="1200" dirty="0">
                <a:solidFill>
                  <a:schemeClr val="tx1"/>
                </a:solidFill>
                <a:effectLst/>
                <a:latin typeface="Arial"/>
                <a:ea typeface="ＭＳ Ｐゴシック"/>
              </a:rPr>
              <a:t>外部から仕掛けられた攻撃と内部の脅威の両方を検出</a:t>
            </a:r>
            <a:r>
              <a:rPr lang="ja-JP" altLang="en-US" sz="1200" kern="1200" dirty="0">
                <a:solidFill>
                  <a:schemeClr val="tx1"/>
                </a:solidFill>
                <a:effectLst/>
                <a:latin typeface="Arial"/>
                <a:ea typeface="ＭＳ Ｐゴシック"/>
              </a:rPr>
              <a:t>：ワーム、ボットネット、ネットワークの不正利用、ポリシー違反、デバイスの設定ミス、データ漏洩などを </a:t>
            </a:r>
            <a:r>
              <a:rPr lang="en-US" altLang="ja-JP" sz="1200" kern="1200" dirty="0">
                <a:solidFill>
                  <a:schemeClr val="tx1"/>
                </a:solidFill>
                <a:effectLst/>
                <a:latin typeface="Arial"/>
                <a:ea typeface="ＭＳ Ｐゴシック"/>
              </a:rPr>
              <a:t>Netflow </a:t>
            </a:r>
            <a:r>
              <a:rPr lang="ja-JP" altLang="en-US" sz="1200" kern="1200" dirty="0">
                <a:solidFill>
                  <a:schemeClr val="tx1"/>
                </a:solidFill>
                <a:effectLst/>
                <a:latin typeface="Arial"/>
                <a:ea typeface="ＭＳ Ｐゴシック"/>
              </a:rPr>
              <a:t>と </a:t>
            </a:r>
            <a:r>
              <a:rPr lang="en-US" altLang="ja-JP" sz="1200" kern="1200" dirty="0">
                <a:solidFill>
                  <a:schemeClr val="tx1"/>
                </a:solidFill>
                <a:effectLst/>
                <a:latin typeface="Arial"/>
                <a:ea typeface="ＭＳ Ｐゴシック"/>
              </a:rPr>
              <a:t>Lancope </a:t>
            </a:r>
            <a:r>
              <a:rPr lang="ja-JP" altLang="en-US" sz="1200" kern="1200" dirty="0">
                <a:solidFill>
                  <a:schemeClr val="tx1"/>
                </a:solidFill>
                <a:effectLst/>
                <a:latin typeface="Arial"/>
                <a:ea typeface="ＭＳ Ｐゴシック"/>
              </a:rPr>
              <a:t>で可視化</a:t>
            </a:r>
          </a:p>
          <a:p>
            <a:pPr lvl="0"/>
            <a:r>
              <a:rPr lang="ja-JP" altLang="en-US" sz="1200" b="1" kern="1200" dirty="0">
                <a:solidFill>
                  <a:schemeClr val="tx1"/>
                </a:solidFill>
                <a:effectLst/>
                <a:latin typeface="Arial"/>
                <a:ea typeface="ＭＳ Ｐゴシック"/>
              </a:rPr>
              <a:t>ビジネスを推進するアプリケーションを優先</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Application Visibility and Control </a:t>
            </a:r>
            <a:r>
              <a:rPr lang="ja-JP" altLang="en-US" sz="1200" kern="1200" dirty="0">
                <a:solidFill>
                  <a:schemeClr val="tx1"/>
                </a:solidFill>
                <a:effectLst/>
                <a:latin typeface="Arial"/>
                <a:ea typeface="ＭＳ Ｐゴシック"/>
              </a:rPr>
              <a:t>を使用</a:t>
            </a:r>
          </a:p>
          <a:p>
            <a:pPr lvl="0"/>
            <a:r>
              <a:rPr lang="ja-JP" altLang="en-US" sz="1200" b="1" kern="1200" dirty="0">
                <a:solidFill>
                  <a:schemeClr val="tx1"/>
                </a:solidFill>
                <a:effectLst/>
                <a:latin typeface="Arial"/>
                <a:ea typeface="ＭＳ Ｐゴシック"/>
              </a:rPr>
              <a:t>アドバタイジングによるゲスト アクセスのカスタマイズ</a:t>
            </a:r>
            <a:r>
              <a:rPr lang="ja-JP" altLang="en-US" sz="1200" kern="1200" dirty="0">
                <a:solidFill>
                  <a:schemeClr val="tx1"/>
                </a:solidFill>
                <a:effectLst/>
                <a:latin typeface="Arial"/>
                <a:ea typeface="ＭＳ Ｐゴシック"/>
              </a:rPr>
              <a:t>：ゲストがログインしたタイミングでアドバタイズし、施設情報を提供（</a:t>
            </a:r>
            <a:r>
              <a:rPr lang="en-US" altLang="ja-JP" sz="1200" kern="1200" dirty="0">
                <a:solidFill>
                  <a:schemeClr val="tx1"/>
                </a:solidFill>
                <a:effectLst/>
                <a:latin typeface="Arial"/>
                <a:ea typeface="ＭＳ Ｐゴシック"/>
              </a:rPr>
              <a:t>CMX Connect </a:t>
            </a:r>
            <a:r>
              <a:rPr lang="ja-JP" altLang="en-US" sz="1200" kern="1200" dirty="0">
                <a:solidFill>
                  <a:schemeClr val="tx1"/>
                </a:solidFill>
                <a:effectLst/>
                <a:latin typeface="Arial"/>
                <a:ea typeface="ＭＳ Ｐゴシック"/>
              </a:rPr>
              <a:t>キャプティブ ポータルを使用）</a:t>
            </a:r>
          </a:p>
          <a:p>
            <a:pPr lvl="0"/>
            <a:r>
              <a:rPr lang="ja-JP" altLang="en-US" sz="1200" b="1" kern="1200" dirty="0">
                <a:solidFill>
                  <a:schemeClr val="tx1"/>
                </a:solidFill>
                <a:effectLst/>
                <a:latin typeface="Arial"/>
                <a:ea typeface="ＭＳ Ｐゴシック"/>
              </a:rPr>
              <a:t>モバイルによるチェックイン、施錠、客室管理</a:t>
            </a:r>
            <a:r>
              <a:rPr lang="ja-JP" altLang="en-US" sz="1200" kern="1200" dirty="0">
                <a:solidFill>
                  <a:schemeClr val="tx1"/>
                </a:solidFill>
                <a:effectLst/>
                <a:latin typeface="Arial"/>
                <a:ea typeface="ＭＳ Ｐゴシック"/>
              </a:rPr>
              <a:t>：プロキシミティおよびモバイル アプリケーションを活用して実現（</a:t>
            </a:r>
            <a:r>
              <a:rPr lang="en-US" altLang="ja-JP" sz="1200" kern="1200" dirty="0">
                <a:solidFill>
                  <a:schemeClr val="tx1"/>
                </a:solidFill>
                <a:effectLst/>
                <a:latin typeface="Arial"/>
                <a:ea typeface="ＭＳ Ｐゴシック"/>
              </a:rPr>
              <a:t>CMX Engage</a:t>
            </a:r>
            <a:r>
              <a:rPr lang="ja-JP" altLang="en-US" sz="1200" kern="1200" dirty="0">
                <a:solidFill>
                  <a:schemeClr val="tx1"/>
                </a:solidFill>
                <a:effectLst/>
                <a:latin typeface="Arial"/>
                <a:ea typeface="ＭＳ Ｐゴシック"/>
              </a:rPr>
              <a:t>）</a:t>
            </a:r>
          </a:p>
          <a:p>
            <a:pPr lvl="0"/>
            <a:r>
              <a:rPr lang="ja-JP" altLang="en-US" sz="1200" b="1" kern="1200" dirty="0">
                <a:solidFill>
                  <a:schemeClr val="tx1"/>
                </a:solidFill>
                <a:effectLst/>
                <a:latin typeface="Arial"/>
                <a:ea typeface="ＭＳ Ｐゴシック"/>
              </a:rPr>
              <a:t>顧客は欲しい情報をすばやく入手可能</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CMX Engage </a:t>
            </a:r>
            <a:r>
              <a:rPr lang="ja-JP" altLang="en-US" sz="1200" kern="1200" dirty="0">
                <a:solidFill>
                  <a:schemeClr val="tx1"/>
                </a:solidFill>
                <a:effectLst/>
                <a:latin typeface="Arial"/>
                <a:ea typeface="ＭＳ Ｐゴシック"/>
              </a:rPr>
              <a:t>のマッピングおよびナビゲーション機能を使用 </a:t>
            </a:r>
          </a:p>
          <a:p>
            <a:pPr lvl="0"/>
            <a:r>
              <a:rPr lang="ja-JP" altLang="en-US" sz="1200" b="1" kern="1200" dirty="0">
                <a:solidFill>
                  <a:schemeClr val="tx1"/>
                </a:solidFill>
                <a:effectLst/>
                <a:latin typeface="Arial"/>
                <a:ea typeface="ＭＳ Ｐゴシック"/>
              </a:rPr>
              <a:t>顧客の移動パターンや行動を把握</a:t>
            </a:r>
            <a:r>
              <a:rPr lang="ja-JP" altLang="en-US" sz="1200" kern="1200" dirty="0">
                <a:solidFill>
                  <a:schemeClr val="tx1"/>
                </a:solidFill>
                <a:effectLst/>
                <a:latin typeface="Arial"/>
                <a:ea typeface="ＭＳ Ｐゴシック"/>
              </a:rPr>
              <a:t>：ゲスト ルートを最適化して、新たな収益源を創出（</a:t>
            </a:r>
            <a:r>
              <a:rPr lang="en-US" altLang="ja-JP" sz="1200" kern="1200" dirty="0">
                <a:solidFill>
                  <a:schemeClr val="tx1"/>
                </a:solidFill>
                <a:effectLst/>
                <a:latin typeface="Arial"/>
                <a:ea typeface="ＭＳ Ｐゴシック"/>
              </a:rPr>
              <a:t>CMX Analytics</a:t>
            </a:r>
            <a:r>
              <a:rPr lang="ja-JP" altLang="en-US" sz="1200" kern="1200" dirty="0">
                <a:solidFill>
                  <a:schemeClr val="tx1"/>
                </a:solidFill>
                <a:effectLst/>
                <a:latin typeface="Arial"/>
                <a:ea typeface="ＭＳ Ｐゴシック"/>
              </a:rPr>
              <a:t>）</a:t>
            </a:r>
          </a:p>
          <a:p>
            <a:pPr lvl="0"/>
            <a:r>
              <a:rPr lang="ja-JP" altLang="en-US" sz="1200" b="1" kern="1200" dirty="0">
                <a:solidFill>
                  <a:schemeClr val="tx1"/>
                </a:solidFill>
                <a:effectLst/>
                <a:latin typeface="Arial"/>
                <a:ea typeface="ＭＳ Ｐゴシック"/>
              </a:rPr>
              <a:t>会議やパーティの開催時にすばやくワイヤレス アクセスを導入</a:t>
            </a:r>
            <a:r>
              <a:rPr lang="ja-JP" altLang="en-US" sz="1200" kern="1200" dirty="0">
                <a:solidFill>
                  <a:schemeClr val="tx1"/>
                </a:solidFill>
                <a:effectLst/>
                <a:latin typeface="Arial"/>
                <a:ea typeface="ＭＳ Ｐゴシック"/>
              </a:rPr>
              <a:t>：イベントを効果的にサポート（</a:t>
            </a:r>
            <a:r>
              <a:rPr lang="en-US" altLang="ja-JP" sz="1200" kern="1200" dirty="0">
                <a:solidFill>
                  <a:schemeClr val="tx1"/>
                </a:solidFill>
                <a:effectLst/>
                <a:latin typeface="Arial"/>
                <a:ea typeface="ＭＳ Ｐゴシック"/>
              </a:rPr>
              <a:t>Mobility Express </a:t>
            </a:r>
            <a:r>
              <a:rPr lang="ja-JP" altLang="en-US" sz="1200" kern="1200" dirty="0">
                <a:solidFill>
                  <a:schemeClr val="tx1"/>
                </a:solidFill>
                <a:effectLst/>
                <a:latin typeface="Arial"/>
                <a:ea typeface="ＭＳ Ｐゴシック"/>
              </a:rPr>
              <a:t>または </a:t>
            </a:r>
            <a:r>
              <a:rPr lang="en-US" altLang="ja-JP" sz="1200" kern="1200" dirty="0" err="1">
                <a:solidFill>
                  <a:schemeClr val="tx1"/>
                </a:solidFill>
                <a:effectLst/>
                <a:latin typeface="Arial"/>
                <a:ea typeface="ＭＳ Ｐゴシック"/>
              </a:rPr>
              <a:t>FlexConnect</a:t>
            </a:r>
            <a:r>
              <a:rPr lang="ja-JP" altLang="en-US" sz="1200" kern="1200" dirty="0">
                <a:solidFill>
                  <a:schemeClr val="tx1"/>
                </a:solidFill>
                <a:effectLst/>
                <a:latin typeface="Arial"/>
                <a:ea typeface="ＭＳ Ｐゴシック"/>
              </a:rPr>
              <a:t>）</a:t>
            </a:r>
          </a:p>
          <a:p>
            <a:pPr lvl="0"/>
            <a:r>
              <a:rPr lang="ja-JP" altLang="en-US" sz="1200" b="1" kern="1200" dirty="0">
                <a:solidFill>
                  <a:schemeClr val="tx1"/>
                </a:solidFill>
                <a:effectLst/>
                <a:latin typeface="Arial"/>
                <a:ea typeface="ＭＳ Ｐゴシック"/>
              </a:rPr>
              <a:t>信頼性の高いモバイル サービスにより、スタッフとゲストに安定した接続を提供</a:t>
            </a:r>
            <a:r>
              <a:rPr lang="ja-JP" altLang="en-US" sz="1200" kern="1200" dirty="0">
                <a:solidFill>
                  <a:schemeClr val="tx1"/>
                </a:solidFill>
                <a:effectLst/>
                <a:latin typeface="Arial"/>
                <a:ea typeface="ＭＳ Ｐゴシック"/>
              </a:rPr>
              <a:t>：ワイヤレス インフラストラクチャを使用してモバイル デバイスからコール可能（</a:t>
            </a:r>
            <a:r>
              <a:rPr lang="en-US" altLang="ja-JP" sz="1200" kern="1200" dirty="0">
                <a:solidFill>
                  <a:schemeClr val="tx1"/>
                </a:solidFill>
                <a:effectLst/>
                <a:latin typeface="Arial"/>
                <a:ea typeface="ＭＳ Ｐゴシック"/>
              </a:rPr>
              <a:t>Voice over Wi-Fi </a:t>
            </a:r>
            <a:r>
              <a:rPr lang="ja-JP" altLang="en-US" sz="1200" kern="1200" dirty="0">
                <a:solidFill>
                  <a:schemeClr val="tx1"/>
                </a:solidFill>
                <a:effectLst/>
                <a:latin typeface="Arial"/>
                <a:ea typeface="ＭＳ Ｐゴシック"/>
              </a:rPr>
              <a:t>を使用）</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15</a:t>
            </a:fld>
            <a:endParaRPr lang="ja-JP" dirty="0">
              <a:latin typeface="Arial"/>
              <a:ea typeface="ＭＳ Ｐゴシック"/>
            </a:endParaRPr>
          </a:p>
        </p:txBody>
      </p:sp>
    </p:spTree>
    <p:extLst>
      <p:ext uri="{BB962C8B-B14F-4D97-AF65-F5344CB8AC3E}">
        <p14:creationId xmlns:p14="http://schemas.microsoft.com/office/powerpoint/2010/main" val="393534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http://www.cisco.com/c/dam/en/us/products/collateral/wireless/hyatt-cisco-std-cs.pdf</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16</a:t>
            </a:fld>
            <a:endParaRPr lang="ja-JP" dirty="0">
              <a:latin typeface="Arial"/>
              <a:ea typeface="ＭＳ Ｐゴシック"/>
            </a:endParaRPr>
          </a:p>
        </p:txBody>
      </p:sp>
    </p:spTree>
    <p:extLst>
      <p:ext uri="{BB962C8B-B14F-4D97-AF65-F5344CB8AC3E}">
        <p14:creationId xmlns:p14="http://schemas.microsoft.com/office/powerpoint/2010/main" val="51332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a:ea typeface="ＭＳ Ｐゴシック"/>
              </a:rPr>
              <a:t>ワイヤレスは医療にとってますます重要になってきています。介護士やスタッフが瞬時に判断を下すために、情報はきわめて重要です。介護士は、ネットワークが高性能で、必要なときに必要な情報を提供できるという確信をもっている必要があります。ワイヤレスによってワークフローも改善しています。介護士がキャンパスのあらゆる場所で接続されているため、介護を受けやすくなります。また、介護士は、す</a:t>
            </a:r>
            <a:r>
              <a:rPr lang="ja-JP" altLang="en-US" spc="-10" dirty="0">
                <a:latin typeface="Arial"/>
                <a:ea typeface="ＭＳ Ｐゴシック"/>
              </a:rPr>
              <a:t>ばやく医療機器の場所を特定して患者に対応できるようになります。ワイヤレスは、</a:t>
            </a:r>
            <a:r>
              <a:rPr lang="ja-JP" altLang="en-US" dirty="0">
                <a:latin typeface="Arial"/>
                <a:ea typeface="ＭＳ Ｐゴシック"/>
              </a:rPr>
              <a:t>ゲスト アクセスによって、家族が待合室で仕事できたり、患者が友人や家族と連絡できたりすることで患者の満足度の向上に大きな役割を果たしています。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17</a:t>
            </a:fld>
            <a:endParaRPr lang="ja-JP" dirty="0">
              <a:latin typeface="Arial"/>
              <a:ea typeface="ＭＳ Ｐゴシック"/>
            </a:endParaRPr>
          </a:p>
        </p:txBody>
      </p:sp>
    </p:spTree>
    <p:extLst>
      <p:ext uri="{BB962C8B-B14F-4D97-AF65-F5344CB8AC3E}">
        <p14:creationId xmlns:p14="http://schemas.microsoft.com/office/powerpoint/2010/main" val="142156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ja-JP" altLang="en-US" sz="1200" b="1" kern="1200" dirty="0">
                <a:solidFill>
                  <a:schemeClr val="tx1"/>
                </a:solidFill>
                <a:effectLst/>
                <a:latin typeface="Arial"/>
                <a:ea typeface="ＭＳ Ｐゴシック"/>
              </a:rPr>
              <a:t>医療業での使用事例 </a:t>
            </a:r>
            <a:endParaRPr lang="ja-JP" altLang="en-US" sz="1200" kern="1200" dirty="0">
              <a:solidFill>
                <a:schemeClr val="tx1"/>
              </a:solidFill>
              <a:effectLst/>
              <a:latin typeface="Arial"/>
              <a:ea typeface="ＭＳ Ｐゴシック"/>
            </a:endParaRPr>
          </a:p>
          <a:p>
            <a:pPr lvl="0"/>
            <a:r>
              <a:rPr lang="ja-JP" altLang="en-US" sz="1200" kern="1200" dirty="0">
                <a:solidFill>
                  <a:schemeClr val="tx1"/>
                </a:solidFill>
                <a:effectLst/>
                <a:latin typeface="Arial"/>
                <a:ea typeface="ＭＳ Ｐゴシック"/>
              </a:rPr>
              <a:t>常時稼働で、重要システムに確実な接続性を提供します。医師、スタッフ、患者、ゲスト用のワイヤレスが堅牢で安定していることを保証（マルチティアによる信頼性）。</a:t>
            </a:r>
          </a:p>
          <a:p>
            <a:pPr lvl="0"/>
            <a:r>
              <a:rPr lang="ja-JP" altLang="en-US" sz="1200" kern="1200" dirty="0">
                <a:solidFill>
                  <a:schemeClr val="tx1"/>
                </a:solidFill>
                <a:effectLst/>
                <a:latin typeface="Arial"/>
                <a:ea typeface="ＭＳ Ｐゴシック"/>
              </a:rPr>
              <a:t>スタッフは医療キャンパス内のどこからでも、強力なワイヤレス通信を利用可能（</a:t>
            </a:r>
            <a:r>
              <a:rPr lang="en-US" altLang="ja-JP" sz="1200" kern="1200" dirty="0">
                <a:solidFill>
                  <a:schemeClr val="tx1"/>
                </a:solidFill>
                <a:effectLst/>
                <a:latin typeface="Arial"/>
                <a:ea typeface="ＭＳ Ｐゴシック"/>
              </a:rPr>
              <a:t>160 MHz </a:t>
            </a:r>
            <a:r>
              <a:rPr lang="ja-JP" altLang="en-US" sz="1200" kern="1200" dirty="0">
                <a:solidFill>
                  <a:schemeClr val="tx1"/>
                </a:solidFill>
                <a:effectLst/>
                <a:latin typeface="Arial"/>
                <a:ea typeface="ＭＳ Ｐゴシック"/>
              </a:rPr>
              <a:t>をサポートする </a:t>
            </a:r>
            <a:r>
              <a:rPr lang="en-US" altLang="ja-JP" sz="1200" kern="1200" dirty="0">
                <a:solidFill>
                  <a:schemeClr val="tx1"/>
                </a:solidFill>
                <a:effectLst/>
                <a:latin typeface="Arial"/>
                <a:ea typeface="ＭＳ Ｐゴシック"/>
              </a:rPr>
              <a:t>802.11ac Wave 2</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Voice over Wi-Fi</a:t>
            </a:r>
            <a:r>
              <a:rPr lang="ja-JP" altLang="en-US" sz="1200" kern="1200" dirty="0">
                <a:solidFill>
                  <a:schemeClr val="tx1"/>
                </a:solidFill>
                <a:effectLst/>
                <a:latin typeface="Arial"/>
                <a:ea typeface="ＭＳ Ｐゴシック"/>
              </a:rPr>
              <a:t>）</a:t>
            </a:r>
          </a:p>
          <a:p>
            <a:pPr lvl="0"/>
            <a:r>
              <a:rPr lang="ja-JP" altLang="en-US" sz="1200" kern="1200" dirty="0">
                <a:solidFill>
                  <a:schemeClr val="tx1"/>
                </a:solidFill>
                <a:effectLst/>
                <a:latin typeface="Arial"/>
                <a:ea typeface="ＭＳ Ｐゴシック"/>
              </a:rPr>
              <a:t>高帯域幅のアプリケーションを優先し、患者のベッドサイドで、</a:t>
            </a:r>
            <a:r>
              <a:rPr lang="en-US" altLang="ja-JP" sz="1200" kern="1200" dirty="0">
                <a:solidFill>
                  <a:schemeClr val="tx1"/>
                </a:solidFill>
                <a:effectLst/>
                <a:latin typeface="Arial"/>
                <a:ea typeface="ＭＳ Ｐゴシック"/>
              </a:rPr>
              <a:t>X </a:t>
            </a:r>
            <a:r>
              <a:rPr lang="ja-JP" altLang="en-US" sz="1200" kern="1200" dirty="0">
                <a:solidFill>
                  <a:schemeClr val="tx1"/>
                </a:solidFill>
                <a:effectLst/>
                <a:latin typeface="Arial"/>
                <a:ea typeface="ＭＳ Ｐゴシック"/>
              </a:rPr>
              <a:t>線、レントゲン、放射線</a:t>
            </a:r>
            <a:r>
              <a:rPr lang="en-US" altLang="ja-JP" sz="1200" kern="1200" dirty="0">
                <a:solidFill>
                  <a:schemeClr val="tx1"/>
                </a:solidFill>
                <a:effectLst/>
                <a:latin typeface="Arial"/>
                <a:ea typeface="ＭＳ Ｐゴシック"/>
              </a:rPr>
              <a:t>/</a:t>
            </a:r>
            <a:r>
              <a:rPr lang="ja-JP" altLang="en-US" sz="1200" kern="1200" dirty="0">
                <a:solidFill>
                  <a:schemeClr val="tx1"/>
                </a:solidFill>
                <a:effectLst/>
                <a:latin typeface="Arial"/>
                <a:ea typeface="ＭＳ Ｐゴシック"/>
              </a:rPr>
              <a:t>心臓</a:t>
            </a:r>
            <a:r>
              <a:rPr lang="en-US" altLang="ja-JP" sz="1200" kern="1200" dirty="0">
                <a:solidFill>
                  <a:schemeClr val="tx1"/>
                </a:solidFill>
                <a:effectLst/>
                <a:latin typeface="Arial"/>
                <a:ea typeface="ＭＳ Ｐゴシック"/>
              </a:rPr>
              <a:t>/MRI </a:t>
            </a:r>
            <a:r>
              <a:rPr lang="ja-JP" altLang="en-US" sz="1200" kern="1200" dirty="0">
                <a:solidFill>
                  <a:schemeClr val="tx1"/>
                </a:solidFill>
                <a:effectLst/>
                <a:latin typeface="Arial"/>
                <a:ea typeface="ＭＳ Ｐゴシック"/>
              </a:rPr>
              <a:t>画像などの重要な医療ファイルをワイヤレスで表示（</a:t>
            </a:r>
            <a:r>
              <a:rPr lang="en-US" altLang="ja-JP" sz="1200" kern="1200" dirty="0">
                <a:solidFill>
                  <a:schemeClr val="tx1"/>
                </a:solidFill>
                <a:effectLst/>
                <a:latin typeface="Arial"/>
                <a:ea typeface="ＭＳ Ｐゴシック"/>
              </a:rPr>
              <a:t>Application Visibility and Control</a:t>
            </a:r>
            <a:r>
              <a:rPr lang="ja-JP" altLang="en-US" sz="1200" kern="1200" dirty="0">
                <a:solidFill>
                  <a:schemeClr val="tx1"/>
                </a:solidFill>
                <a:effectLst/>
                <a:latin typeface="Arial"/>
                <a:ea typeface="ＭＳ Ｐゴシック"/>
              </a:rPr>
              <a:t>）</a:t>
            </a:r>
          </a:p>
          <a:p>
            <a:pPr lvl="0"/>
            <a:r>
              <a:rPr lang="en-US" altLang="ja-JP" sz="1200" kern="1200" dirty="0">
                <a:solidFill>
                  <a:schemeClr val="tx1"/>
                </a:solidFill>
                <a:effectLst/>
                <a:latin typeface="Arial"/>
                <a:ea typeface="ＭＳ Ｐゴシック"/>
              </a:rPr>
              <a:t>IV </a:t>
            </a:r>
            <a:r>
              <a:rPr lang="ja-JP" altLang="en-US" sz="1200" kern="1200" dirty="0">
                <a:solidFill>
                  <a:schemeClr val="tx1"/>
                </a:solidFill>
                <a:effectLst/>
                <a:latin typeface="Arial"/>
                <a:ea typeface="ＭＳ Ｐゴシック"/>
              </a:rPr>
              <a:t>ポンプなどの </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対応デバイスとその他の監視装置を通じて、患者の最新の健康状態を把握（</a:t>
            </a:r>
            <a:r>
              <a:rPr lang="en-US" altLang="ja-JP" sz="1200" kern="1200" dirty="0">
                <a:solidFill>
                  <a:schemeClr val="tx1"/>
                </a:solidFill>
                <a:effectLst/>
                <a:latin typeface="Arial"/>
                <a:ea typeface="ＭＳ Ｐゴシック"/>
              </a:rPr>
              <a:t>ClientLink</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HDX</a:t>
            </a:r>
            <a:r>
              <a:rPr lang="ja-JP" altLang="en-US" sz="1200" kern="1200" dirty="0">
                <a:solidFill>
                  <a:schemeClr val="tx1"/>
                </a:solidFill>
                <a:effectLst/>
                <a:latin typeface="Arial"/>
                <a:ea typeface="ＭＳ Ｐゴシック"/>
              </a:rPr>
              <a:t>）</a:t>
            </a:r>
          </a:p>
          <a:p>
            <a:pPr lvl="0"/>
            <a:r>
              <a:rPr lang="ja-JP" altLang="en-US" sz="1200" kern="1200" dirty="0">
                <a:solidFill>
                  <a:schemeClr val="tx1"/>
                </a:solidFill>
                <a:effectLst/>
                <a:latin typeface="Arial"/>
                <a:ea typeface="ＭＳ Ｐゴシック"/>
              </a:rPr>
              <a:t>患者および訪問者がすばやくキャンパス内を移動できるようにして、混乱を最小限に抑え、エクスペリエンスを向上させる（</a:t>
            </a:r>
            <a:r>
              <a:rPr lang="en-US" altLang="ja-JP" sz="1200" kern="1200" dirty="0">
                <a:solidFill>
                  <a:schemeClr val="tx1"/>
                </a:solidFill>
                <a:effectLst/>
                <a:latin typeface="Arial"/>
                <a:ea typeface="ＭＳ Ｐゴシック"/>
              </a:rPr>
              <a:t>CMX Engage</a:t>
            </a:r>
            <a:r>
              <a:rPr lang="ja-JP" altLang="en-US" sz="1200" kern="1200" dirty="0">
                <a:solidFill>
                  <a:schemeClr val="tx1"/>
                </a:solidFill>
                <a:effectLst/>
                <a:latin typeface="Arial"/>
                <a:ea typeface="ＭＳ Ｐゴシック"/>
              </a:rPr>
              <a:t>）</a:t>
            </a:r>
          </a:p>
          <a:p>
            <a:pPr lvl="0"/>
            <a:r>
              <a:rPr lang="ja-JP" altLang="en-US" sz="1200" kern="1200" dirty="0">
                <a:solidFill>
                  <a:schemeClr val="tx1"/>
                </a:solidFill>
                <a:effectLst/>
                <a:latin typeface="Arial"/>
                <a:ea typeface="ＭＳ Ｐゴシック"/>
              </a:rPr>
              <a:t>ゲストから医療情報を分離して患者のプライバシーを保護し、</a:t>
            </a:r>
            <a:r>
              <a:rPr lang="en-US" altLang="ja-JP" sz="1200" kern="1200" dirty="0">
                <a:solidFill>
                  <a:schemeClr val="tx1"/>
                </a:solidFill>
                <a:effectLst/>
                <a:latin typeface="Arial"/>
                <a:ea typeface="ＭＳ Ｐゴシック"/>
              </a:rPr>
              <a:t>HIPAA </a:t>
            </a:r>
            <a:r>
              <a:rPr lang="ja-JP" altLang="en-US" sz="1200" kern="1200" dirty="0">
                <a:solidFill>
                  <a:schemeClr val="tx1"/>
                </a:solidFill>
                <a:effectLst/>
                <a:latin typeface="Arial"/>
                <a:ea typeface="ＭＳ Ｐゴシック"/>
              </a:rPr>
              <a:t>規制に対応（個別の </a:t>
            </a:r>
            <a:r>
              <a:rPr lang="en-US" altLang="ja-JP" sz="1200" kern="1200" dirty="0">
                <a:solidFill>
                  <a:schemeClr val="tx1"/>
                </a:solidFill>
                <a:effectLst/>
                <a:latin typeface="Arial"/>
                <a:ea typeface="ＭＳ Ｐゴシック"/>
              </a:rPr>
              <a:t>SSID</a:t>
            </a:r>
            <a:r>
              <a:rPr lang="ja-JP" altLang="en-US" sz="1200" kern="1200" dirty="0">
                <a:solidFill>
                  <a:schemeClr val="tx1"/>
                </a:solidFill>
                <a:effectLst/>
                <a:latin typeface="Arial"/>
                <a:ea typeface="ＭＳ Ｐゴシック"/>
              </a:rPr>
              <a:t>、</a:t>
            </a:r>
            <a:r>
              <a:rPr lang="en-US" altLang="ja-JP" sz="1200" kern="1200" dirty="0">
                <a:solidFill>
                  <a:schemeClr val="tx1"/>
                </a:solidFill>
                <a:effectLst/>
                <a:latin typeface="Arial"/>
                <a:ea typeface="ＭＳ Ｐゴシック"/>
              </a:rPr>
              <a:t>Identity </a:t>
            </a:r>
            <a:r>
              <a:rPr lang="en-US" altLang="ja-JP" sz="1200" kern="1200">
                <a:solidFill>
                  <a:schemeClr val="tx1"/>
                </a:solidFill>
                <a:effectLst/>
                <a:latin typeface="Arial"/>
                <a:ea typeface="ＭＳ Ｐゴシック"/>
              </a:rPr>
              <a:t>Services Engine</a:t>
            </a:r>
            <a:r>
              <a:rPr lang="ja-JP" altLang="en-US" sz="1200" kern="1200">
                <a:solidFill>
                  <a:schemeClr val="tx1"/>
                </a:solidFill>
                <a:effectLst/>
                <a:latin typeface="Arial"/>
                <a:ea typeface="ＭＳ Ｐゴシック"/>
              </a:rPr>
              <a:t>）</a:t>
            </a:r>
            <a:endParaRPr lang="ja-JP" altLang="en-US" sz="1200" kern="1200" dirty="0">
              <a:solidFill>
                <a:schemeClr val="tx1"/>
              </a:solidFill>
              <a:effectLst/>
              <a:latin typeface="Arial"/>
              <a:ea typeface="ＭＳ Ｐゴシック"/>
            </a:endParaRPr>
          </a:p>
          <a:p>
            <a:pPr lvl="0"/>
            <a:r>
              <a:rPr lang="ja-JP" altLang="en-US" sz="1200" kern="1200" dirty="0">
                <a:solidFill>
                  <a:schemeClr val="tx1"/>
                </a:solidFill>
                <a:effectLst/>
                <a:latin typeface="Arial"/>
                <a:ea typeface="ＭＳ Ｐゴシック"/>
              </a:rPr>
              <a:t>混雑しているエリアを特定し、重要な医療機器の位置を確認して、患者の治療をスピードアップ（</a:t>
            </a:r>
            <a:r>
              <a:rPr lang="en-US" altLang="ja-JP" sz="1200" kern="1200" dirty="0">
                <a:solidFill>
                  <a:schemeClr val="tx1"/>
                </a:solidFill>
                <a:effectLst/>
                <a:latin typeface="Arial"/>
                <a:ea typeface="ＭＳ Ｐゴシック"/>
              </a:rPr>
              <a:t>CMX </a:t>
            </a:r>
            <a:r>
              <a:rPr lang="ja-JP" altLang="en-US" sz="1200" kern="1200">
                <a:solidFill>
                  <a:schemeClr val="tx1"/>
                </a:solidFill>
                <a:effectLst/>
                <a:latin typeface="Arial"/>
                <a:ea typeface="ＭＳ Ｐゴシック"/>
              </a:rPr>
              <a:t>検出）</a:t>
            </a:r>
            <a:endParaRPr lang="ja-JP" altLang="en-US" sz="1200" kern="1200" dirty="0">
              <a:solidFill>
                <a:schemeClr val="tx1"/>
              </a:solidFill>
              <a:effectLst/>
              <a:latin typeface="Arial"/>
              <a:ea typeface="ＭＳ Ｐゴシック"/>
            </a:endParaRPr>
          </a:p>
          <a:p>
            <a:pPr lvl="0"/>
            <a:r>
              <a:rPr lang="ja-JP" altLang="en-US" sz="1200" kern="1200" dirty="0">
                <a:solidFill>
                  <a:schemeClr val="tx1"/>
                </a:solidFill>
                <a:effectLst/>
                <a:latin typeface="Arial"/>
                <a:ea typeface="ＭＳ Ｐゴシック"/>
              </a:rPr>
              <a:t>治療がいつ開始されるのか、処方箋がいつ準備できるのかなど、患者、スタッフ、および訪問者にリアルタイムで通知（</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によるアプリケーションの開発）</a:t>
            </a:r>
          </a:p>
          <a:p>
            <a:pPr lvl="0"/>
            <a:r>
              <a:rPr lang="ja-JP" altLang="en-US" sz="1200" kern="1200" dirty="0">
                <a:solidFill>
                  <a:schemeClr val="tx1"/>
                </a:solidFill>
                <a:effectLst/>
                <a:latin typeface="Arial"/>
                <a:ea typeface="ＭＳ Ｐゴシック"/>
              </a:rPr>
              <a:t>ネットワーク上の不審なデバイスをすばやく特定し、プライバシーとビジネスを保護（</a:t>
            </a:r>
            <a:r>
              <a:rPr lang="en-US" altLang="ja-JP" sz="1200" kern="1200" dirty="0">
                <a:solidFill>
                  <a:schemeClr val="tx1"/>
                </a:solidFill>
                <a:effectLst/>
                <a:latin typeface="Arial"/>
                <a:ea typeface="ＭＳ Ｐゴシック"/>
              </a:rPr>
              <a:t>CleanAir</a:t>
            </a:r>
            <a:r>
              <a:rPr lang="ja-JP" altLang="en-US" sz="1200" kern="1200" dirty="0">
                <a:solidFill>
                  <a:schemeClr val="tx1"/>
                </a:solidFill>
                <a:effectLst/>
                <a:latin typeface="Arial"/>
                <a:ea typeface="ＭＳ Ｐゴシック"/>
              </a:rPr>
              <a:t>）</a:t>
            </a:r>
          </a:p>
          <a:p>
            <a:pPr lvl="0"/>
            <a:r>
              <a:rPr lang="ja-JP" altLang="en-US" sz="1200" kern="1200" dirty="0">
                <a:solidFill>
                  <a:schemeClr val="tx1"/>
                </a:solidFill>
                <a:effectLst/>
                <a:latin typeface="Arial"/>
                <a:ea typeface="ＭＳ Ｐゴシック"/>
              </a:rPr>
              <a:t>プロキシミティおよびモバイル アプリケーションを活用してモバイル チェックインを実現し、待ち時間を短縮（</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接続とアプリケーションの開発）</a:t>
            </a:r>
          </a:p>
          <a:p>
            <a:pPr lvl="0"/>
            <a:r>
              <a:rPr lang="ja-JP" altLang="en-US" sz="1200" kern="1200" dirty="0">
                <a:solidFill>
                  <a:schemeClr val="tx1"/>
                </a:solidFill>
                <a:effectLst/>
                <a:latin typeface="Arial"/>
                <a:ea typeface="ＭＳ Ｐゴシック"/>
              </a:rPr>
              <a:t>患者や訪問者が安定した </a:t>
            </a:r>
            <a:r>
              <a:rPr lang="en-US" altLang="ja-JP" sz="1200" kern="1200" dirty="0">
                <a:solidFill>
                  <a:schemeClr val="tx1"/>
                </a:solidFill>
                <a:effectLst/>
                <a:latin typeface="Arial"/>
                <a:ea typeface="ＭＳ Ｐゴシック"/>
              </a:rPr>
              <a:t>Wi-Fi </a:t>
            </a:r>
            <a:r>
              <a:rPr lang="ja-JP" altLang="en-US" sz="1200" kern="1200" dirty="0">
                <a:solidFill>
                  <a:schemeClr val="tx1"/>
                </a:solidFill>
                <a:effectLst/>
                <a:latin typeface="Arial"/>
                <a:ea typeface="ＭＳ Ｐゴシック"/>
              </a:rPr>
              <a:t>を使用できるようにすることで、患者満足度を向上（</a:t>
            </a:r>
            <a:r>
              <a:rPr lang="en-US" altLang="ja-JP" sz="1200" kern="1200" dirty="0">
                <a:solidFill>
                  <a:schemeClr val="tx1"/>
                </a:solidFill>
                <a:effectLst/>
                <a:latin typeface="Arial"/>
                <a:ea typeface="ＭＳ Ｐゴシック"/>
              </a:rPr>
              <a:t>160 MHz </a:t>
            </a:r>
            <a:r>
              <a:rPr lang="ja-JP" altLang="en-US" sz="1200" kern="1200" dirty="0">
                <a:solidFill>
                  <a:schemeClr val="tx1"/>
                </a:solidFill>
                <a:effectLst/>
                <a:latin typeface="Arial"/>
                <a:ea typeface="ＭＳ Ｐゴシック"/>
              </a:rPr>
              <a:t>をサポートする </a:t>
            </a:r>
            <a:r>
              <a:rPr lang="en-US" altLang="ja-JP" sz="1200" kern="1200" dirty="0">
                <a:solidFill>
                  <a:schemeClr val="tx1"/>
                </a:solidFill>
                <a:effectLst/>
                <a:latin typeface="Arial"/>
                <a:ea typeface="ＭＳ Ｐゴシック"/>
              </a:rPr>
              <a:t>802.11ac Wave 2</a:t>
            </a:r>
            <a:r>
              <a:rPr lang="ja-JP" altLang="en-US" sz="1200" kern="1200" dirty="0">
                <a:solidFill>
                  <a:schemeClr val="tx1"/>
                </a:solidFill>
                <a:effectLst/>
                <a:latin typeface="Arial"/>
                <a:ea typeface="ＭＳ Ｐゴシック"/>
              </a:rPr>
              <a:t>）</a:t>
            </a:r>
          </a:p>
          <a:p>
            <a:r>
              <a:rPr lang="ja-JP" altLang="en-US" sz="1200" kern="1200" dirty="0">
                <a:solidFill>
                  <a:schemeClr val="tx1"/>
                </a:solidFill>
                <a:effectLst/>
                <a:latin typeface="Arial"/>
                <a:ea typeface="ＭＳ Ｐゴシック"/>
              </a:rPr>
              <a:t> </a:t>
            </a:r>
          </a:p>
          <a:p>
            <a:r>
              <a:rPr lang="ja-JP" altLang="en-US" sz="1200" b="1" kern="1200" dirty="0">
                <a:solidFill>
                  <a:schemeClr val="tx1"/>
                </a:solidFill>
                <a:effectLst/>
                <a:latin typeface="Arial"/>
                <a:ea typeface="ＭＳ Ｐゴシック"/>
              </a:rPr>
              <a:t>その他の情報</a:t>
            </a:r>
            <a:endParaRPr lang="ja-JP" altLang="en-US" sz="1200" kern="1200" dirty="0">
              <a:solidFill>
                <a:schemeClr val="tx1"/>
              </a:solidFill>
              <a:effectLst/>
              <a:latin typeface="Arial"/>
              <a:ea typeface="ＭＳ Ｐゴシック"/>
            </a:endParaRPr>
          </a:p>
          <a:p>
            <a:pPr lvl="0"/>
            <a:r>
              <a:rPr lang="ja-JP" altLang="en-US" sz="1200" kern="1200" dirty="0">
                <a:solidFill>
                  <a:schemeClr val="tx1"/>
                </a:solidFill>
                <a:effectLst/>
                <a:latin typeface="Arial"/>
                <a:ea typeface="ＭＳ Ｐゴシック"/>
              </a:rPr>
              <a:t>シスコは長年にわたって </a:t>
            </a:r>
            <a:r>
              <a:rPr lang="en-US" altLang="ja-JP" sz="1200" kern="1200" dirty="0">
                <a:solidFill>
                  <a:schemeClr val="tx1"/>
                </a:solidFill>
                <a:effectLst/>
                <a:latin typeface="Arial"/>
                <a:ea typeface="ＭＳ Ｐゴシック"/>
              </a:rPr>
              <a:t>AHA </a:t>
            </a:r>
            <a:r>
              <a:rPr lang="ja-JP" altLang="en-US" sz="1200" kern="1200" dirty="0">
                <a:solidFill>
                  <a:schemeClr val="tx1"/>
                </a:solidFill>
                <a:effectLst/>
                <a:latin typeface="Arial"/>
                <a:ea typeface="ＭＳ Ｐゴシック"/>
              </a:rPr>
              <a:t>の公認を受けています。</a:t>
            </a:r>
          </a:p>
          <a:p>
            <a:r>
              <a:rPr lang="ja-JP" altLang="en-US" sz="1200" kern="1200" dirty="0">
                <a:solidFill>
                  <a:schemeClr val="tx1"/>
                </a:solidFill>
                <a:effectLst/>
                <a:latin typeface="Arial"/>
                <a:ea typeface="ＭＳ Ｐゴシック"/>
              </a:rPr>
              <a:t>訪問者向けのゲスト アクセスで、セキュアな医療を提供し</a:t>
            </a:r>
            <a:r>
              <a:rPr lang="ja-JP" altLang="en-US" sz="1200" kern="1200">
                <a:solidFill>
                  <a:schemeClr val="tx1"/>
                </a:solidFill>
                <a:effectLst/>
                <a:latin typeface="Arial"/>
                <a:ea typeface="ＭＳ Ｐゴシック"/>
              </a:rPr>
              <a:t>ます。</a:t>
            </a:r>
            <a:endParaRPr lang="ja-JP" altLang="en-US" sz="1200" kern="1200" dirty="0">
              <a:solidFill>
                <a:schemeClr val="tx1"/>
              </a:solidFill>
              <a:effectLst/>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18</a:t>
            </a:fld>
            <a:endParaRPr lang="ja-JP" dirty="0">
              <a:latin typeface="Arial"/>
              <a:ea typeface="ＭＳ Ｐゴシック"/>
            </a:endParaRPr>
          </a:p>
        </p:txBody>
      </p:sp>
    </p:spTree>
    <p:extLst>
      <p:ext uri="{BB962C8B-B14F-4D97-AF65-F5344CB8AC3E}">
        <p14:creationId xmlns:p14="http://schemas.microsoft.com/office/powerpoint/2010/main" val="3935343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http://www.cisco.com/c/dam/en/us/products/collateral/cloud-systems-management/prime-infrastructure/baylor-health-cisco-std-cs.pdf</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19</a:t>
            </a:fld>
            <a:endParaRPr lang="ja-JP" dirty="0">
              <a:latin typeface="Arial"/>
              <a:ea typeface="ＭＳ Ｐゴシック"/>
            </a:endParaRPr>
          </a:p>
        </p:txBody>
      </p:sp>
    </p:spTree>
    <p:extLst>
      <p:ext uri="{BB962C8B-B14F-4D97-AF65-F5344CB8AC3E}">
        <p14:creationId xmlns:p14="http://schemas.microsoft.com/office/powerpoint/2010/main" val="56100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marL="0" marR="0" indent="0" algn="l" defTabSz="454255"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Arial"/>
                <a:ea typeface="ＭＳ Ｐゴシック"/>
              </a:rPr>
              <a:t>おはようございます </a:t>
            </a:r>
            <a:r>
              <a:rPr lang="en-US" altLang="ja-JP" sz="1200" kern="1200" dirty="0">
                <a:solidFill>
                  <a:schemeClr val="tx1"/>
                </a:solidFill>
                <a:effectLst/>
                <a:latin typeface="Arial"/>
                <a:ea typeface="ＭＳ Ｐゴシック"/>
              </a:rPr>
              <a:t>&lt;</a:t>
            </a:r>
            <a:r>
              <a:rPr lang="ja-JP" altLang="en-US" sz="1200" kern="1200" dirty="0">
                <a:solidFill>
                  <a:schemeClr val="tx1"/>
                </a:solidFill>
                <a:effectLst/>
                <a:latin typeface="Arial"/>
                <a:ea typeface="ＭＳ Ｐゴシック"/>
              </a:rPr>
              <a:t>こんにちは</a:t>
            </a:r>
            <a:r>
              <a:rPr lang="en-US" altLang="ja-JP" sz="1200" kern="1200" dirty="0">
                <a:solidFill>
                  <a:schemeClr val="tx1"/>
                </a:solidFill>
                <a:effectLst/>
                <a:latin typeface="Arial"/>
                <a:ea typeface="ＭＳ Ｐゴシック"/>
              </a:rPr>
              <a:t>&gt;</a:t>
            </a:r>
            <a:r>
              <a:rPr lang="ja-JP" altLang="en-US" sz="1200" kern="1200" dirty="0">
                <a:solidFill>
                  <a:schemeClr val="tx1"/>
                </a:solidFill>
                <a:effectLst/>
                <a:latin typeface="Arial"/>
                <a:ea typeface="ＭＳ Ｐゴシック"/>
              </a:rPr>
              <a:t>。私はシスコの </a:t>
            </a:r>
            <a:r>
              <a:rPr lang="en-US" altLang="ja-JP" sz="1200" kern="1200" dirty="0">
                <a:solidFill>
                  <a:schemeClr val="tx1"/>
                </a:solidFill>
                <a:effectLst/>
                <a:latin typeface="Arial"/>
                <a:ea typeface="ＭＳ Ｐゴシック"/>
              </a:rPr>
              <a:t>&lt;</a:t>
            </a:r>
            <a:r>
              <a:rPr lang="ja-JP" altLang="en-US" sz="1200" kern="1200" dirty="0">
                <a:solidFill>
                  <a:schemeClr val="tx1"/>
                </a:solidFill>
                <a:effectLst/>
                <a:latin typeface="Arial"/>
                <a:ea typeface="ＭＳ Ｐゴシック"/>
              </a:rPr>
              <a:t>役職と氏名</a:t>
            </a:r>
            <a:r>
              <a:rPr lang="en-US" altLang="ja-JP" sz="1200" kern="1200" dirty="0">
                <a:solidFill>
                  <a:schemeClr val="tx1"/>
                </a:solidFill>
                <a:effectLst/>
                <a:latin typeface="Arial"/>
                <a:ea typeface="ＭＳ Ｐゴシック"/>
              </a:rPr>
              <a:t>&gt; </a:t>
            </a:r>
            <a:r>
              <a:rPr lang="ja-JP" altLang="en-US" sz="1200" kern="1200" dirty="0">
                <a:solidFill>
                  <a:schemeClr val="tx1"/>
                </a:solidFill>
                <a:effectLst/>
                <a:latin typeface="Arial"/>
                <a:ea typeface="ＭＳ Ｐゴシック"/>
              </a:rPr>
              <a:t>と申します。</a:t>
            </a:r>
          </a:p>
          <a:p>
            <a:pPr marL="0" marR="0" indent="0" algn="l" defTabSz="454255" rtl="0" eaLnBrk="1" fontAlgn="auto" latinLnBrk="0" hangingPunct="1">
              <a:lnSpc>
                <a:spcPct val="100000"/>
              </a:lnSpc>
              <a:spcBef>
                <a:spcPts val="0"/>
              </a:spcBef>
              <a:spcAft>
                <a:spcPts val="0"/>
              </a:spcAft>
              <a:buClrTx/>
              <a:buSzTx/>
              <a:buFontTx/>
              <a:buNone/>
              <a:tabLst/>
              <a:defRPr/>
            </a:pPr>
            <a:endParaRPr lang="ja-JP" altLang="en-US" sz="1200" b="1" kern="1200" dirty="0">
              <a:solidFill>
                <a:schemeClr val="tx1"/>
              </a:solidFill>
              <a:effectLst/>
              <a:latin typeface="Arial"/>
              <a:ea typeface="ＭＳ Ｐゴシック"/>
            </a:endParaRPr>
          </a:p>
          <a:p>
            <a:pPr marL="0" marR="0" indent="0" algn="l" defTabSz="454255" rtl="0" eaLnBrk="1" fontAlgn="auto" latinLnBrk="0" hangingPunct="1">
              <a:lnSpc>
                <a:spcPct val="100000"/>
              </a:lnSpc>
              <a:spcBef>
                <a:spcPts val="0"/>
              </a:spcBef>
              <a:spcAft>
                <a:spcPts val="0"/>
              </a:spcAft>
              <a:buClrTx/>
              <a:buSzTx/>
              <a:buFontTx/>
              <a:buNone/>
              <a:tabLst/>
              <a:defRPr/>
            </a:pPr>
            <a:r>
              <a:rPr lang="ja-JP" altLang="en-US" sz="1200" b="0" kern="1200" dirty="0">
                <a:solidFill>
                  <a:schemeClr val="tx1"/>
                </a:solidFill>
                <a:effectLst/>
                <a:latin typeface="Arial"/>
                <a:ea typeface="ＭＳ Ｐゴシック"/>
              </a:rPr>
              <a:t>今日はシスコのネットワーク管理ツール</a:t>
            </a:r>
            <a:r>
              <a:rPr lang="ja-JP" altLang="en-US" dirty="0">
                <a:latin typeface="Arial"/>
                <a:ea typeface="ＭＳ Ｐゴシック"/>
              </a:rPr>
              <a:t> </a:t>
            </a:r>
            <a:r>
              <a:rPr lang="en-US" altLang="ja-JP" sz="1200" b="0" kern="1200" dirty="0">
                <a:solidFill>
                  <a:schemeClr val="tx1"/>
                </a:solidFill>
                <a:effectLst/>
                <a:latin typeface="Arial"/>
                <a:ea typeface="ＭＳ Ｐゴシック"/>
              </a:rPr>
              <a:t>Prime Infrastructure </a:t>
            </a:r>
            <a:r>
              <a:rPr lang="ja-JP" altLang="en-US" sz="1200" b="0" kern="1200" dirty="0">
                <a:solidFill>
                  <a:schemeClr val="tx1"/>
                </a:solidFill>
                <a:effectLst/>
                <a:latin typeface="Arial"/>
                <a:ea typeface="ＭＳ Ｐゴシック"/>
              </a:rPr>
              <a:t>についてお話しします。このツールについては、よくご存じの方もいらっしゃることでしょう。喜ばしいことに、シスコはこのツールを更新して、当社のソフトウェア定義型ネットワーキング ソリューションの一部としました。パッケージ全体が以前より非常に強力になりました。しかも、支払う料金以上のものを提供するライセンス モデルでご利用になれます。</a:t>
            </a:r>
          </a:p>
          <a:p>
            <a:pPr marL="0" marR="0" indent="0" algn="l" defTabSz="454255" rtl="0" eaLnBrk="1" fontAlgn="auto" latinLnBrk="0" hangingPunct="1">
              <a:lnSpc>
                <a:spcPct val="100000"/>
              </a:lnSpc>
              <a:spcBef>
                <a:spcPts val="0"/>
              </a:spcBef>
              <a:spcAft>
                <a:spcPts val="0"/>
              </a:spcAft>
              <a:buClrTx/>
              <a:buSzTx/>
              <a:buFontTx/>
              <a:buNone/>
              <a:tabLst/>
              <a:defRPr/>
            </a:pPr>
            <a:endParaRPr lang="ja-JP" altLang="en-US" sz="1200" kern="1200" dirty="0">
              <a:solidFill>
                <a:schemeClr val="tx1"/>
              </a:solidFill>
              <a:effectLst/>
              <a:latin typeface="Arial"/>
              <a:ea typeface="ＭＳ Ｐゴシック"/>
            </a:endParaRPr>
          </a:p>
          <a:p>
            <a:pPr marL="0" marR="0" indent="0" algn="l" defTabSz="454255"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Arial"/>
                <a:ea typeface="ＭＳ Ｐゴシック"/>
              </a:rPr>
              <a:t>まず、</a:t>
            </a:r>
            <a:r>
              <a:rPr lang="en-US" altLang="ja-JP" sz="1200" kern="1200" dirty="0">
                <a:solidFill>
                  <a:schemeClr val="tx1"/>
                </a:solidFill>
                <a:effectLst/>
                <a:latin typeface="Arial"/>
                <a:ea typeface="ＭＳ Ｐゴシック"/>
              </a:rPr>
              <a:t>SDN </a:t>
            </a:r>
            <a:r>
              <a:rPr lang="ja-JP" altLang="en-US" sz="1200" kern="1200" dirty="0">
                <a:solidFill>
                  <a:schemeClr val="tx1"/>
                </a:solidFill>
                <a:effectLst/>
                <a:latin typeface="Arial"/>
                <a:ea typeface="ＭＳ Ｐゴシック"/>
              </a:rPr>
              <a:t>や関連アプリケーションを含む、</a:t>
            </a:r>
            <a:r>
              <a:rPr lang="en-US" altLang="ja-JP" sz="1200" kern="1200" dirty="0">
                <a:solidFill>
                  <a:schemeClr val="tx1"/>
                </a:solidFill>
                <a:effectLst/>
                <a:latin typeface="Arial"/>
                <a:ea typeface="ＭＳ Ｐゴシック"/>
              </a:rPr>
              <a:t>Cisco Enterprise Management </a:t>
            </a:r>
            <a:r>
              <a:rPr lang="ja-JP" altLang="en-US" sz="1200" kern="1200" dirty="0">
                <a:solidFill>
                  <a:schemeClr val="tx1"/>
                </a:solidFill>
                <a:effectLst/>
                <a:latin typeface="Arial"/>
                <a:ea typeface="ＭＳ Ｐゴシック"/>
              </a:rPr>
              <a:t>についてお話しします。また、このツールがどのようにして導入時間を劇的に短縮し、ネットワーク管理をシンプル化するかということについてもお話しします。さらに、コストの削減についても触れます。</a:t>
            </a:r>
          </a:p>
          <a:p>
            <a:pPr marL="0" marR="0" indent="0" algn="l" defTabSz="454255" rtl="0" eaLnBrk="1" fontAlgn="auto" latinLnBrk="0" hangingPunct="1">
              <a:lnSpc>
                <a:spcPct val="100000"/>
              </a:lnSpc>
              <a:spcBef>
                <a:spcPts val="0"/>
              </a:spcBef>
              <a:spcAft>
                <a:spcPts val="0"/>
              </a:spcAft>
              <a:buClrTx/>
              <a:buSzTx/>
              <a:buFontTx/>
              <a:buNone/>
              <a:tabLst/>
              <a:defRPr/>
            </a:pPr>
            <a:endParaRPr lang="ja-JP" altLang="en-US" sz="1200" kern="1200" dirty="0">
              <a:solidFill>
                <a:schemeClr val="tx1"/>
              </a:solidFill>
              <a:effectLst/>
              <a:latin typeface="Arial"/>
              <a:ea typeface="ＭＳ Ｐゴシック"/>
            </a:endParaRPr>
          </a:p>
          <a:p>
            <a:pPr marL="0" marR="0" indent="0" algn="l" defTabSz="454255"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Arial"/>
                <a:ea typeface="ＭＳ Ｐゴシック"/>
              </a:rPr>
              <a:t>次に、</a:t>
            </a:r>
            <a:r>
              <a:rPr lang="en-US" altLang="ja-JP" sz="1200" kern="1200" dirty="0">
                <a:solidFill>
                  <a:schemeClr val="tx1"/>
                </a:solidFill>
                <a:effectLst/>
                <a:latin typeface="Arial"/>
                <a:ea typeface="ＭＳ Ｐゴシック"/>
              </a:rPr>
              <a:t>Enterprise Management </a:t>
            </a:r>
            <a:r>
              <a:rPr lang="ja-JP" altLang="en-US" sz="1200" kern="1200" dirty="0">
                <a:solidFill>
                  <a:schemeClr val="tx1"/>
                </a:solidFill>
                <a:effectLst/>
                <a:latin typeface="Arial"/>
                <a:ea typeface="ＭＳ Ｐゴシック"/>
              </a:rPr>
              <a:t>の主要な要素である </a:t>
            </a:r>
            <a:r>
              <a:rPr lang="en-US" altLang="ja-JP" sz="1200" kern="1200" dirty="0">
                <a:solidFill>
                  <a:schemeClr val="tx1"/>
                </a:solidFill>
                <a:effectLst/>
                <a:latin typeface="Arial"/>
                <a:ea typeface="ＭＳ Ｐゴシック"/>
              </a:rPr>
              <a:t>Prime Infrastructure 3.0 </a:t>
            </a:r>
            <a:r>
              <a:rPr lang="ja-JP" altLang="en-US" sz="1200" kern="1200" dirty="0">
                <a:solidFill>
                  <a:schemeClr val="tx1"/>
                </a:solidFill>
                <a:effectLst/>
                <a:latin typeface="Arial"/>
                <a:ea typeface="ＭＳ Ｐゴシック"/>
              </a:rPr>
              <a:t>について説明します。シスコの </a:t>
            </a:r>
            <a:r>
              <a:rPr lang="en-US" altLang="ja-JP" sz="1200" kern="1200" dirty="0">
                <a:solidFill>
                  <a:schemeClr val="tx1"/>
                </a:solidFill>
                <a:effectLst/>
                <a:latin typeface="Arial"/>
                <a:ea typeface="ＭＳ Ｐゴシック"/>
              </a:rPr>
              <a:t>SDN </a:t>
            </a:r>
            <a:r>
              <a:rPr lang="ja-JP" altLang="en-US" sz="1200" kern="1200" dirty="0">
                <a:solidFill>
                  <a:schemeClr val="tx1"/>
                </a:solidFill>
                <a:effectLst/>
                <a:latin typeface="Arial"/>
                <a:ea typeface="ＭＳ Ｐゴシック"/>
              </a:rPr>
              <a:t>コントローラとどのように連動して新しい自動化機能を提供するのかについてお話しします。また、</a:t>
            </a:r>
            <a:r>
              <a:rPr lang="en-US" altLang="ja-JP" sz="1200" kern="1200" dirty="0">
                <a:solidFill>
                  <a:schemeClr val="tx1"/>
                </a:solidFill>
                <a:effectLst/>
                <a:latin typeface="Arial"/>
                <a:ea typeface="ＭＳ Ｐゴシック"/>
              </a:rPr>
              <a:t>Prime Infrastructure 2.2 </a:t>
            </a:r>
            <a:r>
              <a:rPr lang="ja-JP" altLang="en-US" sz="1200" kern="1200" dirty="0">
                <a:solidFill>
                  <a:schemeClr val="tx1"/>
                </a:solidFill>
                <a:effectLst/>
                <a:latin typeface="Arial"/>
                <a:ea typeface="ＭＳ Ｐゴシック"/>
              </a:rPr>
              <a:t>をお使いの方のために、</a:t>
            </a:r>
            <a:r>
              <a:rPr lang="en-US" altLang="ja-JP" sz="1200" kern="1200" dirty="0">
                <a:solidFill>
                  <a:schemeClr val="tx1"/>
                </a:solidFill>
                <a:effectLst/>
                <a:latin typeface="Arial"/>
                <a:ea typeface="ＭＳ Ｐゴシック"/>
              </a:rPr>
              <a:t>3.0 </a:t>
            </a:r>
            <a:r>
              <a:rPr lang="ja-JP" altLang="en-US" sz="1200" kern="1200" dirty="0">
                <a:solidFill>
                  <a:schemeClr val="tx1"/>
                </a:solidFill>
                <a:effectLst/>
                <a:latin typeface="Arial"/>
                <a:ea typeface="ＭＳ Ｐゴシック"/>
              </a:rPr>
              <a:t>での改良点について説明します。</a:t>
            </a:r>
          </a:p>
          <a:p>
            <a:pPr marL="0" marR="0" indent="0" algn="l" defTabSz="454255" rtl="0" eaLnBrk="1" fontAlgn="auto" latinLnBrk="0" hangingPunct="1">
              <a:lnSpc>
                <a:spcPct val="100000"/>
              </a:lnSpc>
              <a:spcBef>
                <a:spcPts val="0"/>
              </a:spcBef>
              <a:spcAft>
                <a:spcPts val="0"/>
              </a:spcAft>
              <a:buClrTx/>
              <a:buSzTx/>
              <a:buFontTx/>
              <a:buNone/>
              <a:tabLst/>
              <a:defRPr/>
            </a:pPr>
            <a:endParaRPr lang="ja-JP" altLang="en-US" sz="1200" kern="1200" dirty="0">
              <a:solidFill>
                <a:schemeClr val="tx1"/>
              </a:solidFill>
              <a:effectLst/>
              <a:latin typeface="Arial"/>
              <a:ea typeface="ＭＳ Ｐゴシック"/>
            </a:endParaRPr>
          </a:p>
          <a:p>
            <a:pPr marL="0" marR="0" indent="0" algn="l" defTabSz="454255"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Arial"/>
                <a:ea typeface="ＭＳ Ｐゴシック"/>
              </a:rPr>
              <a:t>もちろん、詳細な情報が必要な場合に役立つリソースも提供します。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a:ea typeface="ＭＳ Ｐゴシック"/>
              </a:rPr>
              <a:pPr/>
              <a:t>2</a:t>
            </a:fld>
            <a:endParaRPr lang="ja-JP" dirty="0">
              <a:latin typeface="Arial"/>
              <a:ea typeface="ＭＳ Ｐゴシック"/>
            </a:endParaRPr>
          </a:p>
        </p:txBody>
      </p:sp>
    </p:spTree>
    <p:extLst>
      <p:ext uri="{BB962C8B-B14F-4D97-AF65-F5344CB8AC3E}">
        <p14:creationId xmlns:p14="http://schemas.microsoft.com/office/powerpoint/2010/main" val="1835059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62536" cy="4467701"/>
          </a:xfrm>
        </p:spPr>
        <p:txBody>
          <a:bodyPr/>
          <a:lstStyle/>
          <a:p>
            <a:r>
              <a:rPr lang="ja-JP" altLang="en-US" dirty="0">
                <a:latin typeface="Arial"/>
                <a:ea typeface="ＭＳ Ｐゴシック"/>
              </a:rPr>
              <a:t>新しいデジタル サービスへの需要が増えるにつれて、より高速なワイヤレス テクノロジーに対するニーズが増加しています。</a:t>
            </a:r>
            <a:r>
              <a:rPr lang="en-US" altLang="ja-JP" dirty="0">
                <a:latin typeface="Arial"/>
                <a:ea typeface="ＭＳ Ｐゴシック"/>
              </a:rPr>
              <a:t>2015 </a:t>
            </a:r>
            <a:r>
              <a:rPr lang="ja-JP" altLang="en-US" dirty="0">
                <a:latin typeface="Arial"/>
                <a:ea typeface="ＭＳ Ｐゴシック"/>
              </a:rPr>
              <a:t>年に導入された最新のワイヤレス標準規格の </a:t>
            </a:r>
            <a:r>
              <a:rPr lang="en-US" altLang="ja-JP" dirty="0">
                <a:latin typeface="Arial"/>
                <a:ea typeface="ＭＳ Ｐゴシック"/>
              </a:rPr>
              <a:t>802.11ac wave 2 </a:t>
            </a:r>
            <a:r>
              <a:rPr lang="ja-JP" altLang="en-US" dirty="0">
                <a:latin typeface="Arial"/>
                <a:ea typeface="ＭＳ Ｐゴシック"/>
              </a:rPr>
              <a:t>では、</a:t>
            </a:r>
            <a:r>
              <a:rPr lang="en-US" altLang="ja-JP" dirty="0">
                <a:latin typeface="Arial"/>
                <a:ea typeface="ＭＳ Ｐゴシック"/>
              </a:rPr>
              <a:t>2 </a:t>
            </a:r>
            <a:r>
              <a:rPr lang="ja-JP" altLang="en-US" dirty="0">
                <a:latin typeface="Arial"/>
                <a:ea typeface="ＭＳ Ｐゴシック"/>
              </a:rPr>
              <a:t>つの重要な領域に焦点を合わせています。</a:t>
            </a:r>
          </a:p>
          <a:p>
            <a:endParaRPr lang="ja-JP" altLang="en-US" baseline="0" dirty="0">
              <a:latin typeface="Arial"/>
              <a:ea typeface="ＭＳ Ｐゴシック"/>
            </a:endParaRPr>
          </a:p>
          <a:p>
            <a:pPr marL="228600" indent="-228600">
              <a:buAutoNum type="arabicPeriod"/>
            </a:pPr>
            <a:r>
              <a:rPr lang="ja-JP" altLang="en-US" dirty="0">
                <a:latin typeface="Arial"/>
                <a:ea typeface="ＭＳ Ｐゴシック"/>
              </a:rPr>
              <a:t>かつてない高いデータ レートと広範囲に対応する </a:t>
            </a:r>
            <a:r>
              <a:rPr lang="en-US" altLang="ja-JP" dirty="0">
                <a:latin typeface="Arial"/>
                <a:ea typeface="ＭＳ Ｐゴシック"/>
              </a:rPr>
              <a:t>80 MHz </a:t>
            </a:r>
            <a:r>
              <a:rPr lang="ja-JP" altLang="en-US" dirty="0">
                <a:latin typeface="Arial"/>
                <a:ea typeface="ＭＳ Ｐゴシック"/>
              </a:rPr>
              <a:t>および </a:t>
            </a:r>
            <a:r>
              <a:rPr lang="en-US" altLang="ja-JP" dirty="0">
                <a:latin typeface="Arial"/>
                <a:ea typeface="ＭＳ Ｐゴシック"/>
              </a:rPr>
              <a:t>160 MHz </a:t>
            </a:r>
            <a:r>
              <a:rPr lang="ja-JP" altLang="en-US" dirty="0">
                <a:latin typeface="Arial"/>
                <a:ea typeface="ＭＳ Ｐゴシック"/>
              </a:rPr>
              <a:t>チャネルを利用することで、ワイヤレスのスループット パフォーマンスを改善。</a:t>
            </a:r>
          </a:p>
          <a:p>
            <a:pPr marL="228600" indent="-228600">
              <a:buAutoNum type="arabicPeriod"/>
            </a:pPr>
            <a:r>
              <a:rPr lang="ja-JP" altLang="en-US" dirty="0">
                <a:latin typeface="Arial"/>
                <a:ea typeface="ＭＳ Ｐゴシック"/>
              </a:rPr>
              <a:t>複数のデバイスに同時にサービスを提供するマルチユーザ </a:t>
            </a:r>
            <a:r>
              <a:rPr lang="en-US" altLang="ja-JP" dirty="0">
                <a:latin typeface="Arial"/>
                <a:ea typeface="ＭＳ Ｐゴシック"/>
              </a:rPr>
              <a:t>MIMO </a:t>
            </a:r>
            <a:r>
              <a:rPr lang="ja-JP" altLang="en-US" dirty="0">
                <a:latin typeface="Arial"/>
                <a:ea typeface="ＭＳ Ｐゴシック"/>
              </a:rPr>
              <a:t>を使用することによる、デバイス効率の向上。これは、デバイスとネットワークの接続と切断が高速になることで、バッテリ寿命が長くなることを意味します。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20</a:t>
            </a:fld>
            <a:endParaRPr lang="ja-JP" dirty="0">
              <a:latin typeface="Arial"/>
              <a:ea typeface="ＭＳ Ｐゴシック"/>
            </a:endParaRPr>
          </a:p>
        </p:txBody>
      </p:sp>
    </p:spTree>
    <p:extLst>
      <p:ext uri="{BB962C8B-B14F-4D97-AF65-F5344CB8AC3E}">
        <p14:creationId xmlns:p14="http://schemas.microsoft.com/office/powerpoint/2010/main" val="3495206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907"/>
            <a:ext cx="5513768" cy="4467701"/>
          </a:xfrm>
        </p:spPr>
        <p:txBody>
          <a:bodyPr/>
          <a:lstStyle/>
          <a:p>
            <a:r>
              <a:rPr lang="ja-JP" altLang="en-US" dirty="0">
                <a:latin typeface="Arial"/>
                <a:ea typeface="ＭＳ Ｐゴシック"/>
              </a:rPr>
              <a:t>新しいインフラストラクチャを追加したり、古いインフラストラクチャをキャパシティの大きい機器に交換したりすると、すべての追加ワイヤレス トラフィックをサポートできるようになります。</a:t>
            </a:r>
          </a:p>
          <a:p>
            <a:r>
              <a:rPr lang="ja-JP" altLang="en-US" dirty="0">
                <a:latin typeface="Arial"/>
                <a:ea typeface="ＭＳ Ｐゴシック"/>
              </a:rPr>
              <a:t>幸い、それを可能にする新しい高速機器があります。</a:t>
            </a:r>
          </a:p>
          <a:p>
            <a:r>
              <a:rPr lang="ja-JP" altLang="en-US" spc="-20" dirty="0">
                <a:latin typeface="Arial"/>
                <a:ea typeface="ＭＳ Ｐゴシック"/>
              </a:rPr>
              <a:t>この図が示すように、過去に帯域幅やユーザの要求が増大したとき、それをサポートするために、ワイヤレス インフラストラクチャも拡大しました。現在も状況は同じです。</a:t>
            </a:r>
          </a:p>
          <a:p>
            <a:br>
              <a:rPr lang="ja-JP" altLang="en-US" dirty="0">
                <a:latin typeface="Arial"/>
                <a:ea typeface="ＭＳ Ｐゴシック"/>
              </a:rPr>
            </a:br>
            <a:r>
              <a:rPr lang="en-US" altLang="ja-JP" dirty="0">
                <a:latin typeface="Arial"/>
                <a:ea typeface="ＭＳ Ｐゴシック"/>
              </a:rPr>
              <a:t>Wi-Fi </a:t>
            </a:r>
            <a:r>
              <a:rPr lang="ja-JP" altLang="en-US" dirty="0">
                <a:latin typeface="Arial"/>
                <a:ea typeface="ＭＳ Ｐゴシック"/>
              </a:rPr>
              <a:t>標準が進化するたびに、ネットワーク トラフィックの速度が向上して新たな要求を処理し、より優れたユーザ エクスペリエンスを実現してきました。</a:t>
            </a:r>
          </a:p>
          <a:p>
            <a:r>
              <a:rPr lang="ja-JP" altLang="en-US" spc="-10" dirty="0">
                <a:latin typeface="Arial"/>
                <a:ea typeface="ＭＳ Ｐゴシック"/>
              </a:rPr>
              <a:t>現在および将来のネットワーク アプリケーションのトラフィック負荷を処理するため、</a:t>
            </a:r>
            <a:r>
              <a:rPr lang="ja-JP" altLang="en-US" dirty="0">
                <a:latin typeface="Arial"/>
                <a:ea typeface="ＭＳ Ｐゴシック"/>
              </a:rPr>
              <a:t>シスコでは業界で最新の </a:t>
            </a:r>
            <a:r>
              <a:rPr lang="en-US" altLang="ja-JP" dirty="0">
                <a:latin typeface="Arial"/>
                <a:ea typeface="ＭＳ Ｐゴシック"/>
              </a:rPr>
              <a:t>Wi-Fi </a:t>
            </a:r>
            <a:r>
              <a:rPr lang="ja-JP" altLang="en-US" dirty="0">
                <a:latin typeface="Arial"/>
                <a:ea typeface="ＭＳ Ｐゴシック"/>
              </a:rPr>
              <a:t>標準規格である </a:t>
            </a:r>
            <a:r>
              <a:rPr lang="en-US" altLang="ja-JP" dirty="0">
                <a:latin typeface="Arial"/>
                <a:ea typeface="ＭＳ Ｐゴシック"/>
              </a:rPr>
              <a:t>802.11ac </a:t>
            </a:r>
            <a:r>
              <a:rPr lang="ja-JP" altLang="en-US" dirty="0">
                <a:latin typeface="Arial"/>
                <a:ea typeface="ＭＳ Ｐゴシック"/>
              </a:rPr>
              <a:t>に対応しています。この新しい標準と互換性があるクライアント製品はすでに出荷されており、さらに多くの製品をまもなく提供できる予定です。</a:t>
            </a:r>
          </a:p>
          <a:p>
            <a:r>
              <a:rPr lang="ja-JP" altLang="en-US" dirty="0">
                <a:latin typeface="Arial"/>
                <a:ea typeface="ＭＳ Ｐゴシック"/>
              </a:rPr>
              <a:t>この新しい技術により、ネットワークのキャパシティは劇的に増加し、</a:t>
            </a:r>
            <a:r>
              <a:rPr lang="en-US" altLang="ja-JP" dirty="0">
                <a:latin typeface="Arial"/>
                <a:ea typeface="ＭＳ Ｐゴシック"/>
              </a:rPr>
              <a:t>Wi-Fi </a:t>
            </a:r>
            <a:r>
              <a:rPr lang="ja-JP" altLang="en-US" dirty="0">
                <a:latin typeface="Arial"/>
                <a:ea typeface="ＭＳ Ｐゴシック"/>
              </a:rPr>
              <a:t>ユーザにはギガビット単位の速度が提供されます。</a:t>
            </a:r>
          </a:p>
          <a:p>
            <a:r>
              <a:rPr lang="ja-JP" altLang="en-US" spc="-20" dirty="0">
                <a:latin typeface="Arial"/>
                <a:ea typeface="ＭＳ Ｐゴシック"/>
              </a:rPr>
              <a:t>少なくとも伝送速度は </a:t>
            </a:r>
            <a:r>
              <a:rPr lang="en-US" altLang="ja-JP" spc="-20" dirty="0">
                <a:latin typeface="Arial"/>
                <a:ea typeface="ＭＳ Ｐゴシック"/>
              </a:rPr>
              <a:t>2 </a:t>
            </a:r>
            <a:r>
              <a:rPr lang="ja-JP" altLang="en-US" spc="-20" dirty="0">
                <a:latin typeface="Arial"/>
                <a:ea typeface="ＭＳ Ｐゴシック"/>
              </a:rPr>
              <a:t>倍になり、約 </a:t>
            </a:r>
            <a:r>
              <a:rPr lang="en-US" altLang="ja-JP" spc="-20" dirty="0">
                <a:latin typeface="Arial"/>
                <a:ea typeface="ＭＳ Ｐゴシック"/>
              </a:rPr>
              <a:t>2 </a:t>
            </a:r>
            <a:r>
              <a:rPr lang="ja-JP" altLang="en-US" spc="-20" dirty="0">
                <a:latin typeface="Arial"/>
                <a:ea typeface="ＭＳ Ｐゴシック"/>
              </a:rPr>
              <a:t>年後には伝送率はさらに向上する予定です。</a:t>
            </a:r>
          </a:p>
          <a:p>
            <a:endParaRPr lang="ja-JP" altLang="en-US" dirty="0">
              <a:latin typeface="Arial"/>
              <a:ea typeface="ＭＳ Ｐゴシック"/>
            </a:endParaRPr>
          </a:p>
          <a:p>
            <a:endParaRPr lang="ja-JP" altLang="en-US" dirty="0">
              <a:latin typeface="Arial"/>
              <a:ea typeface="ＭＳ Ｐゴシック"/>
            </a:endParaRPr>
          </a:p>
          <a:p>
            <a:endParaRPr lang="ja-JP" altLang="en-US" dirty="0">
              <a:latin typeface="Arial"/>
              <a:ea typeface="ＭＳ Ｐゴシック"/>
            </a:endParaRP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fld id="{004804BB-3128-7E48-A48B-6AD2EE584401}" type="slidenum">
              <a:rPr lang="en-US" smtClean="0">
                <a:solidFill>
                  <a:prstClr val="black"/>
                </a:solidFill>
                <a:latin typeface="Arial"/>
                <a:ea typeface="ＭＳ Ｐゴシック"/>
              </a:rPr>
              <a:pPr/>
              <a:t>21</a:t>
            </a:fld>
            <a:endParaRPr lang="ja-JP" dirty="0">
              <a:solidFill>
                <a:prstClr val="black"/>
              </a:solidFill>
              <a:latin typeface="Arial"/>
              <a:ea typeface="ＭＳ Ｐゴシック"/>
            </a:endParaRPr>
          </a:p>
        </p:txBody>
      </p:sp>
    </p:spTree>
    <p:extLst>
      <p:ext uri="{BB962C8B-B14F-4D97-AF65-F5344CB8AC3E}">
        <p14:creationId xmlns:p14="http://schemas.microsoft.com/office/powerpoint/2010/main" val="165665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Arial"/>
                <a:ea typeface="ＭＳ Ｐゴシック"/>
              </a:rPr>
              <a:t>より大きな帯域のチャネルで何が実現できるかを説明する際、私たちはハイウェイのたとえ話を使用します。</a:t>
            </a:r>
            <a:r>
              <a:rPr lang="en-US" altLang="ja-JP">
                <a:latin typeface="Arial"/>
                <a:ea typeface="ＭＳ Ｐゴシック"/>
              </a:rPr>
              <a:t>20 MHz </a:t>
            </a:r>
            <a:r>
              <a:rPr lang="ja-JP" altLang="en-US">
                <a:latin typeface="Arial"/>
                <a:ea typeface="ＭＳ Ｐゴシック"/>
              </a:rPr>
              <a:t>と </a:t>
            </a:r>
            <a:r>
              <a:rPr lang="en-US" altLang="ja-JP">
                <a:latin typeface="Arial"/>
                <a:ea typeface="ＭＳ Ｐゴシック"/>
              </a:rPr>
              <a:t>40 MHz </a:t>
            </a:r>
            <a:r>
              <a:rPr lang="ja-JP" altLang="en-US">
                <a:latin typeface="Arial"/>
                <a:ea typeface="ＭＳ Ｐゴシック"/>
              </a:rPr>
              <a:t>の帯域がある場合、これを特定の量のトラフィックが通過できる </a:t>
            </a:r>
            <a:r>
              <a:rPr lang="en-US" altLang="ja-JP">
                <a:latin typeface="Arial"/>
                <a:ea typeface="ＭＳ Ｐゴシック"/>
              </a:rPr>
              <a:t>2 </a:t>
            </a:r>
            <a:r>
              <a:rPr lang="ja-JP" altLang="en-US">
                <a:latin typeface="Arial"/>
                <a:ea typeface="ＭＳ Ｐゴシック"/>
              </a:rPr>
              <a:t>つのレーンのハイウェイとして考えることができます。輻輳時には、トラフィックの速度は低下します。</a:t>
            </a:r>
            <a:r>
              <a:rPr lang="en-US" altLang="ja-JP">
                <a:latin typeface="Arial"/>
                <a:ea typeface="ＭＳ Ｐゴシック"/>
              </a:rPr>
              <a:t>80 MHz </a:t>
            </a:r>
            <a:r>
              <a:rPr lang="ja-JP" altLang="en-US">
                <a:latin typeface="Arial"/>
                <a:ea typeface="ＭＳ Ｐゴシック"/>
              </a:rPr>
              <a:t>と </a:t>
            </a:r>
            <a:r>
              <a:rPr lang="en-US" altLang="ja-JP">
                <a:latin typeface="Arial"/>
                <a:ea typeface="ＭＳ Ｐゴシック"/>
              </a:rPr>
              <a:t>160 MHz </a:t>
            </a:r>
            <a:r>
              <a:rPr lang="ja-JP" altLang="en-US">
                <a:latin typeface="Arial"/>
                <a:ea typeface="ＭＳ Ｐゴシック"/>
              </a:rPr>
              <a:t>をサポートすると、速度を維持したままでより多くのトラフィックが通過できます。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 </a:t>
            </a:r>
          </a:p>
          <a:p>
            <a:endParaRPr lang="ja-JP" altLang="en-US" baseline="0" dirty="0">
              <a:latin typeface="Arial"/>
              <a:ea typeface="ＭＳ Ｐゴシック"/>
            </a:endParaRPr>
          </a:p>
          <a:p>
            <a:r>
              <a:rPr lang="ja-JP" altLang="en-US">
                <a:latin typeface="Arial"/>
                <a:ea typeface="ＭＳ Ｐゴシック"/>
              </a:rPr>
              <a:t>マルチユーザ </a:t>
            </a:r>
            <a:r>
              <a:rPr lang="en-US" altLang="ja-JP">
                <a:latin typeface="Arial"/>
                <a:ea typeface="ＭＳ Ｐゴシック"/>
              </a:rPr>
              <a:t>MIMO </a:t>
            </a:r>
            <a:r>
              <a:rPr lang="ja-JP" altLang="en-US">
                <a:latin typeface="Arial"/>
                <a:ea typeface="ＭＳ Ｐゴシック"/>
              </a:rPr>
              <a:t>の追加によって、トラフィック間のギャップは速度に影響を与えることなく埋められ、トラフィック処理は可能な限り効率的になります。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22</a:t>
            </a:fld>
            <a:endParaRPr lang="ja-JP" dirty="0">
              <a:latin typeface="Arial"/>
              <a:ea typeface="ＭＳ Ｐゴシック"/>
            </a:endParaRPr>
          </a:p>
        </p:txBody>
      </p:sp>
    </p:spTree>
    <p:extLst>
      <p:ext uri="{BB962C8B-B14F-4D97-AF65-F5344CB8AC3E}">
        <p14:creationId xmlns:p14="http://schemas.microsoft.com/office/powerpoint/2010/main" val="118516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74728" cy="4467701"/>
          </a:xfrm>
        </p:spPr>
        <p:txBody>
          <a:bodyPr>
            <a:normAutofit lnSpcReduction="10000"/>
          </a:bodyPr>
          <a:lstStyle/>
          <a:p>
            <a:r>
              <a:rPr lang="en-US" altLang="ja-JP" dirty="0">
                <a:latin typeface="Arial"/>
                <a:ea typeface="ＭＳ Ｐゴシック"/>
              </a:rPr>
              <a:t>802.11 ac Wave 2 </a:t>
            </a:r>
            <a:r>
              <a:rPr lang="ja-JP" altLang="en-US" dirty="0">
                <a:latin typeface="Arial"/>
                <a:ea typeface="ＭＳ Ｐゴシック"/>
              </a:rPr>
              <a:t>は、マルチユーザ </a:t>
            </a:r>
            <a:r>
              <a:rPr lang="en-US" altLang="ja-JP" dirty="0">
                <a:latin typeface="Arial"/>
                <a:ea typeface="ＭＳ Ｐゴシック"/>
              </a:rPr>
              <a:t>MIMO </a:t>
            </a:r>
            <a:r>
              <a:rPr lang="ja-JP" altLang="en-US" dirty="0">
                <a:latin typeface="Arial"/>
                <a:ea typeface="ＭＳ Ｐゴシック"/>
              </a:rPr>
              <a:t>と呼ばれる機能をサポートしています。マルチユーザ </a:t>
            </a:r>
            <a:r>
              <a:rPr lang="en-US" altLang="ja-JP" dirty="0">
                <a:latin typeface="Arial"/>
                <a:ea typeface="ＭＳ Ｐゴシック"/>
              </a:rPr>
              <a:t>MIMO </a:t>
            </a:r>
            <a:r>
              <a:rPr lang="ja-JP" altLang="en-US" dirty="0">
                <a:latin typeface="Arial"/>
                <a:ea typeface="ＭＳ Ｐゴシック"/>
              </a:rPr>
              <a:t>により、</a:t>
            </a:r>
            <a:r>
              <a:rPr lang="en-US" altLang="ja-JP" dirty="0">
                <a:latin typeface="Arial"/>
                <a:ea typeface="ＭＳ Ｐゴシック"/>
              </a:rPr>
              <a:t>802.11ac Wave 2 </a:t>
            </a:r>
            <a:r>
              <a:rPr lang="ja-JP" altLang="en-US" dirty="0">
                <a:latin typeface="Arial"/>
                <a:ea typeface="ＭＳ Ｐゴシック"/>
              </a:rPr>
              <a:t>をサポートしているクライアント デバイスに </a:t>
            </a:r>
            <a:r>
              <a:rPr lang="en-US" altLang="ja-JP" dirty="0">
                <a:latin typeface="Arial"/>
                <a:ea typeface="ＭＳ Ｐゴシック"/>
              </a:rPr>
              <a:t>AP </a:t>
            </a:r>
            <a:r>
              <a:rPr lang="ja-JP" altLang="en-US" dirty="0">
                <a:latin typeface="Arial"/>
                <a:ea typeface="ＭＳ Ｐゴシック"/>
              </a:rPr>
              <a:t>が送信する際に、パフォーマンスと効率が向上します。また、今年中に </a:t>
            </a:r>
            <a:r>
              <a:rPr lang="en-US" altLang="ja-JP" dirty="0">
                <a:latin typeface="Arial"/>
                <a:ea typeface="ＭＳ Ｐゴシック"/>
              </a:rPr>
              <a:t>Wave 2 </a:t>
            </a:r>
            <a:r>
              <a:rPr lang="ja-JP" altLang="en-US" dirty="0">
                <a:latin typeface="Arial"/>
                <a:ea typeface="ＭＳ Ｐゴシック"/>
              </a:rPr>
              <a:t>クライアントが発売されると予想されています。</a:t>
            </a:r>
          </a:p>
          <a:p>
            <a:endParaRPr lang="ja-JP" altLang="en-US"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a:t>
            </a:r>
          </a:p>
          <a:p>
            <a:r>
              <a:rPr lang="en-US" altLang="ja-JP" dirty="0">
                <a:latin typeface="Arial"/>
                <a:ea typeface="ＭＳ Ｐゴシック"/>
              </a:rPr>
              <a:t>Wave 1 </a:t>
            </a:r>
            <a:r>
              <a:rPr lang="ja-JP" altLang="en-US" dirty="0">
                <a:latin typeface="Arial"/>
                <a:ea typeface="ＭＳ Ｐゴシック"/>
              </a:rPr>
              <a:t>ではシングルユーザ </a:t>
            </a:r>
            <a:r>
              <a:rPr lang="en-US" altLang="ja-JP" dirty="0">
                <a:latin typeface="Arial"/>
                <a:ea typeface="ＭＳ Ｐゴシック"/>
              </a:rPr>
              <a:t>MIMO </a:t>
            </a:r>
            <a:r>
              <a:rPr lang="ja-JP" altLang="en-US" dirty="0">
                <a:latin typeface="Arial"/>
                <a:ea typeface="ＭＳ Ｐゴシック"/>
              </a:rPr>
              <a:t>をサポートしており、</a:t>
            </a:r>
            <a:r>
              <a:rPr lang="en-US" altLang="ja-JP" dirty="0">
                <a:latin typeface="Arial"/>
                <a:ea typeface="ＭＳ Ｐゴシック"/>
              </a:rPr>
              <a:t>AP </a:t>
            </a:r>
            <a:r>
              <a:rPr lang="ja-JP" altLang="en-US" dirty="0">
                <a:latin typeface="Arial"/>
                <a:ea typeface="ＭＳ Ｐゴシック"/>
              </a:rPr>
              <a:t>は各クライアントに </a:t>
            </a:r>
            <a:r>
              <a:rPr lang="en-US" altLang="ja-JP" dirty="0">
                <a:latin typeface="Arial"/>
                <a:ea typeface="ＭＳ Ｐゴシック"/>
              </a:rPr>
              <a:t>1 </a:t>
            </a:r>
            <a:r>
              <a:rPr lang="ja-JP" altLang="en-US" dirty="0">
                <a:latin typeface="Arial"/>
                <a:ea typeface="ＭＳ Ｐゴシック"/>
              </a:rPr>
              <a:t>つずつすばやく効率的に送信していました。現在では、マルチユーザ </a:t>
            </a:r>
            <a:r>
              <a:rPr lang="en-US" altLang="ja-JP" dirty="0">
                <a:latin typeface="Arial"/>
                <a:ea typeface="ＭＳ Ｐゴシック"/>
              </a:rPr>
              <a:t>MIMO </a:t>
            </a:r>
            <a:r>
              <a:rPr lang="ja-JP" altLang="en-US" dirty="0">
                <a:latin typeface="Arial"/>
                <a:ea typeface="ＭＳ Ｐゴシック"/>
              </a:rPr>
              <a:t>を使用しているので、</a:t>
            </a:r>
            <a:r>
              <a:rPr lang="en-US" altLang="ja-JP" dirty="0">
                <a:latin typeface="Arial"/>
                <a:ea typeface="ＭＳ Ｐゴシック"/>
              </a:rPr>
              <a:t>1 </a:t>
            </a:r>
            <a:r>
              <a:rPr lang="ja-JP" altLang="en-US" dirty="0">
                <a:latin typeface="Arial"/>
                <a:ea typeface="ＭＳ Ｐゴシック"/>
              </a:rPr>
              <a:t>つの低速なクライアントによって </a:t>
            </a:r>
            <a:r>
              <a:rPr lang="en-US" altLang="ja-JP" dirty="0">
                <a:latin typeface="Arial"/>
                <a:ea typeface="ＭＳ Ｐゴシック"/>
              </a:rPr>
              <a:t>AP </a:t>
            </a:r>
            <a:r>
              <a:rPr lang="ja-JP" altLang="en-US" dirty="0">
                <a:latin typeface="Arial"/>
                <a:ea typeface="ＭＳ Ｐゴシック"/>
              </a:rPr>
              <a:t>ダウンリンクのスループットが制約を受けることはありません。</a:t>
            </a:r>
          </a:p>
          <a:p>
            <a:r>
              <a:rPr lang="ja-JP" altLang="en-US" dirty="0">
                <a:latin typeface="Arial"/>
                <a:ea typeface="ＭＳ Ｐゴシック"/>
              </a:rPr>
              <a:t> </a:t>
            </a: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a:t>
            </a:r>
            <a:endParaRPr lang="ja-JP" altLang="en-US" dirty="0">
              <a:latin typeface="Arial"/>
              <a:ea typeface="ＭＳ Ｐゴシック"/>
            </a:endParaRPr>
          </a:p>
          <a:p>
            <a:r>
              <a:rPr lang="ja-JP" altLang="en-US" dirty="0">
                <a:latin typeface="Arial"/>
                <a:ea typeface="ＭＳ Ｐゴシック"/>
              </a:rPr>
              <a:t>マルチユーザ </a:t>
            </a:r>
            <a:r>
              <a:rPr lang="en-US" altLang="ja-JP" dirty="0">
                <a:latin typeface="Arial"/>
                <a:ea typeface="ＭＳ Ｐゴシック"/>
              </a:rPr>
              <a:t>MIMO </a:t>
            </a:r>
            <a:r>
              <a:rPr lang="ja-JP" altLang="en-US" dirty="0">
                <a:latin typeface="Arial"/>
                <a:ea typeface="ＭＳ Ｐゴシック"/>
              </a:rPr>
              <a:t>は重要です。というのは、複数のアクセス ポイントとその多数</a:t>
            </a:r>
            <a:r>
              <a:rPr lang="ja-JP" altLang="en-US" spc="-10" dirty="0">
                <a:latin typeface="Arial"/>
                <a:ea typeface="ＭＳ Ｐゴシック"/>
              </a:rPr>
              <a:t>のアンテナが複数のクライアント デバイスに一度に送信できるからです。これによっ</a:t>
            </a:r>
            <a:r>
              <a:rPr lang="ja-JP" altLang="en-US" dirty="0">
                <a:latin typeface="Arial"/>
                <a:ea typeface="ＭＳ Ｐゴシック"/>
              </a:rPr>
              <a:t>て通信時間の効率が最大化し、各クライアントは、実行している </a:t>
            </a:r>
            <a:r>
              <a:rPr lang="en-US" altLang="ja-JP" dirty="0">
                <a:latin typeface="Arial"/>
                <a:ea typeface="ＭＳ Ｐゴシック"/>
              </a:rPr>
              <a:t>802.11 </a:t>
            </a:r>
            <a:r>
              <a:rPr lang="ja-JP" altLang="en-US" dirty="0">
                <a:latin typeface="Arial"/>
                <a:ea typeface="ＭＳ Ｐゴシック"/>
              </a:rPr>
              <a:t>のバージョンに関係なく、サポートしているテクノロジーに基づいて取得できると</a:t>
            </a:r>
            <a:r>
              <a:rPr lang="ja-JP" altLang="en-US" u="sng" dirty="0">
                <a:latin typeface="Arial"/>
                <a:ea typeface="ＭＳ Ｐゴシック"/>
              </a:rPr>
              <a:t>想定される</a:t>
            </a:r>
            <a:r>
              <a:rPr lang="ja-JP" altLang="en-US" dirty="0">
                <a:latin typeface="Arial"/>
                <a:ea typeface="ＭＳ Ｐゴシック"/>
              </a:rPr>
              <a:t>通信時間が得られます。クライアントが </a:t>
            </a:r>
            <a:r>
              <a:rPr lang="en-US" altLang="ja-JP" dirty="0">
                <a:latin typeface="Arial"/>
                <a:ea typeface="ＭＳ Ｐゴシック"/>
              </a:rPr>
              <a:t>802.11ac</a:t>
            </a:r>
            <a:r>
              <a:rPr lang="ja-JP" altLang="en-US" dirty="0">
                <a:latin typeface="Arial"/>
                <a:ea typeface="ＭＳ Ｐゴシック"/>
              </a:rPr>
              <a:t>、</a:t>
            </a:r>
            <a:r>
              <a:rPr lang="en-US" altLang="ja-JP" dirty="0">
                <a:latin typeface="Arial"/>
                <a:ea typeface="ＭＳ Ｐゴシック"/>
              </a:rPr>
              <a:t>802.11n</a:t>
            </a:r>
            <a:r>
              <a:rPr lang="ja-JP" altLang="en-US" dirty="0">
                <a:latin typeface="Arial"/>
                <a:ea typeface="ＭＳ Ｐゴシック"/>
              </a:rPr>
              <a:t>、またはそれより古いバージョンの標準のどれをサポートしていても、</a:t>
            </a:r>
          </a:p>
          <a:p>
            <a:endParaRPr lang="ja-JP" altLang="en-US"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a:t>
            </a:r>
          </a:p>
          <a:p>
            <a:endParaRPr lang="ja-JP" altLang="en-US" dirty="0">
              <a:latin typeface="Arial"/>
              <a:ea typeface="ＭＳ Ｐゴシック"/>
            </a:endParaRPr>
          </a:p>
          <a:p>
            <a:r>
              <a:rPr lang="ja-JP" altLang="en-US" dirty="0">
                <a:latin typeface="Arial"/>
                <a:ea typeface="ＭＳ Ｐゴシック"/>
              </a:rPr>
              <a:t>デバイスとネットワークの接続と切断が高速になります。</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cs typeface="Arial" panose="020B0604020202020204" pitchFamily="34" charset="0"/>
              </a:rPr>
              <a:pPr>
                <a:defRPr/>
              </a:pPr>
              <a:t>23</a:t>
            </a:fld>
            <a:endParaRPr lang="ja-JP" dirty="0">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393014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99112" cy="4467701"/>
          </a:xfrm>
        </p:spPr>
        <p:txBody>
          <a:bodyPr/>
          <a:lstStyle/>
          <a:p>
            <a:r>
              <a:rPr lang="ja-JP" altLang="en-US" dirty="0">
                <a:latin typeface="Arial"/>
                <a:ea typeface="ＭＳ Ｐゴシック"/>
              </a:rPr>
              <a:t>これにより、マルチユーザ </a:t>
            </a:r>
            <a:r>
              <a:rPr lang="en-US" altLang="ja-JP" dirty="0">
                <a:latin typeface="Arial"/>
                <a:ea typeface="ＭＳ Ｐゴシック"/>
              </a:rPr>
              <a:t>MIMO </a:t>
            </a:r>
            <a:r>
              <a:rPr lang="ja-JP" altLang="en-US" dirty="0">
                <a:latin typeface="Arial"/>
                <a:ea typeface="ＭＳ Ｐゴシック"/>
              </a:rPr>
              <a:t>の二次的効果が得られます。デバイスとネットワークの接続と切断が高速になるため、デバイスがデータを送受信する時間が短縮され、バッテリ電力の消費も削減されます。</a:t>
            </a: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a:ea typeface="ＭＳ Ｐゴシック"/>
              </a:rPr>
              <a:pPr/>
              <a:t>24</a:t>
            </a:fld>
            <a:endParaRPr lang="ja-JP" dirty="0">
              <a:latin typeface="Arial"/>
              <a:ea typeface="ＭＳ Ｐゴシック"/>
            </a:endParaRPr>
          </a:p>
        </p:txBody>
      </p:sp>
    </p:spTree>
    <p:extLst>
      <p:ext uri="{BB962C8B-B14F-4D97-AF65-F5344CB8AC3E}">
        <p14:creationId xmlns:p14="http://schemas.microsoft.com/office/powerpoint/2010/main" val="344907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25</a:t>
            </a:fld>
            <a:endParaRPr lang="ja-JP" dirty="0">
              <a:latin typeface="Arial"/>
              <a:ea typeface="ＭＳ Ｐゴシック"/>
            </a:endParaRPr>
          </a:p>
        </p:txBody>
      </p:sp>
    </p:spTree>
    <p:extLst>
      <p:ext uri="{BB962C8B-B14F-4D97-AF65-F5344CB8AC3E}">
        <p14:creationId xmlns:p14="http://schemas.microsoft.com/office/powerpoint/2010/main" val="2809292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Arial"/>
                <a:ea typeface="ＭＳ Ｐゴシック"/>
              </a:rPr>
              <a:t>この機能の秘密は、シスコが世界で最も汎用性と信頼性に優れたワイヤレス ネットワークを提供しようと尽力したことにあります。他社のワイヤレス ソリューションは市販のコンポーネントに依存しています。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endParaRPr lang="ja-JP" altLang="en-US" baseline="0" dirty="0">
              <a:latin typeface="Arial"/>
              <a:ea typeface="ＭＳ Ｐゴシック"/>
            </a:endParaRPr>
          </a:p>
          <a:p>
            <a:r>
              <a:rPr lang="ja-JP" altLang="en-US">
                <a:latin typeface="Arial"/>
                <a:ea typeface="ＭＳ Ｐゴシック"/>
              </a:rPr>
              <a:t>シスコは既製のシリコンをただ使うのではありません。</a:t>
            </a: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 </a:t>
            </a:r>
            <a:r>
              <a:rPr lang="ja-JP" altLang="en-US">
                <a:latin typeface="Arial"/>
                <a:ea typeface="ＭＳ Ｐゴシック"/>
              </a:rPr>
              <a:t>シスコは市販のシリコンをカスタマイズして、処理能力とメモリを向上させます。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r>
              <a:rPr lang="ja-JP" altLang="en-US">
                <a:latin typeface="Arial"/>
                <a:ea typeface="ＭＳ Ｐゴシック"/>
              </a:rPr>
              <a:t>これによって、シスコ独自の機能を提供できます。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endParaRPr lang="ja-JP" altLang="en-US" baseline="0" dirty="0">
              <a:latin typeface="Arial"/>
              <a:ea typeface="ＭＳ Ｐゴシック"/>
            </a:endParaRP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26</a:t>
            </a:fld>
            <a:endParaRPr lang="ja-JP" dirty="0">
              <a:latin typeface="Arial"/>
              <a:ea typeface="ＭＳ Ｐゴシック"/>
            </a:endParaRPr>
          </a:p>
        </p:txBody>
      </p:sp>
    </p:spTree>
    <p:extLst>
      <p:ext uri="{BB962C8B-B14F-4D97-AF65-F5344CB8AC3E}">
        <p14:creationId xmlns:p14="http://schemas.microsoft.com/office/powerpoint/2010/main" val="1433684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27</a:t>
            </a:fld>
            <a:endParaRPr lang="ja-JP" dirty="0">
              <a:latin typeface="Arial"/>
              <a:ea typeface="ＭＳ Ｐゴシック"/>
            </a:endParaRPr>
          </a:p>
        </p:txBody>
      </p:sp>
    </p:spTree>
    <p:extLst>
      <p:ext uri="{BB962C8B-B14F-4D97-AF65-F5344CB8AC3E}">
        <p14:creationId xmlns:p14="http://schemas.microsoft.com/office/powerpoint/2010/main" val="2809292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28</a:t>
            </a:fld>
            <a:endParaRPr lang="ja-JP" dirty="0">
              <a:latin typeface="Arial"/>
              <a:ea typeface="ＭＳ Ｐゴシック"/>
            </a:endParaRPr>
          </a:p>
        </p:txBody>
      </p:sp>
    </p:spTree>
    <p:extLst>
      <p:ext uri="{BB962C8B-B14F-4D97-AF65-F5344CB8AC3E}">
        <p14:creationId xmlns:p14="http://schemas.microsoft.com/office/powerpoint/2010/main" val="2185492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29</a:t>
            </a:fld>
            <a:endParaRPr lang="ja-JP" dirty="0">
              <a:latin typeface="Arial"/>
              <a:ea typeface="ＭＳ Ｐゴシック"/>
            </a:endParaRPr>
          </a:p>
        </p:txBody>
      </p:sp>
    </p:spTree>
    <p:extLst>
      <p:ext uri="{BB962C8B-B14F-4D97-AF65-F5344CB8AC3E}">
        <p14:creationId xmlns:p14="http://schemas.microsoft.com/office/powerpoint/2010/main" val="260120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Autofit/>
          </a:bodyPr>
          <a:lstStyle/>
          <a:p>
            <a:pPr algn="l"/>
            <a:endParaRPr lang="ja-JP" altLang="en-US" sz="1100"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100" dirty="0">
                <a:latin typeface="Arial"/>
                <a:ea typeface="ＭＳ Ｐゴシック"/>
              </a:rPr>
              <a:t>私たちはデジタル時代に生きています。デジタル機能のおかげで、会議室でも </a:t>
            </a:r>
            <a:r>
              <a:rPr lang="en-US" altLang="ja-JP" sz="1100" dirty="0">
                <a:latin typeface="Arial"/>
                <a:ea typeface="ＭＳ Ｐゴシック"/>
              </a:rPr>
              <a:t>IT </a:t>
            </a:r>
            <a:r>
              <a:rPr lang="ja-JP" altLang="en-US" sz="1100" dirty="0">
                <a:latin typeface="Arial"/>
                <a:ea typeface="ＭＳ Ｐゴシック"/>
              </a:rPr>
              <a:t>が利用されます。</a:t>
            </a:r>
            <a:r>
              <a:rPr lang="en-US" altLang="ja-JP" sz="1100" dirty="0">
                <a:latin typeface="Arial"/>
                <a:ea typeface="ＭＳ Ｐゴシック"/>
              </a:rPr>
              <a:t>IT </a:t>
            </a:r>
            <a:r>
              <a:rPr lang="ja-JP" altLang="en-US" sz="1100" dirty="0">
                <a:latin typeface="Arial"/>
                <a:ea typeface="ＭＳ Ｐゴシック"/>
              </a:rPr>
              <a:t>によってビジネス プロセスを加速し、新しいサービスを導入しなければならないからです。これらの </a:t>
            </a:r>
            <a:r>
              <a:rPr lang="en-US" altLang="ja-JP" sz="1100" dirty="0">
                <a:latin typeface="Arial"/>
                <a:ea typeface="ＭＳ Ｐゴシック"/>
              </a:rPr>
              <a:t>IT </a:t>
            </a:r>
            <a:r>
              <a:rPr lang="ja-JP" altLang="en-US" sz="1100" dirty="0">
                <a:latin typeface="Arial"/>
                <a:ea typeface="ＭＳ Ｐゴシック"/>
              </a:rPr>
              <a:t>ショップはデジタル マスターです。</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1"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sz="1100" b="1" baseline="0" dirty="0">
                <a:latin typeface="Arial"/>
                <a:ea typeface="ＭＳ Ｐゴシック"/>
              </a:rPr>
              <a:t>UPS</a:t>
            </a:r>
            <a:r>
              <a:rPr lang="ja-JP" altLang="en-US" sz="1100" b="1" baseline="0" dirty="0">
                <a:latin typeface="Arial"/>
                <a:ea typeface="ＭＳ Ｐゴシック"/>
              </a:rPr>
              <a:t>：（</a:t>
            </a:r>
            <a:r>
              <a:rPr lang="en-US" altLang="ja-JP" sz="1100" b="1" baseline="0" dirty="0">
                <a:latin typeface="Arial"/>
                <a:ea typeface="ＭＳ Ｐゴシック"/>
              </a:rPr>
              <a:t>Leading Digital </a:t>
            </a:r>
            <a:r>
              <a:rPr lang="ja-JP" altLang="en-US" sz="1100" b="1" baseline="0" dirty="0">
                <a:latin typeface="Arial"/>
                <a:ea typeface="ＭＳ Ｐゴシック"/>
              </a:rPr>
              <a:t>の本からのデータ）</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課題：</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数十年間にわたり、</a:t>
            </a:r>
            <a:r>
              <a:rPr lang="en-US" altLang="ja-JP" sz="1100" b="0" baseline="0" dirty="0">
                <a:latin typeface="Arial"/>
                <a:ea typeface="ＭＳ Ｐゴシック"/>
              </a:rPr>
              <a:t>UPS </a:t>
            </a:r>
            <a:r>
              <a:rPr lang="ja-JP" altLang="en-US" sz="1100" b="0" baseline="0" dirty="0">
                <a:latin typeface="Arial"/>
                <a:ea typeface="ＭＳ Ｐゴシック"/>
              </a:rPr>
              <a:t>はプロセス最適化のリーダーです。ドライバーにトラックの降り方を教えるプロセスまで標準化することによって、</a:t>
            </a:r>
            <a:r>
              <a:rPr lang="en-US" altLang="ja-JP" sz="1100" b="0" baseline="0" dirty="0">
                <a:latin typeface="Arial"/>
                <a:ea typeface="ＭＳ Ｐゴシック"/>
              </a:rPr>
              <a:t>UPS </a:t>
            </a:r>
            <a:r>
              <a:rPr lang="ja-JP" altLang="en-US" sz="1100" b="0" baseline="0" dirty="0">
                <a:latin typeface="Arial"/>
                <a:ea typeface="ＭＳ Ｐゴシック"/>
              </a:rPr>
              <a:t>社では絶えず効率、安全性、および品質を向上させています。</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UPS </a:t>
            </a:r>
            <a:r>
              <a:rPr lang="ja-JP" altLang="en-US" sz="1100" b="0" baseline="0" dirty="0">
                <a:latin typeface="Arial"/>
                <a:ea typeface="ＭＳ Ｐゴシック"/>
              </a:rPr>
              <a:t>は、サービスのオプションや配送ルートに何百万もの可能な組み合わせがある複雑なロジスティクス網を制御しています。</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ルートの最適化は主要な商機ですが、複雑な課題でもあります。</a:t>
            </a:r>
            <a:r>
              <a:rPr lang="en-US" altLang="ja-JP" sz="1100" b="0" baseline="0" dirty="0">
                <a:latin typeface="Arial"/>
                <a:ea typeface="ＭＳ Ｐゴシック"/>
              </a:rPr>
              <a:t>UPS </a:t>
            </a:r>
            <a:r>
              <a:rPr lang="ja-JP" altLang="en-US" sz="1100" b="0" baseline="0" dirty="0">
                <a:latin typeface="Arial"/>
                <a:ea typeface="ＭＳ Ｐゴシック"/>
              </a:rPr>
              <a:t>のすべてのドライバーには、自分の配送ルートを通る何兆通りものやり方があります。</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解決方法：</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UPS </a:t>
            </a:r>
            <a:r>
              <a:rPr lang="ja-JP" altLang="en-US" sz="1100" b="0" baseline="0" dirty="0">
                <a:latin typeface="Arial"/>
                <a:ea typeface="ＭＳ Ｐゴシック"/>
              </a:rPr>
              <a:t>は高度なアルゴリズムを駆使して、配送ルートを何百万マイルも短縮しました。</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プロジェクトでは、特にビジネス ルール、地図データ、顧客情報、および従業員の就業規則を高速処理し、荷物の配送ルートを </a:t>
            </a:r>
            <a:r>
              <a:rPr lang="en-US" altLang="ja-JP" sz="1100" b="0" baseline="0" dirty="0">
                <a:latin typeface="Arial"/>
                <a:ea typeface="ＭＳ Ｐゴシック"/>
              </a:rPr>
              <a:t>6 </a:t>
            </a:r>
            <a:r>
              <a:rPr lang="ja-JP" altLang="en-US" sz="1100" b="0" baseline="0" dirty="0">
                <a:latin typeface="Arial"/>
                <a:ea typeface="ＭＳ Ｐゴシック"/>
              </a:rPr>
              <a:t>～ </a:t>
            </a:r>
            <a:r>
              <a:rPr lang="en-US" altLang="ja-JP" sz="1100" b="0" baseline="0" dirty="0">
                <a:latin typeface="Arial"/>
                <a:ea typeface="ＭＳ Ｐゴシック"/>
              </a:rPr>
              <a:t>8 </a:t>
            </a:r>
            <a:r>
              <a:rPr lang="ja-JP" altLang="en-US" sz="1100" b="0" baseline="0" dirty="0">
                <a:latin typeface="Arial"/>
                <a:ea typeface="ＭＳ Ｐゴシック"/>
              </a:rPr>
              <a:t>秒以内に最適化します。</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結果：</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分析によって、</a:t>
            </a:r>
            <a:r>
              <a:rPr lang="en-US" altLang="ja-JP" sz="1100" b="0" baseline="0" dirty="0">
                <a:latin typeface="Arial"/>
                <a:ea typeface="ＭＳ Ｐゴシック"/>
              </a:rPr>
              <a:t>UPS </a:t>
            </a:r>
            <a:r>
              <a:rPr lang="ja-JP" altLang="en-US" sz="1100" b="0" baseline="0" dirty="0">
                <a:latin typeface="Arial"/>
                <a:ea typeface="ＭＳ Ｐゴシック"/>
              </a:rPr>
              <a:t>は、年間 </a:t>
            </a:r>
            <a:r>
              <a:rPr lang="en-US" altLang="ja-JP" sz="1100" b="0" baseline="0" dirty="0">
                <a:latin typeface="Arial"/>
                <a:ea typeface="ＭＳ Ｐゴシック"/>
              </a:rPr>
              <a:t>8,500 </a:t>
            </a:r>
            <a:r>
              <a:rPr lang="ja-JP" altLang="en-US" sz="1100" b="0" baseline="0" dirty="0">
                <a:latin typeface="Arial"/>
                <a:ea typeface="ＭＳ Ｐゴシック"/>
              </a:rPr>
              <a:t>万マイルの配送距離を短縮できました。</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これは、使用される燃料が </a:t>
            </a:r>
            <a:r>
              <a:rPr lang="en-US" altLang="ja-JP" sz="1100" b="0" baseline="0" dirty="0">
                <a:latin typeface="Arial"/>
                <a:ea typeface="ＭＳ Ｐゴシック"/>
              </a:rPr>
              <a:t>800 </a:t>
            </a:r>
            <a:r>
              <a:rPr lang="ja-JP" altLang="en-US" sz="1100" b="0" baseline="0" dirty="0">
                <a:latin typeface="Arial"/>
                <a:ea typeface="ＭＳ Ｐゴシック"/>
              </a:rPr>
              <a:t>万ガロン以上減少したことを示します。</a:t>
            </a: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endParaRPr lang="ja-JP" altLang="en-US" sz="1100" b="0" baseline="0" dirty="0">
              <a:latin typeface="Arial"/>
              <a:ea typeface="ＭＳ Ｐゴシック"/>
            </a:endParaRPr>
          </a:p>
          <a:p>
            <a:pPr marL="342900" marR="0" indent="-342900" algn="l" defTabSz="914400" rtl="0" eaLnBrk="1" fontAlgn="auto" latinLnBrk="0" hangingPunct="1">
              <a:lnSpc>
                <a:spcPct val="100000"/>
              </a:lnSpc>
              <a:spcBef>
                <a:spcPts val="0"/>
              </a:spcBef>
              <a:spcAft>
                <a:spcPts val="0"/>
              </a:spcAft>
              <a:buClrTx/>
              <a:buSzTx/>
              <a:buFont typeface="Arial"/>
              <a:buChar char="•"/>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sz="1100" b="1" baseline="0" dirty="0">
                <a:latin typeface="Arial"/>
                <a:ea typeface="ＭＳ Ｐゴシック"/>
              </a:rPr>
              <a:t>Nike</a:t>
            </a:r>
            <a:r>
              <a:rPr lang="ja-JP" altLang="en-US" sz="1100" b="1" baseline="0" dirty="0">
                <a:latin typeface="Arial"/>
                <a:ea typeface="ＭＳ Ｐゴシック"/>
              </a:rPr>
              <a:t>：</a:t>
            </a:r>
            <a:endParaRPr lang="ja-JP" altLang="en-US" sz="1100" b="0" baseline="0" dirty="0">
              <a:latin typeface="Arial"/>
              <a:ea typeface="ＭＳ Ｐゴシック"/>
            </a:endParaRPr>
          </a:p>
          <a:p>
            <a:pPr defTabSz="456497"/>
            <a:r>
              <a:rPr lang="ja-JP" altLang="en-US" sz="1100" b="0" kern="0" dirty="0">
                <a:latin typeface="Arial"/>
                <a:ea typeface="ＭＳ Ｐゴシック"/>
              </a:rPr>
              <a:t>課題</a:t>
            </a:r>
          </a:p>
          <a:p>
            <a:pPr marL="182589" indent="-182589" defTabSz="456462">
              <a:spcBef>
                <a:spcPts val="400"/>
              </a:spcBef>
              <a:buSzPct val="80000"/>
              <a:buFont typeface="Arial"/>
              <a:buChar char="•"/>
            </a:pPr>
            <a:r>
              <a:rPr lang="ja-JP" altLang="en-US" sz="1100" b="0" dirty="0">
                <a:latin typeface="Arial"/>
                <a:ea typeface="ＭＳ Ｐゴシック"/>
              </a:rPr>
              <a:t>アスリートの主要なパフォーマンスに関するデータをほとんど瞬時に提供することです。</a:t>
            </a:r>
            <a:endParaRPr lang="ja-JP" altLang="en-US" sz="1100" b="0" kern="0" dirty="0">
              <a:latin typeface="Arial"/>
              <a:ea typeface="ＭＳ Ｐゴシック"/>
            </a:endParaRPr>
          </a:p>
          <a:p>
            <a:pPr defTabSz="456497">
              <a:spcBef>
                <a:spcPts val="900"/>
              </a:spcBef>
            </a:pPr>
            <a:r>
              <a:rPr lang="ja-JP" altLang="en-US" sz="1100" b="0" kern="0" dirty="0">
                <a:latin typeface="Arial"/>
                <a:ea typeface="ＭＳ Ｐゴシック"/>
              </a:rPr>
              <a:t>結果</a:t>
            </a:r>
          </a:p>
          <a:p>
            <a:pPr marL="182589" indent="-182589" defTabSz="456462">
              <a:spcBef>
                <a:spcPts val="400"/>
              </a:spcBef>
              <a:buSzPct val="80000"/>
              <a:buFont typeface="Arial"/>
              <a:buChar char="•"/>
            </a:pPr>
            <a:r>
              <a:rPr lang="ja-JP" altLang="en-US" sz="1100" b="0" dirty="0">
                <a:latin typeface="Arial"/>
                <a:ea typeface="ＭＳ Ｐゴシック"/>
              </a:rPr>
              <a:t>アスリートのコンディションとパフォーマンスの傾向を把握するために、ウェアラブルを活用し、サイドラインの外にいるコーチング スタッフにデータを提供します。</a:t>
            </a:r>
          </a:p>
          <a:p>
            <a:pPr marL="182589" indent="-182589" defTabSz="456462">
              <a:spcBef>
                <a:spcPts val="400"/>
              </a:spcBef>
              <a:buSzPct val="80000"/>
              <a:buFont typeface="Arial"/>
              <a:buChar char="•"/>
            </a:pPr>
            <a:r>
              <a:rPr lang="en-US" altLang="ja-JP" sz="1100" b="0" dirty="0">
                <a:latin typeface="Arial"/>
                <a:ea typeface="ＭＳ Ｐゴシック"/>
              </a:rPr>
              <a:t>Nike </a:t>
            </a:r>
            <a:r>
              <a:rPr lang="ja-JP" altLang="en-US" sz="1100" b="0" dirty="0">
                <a:latin typeface="Arial"/>
                <a:ea typeface="ＭＳ Ｐゴシック"/>
              </a:rPr>
              <a:t>とコーチによってカスタマイズされたトレーニング プランを提供します。</a:t>
            </a:r>
          </a:p>
          <a:p>
            <a:pPr marL="182589" indent="-182589" defTabSz="456462">
              <a:spcBef>
                <a:spcPts val="400"/>
              </a:spcBef>
              <a:buSzPct val="80000"/>
              <a:buFont typeface="Arial"/>
              <a:buChar char="•"/>
            </a:pPr>
            <a:endParaRPr lang="ja-JP" altLang="en-US" sz="1100" b="0" baseline="0" dirty="0">
              <a:latin typeface="Arial"/>
              <a:ea typeface="ＭＳ Ｐゴシック"/>
            </a:endParaRPr>
          </a:p>
          <a:p>
            <a:pPr marL="182589" indent="-182589" defTabSz="456462">
              <a:spcBef>
                <a:spcPts val="400"/>
              </a:spcBef>
              <a:buSzPct val="80000"/>
              <a:buFont typeface="Arial"/>
              <a:buChar char="•"/>
            </a:pPr>
            <a:r>
              <a:rPr lang="en-US" altLang="ja-JP" sz="1100" b="0" dirty="0">
                <a:latin typeface="Arial"/>
                <a:ea typeface="ＭＳ Ｐゴシック"/>
              </a:rPr>
              <a:t>Nike Digital </a:t>
            </a:r>
            <a:r>
              <a:rPr lang="ja-JP" altLang="en-US" sz="1100" b="0" dirty="0">
                <a:latin typeface="Arial"/>
                <a:ea typeface="ＭＳ Ｐゴシック"/>
              </a:rPr>
              <a:t>スポーツ部門は、</a:t>
            </a:r>
            <a:r>
              <a:rPr lang="en-US" altLang="ja-JP" sz="1100" b="0" dirty="0">
                <a:latin typeface="Arial"/>
                <a:ea typeface="ＭＳ Ｐゴシック"/>
              </a:rPr>
              <a:t>Fast Company </a:t>
            </a:r>
            <a:r>
              <a:rPr lang="ja-JP" altLang="en-US" sz="1100" b="0" dirty="0">
                <a:latin typeface="Arial"/>
                <a:ea typeface="ＭＳ Ｐゴシック"/>
              </a:rPr>
              <a:t>による、最も革新的な企業ランキングの </a:t>
            </a:r>
            <a:r>
              <a:rPr lang="en-US" altLang="ja-JP" sz="1100" b="0" dirty="0">
                <a:latin typeface="Arial"/>
                <a:ea typeface="ＭＳ Ｐゴシック"/>
              </a:rPr>
              <a:t>1 </a:t>
            </a:r>
            <a:r>
              <a:rPr lang="ja-JP" altLang="en-US" sz="1100" b="0" dirty="0">
                <a:latin typeface="Arial"/>
                <a:ea typeface="ＭＳ Ｐゴシック"/>
              </a:rPr>
              <a:t>位に輝きました（</a:t>
            </a:r>
            <a:r>
              <a:rPr lang="en-US" altLang="ja-JP" sz="1100" b="0" dirty="0">
                <a:latin typeface="Arial"/>
                <a:ea typeface="ＭＳ Ｐゴシック"/>
              </a:rPr>
              <a:t>http://www.fastcompany.com/most-innovative-companies/2013/nike</a:t>
            </a:r>
            <a:r>
              <a:rPr lang="ja-JP" altLang="en-US" sz="1100" b="0" dirty="0">
                <a:latin typeface="Arial"/>
                <a:ea typeface="ＭＳ Ｐゴシック"/>
              </a:rPr>
              <a:t>）。</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1"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sz="1100" b="1" baseline="0" dirty="0">
                <a:latin typeface="Arial"/>
                <a:ea typeface="ＭＳ Ｐゴシック"/>
              </a:rPr>
              <a:t>Square</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defTabSz="456497"/>
            <a:r>
              <a:rPr lang="ja-JP" altLang="en-US" sz="1100" b="0" kern="0" dirty="0">
                <a:latin typeface="Arial"/>
                <a:ea typeface="ＭＳ Ｐゴシック"/>
              </a:rPr>
              <a:t>課題</a:t>
            </a:r>
          </a:p>
          <a:p>
            <a:pPr marL="182589" indent="-182589" defTabSz="456462">
              <a:spcBef>
                <a:spcPts val="400"/>
              </a:spcBef>
              <a:buSzPct val="80000"/>
              <a:buFont typeface="Arial"/>
              <a:buChar char="•"/>
            </a:pPr>
            <a:r>
              <a:rPr lang="ja-JP" altLang="en-US" sz="1100" b="0" dirty="0">
                <a:latin typeface="Arial"/>
                <a:ea typeface="ＭＳ Ｐゴシック"/>
              </a:rPr>
              <a:t>電話やインターネット インフラストラクチャがない場所を含め、あらゆる場所でクレジット カードの取引を受け付ける機能を拡張することです。</a:t>
            </a:r>
          </a:p>
          <a:p>
            <a:pPr marL="0" indent="0" defTabSz="456462">
              <a:spcBef>
                <a:spcPts val="400"/>
              </a:spcBef>
              <a:buSzPct val="80000"/>
              <a:buFont typeface="Arial"/>
              <a:buNone/>
            </a:pPr>
            <a:endParaRPr lang="ja-JP" altLang="en-US" sz="1100" b="0" dirty="0">
              <a:latin typeface="Arial"/>
              <a:ea typeface="ＭＳ Ｐゴシック"/>
            </a:endParaRPr>
          </a:p>
          <a:p>
            <a:pPr defTabSz="456497">
              <a:spcBef>
                <a:spcPts val="900"/>
              </a:spcBef>
            </a:pPr>
            <a:r>
              <a:rPr lang="ja-JP" altLang="en-US" sz="1100" b="0" kern="0" dirty="0">
                <a:latin typeface="Arial"/>
                <a:ea typeface="ＭＳ Ｐゴシック"/>
              </a:rPr>
              <a:t>結果</a:t>
            </a:r>
          </a:p>
          <a:p>
            <a:pPr marL="182589" indent="-182589" defTabSz="456462">
              <a:spcBef>
                <a:spcPts val="400"/>
              </a:spcBef>
              <a:buSzPct val="80000"/>
              <a:buFont typeface="Arial"/>
              <a:buChar char="•"/>
            </a:pPr>
            <a:r>
              <a:rPr lang="ja-JP" altLang="en-US" sz="1100" b="0" dirty="0">
                <a:latin typeface="Arial"/>
                <a:ea typeface="ＭＳ Ｐゴシック"/>
              </a:rPr>
              <a:t>年間 </a:t>
            </a:r>
            <a:r>
              <a:rPr lang="en-US" altLang="ja-JP" sz="1100" b="0" dirty="0">
                <a:latin typeface="Arial"/>
                <a:ea typeface="ＭＳ Ｐゴシック"/>
              </a:rPr>
              <a:t>80 </a:t>
            </a:r>
            <a:r>
              <a:rPr lang="ja-JP" altLang="en-US" sz="1100" b="0" dirty="0">
                <a:latin typeface="Arial"/>
                <a:ea typeface="ＭＳ Ｐゴシック"/>
              </a:rPr>
              <a:t>億を超える支払いを処理します。</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sz="1100" b="1" baseline="0" dirty="0">
                <a:latin typeface="Arial"/>
                <a:ea typeface="ＭＳ Ｐゴシック"/>
              </a:rPr>
              <a:t>Starbucks</a:t>
            </a:r>
            <a:r>
              <a:rPr lang="ja-JP" altLang="en-US" sz="1100" b="1" baseline="0" dirty="0">
                <a:latin typeface="Arial"/>
                <a:ea typeface="ＭＳ Ｐゴシック"/>
              </a:rPr>
              <a:t>：（</a:t>
            </a:r>
            <a:r>
              <a:rPr lang="en-US" altLang="ja-JP" sz="1100" b="1" baseline="0" dirty="0">
                <a:latin typeface="Arial"/>
                <a:ea typeface="ＭＳ Ｐゴシック"/>
              </a:rPr>
              <a:t>Leading Digital </a:t>
            </a:r>
            <a:r>
              <a:rPr lang="ja-JP" altLang="en-US" sz="1100" b="1" baseline="0" dirty="0">
                <a:latin typeface="Arial"/>
                <a:ea typeface="ＭＳ Ｐゴシック"/>
              </a:rPr>
              <a:t>の本からのデータ）</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課題</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Starbucks </a:t>
            </a:r>
            <a:r>
              <a:rPr lang="ja-JP" altLang="en-US" sz="1100" b="0" baseline="0" dirty="0">
                <a:latin typeface="Arial"/>
                <a:ea typeface="ＭＳ Ｐゴシック"/>
              </a:rPr>
              <a:t>は、急速な拡大後、</a:t>
            </a:r>
            <a:r>
              <a:rPr lang="en-US" altLang="ja-JP" sz="1100" b="0" baseline="0" dirty="0">
                <a:latin typeface="Arial"/>
                <a:ea typeface="ＭＳ Ｐゴシック"/>
              </a:rPr>
              <a:t>2008 </a:t>
            </a:r>
            <a:r>
              <a:rPr lang="ja-JP" altLang="en-US" sz="1100" b="0" baseline="0" dirty="0">
                <a:latin typeface="Arial"/>
                <a:ea typeface="ＭＳ Ｐゴシック"/>
              </a:rPr>
              <a:t>年に同一店舗売上高の減少に直面し、株価は前の </a:t>
            </a:r>
            <a:r>
              <a:rPr lang="en-US" altLang="ja-JP" sz="1100" b="0" baseline="0" dirty="0">
                <a:latin typeface="Arial"/>
                <a:ea typeface="ＭＳ Ｐゴシック"/>
              </a:rPr>
              <a:t>2 </a:t>
            </a:r>
            <a:r>
              <a:rPr lang="ja-JP" altLang="en-US" sz="1100" b="0" baseline="0" dirty="0">
                <a:latin typeface="Arial"/>
                <a:ea typeface="ＭＳ Ｐゴシック"/>
              </a:rPr>
              <a:t>年間と比べて半分近く下落しました。</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シニア リーダーたちは、</a:t>
            </a:r>
            <a:r>
              <a:rPr lang="en-US" altLang="ja-JP" sz="1100" b="0" baseline="0" dirty="0">
                <a:latin typeface="Arial"/>
                <a:ea typeface="ＭＳ Ｐゴシック"/>
              </a:rPr>
              <a:t>CEO </a:t>
            </a:r>
            <a:r>
              <a:rPr lang="ja-JP" altLang="en-US" sz="1100" b="0" baseline="0" dirty="0">
                <a:latin typeface="Arial"/>
                <a:ea typeface="ＭＳ Ｐゴシック"/>
              </a:rPr>
              <a:t>の </a:t>
            </a:r>
            <a:r>
              <a:rPr lang="en-US" altLang="ja-JP" sz="1100" b="0" baseline="0" dirty="0">
                <a:latin typeface="Arial"/>
                <a:ea typeface="ＭＳ Ｐゴシック"/>
              </a:rPr>
              <a:t>Howard Schultz </a:t>
            </a:r>
            <a:r>
              <a:rPr lang="ja-JP" altLang="en-US" sz="1100" b="0" baseline="0" dirty="0">
                <a:latin typeface="Arial"/>
                <a:ea typeface="ＭＳ Ｐゴシック"/>
              </a:rPr>
              <a:t>氏の指揮の下、多くの戦略的なアクションを行い、デジタル テクノロジーを使用して、新しい方法で顧客にアプローチしました。</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a:t>
            </a:r>
            <a:r>
              <a:rPr lang="en-US" altLang="ja-JP" sz="1100" b="0" baseline="0" dirty="0">
                <a:latin typeface="Arial"/>
                <a:ea typeface="ＭＳ Ｐゴシック"/>
              </a:rPr>
              <a:t>Starbucks </a:t>
            </a:r>
            <a:r>
              <a:rPr lang="ja-JP" altLang="en-US" sz="1100" b="0" baseline="0" dirty="0">
                <a:latin typeface="Arial"/>
                <a:ea typeface="ＭＳ Ｐゴシック"/>
              </a:rPr>
              <a:t>にとってデジタルとは、単なる </a:t>
            </a:r>
            <a:r>
              <a:rPr lang="en-US" altLang="ja-JP" sz="1100" b="0" baseline="0" dirty="0">
                <a:latin typeface="Arial"/>
                <a:ea typeface="ＭＳ Ｐゴシック"/>
              </a:rPr>
              <a:t>Web </a:t>
            </a:r>
            <a:r>
              <a:rPr lang="ja-JP" altLang="en-US" sz="1100" b="0" baseline="0" dirty="0">
                <a:latin typeface="Arial"/>
                <a:ea typeface="ＭＳ Ｐゴシック"/>
              </a:rPr>
              <a:t>サイトや販売時点管理システムではなく、顧客とつながってエクスペリエンスを変革し、企業を前に進めることができることを意味しています」（最高デジタル責任者 </a:t>
            </a:r>
            <a:r>
              <a:rPr lang="en-US" altLang="ja-JP" sz="1100" b="0" baseline="0" dirty="0">
                <a:latin typeface="Arial"/>
                <a:ea typeface="ＭＳ Ｐゴシック"/>
              </a:rPr>
              <a:t>Adam Brotman </a:t>
            </a:r>
            <a:r>
              <a:rPr lang="ja-JP" altLang="en-US" sz="1100" b="0" baseline="0" dirty="0">
                <a:latin typeface="Arial"/>
                <a:ea typeface="ＭＳ Ｐゴシック"/>
              </a:rPr>
              <a:t>氏）</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解決方法</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Starbucks </a:t>
            </a:r>
            <a:r>
              <a:rPr lang="ja-JP" altLang="en-US" sz="1100" b="0" baseline="0" dirty="0">
                <a:latin typeface="Arial"/>
                <a:ea typeface="ＭＳ Ｐゴシック"/>
              </a:rPr>
              <a:t>が初めてモバイルに進出したのは、</a:t>
            </a:r>
            <a:r>
              <a:rPr lang="en-US" altLang="ja-JP" sz="1100" b="0" baseline="0" dirty="0">
                <a:latin typeface="Arial"/>
                <a:ea typeface="ＭＳ Ｐゴシック"/>
              </a:rPr>
              <a:t>2009 </a:t>
            </a:r>
            <a:r>
              <a:rPr lang="ja-JP" altLang="en-US" sz="1100" b="0" baseline="0" dirty="0">
                <a:latin typeface="Arial"/>
                <a:ea typeface="ＭＳ Ｐゴシック"/>
              </a:rPr>
              <a:t>年にリリースされた </a:t>
            </a:r>
            <a:r>
              <a:rPr lang="en-US" altLang="ja-JP" sz="1100" b="0" baseline="0" dirty="0">
                <a:latin typeface="Arial"/>
                <a:ea typeface="ＭＳ Ｐゴシック"/>
              </a:rPr>
              <a:t>myStarbucks </a:t>
            </a:r>
            <a:r>
              <a:rPr lang="ja-JP" altLang="en-US" sz="1100" b="0" baseline="0" dirty="0">
                <a:latin typeface="Arial"/>
                <a:ea typeface="ＭＳ Ｐゴシック"/>
              </a:rPr>
              <a:t>アプリケーションです。</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2011 </a:t>
            </a:r>
            <a:r>
              <a:rPr lang="ja-JP" altLang="en-US" sz="1100" b="0" baseline="0" dirty="0">
                <a:latin typeface="Arial"/>
                <a:ea typeface="ＭＳ Ｐゴシック"/>
              </a:rPr>
              <a:t>年 </a:t>
            </a:r>
            <a:r>
              <a:rPr lang="en-US" altLang="ja-JP" sz="1100" b="0" baseline="0" dirty="0">
                <a:latin typeface="Arial"/>
                <a:ea typeface="ＭＳ Ｐゴシック"/>
              </a:rPr>
              <a:t>1 </a:t>
            </a:r>
            <a:r>
              <a:rPr lang="ja-JP" altLang="en-US" sz="1100" b="0" baseline="0" dirty="0">
                <a:latin typeface="Arial"/>
                <a:ea typeface="ＭＳ Ｐゴシック"/>
              </a:rPr>
              <a:t>月、</a:t>
            </a:r>
            <a:r>
              <a:rPr lang="en-US" altLang="ja-JP" sz="1100" b="0" baseline="0" dirty="0">
                <a:latin typeface="Arial"/>
                <a:ea typeface="ＭＳ Ｐゴシック"/>
              </a:rPr>
              <a:t>Starbucks </a:t>
            </a:r>
            <a:r>
              <a:rPr lang="ja-JP" altLang="en-US" sz="1100" b="0" baseline="0" dirty="0">
                <a:latin typeface="Arial"/>
                <a:ea typeface="ＭＳ Ｐゴシック"/>
              </a:rPr>
              <a:t>は、</a:t>
            </a:r>
            <a:r>
              <a:rPr lang="en-US" altLang="ja-JP" sz="1100" b="0" baseline="0" dirty="0">
                <a:latin typeface="Arial"/>
                <a:ea typeface="ＭＳ Ｐゴシック"/>
              </a:rPr>
              <a:t>Starbucks Card </a:t>
            </a:r>
            <a:r>
              <a:rPr lang="ja-JP" altLang="en-US" sz="1100" b="0" baseline="0" dirty="0">
                <a:latin typeface="Arial"/>
                <a:ea typeface="ＭＳ Ｐゴシック"/>
              </a:rPr>
              <a:t>モバイル アプリの導入により、ロイヤルティ プログラムをデジタル化しました。</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Starbucks </a:t>
            </a:r>
            <a:r>
              <a:rPr lang="ja-JP" altLang="en-US" sz="1100" b="0" baseline="0" dirty="0">
                <a:latin typeface="Arial"/>
                <a:ea typeface="ＭＳ Ｐゴシック"/>
              </a:rPr>
              <a:t>はモバイル支払い機能を拡張し続けています。サービスに </a:t>
            </a:r>
            <a:r>
              <a:rPr lang="en-US" altLang="ja-JP" sz="1100" b="0" baseline="0" dirty="0">
                <a:latin typeface="Arial"/>
                <a:ea typeface="ＭＳ Ｐゴシック"/>
              </a:rPr>
              <a:t>2500 </a:t>
            </a:r>
            <a:r>
              <a:rPr lang="ja-JP" altLang="en-US" sz="1100" b="0" baseline="0" dirty="0">
                <a:latin typeface="Arial"/>
                <a:ea typeface="ＭＳ Ｐゴシック"/>
              </a:rPr>
              <a:t>万ドル投資し、</a:t>
            </a:r>
            <a:r>
              <a:rPr lang="en-US" altLang="ja-JP" sz="1100" b="0" baseline="0" dirty="0">
                <a:latin typeface="Arial"/>
                <a:ea typeface="ＭＳ Ｐゴシック"/>
              </a:rPr>
              <a:t>2012 </a:t>
            </a:r>
            <a:r>
              <a:rPr lang="ja-JP" altLang="en-US" sz="1100" b="0" baseline="0" dirty="0">
                <a:latin typeface="Arial"/>
                <a:ea typeface="ＭＳ Ｐゴシック"/>
              </a:rPr>
              <a:t>年には、顧客は </a:t>
            </a:r>
            <a:r>
              <a:rPr lang="en-US" altLang="ja-JP" sz="1100" b="0" baseline="0" dirty="0">
                <a:latin typeface="Arial"/>
                <a:ea typeface="ＭＳ Ｐゴシック"/>
              </a:rPr>
              <a:t>Square</a:t>
            </a:r>
            <a:r>
              <a:rPr lang="ja-JP" altLang="en-US" sz="1100" b="0" baseline="0" dirty="0">
                <a:latin typeface="Arial"/>
                <a:ea typeface="ＭＳ Ｐゴシック"/>
              </a:rPr>
              <a:t>（アプリケーションベースのモバイル支払いシステム）を使用してレジで支払いができるようになると発表しました。</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結果</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Starbucks </a:t>
            </a:r>
            <a:r>
              <a:rPr lang="ja-JP" altLang="en-US" sz="1100" b="0" baseline="0" dirty="0">
                <a:latin typeface="Arial"/>
                <a:ea typeface="ＭＳ Ｐゴシック"/>
              </a:rPr>
              <a:t>でのモバイル支払いは、顧客の利便性に関して成功を収めましたが、金銭的にもメリットがあることが証明されています。</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2012 </a:t>
            </a:r>
            <a:r>
              <a:rPr lang="ja-JP" altLang="en-US" sz="1100" b="0" baseline="0" dirty="0">
                <a:latin typeface="Arial"/>
                <a:ea typeface="ＭＳ Ｐゴシック"/>
              </a:rPr>
              <a:t>年には </a:t>
            </a:r>
            <a:r>
              <a:rPr lang="en-US" altLang="ja-JP" sz="1100" b="0" baseline="0" dirty="0">
                <a:latin typeface="Arial"/>
                <a:ea typeface="ＭＳ Ｐゴシック"/>
              </a:rPr>
              <a:t>1 </a:t>
            </a:r>
            <a:r>
              <a:rPr lang="ja-JP" altLang="en-US" sz="1100" b="0" baseline="0" dirty="0">
                <a:latin typeface="Arial"/>
                <a:ea typeface="ＭＳ Ｐゴシック"/>
              </a:rPr>
              <a:t>週間あたり </a:t>
            </a:r>
            <a:r>
              <a:rPr lang="en-US" altLang="ja-JP" sz="1100" b="0" baseline="0" dirty="0">
                <a:latin typeface="Arial"/>
                <a:ea typeface="ＭＳ Ｐゴシック"/>
              </a:rPr>
              <a:t>300 </a:t>
            </a:r>
            <a:r>
              <a:rPr lang="ja-JP" altLang="en-US" sz="1100" b="0" baseline="0" dirty="0">
                <a:latin typeface="Arial"/>
                <a:ea typeface="ＭＳ Ｐゴシック"/>
              </a:rPr>
              <a:t>万件を超えるモバイル支払いの取引があり、モバイル支払いの導入によって、取引手数料が大幅に減少しました。</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b="0" baseline="0" dirty="0">
                <a:latin typeface="Arial"/>
                <a:ea typeface="ＭＳ Ｐゴシック"/>
              </a:rPr>
              <a:t>「私たちがデジタルで行っていることは、</a:t>
            </a:r>
            <a:r>
              <a:rPr lang="en-US" altLang="ja-JP" sz="1100" b="0" baseline="0" dirty="0">
                <a:latin typeface="Arial"/>
                <a:ea typeface="ＭＳ Ｐゴシック"/>
              </a:rPr>
              <a:t>Starbucks </a:t>
            </a:r>
            <a:r>
              <a:rPr lang="ja-JP" altLang="en-US" sz="1100" b="0" baseline="0" dirty="0">
                <a:latin typeface="Arial"/>
                <a:ea typeface="ＭＳ Ｐゴシック"/>
              </a:rPr>
              <a:t>がデジタルを活用して初めてできる方法で、（お客様との）つながりを深め、強化することです」（</a:t>
            </a:r>
            <a:r>
              <a:rPr lang="en-US" altLang="ja-JP" sz="1100" b="0" baseline="0" dirty="0">
                <a:latin typeface="Arial"/>
                <a:ea typeface="ＭＳ Ｐゴシック"/>
              </a:rPr>
              <a:t>CDFO Brotman </a:t>
            </a:r>
            <a:r>
              <a:rPr lang="ja-JP" altLang="en-US" sz="1100" b="0" baseline="0" dirty="0">
                <a:latin typeface="Arial"/>
                <a:ea typeface="ＭＳ Ｐゴシック"/>
              </a:rPr>
              <a:t>氏）</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sz="1100" b="1" baseline="0" dirty="0">
                <a:latin typeface="Arial"/>
                <a:ea typeface="ＭＳ Ｐゴシック"/>
              </a:rPr>
              <a:t>Philips Connected Lighting</a:t>
            </a:r>
            <a:r>
              <a:rPr lang="ja-JP" altLang="en-US" sz="1100" b="1" baseline="0" dirty="0">
                <a:latin typeface="Arial"/>
                <a:ea typeface="ＭＳ Ｐゴシック"/>
              </a:rPr>
              <a:t>：</a:t>
            </a:r>
          </a:p>
          <a:p>
            <a:pPr marL="0" marR="0" lvl="2"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dirty="0">
              <a:latin typeface="Arial"/>
              <a:ea typeface="ＭＳ Ｐゴシック"/>
            </a:endParaRPr>
          </a:p>
          <a:p>
            <a:pPr marL="0" marR="0" lvl="2" indent="0" algn="l" defTabSz="914400" rtl="0" eaLnBrk="1" fontAlgn="auto" latinLnBrk="0" hangingPunct="1">
              <a:lnSpc>
                <a:spcPct val="100000"/>
              </a:lnSpc>
              <a:spcBef>
                <a:spcPts val="0"/>
              </a:spcBef>
              <a:spcAft>
                <a:spcPts val="0"/>
              </a:spcAft>
              <a:buClrTx/>
              <a:buSzTx/>
              <a:buFont typeface="Arial"/>
              <a:buNone/>
              <a:tabLst/>
              <a:defRPr/>
            </a:pPr>
            <a:r>
              <a:rPr lang="ja-JP" altLang="en-US" sz="1100" dirty="0">
                <a:latin typeface="Arial"/>
                <a:ea typeface="ＭＳ Ｐゴシック"/>
              </a:rPr>
              <a:t>協業するシスコの主要なパートナー：</a:t>
            </a:r>
            <a:r>
              <a:rPr lang="en-US" altLang="ja-JP" sz="1100" dirty="0">
                <a:latin typeface="Arial"/>
                <a:ea typeface="ＭＳ Ｐゴシック"/>
              </a:rPr>
              <a:t>Phillips</a:t>
            </a:r>
            <a:r>
              <a:rPr lang="ja-JP" altLang="en-US" sz="1100" dirty="0">
                <a:latin typeface="Arial"/>
                <a:ea typeface="ＭＳ Ｐゴシック"/>
              </a:rPr>
              <a:t>（垂直統合）、</a:t>
            </a:r>
            <a:r>
              <a:rPr lang="en-US" altLang="ja-JP" sz="1100" dirty="0">
                <a:latin typeface="Arial"/>
                <a:ea typeface="ＭＳ Ｐゴシック"/>
              </a:rPr>
              <a:t>Cree</a:t>
            </a:r>
            <a:r>
              <a:rPr lang="ja-JP" altLang="en-US" sz="1100" dirty="0">
                <a:latin typeface="Arial"/>
                <a:ea typeface="ＭＳ Ｐゴシック"/>
              </a:rPr>
              <a:t>（</a:t>
            </a:r>
            <a:r>
              <a:rPr lang="en-US" altLang="ja-JP" sz="1100" dirty="0">
                <a:latin typeface="Arial"/>
                <a:ea typeface="ＭＳ Ｐゴシック"/>
              </a:rPr>
              <a:t>LED</a:t>
            </a:r>
            <a:r>
              <a:rPr lang="ja-JP" altLang="en-US" sz="1100" dirty="0">
                <a:latin typeface="Arial"/>
                <a:ea typeface="ＭＳ Ｐゴシック"/>
              </a:rPr>
              <a:t>）、</a:t>
            </a:r>
            <a:r>
              <a:rPr lang="en-US" altLang="ja-JP" sz="1100" dirty="0">
                <a:latin typeface="Arial"/>
                <a:ea typeface="ＭＳ Ｐゴシック"/>
              </a:rPr>
              <a:t>Microchip</a:t>
            </a:r>
            <a:r>
              <a:rPr lang="ja-JP" altLang="en-US" sz="1100" dirty="0">
                <a:latin typeface="Arial"/>
                <a:ea typeface="ＭＳ Ｐゴシック"/>
              </a:rPr>
              <a:t>（コントローラ）。</a:t>
            </a:r>
            <a:r>
              <a:rPr lang="en-US" altLang="ja-JP" sz="1100" dirty="0">
                <a:latin typeface="Arial"/>
                <a:ea typeface="ＭＳ Ｐゴシック"/>
              </a:rPr>
              <a:t>Gap</a:t>
            </a:r>
            <a:r>
              <a:rPr lang="ja-JP" altLang="en-US" sz="1100" dirty="0">
                <a:latin typeface="Arial"/>
                <a:ea typeface="ＭＳ Ｐゴシック"/>
              </a:rPr>
              <a:t>：照明管理アプリケーション（スタートアップ企業 </a:t>
            </a:r>
            <a:r>
              <a:rPr lang="en-US" altLang="ja-JP" sz="1100" dirty="0">
                <a:latin typeface="Arial"/>
                <a:ea typeface="ＭＳ Ｐゴシック"/>
              </a:rPr>
              <a:t>Enlighted </a:t>
            </a:r>
            <a:r>
              <a:rPr lang="ja-JP" altLang="en-US" sz="1100" dirty="0">
                <a:latin typeface="Arial"/>
                <a:ea typeface="ＭＳ Ｐゴシック"/>
              </a:rPr>
              <a:t>と検討を開始したばかり）</a:t>
            </a:r>
          </a:p>
          <a:p>
            <a:pPr marL="0" marR="0" lvl="1"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課題：</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kern="1200" dirty="0">
                <a:effectLst/>
                <a:latin typeface="Arial"/>
                <a:ea typeface="ＭＳ Ｐゴシック"/>
              </a:rPr>
              <a:t>想像してみてください。</a:t>
            </a:r>
            <a:r>
              <a:rPr lang="en-US" altLang="ja-JP" sz="1100" kern="1200" dirty="0">
                <a:effectLst/>
                <a:latin typeface="Arial"/>
                <a:ea typeface="ＭＳ Ｐゴシック"/>
              </a:rPr>
              <a:t>...</a:t>
            </a:r>
            <a:r>
              <a:rPr lang="ja-JP" altLang="en-US" sz="1100" kern="1200" dirty="0">
                <a:effectLst/>
                <a:latin typeface="Arial"/>
                <a:ea typeface="ＭＳ Ｐゴシック"/>
              </a:rPr>
              <a:t>美しい照明に照らされた屋内や屋外スペースの世界を。</a:t>
            </a:r>
            <a:r>
              <a:rPr lang="en-US" altLang="ja-JP" sz="1100" kern="1200" dirty="0">
                <a:effectLst/>
                <a:latin typeface="Arial"/>
                <a:ea typeface="ＭＳ Ｐゴシック"/>
              </a:rPr>
              <a:t>...</a:t>
            </a:r>
            <a:r>
              <a:rPr lang="ja-JP" altLang="en-US" sz="1100" kern="1200" dirty="0">
                <a:effectLst/>
                <a:latin typeface="Arial"/>
                <a:ea typeface="ＭＳ Ｐゴシック"/>
              </a:rPr>
              <a:t>そこでは、すべての照明ポイントが高品質で信頼性の高い照明を提供するインテリジェントなシステムに接続され、</a:t>
            </a:r>
            <a:r>
              <a:rPr lang="en-US" altLang="ja-JP" sz="1100" kern="1200" dirty="0">
                <a:effectLst/>
                <a:latin typeface="Arial"/>
                <a:ea typeface="ＭＳ Ｐゴシック"/>
              </a:rPr>
              <a:t>...</a:t>
            </a:r>
            <a:r>
              <a:rPr lang="ja-JP" altLang="en-US" sz="1100" kern="1200" dirty="0">
                <a:effectLst/>
                <a:latin typeface="Arial"/>
                <a:ea typeface="ＭＳ Ｐゴシック"/>
              </a:rPr>
              <a:t>情報とサービスの経路として機能し、</a:t>
            </a:r>
            <a:r>
              <a:rPr lang="en-US" altLang="ja-JP" sz="1100" kern="1200" dirty="0">
                <a:effectLst/>
                <a:latin typeface="Arial"/>
                <a:ea typeface="ＭＳ Ｐゴシック"/>
              </a:rPr>
              <a:t>...</a:t>
            </a:r>
            <a:r>
              <a:rPr lang="ja-JP" altLang="en-US" sz="1100" kern="1200" dirty="0">
                <a:effectLst/>
                <a:latin typeface="Arial"/>
                <a:ea typeface="ＭＳ Ｐゴシック"/>
              </a:rPr>
              <a:t>照明を超えるすばらしい価値をその場のユーザやマネージャに提供します。（</a:t>
            </a:r>
            <a:r>
              <a:rPr lang="en-US" altLang="ja-JP" sz="1100" kern="1200" dirty="0">
                <a:effectLst/>
                <a:latin typeface="Arial"/>
                <a:ea typeface="ＭＳ Ｐゴシック"/>
              </a:rPr>
              <a:t>Philips </a:t>
            </a:r>
            <a:r>
              <a:rPr lang="ja-JP" altLang="en-US" sz="1100" kern="1200" dirty="0">
                <a:effectLst/>
                <a:latin typeface="Arial"/>
                <a:ea typeface="ＭＳ Ｐゴシック"/>
              </a:rPr>
              <a:t>の </a:t>
            </a:r>
            <a:r>
              <a:rPr lang="en-US" altLang="ja-JP" sz="1100" kern="1200" dirty="0">
                <a:effectLst/>
                <a:latin typeface="Arial"/>
                <a:ea typeface="ＭＳ Ｐゴシック"/>
              </a:rPr>
              <a:t>Web </a:t>
            </a:r>
            <a:r>
              <a:rPr lang="ja-JP" altLang="en-US" sz="1100" kern="1200" dirty="0">
                <a:effectLst/>
                <a:latin typeface="Arial"/>
                <a:ea typeface="ＭＳ Ｐゴシック"/>
              </a:rPr>
              <a:t>サイトから）</a:t>
            </a: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解決方法：</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ja-JP" sz="1100" b="0" baseline="0" dirty="0">
                <a:latin typeface="Arial"/>
                <a:ea typeface="ＭＳ Ｐゴシック"/>
              </a:rPr>
              <a:t>Connected Lighting</a:t>
            </a:r>
            <a:r>
              <a:rPr lang="ja-JP" altLang="en-US" sz="1100" b="0" baseline="0" dirty="0">
                <a:latin typeface="Arial"/>
                <a:ea typeface="ＭＳ Ｐゴシック"/>
              </a:rPr>
              <a:t>：カーペット エリアの </a:t>
            </a:r>
            <a:r>
              <a:rPr lang="en-US" altLang="ja-JP" sz="1100" b="0" baseline="0" dirty="0">
                <a:latin typeface="Arial"/>
                <a:ea typeface="ＭＳ Ｐゴシック"/>
              </a:rPr>
              <a:t>IoT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100" b="0" baseline="0" dirty="0">
                <a:latin typeface="Arial"/>
                <a:ea typeface="ＭＳ Ｐゴシック"/>
              </a:rPr>
              <a:t>結果：</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dirty="0">
                <a:latin typeface="Arial"/>
                <a:ea typeface="ＭＳ Ｐゴシック"/>
              </a:rPr>
              <a:t>製造業：大きな市場：照明の市場は </a:t>
            </a:r>
            <a:r>
              <a:rPr lang="en-US" altLang="ja-JP" sz="1100" dirty="0">
                <a:latin typeface="Arial"/>
                <a:ea typeface="ＭＳ Ｐゴシック"/>
              </a:rPr>
              <a:t>2020 </a:t>
            </a:r>
            <a:r>
              <a:rPr lang="ja-JP" altLang="en-US" sz="1100" dirty="0">
                <a:latin typeface="Arial"/>
                <a:ea typeface="ＭＳ Ｐゴシック"/>
              </a:rPr>
              <a:t>年までに </a:t>
            </a:r>
            <a:r>
              <a:rPr lang="en-US" altLang="ja-JP" sz="1100" dirty="0">
                <a:latin typeface="Arial"/>
                <a:ea typeface="ＭＳ Ｐゴシック"/>
              </a:rPr>
              <a:t>1000 </a:t>
            </a:r>
            <a:r>
              <a:rPr lang="ja-JP" altLang="en-US" sz="1100" dirty="0">
                <a:latin typeface="Arial"/>
                <a:ea typeface="ＭＳ Ｐゴシック"/>
              </a:rPr>
              <a:t>億ユーロになるでしょう（</a:t>
            </a:r>
            <a:r>
              <a:rPr lang="en-US" altLang="ja-JP" sz="1100" dirty="0">
                <a:latin typeface="Arial"/>
                <a:ea typeface="ＭＳ Ｐゴシック"/>
              </a:rPr>
              <a:t>McKinsey</a:t>
            </a:r>
            <a:r>
              <a:rPr lang="ja-JP" altLang="en-US" sz="1100" dirty="0">
                <a:latin typeface="Arial"/>
                <a:ea typeface="ＭＳ Ｐゴシック"/>
              </a:rPr>
              <a:t>）。</a:t>
            </a:r>
            <a:r>
              <a:rPr lang="en-US" altLang="ja-JP" sz="1100" dirty="0">
                <a:latin typeface="Arial"/>
                <a:ea typeface="ＭＳ Ｐゴシック"/>
              </a:rPr>
              <a:t>LED </a:t>
            </a:r>
            <a:r>
              <a:rPr lang="ja-JP" altLang="en-US" sz="1100" dirty="0">
                <a:latin typeface="Arial"/>
                <a:ea typeface="ＭＳ Ｐゴシック"/>
              </a:rPr>
              <a:t>は照明市場の </a:t>
            </a:r>
            <a:r>
              <a:rPr lang="en-US" altLang="ja-JP" sz="1100" dirty="0">
                <a:latin typeface="Arial"/>
                <a:ea typeface="ＭＳ Ｐゴシック"/>
              </a:rPr>
              <a:t>54 % </a:t>
            </a:r>
            <a:r>
              <a:rPr lang="ja-JP" altLang="en-US" sz="1100" dirty="0">
                <a:latin typeface="Arial"/>
                <a:ea typeface="ＭＳ Ｐゴシック"/>
              </a:rPr>
              <a:t>に達すると予想されます。</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ja-JP" altLang="en-US" sz="1100" dirty="0">
                <a:latin typeface="Arial"/>
                <a:ea typeface="ＭＳ Ｐゴシック"/>
              </a:rPr>
              <a:t>顧客：</a:t>
            </a:r>
            <a:r>
              <a:rPr lang="ja-JP" altLang="en-US" sz="1100" kern="1200" dirty="0">
                <a:effectLst/>
                <a:latin typeface="Arial"/>
                <a:ea typeface="ＭＳ Ｐゴシック"/>
              </a:rPr>
              <a:t>エネルギーの節約：従来の照明と比べて最大 </a:t>
            </a:r>
            <a:r>
              <a:rPr lang="en-US" altLang="ja-JP" sz="1100" kern="1200" dirty="0">
                <a:effectLst/>
                <a:latin typeface="Arial"/>
                <a:ea typeface="ＭＳ Ｐゴシック"/>
              </a:rPr>
              <a:t>80 % </a:t>
            </a:r>
            <a:r>
              <a:rPr lang="ja-JP" altLang="en-US" sz="1100" kern="1200" dirty="0">
                <a:effectLst/>
                <a:latin typeface="Arial"/>
                <a:ea typeface="ＭＳ Ｐゴシック"/>
              </a:rPr>
              <a:t>の節約（</a:t>
            </a:r>
            <a:r>
              <a:rPr lang="en-US" altLang="ja-JP" sz="1100" kern="1200" dirty="0">
                <a:effectLst/>
                <a:latin typeface="Arial"/>
                <a:ea typeface="ＭＳ Ｐゴシック"/>
              </a:rPr>
              <a:t>Philips </a:t>
            </a:r>
            <a:r>
              <a:rPr lang="ja-JP" altLang="en-US" sz="1100" kern="1200" dirty="0">
                <a:effectLst/>
                <a:latin typeface="Arial"/>
                <a:ea typeface="ＭＳ Ｐゴシック"/>
              </a:rPr>
              <a:t>の </a:t>
            </a:r>
            <a:r>
              <a:rPr lang="en-US" altLang="ja-JP" sz="1100" kern="1200" dirty="0">
                <a:effectLst/>
                <a:latin typeface="Arial"/>
                <a:ea typeface="ＭＳ Ｐゴシック"/>
              </a:rPr>
              <a:t>Web </a:t>
            </a:r>
            <a:r>
              <a:rPr lang="ja-JP" altLang="en-US" sz="1100" kern="1200" dirty="0">
                <a:effectLst/>
                <a:latin typeface="Arial"/>
                <a:ea typeface="ＭＳ Ｐゴシック"/>
              </a:rPr>
              <a:t>サイト）</a:t>
            </a:r>
            <a:endParaRPr lang="ja-JP" altLang="en-US" sz="1100" b="0" baseline="0" dirty="0">
              <a:latin typeface="Arial"/>
              <a:ea typeface="ＭＳ Ｐゴシック"/>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kern="1200" dirty="0">
              <a:latin typeface="Arial"/>
              <a:ea typeface="ＭＳ Ｐゴシック"/>
            </a:endParaRPr>
          </a:p>
          <a:p>
            <a:pPr algn="l"/>
            <a:r>
              <a:rPr lang="ja-JP" altLang="en-US" sz="1100" kern="1200" dirty="0">
                <a:latin typeface="Arial"/>
                <a:ea typeface="ＭＳ Ｐゴシック"/>
              </a:rPr>
              <a:t>デジタル マスターは </a:t>
            </a:r>
            <a:r>
              <a:rPr lang="en-US" altLang="ja-JP" sz="1100" kern="1200" dirty="0">
                <a:latin typeface="Arial"/>
                <a:ea typeface="ＭＳ Ｐゴシック"/>
              </a:rPr>
              <a:t>2 </a:t>
            </a:r>
            <a:r>
              <a:rPr lang="ja-JP" altLang="en-US" sz="1100" kern="1200" dirty="0">
                <a:latin typeface="Arial"/>
                <a:ea typeface="ＭＳ Ｐゴシック"/>
              </a:rPr>
              <a:t>つの重要な能力に優れています。彼らはビジネス プロセス、顧客エンゲージメント、ビジネス モデルを見直し、改善することで、デジタル能力を確立します。また、変革をイメージして推進する強力なリーダーシップ能力も確立しています。</a:t>
            </a:r>
            <a:r>
              <a:rPr lang="en-US" altLang="ja-JP" sz="1100" kern="1200" dirty="0">
                <a:latin typeface="Arial"/>
                <a:ea typeface="ＭＳ Ｐゴシック"/>
              </a:rPr>
              <a:t>George Westerman</a:t>
            </a:r>
            <a:r>
              <a:rPr lang="ja-JP" altLang="en-US" sz="1100" kern="1200" dirty="0">
                <a:latin typeface="Arial"/>
                <a:ea typeface="ＭＳ Ｐゴシック"/>
              </a:rPr>
              <a:t>、</a:t>
            </a:r>
            <a:r>
              <a:rPr lang="en-US" altLang="ja-JP" sz="1100" kern="1200" dirty="0">
                <a:latin typeface="Arial"/>
                <a:ea typeface="ＭＳ Ｐゴシック"/>
              </a:rPr>
              <a:t>Didier Bonnet</a:t>
            </a:r>
            <a:r>
              <a:rPr lang="ja-JP" altLang="en-US" sz="1100" kern="1200" dirty="0">
                <a:latin typeface="Arial"/>
                <a:ea typeface="ＭＳ Ｐゴシック"/>
              </a:rPr>
              <a:t>、</a:t>
            </a:r>
            <a:r>
              <a:rPr lang="en-US" altLang="ja-JP" sz="1100" kern="1200" dirty="0">
                <a:latin typeface="Arial"/>
                <a:ea typeface="ＭＳ Ｐゴシック"/>
              </a:rPr>
              <a:t>Andrew McAfee</a:t>
            </a:r>
            <a:r>
              <a:rPr lang="ja-JP" altLang="en-US" sz="1100" kern="1200" dirty="0">
                <a:latin typeface="Arial"/>
                <a:ea typeface="ＭＳ Ｐゴシック"/>
              </a:rPr>
              <a:t>（</a:t>
            </a:r>
            <a:r>
              <a:rPr lang="en-US" altLang="ja-JP" sz="1100" kern="1200" dirty="0">
                <a:latin typeface="Arial"/>
                <a:ea typeface="ＭＳ Ｐゴシック"/>
              </a:rPr>
              <a:t>2014 </a:t>
            </a:r>
            <a:r>
              <a:rPr lang="ja-JP" altLang="en-US" sz="1100" kern="1200" dirty="0">
                <a:latin typeface="Arial"/>
                <a:ea typeface="ＭＳ Ｐゴシック"/>
              </a:rPr>
              <a:t>年 </a:t>
            </a:r>
            <a:r>
              <a:rPr lang="en-US" altLang="ja-JP" sz="1100" kern="1200" dirty="0">
                <a:latin typeface="Arial"/>
                <a:ea typeface="ＭＳ Ｐゴシック"/>
              </a:rPr>
              <a:t>9 </a:t>
            </a:r>
            <a:r>
              <a:rPr lang="ja-JP" altLang="en-US" sz="1100" kern="1200" dirty="0">
                <a:latin typeface="Arial"/>
                <a:ea typeface="ＭＳ Ｐゴシック"/>
              </a:rPr>
              <a:t>月 </a:t>
            </a:r>
            <a:r>
              <a:rPr lang="en-US" altLang="ja-JP" sz="1100" kern="1200" dirty="0">
                <a:latin typeface="Arial"/>
                <a:ea typeface="ＭＳ Ｐゴシック"/>
              </a:rPr>
              <a:t>23 </a:t>
            </a:r>
            <a:r>
              <a:rPr lang="ja-JP" altLang="en-US" sz="1100" kern="1200" dirty="0">
                <a:latin typeface="Arial"/>
                <a:ea typeface="ＭＳ Ｐゴシック"/>
              </a:rPr>
              <a:t>日</a:t>
            </a:r>
            <a:r>
              <a:rPr lang="en-US" altLang="ja-JP" sz="1100" kern="1200" dirty="0">
                <a:latin typeface="Arial"/>
                <a:ea typeface="ＭＳ Ｐゴシック"/>
              </a:rPr>
              <a:t>)</a:t>
            </a:r>
            <a:r>
              <a:rPr lang="ja-JP" altLang="en-US" sz="1100" kern="1200" dirty="0">
                <a:latin typeface="Arial"/>
                <a:ea typeface="ＭＳ Ｐゴシック"/>
              </a:rPr>
              <a:t>。出典：</a:t>
            </a:r>
            <a:r>
              <a:rPr lang="en-US" altLang="ja-JP" sz="1100" kern="1200" dirty="0">
                <a:latin typeface="Arial"/>
                <a:ea typeface="ＭＳ Ｐゴシック"/>
              </a:rPr>
              <a:t>『Leading Digital: Turning Technology into Business Transformation』</a:t>
            </a:r>
            <a:r>
              <a:rPr lang="ja-JP" altLang="en-US" sz="1100" kern="1200" dirty="0">
                <a:latin typeface="Arial"/>
                <a:ea typeface="ＭＳ Ｐゴシック"/>
              </a:rPr>
              <a:t>（</a:t>
            </a:r>
            <a:r>
              <a:rPr lang="en-US" altLang="ja-JP" sz="1100" kern="1200" dirty="0">
                <a:latin typeface="Arial"/>
                <a:ea typeface="ＭＳ Ｐゴシック"/>
              </a:rPr>
              <a:t>Kindle Locations 155-157</a:t>
            </a:r>
            <a:r>
              <a:rPr lang="ja-JP" altLang="en-US" sz="1100" kern="1200" dirty="0">
                <a:latin typeface="Arial"/>
                <a:ea typeface="ＭＳ Ｐゴシック"/>
              </a:rPr>
              <a:t>）。</a:t>
            </a:r>
            <a:r>
              <a:rPr lang="en-US" altLang="ja-JP" sz="1100" kern="1200" dirty="0">
                <a:latin typeface="Arial"/>
                <a:ea typeface="ＭＳ Ｐゴシック"/>
              </a:rPr>
              <a:t>Harvard Business Review Press</a:t>
            </a:r>
            <a:r>
              <a:rPr lang="ja-JP" altLang="en-US" sz="1100" kern="1200" dirty="0">
                <a:latin typeface="Arial"/>
                <a:ea typeface="ＭＳ Ｐゴシック"/>
              </a:rPr>
              <a:t>。</a:t>
            </a:r>
            <a:r>
              <a:rPr lang="en-US" altLang="ja-JP" sz="1100" kern="1200" dirty="0">
                <a:latin typeface="Arial"/>
                <a:ea typeface="ＭＳ Ｐゴシック"/>
              </a:rPr>
              <a:t>Kindle </a:t>
            </a:r>
            <a:r>
              <a:rPr lang="ja-JP" altLang="en-US" sz="1100" kern="1200" dirty="0">
                <a:latin typeface="Arial"/>
                <a:ea typeface="ＭＳ Ｐゴシック"/>
              </a:rPr>
              <a:t>エディション。</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ja-JP" altLang="en-US" sz="1100" baseline="0" dirty="0">
              <a:latin typeface="Arial"/>
              <a:ea typeface="ＭＳ Ｐゴシック"/>
            </a:endParaRPr>
          </a:p>
        </p:txBody>
      </p:sp>
      <p:sp>
        <p:nvSpPr>
          <p:cNvPr id="4" name="Slide Number Placeholder 3"/>
          <p:cNvSpPr>
            <a:spLocks noGrp="1"/>
          </p:cNvSpPr>
          <p:nvPr>
            <p:ph type="sldNum" sz="quarter" idx="10"/>
          </p:nvPr>
        </p:nvSpPr>
        <p:spPr/>
        <p:txBody>
          <a:bodyPr/>
          <a:lstStyle/>
          <a:p>
            <a:fld id="{D604612D-37FF-4C96-9C8F-8E22EB2155A9}" type="slidenum">
              <a:rPr lang="en-US" smtClean="0">
                <a:latin typeface="Arial"/>
                <a:ea typeface="ＭＳ Ｐゴシック"/>
              </a:rPr>
              <a:pPr/>
              <a:t>3</a:t>
            </a:fld>
            <a:endParaRPr lang="ja-JP" dirty="0">
              <a:latin typeface="Arial"/>
              <a:ea typeface="ＭＳ Ｐゴシック"/>
            </a:endParaRPr>
          </a:p>
        </p:txBody>
      </p:sp>
    </p:spTree>
    <p:extLst>
      <p:ext uri="{BB962C8B-B14F-4D97-AF65-F5344CB8AC3E}">
        <p14:creationId xmlns:p14="http://schemas.microsoft.com/office/powerpoint/2010/main" val="859841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30</a:t>
            </a:fld>
            <a:endParaRPr lang="ja-JP" dirty="0">
              <a:latin typeface="Arial"/>
              <a:ea typeface="ＭＳ Ｐゴシック"/>
            </a:endParaRPr>
          </a:p>
        </p:txBody>
      </p:sp>
    </p:spTree>
    <p:extLst>
      <p:ext uri="{BB962C8B-B14F-4D97-AF65-F5344CB8AC3E}">
        <p14:creationId xmlns:p14="http://schemas.microsoft.com/office/powerpoint/2010/main" val="934063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25960" cy="4467701"/>
          </a:xfrm>
        </p:spPr>
        <p:txBody>
          <a:bodyPr>
            <a:normAutofit/>
          </a:bodyPr>
          <a:lstStyle/>
          <a:p>
            <a:r>
              <a:rPr lang="en-US" altLang="ja-JP" dirty="0">
                <a:latin typeface="Arial"/>
                <a:ea typeface="ＭＳ Ｐゴシック"/>
              </a:rPr>
              <a:t>LOB </a:t>
            </a:r>
            <a:r>
              <a:rPr lang="ja-JP" altLang="en-US" dirty="0">
                <a:latin typeface="Arial"/>
                <a:ea typeface="ＭＳ Ｐゴシック"/>
              </a:rPr>
              <a:t>にとってのメリット：</a:t>
            </a:r>
          </a:p>
          <a:p>
            <a:r>
              <a:rPr lang="ja-JP" altLang="en-US" dirty="0">
                <a:latin typeface="Arial"/>
                <a:ea typeface="ＭＳ Ｐゴシック"/>
              </a:rPr>
              <a:t>密度のニーズが異なる場所で優れたユーザ エクスペリエンスを提供。すべてのエリアで優れたユーザ エクスペリエンスと信頼性を実現。ビデオ、音声、医療データ、</a:t>
            </a:r>
            <a:r>
              <a:rPr lang="en-US" altLang="ja-JP" spc="-10" dirty="0">
                <a:latin typeface="Arial"/>
                <a:ea typeface="ＭＳ Ｐゴシック"/>
              </a:rPr>
              <a:t>IoT </a:t>
            </a:r>
            <a:r>
              <a:rPr lang="ja-JP" altLang="en-US" spc="-10" dirty="0">
                <a:latin typeface="Arial"/>
                <a:ea typeface="ＭＳ Ｐゴシック"/>
              </a:rPr>
              <a:t>など、ミッション クリティカルなアプリケーションで使用できるキャパシティが拡大。</a:t>
            </a:r>
          </a:p>
          <a:p>
            <a:r>
              <a:rPr lang="en-US" altLang="ja-JP" dirty="0">
                <a:latin typeface="Arial"/>
                <a:ea typeface="ＭＳ Ｐゴシック"/>
              </a:rPr>
              <a:t>IT </a:t>
            </a:r>
            <a:r>
              <a:rPr lang="ja-JP" altLang="en-US" dirty="0">
                <a:latin typeface="Arial"/>
                <a:ea typeface="ＭＳ Ｐゴシック"/>
              </a:rPr>
              <a:t>にとってのメリット：</a:t>
            </a:r>
          </a:p>
          <a:p>
            <a:r>
              <a:rPr lang="ja-JP" altLang="en-US" dirty="0">
                <a:latin typeface="Arial"/>
                <a:ea typeface="ＭＳ Ｐゴシック"/>
              </a:rPr>
              <a:t>環境内のすべてのデバイスに対して </a:t>
            </a:r>
            <a:r>
              <a:rPr lang="en-US" altLang="ja-JP" dirty="0">
                <a:latin typeface="Arial"/>
                <a:ea typeface="ＭＳ Ｐゴシック"/>
              </a:rPr>
              <a:t>1 </a:t>
            </a:r>
            <a:r>
              <a:rPr lang="ja-JP" altLang="en-US" dirty="0">
                <a:latin typeface="Arial"/>
                <a:ea typeface="ＭＳ Ｐゴシック"/>
              </a:rPr>
              <a:t>つのアクセス ポイントのロケーションから提供できるキャパシティとカバレッジが拡大。運用環境に合わせてワイヤレスを調整。競合他社のアクセス ポイントよりアクセス ポイントの数を削減してコストを削減。アクセス ポイントの削減に伴い、イーサネット ケーブルやスイッチ ポートも減少。</a:t>
            </a:r>
          </a:p>
          <a:p>
            <a:r>
              <a:rPr lang="ja-JP" altLang="en-US" dirty="0">
                <a:latin typeface="Arial"/>
                <a:ea typeface="ＭＳ Ｐゴシック"/>
              </a:rPr>
              <a:t>機能の説明：</a:t>
            </a:r>
          </a:p>
          <a:p>
            <a:r>
              <a:rPr lang="en-US" altLang="ja-JP" dirty="0">
                <a:latin typeface="Arial"/>
                <a:ea typeface="ＭＳ Ｐゴシック"/>
              </a:rPr>
              <a:t>1 </a:t>
            </a:r>
            <a:r>
              <a:rPr lang="ja-JP" altLang="en-US" dirty="0">
                <a:latin typeface="Arial"/>
                <a:ea typeface="ＭＳ Ｐゴシック"/>
              </a:rPr>
              <a:t>つのアクセス ポイントに複数の無線を備えた新しい </a:t>
            </a:r>
            <a:r>
              <a:rPr lang="en-US" altLang="ja-JP" dirty="0">
                <a:latin typeface="Arial"/>
                <a:ea typeface="ＭＳ Ｐゴシック"/>
              </a:rPr>
              <a:t>RF </a:t>
            </a:r>
            <a:r>
              <a:rPr lang="ja-JP" altLang="en-US" dirty="0">
                <a:latin typeface="Arial"/>
                <a:ea typeface="ＭＳ Ｐゴシック"/>
              </a:rPr>
              <a:t>設計によって、</a:t>
            </a:r>
            <a:r>
              <a:rPr lang="en-US" altLang="ja-JP" dirty="0">
                <a:latin typeface="Arial"/>
                <a:ea typeface="ＭＳ Ｐゴシック"/>
              </a:rPr>
              <a:t>2 </a:t>
            </a:r>
            <a:r>
              <a:rPr lang="ja-JP" altLang="en-US" dirty="0">
                <a:latin typeface="Arial"/>
                <a:ea typeface="ＭＳ Ｐゴシック"/>
              </a:rPr>
              <a:t>つのセルを作成します。</a:t>
            </a:r>
            <a:r>
              <a:rPr lang="en-US" altLang="ja-JP" dirty="0">
                <a:latin typeface="Arial"/>
                <a:ea typeface="ＭＳ Ｐゴシック"/>
              </a:rPr>
              <a:t>1 </a:t>
            </a:r>
            <a:r>
              <a:rPr lang="ja-JP" altLang="en-US" dirty="0">
                <a:latin typeface="Arial"/>
                <a:ea typeface="ＭＳ Ｐゴシック"/>
              </a:rPr>
              <a:t>つは近接するクライアントに高密度サービスを提供し、もう </a:t>
            </a:r>
            <a:r>
              <a:rPr lang="en-US" altLang="ja-JP" dirty="0">
                <a:latin typeface="Arial"/>
                <a:ea typeface="ＭＳ Ｐゴシック"/>
              </a:rPr>
              <a:t>1 </a:t>
            </a:r>
            <a:r>
              <a:rPr lang="ja-JP" altLang="en-US" dirty="0">
                <a:latin typeface="Arial"/>
                <a:ea typeface="ＭＳ Ｐゴシック"/>
              </a:rPr>
              <a:t>つはすべてのクライアントにより広範なカバレッジを提供します。</a:t>
            </a:r>
            <a:r>
              <a:rPr lang="en-US" altLang="ja-JP" dirty="0">
                <a:latin typeface="Arial"/>
                <a:ea typeface="ＭＳ Ｐゴシック"/>
              </a:rPr>
              <a:t>1 </a:t>
            </a:r>
            <a:r>
              <a:rPr lang="ja-JP" altLang="en-US" dirty="0">
                <a:latin typeface="Arial"/>
                <a:ea typeface="ＭＳ Ｐゴシック"/>
              </a:rPr>
              <a:t>つのアクセス ポイントを導入することで、狭いエリア（会議室、教室、病室、手術室など）でのサービスを最適化しながら、もう </a:t>
            </a:r>
            <a:r>
              <a:rPr lang="en-US" altLang="ja-JP" dirty="0">
                <a:latin typeface="Arial"/>
                <a:ea typeface="ＭＳ Ｐゴシック"/>
              </a:rPr>
              <a:t>1 </a:t>
            </a:r>
            <a:r>
              <a:rPr lang="ja-JP" altLang="en-US" dirty="0">
                <a:latin typeface="Arial"/>
                <a:ea typeface="ＭＳ Ｐゴシック"/>
              </a:rPr>
              <a:t>つの無線でより広範なエリア（廊下やロビーなど）をカバーできます。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cs typeface="Arial" panose="020B0604020202020204" pitchFamily="34" charset="0"/>
              </a:rPr>
              <a:pPr>
                <a:defRPr/>
              </a:pPr>
              <a:t>31</a:t>
            </a:fld>
            <a:endParaRPr lang="ja-JP" dirty="0">
              <a:solidFill>
                <a:prstClr val="black"/>
              </a:solidFill>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1539829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01576" cy="4467701"/>
          </a:xfrm>
        </p:spPr>
        <p:txBody>
          <a:bodyPr/>
          <a:lstStyle/>
          <a:p>
            <a:r>
              <a:rPr lang="ja-JP" altLang="en-US" dirty="0">
                <a:latin typeface="Arial"/>
                <a:ea typeface="ＭＳ Ｐゴシック"/>
              </a:rPr>
              <a:t>機能の説明：</a:t>
            </a:r>
          </a:p>
          <a:p>
            <a:r>
              <a:rPr lang="en-US" altLang="ja-JP" dirty="0">
                <a:latin typeface="Arial"/>
                <a:ea typeface="ＭＳ Ｐゴシック"/>
              </a:rPr>
              <a:t>1 </a:t>
            </a:r>
            <a:r>
              <a:rPr lang="ja-JP" altLang="en-US" dirty="0">
                <a:latin typeface="Arial"/>
                <a:ea typeface="ＭＳ Ｐゴシック"/>
              </a:rPr>
              <a:t>つのアクセス ポイントに複数の無線を備えた新しい </a:t>
            </a:r>
            <a:r>
              <a:rPr lang="en-US" altLang="ja-JP" dirty="0">
                <a:latin typeface="Arial"/>
                <a:ea typeface="ＭＳ Ｐゴシック"/>
              </a:rPr>
              <a:t>RF </a:t>
            </a:r>
            <a:r>
              <a:rPr lang="ja-JP" altLang="en-US" dirty="0">
                <a:latin typeface="Arial"/>
                <a:ea typeface="ＭＳ Ｐゴシック"/>
              </a:rPr>
              <a:t>設計によって、</a:t>
            </a:r>
            <a:r>
              <a:rPr lang="en-US" altLang="ja-JP" dirty="0">
                <a:latin typeface="Arial"/>
                <a:ea typeface="ＭＳ Ｐゴシック"/>
              </a:rPr>
              <a:t>2 </a:t>
            </a:r>
            <a:r>
              <a:rPr lang="ja-JP" altLang="en-US" dirty="0">
                <a:latin typeface="Arial"/>
                <a:ea typeface="ＭＳ Ｐゴシック"/>
              </a:rPr>
              <a:t>つのセルを作成します。</a:t>
            </a:r>
            <a:r>
              <a:rPr lang="en-US" altLang="ja-JP" dirty="0">
                <a:latin typeface="Arial"/>
                <a:ea typeface="ＭＳ Ｐゴシック"/>
              </a:rPr>
              <a:t>1 </a:t>
            </a:r>
            <a:r>
              <a:rPr lang="ja-JP" altLang="en-US" dirty="0">
                <a:latin typeface="Arial"/>
                <a:ea typeface="ＭＳ Ｐゴシック"/>
              </a:rPr>
              <a:t>つは近接するクライアントに高密度サービスを提供し、もう </a:t>
            </a:r>
            <a:r>
              <a:rPr lang="en-US" altLang="ja-JP" dirty="0">
                <a:latin typeface="Arial"/>
                <a:ea typeface="ＭＳ Ｐゴシック"/>
              </a:rPr>
              <a:t>1 </a:t>
            </a:r>
            <a:r>
              <a:rPr lang="ja-JP" altLang="en-US" dirty="0">
                <a:latin typeface="Arial"/>
                <a:ea typeface="ＭＳ Ｐゴシック"/>
              </a:rPr>
              <a:t>つはすべてのクライアントにより広範なカバレッジを提供します。</a:t>
            </a:r>
            <a:r>
              <a:rPr lang="en-US" altLang="ja-JP" dirty="0">
                <a:latin typeface="Arial"/>
                <a:ea typeface="ＭＳ Ｐゴシック"/>
              </a:rPr>
              <a:t>1 </a:t>
            </a:r>
            <a:r>
              <a:rPr lang="ja-JP" altLang="en-US" dirty="0">
                <a:latin typeface="Arial"/>
                <a:ea typeface="ＭＳ Ｐゴシック"/>
              </a:rPr>
              <a:t>つのアクセス ポイントを導入することで、狭いエリア（会議室、教室、病室、手術室など）でのサービスを最適化しながら、もう </a:t>
            </a:r>
            <a:r>
              <a:rPr lang="en-US" altLang="ja-JP" dirty="0">
                <a:latin typeface="Arial"/>
                <a:ea typeface="ＭＳ Ｐゴシック"/>
              </a:rPr>
              <a:t>1 </a:t>
            </a:r>
            <a:r>
              <a:rPr lang="ja-JP" altLang="en-US" dirty="0">
                <a:latin typeface="Arial"/>
                <a:ea typeface="ＭＳ Ｐゴシック"/>
              </a:rPr>
              <a:t>つの無線でより広範なエリア（廊下やロビーなど）をカバーできます。</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32</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359027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33</a:t>
            </a:fld>
            <a:endParaRPr lang="ja-JP" dirty="0">
              <a:latin typeface="Arial"/>
              <a:ea typeface="ＭＳ Ｐゴシック"/>
            </a:endParaRPr>
          </a:p>
        </p:txBody>
      </p:sp>
    </p:spTree>
    <p:extLst>
      <p:ext uri="{BB962C8B-B14F-4D97-AF65-F5344CB8AC3E}">
        <p14:creationId xmlns:p14="http://schemas.microsoft.com/office/powerpoint/2010/main" val="3193213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34</a:t>
            </a:fld>
            <a:endParaRPr lang="ja-JP" dirty="0">
              <a:latin typeface="Arial"/>
              <a:ea typeface="ＭＳ Ｐゴシック"/>
            </a:endParaRPr>
          </a:p>
        </p:txBody>
      </p:sp>
    </p:spTree>
    <p:extLst>
      <p:ext uri="{BB962C8B-B14F-4D97-AF65-F5344CB8AC3E}">
        <p14:creationId xmlns:p14="http://schemas.microsoft.com/office/powerpoint/2010/main" val="1949554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dirty="0">
                <a:latin typeface="Arial"/>
                <a:ea typeface="ＭＳ Ｐゴシック"/>
              </a:rPr>
              <a:t>LOB </a:t>
            </a:r>
            <a:r>
              <a:rPr lang="ja-JP" altLang="en-US" dirty="0">
                <a:latin typeface="Arial"/>
                <a:ea typeface="ＭＳ Ｐゴシック"/>
              </a:rPr>
              <a:t>にとってのメリット：</a:t>
            </a:r>
          </a:p>
          <a:p>
            <a:r>
              <a:rPr lang="ja-JP" altLang="en-US" dirty="0">
                <a:latin typeface="Arial"/>
                <a:ea typeface="ＭＳ Ｐゴシック"/>
              </a:rPr>
              <a:t>密度のニーズが一致している場所で優れたユーザ エクスペリエンスを提供。接続デバイスおよびアプリケーションの生産性をサポートする優れたユーザ エクスペリエンスと信</a:t>
            </a:r>
            <a:r>
              <a:rPr lang="ja-JP" altLang="en-US">
                <a:latin typeface="Arial"/>
                <a:ea typeface="ＭＳ Ｐゴシック"/>
              </a:rPr>
              <a:t>頼性。</a:t>
            </a:r>
            <a:endParaRPr lang="ja-JP" altLang="en-US" dirty="0">
              <a:latin typeface="Arial"/>
              <a:ea typeface="ＭＳ Ｐゴシック"/>
            </a:endParaRPr>
          </a:p>
          <a:p>
            <a:r>
              <a:rPr lang="en-US" altLang="ja-JP" dirty="0">
                <a:latin typeface="Arial"/>
                <a:ea typeface="ＭＳ Ｐゴシック"/>
              </a:rPr>
              <a:t>IT </a:t>
            </a:r>
            <a:r>
              <a:rPr lang="ja-JP" altLang="en-US" dirty="0">
                <a:latin typeface="Arial"/>
                <a:ea typeface="ＭＳ Ｐゴシック"/>
              </a:rPr>
              <a:t>にとってのメリット：</a:t>
            </a:r>
          </a:p>
          <a:p>
            <a:r>
              <a:rPr lang="ja-JP" altLang="en-US" dirty="0">
                <a:latin typeface="Arial"/>
                <a:ea typeface="ＭＳ Ｐゴシック"/>
              </a:rPr>
              <a:t>カバレッジの最大化。</a:t>
            </a:r>
            <a:r>
              <a:rPr lang="en-US" altLang="ja-JP" dirty="0">
                <a:latin typeface="Arial"/>
                <a:ea typeface="ＭＳ Ｐゴシック"/>
              </a:rPr>
              <a:t>1 </a:t>
            </a:r>
            <a:r>
              <a:rPr lang="ja-JP" altLang="en-US" dirty="0">
                <a:latin typeface="Arial"/>
                <a:ea typeface="ＭＳ Ｐゴシック"/>
              </a:rPr>
              <a:t>つのアクセス ポイントで </a:t>
            </a:r>
            <a:r>
              <a:rPr lang="en-US" altLang="ja-JP" dirty="0">
                <a:latin typeface="Arial"/>
                <a:ea typeface="ＭＳ Ｐゴシック"/>
              </a:rPr>
              <a:t>2 </a:t>
            </a:r>
            <a:r>
              <a:rPr lang="ja-JP" altLang="en-US" dirty="0">
                <a:latin typeface="Arial"/>
                <a:ea typeface="ＭＳ Ｐゴシック"/>
              </a:rPr>
              <a:t>つの異なるエリアをカバー。競合他社のアクセス ポイントよりアクセス ポイントの数を削減してネットワーク コストを最適化。それに伴い、</a:t>
            </a:r>
            <a:r>
              <a:rPr lang="en-US" altLang="ja-JP" dirty="0">
                <a:latin typeface="Arial"/>
                <a:ea typeface="ＭＳ Ｐゴシック"/>
              </a:rPr>
              <a:t>CAT6 </a:t>
            </a:r>
            <a:r>
              <a:rPr lang="ja-JP" altLang="en-US" dirty="0">
                <a:latin typeface="Arial"/>
                <a:ea typeface="ＭＳ Ｐゴシック"/>
              </a:rPr>
              <a:t>やスイッチ ポートも減少。</a:t>
            </a:r>
          </a:p>
          <a:p>
            <a:r>
              <a:rPr lang="en-US" altLang="ja-JP" dirty="0">
                <a:latin typeface="Arial"/>
                <a:ea typeface="ＭＳ Ｐゴシック"/>
              </a:rPr>
              <a:t>...</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cs typeface="Arial" panose="020B0604020202020204" pitchFamily="34" charset="0"/>
              </a:rPr>
              <a:pPr>
                <a:defRPr/>
              </a:pPr>
              <a:t>35</a:t>
            </a:fld>
            <a:endParaRPr lang="ja-JP" dirty="0">
              <a:solidFill>
                <a:prstClr val="black"/>
              </a:solidFill>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2418137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a:ea typeface="ＭＳ Ｐゴシック"/>
              </a:rPr>
              <a:t>機能の説明：</a:t>
            </a:r>
          </a:p>
          <a:p>
            <a:r>
              <a:rPr lang="ja-JP" altLang="en-US" dirty="0">
                <a:latin typeface="Arial"/>
                <a:ea typeface="ＭＳ Ｐゴシック"/>
              </a:rPr>
              <a:t>同じアクセス ポイントから、異なるエリアをカバーする無線を使用する </a:t>
            </a:r>
            <a:r>
              <a:rPr lang="en-US" altLang="ja-JP" dirty="0">
                <a:latin typeface="Arial"/>
                <a:ea typeface="ＭＳ Ｐゴシック"/>
              </a:rPr>
              <a:t>2 </a:t>
            </a:r>
            <a:r>
              <a:rPr lang="ja-JP" altLang="en-US" dirty="0">
                <a:latin typeface="Arial"/>
                <a:ea typeface="ＭＳ Ｐゴシック"/>
              </a:rPr>
              <a:t>つのマクロ セルを使用することで、</a:t>
            </a:r>
            <a:r>
              <a:rPr lang="en-US" altLang="ja-JP" dirty="0">
                <a:latin typeface="Arial"/>
                <a:ea typeface="ＭＳ Ｐゴシック"/>
              </a:rPr>
              <a:t>1 </a:t>
            </a:r>
            <a:r>
              <a:rPr lang="ja-JP" altLang="en-US" dirty="0">
                <a:latin typeface="Arial"/>
                <a:ea typeface="ＭＳ Ｐゴシック"/>
              </a:rPr>
              <a:t>つのアクセス ポイントで、より広い範囲にあるより多くのクライアントをカバーし</a:t>
            </a:r>
            <a:r>
              <a:rPr lang="ja-JP" altLang="en-US">
                <a:latin typeface="Arial"/>
                <a:ea typeface="ＭＳ Ｐゴシック"/>
              </a:rPr>
              <a:t>ます。保</a:t>
            </a:r>
            <a:r>
              <a:rPr lang="ja-JP" altLang="en-US" dirty="0">
                <a:latin typeface="Arial"/>
                <a:ea typeface="ＭＳ Ｐゴシック"/>
              </a:rPr>
              <a:t>管倉庫の場合、これは外部アンテナという形をとり、各アンテナは、</a:t>
            </a:r>
            <a:r>
              <a:rPr lang="en-US" altLang="ja-JP" dirty="0">
                <a:latin typeface="Arial"/>
                <a:ea typeface="ＭＳ Ｐゴシック"/>
              </a:rPr>
              <a:t>1 </a:t>
            </a:r>
            <a:r>
              <a:rPr lang="ja-JP" altLang="en-US" dirty="0">
                <a:latin typeface="Arial"/>
                <a:ea typeface="ＭＳ Ｐゴシック"/>
              </a:rPr>
              <a:t>つのアクセス ポイントから広いスペースの異なる区域をカバーします。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36</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571463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ja-JP" altLang="en-US" dirty="0">
                <a:latin typeface="Arial"/>
                <a:ea typeface="ＭＳ Ｐゴシック"/>
              </a:rPr>
              <a:t>機能の説明：</a:t>
            </a:r>
          </a:p>
          <a:p>
            <a:r>
              <a:rPr lang="ja-JP" altLang="en-US" dirty="0">
                <a:latin typeface="Arial"/>
                <a:ea typeface="ＭＳ Ｐゴシック"/>
              </a:rPr>
              <a:t>同じアクセス ポイントから、異なるエリアをカバーする無線を使用する </a:t>
            </a:r>
            <a:r>
              <a:rPr lang="en-US" altLang="ja-JP" dirty="0">
                <a:latin typeface="Arial"/>
                <a:ea typeface="ＭＳ Ｐゴシック"/>
              </a:rPr>
              <a:t>2 </a:t>
            </a:r>
            <a:r>
              <a:rPr lang="ja-JP" altLang="en-US" dirty="0">
                <a:latin typeface="Arial"/>
                <a:ea typeface="ＭＳ Ｐゴシック"/>
              </a:rPr>
              <a:t>つのマクロ セルを使用することで、</a:t>
            </a:r>
            <a:r>
              <a:rPr lang="en-US" altLang="ja-JP" dirty="0">
                <a:latin typeface="Arial"/>
                <a:ea typeface="ＭＳ Ｐゴシック"/>
              </a:rPr>
              <a:t>1 </a:t>
            </a:r>
            <a:r>
              <a:rPr lang="ja-JP" altLang="en-US" dirty="0">
                <a:latin typeface="Arial"/>
                <a:ea typeface="ＭＳ Ｐゴシック"/>
              </a:rPr>
              <a:t>つのアクセス ポイントで、より広い範囲にあるより多くのクライアントをカバーし</a:t>
            </a:r>
            <a:r>
              <a:rPr lang="ja-JP" altLang="en-US">
                <a:latin typeface="Arial"/>
                <a:ea typeface="ＭＳ Ｐゴシック"/>
              </a:rPr>
              <a:t>ます。保</a:t>
            </a:r>
            <a:r>
              <a:rPr lang="ja-JP" altLang="en-US" dirty="0">
                <a:latin typeface="Arial"/>
                <a:ea typeface="ＭＳ Ｐゴシック"/>
              </a:rPr>
              <a:t>管倉庫の場合、これは外部アンテナという形をとり、各アンテナは、</a:t>
            </a:r>
            <a:r>
              <a:rPr lang="en-US" altLang="ja-JP" dirty="0">
                <a:latin typeface="Arial"/>
                <a:ea typeface="ＭＳ Ｐゴシック"/>
              </a:rPr>
              <a:t>1 </a:t>
            </a:r>
            <a:r>
              <a:rPr lang="ja-JP" altLang="en-US" dirty="0">
                <a:latin typeface="Arial"/>
                <a:ea typeface="ＭＳ Ｐゴシック"/>
              </a:rPr>
              <a:t>つのアクセス ポイントから広いスペースの異なる区域をカバーします。</a:t>
            </a:r>
          </a:p>
          <a:p>
            <a:endParaRPr lang="ja-JP" altLang="en-US" dirty="0">
              <a:latin typeface="Arial"/>
              <a:ea typeface="ＭＳ Ｐゴシック"/>
            </a:endParaRPr>
          </a:p>
          <a:p>
            <a:r>
              <a:rPr lang="ja-JP" altLang="en-US" dirty="0">
                <a:latin typeface="Arial"/>
                <a:ea typeface="ＭＳ Ｐゴシック"/>
              </a:rPr>
              <a:t>コスト削減のための前提条件</a:t>
            </a:r>
          </a:p>
          <a:p>
            <a:pPr marL="171450" indent="-171450">
              <a:buFontTx/>
              <a:buChar char="-"/>
            </a:pPr>
            <a:r>
              <a:rPr lang="en-US" altLang="ja-JP" dirty="0">
                <a:latin typeface="Arial"/>
                <a:ea typeface="ＭＳ Ｐゴシック"/>
              </a:rPr>
              <a:t>2800 AP 10 </a:t>
            </a:r>
            <a:r>
              <a:rPr lang="ja-JP" altLang="en-US" dirty="0">
                <a:latin typeface="Arial"/>
                <a:ea typeface="ＭＳ Ｐゴシック"/>
              </a:rPr>
              <a:t>台 と </a:t>
            </a:r>
            <a:r>
              <a:rPr lang="en-US" altLang="ja-JP" dirty="0">
                <a:latin typeface="Arial"/>
                <a:ea typeface="ＭＳ Ｐゴシック"/>
              </a:rPr>
              <a:t>325 Aruba AP 20 </a:t>
            </a:r>
            <a:r>
              <a:rPr lang="ja-JP" altLang="en-US" dirty="0">
                <a:latin typeface="Arial"/>
                <a:ea typeface="ＭＳ Ｐゴシック"/>
              </a:rPr>
              <a:t>台を使用</a:t>
            </a:r>
          </a:p>
          <a:p>
            <a:pPr marL="171450" indent="-171450">
              <a:buFontTx/>
              <a:buChar char="-"/>
            </a:pPr>
            <a:endParaRPr lang="ja-JP" altLang="en-US" baseline="0" dirty="0">
              <a:latin typeface="Arial"/>
              <a:ea typeface="ＭＳ Ｐゴシック"/>
            </a:endParaRPr>
          </a:p>
          <a:p>
            <a:pPr marL="0" indent="0">
              <a:buFontTx/>
              <a:buNone/>
            </a:pPr>
            <a:r>
              <a:rPr lang="ja-JP" altLang="en-US" baseline="0" dirty="0">
                <a:latin typeface="Arial"/>
                <a:ea typeface="ＭＳ Ｐゴシック"/>
              </a:rPr>
              <a:t>価格</a:t>
            </a:r>
            <a:r>
              <a:rPr lang="ja-JP" altLang="en-US" baseline="0">
                <a:latin typeface="Arial"/>
                <a:ea typeface="ＭＳ Ｐゴシック"/>
              </a:rPr>
              <a:t>設定：</a:t>
            </a:r>
            <a:endParaRPr lang="ja-JP" altLang="en-US" baseline="0" dirty="0">
              <a:latin typeface="Arial"/>
              <a:ea typeface="ＭＳ Ｐゴシック"/>
            </a:endParaRPr>
          </a:p>
          <a:p>
            <a:pPr marL="0" indent="0">
              <a:buFontTx/>
              <a:buNone/>
            </a:pPr>
            <a:r>
              <a:rPr lang="en-US" altLang="ja-JP" sz="1200" b="1" i="0" u="none" strike="noStrike" kern="1200" dirty="0">
                <a:solidFill>
                  <a:schemeClr val="tx1"/>
                </a:solidFill>
                <a:effectLst/>
                <a:latin typeface="Calibri"/>
                <a:ea typeface="ＭＳ Ｐゴシック"/>
              </a:rPr>
              <a:t>5520 WLC = </a:t>
            </a:r>
            <a:r>
              <a:rPr lang="en-US" altLang="ja-JP" sz="1200" b="0" i="0" u="none" strike="noStrike" kern="1200" dirty="0">
                <a:solidFill>
                  <a:schemeClr val="tx1"/>
                </a:solidFill>
                <a:effectLst/>
                <a:latin typeface="Calibri"/>
                <a:ea typeface="ＭＳ Ｐゴシック"/>
              </a:rPr>
              <a:t>$27,000</a:t>
            </a:r>
            <a:r>
              <a:rPr lang="ja-JP" altLang="en-US">
                <a:latin typeface="Arial"/>
                <a:ea typeface="ＭＳ Ｐゴシック"/>
              </a:rPr>
              <a:t> </a:t>
            </a:r>
            <a:endParaRPr lang="ja-JP" altLang="en-US" sz="1200" b="0" i="0" u="none" strike="noStrike" kern="1200" dirty="0">
              <a:solidFill>
                <a:schemeClr val="tx1"/>
              </a:solidFill>
              <a:effectLst/>
              <a:latin typeface="Arial"/>
              <a:ea typeface="ＭＳ Ｐゴシック"/>
              <a:cs typeface="ＭＳ Ｐゴシック" charset="0"/>
            </a:endParaRPr>
          </a:p>
          <a:p>
            <a:pPr marL="0" indent="0">
              <a:buFontTx/>
              <a:buNone/>
            </a:pPr>
            <a:r>
              <a:rPr lang="en-US" altLang="ja-JP" sz="1200" b="1" i="0" u="none" strike="noStrike" kern="1200" dirty="0">
                <a:solidFill>
                  <a:schemeClr val="tx1"/>
                </a:solidFill>
                <a:effectLst/>
                <a:latin typeface="Calibri"/>
                <a:ea typeface="ＭＳ Ｐゴシック"/>
              </a:rPr>
              <a:t>2800 AP</a:t>
            </a:r>
            <a:r>
              <a:rPr lang="ja-JP" altLang="en-US">
                <a:latin typeface="Arial"/>
                <a:ea typeface="ＭＳ Ｐゴシック"/>
              </a:rPr>
              <a:t> </a:t>
            </a:r>
            <a:r>
              <a:rPr lang="en-US" altLang="ja-JP">
                <a:latin typeface="Arial"/>
                <a:ea typeface="ＭＳ Ｐゴシック"/>
              </a:rPr>
              <a:t>=</a:t>
            </a:r>
            <a:r>
              <a:rPr lang="en-US" altLang="ja-JP" sz="1200" b="0" i="0" u="none" strike="noStrike" kern="1200" dirty="0">
                <a:solidFill>
                  <a:schemeClr val="tx1"/>
                </a:solidFill>
                <a:effectLst/>
                <a:latin typeface="Calibri"/>
                <a:ea typeface="ＭＳ Ｐゴシック"/>
              </a:rPr>
              <a:t>$1,295</a:t>
            </a:r>
            <a:r>
              <a:rPr lang="ja-JP" altLang="en-US">
                <a:latin typeface="Arial"/>
                <a:ea typeface="ＭＳ Ｐゴシック"/>
              </a:rPr>
              <a:t> </a:t>
            </a:r>
          </a:p>
          <a:p>
            <a:pPr marL="0" indent="0">
              <a:buFontTx/>
              <a:buNone/>
            </a:pPr>
            <a:r>
              <a:rPr lang="en-US" altLang="ja-JP" sz="1200" b="1" i="0" u="none" strike="noStrike" kern="1200" dirty="0">
                <a:solidFill>
                  <a:schemeClr val="tx1"/>
                </a:solidFill>
                <a:effectLst/>
                <a:latin typeface="Calibri"/>
                <a:ea typeface="ＭＳ Ｐゴシック"/>
              </a:rPr>
              <a:t>aruba 325 = $1,395</a:t>
            </a:r>
          </a:p>
          <a:p>
            <a:pPr marL="0" indent="0">
              <a:buFontTx/>
              <a:buNone/>
            </a:pPr>
            <a:r>
              <a:rPr lang="en-US" altLang="ja-JP" sz="1200" b="1" i="0" u="none" strike="noStrike" kern="1200" dirty="0">
                <a:solidFill>
                  <a:schemeClr val="tx1"/>
                </a:solidFill>
                <a:effectLst/>
                <a:latin typeface="Calibri"/>
                <a:ea typeface="ＭＳ Ｐゴシック"/>
              </a:rPr>
              <a:t>Aruba </a:t>
            </a:r>
            <a:r>
              <a:rPr lang="ja-JP" altLang="en-US" sz="1200" b="1" i="0" u="none" strike="noStrike" kern="1200" dirty="0">
                <a:solidFill>
                  <a:schemeClr val="tx1"/>
                </a:solidFill>
                <a:effectLst/>
                <a:latin typeface="Calibri"/>
                <a:ea typeface="ＭＳ Ｐゴシック"/>
              </a:rPr>
              <a:t>コントローラ </a:t>
            </a:r>
            <a:r>
              <a:rPr lang="en-US" altLang="ja-JP" sz="1200" b="1" i="0" u="none" strike="noStrike" kern="1200" dirty="0">
                <a:solidFill>
                  <a:schemeClr val="tx1"/>
                </a:solidFill>
                <a:effectLst/>
                <a:latin typeface="Calibri"/>
                <a:ea typeface="ＭＳ Ｐゴシック"/>
              </a:rPr>
              <a:t>=</a:t>
            </a:r>
            <a:r>
              <a:rPr lang="ja-JP" altLang="en-US" sz="1200" b="0" i="0" u="none" strike="noStrike" kern="1200" dirty="0">
                <a:solidFill>
                  <a:schemeClr val="tx1"/>
                </a:solidFill>
                <a:effectLst/>
                <a:latin typeface="Calibri"/>
                <a:ea typeface="ＭＳ Ｐゴシック"/>
              </a:rPr>
              <a:t> </a:t>
            </a:r>
            <a:r>
              <a:rPr lang="en-US" altLang="ja-JP" sz="1200" b="0" i="0" u="none" strike="noStrike" kern="1200" dirty="0">
                <a:solidFill>
                  <a:schemeClr val="tx1"/>
                </a:solidFill>
                <a:effectLst/>
                <a:latin typeface="Calibri"/>
                <a:ea typeface="ＭＳ Ｐゴシック"/>
              </a:rPr>
              <a:t>$</a:t>
            </a:r>
            <a:r>
              <a:rPr lang="en-US" altLang="ja-JP" sz="1200" b="0" i="0" u="none" strike="noStrike" kern="1200">
                <a:solidFill>
                  <a:schemeClr val="tx1"/>
                </a:solidFill>
                <a:effectLst/>
                <a:latin typeface="Calibri"/>
                <a:ea typeface="ＭＳ Ｐゴシック"/>
              </a:rPr>
              <a:t>30,490</a:t>
            </a:r>
            <a:r>
              <a:rPr lang="ja-JP" altLang="en-US">
                <a:latin typeface="Arial"/>
                <a:ea typeface="ＭＳ Ｐゴシック"/>
              </a:rPr>
              <a:t> </a:t>
            </a:r>
            <a:endParaRPr lang="ja-JP" altLang="en-US" sz="1200" b="1" i="0" u="none" strike="noStrike" kern="1200">
              <a:solidFill>
                <a:schemeClr val="tx1"/>
              </a:solidFill>
              <a:effectLst/>
              <a:latin typeface="Arial"/>
              <a:ea typeface="ＭＳ Ｐゴシック"/>
              <a:cs typeface="ＭＳ Ｐゴシック" charset="0"/>
            </a:endParaRPr>
          </a:p>
          <a:p>
            <a:pPr marL="0" indent="0">
              <a:buFontTx/>
              <a:buNone/>
            </a:pPr>
            <a:r>
              <a:rPr lang="ja-JP" altLang="en-US" sz="1200" b="1" i="0" u="none" strike="noStrike" kern="1200">
                <a:solidFill>
                  <a:schemeClr val="tx1"/>
                </a:solidFill>
                <a:effectLst/>
                <a:latin typeface="Calibri"/>
                <a:ea typeface="ＭＳ Ｐゴシック"/>
              </a:rPr>
              <a:t>コ</a:t>
            </a:r>
            <a:r>
              <a:rPr lang="ja-JP" altLang="en-US" sz="1200" b="1" i="0" u="none" strike="noStrike" kern="1200" dirty="0">
                <a:solidFill>
                  <a:schemeClr val="tx1"/>
                </a:solidFill>
                <a:effectLst/>
                <a:latin typeface="Calibri"/>
                <a:ea typeface="ＭＳ Ｐゴシック"/>
              </a:rPr>
              <a:t>スト</a:t>
            </a:r>
            <a:r>
              <a:rPr lang="en-US" altLang="ja-JP" sz="1200" b="1" i="0" u="none" strike="noStrike" kern="1200" dirty="0">
                <a:solidFill>
                  <a:schemeClr val="tx1"/>
                </a:solidFill>
                <a:effectLst/>
                <a:latin typeface="Calibri"/>
                <a:ea typeface="ＭＳ Ｐゴシック"/>
              </a:rPr>
              <a:t>/</a:t>
            </a:r>
            <a:r>
              <a:rPr lang="ja-JP" altLang="en-US" sz="1200" b="1" i="0" u="none" strike="noStrike" kern="1200" dirty="0">
                <a:solidFill>
                  <a:schemeClr val="tx1"/>
                </a:solidFill>
                <a:effectLst/>
                <a:latin typeface="Calibri"/>
                <a:ea typeface="ＭＳ Ｐゴシック"/>
              </a:rPr>
              <a:t>イーサネット敷設 </a:t>
            </a:r>
            <a:r>
              <a:rPr lang="en-US" altLang="ja-JP" sz="1200" b="1" i="0" u="none" strike="noStrike" kern="1200" dirty="0">
                <a:solidFill>
                  <a:schemeClr val="tx1"/>
                </a:solidFill>
                <a:effectLst/>
                <a:latin typeface="Calibri"/>
                <a:ea typeface="ＭＳ Ｐゴシック"/>
              </a:rPr>
              <a:t>= $750</a:t>
            </a:r>
          </a:p>
          <a:p>
            <a:pPr marL="0" indent="0">
              <a:buFontTx/>
              <a:buNone/>
            </a:pPr>
            <a:r>
              <a:rPr lang="ja-JP" altLang="en-US" sz="1200" b="1" i="0" u="none" strike="noStrike" kern="1200" dirty="0">
                <a:solidFill>
                  <a:schemeClr val="tx1"/>
                </a:solidFill>
                <a:effectLst/>
                <a:latin typeface="Calibri"/>
                <a:ea typeface="ＭＳ Ｐゴシック"/>
              </a:rPr>
              <a:t>価格</a:t>
            </a:r>
            <a:r>
              <a:rPr lang="en-US" altLang="ja-JP" sz="1200" b="1" i="0" u="none" strike="noStrike" kern="1200" dirty="0">
                <a:solidFill>
                  <a:schemeClr val="tx1"/>
                </a:solidFill>
                <a:effectLst/>
                <a:latin typeface="Calibri"/>
                <a:ea typeface="ＭＳ Ｐゴシック"/>
              </a:rPr>
              <a:t>/GE </a:t>
            </a:r>
            <a:r>
              <a:rPr lang="ja-JP" altLang="en-US" sz="1200" b="1" i="0" u="none" strike="noStrike" kern="1200" dirty="0">
                <a:solidFill>
                  <a:schemeClr val="tx1"/>
                </a:solidFill>
                <a:effectLst/>
                <a:latin typeface="Calibri"/>
                <a:ea typeface="ＭＳ Ｐゴシック"/>
              </a:rPr>
              <a:t>ポート</a:t>
            </a:r>
            <a:r>
              <a:rPr lang="ja-JP" altLang="en-US">
                <a:latin typeface="Arial"/>
                <a:ea typeface="ＭＳ Ｐゴシック"/>
              </a:rPr>
              <a:t> </a:t>
            </a:r>
            <a:r>
              <a:rPr lang="en-US" altLang="ja-JP">
                <a:latin typeface="Arial"/>
                <a:ea typeface="ＭＳ Ｐゴシック"/>
              </a:rPr>
              <a:t>= $92</a:t>
            </a:r>
          </a:p>
          <a:p>
            <a:pPr marL="0" indent="0">
              <a:buFontTx/>
              <a:buNone/>
            </a:pPr>
            <a:r>
              <a:rPr lang="ja-JP" altLang="en-US" sz="1200" b="1" i="0" u="none" strike="noStrike" kern="1200" dirty="0">
                <a:solidFill>
                  <a:schemeClr val="tx1"/>
                </a:solidFill>
                <a:effectLst/>
                <a:latin typeface="Calibri"/>
                <a:ea typeface="ＭＳ Ｐゴシック"/>
              </a:rPr>
              <a:t>価格</a:t>
            </a:r>
            <a:r>
              <a:rPr lang="en-US" altLang="ja-JP" sz="1200" b="1" i="0" u="none" strike="noStrike" kern="1200" dirty="0">
                <a:solidFill>
                  <a:schemeClr val="tx1"/>
                </a:solidFill>
                <a:effectLst/>
                <a:latin typeface="Calibri"/>
                <a:ea typeface="ＭＳ Ｐゴシック"/>
              </a:rPr>
              <a:t>/10GE </a:t>
            </a:r>
            <a:r>
              <a:rPr lang="ja-JP" altLang="en-US" sz="1200" b="1" i="0" u="none" strike="noStrike" kern="1200" dirty="0">
                <a:solidFill>
                  <a:schemeClr val="tx1"/>
                </a:solidFill>
                <a:effectLst/>
                <a:latin typeface="Calibri"/>
                <a:ea typeface="ＭＳ Ｐゴシック"/>
              </a:rPr>
              <a:t>ポート</a:t>
            </a:r>
            <a:r>
              <a:rPr lang="ja-JP" altLang="en-US">
                <a:latin typeface="Arial"/>
                <a:ea typeface="ＭＳ Ｐゴシック"/>
              </a:rPr>
              <a:t> </a:t>
            </a:r>
            <a:r>
              <a:rPr lang="en-US" altLang="ja-JP">
                <a:latin typeface="Arial"/>
                <a:ea typeface="ＭＳ Ｐゴシック"/>
              </a:rPr>
              <a:t>= </a:t>
            </a:r>
            <a:r>
              <a:rPr lang="en-US" altLang="ja-JP" sz="1200" b="0" i="0" u="none" strike="noStrike" kern="1200" dirty="0">
                <a:solidFill>
                  <a:schemeClr val="tx1"/>
                </a:solidFill>
                <a:effectLst/>
                <a:latin typeface="Calibri"/>
                <a:ea typeface="ＭＳ Ｐゴシック"/>
              </a:rPr>
              <a:t>$450</a:t>
            </a:r>
          </a:p>
          <a:p>
            <a:pPr marL="0" indent="0">
              <a:buFontTx/>
              <a:buNone/>
            </a:pPr>
            <a:endParaRPr lang="ja-JP" altLang="en-US" sz="1200" b="0" i="0" u="none" strike="noStrike" kern="1200" dirty="0">
              <a:solidFill>
                <a:schemeClr val="tx1"/>
              </a:solidFill>
              <a:effectLst/>
              <a:latin typeface="Calibri"/>
              <a:ea typeface="ＭＳ Ｐゴシック"/>
            </a:endParaRPr>
          </a:p>
          <a:p>
            <a:pPr marL="0" indent="0">
              <a:buFontTx/>
              <a:buNone/>
            </a:pPr>
            <a:r>
              <a:rPr lang="ja-JP" altLang="en-US" sz="1200" b="1" i="0" u="sng" strike="noStrike" kern="1200" dirty="0">
                <a:solidFill>
                  <a:schemeClr val="tx1"/>
                </a:solidFill>
                <a:effectLst/>
                <a:latin typeface="Calibri"/>
                <a:ea typeface="ＭＳ Ｐゴシック"/>
              </a:rPr>
              <a:t>シスコのシナリオ</a:t>
            </a:r>
            <a:r>
              <a:rPr lang="ja-JP" altLang="en-US" sz="1200" b="1" i="0" u="none" strike="noStrike" kern="1200">
                <a:solidFill>
                  <a:schemeClr val="tx1"/>
                </a:solidFill>
                <a:effectLst/>
                <a:latin typeface="Calibri"/>
                <a:ea typeface="ＭＳ Ｐゴシック"/>
              </a:rPr>
              <a:t>（</a:t>
            </a:r>
            <a:r>
              <a:rPr lang="en-US" altLang="ja-JP" sz="1200" b="1" i="0" u="none" strike="noStrike" kern="1200">
                <a:solidFill>
                  <a:schemeClr val="tx1"/>
                </a:solidFill>
                <a:effectLst/>
                <a:latin typeface="Calibri"/>
                <a:ea typeface="ＭＳ Ｐゴシック"/>
              </a:rPr>
              <a:t>2800</a:t>
            </a:r>
            <a:r>
              <a:rPr lang="ja-JP" altLang="en-US" sz="1200" b="1" i="0" u="none" strike="noStrike" kern="1200">
                <a:solidFill>
                  <a:schemeClr val="tx1"/>
                </a:solidFill>
                <a:effectLst/>
                <a:latin typeface="Calibri"/>
                <a:ea typeface="ＭＳ Ｐゴシック"/>
              </a:rPr>
              <a:t>）</a:t>
            </a:r>
            <a:r>
              <a:rPr lang="en-US" altLang="ja-JP" sz="1200" b="1" i="0" u="sng" strike="noStrike" kern="1200">
                <a:solidFill>
                  <a:schemeClr val="tx1"/>
                </a:solidFill>
                <a:effectLst/>
                <a:latin typeface="Calibri"/>
                <a:ea typeface="ＭＳ Ｐゴシック"/>
              </a:rPr>
              <a:t>Aruba </a:t>
            </a:r>
            <a:r>
              <a:rPr lang="ja-JP" altLang="en-US" sz="1200" b="1" i="0" u="sng" strike="noStrike" kern="1200" dirty="0">
                <a:solidFill>
                  <a:schemeClr val="tx1"/>
                </a:solidFill>
                <a:effectLst/>
                <a:latin typeface="Calibri"/>
                <a:ea typeface="ＭＳ Ｐゴシック"/>
              </a:rPr>
              <a:t>のシナリオ（</a:t>
            </a:r>
            <a:r>
              <a:rPr lang="en-US" altLang="ja-JP" sz="1200" b="1" i="0" u="sng" strike="noStrike" kern="1200" dirty="0">
                <a:solidFill>
                  <a:schemeClr val="tx1"/>
                </a:solidFill>
                <a:effectLst/>
                <a:latin typeface="Calibri"/>
                <a:ea typeface="ＭＳ Ｐゴシック"/>
              </a:rPr>
              <a:t>325</a:t>
            </a:r>
            <a:r>
              <a:rPr lang="ja-JP" altLang="en-US" sz="1200" b="1" i="0" u="sng" strike="noStrike" kern="1200" dirty="0">
                <a:solidFill>
                  <a:schemeClr val="tx1"/>
                </a:solidFill>
                <a:effectLst/>
                <a:latin typeface="Calibri"/>
                <a:ea typeface="ＭＳ Ｐゴシック"/>
              </a:rPr>
              <a:t>）</a:t>
            </a:r>
          </a:p>
          <a:p>
            <a:pPr marL="0" indent="0">
              <a:buFontTx/>
              <a:buNone/>
            </a:pPr>
            <a:r>
              <a:rPr lang="en-US" altLang="ja-JP" sz="1200" b="0" i="0" u="none" strike="noStrike" kern="1200" dirty="0">
                <a:solidFill>
                  <a:schemeClr val="tx1"/>
                </a:solidFill>
                <a:effectLst/>
                <a:latin typeface="Calibri"/>
                <a:ea typeface="ＭＳ Ｐゴシック"/>
              </a:rPr>
              <a:t>AP </a:t>
            </a:r>
            <a:r>
              <a:rPr lang="ja-JP" altLang="en-US" sz="1200" b="0" i="0" u="none" strike="noStrike" kern="1200">
                <a:solidFill>
                  <a:schemeClr val="tx1"/>
                </a:solidFill>
                <a:effectLst/>
                <a:latin typeface="Calibri"/>
                <a:ea typeface="ＭＳ Ｐゴシック"/>
              </a:rPr>
              <a:t>の数</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10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20</a:t>
            </a:r>
            <a:endParaRPr lang="en-US" altLang="ja-JP" sz="1200" b="0" i="0" u="none" strike="noStrike" kern="1200" dirty="0">
              <a:solidFill>
                <a:schemeClr val="tx1"/>
              </a:solidFill>
              <a:effectLst/>
              <a:latin typeface="Calibri"/>
              <a:ea typeface="ＭＳ Ｐゴシック"/>
            </a:endParaRPr>
          </a:p>
          <a:p>
            <a:pPr marL="0" indent="0">
              <a:buFontTx/>
              <a:buNone/>
            </a:pPr>
            <a:r>
              <a:rPr lang="en-US" altLang="ja-JP" sz="1200" b="0" i="0" u="none" strike="noStrike" kern="1200" dirty="0">
                <a:solidFill>
                  <a:schemeClr val="tx1"/>
                </a:solidFill>
                <a:effectLst/>
                <a:latin typeface="Calibri"/>
                <a:ea typeface="ＭＳ Ｐゴシック"/>
              </a:rPr>
              <a:t>AP </a:t>
            </a:r>
            <a:r>
              <a:rPr lang="ja-JP" altLang="en-US" sz="1200" b="0" i="0" u="none" strike="noStrike" kern="1200" dirty="0">
                <a:solidFill>
                  <a:schemeClr val="tx1"/>
                </a:solidFill>
                <a:effectLst/>
                <a:latin typeface="Calibri"/>
                <a:ea typeface="ＭＳ Ｐゴシック"/>
              </a:rPr>
              <a:t>コスト小計</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$12,950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a:t>
            </a:r>
            <a:r>
              <a:rPr lang="en-US" altLang="ja-JP" sz="1200" b="0" i="0" u="none" strike="noStrike" kern="1200" dirty="0">
                <a:solidFill>
                  <a:schemeClr val="tx1"/>
                </a:solidFill>
                <a:effectLst/>
                <a:latin typeface="Calibri"/>
                <a:ea typeface="ＭＳ Ｐゴシック"/>
              </a:rPr>
              <a:t>27,900</a:t>
            </a:r>
            <a:r>
              <a:rPr lang="ja-JP" altLang="en-US">
                <a:latin typeface="Arial"/>
                <a:ea typeface="ＭＳ Ｐゴシック"/>
              </a:rPr>
              <a:t> </a:t>
            </a:r>
          </a:p>
          <a:p>
            <a:pPr marL="0" indent="0">
              <a:buFontTx/>
              <a:buNone/>
            </a:pPr>
            <a:r>
              <a:rPr lang="en-US" altLang="ja-JP" sz="1200" b="0" i="0" u="none" strike="noStrike" kern="1200">
                <a:solidFill>
                  <a:schemeClr val="tx1"/>
                </a:solidFill>
                <a:effectLst/>
                <a:latin typeface="Calibri"/>
                <a:ea typeface="ＭＳ Ｐゴシック"/>
              </a:rPr>
              <a:t>WLC</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$27,000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a:t>
            </a:r>
            <a:r>
              <a:rPr lang="en-US" altLang="ja-JP" sz="1200" b="0" i="0" u="none" strike="noStrike" kern="1200" dirty="0">
                <a:solidFill>
                  <a:schemeClr val="tx1"/>
                </a:solidFill>
                <a:effectLst/>
                <a:latin typeface="Calibri"/>
                <a:ea typeface="ＭＳ Ｐゴシック"/>
              </a:rPr>
              <a:t>30,490</a:t>
            </a:r>
            <a:r>
              <a:rPr lang="ja-JP" altLang="en-US">
                <a:latin typeface="Arial"/>
                <a:ea typeface="ＭＳ Ｐゴシック"/>
              </a:rPr>
              <a:t> </a:t>
            </a:r>
          </a:p>
          <a:p>
            <a:pPr marL="0" indent="0">
              <a:buFontTx/>
              <a:buNone/>
            </a:pPr>
            <a:r>
              <a:rPr lang="en-US" altLang="ja-JP" sz="1200" b="0" i="0" u="none" strike="noStrike" kern="1200" dirty="0">
                <a:solidFill>
                  <a:schemeClr val="tx1"/>
                </a:solidFill>
                <a:effectLst/>
                <a:latin typeface="Calibri"/>
                <a:ea typeface="ＭＳ Ｐゴシック"/>
              </a:rPr>
              <a:t>GE </a:t>
            </a:r>
            <a:r>
              <a:rPr lang="ja-JP" altLang="en-US" sz="1200" b="0" i="0" u="none" strike="noStrike" kern="1200" dirty="0">
                <a:solidFill>
                  <a:schemeClr val="tx1"/>
                </a:solidFill>
                <a:effectLst/>
                <a:latin typeface="Calibri"/>
                <a:ea typeface="ＭＳ Ｐゴシック"/>
              </a:rPr>
              <a:t>ポ</a:t>
            </a:r>
            <a:r>
              <a:rPr lang="ja-JP" altLang="en-US" sz="1200" b="0" i="0" u="none" strike="noStrike" kern="1200">
                <a:solidFill>
                  <a:schemeClr val="tx1"/>
                </a:solidFill>
                <a:effectLst/>
                <a:latin typeface="Calibri"/>
                <a:ea typeface="ＭＳ Ｐゴシック"/>
              </a:rPr>
              <a:t>ート</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$920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a:t>
            </a:r>
            <a:r>
              <a:rPr lang="en-US" altLang="ja-JP" sz="1200" b="0" i="0" u="none" strike="noStrike" kern="1200" dirty="0">
                <a:solidFill>
                  <a:schemeClr val="tx1"/>
                </a:solidFill>
                <a:effectLst/>
                <a:latin typeface="Calibri"/>
                <a:ea typeface="ＭＳ Ｐゴシック"/>
              </a:rPr>
              <a:t>1,840</a:t>
            </a:r>
            <a:r>
              <a:rPr lang="ja-JP" altLang="en-US">
                <a:latin typeface="Arial"/>
                <a:ea typeface="ＭＳ Ｐゴシック"/>
              </a:rPr>
              <a:t> </a:t>
            </a:r>
          </a:p>
          <a:p>
            <a:pPr marL="0" indent="0">
              <a:buFontTx/>
              <a:buNone/>
            </a:pPr>
            <a:r>
              <a:rPr lang="en-US" altLang="ja-JP" sz="1200" b="0" i="0" u="none" strike="noStrike" kern="1200" dirty="0">
                <a:solidFill>
                  <a:schemeClr val="tx1"/>
                </a:solidFill>
                <a:effectLst/>
                <a:latin typeface="Calibri"/>
                <a:ea typeface="ＭＳ Ｐゴシック"/>
              </a:rPr>
              <a:t>10G </a:t>
            </a:r>
            <a:r>
              <a:rPr lang="ja-JP" altLang="en-US" sz="1200" b="0" i="0" u="none" strike="noStrike" kern="1200" dirty="0">
                <a:solidFill>
                  <a:schemeClr val="tx1"/>
                </a:solidFill>
                <a:effectLst/>
                <a:latin typeface="Calibri"/>
                <a:ea typeface="ＭＳ Ｐゴシック"/>
              </a:rPr>
              <a:t>ポ</a:t>
            </a:r>
            <a:r>
              <a:rPr lang="ja-JP" altLang="en-US" sz="1200" b="0" i="0" u="none" strike="noStrike" kern="1200">
                <a:solidFill>
                  <a:schemeClr val="tx1"/>
                </a:solidFill>
                <a:effectLst/>
                <a:latin typeface="Calibri"/>
                <a:ea typeface="ＭＳ Ｐゴシック"/>
              </a:rPr>
              <a:t>ート</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$450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a:t>
            </a:r>
            <a:r>
              <a:rPr lang="en-US" altLang="ja-JP" sz="1200" b="0" i="0" u="none" strike="noStrike" kern="1200" dirty="0">
                <a:solidFill>
                  <a:schemeClr val="tx1"/>
                </a:solidFill>
                <a:effectLst/>
                <a:latin typeface="Calibri"/>
                <a:ea typeface="ＭＳ Ｐゴシック"/>
              </a:rPr>
              <a:t>900</a:t>
            </a:r>
            <a:r>
              <a:rPr lang="ja-JP" altLang="en-US">
                <a:latin typeface="Arial"/>
                <a:ea typeface="ＭＳ Ｐゴシック"/>
              </a:rPr>
              <a:t> </a:t>
            </a:r>
          </a:p>
          <a:p>
            <a:pPr marL="0" indent="0">
              <a:buFontTx/>
              <a:buNone/>
            </a:pPr>
            <a:r>
              <a:rPr lang="ja-JP" altLang="en-US" sz="1200" b="0" i="0" u="none" strike="noStrike" kern="1200" dirty="0">
                <a:solidFill>
                  <a:schemeClr val="tx1"/>
                </a:solidFill>
                <a:effectLst/>
                <a:latin typeface="Calibri"/>
                <a:ea typeface="ＭＳ Ｐゴシック"/>
              </a:rPr>
              <a:t>イーサネット</a:t>
            </a:r>
            <a:r>
              <a:rPr lang="ja-JP" altLang="en-US" sz="1200" b="0" i="0" u="none" strike="noStrike" kern="1200">
                <a:solidFill>
                  <a:schemeClr val="tx1"/>
                </a:solidFill>
                <a:effectLst/>
                <a:latin typeface="Calibri"/>
                <a:ea typeface="ＭＳ Ｐゴシック"/>
              </a:rPr>
              <a:t>敷設</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$7,500</a:t>
            </a:r>
            <a:r>
              <a:rPr lang="ja-JP" altLang="en-US">
                <a:latin typeface="Arial"/>
                <a:ea typeface="ＭＳ Ｐゴシック"/>
              </a:rPr>
              <a:t> </a:t>
            </a:r>
            <a:r>
              <a:rPr lang="en-US" altLang="ja-JP" sz="1200" b="0" i="0" u="none" strike="noStrike" kern="1200">
                <a:solidFill>
                  <a:schemeClr val="tx1"/>
                </a:solidFill>
                <a:effectLst/>
                <a:latin typeface="Calibri"/>
                <a:ea typeface="ＭＳ Ｐゴシック"/>
              </a:rPr>
              <a:t>$</a:t>
            </a:r>
            <a:r>
              <a:rPr lang="en-US" altLang="ja-JP" sz="1200" b="0" i="0" u="none" strike="noStrike" kern="1200" dirty="0">
                <a:solidFill>
                  <a:schemeClr val="tx1"/>
                </a:solidFill>
                <a:effectLst/>
                <a:latin typeface="Calibri"/>
                <a:ea typeface="ＭＳ Ｐゴシック"/>
              </a:rPr>
              <a:t>15,000</a:t>
            </a:r>
            <a:r>
              <a:rPr lang="ja-JP" altLang="en-US">
                <a:latin typeface="Arial"/>
                <a:ea typeface="ＭＳ Ｐゴシック"/>
              </a:rPr>
              <a:t> </a:t>
            </a:r>
          </a:p>
          <a:p>
            <a:pPr marL="0" indent="0">
              <a:buFontTx/>
              <a:buNone/>
            </a:pPr>
            <a:r>
              <a:rPr lang="ja-JP" altLang="en-US" sz="1200" b="1" i="1" u="none" strike="noStrike" kern="1200">
                <a:solidFill>
                  <a:schemeClr val="tx1"/>
                </a:solidFill>
                <a:effectLst/>
                <a:latin typeface="Calibri"/>
                <a:ea typeface="ＭＳ Ｐゴシック"/>
              </a:rPr>
              <a:t>合計</a:t>
            </a:r>
            <a:r>
              <a:rPr lang="ja-JP" altLang="en-US">
                <a:latin typeface="Arial"/>
                <a:ea typeface="ＭＳ Ｐゴシック"/>
              </a:rPr>
              <a:t> </a:t>
            </a:r>
            <a:r>
              <a:rPr lang="en-US" altLang="ja-JP" sz="1200" b="1" i="1" u="none" strike="noStrike" kern="1200">
                <a:solidFill>
                  <a:schemeClr val="tx1"/>
                </a:solidFill>
                <a:effectLst/>
                <a:latin typeface="Calibri"/>
                <a:ea typeface="ＭＳ Ｐゴシック"/>
              </a:rPr>
              <a:t>$48,820</a:t>
            </a:r>
            <a:r>
              <a:rPr lang="ja-JP" altLang="en-US">
                <a:latin typeface="Arial"/>
                <a:ea typeface="ＭＳ Ｐゴシック"/>
              </a:rPr>
              <a:t> </a:t>
            </a:r>
            <a:r>
              <a:rPr lang="en-US" altLang="ja-JP" sz="1200" b="1" i="1" u="none" strike="noStrike" kern="1200">
                <a:solidFill>
                  <a:schemeClr val="tx1"/>
                </a:solidFill>
                <a:effectLst/>
                <a:latin typeface="Calibri"/>
                <a:ea typeface="ＭＳ Ｐゴシック"/>
              </a:rPr>
              <a:t>$</a:t>
            </a:r>
            <a:r>
              <a:rPr lang="en-US" altLang="ja-JP" sz="1200" b="1" i="1" u="none" strike="noStrike" kern="1200" dirty="0">
                <a:solidFill>
                  <a:schemeClr val="tx1"/>
                </a:solidFill>
                <a:effectLst/>
                <a:latin typeface="Calibri"/>
                <a:ea typeface="ＭＳ Ｐゴシック"/>
              </a:rPr>
              <a:t>76,130</a:t>
            </a:r>
            <a:r>
              <a:rPr lang="ja-JP" altLang="en-US">
                <a:latin typeface="Arial"/>
                <a:ea typeface="ＭＳ Ｐゴシック"/>
              </a:rPr>
              <a:t> </a:t>
            </a:r>
          </a:p>
          <a:p>
            <a:pPr marL="0" indent="0">
              <a:buFontTx/>
              <a:buNone/>
            </a:pPr>
            <a:r>
              <a:rPr lang="ja-JP" altLang="en-US" sz="1200" b="1" i="1" u="none" strike="noStrike" kern="1200">
                <a:solidFill>
                  <a:schemeClr val="tx1"/>
                </a:solidFill>
                <a:effectLst/>
                <a:latin typeface="Calibri"/>
                <a:ea typeface="ＭＳ Ｐゴシック"/>
              </a:rPr>
              <a:t>差</a:t>
            </a:r>
            <a:r>
              <a:rPr lang="ja-JP" altLang="en-US">
                <a:latin typeface="Arial"/>
                <a:ea typeface="ＭＳ Ｐゴシック"/>
              </a:rPr>
              <a:t> </a:t>
            </a:r>
            <a:r>
              <a:rPr lang="en-US" altLang="ja-JP" sz="1200" b="1" i="1" u="none" strike="noStrike" kern="1200">
                <a:solidFill>
                  <a:schemeClr val="tx1"/>
                </a:solidFill>
                <a:effectLst/>
                <a:latin typeface="Calibri"/>
                <a:ea typeface="ＭＳ Ｐゴシック"/>
              </a:rPr>
              <a:t>$</a:t>
            </a:r>
            <a:r>
              <a:rPr lang="en-US" altLang="ja-JP" sz="1200" b="1" i="1" u="none" strike="noStrike" kern="1200" dirty="0">
                <a:solidFill>
                  <a:schemeClr val="tx1"/>
                </a:solidFill>
                <a:effectLst/>
                <a:latin typeface="Calibri"/>
                <a:ea typeface="ＭＳ Ｐゴシック"/>
              </a:rPr>
              <a:t>27,310</a:t>
            </a:r>
            <a:r>
              <a:rPr lang="ja-JP" altLang="en-US">
                <a:latin typeface="Arial"/>
                <a:ea typeface="ＭＳ Ｐゴシック"/>
              </a:rPr>
              <a:t> </a:t>
            </a:r>
            <a:r>
              <a:rPr lang="ja-JP" altLang="en-US" sz="1200" b="0" i="0" u="none" strike="noStrike" kern="1200" dirty="0">
                <a:solidFill>
                  <a:schemeClr val="tx1"/>
                </a:solidFill>
                <a:effectLst/>
                <a:latin typeface="Calibri"/>
                <a:ea typeface="ＭＳ Ｐゴシック"/>
              </a:rPr>
              <a:t> </a:t>
            </a:r>
            <a:r>
              <a:rPr lang="ja-JP" altLang="en-US">
                <a:latin typeface="Arial"/>
                <a:ea typeface="ＭＳ Ｐゴシック"/>
              </a:rPr>
              <a:t> </a:t>
            </a:r>
          </a:p>
          <a:p>
            <a:pPr marL="0" indent="0">
              <a:buFontTx/>
              <a:buNone/>
            </a:pPr>
            <a:r>
              <a:rPr lang="ja-JP" altLang="en-US" sz="1200" b="1" i="1" u="none" strike="noStrike" kern="1200" dirty="0">
                <a:solidFill>
                  <a:schemeClr val="tx1"/>
                </a:solidFill>
                <a:effectLst/>
                <a:latin typeface="Calibri"/>
                <a:ea typeface="ＭＳ Ｐゴシック"/>
              </a:rPr>
              <a:t>差異率</a:t>
            </a:r>
            <a:r>
              <a:rPr lang="ja-JP" altLang="en-US">
                <a:latin typeface="Arial"/>
                <a:ea typeface="ＭＳ Ｐゴシック"/>
              </a:rPr>
              <a:t> </a:t>
            </a:r>
            <a:r>
              <a:rPr lang="en-US" altLang="ja-JP" sz="1200" b="1" i="1" u="none" strike="noStrike" kern="1200" dirty="0">
                <a:solidFill>
                  <a:schemeClr val="tx1"/>
                </a:solidFill>
                <a:effectLst/>
                <a:latin typeface="Calibri"/>
                <a:ea typeface="ＭＳ Ｐゴシック"/>
              </a:rPr>
              <a:t>35.87 %</a:t>
            </a:r>
            <a:r>
              <a:rPr lang="ja-JP" altLang="en-US">
                <a:latin typeface="Arial"/>
                <a:ea typeface="ＭＳ Ｐゴシック"/>
              </a:rPr>
              <a:t> </a:t>
            </a:r>
            <a:r>
              <a:rPr lang="ja-JP" altLang="en-US" sz="1200" b="0" i="0" u="none" strike="noStrike" kern="1200" dirty="0">
                <a:solidFill>
                  <a:schemeClr val="tx1"/>
                </a:solidFill>
                <a:effectLst/>
                <a:latin typeface="Calibri"/>
                <a:ea typeface="ＭＳ Ｐゴシック"/>
              </a:rPr>
              <a:t> </a:t>
            </a:r>
            <a:r>
              <a:rPr lang="ja-JP" altLang="en-US">
                <a:latin typeface="Arial"/>
                <a:ea typeface="ＭＳ Ｐゴシック"/>
              </a:rPr>
              <a:t> </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37</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728042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dirty="0">
                <a:latin typeface="Arial"/>
                <a:ea typeface="ＭＳ Ｐゴシック"/>
              </a:rPr>
              <a:t>LOB </a:t>
            </a:r>
            <a:r>
              <a:rPr lang="ja-JP" altLang="en-US" dirty="0">
                <a:latin typeface="Arial"/>
                <a:ea typeface="ＭＳ Ｐゴシック"/>
              </a:rPr>
              <a:t>にとってのメリット：</a:t>
            </a:r>
          </a:p>
          <a:p>
            <a:r>
              <a:rPr lang="ja-JP" altLang="en-US" dirty="0">
                <a:latin typeface="Arial"/>
                <a:ea typeface="ＭＳ Ｐゴシック"/>
              </a:rPr>
              <a:t>さまざまな最新デバイスとレガシー デバイスが混在している環境で全体的に優れたエクスペリエンスを提供することにより、クライアント デバイスの耐用年数を延長できます。</a:t>
            </a:r>
          </a:p>
          <a:p>
            <a:r>
              <a:rPr lang="en-US" altLang="ja-JP" dirty="0">
                <a:latin typeface="Arial"/>
                <a:ea typeface="ＭＳ Ｐゴシック"/>
              </a:rPr>
              <a:t>IT </a:t>
            </a:r>
            <a:r>
              <a:rPr lang="ja-JP" altLang="en-US" dirty="0">
                <a:latin typeface="Arial"/>
                <a:ea typeface="ＭＳ Ｐゴシック"/>
              </a:rPr>
              <a:t>にとってのメリット：</a:t>
            </a:r>
          </a:p>
          <a:p>
            <a:r>
              <a:rPr lang="ja-JP" altLang="en-US" dirty="0">
                <a:latin typeface="Arial"/>
                <a:ea typeface="ＭＳ Ｐゴシック"/>
              </a:rPr>
              <a:t>最新のクライアントのパフォーマンスとエクスペリエンスを低下させないために、レガシー クライアントのサポートを分離できます。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cs typeface="Arial" panose="020B0604020202020204" pitchFamily="34" charset="0"/>
              </a:rPr>
              <a:pPr>
                <a:defRPr/>
              </a:pPr>
              <a:t>38</a:t>
            </a:fld>
            <a:endParaRPr lang="ja-JP" dirty="0">
              <a:solidFill>
                <a:prstClr val="black"/>
              </a:solidFill>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3556455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a:ea typeface="ＭＳ Ｐゴシック"/>
              </a:rPr>
              <a:t>機能の説明</a:t>
            </a:r>
          </a:p>
          <a:p>
            <a:r>
              <a:rPr lang="en-US" altLang="ja-JP" dirty="0">
                <a:latin typeface="Arial"/>
                <a:ea typeface="ＭＳ Ｐゴシック"/>
              </a:rPr>
              <a:t>11b </a:t>
            </a:r>
            <a:r>
              <a:rPr lang="ja-JP" altLang="en-US" dirty="0">
                <a:latin typeface="Arial"/>
                <a:ea typeface="ＭＳ Ｐゴシック"/>
              </a:rPr>
              <a:t>のトラフィックとレガシー デバイス向けに特定の </a:t>
            </a:r>
            <a:r>
              <a:rPr lang="en-US" altLang="ja-JP" dirty="0">
                <a:latin typeface="Arial"/>
                <a:ea typeface="ＭＳ Ｐゴシック"/>
              </a:rPr>
              <a:t>2.4 GHz </a:t>
            </a:r>
            <a:r>
              <a:rPr lang="ja-JP" altLang="en-US" dirty="0">
                <a:latin typeface="Arial"/>
                <a:ea typeface="ＭＳ Ｐゴシック"/>
              </a:rPr>
              <a:t>無線を確保します。他の高性能クライアントは </a:t>
            </a:r>
            <a:r>
              <a:rPr lang="en-US" altLang="ja-JP" dirty="0">
                <a:latin typeface="Arial"/>
                <a:ea typeface="ＭＳ Ｐゴシック"/>
              </a:rPr>
              <a:t>5 GHz </a:t>
            </a:r>
            <a:r>
              <a:rPr lang="ja-JP" altLang="en-US" dirty="0">
                <a:latin typeface="Arial"/>
                <a:ea typeface="ＭＳ Ｐゴシック"/>
              </a:rPr>
              <a:t>で接続します。</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39</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221254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numCol="1" anchor="t" anchorCtr="0" compatLnSpc="1">
            <a:prstTxWarp prst="textNoShape">
              <a:avLst/>
            </a:prstTxWarp>
          </a:bodyPr>
          <a:lstStyle/>
          <a:p>
            <a:r>
              <a:rPr lang="ja-JP" altLang="en-US">
                <a:latin typeface="Arial"/>
                <a:ea typeface="ＭＳ Ｐゴシック"/>
              </a:rPr>
              <a:t>そして、すべてのビジネスに効果をもたらします。</a:t>
            </a:r>
          </a:p>
          <a:p>
            <a:endParaRPr lang="ja-JP" altLang="en-US" dirty="0">
              <a:latin typeface="Arial"/>
              <a:ea typeface="ＭＳ Ｐゴシック"/>
            </a:endParaRPr>
          </a:p>
          <a:p>
            <a:r>
              <a:rPr lang="ja-JP" altLang="en-US">
                <a:latin typeface="Arial"/>
                <a:ea typeface="ＭＳ Ｐゴシック"/>
              </a:rPr>
              <a:t>デジタル化は官公庁、医療、製造、教育、金融を含むすべての業界に効果をもたらします。非営利組織でさえも、</a:t>
            </a:r>
            <a:r>
              <a:rPr lang="ja-JP" altLang="en-US" sz="1200" baseline="0" dirty="0">
                <a:solidFill>
                  <a:srgbClr val="214794"/>
                </a:solidFill>
                <a:latin typeface="Arial"/>
                <a:ea typeface="ＭＳ Ｐゴシック"/>
              </a:rPr>
              <a:t>ビジネスを</a:t>
            </a:r>
            <a:r>
              <a:rPr lang="ja-JP" altLang="en-US" sz="1200" dirty="0">
                <a:solidFill>
                  <a:srgbClr val="214794"/>
                </a:solidFill>
                <a:latin typeface="Arial"/>
                <a:ea typeface="ＭＳ Ｐゴシック"/>
              </a:rPr>
              <a:t>加速し、新しいサービスを導入する</a:t>
            </a:r>
            <a:r>
              <a:rPr lang="ja-JP" altLang="en-US">
                <a:latin typeface="Arial"/>
                <a:ea typeface="ＭＳ Ｐゴシック"/>
              </a:rPr>
              <a:t>ことが期待されています。</a:t>
            </a:r>
          </a:p>
          <a:p>
            <a:endParaRPr lang="ja-JP" altLang="en-US" sz="1200" dirty="0">
              <a:solidFill>
                <a:srgbClr val="214794"/>
              </a:solidFill>
              <a:latin typeface="Arial"/>
              <a:ea typeface="ＭＳ Ｐゴシック"/>
            </a:endParaRPr>
          </a:p>
          <a:p>
            <a:r>
              <a:rPr lang="en-US" altLang="ja-JP" sz="1200" dirty="0">
                <a:solidFill>
                  <a:srgbClr val="214794"/>
                </a:solidFill>
                <a:latin typeface="Arial"/>
                <a:ea typeface="ＭＳ Ｐゴシック"/>
              </a:rPr>
              <a:t>###</a:t>
            </a:r>
            <a:endParaRPr lang="ja-JP" altLang="en-US" dirty="0">
              <a:latin typeface="Arial"/>
              <a:ea typeface="ＭＳ Ｐゴシック"/>
            </a:endParaRPr>
          </a:p>
        </p:txBody>
      </p:sp>
      <p:sp>
        <p:nvSpPr>
          <p:cNvPr id="4" name="Slide Number Placeholder 3"/>
          <p:cNvSpPr>
            <a:spLocks noGrp="1"/>
          </p:cNvSpPr>
          <p:nvPr>
            <p:ph type="sldNum" sz="quarter" idx="5"/>
          </p:nvPr>
        </p:nvSpPr>
        <p:spPr/>
        <p:txBody>
          <a:bodyPr/>
          <a:lstStyle/>
          <a:p>
            <a:pPr>
              <a:defRPr/>
            </a:pPr>
            <a:fld id="{FAD96898-542F-454B-88ED-F034624DED24}" type="slidenum">
              <a:rPr lang="en-US" smtClean="0">
                <a:solidFill>
                  <a:prstClr val="black"/>
                </a:solidFill>
                <a:latin typeface="Arial"/>
                <a:ea typeface="ＭＳ Ｐゴシック"/>
              </a:rPr>
              <a:pPr>
                <a:defRPr/>
              </a:pPr>
              <a:t>4</a:t>
            </a:fld>
            <a:endParaRPr lang="ja-JP" dirty="0">
              <a:solidFill>
                <a:prstClr val="black"/>
              </a:solidFill>
              <a:latin typeface="Arial"/>
              <a:ea typeface="ＭＳ Ｐゴシック"/>
            </a:endParaRPr>
          </a:p>
        </p:txBody>
      </p:sp>
    </p:spTree>
    <p:extLst>
      <p:ext uri="{BB962C8B-B14F-4D97-AF65-F5344CB8AC3E}">
        <p14:creationId xmlns:p14="http://schemas.microsoft.com/office/powerpoint/2010/main" val="1682490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dirty="0">
                <a:latin typeface="Arial"/>
                <a:ea typeface="ＭＳ Ｐゴシック"/>
              </a:rPr>
              <a:t>LOB </a:t>
            </a:r>
            <a:r>
              <a:rPr lang="ja-JP" altLang="en-US" dirty="0">
                <a:latin typeface="Arial"/>
                <a:ea typeface="ＭＳ Ｐゴシック"/>
              </a:rPr>
              <a:t>にとってのメリット：</a:t>
            </a:r>
          </a:p>
          <a:p>
            <a:r>
              <a:rPr lang="ja-JP" altLang="en-US" dirty="0">
                <a:latin typeface="Arial"/>
                <a:ea typeface="ＭＳ Ｐゴシック"/>
              </a:rPr>
              <a:t>開催地全体でファン エクスペリエンスを向上 </a:t>
            </a:r>
          </a:p>
          <a:p>
            <a:r>
              <a:rPr lang="en-US" altLang="ja-JP" dirty="0">
                <a:latin typeface="Arial"/>
                <a:ea typeface="ＭＳ Ｐゴシック"/>
              </a:rPr>
              <a:t>IT </a:t>
            </a:r>
            <a:r>
              <a:rPr lang="ja-JP" altLang="en-US" dirty="0">
                <a:latin typeface="Arial"/>
                <a:ea typeface="ＭＳ Ｐゴシック"/>
              </a:rPr>
              <a:t>にとってのメリット：</a:t>
            </a:r>
          </a:p>
          <a:p>
            <a:r>
              <a:rPr lang="ja-JP" altLang="en-US" dirty="0">
                <a:latin typeface="Arial"/>
                <a:ea typeface="ＭＳ Ｐゴシック"/>
              </a:rPr>
              <a:t>シート設計を競合他社と比べた場合、高密度アンテナのワイヤレスによって導入効率が向上し、時間とコストが大幅に削減</a:t>
            </a:r>
          </a:p>
          <a:p>
            <a:r>
              <a:rPr lang="ja-JP" altLang="en-US" dirty="0">
                <a:latin typeface="Arial"/>
                <a:ea typeface="ＭＳ Ｐゴシック"/>
              </a:rPr>
              <a:t>機能の説明</a:t>
            </a:r>
          </a:p>
          <a:p>
            <a:r>
              <a:rPr lang="ja-JP" altLang="en-US" dirty="0">
                <a:latin typeface="Arial"/>
                <a:ea typeface="ＭＳ Ｐゴシック"/>
              </a:rPr>
              <a:t>特別観覧席向けのダイポール アンテナと一般座席エリアをカバーするスタジアム アンテナを </a:t>
            </a:r>
            <a:r>
              <a:rPr lang="en-US" altLang="ja-JP" dirty="0">
                <a:latin typeface="Arial"/>
                <a:ea typeface="ＭＳ Ｐゴシック"/>
              </a:rPr>
              <a:t>DART </a:t>
            </a:r>
            <a:r>
              <a:rPr lang="ja-JP" altLang="en-US" dirty="0">
                <a:latin typeface="Arial"/>
                <a:ea typeface="ＭＳ Ｐゴシック"/>
              </a:rPr>
              <a:t>で使用して、</a:t>
            </a:r>
            <a:r>
              <a:rPr lang="en-US" altLang="ja-JP" dirty="0">
                <a:latin typeface="Arial"/>
                <a:ea typeface="ＭＳ Ｐゴシック"/>
              </a:rPr>
              <a:t>1 </a:t>
            </a:r>
            <a:r>
              <a:rPr lang="ja-JP" altLang="en-US" dirty="0">
                <a:latin typeface="Arial"/>
                <a:ea typeface="ＭＳ Ｐゴシック"/>
              </a:rPr>
              <a:t>つのアクセス ポイントで、スタジアムとアリーナの一般座席エリアおよび特別観覧席をカバー</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cs typeface="Arial" panose="020B0604020202020204" pitchFamily="34" charset="0"/>
              </a:rPr>
              <a:pPr>
                <a:defRPr/>
              </a:pPr>
              <a:t>40</a:t>
            </a:fld>
            <a:endParaRPr lang="ja-JP" dirty="0">
              <a:solidFill>
                <a:prstClr val="black"/>
              </a:solidFill>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731954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カバレッジ パターンがあるアンテナ</a:t>
            </a:r>
            <a:endParaRPr lang="ja-JP" altLang="en-US" dirty="0">
              <a:latin typeface="Arial"/>
              <a:ea typeface="ＭＳ Ｐゴシック"/>
            </a:endParaRP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41</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980665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dirty="0">
                <a:latin typeface="Arial"/>
                <a:ea typeface="ＭＳ Ｐゴシック"/>
              </a:rPr>
              <a:t>カバレッジ パターンがあるアンテナ</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42</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095508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43</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835421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Cisco AP </a:t>
            </a:r>
            <a:r>
              <a:rPr lang="ja-JP" altLang="en-US">
                <a:latin typeface="Arial"/>
                <a:ea typeface="ＭＳ Ｐゴシック"/>
              </a:rPr>
              <a:t>のパフォーマンス向上により、帯域幅を大量消費するアプリケーションを実行する、より多くのデバイスをサポートできます。</a:t>
            </a:r>
            <a:r>
              <a:rPr lang="en-US" altLang="ja-JP">
                <a:latin typeface="Arial"/>
                <a:ea typeface="ＭＳ Ｐゴシック"/>
              </a:rPr>
              <a:t>Cisco Aironet 2800 </a:t>
            </a:r>
            <a:r>
              <a:rPr lang="ja-JP" altLang="en-US">
                <a:latin typeface="Arial"/>
                <a:ea typeface="ＭＳ Ｐゴシック"/>
              </a:rPr>
              <a:t>および </a:t>
            </a:r>
            <a:r>
              <a:rPr lang="en-US" altLang="ja-JP">
                <a:latin typeface="Arial"/>
                <a:ea typeface="ＭＳ Ｐゴシック"/>
              </a:rPr>
              <a:t>3800 </a:t>
            </a:r>
            <a:r>
              <a:rPr lang="ja-JP" altLang="en-US">
                <a:latin typeface="Arial"/>
                <a:ea typeface="ＭＳ Ｐゴシック"/>
              </a:rPr>
              <a:t>アクセス ポイントの以前の世代（</a:t>
            </a:r>
            <a:r>
              <a:rPr lang="en-US" altLang="ja-JP">
                <a:latin typeface="Arial"/>
                <a:ea typeface="ＭＳ Ｐゴシック"/>
              </a:rPr>
              <a:t>2700 </a:t>
            </a:r>
            <a:r>
              <a:rPr lang="ja-JP" altLang="en-US">
                <a:latin typeface="Arial"/>
                <a:ea typeface="ＭＳ Ｐゴシック"/>
              </a:rPr>
              <a:t>と </a:t>
            </a:r>
            <a:r>
              <a:rPr lang="en-US" altLang="ja-JP">
                <a:latin typeface="Arial"/>
                <a:ea typeface="ＭＳ Ｐゴシック"/>
              </a:rPr>
              <a:t>2800</a:t>
            </a:r>
            <a:r>
              <a:rPr lang="ja-JP" altLang="en-US">
                <a:latin typeface="Arial"/>
                <a:ea typeface="ＭＳ Ｐゴシック"/>
              </a:rPr>
              <a:t>）では、シスコが競合企業の </a:t>
            </a:r>
            <a:r>
              <a:rPr lang="en-US" altLang="ja-JP">
                <a:latin typeface="Arial"/>
                <a:ea typeface="ＭＳ Ｐゴシック"/>
              </a:rPr>
              <a:t>5.9 </a:t>
            </a:r>
            <a:r>
              <a:rPr lang="ja-JP" altLang="en-US">
                <a:latin typeface="Arial"/>
                <a:ea typeface="ＭＳ Ｐゴシック"/>
              </a:rPr>
              <a:t>倍のスピードで動作していることが示されました。デュアル </a:t>
            </a:r>
            <a:r>
              <a:rPr lang="en-US" altLang="ja-JP">
                <a:latin typeface="Arial"/>
                <a:ea typeface="ＭＳ Ｐゴシック"/>
              </a:rPr>
              <a:t>5 GHz </a:t>
            </a:r>
            <a:r>
              <a:rPr lang="ja-JP" altLang="en-US">
                <a:latin typeface="Arial"/>
                <a:ea typeface="ＭＳ Ｐゴシック"/>
              </a:rPr>
              <a:t>無線を搭載した新型の </a:t>
            </a:r>
            <a:r>
              <a:rPr lang="en-US" altLang="ja-JP">
                <a:latin typeface="Arial"/>
                <a:ea typeface="ＭＳ Ｐゴシック"/>
              </a:rPr>
              <a:t>Cisco 2800 </a:t>
            </a:r>
            <a:r>
              <a:rPr lang="ja-JP" altLang="en-US">
                <a:latin typeface="Arial"/>
                <a:ea typeface="ＭＳ Ｐゴシック"/>
              </a:rPr>
              <a:t>および </a:t>
            </a:r>
            <a:r>
              <a:rPr lang="en-US" altLang="ja-JP">
                <a:latin typeface="Arial"/>
                <a:ea typeface="ＭＳ Ｐゴシック"/>
              </a:rPr>
              <a:t>3800 </a:t>
            </a:r>
            <a:r>
              <a:rPr lang="ja-JP" altLang="en-US">
                <a:latin typeface="Arial"/>
                <a:ea typeface="ＭＳ Ｐゴシック"/>
              </a:rPr>
              <a:t>では、シスコはこのパフォーマンスの差をさらに広げています。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44</a:t>
            </a:fld>
            <a:endParaRPr lang="ja-JP" dirty="0">
              <a:latin typeface="Arial"/>
              <a:ea typeface="ＭＳ Ｐゴシック"/>
            </a:endParaRPr>
          </a:p>
        </p:txBody>
      </p:sp>
    </p:spTree>
    <p:extLst>
      <p:ext uri="{BB962C8B-B14F-4D97-AF65-F5344CB8AC3E}">
        <p14:creationId xmlns:p14="http://schemas.microsoft.com/office/powerpoint/2010/main" val="1786628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a:ea typeface="ＭＳ Ｐゴシック"/>
              </a:rPr>
              <a:t>Cisco </a:t>
            </a:r>
            <a:r>
              <a:rPr lang="en-US" altLang="ja-JP" dirty="0" err="1">
                <a:latin typeface="Arial"/>
                <a:ea typeface="ＭＳ Ｐゴシック"/>
              </a:rPr>
              <a:t>Aironet</a:t>
            </a:r>
            <a:r>
              <a:rPr lang="en-US" altLang="ja-JP" dirty="0">
                <a:latin typeface="Arial"/>
                <a:ea typeface="ＭＳ Ｐゴシック"/>
              </a:rPr>
              <a:t> 3800 </a:t>
            </a:r>
            <a:r>
              <a:rPr lang="ja-JP" altLang="en-US" dirty="0">
                <a:latin typeface="Arial"/>
                <a:ea typeface="ＭＳ Ｐゴシック"/>
              </a:rPr>
              <a:t>では、マルチギガビットのアクセス スイッチと組み合わせて、ワイヤレス ネットワークから有線ネットワークへの </a:t>
            </a:r>
            <a:r>
              <a:rPr lang="en-US" altLang="ja-JP" dirty="0">
                <a:latin typeface="Arial"/>
                <a:ea typeface="ＭＳ Ｐゴシック"/>
              </a:rPr>
              <a:t>1 </a:t>
            </a:r>
            <a:r>
              <a:rPr lang="ja-JP" altLang="en-US" dirty="0">
                <a:latin typeface="Arial"/>
                <a:ea typeface="ＭＳ Ｐゴシック"/>
              </a:rPr>
              <a:t>ギガを超えるネットワーク トラフィックを、ボトルネックなしにシームレスにオフロードできます。シスコは、ビジョンに基づいて、ボトルネックを取り除くだけでなく、既存の配線を維持しながら最大 </a:t>
            </a:r>
            <a:r>
              <a:rPr lang="en-US" altLang="ja-JP" dirty="0">
                <a:latin typeface="Arial"/>
                <a:ea typeface="ＭＳ Ｐゴシック"/>
              </a:rPr>
              <a:t>5 </a:t>
            </a:r>
            <a:r>
              <a:rPr lang="ja-JP" altLang="en-US" dirty="0">
                <a:latin typeface="Arial"/>
                <a:ea typeface="ＭＳ Ｐゴシック"/>
              </a:rPr>
              <a:t>倍のスピードを達成し、総所有コストを最小限に抑える、最適なエンドツーエンドのソリューションを提供しています。</a:t>
            </a:r>
          </a:p>
          <a:p>
            <a:endParaRPr lang="ja-JP" altLang="en-US" baseline="0" dirty="0">
              <a:latin typeface="Arial"/>
              <a:ea typeface="ＭＳ Ｐゴシック"/>
            </a:endParaRPr>
          </a:p>
          <a:p>
            <a:r>
              <a:rPr lang="en-US" altLang="ja-JP" dirty="0">
                <a:latin typeface="Arial"/>
                <a:ea typeface="ＭＳ Ｐゴシック"/>
              </a:rPr>
              <a:t>2800 </a:t>
            </a:r>
            <a:r>
              <a:rPr lang="ja-JP" altLang="en-US" dirty="0">
                <a:latin typeface="Arial"/>
                <a:ea typeface="ＭＳ Ｐゴシック"/>
              </a:rPr>
              <a:t>および </a:t>
            </a:r>
            <a:r>
              <a:rPr lang="en-US" altLang="ja-JP" dirty="0">
                <a:latin typeface="Arial"/>
                <a:ea typeface="ＭＳ Ｐゴシック"/>
              </a:rPr>
              <a:t>1850 </a:t>
            </a:r>
            <a:r>
              <a:rPr lang="en-US" altLang="ja-JP" dirty="0" err="1">
                <a:latin typeface="Arial"/>
                <a:ea typeface="ＭＳ Ｐゴシック"/>
              </a:rPr>
              <a:t>Aironet</a:t>
            </a:r>
            <a:r>
              <a:rPr lang="en-US" altLang="ja-JP" dirty="0">
                <a:latin typeface="Arial"/>
                <a:ea typeface="ＭＳ Ｐゴシック"/>
              </a:rPr>
              <a:t> </a:t>
            </a:r>
            <a:r>
              <a:rPr lang="ja-JP" altLang="en-US" dirty="0">
                <a:latin typeface="Arial"/>
                <a:ea typeface="ＭＳ Ｐゴシック"/>
              </a:rPr>
              <a:t>アクセス ポイントでは、</a:t>
            </a:r>
            <a:r>
              <a:rPr lang="en-US" altLang="ja-JP" dirty="0">
                <a:latin typeface="Arial"/>
                <a:ea typeface="ＭＳ Ｐゴシック"/>
              </a:rPr>
              <a:t>1 </a:t>
            </a:r>
            <a:r>
              <a:rPr lang="en-US" altLang="ja-JP" dirty="0" err="1">
                <a:latin typeface="Arial"/>
                <a:ea typeface="ＭＳ Ｐゴシック"/>
              </a:rPr>
              <a:t>Gbps</a:t>
            </a:r>
            <a:r>
              <a:rPr lang="en-US" altLang="ja-JP" dirty="0">
                <a:latin typeface="Arial"/>
                <a:ea typeface="ＭＳ Ｐゴシック"/>
              </a:rPr>
              <a:t> </a:t>
            </a:r>
            <a:r>
              <a:rPr lang="ja-JP" altLang="en-US" dirty="0">
                <a:latin typeface="Arial"/>
                <a:ea typeface="ＭＳ Ｐゴシック"/>
              </a:rPr>
              <a:t>を超える環境向けに </a:t>
            </a:r>
            <a:r>
              <a:rPr lang="en-US" altLang="ja-JP" dirty="0">
                <a:latin typeface="Arial"/>
                <a:ea typeface="ＭＳ Ｐゴシック"/>
              </a:rPr>
              <a:t>2 </a:t>
            </a:r>
            <a:r>
              <a:rPr lang="ja-JP" altLang="en-US" dirty="0">
                <a:latin typeface="Arial"/>
                <a:ea typeface="ＭＳ Ｐゴシック"/>
              </a:rPr>
              <a:t>つの </a:t>
            </a:r>
            <a:r>
              <a:rPr lang="en-US" altLang="ja-JP" dirty="0">
                <a:latin typeface="Arial"/>
                <a:ea typeface="ＭＳ Ｐゴシック"/>
              </a:rPr>
              <a:t>GigE </a:t>
            </a:r>
            <a:r>
              <a:rPr lang="ja-JP" altLang="en-US" dirty="0">
                <a:latin typeface="Arial"/>
                <a:ea typeface="ＭＳ Ｐゴシック"/>
              </a:rPr>
              <a:t>ポートで集約リンクを提供します。</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45</a:t>
            </a:fld>
            <a:endParaRPr lang="ja-JP" dirty="0">
              <a:latin typeface="Arial"/>
              <a:ea typeface="ＭＳ Ｐゴシック"/>
            </a:endParaRPr>
          </a:p>
        </p:txBody>
      </p:sp>
    </p:spTree>
    <p:extLst>
      <p:ext uri="{BB962C8B-B14F-4D97-AF65-F5344CB8AC3E}">
        <p14:creationId xmlns:p14="http://schemas.microsoft.com/office/powerpoint/2010/main" val="3943247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Cisco Aironet 2800 </a:t>
            </a:r>
            <a:r>
              <a:rPr lang="ja-JP" altLang="en-US">
                <a:latin typeface="Arial"/>
                <a:ea typeface="ＭＳ Ｐゴシック"/>
              </a:rPr>
              <a:t>および </a:t>
            </a:r>
            <a:r>
              <a:rPr lang="en-US" altLang="ja-JP">
                <a:latin typeface="Arial"/>
                <a:ea typeface="ＭＳ Ｐゴシック"/>
              </a:rPr>
              <a:t>3800 </a:t>
            </a:r>
            <a:r>
              <a:rPr lang="ja-JP" altLang="en-US">
                <a:latin typeface="Arial"/>
                <a:ea typeface="ＭＳ Ｐゴシック"/>
              </a:rPr>
              <a:t>アクセス ポイントは、パケットを詳細に可視化できます。</a:t>
            </a: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endParaRPr lang="ja-JP" altLang="en-US" baseline="0" dirty="0">
              <a:latin typeface="Arial"/>
              <a:ea typeface="ＭＳ Ｐゴシック"/>
            </a:endParaRPr>
          </a:p>
          <a:p>
            <a:r>
              <a:rPr lang="ja-JP" altLang="en-US">
                <a:latin typeface="Arial"/>
                <a:ea typeface="ＭＳ Ｐゴシック"/>
              </a:rPr>
              <a:t>これにより、組織はネットワークを可視化し、成功に導く重要なアプリケーションを監視して、目標達成に寄与するアプリケーションを優先させることができます。これらはすべて、アクセス ポイントがエンドユーザ デバイスにサービスを提供する方法に影響を与えることなく行われます。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46</a:t>
            </a:fld>
            <a:endParaRPr lang="ja-JP" dirty="0">
              <a:latin typeface="Arial"/>
              <a:ea typeface="ＭＳ Ｐゴシック"/>
            </a:endParaRPr>
          </a:p>
        </p:txBody>
      </p:sp>
    </p:spTree>
    <p:extLst>
      <p:ext uri="{BB962C8B-B14F-4D97-AF65-F5344CB8AC3E}">
        <p14:creationId xmlns:p14="http://schemas.microsoft.com/office/powerpoint/2010/main" val="256908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25960" cy="4467701"/>
          </a:xfrm>
        </p:spPr>
        <p:txBody>
          <a:bodyPr/>
          <a:lstStyle/>
          <a:p>
            <a:r>
              <a:rPr lang="en-US" altLang="ja-JP" dirty="0" err="1">
                <a:latin typeface="Arial"/>
                <a:ea typeface="ＭＳ Ｐゴシック"/>
              </a:rPr>
              <a:t>CleanAir</a:t>
            </a:r>
            <a:r>
              <a:rPr lang="en-US" altLang="ja-JP" dirty="0">
                <a:latin typeface="Arial"/>
                <a:ea typeface="ＭＳ Ｐゴシック"/>
              </a:rPr>
              <a:t> </a:t>
            </a:r>
            <a:r>
              <a:rPr lang="ja-JP" altLang="en-US" dirty="0">
                <a:latin typeface="Arial"/>
                <a:ea typeface="ＭＳ Ｐゴシック"/>
              </a:rPr>
              <a:t>は </a:t>
            </a:r>
            <a:r>
              <a:rPr lang="en-US" altLang="ja-JP" dirty="0">
                <a:latin typeface="Arial"/>
                <a:ea typeface="ＭＳ Ｐゴシック"/>
              </a:rPr>
              <a:t>5 </a:t>
            </a:r>
            <a:r>
              <a:rPr lang="ja-JP" altLang="en-US" dirty="0">
                <a:latin typeface="Arial"/>
                <a:ea typeface="ＭＳ Ｐゴシック"/>
              </a:rPr>
              <a:t>年前に開発され、導入以来、アクセス ポイントの各世代で改良を続けてきました。現在、</a:t>
            </a:r>
            <a:r>
              <a:rPr lang="en-US" altLang="ja-JP" dirty="0" err="1">
                <a:latin typeface="Arial"/>
                <a:ea typeface="ＭＳ Ｐゴシック"/>
              </a:rPr>
              <a:t>CleanAir</a:t>
            </a:r>
            <a:r>
              <a:rPr lang="en-US" altLang="ja-JP" dirty="0">
                <a:latin typeface="Arial"/>
                <a:ea typeface="ＭＳ Ｐゴシック"/>
              </a:rPr>
              <a:t> </a:t>
            </a:r>
            <a:r>
              <a:rPr lang="ja-JP" altLang="en-US" dirty="0">
                <a:latin typeface="Arial"/>
                <a:ea typeface="ＭＳ Ｐゴシック"/>
              </a:rPr>
              <a:t>は </a:t>
            </a:r>
            <a:r>
              <a:rPr lang="en-US" altLang="ja-JP" dirty="0">
                <a:latin typeface="Arial"/>
                <a:ea typeface="ＭＳ Ｐゴシック"/>
              </a:rPr>
              <a:t>20</a:t>
            </a:r>
            <a:r>
              <a:rPr lang="ja-JP" altLang="en-US" dirty="0">
                <a:latin typeface="Arial"/>
                <a:ea typeface="ＭＳ Ｐゴシック"/>
              </a:rPr>
              <a:t>、</a:t>
            </a:r>
            <a:r>
              <a:rPr lang="en-US" altLang="ja-JP" dirty="0">
                <a:latin typeface="Arial"/>
                <a:ea typeface="ＭＳ Ｐゴシック"/>
              </a:rPr>
              <a:t>40</a:t>
            </a:r>
            <a:r>
              <a:rPr lang="ja-JP" altLang="en-US" dirty="0">
                <a:latin typeface="Arial"/>
                <a:ea typeface="ＭＳ Ｐゴシック"/>
              </a:rPr>
              <a:t>、</a:t>
            </a:r>
            <a:r>
              <a:rPr lang="en-US" altLang="ja-JP" dirty="0">
                <a:latin typeface="Arial"/>
                <a:ea typeface="ＭＳ Ｐゴシック"/>
              </a:rPr>
              <a:t>80</a:t>
            </a:r>
            <a:r>
              <a:rPr lang="ja-JP" altLang="en-US" dirty="0">
                <a:latin typeface="Arial"/>
                <a:ea typeface="ＭＳ Ｐゴシック"/>
              </a:rPr>
              <a:t>、</a:t>
            </a:r>
            <a:r>
              <a:rPr lang="en-US" altLang="ja-JP" dirty="0">
                <a:latin typeface="Arial"/>
                <a:ea typeface="ＭＳ Ｐゴシック"/>
              </a:rPr>
              <a:t>160 MHz </a:t>
            </a:r>
            <a:r>
              <a:rPr lang="ja-JP" altLang="en-US" dirty="0">
                <a:latin typeface="Arial"/>
                <a:ea typeface="ＭＳ Ｐゴシック"/>
              </a:rPr>
              <a:t>の帯域をサポートしており、組織はワイヤレス干渉をすばやく特定して軽減できます。</a:t>
            </a:r>
          </a:p>
          <a:p>
            <a:endParaRPr lang="ja-JP" altLang="en-US" baseline="0"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 </a:t>
            </a:r>
          </a:p>
          <a:p>
            <a:r>
              <a:rPr lang="ja-JP" altLang="en-US" dirty="0">
                <a:latin typeface="Arial"/>
                <a:ea typeface="ＭＳ Ｐゴシック"/>
              </a:rPr>
              <a:t>デバイスで干渉が発生する場合 </a:t>
            </a:r>
          </a:p>
          <a:p>
            <a:endParaRPr lang="ja-JP" altLang="en-US" baseline="0"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 </a:t>
            </a:r>
            <a:r>
              <a:rPr lang="ja-JP" altLang="en-US" dirty="0">
                <a:latin typeface="Arial"/>
                <a:ea typeface="ＭＳ Ｐゴシック"/>
              </a:rPr>
              <a:t>アクセス ポイントは干渉が発生しているチャネルを特定します。</a:t>
            </a:r>
          </a:p>
          <a:p>
            <a:endParaRPr lang="ja-JP" altLang="en-US" baseline="0"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 </a:t>
            </a:r>
            <a:r>
              <a:rPr lang="ja-JP" altLang="en-US" dirty="0">
                <a:latin typeface="Arial"/>
                <a:ea typeface="ＭＳ Ｐゴシック"/>
              </a:rPr>
              <a:t>次に、チャネルをすばやく調整し、干渉を解消します。</a:t>
            </a:r>
          </a:p>
          <a:p>
            <a:endParaRPr lang="ja-JP" altLang="en-US" baseline="0" dirty="0">
              <a:latin typeface="Arial"/>
              <a:ea typeface="ＭＳ Ｐゴシック"/>
            </a:endParaRPr>
          </a:p>
          <a:p>
            <a:r>
              <a:rPr lang="ja-JP" altLang="en-US" dirty="0">
                <a:latin typeface="Arial"/>
                <a:ea typeface="ＭＳ Ｐゴシック"/>
              </a:rPr>
              <a:t>これにより、ネットワークは最適なパフォーマンスで動作できます。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47</a:t>
            </a:fld>
            <a:endParaRPr lang="ja-JP" dirty="0">
              <a:latin typeface="Arial"/>
              <a:ea typeface="ＭＳ Ｐゴシック"/>
            </a:endParaRPr>
          </a:p>
        </p:txBody>
      </p:sp>
    </p:spTree>
    <p:extLst>
      <p:ext uri="{BB962C8B-B14F-4D97-AF65-F5344CB8AC3E}">
        <p14:creationId xmlns:p14="http://schemas.microsoft.com/office/powerpoint/2010/main" val="1214414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ja-JP">
                <a:latin typeface="Arial"/>
                <a:ea typeface="ＭＳ Ｐゴシック"/>
              </a:rPr>
              <a:t>Cisco 2800/3800 </a:t>
            </a:r>
            <a:r>
              <a:rPr lang="ja-JP" altLang="en-US">
                <a:latin typeface="Arial"/>
                <a:ea typeface="ＭＳ Ｐゴシック"/>
              </a:rPr>
              <a:t>アクセス ポイントは、レーダーを使用するチャネルをより効果的に回避できます。</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baseline="0"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他のワイヤレス ソリューションでみられる従来の動的周波数選択では、レーダーが検出されると、チャネル全体がしばらくの間停止します。</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これにより、チャネルを介して伝送できるトラフィックの総量が制限されます。</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baseline="0"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シスコのアプローチは違います。</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レーダーを検出すると、各帯域でレーダーの影響を受けるチャネル部分のみを停止します。帯域ごとにより多くのチャネルを維持することでレーダーの影響を最小限に抑えられます。</a:t>
            </a:r>
            <a:endParaRPr lang="ja-JP" altLang="en-US"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ja-JP">
                <a:latin typeface="Arial"/>
                <a:ea typeface="ＭＳ Ｐゴシック"/>
              </a:rPr>
              <a:t>http://blogs.cisco.com/wireless/enhancing-hdx-introducing-flexdfs-not-all-dfs-solutions-are-created-equally</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48</a:t>
            </a:fld>
            <a:endParaRPr lang="ja-JP" dirty="0">
              <a:latin typeface="Arial"/>
              <a:ea typeface="ＭＳ Ｐゴシック"/>
            </a:endParaRPr>
          </a:p>
        </p:txBody>
      </p:sp>
    </p:spTree>
    <p:extLst>
      <p:ext uri="{BB962C8B-B14F-4D97-AF65-F5344CB8AC3E}">
        <p14:creationId xmlns:p14="http://schemas.microsoft.com/office/powerpoint/2010/main" val="2557251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Arial"/>
                <a:ea typeface="ＭＳ Ｐゴシック"/>
              </a:rPr>
              <a:t>シスコのアクセス ポイントはローミングの最適化もサポートしており、デバイスが最適なアクセス ポイントに確実に接続されるようにします。</a:t>
            </a:r>
          </a:p>
          <a:p>
            <a:endParaRPr lang="ja-JP" altLang="en-US" dirty="0">
              <a:latin typeface="Arial"/>
              <a:ea typeface="ＭＳ Ｐゴシック"/>
            </a:endParaRPr>
          </a:p>
          <a:p>
            <a:r>
              <a:rPr lang="ja-JP" altLang="en-US">
                <a:latin typeface="Arial"/>
                <a:ea typeface="ＭＳ Ｐゴシック"/>
              </a:rPr>
              <a:t>たとえば、職場に歩いて行くユーザの場合、ロビーのアクセス ポイントに接続し、高品質な接続が得られます。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r>
              <a:rPr lang="ja-JP" altLang="en-US">
                <a:latin typeface="Arial"/>
                <a:ea typeface="ＭＳ Ｐゴシック"/>
              </a:rPr>
              <a:t>しかし、職場に移動すると、ロビーのアクセス ポイントにまだ接続されている場合、接続が弱くなり、エクスペリエンスが低下します。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 </a:t>
            </a:r>
          </a:p>
          <a:p>
            <a:r>
              <a:rPr lang="ja-JP" altLang="en-US">
                <a:latin typeface="Arial"/>
                <a:ea typeface="ＭＳ Ｐゴシック"/>
              </a:rPr>
              <a:t>さらに、会議室に入ると、ロビーのアクセス ポイントへの信号がさらに弱くなり、エクスペリエンスが悪化します。</a:t>
            </a:r>
          </a:p>
          <a:p>
            <a:endParaRPr lang="ja-JP" altLang="en-US" baseline="0" dirty="0">
              <a:latin typeface="Arial"/>
              <a:ea typeface="ＭＳ Ｐゴシック"/>
            </a:endParaRPr>
          </a:p>
          <a:p>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a:t>
            </a:r>
          </a:p>
          <a:p>
            <a:r>
              <a:rPr lang="ja-JP" altLang="en-US">
                <a:latin typeface="Arial"/>
                <a:ea typeface="ＭＳ Ｐゴシック"/>
              </a:rPr>
              <a:t>ローミングの最適化により、ユーザがロビーから </a:t>
            </a: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 </a:t>
            </a:r>
            <a:r>
              <a:rPr lang="ja-JP" altLang="en-US">
                <a:latin typeface="Arial"/>
                <a:ea typeface="ＭＳ Ｐゴシック"/>
              </a:rPr>
              <a:t>職場へ </a:t>
            </a:r>
            <a:r>
              <a:rPr lang="en-US" altLang="ja-JP">
                <a:latin typeface="Arial"/>
                <a:ea typeface="ＭＳ Ｐゴシック"/>
              </a:rPr>
              <a:t>&lt;&lt;</a:t>
            </a:r>
            <a:r>
              <a:rPr lang="ja-JP" altLang="en-US">
                <a:latin typeface="Arial"/>
                <a:ea typeface="ＭＳ Ｐゴシック"/>
              </a:rPr>
              <a:t>クリック</a:t>
            </a:r>
            <a:r>
              <a:rPr lang="en-US" altLang="ja-JP">
                <a:latin typeface="Arial"/>
                <a:ea typeface="ＭＳ Ｐゴシック"/>
              </a:rPr>
              <a:t>&gt;&gt; </a:t>
            </a:r>
            <a:r>
              <a:rPr lang="ja-JP" altLang="en-US">
                <a:latin typeface="Arial"/>
                <a:ea typeface="ＭＳ Ｐゴシック"/>
              </a:rPr>
              <a:t>さらに会議室へと移動するのにあわせて最も強力な接続を維持します。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49</a:t>
            </a:fld>
            <a:endParaRPr lang="ja-JP" dirty="0">
              <a:latin typeface="Arial"/>
              <a:ea typeface="ＭＳ Ｐゴシック"/>
            </a:endParaRPr>
          </a:p>
        </p:txBody>
      </p:sp>
    </p:spTree>
    <p:extLst>
      <p:ext uri="{BB962C8B-B14F-4D97-AF65-F5344CB8AC3E}">
        <p14:creationId xmlns:p14="http://schemas.microsoft.com/office/powerpoint/2010/main" val="296984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sp>
      <p:sp>
        <p:nvSpPr>
          <p:cNvPr id="3" name="Notes Placeholder 2"/>
          <p:cNvSpPr>
            <a:spLocks noGrp="1"/>
          </p:cNvSpPr>
          <p:nvPr>
            <p:ph type="body" idx="1"/>
          </p:nvPr>
        </p:nvSpPr>
        <p:spPr/>
        <p:txBody>
          <a:bodyPr/>
          <a:lstStyle/>
          <a:p>
            <a:pPr>
              <a:defRPr/>
            </a:pPr>
            <a:r>
              <a:rPr lang="ja-JP" altLang="en-US">
                <a:latin typeface="Arial"/>
                <a:ea typeface="ＭＳ Ｐゴシック"/>
              </a:rPr>
              <a:t>今後数年で、データ トラフィックは </a:t>
            </a:r>
            <a:r>
              <a:rPr lang="en-US" altLang="ja-JP">
                <a:latin typeface="Arial"/>
                <a:ea typeface="ＭＳ Ｐゴシック"/>
              </a:rPr>
              <a:t>10 </a:t>
            </a:r>
            <a:r>
              <a:rPr lang="ja-JP" altLang="en-US">
                <a:latin typeface="Arial"/>
                <a:ea typeface="ＭＳ Ｐゴシック"/>
              </a:rPr>
              <a:t>倍に増加します。</a:t>
            </a:r>
          </a:p>
          <a:p>
            <a:pPr>
              <a:defRPr/>
            </a:pPr>
            <a:endParaRPr lang="ja-JP" altLang="en-US" dirty="0">
              <a:latin typeface="Arial"/>
              <a:ea typeface="ＭＳ Ｐゴシック"/>
            </a:endParaRPr>
          </a:p>
          <a:p>
            <a:pPr>
              <a:defRPr/>
            </a:pPr>
            <a:r>
              <a:rPr lang="ja-JP" altLang="en-US">
                <a:latin typeface="Arial"/>
                <a:ea typeface="ＭＳ Ｐゴシック"/>
              </a:rPr>
              <a:t>したがって、</a:t>
            </a:r>
            <a:r>
              <a:rPr lang="en-US" altLang="ja-JP">
                <a:latin typeface="Arial"/>
                <a:ea typeface="ＭＳ Ｐゴシック"/>
              </a:rPr>
              <a:t>IT </a:t>
            </a:r>
            <a:r>
              <a:rPr lang="ja-JP" altLang="en-US">
                <a:latin typeface="Arial"/>
                <a:ea typeface="ＭＳ Ｐゴシック"/>
              </a:rPr>
              <a:t>はより多くのデバイス（エンドユーザと非ユーザの両方）、およびデバイスが使用するさらに多くのアプリケーションをサポートするように求められています。ビデオやコラボレーションなど、これらのアプリケーションが使用する帯域幅ははるかに多量で、ネットワークに大量のトラフィックが追加されます。</a:t>
            </a:r>
          </a:p>
          <a:p>
            <a:pPr>
              <a:defRPr/>
            </a:pPr>
            <a:endParaRPr lang="ja-JP" altLang="en-US" dirty="0">
              <a:latin typeface="Arial"/>
              <a:ea typeface="ＭＳ Ｐゴシック"/>
            </a:endParaRPr>
          </a:p>
          <a:p>
            <a:pPr>
              <a:defRPr/>
            </a:pPr>
            <a:r>
              <a:rPr lang="ja-JP" altLang="en-US">
                <a:latin typeface="Arial"/>
                <a:ea typeface="ＭＳ Ｐゴシック"/>
              </a:rPr>
              <a:t>そのため次のような新しい課題が </a:t>
            </a:r>
            <a:r>
              <a:rPr lang="en-US" altLang="ja-JP">
                <a:latin typeface="Arial"/>
                <a:ea typeface="ＭＳ Ｐゴシック"/>
              </a:rPr>
              <a:t>IT </a:t>
            </a:r>
            <a:r>
              <a:rPr lang="ja-JP" altLang="en-US">
                <a:latin typeface="Arial"/>
                <a:ea typeface="ＭＳ Ｐゴシック"/>
              </a:rPr>
              <a:t>に課せられます。</a:t>
            </a:r>
          </a:p>
          <a:p>
            <a:pPr>
              <a:defRPr/>
            </a:pPr>
            <a:endParaRPr lang="ja-JP" altLang="en-US" baseline="0" dirty="0">
              <a:latin typeface="Arial"/>
              <a:ea typeface="ＭＳ Ｐゴシック"/>
            </a:endParaRP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ja-JP" altLang="en-US" sz="1200" dirty="0">
                <a:latin typeface="Arial"/>
                <a:ea typeface="ＭＳ Ｐゴシック"/>
              </a:rPr>
              <a:t>ピーク時のネットワーク パフォーマンスに対する高い期待に応える</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ja-JP" altLang="en-US" sz="1200" dirty="0">
                <a:latin typeface="Arial"/>
                <a:ea typeface="ＭＳ Ｐゴシック"/>
              </a:rPr>
              <a:t>ビジネス ニーズのすばやい変化に対応する</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ja-JP" altLang="en-US" sz="1200" dirty="0">
                <a:latin typeface="Arial"/>
                <a:ea typeface="ＭＳ Ｐゴシック"/>
              </a:rPr>
              <a:t>さらに、すべてに対応可能なネットワークとなるため、変化し続ける環境にすばやく適応する</a:t>
            </a:r>
          </a:p>
          <a:p>
            <a:pPr>
              <a:defRPr/>
            </a:pPr>
            <a:endParaRPr lang="ja-JP" altLang="en-US" baseline="0" dirty="0">
              <a:latin typeface="Arial"/>
              <a:ea typeface="ＭＳ Ｐゴシック"/>
            </a:endParaRPr>
          </a:p>
          <a:p>
            <a:pPr marL="576143" lvl="2" indent="0">
              <a:spcBef>
                <a:spcPts val="0"/>
              </a:spcBef>
              <a:buFont typeface="+mj-lt"/>
              <a:buNone/>
              <a:defRPr/>
            </a:pPr>
            <a:endParaRPr lang="ja-JP" altLang="en-US" dirty="0">
              <a:latin typeface="Arial"/>
              <a:ea typeface="ＭＳ Ｐゴシック"/>
            </a:endParaRPr>
          </a:p>
        </p:txBody>
      </p:sp>
      <p:sp>
        <p:nvSpPr>
          <p:cNvPr id="4" name="Slide Number Placeholder 3"/>
          <p:cNvSpPr>
            <a:spLocks noGrp="1"/>
          </p:cNvSpPr>
          <p:nvPr>
            <p:ph type="sldNum" sz="quarter" idx="5"/>
          </p:nvPr>
        </p:nvSpPr>
        <p:spPr/>
        <p:txBody>
          <a:bodyPr/>
          <a:lstStyle/>
          <a:p>
            <a:pPr>
              <a:defRPr/>
            </a:pPr>
            <a:fld id="{CCED5818-E7F5-AE49-8C26-0B220C9B3D43}" type="slidenum">
              <a:rPr lang="en-US" smtClean="0">
                <a:solidFill>
                  <a:prstClr val="black"/>
                </a:solidFill>
                <a:latin typeface="Arial"/>
                <a:ea typeface="ＭＳ Ｐゴシック"/>
              </a:rPr>
              <a:pPr>
                <a:defRPr/>
              </a:pPr>
              <a:t>5</a:t>
            </a:fld>
            <a:endParaRPr lang="ja-JP" dirty="0">
              <a:solidFill>
                <a:prstClr val="black"/>
              </a:solidFill>
              <a:latin typeface="Arial"/>
              <a:ea typeface="ＭＳ Ｐゴシック"/>
            </a:endParaRPr>
          </a:p>
        </p:txBody>
      </p:sp>
    </p:spTree>
    <p:extLst>
      <p:ext uri="{BB962C8B-B14F-4D97-AF65-F5344CB8AC3E}">
        <p14:creationId xmlns:p14="http://schemas.microsoft.com/office/powerpoint/2010/main" val="1118801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25960" cy="4467701"/>
          </a:xfrm>
        </p:spPr>
        <p:txBody>
          <a:bodyPr/>
          <a:lstStyle/>
          <a:p>
            <a:r>
              <a:rPr lang="ja-JP" altLang="en-US" dirty="0">
                <a:latin typeface="Arial"/>
                <a:ea typeface="ＭＳ Ｐゴシック"/>
              </a:rPr>
              <a:t>シスコは、</a:t>
            </a:r>
            <a:r>
              <a:rPr lang="en-US" altLang="ja-JP" dirty="0" err="1">
                <a:latin typeface="Arial"/>
                <a:ea typeface="ＭＳ Ｐゴシック"/>
              </a:rPr>
              <a:t>ClientLink</a:t>
            </a:r>
            <a:r>
              <a:rPr lang="en-US" altLang="ja-JP" dirty="0">
                <a:latin typeface="Arial"/>
                <a:ea typeface="ＭＳ Ｐゴシック"/>
              </a:rPr>
              <a:t> </a:t>
            </a:r>
            <a:r>
              <a:rPr lang="ja-JP" altLang="en-US" dirty="0">
                <a:latin typeface="Arial"/>
                <a:ea typeface="ＭＳ Ｐゴシック"/>
              </a:rPr>
              <a:t>テクノロジーによってデバイスの接続も向上させます。</a:t>
            </a:r>
            <a:r>
              <a:rPr lang="en-US" altLang="ja-JP" dirty="0" err="1">
                <a:latin typeface="Arial"/>
                <a:ea typeface="ＭＳ Ｐゴシック"/>
              </a:rPr>
              <a:t>ClientLink</a:t>
            </a:r>
            <a:r>
              <a:rPr lang="en-US" altLang="ja-JP" dirty="0">
                <a:latin typeface="Arial"/>
                <a:ea typeface="ＭＳ Ｐゴシック"/>
              </a:rPr>
              <a:t> </a:t>
            </a:r>
            <a:r>
              <a:rPr lang="ja-JP" altLang="en-US" dirty="0">
                <a:latin typeface="Arial"/>
                <a:ea typeface="ＭＳ Ｐゴシック"/>
              </a:rPr>
              <a:t>は、無線信号でエリア全体をカバーするのではなく、</a:t>
            </a:r>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 </a:t>
            </a:r>
            <a:r>
              <a:rPr lang="ja-JP" altLang="en-US" dirty="0">
                <a:latin typeface="Arial"/>
                <a:ea typeface="ＭＳ Ｐゴシック"/>
              </a:rPr>
              <a:t>デバイスがある方向に無線信号を送ります。この機能をビーム フォーミングと言います。接続を改善し、パフォーマンスが向上します。</a:t>
            </a:r>
          </a:p>
          <a:p>
            <a:endParaRPr lang="ja-JP" altLang="en-US" baseline="0" dirty="0">
              <a:latin typeface="Arial"/>
              <a:ea typeface="ＭＳ Ｐゴシック"/>
            </a:endParaRPr>
          </a:p>
          <a:p>
            <a:r>
              <a:rPr lang="en-US" altLang="ja-JP" dirty="0">
                <a:latin typeface="Arial"/>
                <a:ea typeface="ＭＳ Ｐゴシック"/>
              </a:rPr>
              <a:t>802.11ac Wave 2 </a:t>
            </a:r>
            <a:r>
              <a:rPr lang="ja-JP" altLang="en-US" dirty="0">
                <a:latin typeface="Arial"/>
                <a:ea typeface="ＭＳ Ｐゴシック"/>
              </a:rPr>
              <a:t>規格では、最新デバイスの標準となると思われる明示的ビーム フォーミングをサポートしています。</a:t>
            </a:r>
          </a:p>
          <a:p>
            <a:endParaRPr lang="ja-JP" altLang="en-US" baseline="0" dirty="0">
              <a:latin typeface="Arial"/>
              <a:ea typeface="ＭＳ Ｐゴシック"/>
            </a:endParaRPr>
          </a:p>
          <a:p>
            <a:r>
              <a:rPr lang="en-US" altLang="ja-JP" dirty="0">
                <a:latin typeface="Arial"/>
                <a:ea typeface="ＭＳ Ｐゴシック"/>
              </a:rPr>
              <a:t>&lt;&lt;</a:t>
            </a:r>
            <a:r>
              <a:rPr lang="ja-JP" altLang="en-US" dirty="0">
                <a:latin typeface="Arial"/>
                <a:ea typeface="ＭＳ Ｐゴシック"/>
              </a:rPr>
              <a:t>クリック</a:t>
            </a:r>
            <a:r>
              <a:rPr lang="en-US" altLang="ja-JP" dirty="0">
                <a:latin typeface="Arial"/>
                <a:ea typeface="ＭＳ Ｐゴシック"/>
              </a:rPr>
              <a:t>&gt;&gt;</a:t>
            </a:r>
          </a:p>
          <a:p>
            <a:r>
              <a:rPr lang="ja-JP" altLang="en-US" dirty="0">
                <a:latin typeface="Arial"/>
                <a:ea typeface="ＭＳ Ｐゴシック"/>
              </a:rPr>
              <a:t>シスコは、最新デバイスで利用できる明示的ビーム フォーミングと、旧式のデバイスのパフォーマンスを改善できる暗示的ビーム フォーミングの両方を使用するため、最新デバイスとレガシー デバイスのパフォーマンスを同時に改善できます。</a:t>
            </a:r>
          </a:p>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50</a:t>
            </a:fld>
            <a:endParaRPr lang="ja-JP" dirty="0">
              <a:latin typeface="Arial"/>
              <a:ea typeface="ＭＳ Ｐゴシック"/>
            </a:endParaRPr>
          </a:p>
        </p:txBody>
      </p:sp>
    </p:spTree>
    <p:extLst>
      <p:ext uri="{BB962C8B-B14F-4D97-AF65-F5344CB8AC3E}">
        <p14:creationId xmlns:p14="http://schemas.microsoft.com/office/powerpoint/2010/main" val="3500935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a:solidFill>
                  <a:schemeClr val="tx1"/>
                </a:solidFill>
                <a:latin typeface="Arial"/>
                <a:ea typeface="ＭＳ Ｐゴシック"/>
              </a:rPr>
              <a:t>最近、シスコは </a:t>
            </a:r>
            <a:r>
              <a:rPr lang="en-US" altLang="ja-JP" sz="1200" kern="1200" dirty="0">
                <a:solidFill>
                  <a:schemeClr val="tx1"/>
                </a:solidFill>
                <a:latin typeface="Arial"/>
                <a:ea typeface="ＭＳ Ｐゴシック"/>
              </a:rPr>
              <a:t>Apple </a:t>
            </a:r>
            <a:r>
              <a:rPr lang="ja-JP" altLang="en-US" sz="1200" kern="1200" dirty="0">
                <a:solidFill>
                  <a:schemeClr val="tx1"/>
                </a:solidFill>
                <a:latin typeface="Arial"/>
                <a:ea typeface="ＭＳ Ｐゴシック"/>
              </a:rPr>
              <a:t>とのパートナーシップを発表しま</a:t>
            </a:r>
            <a:r>
              <a:rPr lang="ja-JP" altLang="en-US" sz="1200" kern="1200">
                <a:solidFill>
                  <a:schemeClr val="tx1"/>
                </a:solidFill>
                <a:latin typeface="Arial"/>
                <a:ea typeface="ＭＳ Ｐゴシック"/>
              </a:rPr>
              <a:t>した。</a:t>
            </a:r>
            <a:endParaRPr lang="ja-JP" altLang="en-US" sz="1200" kern="1200" dirty="0">
              <a:solidFill>
                <a:schemeClr val="tx1"/>
              </a:solidFill>
              <a:latin typeface="Arial"/>
              <a:ea typeface="ＭＳ Ｐゴシック"/>
            </a:endParaRPr>
          </a:p>
          <a:p>
            <a:endParaRPr lang="ja-JP" altLang="en-US" sz="1200" kern="1200" dirty="0">
              <a:solidFill>
                <a:schemeClr val="tx1"/>
              </a:solidFill>
              <a:latin typeface="Arial"/>
              <a:ea typeface="ＭＳ Ｐゴシック"/>
            </a:endParaRPr>
          </a:p>
          <a:p>
            <a:r>
              <a:rPr lang="ja-JP" altLang="en-US" sz="1200" kern="1200" dirty="0">
                <a:solidFill>
                  <a:schemeClr val="tx1"/>
                </a:solidFill>
                <a:latin typeface="Arial"/>
                <a:ea typeface="ＭＳ Ｐゴシック"/>
              </a:rPr>
              <a:t>現在、シスコは </a:t>
            </a:r>
            <a:r>
              <a:rPr lang="en-US" altLang="ja-JP" sz="1200" kern="1200" dirty="0">
                <a:solidFill>
                  <a:schemeClr val="tx1"/>
                </a:solidFill>
                <a:latin typeface="Arial"/>
                <a:ea typeface="ＭＳ Ｐゴシック"/>
              </a:rPr>
              <a:t>Apple </a:t>
            </a:r>
            <a:r>
              <a:rPr lang="ja-JP" altLang="en-US" sz="1200" kern="1200" dirty="0">
                <a:solidFill>
                  <a:schemeClr val="tx1"/>
                </a:solidFill>
                <a:latin typeface="Arial"/>
                <a:ea typeface="ＭＳ Ｐゴシック"/>
              </a:rPr>
              <a:t>と共同で、相互運用性を保証する機能を構築してテストしており、その内の一部はシスコが提供してい</a:t>
            </a:r>
            <a:r>
              <a:rPr lang="ja-JP" altLang="en-US" sz="1200" kern="1200">
                <a:solidFill>
                  <a:schemeClr val="tx1"/>
                </a:solidFill>
                <a:latin typeface="Arial"/>
                <a:ea typeface="ＭＳ Ｐゴシック"/>
              </a:rPr>
              <a:t>ます。</a:t>
            </a:r>
            <a:endParaRPr lang="ja-JP" altLang="en-US" sz="1200" kern="1200" dirty="0">
              <a:solidFill>
                <a:schemeClr val="tx1"/>
              </a:solidFill>
              <a:latin typeface="Arial"/>
              <a:ea typeface="ＭＳ Ｐゴシック"/>
            </a:endParaRPr>
          </a:p>
          <a:p>
            <a:r>
              <a:rPr lang="en-US" altLang="ja-JP" sz="1200" kern="1200" dirty="0">
                <a:solidFill>
                  <a:schemeClr val="tx1"/>
                </a:solidFill>
                <a:latin typeface="Arial"/>
                <a:ea typeface="ＭＳ Ｐゴシック"/>
              </a:rPr>
              <a:t>Apple </a:t>
            </a:r>
            <a:r>
              <a:rPr lang="ja-JP" altLang="en-US" sz="1200" kern="1200" dirty="0">
                <a:solidFill>
                  <a:schemeClr val="tx1"/>
                </a:solidFill>
                <a:latin typeface="Arial"/>
                <a:ea typeface="ＭＳ Ｐゴシック"/>
              </a:rPr>
              <a:t>ベースのアプリケーションを効果的に把握して優先できます。</a:t>
            </a:r>
          </a:p>
          <a:p>
            <a:r>
              <a:rPr lang="ja-JP" altLang="en-US" sz="1200" kern="1200" dirty="0">
                <a:solidFill>
                  <a:schemeClr val="tx1"/>
                </a:solidFill>
                <a:latin typeface="Arial"/>
                <a:ea typeface="ＭＳ Ｐゴシック"/>
              </a:rPr>
              <a:t>シスコと </a:t>
            </a:r>
            <a:r>
              <a:rPr lang="en-US" altLang="ja-JP" sz="1200" kern="1200" dirty="0">
                <a:solidFill>
                  <a:schemeClr val="tx1"/>
                </a:solidFill>
                <a:latin typeface="Arial"/>
                <a:ea typeface="ＭＳ Ｐゴシック"/>
              </a:rPr>
              <a:t>Apple </a:t>
            </a:r>
            <a:r>
              <a:rPr lang="ja-JP" altLang="en-US" sz="1200" kern="1200" dirty="0">
                <a:solidFill>
                  <a:schemeClr val="tx1"/>
                </a:solidFill>
                <a:latin typeface="Arial"/>
                <a:ea typeface="ＭＳ Ｐゴシック"/>
              </a:rPr>
              <a:t>は同じ </a:t>
            </a:r>
            <a:r>
              <a:rPr lang="en-US" altLang="ja-JP" sz="1200" kern="1200" dirty="0">
                <a:solidFill>
                  <a:schemeClr val="tx1"/>
                </a:solidFill>
                <a:latin typeface="Arial"/>
                <a:ea typeface="ＭＳ Ｐゴシック"/>
              </a:rPr>
              <a:t>802.11 </a:t>
            </a:r>
            <a:r>
              <a:rPr lang="ja-JP" altLang="en-US" sz="1200" kern="1200" dirty="0">
                <a:solidFill>
                  <a:schemeClr val="tx1"/>
                </a:solidFill>
                <a:latin typeface="Arial"/>
                <a:ea typeface="ＭＳ Ｐゴシック"/>
              </a:rPr>
              <a:t>規格に準拠し、デバイスとネットワーク間の双方向で正常な動作と一貫性を保証するために、共同でテストしています。</a:t>
            </a:r>
          </a:p>
          <a:p>
            <a:r>
              <a:rPr lang="ja-JP" altLang="en-US" sz="1200" kern="1200" dirty="0">
                <a:solidFill>
                  <a:schemeClr val="tx1"/>
                </a:solidFill>
                <a:latin typeface="Arial"/>
                <a:ea typeface="ＭＳ Ｐゴシック"/>
              </a:rPr>
              <a:t>シスコのアグリゲーション サービス ルータでローカルに保存されてキャッシュされたインスタンスにワイヤレス ネットワーク経由でアクセスすることにより、企業全体での </a:t>
            </a:r>
            <a:r>
              <a:rPr lang="en-US" altLang="ja-JP" sz="1200" kern="1200" dirty="0">
                <a:solidFill>
                  <a:schemeClr val="tx1"/>
                </a:solidFill>
                <a:latin typeface="Arial"/>
                <a:ea typeface="ＭＳ Ｐゴシック"/>
              </a:rPr>
              <a:t>iOS </a:t>
            </a:r>
            <a:r>
              <a:rPr lang="ja-JP" altLang="en-US" sz="1200" kern="1200" dirty="0">
                <a:solidFill>
                  <a:schemeClr val="tx1"/>
                </a:solidFill>
                <a:latin typeface="Arial"/>
                <a:ea typeface="ＭＳ Ｐゴシック"/>
              </a:rPr>
              <a:t>のアップグレードの影響を最小限に抑え</a:t>
            </a:r>
            <a:r>
              <a:rPr lang="ja-JP" altLang="en-US" sz="1200" kern="1200">
                <a:solidFill>
                  <a:schemeClr val="tx1"/>
                </a:solidFill>
                <a:latin typeface="Arial"/>
                <a:ea typeface="ＭＳ Ｐゴシック"/>
              </a:rPr>
              <a:t>ます。</a:t>
            </a:r>
            <a:endParaRPr lang="ja-JP" altLang="en-US" sz="1200" kern="1200" dirty="0">
              <a:solidFill>
                <a:schemeClr val="tx1"/>
              </a:solidFill>
              <a:latin typeface="Arial"/>
              <a:ea typeface="ＭＳ Ｐゴシック"/>
            </a:endParaRPr>
          </a:p>
          <a:p>
            <a:r>
              <a:rPr lang="ja-JP" altLang="en-US" sz="1200" kern="1200" dirty="0">
                <a:solidFill>
                  <a:schemeClr val="tx1"/>
                </a:solidFill>
                <a:latin typeface="Arial"/>
                <a:ea typeface="ＭＳ Ｐゴシック"/>
              </a:rPr>
              <a:t>また、シスコは、ユーザが同じサブネットワーク上にいるかどうかに関係なく、プレゼンテーション画面またはモニタにモバイル デバイスのデータを表示できる </a:t>
            </a:r>
            <a:r>
              <a:rPr lang="en-US" altLang="ja-JP" sz="1200" kern="1200" dirty="0">
                <a:solidFill>
                  <a:schemeClr val="tx1"/>
                </a:solidFill>
                <a:latin typeface="Arial"/>
                <a:ea typeface="ＭＳ Ｐゴシック"/>
              </a:rPr>
              <a:t>BonJour </a:t>
            </a:r>
            <a:r>
              <a:rPr lang="ja-JP" altLang="en-US" sz="1200" kern="1200" dirty="0">
                <a:solidFill>
                  <a:schemeClr val="tx1"/>
                </a:solidFill>
                <a:latin typeface="Arial"/>
                <a:ea typeface="ＭＳ Ｐゴシック"/>
              </a:rPr>
              <a:t>サービスも改善してい</a:t>
            </a:r>
            <a:r>
              <a:rPr lang="ja-JP" altLang="en-US" sz="1200" kern="1200">
                <a:solidFill>
                  <a:schemeClr val="tx1"/>
                </a:solidFill>
                <a:latin typeface="Arial"/>
                <a:ea typeface="ＭＳ Ｐゴシック"/>
              </a:rPr>
              <a:t>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51</a:t>
            </a:fld>
            <a:endParaRPr lang="ja-JP" dirty="0">
              <a:latin typeface="Arial"/>
              <a:ea typeface="ＭＳ Ｐゴシック"/>
            </a:endParaRPr>
          </a:p>
        </p:txBody>
      </p:sp>
    </p:spTree>
    <p:extLst>
      <p:ext uri="{BB962C8B-B14F-4D97-AF65-F5344CB8AC3E}">
        <p14:creationId xmlns:p14="http://schemas.microsoft.com/office/powerpoint/2010/main" val="2537135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86920" cy="4467701"/>
          </a:xfrm>
        </p:spPr>
        <p:txBody>
          <a:bodyPr/>
          <a:lstStyle/>
          <a:p>
            <a:r>
              <a:rPr lang="en-US" altLang="ja-JP" dirty="0">
                <a:latin typeface="Arial"/>
                <a:ea typeface="ＭＳ Ｐゴシック"/>
              </a:rPr>
              <a:t>2800 </a:t>
            </a:r>
            <a:r>
              <a:rPr lang="ja-JP" altLang="en-US" dirty="0">
                <a:latin typeface="Arial"/>
                <a:ea typeface="ＭＳ Ｐゴシック"/>
              </a:rPr>
              <a:t>と </a:t>
            </a:r>
            <a:r>
              <a:rPr lang="en-US" altLang="ja-JP" dirty="0">
                <a:latin typeface="Arial"/>
                <a:ea typeface="ＭＳ Ｐゴシック"/>
              </a:rPr>
              <a:t>3800 </a:t>
            </a:r>
            <a:r>
              <a:rPr lang="ja-JP" altLang="en-US" dirty="0">
                <a:latin typeface="Arial"/>
                <a:ea typeface="ＭＳ Ｐゴシック"/>
              </a:rPr>
              <a:t>は大きく投資を保護しながら新機能を追加することもできます。</a:t>
            </a:r>
            <a:r>
              <a:rPr lang="en-US" altLang="ja-JP" dirty="0">
                <a:latin typeface="Arial"/>
                <a:ea typeface="ＭＳ Ｐゴシック"/>
              </a:rPr>
              <a:t>2800 </a:t>
            </a:r>
            <a:r>
              <a:rPr lang="ja-JP" altLang="en-US" dirty="0">
                <a:latin typeface="Arial"/>
                <a:ea typeface="ＭＳ Ｐゴシック"/>
              </a:rPr>
              <a:t>と </a:t>
            </a:r>
            <a:r>
              <a:rPr lang="en-US" altLang="ja-JP" spc="-20" dirty="0">
                <a:latin typeface="Arial"/>
                <a:ea typeface="ＭＳ Ｐゴシック"/>
              </a:rPr>
              <a:t>3800 </a:t>
            </a:r>
            <a:r>
              <a:rPr lang="ja-JP" altLang="en-US" spc="-20" dirty="0">
                <a:latin typeface="Arial"/>
                <a:ea typeface="ＭＳ Ｐゴシック"/>
              </a:rPr>
              <a:t>には、</a:t>
            </a:r>
            <a:r>
              <a:rPr lang="en-US" altLang="ja-JP" spc="-20" dirty="0">
                <a:latin typeface="Arial"/>
                <a:ea typeface="ＭＳ Ｐゴシック"/>
              </a:rPr>
              <a:t>Bluetooth </a:t>
            </a:r>
            <a:r>
              <a:rPr lang="ja-JP" altLang="en-US" spc="-20" dirty="0">
                <a:latin typeface="Arial"/>
                <a:ea typeface="ＭＳ Ｐゴシック"/>
              </a:rPr>
              <a:t>ビーコンを追加するための </a:t>
            </a:r>
            <a:r>
              <a:rPr lang="en-US" altLang="ja-JP" spc="-20" dirty="0">
                <a:latin typeface="Arial"/>
                <a:ea typeface="ＭＳ Ｐゴシック"/>
              </a:rPr>
              <a:t>USB </a:t>
            </a:r>
            <a:r>
              <a:rPr lang="ja-JP" altLang="en-US" spc="-20" dirty="0">
                <a:latin typeface="Arial"/>
                <a:ea typeface="ＭＳ Ｐゴシック"/>
              </a:rPr>
              <a:t>ポートが搭載されていますが、</a:t>
            </a:r>
            <a:r>
              <a:rPr lang="ja-JP" altLang="en-US" dirty="0">
                <a:latin typeface="Arial"/>
                <a:ea typeface="ＭＳ Ｐゴシック"/>
              </a:rPr>
              <a:t>新しい機能として、スマート アンテナ ポートも追加されています。これらのポートは外部アンテナを導入して設定するのにかかる時間を最小限に抑えられます。アンテナの自己検出および自己設定が可能なため、ネットワーク管理者は接続されるアンテナの種類を設定する必要がなく、時間とコストが節約されます。</a:t>
            </a:r>
          </a:p>
          <a:p>
            <a:endParaRPr lang="ja-JP" altLang="en-US" baseline="0" dirty="0">
              <a:latin typeface="Arial"/>
              <a:ea typeface="ＭＳ Ｐゴシック"/>
            </a:endParaRPr>
          </a:p>
          <a:p>
            <a:r>
              <a:rPr lang="en-US" altLang="ja-JP" spc="10" dirty="0">
                <a:latin typeface="Arial"/>
                <a:ea typeface="ＭＳ Ｐゴシック"/>
              </a:rPr>
              <a:t>3800 </a:t>
            </a:r>
            <a:r>
              <a:rPr lang="ja-JP" altLang="en-US" spc="10" dirty="0">
                <a:latin typeface="Arial"/>
                <a:ea typeface="ＭＳ Ｐゴシック"/>
              </a:rPr>
              <a:t>では、モジュール型の機能も提供します。シスコは、側面に取り付ける側面モジュール</a:t>
            </a:r>
            <a:r>
              <a:rPr lang="ja-JP" altLang="en-US" dirty="0">
                <a:latin typeface="Arial"/>
                <a:ea typeface="ＭＳ Ｐゴシック"/>
              </a:rPr>
              <a:t>を提供しています。モジュールを取り付けて機能を追加するために背面で作業する必要がなく、運用コストが削減されるため、これは重要です。このモジュール型機能により、今後 </a:t>
            </a:r>
            <a:r>
              <a:rPr lang="en-US" altLang="ja-JP" dirty="0">
                <a:latin typeface="Arial"/>
                <a:ea typeface="ＭＳ Ｐゴシック"/>
              </a:rPr>
              <a:t>AP </a:t>
            </a:r>
            <a:r>
              <a:rPr lang="ja-JP" altLang="en-US" dirty="0">
                <a:latin typeface="Arial"/>
                <a:ea typeface="ＭＳ Ｐゴシック"/>
              </a:rPr>
              <a:t>の機能を拡張できるようになります。</a:t>
            </a:r>
            <a:endParaRPr lang="ja-JP" altLang="en-US" baseline="0"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52</a:t>
            </a:fld>
            <a:endParaRPr lang="ja-JP" dirty="0">
              <a:latin typeface="Arial"/>
              <a:ea typeface="ＭＳ Ｐゴシック"/>
            </a:endParaRPr>
          </a:p>
        </p:txBody>
      </p:sp>
    </p:spTree>
    <p:extLst>
      <p:ext uri="{BB962C8B-B14F-4D97-AF65-F5344CB8AC3E}">
        <p14:creationId xmlns:p14="http://schemas.microsoft.com/office/powerpoint/2010/main" val="163116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Arial"/>
                <a:ea typeface="ＭＳ Ｐゴシック"/>
              </a:rPr>
              <a:pPr>
                <a:defRPr/>
              </a:pPr>
              <a:t>53</a:t>
            </a:fld>
            <a:endParaRPr lang="en-US">
              <a:solidFill>
                <a:prstClr val="black"/>
              </a:solidFill>
              <a:latin typeface="Arial"/>
              <a:ea typeface="ＭＳ Ｐゴシック"/>
            </a:endParaRPr>
          </a:p>
        </p:txBody>
      </p:sp>
    </p:spTree>
    <p:extLst>
      <p:ext uri="{BB962C8B-B14F-4D97-AF65-F5344CB8AC3E}">
        <p14:creationId xmlns:p14="http://schemas.microsoft.com/office/powerpoint/2010/main" val="1653713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a:latin typeface="Arial"/>
                <a:ea typeface="ＭＳ Ｐゴシック"/>
              </a:rPr>
              <a:t>競合他社と比較すると、シスコには現在、競合他社の </a:t>
            </a:r>
            <a:r>
              <a:rPr lang="en-US" altLang="ja-JP">
                <a:latin typeface="Arial"/>
                <a:ea typeface="ＭＳ Ｐゴシック"/>
              </a:rPr>
              <a:t>802.11ac Wave 2 </a:t>
            </a:r>
            <a:r>
              <a:rPr lang="ja-JP" altLang="en-US">
                <a:latin typeface="Arial"/>
                <a:ea typeface="ＭＳ Ｐゴシック"/>
              </a:rPr>
              <a:t>製品に相当する </a:t>
            </a:r>
            <a:r>
              <a:rPr lang="en-US" altLang="ja-JP">
                <a:latin typeface="Arial"/>
                <a:ea typeface="ＭＳ Ｐゴシック"/>
              </a:rPr>
              <a:t>1850 </a:t>
            </a:r>
            <a:r>
              <a:rPr lang="ja-JP" altLang="en-US">
                <a:latin typeface="Arial"/>
                <a:ea typeface="ＭＳ Ｐゴシック"/>
              </a:rPr>
              <a:t>があります。あるいは、競合他社の </a:t>
            </a:r>
            <a:r>
              <a:rPr lang="en-US" altLang="ja-JP">
                <a:latin typeface="Arial"/>
                <a:ea typeface="ＭＳ Ｐゴシック"/>
              </a:rPr>
              <a:t>802.11ac Wave 2 </a:t>
            </a:r>
            <a:r>
              <a:rPr lang="ja-JP" altLang="en-US">
                <a:latin typeface="Arial"/>
                <a:ea typeface="ＭＳ Ｐゴシック"/>
              </a:rPr>
              <a:t>のみの </a:t>
            </a:r>
            <a:r>
              <a:rPr lang="en-US" altLang="ja-JP">
                <a:latin typeface="Arial"/>
                <a:ea typeface="ＭＳ Ｐゴシック"/>
              </a:rPr>
              <a:t>AP </a:t>
            </a:r>
            <a:r>
              <a:rPr lang="ja-JP" altLang="en-US">
                <a:latin typeface="Arial"/>
                <a:ea typeface="ＭＳ Ｐゴシック"/>
              </a:rPr>
              <a:t>とほぼ同じ価格で、機能が豊富な </a:t>
            </a:r>
            <a:r>
              <a:rPr lang="en-US" altLang="ja-JP">
                <a:latin typeface="Arial"/>
                <a:ea typeface="ＭＳ Ｐゴシック"/>
              </a:rPr>
              <a:t>2800 </a:t>
            </a:r>
            <a:r>
              <a:rPr lang="ja-JP" altLang="en-US">
                <a:latin typeface="Arial"/>
                <a:ea typeface="ＭＳ Ｐゴシック"/>
              </a:rPr>
              <a:t>を入手できます。また、もう少し価格を上げれば、</a:t>
            </a:r>
            <a:r>
              <a:rPr lang="en-US" altLang="ja-JP">
                <a:latin typeface="Arial"/>
                <a:ea typeface="ＭＳ Ｐゴシック"/>
              </a:rPr>
              <a:t>3800 </a:t>
            </a:r>
            <a:r>
              <a:rPr lang="ja-JP" altLang="en-US">
                <a:latin typeface="Arial"/>
                <a:ea typeface="ＭＳ Ｐゴシック"/>
              </a:rPr>
              <a:t>の投資保護モジュールおよびマルチギガビット機能を追加できます。</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baseline="0" dirty="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baseline="0">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0" i="0" u="none" strike="noStrike" kern="1200" dirty="0">
              <a:solidFill>
                <a:schemeClr val="tx1"/>
              </a:solidFill>
              <a:effectLst/>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0" i="0" u="none" strike="noStrike" kern="1200" dirty="0">
              <a:solidFill>
                <a:schemeClr val="tx1"/>
              </a:solidFill>
              <a:effectLst/>
              <a:latin typeface="Arial"/>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54</a:t>
            </a:fld>
            <a:endParaRPr lang="ja-JP" dirty="0">
              <a:latin typeface="Arial"/>
              <a:ea typeface="ＭＳ Ｐゴシック"/>
            </a:endParaRPr>
          </a:p>
        </p:txBody>
      </p:sp>
    </p:spTree>
    <p:extLst>
      <p:ext uri="{BB962C8B-B14F-4D97-AF65-F5344CB8AC3E}">
        <p14:creationId xmlns:p14="http://schemas.microsoft.com/office/powerpoint/2010/main" val="3342225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55</a:t>
            </a:fld>
            <a:endParaRPr lang="ja-JP">
              <a:latin typeface="Arial"/>
              <a:ea typeface="ＭＳ Ｐゴシック"/>
            </a:endParaRPr>
          </a:p>
        </p:txBody>
      </p:sp>
    </p:spTree>
    <p:extLst>
      <p:ext uri="{BB962C8B-B14F-4D97-AF65-F5344CB8AC3E}">
        <p14:creationId xmlns:p14="http://schemas.microsoft.com/office/powerpoint/2010/main" val="1250096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Arial"/>
                <a:ea typeface="ＭＳ Ｐゴシック"/>
              </a:rPr>
              <a:t>シスコの </a:t>
            </a:r>
            <a:r>
              <a:rPr lang="en-US" altLang="ja-JP">
                <a:latin typeface="Arial"/>
                <a:ea typeface="ＭＳ Ｐゴシック"/>
              </a:rPr>
              <a:t>802.11ac Wave 2 </a:t>
            </a:r>
            <a:r>
              <a:rPr lang="ja-JP" altLang="en-US">
                <a:latin typeface="Arial"/>
                <a:ea typeface="ＭＳ Ｐゴシック"/>
              </a:rPr>
              <a:t>ソリューションは、高性能の安定したアクセスを提供します。あらゆる状況に対応可能な適応性を備え、サービスを促進して成功に導く、マルチギガビット ソリューションです。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56</a:t>
            </a:fld>
            <a:endParaRPr lang="ja-JP" dirty="0">
              <a:latin typeface="Arial"/>
              <a:ea typeface="ＭＳ Ｐゴシック"/>
            </a:endParaRPr>
          </a:p>
        </p:txBody>
      </p:sp>
    </p:spTree>
    <p:extLst>
      <p:ext uri="{BB962C8B-B14F-4D97-AF65-F5344CB8AC3E}">
        <p14:creationId xmlns:p14="http://schemas.microsoft.com/office/powerpoint/2010/main" val="1957951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Arial"/>
                <a:ea typeface="ＭＳ Ｐゴシック"/>
              </a:rPr>
              <a:t>シスコは、現在および将来のあらゆる使用例に対応可能なワイヤレス製品を提供することに重点を置き、最新のワイヤレス規格に準拠した、世界で最も多目的に利用できるワイヤレス ネットワークを提供しています。</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57</a:t>
            </a:fld>
            <a:endParaRPr lang="ja-JP" dirty="0">
              <a:latin typeface="Arial"/>
              <a:ea typeface="ＭＳ Ｐゴシック"/>
            </a:endParaRPr>
          </a:p>
        </p:txBody>
      </p:sp>
    </p:spTree>
    <p:extLst>
      <p:ext uri="{BB962C8B-B14F-4D97-AF65-F5344CB8AC3E}">
        <p14:creationId xmlns:p14="http://schemas.microsoft.com/office/powerpoint/2010/main" val="4292812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ja-JP" altLang="en-US">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58</a:t>
            </a:fld>
            <a:endParaRPr lang="ja-JP" dirty="0">
              <a:latin typeface="Arial"/>
              <a:ea typeface="ＭＳ Ｐゴシック"/>
            </a:endParaRPr>
          </a:p>
        </p:txBody>
      </p:sp>
    </p:spTree>
    <p:extLst>
      <p:ext uri="{BB962C8B-B14F-4D97-AF65-F5344CB8AC3E}">
        <p14:creationId xmlns:p14="http://schemas.microsoft.com/office/powerpoint/2010/main" val="190913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38152" cy="4467701"/>
          </a:xfrm>
        </p:spPr>
        <p:txBody>
          <a:bodyPr/>
          <a:lstStyle/>
          <a:p>
            <a:r>
              <a:rPr lang="ja-JP" altLang="en-US" dirty="0">
                <a:latin typeface="Arial"/>
                <a:ea typeface="ＭＳ Ｐゴシック"/>
              </a:rPr>
              <a:t>シスコは、ワイヤレスを、従業員が情報やデータにアクセスする主要な手段とみなしています。また、従業員は、一般的になりつつある最新のオープンなワークスペースを含む、個別の環境でアクセスしています。</a:t>
            </a:r>
          </a:p>
          <a:p>
            <a:endParaRPr lang="ja-JP" altLang="en-US" baseline="0" dirty="0">
              <a:latin typeface="Arial"/>
              <a:ea typeface="ＭＳ Ｐゴシック"/>
            </a:endParaRPr>
          </a:p>
          <a:p>
            <a:r>
              <a:rPr lang="ja-JP" altLang="en-US" dirty="0">
                <a:latin typeface="Arial"/>
                <a:ea typeface="ＭＳ Ｐゴシック"/>
              </a:rPr>
              <a:t>すべてがワイヤレスのオフィス、すなわち、すべてのワークステーションにネットワーク接続があるとは限らないオフィスの構築に対応するには、ワイヤレス ネットワークは次の特定の条件を満たす必要があります。</a:t>
            </a:r>
          </a:p>
          <a:p>
            <a:endParaRPr lang="ja-JP" altLang="en-US" baseline="0" dirty="0">
              <a:latin typeface="Arial"/>
              <a:ea typeface="ＭＳ Ｐゴシック"/>
            </a:endParaRPr>
          </a:p>
          <a:p>
            <a:r>
              <a:rPr lang="ja-JP" altLang="en-US" dirty="0">
                <a:latin typeface="Arial"/>
                <a:ea typeface="ＭＳ Ｐゴシック"/>
              </a:rPr>
              <a:t>まず、信頼性の高いネットワークであることが必要です。</a:t>
            </a:r>
            <a:r>
              <a:rPr lang="en-US" altLang="ja-JP" dirty="0">
                <a:latin typeface="Arial"/>
                <a:ea typeface="ＭＳ Ｐゴシック"/>
              </a:rPr>
              <a:t>5 </a:t>
            </a:r>
            <a:r>
              <a:rPr lang="ja-JP" altLang="en-US" dirty="0">
                <a:latin typeface="Arial"/>
                <a:ea typeface="ＭＳ Ｐゴシック"/>
              </a:rPr>
              <a:t>～ </a:t>
            </a:r>
            <a:r>
              <a:rPr lang="en-US" altLang="ja-JP" dirty="0">
                <a:latin typeface="Arial"/>
                <a:ea typeface="ＭＳ Ｐゴシック"/>
              </a:rPr>
              <a:t>10 </a:t>
            </a:r>
            <a:r>
              <a:rPr lang="ja-JP" altLang="en-US" dirty="0">
                <a:latin typeface="Arial"/>
                <a:ea typeface="ＭＳ Ｐゴシック"/>
              </a:rPr>
              <a:t>年前の有線接続と同じ信頼性がなければなりません。</a:t>
            </a:r>
          </a:p>
          <a:p>
            <a:r>
              <a:rPr lang="en-US" altLang="ja-JP" dirty="0">
                <a:latin typeface="Arial"/>
                <a:ea typeface="ＭＳ Ｐゴシック"/>
              </a:rPr>
              <a:t>2 </a:t>
            </a:r>
            <a:r>
              <a:rPr lang="ja-JP" altLang="en-US" dirty="0">
                <a:latin typeface="Arial"/>
                <a:ea typeface="ＭＳ Ｐゴシック"/>
              </a:rPr>
              <a:t>番目に、情報にアクセスする方法としてだけでなく、ユーザが何をしていて、どのような情報を求めているのかを把握するためのインテリジェンスを持つ、新しいビジネス イニシアチブをサポートする基盤となる必要があります。</a:t>
            </a:r>
          </a:p>
          <a:p>
            <a:r>
              <a:rPr lang="en-US" altLang="ja-JP" dirty="0">
                <a:latin typeface="Arial"/>
                <a:ea typeface="ＭＳ Ｐゴシック"/>
              </a:rPr>
              <a:t>3 </a:t>
            </a:r>
            <a:r>
              <a:rPr lang="ja-JP" altLang="en-US" dirty="0">
                <a:latin typeface="Arial"/>
                <a:ea typeface="ＭＳ Ｐゴシック"/>
              </a:rPr>
              <a:t>番目に、適応性が求められます。新しいユーザやデバイスに対応できること、人々が環境内で連携するためのデータの主な発生源となりるうること、セキュリティ センサーおよびエンフォーサとしてリスクを軽減できることが必要です。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6</a:t>
            </a:fld>
            <a:endParaRPr lang="ja-JP" dirty="0">
              <a:latin typeface="Arial"/>
              <a:ea typeface="ＭＳ Ｐゴシック"/>
            </a:endParaRPr>
          </a:p>
        </p:txBody>
      </p:sp>
    </p:spTree>
    <p:extLst>
      <p:ext uri="{BB962C8B-B14F-4D97-AF65-F5344CB8AC3E}">
        <p14:creationId xmlns:p14="http://schemas.microsoft.com/office/powerpoint/2010/main" val="282686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latin typeface="Arial"/>
                <a:ea typeface="ＭＳ Ｐゴシック"/>
              </a:rPr>
              <a:t>Velti </a:t>
            </a:r>
            <a:r>
              <a:rPr lang="ja-JP" altLang="en-US">
                <a:latin typeface="Arial"/>
                <a:ea typeface="ＭＳ Ｐゴシック"/>
              </a:rPr>
              <a:t>のケース スタディ：</a:t>
            </a:r>
            <a:r>
              <a:rPr lang="en-US" altLang="ja-JP">
                <a:latin typeface="Arial"/>
                <a:ea typeface="ＭＳ Ｐゴシック"/>
              </a:rPr>
              <a:t>http://www.cisco.com/c/dam/en/us/products/collateral/security/identity-services-engine/velti_v2cs.pdf</a:t>
            </a:r>
            <a:endParaRPr lang="ja-JP" altLang="en-US"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7</a:t>
            </a:fld>
            <a:endParaRPr lang="ja-JP" dirty="0">
              <a:latin typeface="Arial"/>
              <a:ea typeface="ＭＳ Ｐゴシック"/>
            </a:endParaRPr>
          </a:p>
        </p:txBody>
      </p:sp>
    </p:spTree>
    <p:extLst>
      <p:ext uri="{BB962C8B-B14F-4D97-AF65-F5344CB8AC3E}">
        <p14:creationId xmlns:p14="http://schemas.microsoft.com/office/powerpoint/2010/main" val="236877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a:ea typeface="ＭＳ Ｐゴシック"/>
              </a:rPr>
              <a:t>教育機関は、学習環境の制約を取り払うために、ワイヤレス テクノロジーに目を向</a:t>
            </a:r>
            <a:r>
              <a:rPr lang="ja-JP" altLang="en-US" spc="-10" dirty="0">
                <a:latin typeface="Arial"/>
                <a:ea typeface="ＭＳ Ｐゴシック"/>
              </a:rPr>
              <a:t>け始めています。デジタル学習を授業プランに統合することによって、ビデオ チュートリアルやデジタル教科書など、学生が学びたい方法で情報を提供できます。また、</a:t>
            </a:r>
            <a:r>
              <a:rPr lang="ja-JP" altLang="en-US" dirty="0">
                <a:latin typeface="Arial"/>
                <a:ea typeface="ＭＳ Ｐゴシック"/>
              </a:rPr>
              <a:t>これは小学校の施設全体から最大の大学キャンパス全体にまで拡張できます。さらに、教育機関は、学習障害を克服する必要があるか、特定の分野で苦労している学生が成功するために必要なより多くの支援を得られるように新しい方法を開発して、学習体験をパーソナライズしています。</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8</a:t>
            </a:fld>
            <a:endParaRPr lang="ja-JP" dirty="0">
              <a:latin typeface="Arial"/>
              <a:ea typeface="ＭＳ Ｐゴシック"/>
            </a:endParaRPr>
          </a:p>
        </p:txBody>
      </p:sp>
    </p:spTree>
    <p:extLst>
      <p:ext uri="{BB962C8B-B14F-4D97-AF65-F5344CB8AC3E}">
        <p14:creationId xmlns:p14="http://schemas.microsoft.com/office/powerpoint/2010/main" val="159709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513768" cy="4467701"/>
          </a:xfrm>
        </p:spPr>
        <p:txBody>
          <a:bodyPr>
            <a:noAutofit/>
          </a:bodyPr>
          <a:lstStyle/>
          <a:p>
            <a:r>
              <a:rPr lang="ja-JP" altLang="en-US" sz="1100" kern="1200" dirty="0">
                <a:solidFill>
                  <a:schemeClr val="tx1"/>
                </a:solidFill>
                <a:effectLst/>
                <a:latin typeface="Arial"/>
                <a:ea typeface="ＭＳ Ｐゴシック"/>
              </a:rPr>
              <a:t>教育現場での使用例 </a:t>
            </a:r>
          </a:p>
          <a:p>
            <a:pPr lvl="0"/>
            <a:r>
              <a:rPr lang="ja-JP" altLang="en-US" sz="1100" b="1" kern="1200" dirty="0">
                <a:solidFill>
                  <a:schemeClr val="tx1"/>
                </a:solidFill>
                <a:effectLst/>
                <a:latin typeface="Arial"/>
                <a:ea typeface="ＭＳ Ｐゴシック"/>
              </a:rPr>
              <a:t>高密度をサポート</a:t>
            </a:r>
            <a:r>
              <a:rPr lang="ja-JP" altLang="en-US" sz="1100" dirty="0">
                <a:latin typeface="Arial"/>
                <a:ea typeface="ＭＳ Ｐゴシック"/>
              </a:rPr>
              <a:t>：新規ユーザに自動的に対応可能な </a:t>
            </a:r>
            <a:r>
              <a:rPr lang="en-US" altLang="ja-JP" sz="1100" dirty="0">
                <a:latin typeface="Arial"/>
                <a:ea typeface="ＭＳ Ｐゴシック"/>
              </a:rPr>
              <a:t>Wi-Fi</a:t>
            </a:r>
            <a:r>
              <a:rPr lang="ja-JP" altLang="en-US" sz="1100" kern="1200" dirty="0">
                <a:solidFill>
                  <a:schemeClr val="tx1"/>
                </a:solidFill>
                <a:effectLst/>
                <a:latin typeface="Arial"/>
                <a:ea typeface="ＭＳ Ｐゴシック"/>
              </a:rPr>
              <a:t>（フレキシブル ラジオ アサインメント）</a:t>
            </a:r>
          </a:p>
          <a:p>
            <a:pPr lvl="0"/>
            <a:r>
              <a:rPr lang="ja-JP" altLang="en-US" sz="1100" b="1" kern="1200" dirty="0">
                <a:solidFill>
                  <a:schemeClr val="tx1"/>
                </a:solidFill>
                <a:effectLst/>
                <a:latin typeface="Arial"/>
                <a:ea typeface="ＭＳ Ｐゴシック"/>
              </a:rPr>
              <a:t>ネットワークの常時接続を実現</a:t>
            </a:r>
            <a:r>
              <a:rPr lang="ja-JP" altLang="en-US" sz="1100" kern="1200" dirty="0">
                <a:solidFill>
                  <a:schemeClr val="tx1"/>
                </a:solidFill>
                <a:effectLst/>
                <a:latin typeface="Arial"/>
                <a:ea typeface="ＭＳ Ｐゴシック"/>
              </a:rPr>
              <a:t>：マルチティアによる信頼性を常に確保</a:t>
            </a:r>
          </a:p>
          <a:p>
            <a:pPr lvl="0"/>
            <a:r>
              <a:rPr lang="ja-JP" altLang="en-US" sz="1100" b="1" kern="1200" dirty="0">
                <a:solidFill>
                  <a:schemeClr val="tx1"/>
                </a:solidFill>
                <a:effectLst/>
                <a:latin typeface="Arial"/>
                <a:ea typeface="ＭＳ Ｐゴシック"/>
              </a:rPr>
              <a:t>使いやすく管理しやすいアクセス ポイント</a:t>
            </a:r>
            <a:r>
              <a:rPr lang="ja-JP" altLang="en-US" sz="1100" kern="1200" dirty="0">
                <a:solidFill>
                  <a:schemeClr val="tx1"/>
                </a:solidFill>
                <a:effectLst/>
                <a:latin typeface="Arial"/>
                <a:ea typeface="ＭＳ Ｐゴシック"/>
              </a:rPr>
              <a:t>：専任の </a:t>
            </a:r>
            <a:r>
              <a:rPr lang="en-US" altLang="ja-JP" sz="1100" kern="1200" dirty="0">
                <a:solidFill>
                  <a:schemeClr val="tx1"/>
                </a:solidFill>
                <a:effectLst/>
                <a:latin typeface="Arial"/>
                <a:ea typeface="ＭＳ Ｐゴシック"/>
              </a:rPr>
              <a:t>IT </a:t>
            </a:r>
            <a:r>
              <a:rPr lang="ja-JP" altLang="en-US" sz="1100" kern="1200" dirty="0">
                <a:solidFill>
                  <a:schemeClr val="tx1"/>
                </a:solidFill>
                <a:effectLst/>
                <a:latin typeface="Arial"/>
                <a:ea typeface="ＭＳ Ｐゴシック"/>
              </a:rPr>
              <a:t>スタッフがいない小規模学区に提供</a:t>
            </a:r>
            <a:br>
              <a:rPr lang="en-US" altLang="ja-JP" sz="1100" kern="1200" dirty="0">
                <a:solidFill>
                  <a:schemeClr val="tx1"/>
                </a:solidFill>
                <a:effectLst/>
                <a:latin typeface="Arial"/>
                <a:ea typeface="ＭＳ Ｐゴシック"/>
              </a:rPr>
            </a:b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Mobility Express</a:t>
            </a:r>
            <a:r>
              <a:rPr lang="ja-JP" altLang="en-US" sz="1100" kern="1200" dirty="0">
                <a:solidFill>
                  <a:schemeClr val="tx1"/>
                </a:solidFill>
                <a:effectLst/>
                <a:latin typeface="Arial"/>
                <a:ea typeface="ＭＳ Ｐゴシック"/>
              </a:rPr>
              <a:t>）</a:t>
            </a:r>
          </a:p>
          <a:p>
            <a:pPr lvl="0"/>
            <a:r>
              <a:rPr lang="ja-JP" altLang="en-US" sz="1100" b="1" kern="1200" spc="-20" dirty="0">
                <a:solidFill>
                  <a:schemeClr val="tx1"/>
                </a:solidFill>
                <a:effectLst/>
                <a:latin typeface="Arial"/>
                <a:ea typeface="ＭＳ Ｐゴシック"/>
              </a:rPr>
              <a:t>コラボレーション アプリケーションとビデオをサポート</a:t>
            </a:r>
            <a:r>
              <a:rPr lang="ja-JP" altLang="en-US" sz="1100" kern="1200" spc="-20" dirty="0">
                <a:solidFill>
                  <a:schemeClr val="tx1"/>
                </a:solidFill>
                <a:effectLst/>
                <a:latin typeface="Arial"/>
                <a:ea typeface="ＭＳ Ｐゴシック"/>
              </a:rPr>
              <a:t>：高品質の接続と最大帯域幅（</a:t>
            </a:r>
            <a:r>
              <a:rPr lang="en-US" altLang="ja-JP" sz="1100" kern="1200" spc="-20" dirty="0">
                <a:solidFill>
                  <a:schemeClr val="tx1"/>
                </a:solidFill>
                <a:effectLst/>
                <a:latin typeface="Arial"/>
                <a:ea typeface="ＭＳ Ｐゴシック"/>
              </a:rPr>
              <a:t>160 MHz </a:t>
            </a:r>
            <a:r>
              <a:rPr lang="ja-JP" altLang="en-US" sz="1100" kern="1200" dirty="0">
                <a:solidFill>
                  <a:schemeClr val="tx1"/>
                </a:solidFill>
                <a:effectLst/>
                <a:latin typeface="Arial"/>
                <a:ea typeface="ＭＳ Ｐゴシック"/>
              </a:rPr>
              <a:t>の </a:t>
            </a:r>
            <a:r>
              <a:rPr lang="en-US" altLang="ja-JP" sz="1100" kern="1200" dirty="0">
                <a:solidFill>
                  <a:schemeClr val="tx1"/>
                </a:solidFill>
                <a:effectLst/>
                <a:latin typeface="Arial"/>
                <a:ea typeface="ＭＳ Ｐゴシック"/>
              </a:rPr>
              <a:t>802.11ac Wave 2</a:t>
            </a:r>
            <a:r>
              <a:rPr lang="ja-JP" altLang="en-US" sz="1100" kern="1200" dirty="0">
                <a:solidFill>
                  <a:schemeClr val="tx1"/>
                </a:solidFill>
                <a:effectLst/>
                <a:latin typeface="Arial"/>
                <a:ea typeface="ＭＳ Ｐゴシック"/>
              </a:rPr>
              <a:t>）を使用。サポートと </a:t>
            </a:r>
            <a:r>
              <a:rPr lang="en-US" altLang="ja-JP" sz="1100" kern="1200" dirty="0">
                <a:solidFill>
                  <a:schemeClr val="tx1"/>
                </a:solidFill>
                <a:effectLst/>
                <a:latin typeface="Arial"/>
                <a:ea typeface="ＭＳ Ｐゴシック"/>
              </a:rPr>
              <a:t>Application Visibility and Control</a:t>
            </a:r>
            <a:r>
              <a:rPr lang="ja-JP" altLang="en-US" sz="1100" kern="1200" dirty="0">
                <a:solidFill>
                  <a:schemeClr val="tx1"/>
                </a:solidFill>
                <a:effectLst/>
                <a:latin typeface="Arial"/>
                <a:ea typeface="ＭＳ Ｐゴシック"/>
              </a:rPr>
              <a:t>。</a:t>
            </a:r>
          </a:p>
          <a:p>
            <a:pPr lvl="0"/>
            <a:r>
              <a:rPr lang="ja-JP" altLang="en-US" sz="1100" b="1" kern="1200" dirty="0">
                <a:solidFill>
                  <a:schemeClr val="tx1"/>
                </a:solidFill>
                <a:effectLst/>
                <a:latin typeface="Arial"/>
                <a:ea typeface="ＭＳ Ｐゴシック"/>
              </a:rPr>
              <a:t>外部から仕掛けられた攻撃と内部の脅威の両方を検出</a:t>
            </a:r>
            <a:r>
              <a:rPr lang="ja-JP" altLang="en-US" sz="1100" kern="1200" dirty="0">
                <a:solidFill>
                  <a:schemeClr val="tx1"/>
                </a:solidFill>
                <a:effectLst/>
                <a:latin typeface="Arial"/>
                <a:ea typeface="ＭＳ Ｐゴシック"/>
              </a:rPr>
              <a:t>：ワーム、ボットネット、ネットワークの不正利用、ポリシー違反、デバイスの設定ミス、データ漏洩などを </a:t>
            </a:r>
            <a:r>
              <a:rPr lang="en-US" altLang="ja-JP" sz="1100" kern="1200" dirty="0">
                <a:solidFill>
                  <a:schemeClr val="tx1"/>
                </a:solidFill>
                <a:effectLst/>
                <a:latin typeface="Arial"/>
                <a:ea typeface="ＭＳ Ｐゴシック"/>
              </a:rPr>
              <a:t>Netflow </a:t>
            </a:r>
            <a:r>
              <a:rPr lang="ja-JP" altLang="en-US" sz="1100" kern="1200" dirty="0">
                <a:solidFill>
                  <a:schemeClr val="tx1"/>
                </a:solidFill>
                <a:effectLst/>
                <a:latin typeface="Arial"/>
                <a:ea typeface="ＭＳ Ｐゴシック"/>
              </a:rPr>
              <a:t>と </a:t>
            </a:r>
            <a:r>
              <a:rPr lang="en-US" altLang="ja-JP" sz="1100" kern="1200" dirty="0">
                <a:solidFill>
                  <a:schemeClr val="tx1"/>
                </a:solidFill>
                <a:effectLst/>
                <a:latin typeface="Arial"/>
                <a:ea typeface="ＭＳ Ｐゴシック"/>
              </a:rPr>
              <a:t>Lancope </a:t>
            </a:r>
            <a:r>
              <a:rPr lang="ja-JP" altLang="en-US" sz="1100" kern="1200" dirty="0">
                <a:solidFill>
                  <a:schemeClr val="tx1"/>
                </a:solidFill>
                <a:effectLst/>
                <a:latin typeface="Arial"/>
                <a:ea typeface="ＭＳ Ｐゴシック"/>
              </a:rPr>
              <a:t>で可視化</a:t>
            </a:r>
          </a:p>
          <a:p>
            <a:pPr lvl="0"/>
            <a:r>
              <a:rPr lang="ja-JP" altLang="en-US" sz="1100" b="1" kern="1200" dirty="0">
                <a:solidFill>
                  <a:schemeClr val="tx1"/>
                </a:solidFill>
                <a:effectLst/>
                <a:latin typeface="Arial"/>
                <a:ea typeface="ＭＳ Ｐゴシック"/>
              </a:rPr>
              <a:t>アプリケーションを利用している学生に優先順位を指定</a:t>
            </a: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Application Visibility and Control </a:t>
            </a:r>
            <a:r>
              <a:rPr lang="ja-JP" altLang="en-US" sz="1100" kern="1200" dirty="0">
                <a:solidFill>
                  <a:schemeClr val="tx1"/>
                </a:solidFill>
                <a:effectLst/>
                <a:latin typeface="Arial"/>
                <a:ea typeface="ＭＳ Ｐゴシック"/>
              </a:rPr>
              <a:t>で実現</a:t>
            </a:r>
          </a:p>
          <a:p>
            <a:pPr lvl="0"/>
            <a:r>
              <a:rPr lang="ja-JP" altLang="en-US" sz="1100" b="1" kern="1200" dirty="0">
                <a:solidFill>
                  <a:schemeClr val="tx1"/>
                </a:solidFill>
                <a:effectLst/>
                <a:latin typeface="Arial"/>
                <a:ea typeface="ＭＳ Ｐゴシック"/>
              </a:rPr>
              <a:t>安全性、セキュリティ、および資産保護の実現</a:t>
            </a:r>
            <a:r>
              <a:rPr lang="ja-JP" altLang="en-US" sz="1100" kern="1200" dirty="0">
                <a:solidFill>
                  <a:schemeClr val="tx1"/>
                </a:solidFill>
                <a:effectLst/>
                <a:latin typeface="Arial"/>
                <a:ea typeface="ＭＳ Ｐゴシック"/>
              </a:rPr>
              <a:t>：学校が所有するラップトップおよびタブレットを追跡（</a:t>
            </a:r>
            <a:r>
              <a:rPr lang="en-US" altLang="ja-JP" sz="1100" kern="1200" dirty="0">
                <a:solidFill>
                  <a:schemeClr val="tx1"/>
                </a:solidFill>
                <a:effectLst/>
                <a:latin typeface="Arial"/>
                <a:ea typeface="ＭＳ Ｐゴシック"/>
              </a:rPr>
              <a:t>CMX</a:t>
            </a: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Bluetooth</a:t>
            </a: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Hyperlocation</a:t>
            </a:r>
            <a:r>
              <a:rPr lang="ja-JP" altLang="en-US" sz="1100" kern="1200" dirty="0">
                <a:solidFill>
                  <a:schemeClr val="tx1"/>
                </a:solidFill>
                <a:effectLst/>
                <a:latin typeface="Arial"/>
                <a:ea typeface="ＭＳ Ｐゴシック"/>
              </a:rPr>
              <a:t>）</a:t>
            </a:r>
          </a:p>
          <a:p>
            <a:pPr lvl="0"/>
            <a:r>
              <a:rPr lang="ja-JP" altLang="en-US" sz="1100" b="1" kern="1200" dirty="0">
                <a:solidFill>
                  <a:schemeClr val="tx1"/>
                </a:solidFill>
                <a:effectLst/>
                <a:latin typeface="Arial"/>
                <a:ea typeface="ＭＳ Ｐゴシック"/>
              </a:rPr>
              <a:t>不正なデバイスを特定</a:t>
            </a:r>
            <a:r>
              <a:rPr lang="ja-JP" altLang="en-US" sz="1100" kern="1200" dirty="0">
                <a:solidFill>
                  <a:schemeClr val="tx1"/>
                </a:solidFill>
                <a:effectLst/>
                <a:latin typeface="Arial"/>
                <a:ea typeface="ＭＳ Ｐゴシック"/>
              </a:rPr>
              <a:t>：カメラなどを特定し。規制ガイドラインを遵守（</a:t>
            </a:r>
            <a:r>
              <a:rPr lang="en-US" altLang="ja-JP" sz="1100" kern="1200" dirty="0" err="1">
                <a:solidFill>
                  <a:schemeClr val="tx1"/>
                </a:solidFill>
                <a:effectLst/>
                <a:latin typeface="Arial"/>
                <a:ea typeface="ＭＳ Ｐゴシック"/>
              </a:rPr>
              <a:t>CleanAir</a:t>
            </a:r>
            <a:r>
              <a:rPr lang="ja-JP" altLang="en-US" sz="1100" kern="1200" dirty="0">
                <a:solidFill>
                  <a:schemeClr val="tx1"/>
                </a:solidFill>
                <a:effectLst/>
                <a:latin typeface="Arial"/>
                <a:ea typeface="ＭＳ Ｐゴシック"/>
              </a:rPr>
              <a:t>）</a:t>
            </a:r>
            <a:endParaRPr lang="ja-JP" altLang="en-US" sz="1100" dirty="0">
              <a:latin typeface="Arial"/>
              <a:ea typeface="ＭＳ Ｐゴシック"/>
            </a:endParaRPr>
          </a:p>
          <a:p>
            <a:pPr lvl="0"/>
            <a:r>
              <a:rPr lang="ja-JP" altLang="en-US" sz="1100" b="1" kern="1200" dirty="0">
                <a:solidFill>
                  <a:schemeClr val="tx1"/>
                </a:solidFill>
                <a:effectLst/>
                <a:latin typeface="Arial"/>
                <a:ea typeface="ＭＳ Ｐゴシック"/>
              </a:rPr>
              <a:t>緊急時にプッシュ通知を提供</a:t>
            </a: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Wi-Fi </a:t>
            </a:r>
            <a:r>
              <a:rPr lang="ja-JP" altLang="en-US" sz="1100" kern="1200" dirty="0">
                <a:solidFill>
                  <a:schemeClr val="tx1"/>
                </a:solidFill>
                <a:effectLst/>
                <a:latin typeface="Arial"/>
                <a:ea typeface="ＭＳ Ｐゴシック"/>
              </a:rPr>
              <a:t>ベースのロケーション情報とジオフェンシングを使用</a:t>
            </a:r>
            <a:br>
              <a:rPr lang="en-US" altLang="ja-JP" sz="1100" kern="1200" dirty="0">
                <a:solidFill>
                  <a:schemeClr val="tx1"/>
                </a:solidFill>
                <a:effectLst/>
                <a:latin typeface="Arial"/>
                <a:ea typeface="ＭＳ Ｐゴシック"/>
              </a:rPr>
            </a:b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Hyperlocation</a:t>
            </a:r>
            <a:r>
              <a:rPr lang="ja-JP" altLang="en-US" sz="1100" kern="1200" dirty="0">
                <a:solidFill>
                  <a:schemeClr val="tx1"/>
                </a:solidFill>
                <a:effectLst/>
                <a:latin typeface="Arial"/>
                <a:ea typeface="ＭＳ Ｐゴシック"/>
              </a:rPr>
              <a:t>、</a:t>
            </a:r>
            <a:r>
              <a:rPr lang="en-US" altLang="ja-JP" sz="1100" kern="1200" dirty="0">
                <a:solidFill>
                  <a:schemeClr val="tx1"/>
                </a:solidFill>
                <a:effectLst/>
                <a:latin typeface="Arial"/>
                <a:ea typeface="ＭＳ Ｐゴシック"/>
              </a:rPr>
              <a:t>BLE</a:t>
            </a:r>
            <a:r>
              <a:rPr lang="ja-JP" altLang="en-US" sz="1100" kern="1200" dirty="0">
                <a:solidFill>
                  <a:schemeClr val="tx1"/>
                </a:solidFill>
                <a:effectLst/>
                <a:latin typeface="Arial"/>
                <a:ea typeface="ＭＳ Ｐゴシック"/>
              </a:rPr>
              <a:t>）</a:t>
            </a:r>
          </a:p>
          <a:p>
            <a:pPr lvl="0"/>
            <a:r>
              <a:rPr lang="ja-JP" altLang="en-US" sz="1100" b="1" kern="1200" dirty="0">
                <a:solidFill>
                  <a:schemeClr val="tx1"/>
                </a:solidFill>
                <a:effectLst/>
                <a:latin typeface="Arial"/>
                <a:ea typeface="ＭＳ Ｐゴシック"/>
              </a:rPr>
              <a:t>簡単でセキュアなゲスト アクセスおよび指導用アクセスを提供</a:t>
            </a:r>
            <a:r>
              <a:rPr lang="ja-JP" altLang="en-US" sz="1100" kern="1200" dirty="0">
                <a:solidFill>
                  <a:schemeClr val="tx1"/>
                </a:solidFill>
                <a:effectLst/>
                <a:latin typeface="Arial"/>
                <a:ea typeface="ＭＳ Ｐゴシック"/>
              </a:rPr>
              <a:t>：一般の学生 </a:t>
            </a:r>
            <a:r>
              <a:rPr lang="en-US" altLang="ja-JP" sz="1100" kern="1200" dirty="0">
                <a:solidFill>
                  <a:schemeClr val="tx1"/>
                </a:solidFill>
                <a:effectLst/>
                <a:latin typeface="Arial"/>
                <a:ea typeface="ＭＳ Ｐゴシック"/>
              </a:rPr>
              <a:t>1 </a:t>
            </a:r>
            <a:r>
              <a:rPr lang="ja-JP" altLang="en-US" sz="1100" kern="1200" dirty="0">
                <a:solidFill>
                  <a:schemeClr val="tx1"/>
                </a:solidFill>
                <a:effectLst/>
                <a:latin typeface="Arial"/>
                <a:ea typeface="ＭＳ Ｐゴシック"/>
              </a:rPr>
              <a:t>人あたり </a:t>
            </a:r>
            <a:r>
              <a:rPr lang="en-US" altLang="ja-JP" sz="1100" kern="1200" dirty="0">
                <a:solidFill>
                  <a:schemeClr val="tx1"/>
                </a:solidFill>
                <a:effectLst/>
                <a:latin typeface="Arial"/>
                <a:ea typeface="ＭＳ Ｐゴシック"/>
              </a:rPr>
              <a:t>3 </a:t>
            </a:r>
            <a:r>
              <a:rPr lang="ja-JP" altLang="en-US" sz="1100" kern="1200" dirty="0">
                <a:solidFill>
                  <a:schemeClr val="tx1"/>
                </a:solidFill>
                <a:effectLst/>
                <a:latin typeface="Arial"/>
                <a:ea typeface="ＭＳ Ｐゴシック"/>
              </a:rPr>
              <a:t>～ </a:t>
            </a:r>
            <a:r>
              <a:rPr lang="en-US" altLang="ja-JP" sz="1100" kern="1200" dirty="0">
                <a:solidFill>
                  <a:schemeClr val="tx1"/>
                </a:solidFill>
                <a:effectLst/>
                <a:latin typeface="Arial"/>
                <a:ea typeface="ＭＳ Ｐゴシック"/>
              </a:rPr>
              <a:t>6 </a:t>
            </a:r>
            <a:r>
              <a:rPr lang="ja-JP" altLang="en-US" sz="1100" kern="1200" dirty="0">
                <a:solidFill>
                  <a:schemeClr val="tx1"/>
                </a:solidFill>
                <a:effectLst/>
                <a:latin typeface="Arial"/>
                <a:ea typeface="ＭＳ Ｐゴシック"/>
              </a:rPr>
              <a:t>台のモバイル デバイス（</a:t>
            </a:r>
            <a:r>
              <a:rPr lang="en-US" altLang="ja-JP" sz="1100" kern="1200" dirty="0">
                <a:solidFill>
                  <a:schemeClr val="tx1"/>
                </a:solidFill>
                <a:effectLst/>
                <a:latin typeface="Arial"/>
                <a:ea typeface="ＭＳ Ｐゴシック"/>
              </a:rPr>
              <a:t>HDX</a:t>
            </a:r>
            <a:r>
              <a:rPr lang="ja-JP" altLang="en-US" sz="1100" kern="1200" dirty="0">
                <a:solidFill>
                  <a:schemeClr val="tx1"/>
                </a:solidFill>
                <a:effectLst/>
                <a:latin typeface="Arial"/>
                <a:ea typeface="ＭＳ Ｐゴシック"/>
              </a:rPr>
              <a:t>、特に </a:t>
            </a:r>
            <a:r>
              <a:rPr lang="en-US" altLang="ja-JP" sz="1100" kern="1200" dirty="0" err="1">
                <a:solidFill>
                  <a:schemeClr val="tx1"/>
                </a:solidFill>
                <a:effectLst/>
                <a:latin typeface="Arial"/>
                <a:ea typeface="ＭＳ Ｐゴシック"/>
              </a:rPr>
              <a:t>ClientLink</a:t>
            </a:r>
            <a:r>
              <a:rPr lang="ja-JP" altLang="en-US" sz="1100" kern="1200" dirty="0">
                <a:solidFill>
                  <a:schemeClr val="tx1"/>
                </a:solidFill>
                <a:effectLst/>
                <a:latin typeface="Arial"/>
                <a:ea typeface="ＭＳ Ｐゴシック"/>
              </a:rPr>
              <a:t>）</a:t>
            </a:r>
            <a:endParaRPr lang="ja-JP" altLang="en-US" sz="1100" dirty="0">
              <a:latin typeface="Arial"/>
              <a:ea typeface="ＭＳ Ｐゴシック"/>
            </a:endParaRPr>
          </a:p>
          <a:p>
            <a:pPr lvl="0"/>
            <a:r>
              <a:rPr lang="ja-JP" altLang="en-US" sz="1100" b="1" kern="1200" dirty="0">
                <a:solidFill>
                  <a:schemeClr val="tx1"/>
                </a:solidFill>
                <a:effectLst/>
                <a:latin typeface="Arial"/>
                <a:ea typeface="ＭＳ Ｐゴシック"/>
              </a:rPr>
              <a:t>教育イノベーションを推進</a:t>
            </a:r>
            <a:r>
              <a:rPr lang="ja-JP" altLang="en-US" sz="1100" kern="1200" dirty="0">
                <a:solidFill>
                  <a:schemeClr val="tx1"/>
                </a:solidFill>
                <a:effectLst/>
                <a:latin typeface="Arial"/>
                <a:ea typeface="ＭＳ Ｐゴシック"/>
              </a:rPr>
              <a:t>：パーソナライズされたより適切な学習体験を目指して、教職員および学生が関与することにより実現（</a:t>
            </a:r>
            <a:r>
              <a:rPr lang="en-US" altLang="ja-JP" sz="1100" kern="1200" dirty="0">
                <a:solidFill>
                  <a:schemeClr val="tx1"/>
                </a:solidFill>
                <a:effectLst/>
                <a:latin typeface="Arial"/>
                <a:ea typeface="ＭＳ Ｐゴシック"/>
              </a:rPr>
              <a:t>CMX</a:t>
            </a:r>
            <a:r>
              <a:rPr lang="ja-JP" altLang="en-US" sz="1100" kern="1200" dirty="0">
                <a:solidFill>
                  <a:schemeClr val="tx1"/>
                </a:solidFill>
                <a:effectLst/>
                <a:latin typeface="Arial"/>
                <a:ea typeface="ＭＳ Ｐゴシック"/>
              </a:rPr>
              <a:t>）</a:t>
            </a:r>
          </a:p>
          <a:p>
            <a:endParaRPr lang="ja-JP" altLang="en-US" sz="1100" dirty="0">
              <a:latin typeface="Arial"/>
              <a:ea typeface="ＭＳ Ｐゴシック"/>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a:ea typeface="ＭＳ Ｐゴシック"/>
              </a:rPr>
              <a:pPr>
                <a:defRPr/>
              </a:pPr>
              <a:t>9</a:t>
            </a:fld>
            <a:endParaRPr lang="ja-JP" dirty="0">
              <a:latin typeface="Arial"/>
              <a:ea typeface="ＭＳ Ｐゴシック"/>
            </a:endParaRPr>
          </a:p>
        </p:txBody>
      </p:sp>
    </p:spTree>
    <p:extLst>
      <p:ext uri="{BB962C8B-B14F-4D97-AF65-F5344CB8AC3E}">
        <p14:creationId xmlns:p14="http://schemas.microsoft.com/office/powerpoint/2010/main" val="906302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pic>
        <p:nvPicPr>
          <p:cNvPr id="11" name="Picture Placeholder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08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2651125" y="0"/>
            <a:ext cx="5185299" cy="5143500"/>
          </a:xfrm>
          <a:prstGeom prst="rect">
            <a:avLst/>
          </a:prstGeom>
          <a:gradFill flip="none" rotWithShape="1">
            <a:gsLst>
              <a:gs pos="44000">
                <a:srgbClr val="FFFFFF">
                  <a:alpha val="80000"/>
                </a:srgbClr>
              </a:gs>
              <a:gs pos="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pic>
        <p:nvPicPr>
          <p:cNvPr id="13"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425456"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0672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latin typeface="Arial"/>
                <a:ea typeface="ＭＳ Ｐゴシック"/>
              </a:rPr>
              <a:t>Click icon to add table</a:t>
            </a:r>
            <a:endParaRPr lang="en-GB" noProof="0" dirty="0">
              <a:latin typeface="Arial"/>
              <a:ea typeface="ＭＳ Ｐゴシック"/>
            </a:endParaRPr>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410576189"/>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latin typeface="Arial"/>
                <a:ea typeface="ＭＳ Ｐゴシック"/>
              </a:rPr>
              <a:t>Click icon to add chart</a:t>
            </a:r>
            <a:endParaRPr lang="en-US" noProof="0" dirty="0">
              <a:latin typeface="Arial"/>
              <a:ea typeface="ＭＳ Ｐゴシック"/>
            </a:endParaRPr>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72776357"/>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latin typeface="Arial"/>
                <a:ea typeface="ＭＳ Ｐゴシック"/>
              </a:rPr>
              <a:t>Click icon to add chart</a:t>
            </a:r>
            <a:endParaRPr lang="en-US" noProof="0" dirty="0">
              <a:latin typeface="Arial"/>
              <a:ea typeface="ＭＳ Ｐゴシック"/>
            </a:endParaRP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990040700"/>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73950804"/>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Tree>
    <p:extLst>
      <p:ext uri="{BB962C8B-B14F-4D97-AF65-F5344CB8AC3E}">
        <p14:creationId xmlns:p14="http://schemas.microsoft.com/office/powerpoint/2010/main" val="2936732185"/>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a:t>
            </a:r>
          </a:p>
          <a:p>
            <a:pPr lvl="0"/>
            <a:r>
              <a:rPr lang="en-US" noProof="0" dirty="0">
                <a:latin typeface="Arial"/>
                <a:ea typeface="ＭＳ Ｐゴシック"/>
              </a:rPr>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2877498465"/>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3699132722"/>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976600653"/>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Tree>
    <p:extLst>
      <p:ext uri="{BB962C8B-B14F-4D97-AF65-F5344CB8AC3E}">
        <p14:creationId xmlns:p14="http://schemas.microsoft.com/office/powerpoint/2010/main" val="479656418"/>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Tree>
    <p:extLst>
      <p:ext uri="{BB962C8B-B14F-4D97-AF65-F5344CB8AC3E}">
        <p14:creationId xmlns:p14="http://schemas.microsoft.com/office/powerpoint/2010/main" val="248173414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98857973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03146223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6663433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Tree>
    <p:extLst>
      <p:ext uri="{BB962C8B-B14F-4D97-AF65-F5344CB8AC3E}">
        <p14:creationId xmlns:p14="http://schemas.microsoft.com/office/powerpoint/2010/main" val="106396765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57314"/>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latin typeface="Arial"/>
                <a:ea typeface="ＭＳ Ｐゴシック"/>
              </a:rPr>
              <a:t>Click icon to add media</a:t>
            </a:r>
            <a:endParaRPr lang="en-US" noProof="0" dirty="0">
              <a:latin typeface="Arial"/>
              <a:ea typeface="ＭＳ Ｐゴシック"/>
            </a:endParaRPr>
          </a:p>
        </p:txBody>
      </p:sp>
    </p:spTree>
    <p:extLst>
      <p:ext uri="{BB962C8B-B14F-4D97-AF65-F5344CB8AC3E}">
        <p14:creationId xmlns:p14="http://schemas.microsoft.com/office/powerpoint/2010/main" val="266944554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latin typeface="Arial"/>
                <a:ea typeface="ＭＳ Ｐゴシック"/>
              </a:rPr>
              <a:t>Click icon to add media</a:t>
            </a:r>
            <a:endParaRPr lang="en-US" noProof="0" dirty="0">
              <a:latin typeface="Arial"/>
              <a:ea typeface="ＭＳ Ｐゴシック"/>
            </a:endParaRPr>
          </a:p>
        </p:txBody>
      </p:sp>
    </p:spTree>
    <p:extLst>
      <p:ext uri="{BB962C8B-B14F-4D97-AF65-F5344CB8AC3E}">
        <p14:creationId xmlns:p14="http://schemas.microsoft.com/office/powerpoint/2010/main" val="363452254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7422" r="59980"/>
          <a:stretch/>
        </p:blipFill>
        <p:spPr bwMode="auto">
          <a:xfrm>
            <a:off x="3582238" y="1643063"/>
            <a:ext cx="19795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804252"/>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7" name="Picture Placeholder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US"/>
              <a:t>Click to edit Master title style</a:t>
            </a:r>
            <a:endParaRPr lang="en-US" dirty="0"/>
          </a:p>
        </p:txBody>
      </p:sp>
      <p:sp>
        <p:nvSpPr>
          <p:cNvPr id="2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22"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23"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22596214"/>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9702" y="1004809"/>
            <a:ext cx="8551441" cy="37242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ADB8574-7D83-419F-9840-81D0504F2F19}" type="datetimeFigureOut">
              <a:rPr lang="en-US" smtClean="0">
                <a:solidFill>
                  <a:srgbClr val="676767"/>
                </a:solidFill>
                <a:latin typeface="Arial"/>
                <a:ea typeface="ＭＳ Ｐゴシック"/>
                <a:cs typeface="+mn-cs"/>
              </a:rPr>
              <a:pPr/>
              <a:t>8/16/2017</a:t>
            </a:fld>
            <a:endParaRPr lang="en-US" dirty="0">
              <a:solidFill>
                <a:srgbClr val="676767"/>
              </a:solidFill>
              <a:latin typeface="Arial"/>
              <a:ea typeface="ＭＳ Ｐゴシック"/>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srgbClr val="676767"/>
              </a:solidFill>
              <a:latin typeface="Arial"/>
              <a:ea typeface="ＭＳ Ｐゴシック"/>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1C093DC-377B-4420-A08C-63A41BBCF568}" type="slidenum">
              <a:rPr lang="en-US" smtClean="0">
                <a:solidFill>
                  <a:srgbClr val="676767"/>
                </a:solidFill>
                <a:latin typeface="Arial"/>
                <a:ea typeface="ＭＳ Ｐゴシック"/>
                <a:cs typeface="+mn-cs"/>
              </a:rPr>
              <a:pPr/>
              <a:t>‹#›</a:t>
            </a:fld>
            <a:endParaRPr lang="en-US" dirty="0">
              <a:solidFill>
                <a:srgbClr val="676767"/>
              </a:solidFill>
              <a:latin typeface="Arial"/>
              <a:ea typeface="ＭＳ Ｐゴシック"/>
              <a:cs typeface="+mn-cs"/>
            </a:endParaRPr>
          </a:p>
        </p:txBody>
      </p:sp>
    </p:spTree>
    <p:extLst>
      <p:ext uri="{BB962C8B-B14F-4D97-AF65-F5344CB8AC3E}">
        <p14:creationId xmlns:p14="http://schemas.microsoft.com/office/powerpoint/2010/main" val="169947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Arial"/>
              <a:ea typeface="ＭＳ Ｐゴシック"/>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latin typeface="Arial"/>
              <a:ea typeface="ＭＳ Ｐゴシック"/>
            </a:endParaRPr>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latin typeface="Arial"/>
              <a:ea typeface="ＭＳ Ｐゴシック"/>
            </a:endParaRPr>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latin typeface="Arial"/>
              <a:ea typeface="ＭＳ Ｐゴシック"/>
            </a:endParaRPr>
          </a:p>
        </p:txBody>
      </p:sp>
      <p:sp>
        <p:nvSpPr>
          <p:cNvPr id="9" name="Text Placeholder 8"/>
          <p:cNvSpPr>
            <a:spLocks noGrp="1"/>
          </p:cNvSpPr>
          <p:nvPr>
            <p:ph type="body" sz="quarter" idx="10"/>
          </p:nvPr>
        </p:nvSpPr>
        <p:spPr>
          <a:xfrm>
            <a:off x="444500" y="3852863"/>
            <a:ext cx="8251825" cy="914400"/>
          </a:xfrm>
          <a:prstGeom prst="rect">
            <a:avLst/>
          </a:prstGeom>
        </p:spPr>
        <p:txBody>
          <a:bodyPr/>
          <a:lstStyle>
            <a:lvl1pPr>
              <a:buNone/>
              <a:defRPr/>
            </a:lvl1pPr>
          </a:lstStyle>
          <a:p>
            <a:pPr lvl="0"/>
            <a:r>
              <a:rPr lang="en-US" dirty="0"/>
              <a:t>Click to edit Master text styles</a:t>
            </a:r>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latin typeface="Arial"/>
              <a:ea typeface="ＭＳ Ｐゴシック"/>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latin typeface="Arial"/>
              <a:ea typeface="ＭＳ Ｐゴシック"/>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a:latin typeface="Arial"/>
                <a:ea typeface="ＭＳ Ｐゴシック"/>
              </a:rPr>
              <a:t>Click icon to add picture</a:t>
            </a:r>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latin typeface="Arial"/>
                <a:ea typeface="ＭＳ Ｐゴシック"/>
              </a:rPr>
              <a:t>Click icon to add table</a:t>
            </a:r>
            <a:endParaRPr lang="en-GB" noProof="0" dirty="0">
              <a:latin typeface="Arial"/>
              <a:ea typeface="ＭＳ Ｐゴシック"/>
            </a:endParaRPr>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latin typeface="Arial"/>
                <a:ea typeface="ＭＳ Ｐゴシック"/>
              </a:rPr>
              <a:t>Click icon to add chart</a:t>
            </a:r>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a:latin typeface="Arial"/>
                <a:ea typeface="ＭＳ Ｐゴシック"/>
              </a:rPr>
              <a:t>Click icon to add chart</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latin typeface="Arial"/>
                <a:ea typeface="ＭＳ Ｐゴシック"/>
              </a:rPr>
              <a:t>Click icon to add picture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latin typeface="Arial"/>
                <a:ea typeface="ＭＳ Ｐゴシック"/>
              </a:rPr>
              <a:t>Icon</a:t>
            </a:r>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a:t>
            </a:r>
          </a:p>
          <a:p>
            <a:pPr lvl="0"/>
            <a:r>
              <a:rPr lang="en-US" noProof="0" dirty="0">
                <a:latin typeface="Arial"/>
                <a:ea typeface="ＭＳ Ｐゴシック"/>
              </a:rPr>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latin typeface="Arial"/>
                <a:ea typeface="ＭＳ Ｐゴシック"/>
              </a:rPr>
              <a:t>	</a:t>
            </a:r>
          </a:p>
          <a:p>
            <a:pPr lvl="0"/>
            <a:endParaRPr lang="en-US" noProof="0" dirty="0">
              <a:latin typeface="Arial"/>
              <a:ea typeface="ＭＳ Ｐゴシック"/>
            </a:endParaRPr>
          </a:p>
          <a:p>
            <a:pPr lvl="0"/>
            <a:endParaRPr lang="en-US" noProof="0" dirty="0">
              <a:latin typeface="Arial"/>
              <a:ea typeface="ＭＳ Ｐゴシック"/>
            </a:endParaRPr>
          </a:p>
          <a:p>
            <a:pPr lvl="0"/>
            <a:endParaRPr lang="en-US" noProof="0" dirty="0">
              <a:latin typeface="Arial"/>
              <a:ea typeface="ＭＳ Ｐゴシック"/>
            </a:endParaRPr>
          </a:p>
          <a:p>
            <a:pPr lvl="0"/>
            <a:r>
              <a:rPr lang="en-US" noProof="0" dirty="0">
                <a:latin typeface="Arial"/>
                <a:ea typeface="ＭＳ Ｐゴシック"/>
              </a:rPr>
              <a:t>	Drag picture to placeholder or click icon to add</a:t>
            </a:r>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latin typeface="Arial"/>
                <a:ea typeface="ＭＳ Ｐゴシック"/>
              </a:rPr>
              <a:t>Click icon to add picture</a:t>
            </a:r>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a:latin typeface="Arial"/>
                <a:ea typeface="ＭＳ Ｐゴシック"/>
              </a:rPr>
              <a:t>Click icon to add picture</a:t>
            </a:r>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latin typeface="Arial"/>
                <a:ea typeface="ＭＳ Ｐゴシック"/>
              </a:rPr>
              <a:t>Click icon to add picture</a:t>
            </a:r>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a:t>Section Title Goes Here</a:t>
            </a:r>
            <a:endParaRPr lang="en-US" dirty="0"/>
          </a:p>
        </p:txBody>
      </p:sp>
      <p:sp>
        <p:nvSpPr>
          <p:cNvPr id="8"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4ABDCABE-3F10-B64C-92F1-862014417034}" type="slidenum">
              <a:rPr lang="en-US" sz="600" kern="1200">
                <a:solidFill>
                  <a:schemeClr val="bg1">
                    <a:alpha val="60000"/>
                  </a:schemeClr>
                </a:solidFill>
                <a:latin typeface="Arial"/>
                <a:ea typeface="ＭＳ Ｐゴシック"/>
                <a:cs typeface="CiscoSans Thin"/>
              </a:rPr>
              <a:pPr algn="r" defTabSz="610744" rtl="0" fontAlgn="auto">
                <a:spcBef>
                  <a:spcPts val="0"/>
                </a:spcBef>
                <a:spcAft>
                  <a:spcPts val="0"/>
                </a:spcAft>
                <a:defRPr/>
              </a:pPr>
              <a:t>‹#›</a:t>
            </a:fld>
            <a:endParaRPr lang="ja-JP" sz="600" kern="1200" dirty="0">
              <a:solidFill>
                <a:schemeClr val="bg1">
                  <a:alpha val="60000"/>
                </a:schemeClr>
              </a:solidFill>
              <a:latin typeface="Arial"/>
              <a:ea typeface="ＭＳ Ｐゴシック"/>
              <a:cs typeface="CiscoSans Thin"/>
            </a:endParaRPr>
          </a:p>
        </p:txBody>
      </p:sp>
      <p:sp>
        <p:nvSpPr>
          <p:cNvPr id="11"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ja-JP" sz="600" kern="1200" dirty="0">
                <a:solidFill>
                  <a:schemeClr val="bg1">
                    <a:alpha val="60000"/>
                  </a:schemeClr>
                </a:solidFill>
                <a:latin typeface="Arial"/>
                <a:ea typeface="ＭＳ Ｐゴシック"/>
              </a:rPr>
              <a:t>C97-736637-01 © 2016 Cisco and/or its affiliates.</a:t>
            </a:r>
            <a:r>
              <a:rPr lang="en-US" altLang="ja-JP" sz="600" kern="1200" dirty="0">
                <a:solidFill>
                  <a:schemeClr val="bg1">
                    <a:alpha val="60000"/>
                  </a:schemeClr>
                </a:solidFill>
                <a:latin typeface="Arial"/>
                <a:ea typeface="ＭＳ Ｐゴシック"/>
              </a:rPr>
              <a:t> </a:t>
            </a:r>
            <a:r>
              <a:rPr lang="ja-JP" sz="600" kern="1200" dirty="0">
                <a:solidFill>
                  <a:schemeClr val="bg1">
                    <a:alpha val="60000"/>
                  </a:schemeClr>
                </a:solidFill>
                <a:latin typeface="Arial"/>
                <a:ea typeface="ＭＳ Ｐゴシック"/>
              </a:rPr>
              <a:t>All rights reserved.   Cisco Confidential</a:t>
            </a:r>
            <a:endParaRPr lang="ja-JP" sz="600" kern="1200" dirty="0">
              <a:solidFill>
                <a:schemeClr val="bg1">
                  <a:alpha val="60000"/>
                </a:schemeClr>
              </a:solidFill>
              <a:latin typeface="Arial"/>
              <a:ea typeface="ＭＳ Ｐゴシック"/>
              <a:cs typeface="CiscoSans Thin"/>
            </a:endParaRPr>
          </a:p>
        </p:txBody>
      </p:sp>
      <p:pic>
        <p:nvPicPr>
          <p:cNvPr id="12" name="Picture 2" descr="C:\Users\spius\Pictures\cisco logo blue gradient.png"/>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a:latin typeface="Arial"/>
                <a:ea typeface="ＭＳ Ｐゴシック"/>
              </a:rPr>
              <a:t>Click icon to add picture</a:t>
            </a:r>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Arial"/>
              <a:ea typeface="ＭＳ Ｐゴシック"/>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Arial"/>
              <a:ea typeface="ＭＳ Ｐゴシック"/>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latin typeface="Arial"/>
                <a:ea typeface="ＭＳ Ｐゴシック"/>
              </a:rPr>
              <a:t>Click icon to add picture</a:t>
            </a:r>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Arial"/>
              <a:ea typeface="ＭＳ Ｐゴシック"/>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a:latin typeface="Arial"/>
                <a:ea typeface="ＭＳ Ｐゴシック"/>
              </a:rPr>
              <a:t>Click icon to add picture</a:t>
            </a:r>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Arial"/>
              <a:ea typeface="ＭＳ Ｐゴシック"/>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latin typeface="Arial"/>
                <a:ea typeface="ＭＳ Ｐゴシック"/>
              </a:rPr>
              <a:t>Click icon to add picture</a:t>
            </a:r>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ea typeface="ＭＳ Ｐゴシック"/>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latin typeface="Arial"/>
                <a:ea typeface="ＭＳ Ｐゴシック"/>
              </a:rPr>
              <a:t>Click icon to add picture</a:t>
            </a:r>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a:latin typeface="Arial"/>
                <a:ea typeface="ＭＳ Ｐゴシック"/>
              </a:rPr>
              <a:t>Click icon to add media</a:t>
            </a:r>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a:latin typeface="Arial"/>
                <a:ea typeface="ＭＳ Ｐゴシック"/>
              </a:rPr>
              <a:t>Click icon to add media</a:t>
            </a:r>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a:latin typeface="Arial"/>
              <a:ea typeface="ＭＳ Ｐゴシック"/>
            </a:endParaRPr>
          </a:p>
        </p:txBody>
      </p:sp>
    </p:spTree>
    <p:extLst>
      <p:ext uri="{BB962C8B-B14F-4D97-AF65-F5344CB8AC3E}">
        <p14:creationId xmlns:p14="http://schemas.microsoft.com/office/powerpoint/2010/main" val="95875956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7" y="-2569"/>
            <a:ext cx="9150431" cy="5148643"/>
          </a:xfrm>
          <a:prstGeom prst="rect">
            <a:avLst/>
          </a:prstGeom>
        </p:spPr>
      </p:pic>
      <p:sp>
        <p:nvSpPr>
          <p:cNvPr id="4" name="Freeform 3"/>
          <p:cNvSpPr>
            <a:spLocks noEditPoints="1"/>
          </p:cNvSpPr>
          <p:nvPr userDrawn="1"/>
        </p:nvSpPr>
        <p:spPr bwMode="auto">
          <a:xfrm>
            <a:off x="3737179" y="2127731"/>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91404" tIns="45702" rIns="91404" bIns="45702" numCol="1" anchor="t" anchorCtr="0" compatLnSpc="1">
            <a:prstTxWarp prst="textNoShape">
              <a:avLst/>
            </a:prstTxWarp>
          </a:bodyPr>
          <a:lstStyle/>
          <a:p>
            <a:endParaRPr lang="en-US">
              <a:latin typeface="Arial"/>
              <a:ea typeface="ＭＳ Ｐゴシック"/>
            </a:endParaRPr>
          </a:p>
        </p:txBody>
      </p:sp>
    </p:spTree>
    <p:extLst>
      <p:ext uri="{BB962C8B-B14F-4D97-AF65-F5344CB8AC3E}">
        <p14:creationId xmlns:p14="http://schemas.microsoft.com/office/powerpoint/2010/main" val="237513192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4ABDCABE-3F10-B64C-92F1-862014417034}" type="slidenum">
              <a:rPr lang="en-US" sz="600" kern="1200">
                <a:solidFill>
                  <a:schemeClr val="bg1">
                    <a:alpha val="60000"/>
                  </a:schemeClr>
                </a:solidFill>
                <a:latin typeface="Arial"/>
                <a:ea typeface="ＭＳ Ｐゴシック"/>
                <a:cs typeface="CiscoSans Thin"/>
              </a:rPr>
              <a:pPr algn="r" defTabSz="610744" rtl="0" fontAlgn="auto">
                <a:spcBef>
                  <a:spcPts val="0"/>
                </a:spcBef>
                <a:spcAft>
                  <a:spcPts val="0"/>
                </a:spcAft>
                <a:defRPr/>
              </a:pPr>
              <a:t>‹#›</a:t>
            </a:fld>
            <a:endParaRPr lang="ja-JP" sz="600" kern="1200" dirty="0">
              <a:solidFill>
                <a:schemeClr val="bg1">
                  <a:alpha val="60000"/>
                </a:schemeClr>
              </a:solidFill>
              <a:latin typeface="Arial"/>
              <a:ea typeface="ＭＳ Ｐゴシック"/>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ja-JP" sz="600" kern="1200" dirty="0">
                <a:solidFill>
                  <a:schemeClr val="bg1">
                    <a:alpha val="60000"/>
                  </a:schemeClr>
                </a:solidFill>
                <a:latin typeface="Arial"/>
                <a:ea typeface="ＭＳ Ｐゴシック"/>
              </a:rPr>
              <a:t>C97-736637-01 © 2016 Cisco and/or its affiliates.</a:t>
            </a:r>
            <a:r>
              <a:rPr lang="en-US" altLang="ja-JP" sz="600" kern="1200" dirty="0">
                <a:solidFill>
                  <a:schemeClr val="bg1">
                    <a:alpha val="60000"/>
                  </a:schemeClr>
                </a:solidFill>
                <a:latin typeface="Arial"/>
                <a:ea typeface="ＭＳ Ｐゴシック"/>
              </a:rPr>
              <a:t> </a:t>
            </a:r>
            <a:r>
              <a:rPr lang="ja-JP" sz="600" kern="1200" dirty="0">
                <a:solidFill>
                  <a:schemeClr val="bg1">
                    <a:alpha val="60000"/>
                  </a:schemeClr>
                </a:solidFill>
                <a:latin typeface="Arial"/>
                <a:ea typeface="ＭＳ Ｐゴシック"/>
              </a:rPr>
              <a:t>All rights reserved.   Cisco Confidential</a:t>
            </a:r>
            <a:endParaRPr lang="ja-JP" sz="600" kern="1200" dirty="0">
              <a:solidFill>
                <a:schemeClr val="bg1">
                  <a:alpha val="60000"/>
                </a:schemeClr>
              </a:solidFill>
              <a:latin typeface="Arial"/>
              <a:ea typeface="ＭＳ Ｐゴシック"/>
              <a:cs typeface="CiscoSans Thin"/>
            </a:endParaRPr>
          </a:p>
        </p:txBody>
      </p:sp>
      <p:pic>
        <p:nvPicPr>
          <p:cNvPr id="8" name="Picture 2" descr="C:\Users\spius\Pictures\cisco logo blue gradient.png"/>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9702" y="1004809"/>
            <a:ext cx="8551441" cy="37242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ADB8574-7D83-419F-9840-81D0504F2F19}" type="datetimeFigureOut">
              <a:rPr lang="en-US" smtClean="0">
                <a:latin typeface="Arial"/>
                <a:ea typeface="ＭＳ Ｐゴシック"/>
              </a:rPr>
              <a:pPr/>
              <a:t>8/16/2017</a:t>
            </a:fld>
            <a:endParaRPr lang="en-US" dirty="0">
              <a:latin typeface="Arial"/>
              <a:ea typeface="ＭＳ Ｐゴシック"/>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latin typeface="Arial"/>
              <a:ea typeface="ＭＳ Ｐゴシック"/>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1C093DC-377B-4420-A08C-63A41BBCF568}" type="slidenum">
              <a:rPr lang="en-US" smtClean="0">
                <a:latin typeface="Arial"/>
                <a:ea typeface="ＭＳ Ｐゴシック"/>
              </a:rPr>
              <a:pPr/>
              <a:t>‹#›</a:t>
            </a:fld>
            <a:endParaRPr lang="en-US" dirty="0">
              <a:latin typeface="Arial"/>
              <a:ea typeface="ＭＳ Ｐゴシック"/>
            </a:endParaRPr>
          </a:p>
        </p:txBody>
      </p:sp>
    </p:spTree>
    <p:extLst>
      <p:ext uri="{BB962C8B-B14F-4D97-AF65-F5344CB8AC3E}">
        <p14:creationId xmlns:p14="http://schemas.microsoft.com/office/powerpoint/2010/main" val="3278784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77293096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Tree>
    <p:extLst>
      <p:ext uri="{BB962C8B-B14F-4D97-AF65-F5344CB8AC3E}">
        <p14:creationId xmlns:p14="http://schemas.microsoft.com/office/powerpoint/2010/main" val="2735555201"/>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2016  Cisco and/or its affiliates.</a:t>
            </a:r>
            <a:r>
              <a:rPr lang="en-US" altLang="ja-JP" sz="600" dirty="0">
                <a:solidFill>
                  <a:srgbClr val="FFFFFF">
                    <a:alpha val="60000"/>
                  </a:srgbClr>
                </a:solidFill>
                <a:latin typeface="Arial"/>
                <a:ea typeface="ＭＳ Ｐゴシック"/>
              </a:rPr>
              <a:t> </a:t>
            </a:r>
            <a:r>
              <a:rPr lang="ja-JP" sz="600" dirty="0">
                <a:solidFill>
                  <a:srgbClr val="FFFFFF">
                    <a:alpha val="60000"/>
                  </a:srgbClr>
                </a:solidFill>
                <a:latin typeface="Arial"/>
                <a:ea typeface="ＭＳ Ｐゴシック"/>
              </a:rPr>
              <a:t>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29298"/>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23322911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946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94172938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6513370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Edit Master text styles</a:t>
            </a:r>
          </a:p>
        </p:txBody>
      </p:sp>
    </p:spTree>
    <p:extLst>
      <p:ext uri="{BB962C8B-B14F-4D97-AF65-F5344CB8AC3E}">
        <p14:creationId xmlns:p14="http://schemas.microsoft.com/office/powerpoint/2010/main" val="288702989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Edit Master text styles</a:t>
            </a:r>
          </a:p>
        </p:txBody>
      </p:sp>
    </p:spTree>
    <p:extLst>
      <p:ext uri="{BB962C8B-B14F-4D97-AF65-F5344CB8AC3E}">
        <p14:creationId xmlns:p14="http://schemas.microsoft.com/office/powerpoint/2010/main" val="299700367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latin typeface="Arial"/>
              <a:ea typeface="ＭＳ Ｐゴシック"/>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latin typeface="Arial"/>
              <a:ea typeface="ＭＳ Ｐゴシック"/>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5208585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4259284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0007286"/>
      </p:ext>
    </p:extLst>
  </p:cSld>
  <p:clrMapOvr>
    <a:masterClrMapping/>
  </p:clrMapOvr>
  <p:transition spd="med">
    <p:fade/>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24121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8585B"/>
              </a:solidFill>
              <a:latin typeface="Arial"/>
              <a:ea typeface="ＭＳ Ｐゴシック"/>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3482059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1371164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0638608"/>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Edit Master text styles</a:t>
            </a:r>
          </a:p>
        </p:txBody>
      </p:sp>
    </p:spTree>
    <p:extLst>
      <p:ext uri="{BB962C8B-B14F-4D97-AF65-F5344CB8AC3E}">
        <p14:creationId xmlns:p14="http://schemas.microsoft.com/office/powerpoint/2010/main" val="3986973203"/>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latin typeface="Arial"/>
                <a:ea typeface="ＭＳ Ｐゴシック"/>
              </a:rPr>
              <a:t>Click icon to add table</a:t>
            </a:r>
            <a:endParaRPr lang="en-GB" noProof="0" dirty="0">
              <a:latin typeface="Arial"/>
              <a:ea typeface="ＭＳ Ｐゴシック"/>
            </a:endParaRPr>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91267626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latin typeface="Arial"/>
                <a:ea typeface="ＭＳ Ｐゴシック"/>
              </a:rPr>
              <a:t>Click icon to add chart</a:t>
            </a:r>
            <a:endParaRPr lang="en-US" noProof="0" dirty="0">
              <a:latin typeface="Arial"/>
              <a:ea typeface="ＭＳ Ｐゴシック"/>
            </a:endParaRP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7851641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latin typeface="Arial"/>
                <a:ea typeface="ＭＳ Ｐゴシック"/>
              </a:rPr>
              <a:t>Click icon to add chart</a:t>
            </a:r>
            <a:endParaRPr lang="en-US" noProof="0" dirty="0">
              <a:latin typeface="Arial"/>
              <a:ea typeface="ＭＳ Ｐゴシック"/>
            </a:endParaRP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6467830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223378302"/>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Tree>
    <p:extLst>
      <p:ext uri="{BB962C8B-B14F-4D97-AF65-F5344CB8AC3E}">
        <p14:creationId xmlns:p14="http://schemas.microsoft.com/office/powerpoint/2010/main" val="351731850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latin typeface="Arial"/>
              <a:ea typeface="ＭＳ Ｐゴシック"/>
              <a:cs typeface="+mn-cs"/>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latin typeface="Arial"/>
              <a:ea typeface="ＭＳ Ｐゴシック"/>
              <a:cs typeface="+mn-cs"/>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latin typeface="Arial"/>
              <a:ea typeface="ＭＳ Ｐゴシック"/>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Tree>
    <p:extLst>
      <p:ext uri="{BB962C8B-B14F-4D97-AF65-F5344CB8AC3E}">
        <p14:creationId xmlns:p14="http://schemas.microsoft.com/office/powerpoint/2010/main" val="3764848985"/>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a:ea typeface="ＭＳ Ｐゴシック"/>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a:ea typeface="ＭＳ Ｐゴシック"/>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44226313"/>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latin typeface="Arial"/>
              <a:ea typeface="ＭＳ Ｐゴシック"/>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FFFFFF"/>
              </a:solidFill>
              <a:latin typeface="Arial"/>
              <a:ea typeface="ＭＳ Ｐゴシック"/>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a:ea typeface="ＭＳ Ｐゴシック"/>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671653541"/>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254253993"/>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a:ea typeface="ＭＳ Ｐゴシック"/>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4157926457"/>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981317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FFFFFF"/>
              </a:solidFill>
              <a:latin typeface="Arial"/>
              <a:ea typeface="ＭＳ Ｐゴシック"/>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a:ea typeface="ＭＳ Ｐゴシック"/>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09921516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Edit Master text styles</a:t>
            </a:r>
          </a:p>
        </p:txBody>
      </p:sp>
    </p:spTree>
    <p:extLst>
      <p:ext uri="{BB962C8B-B14F-4D97-AF65-F5344CB8AC3E}">
        <p14:creationId xmlns:p14="http://schemas.microsoft.com/office/powerpoint/2010/main" val="631517520"/>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Edit Master text styles</a:t>
            </a:r>
          </a:p>
        </p:txBody>
      </p:sp>
    </p:spTree>
    <p:extLst>
      <p:ext uri="{BB962C8B-B14F-4D97-AF65-F5344CB8AC3E}">
        <p14:creationId xmlns:p14="http://schemas.microsoft.com/office/powerpoint/2010/main" val="29208408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Tree>
    <p:extLst>
      <p:ext uri="{BB962C8B-B14F-4D97-AF65-F5344CB8AC3E}">
        <p14:creationId xmlns:p14="http://schemas.microsoft.com/office/powerpoint/2010/main" val="3723563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Tree>
    <p:extLst>
      <p:ext uri="{BB962C8B-B14F-4D97-AF65-F5344CB8AC3E}">
        <p14:creationId xmlns:p14="http://schemas.microsoft.com/office/powerpoint/2010/main" val="204854934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8267313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4885638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1784199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ea typeface="ＭＳ Ｐゴシック"/>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latin typeface="Arial"/>
                <a:ea typeface="ＭＳ Ｐゴシック"/>
              </a:rPr>
              <a:t>Click icon to add picture</a:t>
            </a:r>
            <a:endParaRPr lang="en-US" noProof="0" dirty="0">
              <a:latin typeface="Arial"/>
              <a:ea typeface="ＭＳ Ｐゴシック"/>
            </a:endParaRPr>
          </a:p>
        </p:txBody>
      </p:sp>
    </p:spTree>
    <p:extLst>
      <p:ext uri="{BB962C8B-B14F-4D97-AF65-F5344CB8AC3E}">
        <p14:creationId xmlns:p14="http://schemas.microsoft.com/office/powerpoint/2010/main" val="115367229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4170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latin typeface="Arial"/>
                <a:ea typeface="ＭＳ Ｐゴシック"/>
              </a:rPr>
              <a:t>Click icon to add media</a:t>
            </a:r>
            <a:endParaRPr lang="en-US" noProof="0" dirty="0">
              <a:latin typeface="Arial"/>
              <a:ea typeface="ＭＳ Ｐゴシック"/>
            </a:endParaRPr>
          </a:p>
        </p:txBody>
      </p:sp>
    </p:spTree>
    <p:extLst>
      <p:ext uri="{BB962C8B-B14F-4D97-AF65-F5344CB8AC3E}">
        <p14:creationId xmlns:p14="http://schemas.microsoft.com/office/powerpoint/2010/main" val="217300900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latin typeface="Arial"/>
                <a:ea typeface="ＭＳ Ｐゴシック"/>
              </a:rPr>
              <a:t>Click icon to add media</a:t>
            </a:r>
            <a:endParaRPr lang="en-US" noProof="0" dirty="0">
              <a:latin typeface="Arial"/>
              <a:ea typeface="ＭＳ Ｐゴシック"/>
            </a:endParaRPr>
          </a:p>
        </p:txBody>
      </p:sp>
    </p:spTree>
    <p:extLst>
      <p:ext uri="{BB962C8B-B14F-4D97-AF65-F5344CB8AC3E}">
        <p14:creationId xmlns:p14="http://schemas.microsoft.com/office/powerpoint/2010/main" val="79132391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157808"/>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227233139"/>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cstate="email">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201703204"/>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latin typeface="Arial"/>
              <a:ea typeface="ＭＳ Ｐゴシック"/>
              <a:cs typeface="+mn-cs"/>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latin typeface="Arial"/>
              <a:ea typeface="ＭＳ Ｐゴシック"/>
              <a:cs typeface="+mn-cs"/>
            </a:endParaRPr>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latin typeface="Arial"/>
                <a:ea typeface="ＭＳ Ｐゴシック"/>
              </a:rPr>
              <a:t>Drag picture to placeholder or click icon to add</a:t>
            </a:r>
            <a:endParaRPr lang="en-US" noProof="0" dirty="0">
              <a:latin typeface="Arial"/>
              <a:ea typeface="ＭＳ Ｐゴシック"/>
            </a:endParaRPr>
          </a:p>
        </p:txBody>
      </p:sp>
    </p:spTree>
    <p:extLst>
      <p:ext uri="{BB962C8B-B14F-4D97-AF65-F5344CB8AC3E}">
        <p14:creationId xmlns:p14="http://schemas.microsoft.com/office/powerpoint/2010/main" val="2582232728"/>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2014 Cisco and/or its affiliates.</a:t>
            </a:r>
            <a:r>
              <a:rPr lang="en-US" altLang="ja-JP" sz="600" dirty="0">
                <a:solidFill>
                  <a:srgbClr val="FFFFFF">
                    <a:alpha val="60000"/>
                  </a:srgbClr>
                </a:solidFill>
                <a:latin typeface="Arial"/>
                <a:ea typeface="ＭＳ Ｐゴシック"/>
              </a:rPr>
              <a:t> </a:t>
            </a:r>
            <a:r>
              <a:rPr lang="ja-JP" sz="600" dirty="0">
                <a:solidFill>
                  <a:srgbClr val="FFFFFF">
                    <a:alpha val="60000"/>
                  </a:srgbClr>
                </a:solidFill>
                <a:latin typeface="Arial"/>
                <a:ea typeface="ＭＳ Ｐゴシック"/>
              </a:rPr>
              <a:t>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7538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latin typeface="Arial"/>
              <a:ea typeface="ＭＳ Ｐゴシック"/>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latin typeface="Arial"/>
              <a:ea typeface="ＭＳ Ｐゴシック"/>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036903695"/>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512183149"/>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4316255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12658802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84259439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816084664"/>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461142396"/>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24359016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81134914"/>
      </p:ext>
    </p:extLst>
  </p:cSld>
  <p:clrMapOvr>
    <a:masterClrMapping/>
  </p:clrMapOvr>
  <p:transition spd="med">
    <p:fade/>
  </p:transition>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8929086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latin typeface="Arial"/>
              <a:ea typeface="ＭＳ Ｐゴシック"/>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33277729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45613210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397887493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4233868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image" Target="../media/image7.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image" Target="../media/image12.png"/><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theme" Target="../theme/theme3.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91424" tIns="45712" rIns="91424" bIns="45712" numCol="1" anchor="ctr" anchorCtr="0" compatLnSpc="1">
            <a:prstTxWarp prst="textNoShape">
              <a:avLst/>
            </a:prstTxWarp>
          </a:bodyPr>
          <a:lstStyle/>
          <a:p>
            <a:pPr lvl="0"/>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altLang="ja-JP" sz="600" smtClean="0">
                <a:solidFill>
                  <a:srgbClr val="000000">
                    <a:alpha val="25000"/>
                  </a:srgbClr>
                </a:solidFill>
                <a:latin typeface="Arial"/>
                <a:ea typeface="ＭＳ Ｐゴシック"/>
                <a:cs typeface="CiscoSans Thin"/>
              </a:rPr>
              <a:pPr algn="r" defTabSz="610744" fontAlgn="auto">
                <a:spcBef>
                  <a:spcPts val="0"/>
                </a:spcBef>
                <a:spcAft>
                  <a:spcPts val="0"/>
                </a:spcAft>
                <a:defRPr/>
              </a:pPr>
              <a:t>‹#›</a:t>
            </a:fld>
            <a:endParaRPr lang="ja-JP" altLang="en-US" sz="600" dirty="0">
              <a:solidFill>
                <a:srgbClr val="000000">
                  <a:alpha val="25000"/>
                </a:srgbClr>
              </a:solidFill>
              <a:latin typeface="Arial"/>
              <a:ea typeface="ＭＳ Ｐゴシック"/>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altLang="ja-JP" sz="600" dirty="0">
                <a:solidFill>
                  <a:srgbClr val="000000">
                    <a:alpha val="25000"/>
                  </a:srgbClr>
                </a:solidFill>
                <a:latin typeface="Arial"/>
                <a:ea typeface="ＭＳ Ｐゴシック"/>
              </a:rPr>
              <a:t>C97-736637-01 © 2016 Cisco and/or its affiliates. All rights reserved. Cisco Confidential</a:t>
            </a:r>
            <a:endParaRPr lang="ja-JP" altLang="en-US" sz="600" dirty="0">
              <a:solidFill>
                <a:srgbClr val="000000">
                  <a:alpha val="25000"/>
                </a:srgbClr>
              </a:solidFill>
              <a:latin typeface="Arial"/>
              <a:ea typeface="ＭＳ Ｐゴシック"/>
              <a:cs typeface="CiscoSans Thin"/>
            </a:endParaRPr>
          </a:p>
        </p:txBody>
      </p:sp>
      <p:pic>
        <p:nvPicPr>
          <p:cNvPr id="7" name="Picture 2" descr="C:\Users\spius\Pictures\cisco logo blue gradient.png"/>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5" r:id="rId1"/>
    <p:sldLayoutId id="2147483875" r:id="rId2"/>
    <p:sldLayoutId id="2147483877" r:id="rId3"/>
    <p:sldLayoutId id="2147483922" r:id="rId4"/>
    <p:sldLayoutId id="2147483876" r:id="rId5"/>
    <p:sldLayoutId id="2147483878" r:id="rId6"/>
    <p:sldLayoutId id="2147483881" r:id="rId7"/>
    <p:sldLayoutId id="2147483880" r:id="rId8"/>
    <p:sldLayoutId id="2147483905" r:id="rId9"/>
    <p:sldLayoutId id="2147483906" r:id="rId10"/>
    <p:sldLayoutId id="2147483879" r:id="rId11"/>
    <p:sldLayoutId id="2147483883" r:id="rId12"/>
    <p:sldLayoutId id="2147483886" r:id="rId13"/>
    <p:sldLayoutId id="2147483887" r:id="rId14"/>
    <p:sldLayoutId id="2147483884" r:id="rId15"/>
    <p:sldLayoutId id="2147483885" r:id="rId16"/>
    <p:sldLayoutId id="2147483930" r:id="rId17"/>
    <p:sldLayoutId id="2147483926" r:id="rId18"/>
    <p:sldLayoutId id="2147483907" r:id="rId19"/>
    <p:sldLayoutId id="2147483889" r:id="rId20"/>
    <p:sldLayoutId id="2147483890" r:id="rId21"/>
    <p:sldLayoutId id="2147483891" r:id="rId22"/>
    <p:sldLayoutId id="2147483892" r:id="rId23"/>
    <p:sldLayoutId id="2147483893" r:id="rId24"/>
    <p:sldLayoutId id="2147483917" r:id="rId25"/>
    <p:sldLayoutId id="2147483918" r:id="rId26"/>
    <p:sldLayoutId id="2147483895" r:id="rId27"/>
    <p:sldLayoutId id="2147483871" r:id="rId28"/>
    <p:sldLayoutId id="2147483898" r:id="rId29"/>
    <p:sldLayoutId id="2147483908" r:id="rId30"/>
    <p:sldLayoutId id="2147483909" r:id="rId31"/>
    <p:sldLayoutId id="2147483910" r:id="rId32"/>
    <p:sldLayoutId id="2147483911" r:id="rId33"/>
    <p:sldLayoutId id="2147483914" r:id="rId34"/>
    <p:sldLayoutId id="2147483896" r:id="rId35"/>
    <p:sldLayoutId id="2147483912" r:id="rId36"/>
    <p:sldLayoutId id="2147483913" r:id="rId37"/>
    <p:sldLayoutId id="2147483897" r:id="rId38"/>
    <p:sldLayoutId id="2147483928" r:id="rId39"/>
    <p:sldLayoutId id="2147483931" r:id="rId40"/>
  </p:sldLayoutIdLst>
  <p:transition spd="slow">
    <p:wipe/>
  </p:transition>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ltLang="ja-JP"/>
              <a:t>Title Goes Here</a:t>
            </a:r>
            <a:endParaRPr lang="en-US" altLang="ja-JP"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altLang="ja-JP" sz="600" smtClean="0">
                <a:solidFill>
                  <a:srgbClr val="000000">
                    <a:alpha val="25000"/>
                  </a:srgbClr>
                </a:solidFill>
                <a:latin typeface="Arial"/>
                <a:ea typeface="ＭＳ Ｐゴシック"/>
                <a:cs typeface="CiscoSans Thin"/>
              </a:rPr>
              <a:pPr algn="r" defTabSz="610744" fontAlgn="auto">
                <a:spcBef>
                  <a:spcPts val="0"/>
                </a:spcBef>
                <a:spcAft>
                  <a:spcPts val="0"/>
                </a:spcAft>
                <a:defRPr/>
              </a:pPr>
              <a:t>‹#›</a:t>
            </a:fld>
            <a:endParaRPr lang="ja-JP" altLang="en-US" sz="600" dirty="0">
              <a:solidFill>
                <a:srgbClr val="000000">
                  <a:alpha val="25000"/>
                </a:srgbClr>
              </a:solidFill>
              <a:latin typeface="Arial"/>
              <a:ea typeface="ＭＳ Ｐゴシック"/>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altLang="ja-JP" sz="600" dirty="0">
                <a:solidFill>
                  <a:srgbClr val="000000">
                    <a:alpha val="25000"/>
                  </a:srgbClr>
                </a:solidFill>
                <a:latin typeface="Arial"/>
                <a:ea typeface="ＭＳ Ｐゴシック"/>
              </a:rPr>
              <a:t>© 2016 Cisco and/or its affiliates. All rights reserved. Cisco Confidential</a:t>
            </a:r>
          </a:p>
        </p:txBody>
      </p:sp>
      <p:pic>
        <p:nvPicPr>
          <p:cNvPr id="1029" name="Picture 2"/>
          <p:cNvPicPr>
            <a:picLocks noChangeAspect="1" noChangeArrowheads="1"/>
          </p:cNvPicPr>
          <p:nvPr/>
        </p:nvPicPr>
        <p:blipFill>
          <a:blip r:embed="rId44"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98282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91424" tIns="45712" rIns="91424" bIns="45712" numCol="1" anchor="ctr" anchorCtr="0" compatLnSpc="1">
            <a:prstTxWarp prst="textNoShape">
              <a:avLst/>
            </a:prstTxWarp>
          </a:bodyPr>
          <a:lstStyle/>
          <a:p>
            <a:pPr lvl="0"/>
            <a:r>
              <a:rPr lang="en-US" altLang="ja-JP"/>
              <a:t>Title Goes Here</a:t>
            </a:r>
            <a:endParaRPr lang="ja-JP" alt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altLang="ja-JP" sz="600" smtClean="0">
                <a:solidFill>
                  <a:srgbClr val="000000">
                    <a:alpha val="25000"/>
                  </a:srgbClr>
                </a:solidFill>
                <a:latin typeface="Arial"/>
                <a:ea typeface="ＭＳ Ｐゴシック"/>
                <a:cs typeface="CiscoSans Thin"/>
              </a:rPr>
              <a:pPr algn="r" defTabSz="610744" fontAlgn="auto">
                <a:spcBef>
                  <a:spcPts val="0"/>
                </a:spcBef>
                <a:spcAft>
                  <a:spcPts val="0"/>
                </a:spcAft>
                <a:defRPr/>
              </a:pPr>
              <a:t>‹#›</a:t>
            </a:fld>
            <a:endParaRPr lang="ja-JP" altLang="en-US" sz="600" dirty="0">
              <a:solidFill>
                <a:srgbClr val="000000">
                  <a:alpha val="25000"/>
                </a:srgbClr>
              </a:solidFill>
              <a:latin typeface="Arial"/>
              <a:ea typeface="ＭＳ Ｐゴシック"/>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altLang="ja-JP" sz="600" dirty="0">
                <a:solidFill>
                  <a:srgbClr val="000000">
                    <a:alpha val="25000"/>
                  </a:srgbClr>
                </a:solidFill>
                <a:latin typeface="Arial"/>
                <a:ea typeface="ＭＳ Ｐゴシック"/>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578880"/>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 id="2147483997" r:id="rId22"/>
    <p:sldLayoutId id="2147483998" r:id="rId23"/>
    <p:sldLayoutId id="2147483999" r:id="rId24"/>
    <p:sldLayoutId id="2147484000" r:id="rId25"/>
    <p:sldLayoutId id="2147484001" r:id="rId26"/>
    <p:sldLayoutId id="2147484002" r:id="rId27"/>
    <p:sldLayoutId id="2147484003" r:id="rId28"/>
    <p:sldLayoutId id="2147484004" r:id="rId29"/>
    <p:sldLayoutId id="2147484005" r:id="rId30"/>
    <p:sldLayoutId id="2147484006" r:id="rId31"/>
    <p:sldLayoutId id="2147484007" r:id="rId32"/>
    <p:sldLayoutId id="2147484008" r:id="rId33"/>
    <p:sldLayoutId id="2147484009" r:id="rId34"/>
    <p:sldLayoutId id="2147484010" r:id="rId35"/>
    <p:sldLayoutId id="2147484011" r:id="rId36"/>
    <p:sldLayoutId id="2147484012" r:id="rId37"/>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5.xml"/><Relationship Id="rId5" Type="http://schemas.openxmlformats.org/officeDocument/2006/relationships/image" Target="../media/image63.emf"/><Relationship Id="rId4" Type="http://schemas.openxmlformats.org/officeDocument/2006/relationships/image" Target="../media/image65.tiff"/></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6.xml"/><Relationship Id="rId7" Type="http://schemas.openxmlformats.org/officeDocument/2006/relationships/notesSlide" Target="../notesSlides/notesSlide3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55.xml"/><Relationship Id="rId5" Type="http://schemas.openxmlformats.org/officeDocument/2006/relationships/tags" Target="../tags/tag8.xml"/><Relationship Id="rId4"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5.xml"/><Relationship Id="rId1" Type="http://schemas.openxmlformats.org/officeDocument/2006/relationships/tags" Target="../tags/tag9.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0.xml"/><Relationship Id="rId1" Type="http://schemas.openxmlformats.org/officeDocument/2006/relationships/tags" Target="../tags/tag10.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0.xml"/><Relationship Id="rId1" Type="http://schemas.openxmlformats.org/officeDocument/2006/relationships/tags" Target="../tags/tag11.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1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0.xml"/><Relationship Id="rId1" Type="http://schemas.openxmlformats.org/officeDocument/2006/relationships/tags" Target="../tags/tag13.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0.xml"/><Relationship Id="rId1" Type="http://schemas.openxmlformats.org/officeDocument/2006/relationships/tags" Target="../tags/tag14.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microsoft.com/office/2007/relationships/hdphoto" Target="../media/hdphoto2.wdp"/><Relationship Id="rId12"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63292" y="3097167"/>
            <a:ext cx="8302625" cy="299001"/>
          </a:xfrm>
        </p:spPr>
        <p:txBody>
          <a:bodyPr/>
          <a:lstStyle/>
          <a:p>
            <a:r>
              <a:rPr lang="ja-JP" altLang="en-US">
                <a:latin typeface="Arial"/>
                <a:ea typeface="ＭＳ Ｐゴシック"/>
              </a:rPr>
              <a:t>マルチギガビット </a:t>
            </a:r>
            <a:r>
              <a:rPr lang="en-US" altLang="ja-JP">
                <a:latin typeface="Arial"/>
                <a:ea typeface="ＭＳ Ｐゴシック"/>
              </a:rPr>
              <a:t>Wi-Fi </a:t>
            </a:r>
            <a:r>
              <a:rPr lang="ja-JP" altLang="en-US">
                <a:latin typeface="Arial"/>
                <a:ea typeface="ＭＳ Ｐゴシック"/>
              </a:rPr>
              <a:t>への移行 </a:t>
            </a:r>
          </a:p>
        </p:txBody>
      </p:sp>
      <p:sp>
        <p:nvSpPr>
          <p:cNvPr id="7" name="Title 6"/>
          <p:cNvSpPr>
            <a:spLocks noGrp="1"/>
          </p:cNvSpPr>
          <p:nvPr>
            <p:ph type="ctrTitle"/>
          </p:nvPr>
        </p:nvSpPr>
        <p:spPr>
          <a:xfrm>
            <a:off x="425765" y="2525681"/>
            <a:ext cx="8340152" cy="644730"/>
          </a:xfrm>
        </p:spPr>
        <p:txBody>
          <a:bodyPr/>
          <a:lstStyle/>
          <a:p>
            <a:r>
              <a:rPr lang="ja-JP" altLang="en-US" sz="4800" dirty="0">
                <a:latin typeface="Arial"/>
                <a:ea typeface="ＭＳ Ｐゴシック"/>
              </a:rPr>
              <a:t>ワイヤレスはデジタル </a:t>
            </a:r>
            <a:br>
              <a:rPr lang="en-US" altLang="ja-JP" sz="4800" dirty="0">
                <a:latin typeface="Arial"/>
                <a:ea typeface="ＭＳ Ｐゴシック"/>
              </a:rPr>
            </a:br>
            <a:r>
              <a:rPr lang="ja-JP" altLang="en-US" sz="4800" dirty="0">
                <a:latin typeface="Arial"/>
                <a:ea typeface="ＭＳ Ｐゴシック"/>
              </a:rPr>
              <a:t>ビジネスにおける</a:t>
            </a:r>
            <a:br>
              <a:rPr lang="en-US" altLang="ja-JP" sz="4800" dirty="0">
                <a:latin typeface="Arial"/>
                <a:ea typeface="ＭＳ Ｐゴシック"/>
              </a:rPr>
            </a:br>
            <a:r>
              <a:rPr lang="ja-JP" altLang="en-US" sz="4800" dirty="0">
                <a:latin typeface="Arial"/>
                <a:ea typeface="ＭＳ Ｐゴシック"/>
              </a:rPr>
              <a:t>主要なアクセス方法</a:t>
            </a:r>
          </a:p>
        </p:txBody>
      </p:sp>
      <p:sp>
        <p:nvSpPr>
          <p:cNvPr id="8" name="Subtitle 7"/>
          <p:cNvSpPr>
            <a:spLocks noGrp="1"/>
          </p:cNvSpPr>
          <p:nvPr>
            <p:ph type="subTitle" idx="1"/>
          </p:nvPr>
        </p:nvSpPr>
        <p:spPr/>
        <p:txBody>
          <a:bodyPr/>
          <a:lstStyle/>
          <a:p>
            <a:endParaRPr lang="en-US" dirty="0">
              <a:latin typeface="Arial"/>
              <a:ea typeface="ＭＳ Ｐゴシック"/>
            </a:endParaRPr>
          </a:p>
        </p:txBody>
      </p:sp>
      <p:sp>
        <p:nvSpPr>
          <p:cNvPr id="9" name="Text Placeholder 8"/>
          <p:cNvSpPr>
            <a:spLocks noGrp="1"/>
          </p:cNvSpPr>
          <p:nvPr>
            <p:ph type="body" sz="quarter" idx="11"/>
          </p:nvPr>
        </p:nvSpPr>
        <p:spPr/>
        <p:txBody>
          <a:bodyPr/>
          <a:lstStyle/>
          <a:p>
            <a:endParaRPr lang="en-US" dirty="0">
              <a:latin typeface="Arial"/>
              <a:ea typeface="ＭＳ Ｐゴシック"/>
            </a:endParaRPr>
          </a:p>
        </p:txBody>
      </p:sp>
      <p:sp>
        <p:nvSpPr>
          <p:cNvPr id="10" name="Text Placeholder 9"/>
          <p:cNvSpPr>
            <a:spLocks noGrp="1"/>
          </p:cNvSpPr>
          <p:nvPr>
            <p:ph type="body" sz="quarter" idx="12"/>
          </p:nvPr>
        </p:nvSpPr>
        <p:spPr/>
        <p:txBody>
          <a:bodyPr/>
          <a:lstStyle/>
          <a:p>
            <a:endParaRPr lang="en-US" dirty="0">
              <a:latin typeface="Arial"/>
              <a:ea typeface="ＭＳ Ｐゴシック"/>
            </a:endParaRPr>
          </a:p>
        </p:txBody>
      </p:sp>
    </p:spTree>
    <p:extLst>
      <p:ext uri="{BB962C8B-B14F-4D97-AF65-F5344CB8AC3E}">
        <p14:creationId xmlns:p14="http://schemas.microsoft.com/office/powerpoint/2010/main" val="168473983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a:srcRect t="21080" b="8179"/>
          <a:stretch>
            <a:fillRect/>
          </a:stretch>
        </p:blipFill>
        <p:spPr>
          <a:xfrm>
            <a:off x="1805" y="1084263"/>
            <a:ext cx="9143999" cy="3638550"/>
          </a:xfrm>
          <a:prstGeom prst="rect">
            <a:avLst/>
          </a:prstGeom>
        </p:spPr>
      </p:pic>
      <p:sp>
        <p:nvSpPr>
          <p:cNvPr id="10" name="Rectangle 9"/>
          <p:cNvSpPr/>
          <p:nvPr/>
        </p:nvSpPr>
        <p:spPr>
          <a:xfrm>
            <a:off x="614" y="1084263"/>
            <a:ext cx="3929932" cy="3638550"/>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048" fontAlgn="auto">
              <a:spcBef>
                <a:spcPts val="0"/>
              </a:spcBef>
              <a:spcAft>
                <a:spcPts val="0"/>
              </a:spcAft>
            </a:pPr>
            <a:endParaRPr lang="en-US" sz="2400" dirty="0">
              <a:solidFill>
                <a:srgbClr val="FFFFFF"/>
              </a:solidFill>
              <a:latin typeface="Arial"/>
              <a:ea typeface="ＭＳ Ｐゴシック"/>
            </a:endParaRPr>
          </a:p>
        </p:txBody>
      </p:sp>
      <p:sp>
        <p:nvSpPr>
          <p:cNvPr id="13" name="Rectangle 12"/>
          <p:cNvSpPr/>
          <p:nvPr/>
        </p:nvSpPr>
        <p:spPr>
          <a:xfrm>
            <a:off x="460248" y="1220907"/>
            <a:ext cx="3319816" cy="369332"/>
          </a:xfrm>
          <a:prstGeom prst="rect">
            <a:avLst/>
          </a:prstGeom>
        </p:spPr>
        <p:txBody>
          <a:bodyPr wrap="square" lIns="0" tIns="0" rIns="0" bIns="0">
            <a:spAutoFit/>
          </a:bodyPr>
          <a:lstStyle/>
          <a:p>
            <a:pPr defTabSz="457048" fontAlgn="auto">
              <a:spcBef>
                <a:spcPts val="0"/>
              </a:spcBef>
              <a:spcAft>
                <a:spcPts val="0"/>
              </a:spcAft>
            </a:pPr>
            <a:r>
              <a:rPr lang="ja-JP" altLang="en-US" sz="1200" dirty="0">
                <a:solidFill>
                  <a:schemeClr val="bg1"/>
                </a:solidFill>
                <a:latin typeface="Arial"/>
                <a:ea typeface="ＭＳ Ｐゴシック"/>
              </a:rPr>
              <a:t>次世代ワイヤレスを通じて増大するモビリティの要求に対応 </a:t>
            </a:r>
          </a:p>
        </p:txBody>
      </p:sp>
      <p:sp>
        <p:nvSpPr>
          <p:cNvPr id="14" name="Rectangle 13"/>
          <p:cNvSpPr/>
          <p:nvPr/>
        </p:nvSpPr>
        <p:spPr>
          <a:xfrm>
            <a:off x="460249" y="1838281"/>
            <a:ext cx="3409622" cy="654025"/>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課題</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一貫性のある </a:t>
            </a:r>
            <a:r>
              <a:rPr lang="en-US" altLang="ja-JP" sz="1000" dirty="0">
                <a:solidFill>
                  <a:schemeClr val="bg1"/>
                </a:solidFill>
                <a:latin typeface="Arial"/>
                <a:ea typeface="ＭＳ Ｐゴシック"/>
              </a:rPr>
              <a:t>BYOD </a:t>
            </a:r>
            <a:r>
              <a:rPr lang="ja-JP" altLang="en-US" sz="1000" dirty="0">
                <a:solidFill>
                  <a:schemeClr val="bg1"/>
                </a:solidFill>
                <a:latin typeface="Arial"/>
                <a:ea typeface="ＭＳ Ｐゴシック"/>
              </a:rPr>
              <a:t>エクスペリエンスを提供</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セキュリティ ポリシーを実施</a:t>
            </a:r>
          </a:p>
          <a:p>
            <a:pPr marL="91440" indent="-91440">
              <a:spcBef>
                <a:spcPts val="100"/>
              </a:spcBef>
              <a:buFont typeface="Arial" pitchFamily="34" charset="0"/>
              <a:buChar char="•"/>
            </a:pPr>
            <a:r>
              <a:rPr lang="en-US" altLang="ja-JP" sz="1000" dirty="0">
                <a:solidFill>
                  <a:schemeClr val="bg1"/>
                </a:solidFill>
                <a:latin typeface="Arial"/>
                <a:ea typeface="ＭＳ Ｐゴシック"/>
              </a:rPr>
              <a:t>Wi-Fi </a:t>
            </a:r>
            <a:r>
              <a:rPr lang="ja-JP" altLang="en-US" sz="1000" dirty="0">
                <a:solidFill>
                  <a:schemeClr val="bg1"/>
                </a:solidFill>
                <a:latin typeface="Arial"/>
                <a:ea typeface="ＭＳ Ｐゴシック"/>
              </a:rPr>
              <a:t>ニーズと人の移動</a:t>
            </a:r>
            <a:r>
              <a:rPr lang="ja-JP" altLang="en-US" sz="1000" dirty="0">
                <a:solidFill>
                  <a:srgbClr val="FFFFFF"/>
                </a:solidFill>
                <a:latin typeface="Arial"/>
                <a:ea typeface="ＭＳ Ｐゴシック"/>
              </a:rPr>
              <a:t>パターンを可視化 </a:t>
            </a:r>
          </a:p>
        </p:txBody>
      </p:sp>
      <p:sp>
        <p:nvSpPr>
          <p:cNvPr id="15" name="Rectangle 14"/>
          <p:cNvSpPr/>
          <p:nvPr/>
        </p:nvSpPr>
        <p:spPr>
          <a:xfrm>
            <a:off x="460248" y="2673312"/>
            <a:ext cx="3470297" cy="807913"/>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デジタル変革</a:t>
            </a:r>
          </a:p>
          <a:p>
            <a:pPr marL="91440" indent="-91440">
              <a:spcBef>
                <a:spcPts val="100"/>
              </a:spcBef>
              <a:buFont typeface="Arial" pitchFamily="34" charset="0"/>
              <a:buChar char="•"/>
            </a:pPr>
            <a:r>
              <a:rPr lang="en-US" altLang="ja-JP" sz="1000" dirty="0">
                <a:solidFill>
                  <a:srgbClr val="FFFFFF"/>
                </a:solidFill>
                <a:latin typeface="Arial"/>
                <a:ea typeface="ＭＳ Ｐゴシック"/>
              </a:rPr>
              <a:t>802.11ac </a:t>
            </a:r>
            <a:r>
              <a:rPr lang="ja-JP" altLang="en-US" sz="1000" dirty="0">
                <a:solidFill>
                  <a:schemeClr val="bg1"/>
                </a:solidFill>
                <a:latin typeface="Arial"/>
                <a:ea typeface="ＭＳ Ｐゴシック"/>
              </a:rPr>
              <a:t>ワイヤレス ネットワークを広域に導入し、</a:t>
            </a:r>
            <a:r>
              <a:rPr lang="en-US" altLang="ja-JP" sz="1000" dirty="0">
                <a:solidFill>
                  <a:schemeClr val="bg1"/>
                </a:solidFill>
                <a:latin typeface="Arial"/>
                <a:ea typeface="ＭＳ Ｐゴシック"/>
              </a:rPr>
              <a:t>17,000 </a:t>
            </a:r>
            <a:r>
              <a:rPr lang="ja-JP" altLang="en-US" sz="1000" dirty="0">
                <a:solidFill>
                  <a:schemeClr val="bg1"/>
                </a:solidFill>
                <a:latin typeface="Arial"/>
                <a:ea typeface="ＭＳ Ｐゴシック"/>
              </a:rPr>
              <a:t>名のユーザをサポート</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ポリシーの適用、認証、管理に対応する単一のシステムを導入</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ロケーションベースの使用状況分析の基盤</a:t>
            </a:r>
          </a:p>
        </p:txBody>
      </p:sp>
      <p:sp>
        <p:nvSpPr>
          <p:cNvPr id="16" name="Rectangle 15"/>
          <p:cNvSpPr/>
          <p:nvPr/>
        </p:nvSpPr>
        <p:spPr>
          <a:xfrm>
            <a:off x="460249" y="3674714"/>
            <a:ext cx="3409622" cy="7950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ビジネスの成果</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継続的で</a:t>
            </a:r>
            <a:r>
              <a:rPr lang="ja-JP" altLang="en-US" sz="1000" dirty="0">
                <a:solidFill>
                  <a:schemeClr val="bg1"/>
                </a:solidFill>
                <a:latin typeface="Arial"/>
                <a:ea typeface="ＭＳ Ｐゴシック"/>
              </a:rPr>
              <a:t>高品質なネットワーク アクセスを実現、重要なアプリケーションを優先することも可能</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ネットワーク上のユーザ アクティビティやアプリケーションのパフォーマンスに対する完全な可視性を確保</a:t>
            </a:r>
          </a:p>
        </p:txBody>
      </p:sp>
      <p:cxnSp>
        <p:nvCxnSpPr>
          <p:cNvPr id="17" name="Straight Connector 16"/>
          <p:cNvCxnSpPr/>
          <p:nvPr/>
        </p:nvCxnSpPr>
        <p:spPr>
          <a:xfrm>
            <a:off x="190836" y="1657275"/>
            <a:ext cx="3456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7"/>
          <p:cNvSpPr>
            <a:spLocks noGrp="1"/>
          </p:cNvSpPr>
          <p:nvPr>
            <p:ph type="title"/>
          </p:nvPr>
        </p:nvSpPr>
        <p:spPr/>
        <p:txBody>
          <a:bodyPr/>
          <a:lstStyle/>
          <a:p>
            <a:r>
              <a:rPr lang="ja-JP" altLang="en-US">
                <a:latin typeface="Arial"/>
                <a:ea typeface="ＭＳ Ｐゴシック"/>
              </a:rPr>
              <a:t>高等教育</a:t>
            </a:r>
            <a:br>
              <a:rPr lang="ja-JP" altLang="en-US">
                <a:latin typeface="Arial"/>
                <a:ea typeface="ＭＳ Ｐゴシック"/>
              </a:rPr>
            </a:br>
            <a:r>
              <a:rPr lang="ja-JP" altLang="en-US" sz="2000">
                <a:latin typeface="Arial"/>
                <a:ea typeface="ＭＳ Ｐゴシック"/>
              </a:rPr>
              <a:t>ブルネル大学（ロンドン）</a:t>
            </a:r>
            <a:endParaRPr lang="ja-JP" altLang="en-US" sz="2000" dirty="0">
              <a:latin typeface="Arial"/>
              <a:ea typeface="ＭＳ Ｐゴシック"/>
            </a:endParaRPr>
          </a:p>
        </p:txBody>
      </p:sp>
    </p:spTree>
    <p:extLst>
      <p:ext uri="{BB962C8B-B14F-4D97-AF65-F5344CB8AC3E}">
        <p14:creationId xmlns:p14="http://schemas.microsoft.com/office/powerpoint/2010/main" val="26411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37766" y="341316"/>
            <a:ext cx="7904956" cy="731837"/>
          </a:xfrm>
        </p:spPr>
        <p:txBody>
          <a:bodyPr/>
          <a:lstStyle/>
          <a:p>
            <a:r>
              <a:rPr lang="ja-JP" altLang="en-US" dirty="0">
                <a:latin typeface="Arial"/>
                <a:ea typeface="ＭＳ Ｐゴシック"/>
              </a:rPr>
              <a:t>デジタルの世界で顧客ロイヤルティを築く新しい小売エクスペリエンス </a:t>
            </a:r>
            <a:endParaRPr lang="ja-JP" altLang="en-US" sz="2000" dirty="0">
              <a:solidFill>
                <a:schemeClr val="accent1"/>
              </a:solidFill>
              <a:latin typeface="Arial"/>
              <a:ea typeface="ＭＳ Ｐゴシック"/>
            </a:endParaRPr>
          </a:p>
        </p:txBody>
      </p:sp>
      <p:sp>
        <p:nvSpPr>
          <p:cNvPr id="46" name="Rectangle 45"/>
          <p:cNvSpPr/>
          <p:nvPr/>
        </p:nvSpPr>
        <p:spPr>
          <a:xfrm>
            <a:off x="0" y="4031660"/>
            <a:ext cx="9144000" cy="69077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30" name="Group 29"/>
          <p:cNvGrpSpPr/>
          <p:nvPr/>
        </p:nvGrpSpPr>
        <p:grpSpPr>
          <a:xfrm>
            <a:off x="334757" y="1189170"/>
            <a:ext cx="2739448" cy="2627897"/>
            <a:chOff x="334757" y="1189170"/>
            <a:chExt cx="2739448" cy="2627897"/>
          </a:xfrm>
        </p:grpSpPr>
        <p:sp>
          <p:nvSpPr>
            <p:cNvPr id="37" name="TextBox 36"/>
            <p:cNvSpPr txBox="1"/>
            <p:nvPr/>
          </p:nvSpPr>
          <p:spPr>
            <a:xfrm>
              <a:off x="357640" y="118917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オムニ チャネル エクスペリエンス </a:t>
              </a:r>
            </a:p>
          </p:txBody>
        </p:sp>
        <p:sp>
          <p:nvSpPr>
            <p:cNvPr id="43" name="TextBox 42"/>
            <p:cNvSpPr txBox="1"/>
            <p:nvPr/>
          </p:nvSpPr>
          <p:spPr>
            <a:xfrm>
              <a:off x="334757" y="3386180"/>
              <a:ext cx="2739447"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顧客が希望する方法でショッピングを楽しめる </a:t>
              </a:r>
              <a:r>
                <a:rPr lang="en-US" altLang="ja-JP" sz="1100" dirty="0">
                  <a:solidFill>
                    <a:schemeClr val="accent1"/>
                  </a:solidFill>
                  <a:latin typeface="Arial"/>
                  <a:ea typeface="ＭＳ Ｐゴシック"/>
                </a:rPr>
                <a:t>Wi-Fi </a:t>
              </a:r>
              <a:r>
                <a:rPr lang="ja-JP" altLang="en-US" sz="1100" dirty="0">
                  <a:solidFill>
                    <a:schemeClr val="accent1"/>
                  </a:solidFill>
                  <a:latin typeface="Arial"/>
                  <a:ea typeface="ＭＳ Ｐゴシック"/>
                </a:rPr>
                <a:t>を導入</a:t>
              </a:r>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b="17242"/>
            <a:stretch/>
          </p:blipFill>
          <p:spPr>
            <a:xfrm>
              <a:off x="357641" y="1549766"/>
              <a:ext cx="2716563" cy="1772004"/>
            </a:xfrm>
            <a:prstGeom prst="rect">
              <a:avLst/>
            </a:prstGeom>
            <a:noFill/>
            <a:ln>
              <a:noFill/>
            </a:ln>
          </p:spPr>
        </p:pic>
      </p:grpSp>
      <p:grpSp>
        <p:nvGrpSpPr>
          <p:cNvPr id="31" name="Group 30"/>
          <p:cNvGrpSpPr/>
          <p:nvPr/>
        </p:nvGrpSpPr>
        <p:grpSpPr>
          <a:xfrm>
            <a:off x="3212164" y="1189170"/>
            <a:ext cx="2716566" cy="2627897"/>
            <a:chOff x="3212164" y="1189170"/>
            <a:chExt cx="2716566" cy="2627897"/>
          </a:xfrm>
        </p:grpSpPr>
        <p:sp>
          <p:nvSpPr>
            <p:cNvPr id="38" name="TextBox 37"/>
            <p:cNvSpPr txBox="1"/>
            <p:nvPr/>
          </p:nvSpPr>
          <p:spPr>
            <a:xfrm>
              <a:off x="3224832" y="1189170"/>
              <a:ext cx="2691231"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高い関連性 </a:t>
              </a:r>
            </a:p>
          </p:txBody>
        </p:sp>
        <p:sp>
          <p:nvSpPr>
            <p:cNvPr id="44" name="TextBox 43"/>
            <p:cNvSpPr txBox="1"/>
            <p:nvPr/>
          </p:nvSpPr>
          <p:spPr>
            <a:xfrm>
              <a:off x="3212165" y="3386180"/>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適切な情報を適切なタイミングで提供し、優れたカスタマー エクスペリエンスを実現</a:t>
              </a:r>
            </a:p>
          </p:txBody>
        </p:sp>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b="12113"/>
            <a:stretch/>
          </p:blipFill>
          <p:spPr>
            <a:xfrm>
              <a:off x="3212164" y="1549767"/>
              <a:ext cx="2716566" cy="1772001"/>
            </a:xfrm>
            <a:prstGeom prst="rect">
              <a:avLst/>
            </a:prstGeom>
          </p:spPr>
        </p:pic>
      </p:grpSp>
      <p:grpSp>
        <p:nvGrpSpPr>
          <p:cNvPr id="32" name="Group 31"/>
          <p:cNvGrpSpPr/>
          <p:nvPr/>
        </p:nvGrpSpPr>
        <p:grpSpPr>
          <a:xfrm>
            <a:off x="6066689" y="1189170"/>
            <a:ext cx="2716566" cy="2627692"/>
            <a:chOff x="6066689" y="1189170"/>
            <a:chExt cx="2716566" cy="2627692"/>
          </a:xfrm>
        </p:grpSpPr>
        <p:sp>
          <p:nvSpPr>
            <p:cNvPr id="39" name="TextBox 38"/>
            <p:cNvSpPr txBox="1"/>
            <p:nvPr/>
          </p:nvSpPr>
          <p:spPr>
            <a:xfrm>
              <a:off x="6066690" y="118917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リアルタイム分析 </a:t>
              </a:r>
            </a:p>
          </p:txBody>
        </p:sp>
        <p:sp>
          <p:nvSpPr>
            <p:cNvPr id="45" name="TextBox 44"/>
            <p:cNvSpPr txBox="1"/>
            <p:nvPr/>
          </p:nvSpPr>
          <p:spPr>
            <a:xfrm>
              <a:off x="6066689" y="3385975"/>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顧客のニーズへの理解を深め、リピーターを増やすための可視性を確保</a:t>
              </a:r>
            </a:p>
          </p:txBody>
        </p:sp>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b="16800"/>
            <a:stretch/>
          </p:blipFill>
          <p:spPr>
            <a:xfrm>
              <a:off x="6066690" y="1549767"/>
              <a:ext cx="2716564" cy="1772001"/>
            </a:xfrm>
            <a:prstGeom prst="rect">
              <a:avLst/>
            </a:prstGeom>
          </p:spPr>
        </p:pic>
      </p:grpSp>
      <p:sp>
        <p:nvSpPr>
          <p:cNvPr id="16" name="TextBox 15"/>
          <p:cNvSpPr txBox="1"/>
          <p:nvPr/>
        </p:nvSpPr>
        <p:spPr>
          <a:xfrm>
            <a:off x="476483" y="4208424"/>
            <a:ext cx="1854317" cy="369332"/>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Altarea</a:t>
            </a:r>
            <a:r>
              <a:rPr lang="ja-JP" altLang="en-US">
                <a:latin typeface="Arial"/>
                <a:ea typeface="ＭＳ Ｐゴシック"/>
              </a:rPr>
              <a:t> </a:t>
            </a:r>
            <a:r>
              <a:rPr lang="en-US" altLang="ja-JP" sz="1600" dirty="0">
                <a:solidFill>
                  <a:srgbClr val="FFFFFF"/>
                </a:solidFill>
                <a:latin typeface="Arial"/>
                <a:ea typeface="ＭＳ Ｐゴシック"/>
              </a:rPr>
              <a:t>Cogedim</a:t>
            </a:r>
            <a:endParaRPr lang="ja-JP" altLang="en-US" sz="1600" dirty="0">
              <a:solidFill>
                <a:srgbClr val="FFFFFF"/>
              </a:solidFill>
              <a:latin typeface="Arial"/>
              <a:ea typeface="ＭＳ Ｐゴシック"/>
            </a:endParaRPr>
          </a:p>
        </p:txBody>
      </p:sp>
      <p:sp>
        <p:nvSpPr>
          <p:cNvPr id="17" name="TextBox 16"/>
          <p:cNvSpPr txBox="1"/>
          <p:nvPr/>
        </p:nvSpPr>
        <p:spPr>
          <a:xfrm>
            <a:off x="2582467" y="4208424"/>
            <a:ext cx="1854317" cy="338554"/>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Mall of America </a:t>
            </a:r>
            <a:endParaRPr lang="ja-JP" altLang="en-US" sz="1600" dirty="0">
              <a:solidFill>
                <a:srgbClr val="FFFFFF"/>
              </a:solidFill>
              <a:latin typeface="Arial"/>
              <a:ea typeface="ＭＳ Ｐゴシック"/>
            </a:endParaRPr>
          </a:p>
        </p:txBody>
      </p:sp>
      <p:sp>
        <p:nvSpPr>
          <p:cNvPr id="19" name="TextBox 18"/>
          <p:cNvSpPr txBox="1"/>
          <p:nvPr/>
        </p:nvSpPr>
        <p:spPr>
          <a:xfrm>
            <a:off x="4688451" y="4208424"/>
            <a:ext cx="1854317" cy="369332"/>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Vitra</a:t>
            </a:r>
            <a:r>
              <a:rPr lang="ja-JP" altLang="en-US">
                <a:latin typeface="Arial"/>
                <a:ea typeface="ＭＳ Ｐゴシック"/>
              </a:rPr>
              <a:t> </a:t>
            </a:r>
            <a:endParaRPr lang="ja-JP" altLang="en-US" sz="1600" dirty="0">
              <a:solidFill>
                <a:srgbClr val="FFFFFF"/>
              </a:solidFill>
              <a:latin typeface="Arial"/>
              <a:ea typeface="ＭＳ Ｐゴシック"/>
            </a:endParaRPr>
          </a:p>
        </p:txBody>
      </p:sp>
      <p:sp>
        <p:nvSpPr>
          <p:cNvPr id="21" name="TextBox 20"/>
          <p:cNvSpPr txBox="1"/>
          <p:nvPr/>
        </p:nvSpPr>
        <p:spPr>
          <a:xfrm>
            <a:off x="6794435" y="4208424"/>
            <a:ext cx="1854317" cy="338554"/>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INTU</a:t>
            </a:r>
            <a:endParaRPr lang="ja-JP" altLang="en-US" sz="1600" dirty="0">
              <a:solidFill>
                <a:srgbClr val="FFFFFF"/>
              </a:solidFill>
              <a:latin typeface="Arial"/>
              <a:ea typeface="ＭＳ Ｐゴシック"/>
            </a:endParaRPr>
          </a:p>
        </p:txBody>
      </p:sp>
      <p:cxnSp>
        <p:nvCxnSpPr>
          <p:cNvPr id="26" name="Straight Connector 25"/>
          <p:cNvCxnSpPr/>
          <p:nvPr/>
        </p:nvCxnSpPr>
        <p:spPr>
          <a:xfrm>
            <a:off x="2520867"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20746"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643841"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3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7556" t="25616" r="8050" b="31647"/>
          <a:stretch/>
        </p:blipFill>
        <p:spPr>
          <a:xfrm>
            <a:off x="0" y="1073153"/>
            <a:ext cx="9144000" cy="3649660"/>
          </a:xfrm>
          <a:prstGeom prst="rect">
            <a:avLst/>
          </a:prstGeom>
          <a:noFill/>
          <a:ln>
            <a:noFill/>
          </a:ln>
        </p:spPr>
      </p:pic>
      <p:sp>
        <p:nvSpPr>
          <p:cNvPr id="9" name="Rectangle 8"/>
          <p:cNvSpPr/>
          <p:nvPr/>
        </p:nvSpPr>
        <p:spPr>
          <a:xfrm>
            <a:off x="0" y="1073154"/>
            <a:ext cx="9143999" cy="3649659"/>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sp>
        <p:nvSpPr>
          <p:cNvPr id="6" name="Title 5"/>
          <p:cNvSpPr>
            <a:spLocks noGrp="1"/>
          </p:cNvSpPr>
          <p:nvPr>
            <p:ph type="title"/>
          </p:nvPr>
        </p:nvSpPr>
        <p:spPr/>
        <p:txBody>
          <a:bodyPr/>
          <a:lstStyle/>
          <a:p>
            <a:r>
              <a:rPr lang="ja-JP" altLang="en-US">
                <a:latin typeface="Arial"/>
                <a:ea typeface="ＭＳ Ｐゴシック"/>
              </a:rPr>
              <a:t>シスコが小売業界に選ばれる理由 </a:t>
            </a:r>
          </a:p>
        </p:txBody>
      </p:sp>
      <p:grpSp>
        <p:nvGrpSpPr>
          <p:cNvPr id="8" name="Group 7"/>
          <p:cNvGrpSpPr/>
          <p:nvPr/>
        </p:nvGrpSpPr>
        <p:grpSpPr>
          <a:xfrm>
            <a:off x="578371" y="1210691"/>
            <a:ext cx="7987256" cy="3374584"/>
            <a:chOff x="578371" y="1210691"/>
            <a:chExt cx="7987256" cy="3374584"/>
          </a:xfrm>
        </p:grpSpPr>
        <p:sp>
          <p:nvSpPr>
            <p:cNvPr id="11" name="Rectangle 10"/>
            <p:cNvSpPr/>
            <p:nvPr/>
          </p:nvSpPr>
          <p:spPr>
            <a:xfrm>
              <a:off x="578371" y="1210691"/>
              <a:ext cx="7987256" cy="3374584"/>
            </a:xfrm>
            <a:prstGeom prst="rect">
              <a:avLst/>
            </a:prstGeom>
            <a:solidFill>
              <a:schemeClr val="bg2">
                <a:alpha val="7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 name="TextBox 14"/>
            <p:cNvSpPr txBox="1"/>
            <p:nvPr/>
          </p:nvSpPr>
          <p:spPr>
            <a:xfrm>
              <a:off x="578372" y="1355892"/>
              <a:ext cx="7987255" cy="3116838"/>
            </a:xfrm>
            <a:prstGeom prst="rect">
              <a:avLst/>
            </a:prstGeom>
            <a:noFill/>
          </p:spPr>
          <p:txBody>
            <a:bodyPr wrap="square" numCol="2" spcCol="365760" rtlCol="0">
              <a:noAutofit/>
            </a:bodyPr>
            <a:lstStyle/>
            <a:p>
              <a:pPr>
                <a:spcBef>
                  <a:spcPts val="200"/>
                </a:spcBef>
                <a:spcAft>
                  <a:spcPts val="900"/>
                </a:spcAft>
                <a:buClr>
                  <a:schemeClr val="tx2"/>
                </a:buClr>
              </a:pPr>
              <a:r>
                <a:rPr lang="ja-JP" altLang="en-US" sz="1500" dirty="0">
                  <a:solidFill>
                    <a:schemeClr val="accent1"/>
                  </a:solidFill>
                  <a:latin typeface="Arial"/>
                  <a:ea typeface="ＭＳ Ｐゴシック"/>
                </a:rPr>
                <a:t>ゲストに広告付きのカスタマイズされたアクセスを提供 </a:t>
              </a:r>
            </a:p>
            <a:p>
              <a:pPr>
                <a:spcBef>
                  <a:spcPts val="200"/>
                </a:spcBef>
                <a:spcAft>
                  <a:spcPts val="900"/>
                </a:spcAft>
                <a:buClr>
                  <a:schemeClr val="tx2"/>
                </a:buClr>
              </a:pPr>
              <a:r>
                <a:rPr lang="ja-JP" altLang="en-US" sz="1500" dirty="0">
                  <a:solidFill>
                    <a:schemeClr val="accent1"/>
                  </a:solidFill>
                  <a:latin typeface="Arial"/>
                  <a:ea typeface="ＭＳ Ｐゴシック"/>
                </a:rPr>
                <a:t>カスタマイズされたアプリケーションを使った差別化 </a:t>
              </a:r>
            </a:p>
            <a:p>
              <a:pPr>
                <a:spcBef>
                  <a:spcPts val="200"/>
                </a:spcBef>
                <a:spcAft>
                  <a:spcPts val="900"/>
                </a:spcAft>
                <a:buClr>
                  <a:schemeClr val="tx2"/>
                </a:buClr>
              </a:pPr>
              <a:r>
                <a:rPr lang="ja-JP" altLang="en-US" sz="1500" dirty="0">
                  <a:solidFill>
                    <a:schemeClr val="accent1"/>
                  </a:solidFill>
                  <a:latin typeface="Arial"/>
                  <a:ea typeface="ＭＳ Ｐゴシック"/>
                </a:rPr>
                <a:t>顧客が欲しいものをより早く見つられるよう</a:t>
              </a:r>
              <a:br>
                <a:rPr lang="en-US" altLang="ja-JP" sz="1500" dirty="0">
                  <a:solidFill>
                    <a:schemeClr val="accent1"/>
                  </a:solidFill>
                  <a:latin typeface="Arial"/>
                  <a:ea typeface="ＭＳ Ｐゴシック"/>
                </a:rPr>
              </a:br>
              <a:r>
                <a:rPr lang="ja-JP" altLang="en-US" sz="1500" dirty="0">
                  <a:solidFill>
                    <a:schemeClr val="accent1"/>
                  </a:solidFill>
                  <a:latin typeface="Arial"/>
                  <a:ea typeface="ＭＳ Ｐゴシック"/>
                </a:rPr>
                <a:t>支援 </a:t>
              </a:r>
            </a:p>
            <a:p>
              <a:pPr>
                <a:spcBef>
                  <a:spcPts val="200"/>
                </a:spcBef>
                <a:spcAft>
                  <a:spcPts val="900"/>
                </a:spcAft>
                <a:buClr>
                  <a:schemeClr val="tx2"/>
                </a:buClr>
              </a:pPr>
              <a:r>
                <a:rPr lang="ja-JP" altLang="en-US" sz="1500" dirty="0">
                  <a:solidFill>
                    <a:schemeClr val="accent1"/>
                  </a:solidFill>
                  <a:latin typeface="Arial"/>
                  <a:ea typeface="ＭＳ Ｐゴシック"/>
                </a:rPr>
                <a:t>顧客のトラフィック パターンと行動に対する理解を促進</a:t>
              </a:r>
            </a:p>
            <a:p>
              <a:pPr>
                <a:spcBef>
                  <a:spcPts val="200"/>
                </a:spcBef>
                <a:spcAft>
                  <a:spcPts val="900"/>
                </a:spcAft>
                <a:buClr>
                  <a:schemeClr val="tx2"/>
                </a:buClr>
              </a:pPr>
              <a:r>
                <a:rPr lang="ja-JP" altLang="en-US" sz="1500" dirty="0">
                  <a:solidFill>
                    <a:schemeClr val="accent1"/>
                  </a:solidFill>
                  <a:latin typeface="Arial"/>
                  <a:ea typeface="ＭＳ Ｐゴシック"/>
                </a:rPr>
                <a:t>常時稼働かつ常時対応できるネットワークを</a:t>
              </a:r>
              <a:br>
                <a:rPr lang="en-US" altLang="ja-JP" sz="1500" dirty="0">
                  <a:solidFill>
                    <a:schemeClr val="accent1"/>
                  </a:solidFill>
                  <a:latin typeface="Arial"/>
                  <a:ea typeface="ＭＳ Ｐゴシック"/>
                </a:rPr>
              </a:br>
              <a:r>
                <a:rPr lang="ja-JP" altLang="en-US" sz="1500" dirty="0">
                  <a:solidFill>
                    <a:schemeClr val="accent1"/>
                  </a:solidFill>
                  <a:latin typeface="Arial"/>
                  <a:ea typeface="ＭＳ Ｐゴシック"/>
                </a:rPr>
                <a:t>保証 </a:t>
              </a:r>
            </a:p>
            <a:p>
              <a:pPr marL="119063">
                <a:spcBef>
                  <a:spcPts val="200"/>
                </a:spcBef>
                <a:spcAft>
                  <a:spcPts val="900"/>
                </a:spcAft>
                <a:buClr>
                  <a:schemeClr val="tx2"/>
                </a:buClr>
              </a:pPr>
              <a:r>
                <a:rPr lang="ja-JP" altLang="en-US" sz="1500" dirty="0">
                  <a:solidFill>
                    <a:schemeClr val="accent1"/>
                  </a:solidFill>
                  <a:latin typeface="Arial"/>
                  <a:ea typeface="ＭＳ Ｐゴシック"/>
                </a:rPr>
                <a:t>外部から開始された攻撃と内部の脅威両方を検出</a:t>
              </a:r>
            </a:p>
            <a:p>
              <a:pPr marL="119063">
                <a:spcBef>
                  <a:spcPts val="200"/>
                </a:spcBef>
                <a:spcAft>
                  <a:spcPts val="900"/>
                </a:spcAft>
                <a:buClr>
                  <a:schemeClr val="tx2"/>
                </a:buClr>
              </a:pPr>
              <a:r>
                <a:rPr lang="ja-JP" altLang="en-US" sz="1500" dirty="0">
                  <a:solidFill>
                    <a:schemeClr val="accent1"/>
                  </a:solidFill>
                  <a:latin typeface="Arial"/>
                  <a:ea typeface="ＭＳ Ｐゴシック"/>
                </a:rPr>
                <a:t>ビジネスを推進するアプリケーションを優先</a:t>
              </a:r>
            </a:p>
            <a:p>
              <a:pPr marL="119063">
                <a:spcBef>
                  <a:spcPts val="200"/>
                </a:spcBef>
                <a:spcAft>
                  <a:spcPts val="900"/>
                </a:spcAft>
                <a:buClr>
                  <a:schemeClr val="tx2"/>
                </a:buClr>
              </a:pPr>
              <a:r>
                <a:rPr lang="ja-JP" altLang="en-US" sz="1500" dirty="0">
                  <a:solidFill>
                    <a:schemeClr val="accent1"/>
                  </a:solidFill>
                  <a:latin typeface="Arial"/>
                  <a:ea typeface="ＭＳ Ｐゴシック"/>
                </a:rPr>
                <a:t>セールス イベント中の突発的な輻輳に適応 </a:t>
              </a:r>
            </a:p>
            <a:p>
              <a:pPr marL="119063">
                <a:spcBef>
                  <a:spcPts val="200"/>
                </a:spcBef>
                <a:spcAft>
                  <a:spcPts val="900"/>
                </a:spcAft>
                <a:buClr>
                  <a:schemeClr val="tx2"/>
                </a:buClr>
              </a:pPr>
              <a:r>
                <a:rPr lang="ja-JP" altLang="en-US" sz="1500" dirty="0">
                  <a:solidFill>
                    <a:schemeClr val="accent1"/>
                  </a:solidFill>
                  <a:latin typeface="Arial"/>
                  <a:ea typeface="ＭＳ Ｐゴシック"/>
                </a:rPr>
                <a:t>プライバシーとビジネスを保護 </a:t>
              </a:r>
            </a:p>
            <a:p>
              <a:pPr marL="119063">
                <a:spcBef>
                  <a:spcPts val="200"/>
                </a:spcBef>
                <a:spcAft>
                  <a:spcPts val="900"/>
                </a:spcAft>
                <a:buClr>
                  <a:schemeClr val="tx2"/>
                </a:buClr>
              </a:pPr>
              <a:r>
                <a:rPr lang="en-US" altLang="ja-JP" sz="1500" dirty="0">
                  <a:solidFill>
                    <a:schemeClr val="accent1"/>
                  </a:solidFill>
                  <a:latin typeface="Arial"/>
                  <a:ea typeface="ＭＳ Ｐゴシック"/>
                </a:rPr>
                <a:t>PCI DSS </a:t>
              </a:r>
              <a:r>
                <a:rPr lang="ja-JP" altLang="en-US" sz="1500" dirty="0">
                  <a:solidFill>
                    <a:schemeClr val="accent1"/>
                  </a:solidFill>
                  <a:latin typeface="Arial"/>
                  <a:ea typeface="ＭＳ Ｐゴシック"/>
                </a:rPr>
                <a:t>コンプライアンスに安全かつ継続的に対応 </a:t>
              </a:r>
            </a:p>
            <a:p>
              <a:pPr marL="119063">
                <a:spcBef>
                  <a:spcPts val="200"/>
                </a:spcBef>
                <a:spcAft>
                  <a:spcPts val="900"/>
                </a:spcAft>
                <a:buClr>
                  <a:schemeClr val="tx2"/>
                </a:buClr>
              </a:pPr>
              <a:r>
                <a:rPr lang="ja-JP" altLang="en-US" sz="1500" dirty="0">
                  <a:solidFill>
                    <a:schemeClr val="accent1"/>
                  </a:solidFill>
                  <a:latin typeface="Arial"/>
                  <a:ea typeface="ＭＳ Ｐゴシック"/>
                </a:rPr>
                <a:t>ポップアップ キオスクをすばやく展開</a:t>
              </a:r>
            </a:p>
          </p:txBody>
        </p:sp>
        <p:cxnSp>
          <p:nvCxnSpPr>
            <p:cNvPr id="19" name="Straight Connector 18"/>
            <p:cNvCxnSpPr/>
            <p:nvPr/>
          </p:nvCxnSpPr>
          <p:spPr>
            <a:xfrm>
              <a:off x="4571999" y="1460725"/>
              <a:ext cx="0" cy="2874517"/>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352576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rcRect t="21005" b="8254"/>
          <a:stretch>
            <a:fillRect/>
          </a:stretch>
        </p:blipFill>
        <p:spPr>
          <a:xfrm>
            <a:off x="0" y="1084263"/>
            <a:ext cx="9144000" cy="3638550"/>
          </a:xfrm>
          <a:prstGeom prst="rect">
            <a:avLst/>
          </a:prstGeom>
        </p:spPr>
      </p:pic>
      <p:sp>
        <p:nvSpPr>
          <p:cNvPr id="9" name="Rectangle 8"/>
          <p:cNvSpPr/>
          <p:nvPr/>
        </p:nvSpPr>
        <p:spPr>
          <a:xfrm>
            <a:off x="1805" y="1084263"/>
            <a:ext cx="3929932" cy="3638550"/>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048" fontAlgn="auto">
              <a:spcBef>
                <a:spcPts val="0"/>
              </a:spcBef>
              <a:spcAft>
                <a:spcPts val="0"/>
              </a:spcAft>
            </a:pPr>
            <a:endParaRPr lang="en-US" sz="2400" dirty="0">
              <a:solidFill>
                <a:srgbClr val="FFFFFF"/>
              </a:solidFill>
              <a:latin typeface="Arial"/>
              <a:ea typeface="ＭＳ Ｐゴシック"/>
            </a:endParaRPr>
          </a:p>
        </p:txBody>
      </p:sp>
      <p:sp>
        <p:nvSpPr>
          <p:cNvPr id="13" name="Rectangle 12"/>
          <p:cNvSpPr/>
          <p:nvPr/>
        </p:nvSpPr>
        <p:spPr>
          <a:xfrm>
            <a:off x="452085" y="1212418"/>
            <a:ext cx="3401450" cy="184666"/>
          </a:xfrm>
          <a:prstGeom prst="rect">
            <a:avLst/>
          </a:prstGeom>
        </p:spPr>
        <p:txBody>
          <a:bodyPr wrap="square" lIns="0" tIns="0" rIns="0" bIns="0">
            <a:spAutoFit/>
          </a:bodyPr>
          <a:lstStyle/>
          <a:p>
            <a:pPr defTabSz="457048" fontAlgn="auto">
              <a:spcBef>
                <a:spcPts val="0"/>
              </a:spcBef>
              <a:spcAft>
                <a:spcPts val="0"/>
              </a:spcAft>
            </a:pPr>
            <a:r>
              <a:rPr lang="ja-JP" altLang="en-US" sz="1200" dirty="0">
                <a:solidFill>
                  <a:schemeClr val="bg1"/>
                </a:solidFill>
                <a:latin typeface="Arial"/>
                <a:ea typeface="ＭＳ Ｐゴシック"/>
              </a:rPr>
              <a:t>オンラインと店舗を接続</a:t>
            </a:r>
          </a:p>
        </p:txBody>
      </p:sp>
      <p:sp>
        <p:nvSpPr>
          <p:cNvPr id="14" name="Rectangle 13"/>
          <p:cNvSpPr/>
          <p:nvPr/>
        </p:nvSpPr>
        <p:spPr>
          <a:xfrm>
            <a:off x="452086" y="1622952"/>
            <a:ext cx="3450434" cy="654025"/>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課題</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印象に残る楽しいショッピング体験を提供</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小売業者のビジネス チャンスを拡大</a:t>
            </a:r>
          </a:p>
          <a:p>
            <a:pPr marL="91440" indent="-91440">
              <a:spcBef>
                <a:spcPts val="100"/>
              </a:spcBef>
              <a:buFont typeface="Arial" pitchFamily="34" charset="0"/>
              <a:buChar char="•"/>
            </a:pPr>
            <a:r>
              <a:rPr lang="ja-JP" altLang="en-US" sz="1000" dirty="0">
                <a:solidFill>
                  <a:schemeClr val="bg1"/>
                </a:solidFill>
                <a:latin typeface="Arial"/>
                <a:ea typeface="ＭＳ Ｐゴシック"/>
              </a:rPr>
              <a:t>統合された情報を活用して顧客数を</a:t>
            </a:r>
            <a:r>
              <a:rPr lang="ja-JP" altLang="en-US" sz="1000" dirty="0">
                <a:solidFill>
                  <a:srgbClr val="FFFFFF"/>
                </a:solidFill>
                <a:latin typeface="Arial"/>
                <a:ea typeface="ＭＳ Ｐゴシック"/>
              </a:rPr>
              <a:t>増やす</a:t>
            </a:r>
          </a:p>
        </p:txBody>
      </p:sp>
      <p:sp>
        <p:nvSpPr>
          <p:cNvPr id="15" name="Rectangle 14"/>
          <p:cNvSpPr/>
          <p:nvPr/>
        </p:nvSpPr>
        <p:spPr>
          <a:xfrm>
            <a:off x="452086" y="2424536"/>
            <a:ext cx="3189185" cy="7950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デジタル変革</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ハイパフォーマンスな </a:t>
            </a:r>
            <a:r>
              <a:rPr lang="en-US" altLang="ja-JP" sz="1000" dirty="0">
                <a:solidFill>
                  <a:schemeClr val="bg1"/>
                </a:solidFill>
                <a:latin typeface="Arial"/>
                <a:ea typeface="ＭＳ Ｐゴシック"/>
              </a:rPr>
              <a:t>Wi-Fi </a:t>
            </a:r>
            <a:r>
              <a:rPr lang="ja-JP" altLang="en-US" sz="1000" dirty="0">
                <a:solidFill>
                  <a:schemeClr val="bg1"/>
                </a:solidFill>
                <a:latin typeface="Arial"/>
                <a:ea typeface="ＭＳ Ｐゴシック"/>
              </a:rPr>
              <a:t>ネットワークと </a:t>
            </a:r>
            <a:r>
              <a:rPr lang="en-US" altLang="ja-JP" sz="1000" dirty="0">
                <a:solidFill>
                  <a:schemeClr val="bg1"/>
                </a:solidFill>
                <a:latin typeface="Arial"/>
                <a:ea typeface="ＭＳ Ｐゴシック"/>
              </a:rPr>
              <a:t>CMX </a:t>
            </a:r>
            <a:r>
              <a:rPr lang="ja-JP" altLang="en-US" sz="1000" dirty="0">
                <a:solidFill>
                  <a:schemeClr val="bg1"/>
                </a:solidFill>
                <a:latin typeface="Arial"/>
                <a:ea typeface="ＭＳ Ｐゴシック"/>
              </a:rPr>
              <a:t>を導入し、買い物客を引き込む</a:t>
            </a:r>
          </a:p>
          <a:p>
            <a:pPr marL="91440" indent="-91440">
              <a:spcBef>
                <a:spcPts val="100"/>
              </a:spcBef>
              <a:buFont typeface="Arial" pitchFamily="34" charset="0"/>
              <a:buChar char="•"/>
            </a:pPr>
            <a:r>
              <a:rPr lang="en-US" altLang="ja-JP" sz="1000" dirty="0">
                <a:solidFill>
                  <a:schemeClr val="bg1"/>
                </a:solidFill>
                <a:latin typeface="Arial"/>
                <a:ea typeface="ＭＳ Ｐゴシック"/>
              </a:rPr>
              <a:t>OpenField Data Management Platform </a:t>
            </a:r>
            <a:r>
              <a:rPr lang="ja-JP" altLang="en-US" sz="1000" dirty="0">
                <a:solidFill>
                  <a:schemeClr val="bg1"/>
                </a:solidFill>
                <a:latin typeface="Arial"/>
                <a:ea typeface="ＭＳ Ｐゴシック"/>
              </a:rPr>
              <a:t>を活用した分析とレポート</a:t>
            </a:r>
          </a:p>
        </p:txBody>
      </p:sp>
      <p:sp>
        <p:nvSpPr>
          <p:cNvPr id="16" name="Rectangle 15"/>
          <p:cNvSpPr/>
          <p:nvPr/>
        </p:nvSpPr>
        <p:spPr>
          <a:xfrm>
            <a:off x="452086" y="3373556"/>
            <a:ext cx="3189185" cy="948978"/>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ビジネスの成果</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買い物客は</a:t>
            </a:r>
            <a:r>
              <a:rPr lang="ja-JP" altLang="en-US" sz="1000" dirty="0">
                <a:solidFill>
                  <a:schemeClr val="bg1"/>
                </a:solidFill>
                <a:latin typeface="Arial"/>
                <a:ea typeface="ＭＳ Ｐゴシック"/>
              </a:rPr>
              <a:t>オンラインでもモールでも完全なコネクテッド エクスペリエンスを享受できる</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分析は空調などのシステムと照合して行われ、分析結果を小売業者と共有することで、小売店でのカスタマー エクスペリエンス向上を図る</a:t>
            </a:r>
          </a:p>
        </p:txBody>
      </p:sp>
      <p:cxnSp>
        <p:nvCxnSpPr>
          <p:cNvPr id="17" name="Straight Connector 16"/>
          <p:cNvCxnSpPr/>
          <p:nvPr/>
        </p:nvCxnSpPr>
        <p:spPr>
          <a:xfrm>
            <a:off x="452084" y="1506730"/>
            <a:ext cx="3456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7"/>
          <p:cNvSpPr>
            <a:spLocks noGrp="1"/>
          </p:cNvSpPr>
          <p:nvPr>
            <p:ph type="title"/>
          </p:nvPr>
        </p:nvSpPr>
        <p:spPr/>
        <p:txBody>
          <a:bodyPr/>
          <a:lstStyle/>
          <a:p>
            <a:r>
              <a:rPr lang="ja-JP" altLang="en-US">
                <a:latin typeface="Arial"/>
                <a:ea typeface="ＭＳ Ｐゴシック"/>
              </a:rPr>
              <a:t>小売業</a:t>
            </a:r>
            <a:br>
              <a:rPr lang="ja-JP" altLang="en-US">
                <a:latin typeface="Arial"/>
                <a:ea typeface="ＭＳ Ｐゴシック"/>
              </a:rPr>
            </a:br>
            <a:r>
              <a:rPr lang="en-US" altLang="ja-JP" sz="2000">
                <a:latin typeface="Arial"/>
                <a:ea typeface="ＭＳ Ｐゴシック"/>
              </a:rPr>
              <a:t>Altarea</a:t>
            </a:r>
            <a:r>
              <a:rPr lang="ja-JP" altLang="en-US">
                <a:latin typeface="Arial"/>
                <a:ea typeface="ＭＳ Ｐゴシック"/>
              </a:rPr>
              <a:t> </a:t>
            </a:r>
            <a:r>
              <a:rPr lang="en-US" altLang="ja-JP" sz="2000">
                <a:latin typeface="Arial"/>
                <a:ea typeface="ＭＳ Ｐゴシック"/>
              </a:rPr>
              <a:t>Cogedim</a:t>
            </a:r>
            <a:endParaRPr lang="ja-JP" altLang="en-US" sz="2000" dirty="0">
              <a:latin typeface="Arial"/>
              <a:ea typeface="ＭＳ Ｐゴシック"/>
            </a:endParaRPr>
          </a:p>
        </p:txBody>
      </p:sp>
    </p:spTree>
    <p:extLst>
      <p:ext uri="{BB962C8B-B14F-4D97-AF65-F5344CB8AC3E}">
        <p14:creationId xmlns:p14="http://schemas.microsoft.com/office/powerpoint/2010/main" val="39785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ja-JP" altLang="en-US">
                <a:latin typeface="Arial"/>
                <a:ea typeface="ＭＳ Ｐゴシック"/>
              </a:rPr>
              <a:t>旅先でもくつろげる</a:t>
            </a:r>
            <a:br>
              <a:rPr lang="ja-JP" altLang="en-US">
                <a:latin typeface="Arial"/>
                <a:ea typeface="ＭＳ Ｐゴシック"/>
              </a:rPr>
            </a:br>
            <a:r>
              <a:rPr lang="ja-JP" altLang="en-US">
                <a:latin typeface="Arial"/>
                <a:ea typeface="ＭＳ Ｐゴシック"/>
              </a:rPr>
              <a:t>新しいトラベル エクスペリエンス</a:t>
            </a:r>
            <a:endParaRPr lang="ja-JP" altLang="en-US" sz="2000" dirty="0">
              <a:solidFill>
                <a:schemeClr val="accent1"/>
              </a:solidFill>
              <a:latin typeface="Arial"/>
              <a:ea typeface="ＭＳ Ｐゴシック"/>
            </a:endParaRPr>
          </a:p>
        </p:txBody>
      </p:sp>
      <p:sp>
        <p:nvSpPr>
          <p:cNvPr id="37" name="TextBox 36"/>
          <p:cNvSpPr txBox="1"/>
          <p:nvPr/>
        </p:nvSpPr>
        <p:spPr>
          <a:xfrm>
            <a:off x="272909" y="1288028"/>
            <a:ext cx="2988222" cy="523220"/>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質の高い </a:t>
            </a:r>
            <a:r>
              <a:rPr lang="en-US" altLang="ja-JP" sz="1400" b="1" dirty="0">
                <a:solidFill>
                  <a:schemeClr val="accent1"/>
                </a:solidFill>
                <a:latin typeface="Arial"/>
                <a:ea typeface="ＭＳ Ｐゴシック"/>
              </a:rPr>
              <a:t>Wi-Fi </a:t>
            </a:r>
            <a:r>
              <a:rPr lang="ja-JP" altLang="en-US" sz="1400" b="1" dirty="0">
                <a:solidFill>
                  <a:schemeClr val="accent1"/>
                </a:solidFill>
                <a:latin typeface="Arial"/>
                <a:ea typeface="ＭＳ Ｐゴシック"/>
              </a:rPr>
              <a:t>へのゲスト ニーズ</a:t>
            </a:r>
          </a:p>
        </p:txBody>
      </p:sp>
      <p:sp>
        <p:nvSpPr>
          <p:cNvPr id="38" name="TextBox 37"/>
          <p:cNvSpPr txBox="1"/>
          <p:nvPr/>
        </p:nvSpPr>
        <p:spPr>
          <a:xfrm>
            <a:off x="3223199" y="1288028"/>
            <a:ext cx="2691231"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ゲスト エクスペリエンスの改善</a:t>
            </a:r>
          </a:p>
        </p:txBody>
      </p:sp>
      <p:sp>
        <p:nvSpPr>
          <p:cNvPr id="39" name="TextBox 38"/>
          <p:cNvSpPr txBox="1"/>
          <p:nvPr/>
        </p:nvSpPr>
        <p:spPr>
          <a:xfrm>
            <a:off x="6037661" y="1288028"/>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リアルタイム分析 </a:t>
            </a:r>
          </a:p>
        </p:txBody>
      </p:sp>
      <p:sp>
        <p:nvSpPr>
          <p:cNvPr id="43" name="TextBox 42"/>
          <p:cNvSpPr txBox="1"/>
          <p:nvPr/>
        </p:nvSpPr>
        <p:spPr>
          <a:xfrm>
            <a:off x="385855" y="3485038"/>
            <a:ext cx="2739447"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ワイヤレスを使用して、ゲストをお気に入りに接続できる </a:t>
            </a:r>
          </a:p>
        </p:txBody>
      </p:sp>
      <p:sp>
        <p:nvSpPr>
          <p:cNvPr id="44" name="TextBox 43"/>
          <p:cNvSpPr txBox="1"/>
          <p:nvPr/>
        </p:nvSpPr>
        <p:spPr>
          <a:xfrm>
            <a:off x="3223200" y="3485038"/>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パーソナライズされた方法で次世代の旅行者を引きつける</a:t>
            </a:r>
          </a:p>
        </p:txBody>
      </p:sp>
      <p:sp>
        <p:nvSpPr>
          <p:cNvPr id="45" name="TextBox 44"/>
          <p:cNvSpPr txBox="1"/>
          <p:nvPr/>
        </p:nvSpPr>
        <p:spPr>
          <a:xfrm>
            <a:off x="6037661" y="3485038"/>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ゲストの好みを把握し、スタッフの効率化を図るための洞察を得る</a:t>
            </a:r>
          </a:p>
        </p:txBody>
      </p:sp>
      <p:sp>
        <p:nvSpPr>
          <p:cNvPr id="46" name="Rectangle 45"/>
          <p:cNvSpPr/>
          <p:nvPr/>
        </p:nvSpPr>
        <p:spPr>
          <a:xfrm>
            <a:off x="0" y="4031660"/>
            <a:ext cx="9144000" cy="69077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pic>
        <p:nvPicPr>
          <p:cNvPr id="26" name="Picture 25"/>
          <p:cNvPicPr>
            <a:picLocks noChangeAspect="1"/>
          </p:cNvPicPr>
          <p:nvPr/>
        </p:nvPicPr>
        <p:blipFill rotWithShape="1">
          <a:blip r:embed="rId3" cstate="email">
            <a:extLst>
              <a:ext uri="{28A0092B-C50C-407E-A947-70E740481C1C}">
                <a14:useLocalDpi xmlns:a14="http://schemas.microsoft.com/office/drawing/2010/main"/>
              </a:ext>
            </a:extLst>
          </a:blip>
          <a:srcRect b="17678"/>
          <a:stretch/>
        </p:blipFill>
        <p:spPr>
          <a:xfrm>
            <a:off x="408738" y="1648623"/>
            <a:ext cx="2716563" cy="1772003"/>
          </a:xfrm>
          <a:prstGeom prst="rect">
            <a:avLst/>
          </a:prstGeom>
        </p:spPr>
      </p:pic>
      <p:pic>
        <p:nvPicPr>
          <p:cNvPr id="27" name="Picture 26"/>
          <p:cNvPicPr>
            <a:picLocks noChangeAspect="1"/>
          </p:cNvPicPr>
          <p:nvPr/>
        </p:nvPicPr>
        <p:blipFill rotWithShape="1">
          <a:blip r:embed="rId4" cstate="email">
            <a:extLst>
              <a:ext uri="{28A0092B-C50C-407E-A947-70E740481C1C}">
                <a14:useLocalDpi xmlns:a14="http://schemas.microsoft.com/office/drawing/2010/main"/>
              </a:ext>
            </a:extLst>
          </a:blip>
          <a:srcRect b="12849"/>
          <a:stretch/>
        </p:blipFill>
        <p:spPr>
          <a:xfrm>
            <a:off x="3223199" y="1648625"/>
            <a:ext cx="2716566" cy="1772002"/>
          </a:xfrm>
          <a:prstGeom prst="rect">
            <a:avLst/>
          </a:prstGeom>
        </p:spPr>
      </p:pic>
      <p:pic>
        <p:nvPicPr>
          <p:cNvPr id="28" name="Picture 27"/>
          <p:cNvPicPr>
            <a:picLocks noChangeAspect="1"/>
          </p:cNvPicPr>
          <p:nvPr/>
        </p:nvPicPr>
        <p:blipFill rotWithShape="1">
          <a:blip r:embed="rId5" cstate="email">
            <a:extLst>
              <a:ext uri="{28A0092B-C50C-407E-A947-70E740481C1C}">
                <a14:useLocalDpi xmlns:a14="http://schemas.microsoft.com/office/drawing/2010/main"/>
              </a:ext>
            </a:extLst>
          </a:blip>
          <a:srcRect b="11111"/>
          <a:stretch/>
        </p:blipFill>
        <p:spPr>
          <a:xfrm>
            <a:off x="6037662" y="1648625"/>
            <a:ext cx="2716566" cy="1772001"/>
          </a:xfrm>
          <a:prstGeom prst="rect">
            <a:avLst/>
          </a:prstGeom>
        </p:spPr>
      </p:pic>
      <p:sp>
        <p:nvSpPr>
          <p:cNvPr id="17" name="TextBox 16"/>
          <p:cNvSpPr txBox="1"/>
          <p:nvPr/>
        </p:nvSpPr>
        <p:spPr>
          <a:xfrm>
            <a:off x="305879" y="4069568"/>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Hyatt Regency </a:t>
            </a:r>
          </a:p>
          <a:p>
            <a:pPr algn="ctr"/>
            <a:r>
              <a:rPr lang="en-US" altLang="ja-JP" sz="1600" dirty="0">
                <a:solidFill>
                  <a:srgbClr val="FFFFFF"/>
                </a:solidFill>
                <a:latin typeface="Arial"/>
                <a:ea typeface="ＭＳ Ｐゴシック"/>
              </a:rPr>
              <a:t>Santa Clara</a:t>
            </a:r>
            <a:endParaRPr lang="ja-JP" altLang="en-US" sz="1600" dirty="0">
              <a:solidFill>
                <a:srgbClr val="FFFFFF"/>
              </a:solidFill>
              <a:latin typeface="Arial"/>
              <a:ea typeface="ＭＳ Ｐゴシック"/>
            </a:endParaRPr>
          </a:p>
        </p:txBody>
      </p:sp>
      <p:sp>
        <p:nvSpPr>
          <p:cNvPr id="18" name="TextBox 17"/>
          <p:cNvSpPr txBox="1"/>
          <p:nvPr/>
        </p:nvSpPr>
        <p:spPr>
          <a:xfrm>
            <a:off x="2472850" y="4192679"/>
            <a:ext cx="1854317" cy="369332"/>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Fira</a:t>
            </a:r>
            <a:r>
              <a:rPr lang="ja-JP" altLang="en-US">
                <a:latin typeface="Arial"/>
                <a:ea typeface="ＭＳ Ｐゴシック"/>
              </a:rPr>
              <a:t> </a:t>
            </a:r>
            <a:r>
              <a:rPr lang="en-US" altLang="ja-JP" sz="1600" dirty="0">
                <a:solidFill>
                  <a:srgbClr val="FFFFFF"/>
                </a:solidFill>
                <a:latin typeface="Arial"/>
                <a:ea typeface="ＭＳ Ｐゴシック"/>
              </a:rPr>
              <a:t>de Barcelona </a:t>
            </a:r>
          </a:p>
        </p:txBody>
      </p:sp>
      <p:sp>
        <p:nvSpPr>
          <p:cNvPr id="19" name="TextBox 18"/>
          <p:cNvSpPr txBox="1"/>
          <p:nvPr/>
        </p:nvSpPr>
        <p:spPr>
          <a:xfrm>
            <a:off x="4639821" y="4069568"/>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Erickson </a:t>
            </a:r>
          </a:p>
          <a:p>
            <a:pPr algn="ctr"/>
            <a:r>
              <a:rPr lang="en-US" altLang="ja-JP" sz="1600" dirty="0">
                <a:solidFill>
                  <a:srgbClr val="FFFFFF"/>
                </a:solidFill>
                <a:latin typeface="Arial"/>
                <a:ea typeface="ＭＳ Ｐゴシック"/>
              </a:rPr>
              <a:t>Living </a:t>
            </a:r>
            <a:endParaRPr lang="ja-JP" altLang="en-US" sz="1600" dirty="0">
              <a:solidFill>
                <a:srgbClr val="FFFFFF"/>
              </a:solidFill>
              <a:latin typeface="Arial"/>
              <a:ea typeface="ＭＳ Ｐゴシック"/>
            </a:endParaRPr>
          </a:p>
        </p:txBody>
      </p:sp>
      <p:sp>
        <p:nvSpPr>
          <p:cNvPr id="20" name="TextBox 19"/>
          <p:cNvSpPr txBox="1"/>
          <p:nvPr/>
        </p:nvSpPr>
        <p:spPr>
          <a:xfrm>
            <a:off x="6806791" y="4069568"/>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MGM Resorts International</a:t>
            </a:r>
            <a:endParaRPr lang="ja-JP" altLang="en-US" sz="1600" dirty="0">
              <a:solidFill>
                <a:srgbClr val="FFFFFF"/>
              </a:solidFill>
              <a:latin typeface="Arial"/>
              <a:ea typeface="ＭＳ Ｐゴシック"/>
            </a:endParaRPr>
          </a:p>
        </p:txBody>
      </p:sp>
      <p:cxnSp>
        <p:nvCxnSpPr>
          <p:cNvPr id="21" name="Straight Connector 20"/>
          <p:cNvCxnSpPr/>
          <p:nvPr/>
        </p:nvCxnSpPr>
        <p:spPr>
          <a:xfrm>
            <a:off x="2255480"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29264"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94138"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66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16024" b="29479"/>
          <a:stretch/>
        </p:blipFill>
        <p:spPr>
          <a:xfrm>
            <a:off x="0" y="1073153"/>
            <a:ext cx="9144000" cy="3649660"/>
          </a:xfrm>
          <a:prstGeom prst="rect">
            <a:avLst/>
          </a:prstGeom>
        </p:spPr>
      </p:pic>
      <p:sp>
        <p:nvSpPr>
          <p:cNvPr id="9" name="Rectangle 8"/>
          <p:cNvSpPr/>
          <p:nvPr/>
        </p:nvSpPr>
        <p:spPr>
          <a:xfrm>
            <a:off x="0" y="1073154"/>
            <a:ext cx="9143999" cy="364966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grpSp>
        <p:nvGrpSpPr>
          <p:cNvPr id="8" name="Group 7"/>
          <p:cNvGrpSpPr/>
          <p:nvPr/>
        </p:nvGrpSpPr>
        <p:grpSpPr>
          <a:xfrm>
            <a:off x="578371" y="1193758"/>
            <a:ext cx="7987256" cy="3408452"/>
            <a:chOff x="578372" y="1189170"/>
            <a:chExt cx="7987256" cy="3408452"/>
          </a:xfrm>
        </p:grpSpPr>
        <p:sp>
          <p:nvSpPr>
            <p:cNvPr id="11" name="Rectangle 10"/>
            <p:cNvSpPr/>
            <p:nvPr/>
          </p:nvSpPr>
          <p:spPr>
            <a:xfrm>
              <a:off x="578372" y="1189170"/>
              <a:ext cx="7987256" cy="3408452"/>
            </a:xfrm>
            <a:prstGeom prst="rect">
              <a:avLst/>
            </a:prstGeom>
            <a:solidFill>
              <a:schemeClr val="bg2">
                <a:alpha val="7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 name="TextBox 14"/>
            <p:cNvSpPr txBox="1"/>
            <p:nvPr/>
          </p:nvSpPr>
          <p:spPr>
            <a:xfrm>
              <a:off x="685154" y="1397845"/>
              <a:ext cx="7880474" cy="2991103"/>
            </a:xfrm>
            <a:prstGeom prst="rect">
              <a:avLst/>
            </a:prstGeom>
            <a:noFill/>
          </p:spPr>
          <p:txBody>
            <a:bodyPr wrap="square" numCol="2" spcCol="365760" rtlCol="0">
              <a:noAutofit/>
            </a:bodyPr>
            <a:lstStyle/>
            <a:p>
              <a:pPr>
                <a:spcBef>
                  <a:spcPts val="400"/>
                </a:spcBef>
                <a:spcAft>
                  <a:spcPts val="1200"/>
                </a:spcAft>
                <a:buClr>
                  <a:schemeClr val="tx2"/>
                </a:buClr>
              </a:pPr>
              <a:r>
                <a:rPr lang="ja-JP" altLang="en-US" sz="1500" dirty="0">
                  <a:solidFill>
                    <a:schemeClr val="accent1"/>
                  </a:solidFill>
                  <a:latin typeface="Arial"/>
                  <a:ea typeface="ＭＳ Ｐゴシック"/>
                </a:rPr>
                <a:t>ゲストに広告付きのカスタマイズされたアクセスを提供 </a:t>
              </a:r>
            </a:p>
            <a:p>
              <a:pPr>
                <a:spcBef>
                  <a:spcPts val="400"/>
                </a:spcBef>
                <a:spcAft>
                  <a:spcPts val="1200"/>
                </a:spcAft>
                <a:buClr>
                  <a:schemeClr val="tx2"/>
                </a:buClr>
              </a:pPr>
              <a:r>
                <a:rPr lang="ja-JP" altLang="en-US" sz="1500" dirty="0">
                  <a:solidFill>
                    <a:schemeClr val="accent1"/>
                  </a:solidFill>
                  <a:latin typeface="Arial"/>
                  <a:ea typeface="ＭＳ Ｐゴシック"/>
                </a:rPr>
                <a:t>モバイルを使ったチェックイン、施錠、客室制御機能を提供 </a:t>
              </a:r>
            </a:p>
            <a:p>
              <a:pPr>
                <a:spcBef>
                  <a:spcPts val="400"/>
                </a:spcBef>
                <a:spcAft>
                  <a:spcPts val="1200"/>
                </a:spcAft>
                <a:buClr>
                  <a:schemeClr val="tx2"/>
                </a:buClr>
              </a:pPr>
              <a:r>
                <a:rPr lang="ja-JP" altLang="en-US" sz="1500" dirty="0">
                  <a:solidFill>
                    <a:schemeClr val="accent1"/>
                  </a:solidFill>
                  <a:latin typeface="Arial"/>
                  <a:ea typeface="ＭＳ Ｐゴシック"/>
                </a:rPr>
                <a:t>ゲストが欲しいものをより早く見つけられるよう支援 </a:t>
              </a:r>
            </a:p>
            <a:p>
              <a:pPr>
                <a:spcBef>
                  <a:spcPts val="400"/>
                </a:spcBef>
                <a:spcAft>
                  <a:spcPts val="1200"/>
                </a:spcAft>
                <a:buClr>
                  <a:schemeClr val="tx2"/>
                </a:buClr>
              </a:pPr>
              <a:r>
                <a:rPr lang="ja-JP" altLang="en-US" sz="1500" dirty="0">
                  <a:solidFill>
                    <a:schemeClr val="accent1"/>
                  </a:solidFill>
                  <a:latin typeface="Arial"/>
                  <a:ea typeface="ＭＳ Ｐゴシック"/>
                </a:rPr>
                <a:t>ゲストのトラフィック パターンと行動に対する理解を促進 </a:t>
              </a:r>
            </a:p>
            <a:p>
              <a:pPr>
                <a:spcBef>
                  <a:spcPts val="400"/>
                </a:spcBef>
                <a:spcAft>
                  <a:spcPts val="1200"/>
                </a:spcAft>
                <a:buClr>
                  <a:schemeClr val="tx2"/>
                </a:buClr>
              </a:pPr>
              <a:r>
                <a:rPr lang="ja-JP" altLang="en-US" sz="1500" dirty="0">
                  <a:solidFill>
                    <a:schemeClr val="accent1"/>
                  </a:solidFill>
                  <a:latin typeface="Arial"/>
                  <a:ea typeface="ＭＳ Ｐゴシック"/>
                </a:rPr>
                <a:t>プライバシーとビジネスを保護 </a:t>
              </a:r>
            </a:p>
            <a:p>
              <a:pPr>
                <a:spcBef>
                  <a:spcPts val="400"/>
                </a:spcBef>
                <a:spcAft>
                  <a:spcPts val="1200"/>
                </a:spcAft>
                <a:buClr>
                  <a:schemeClr val="tx2"/>
                </a:buClr>
              </a:pPr>
              <a:r>
                <a:rPr lang="ja-JP" altLang="en-US" sz="1500" dirty="0">
                  <a:solidFill>
                    <a:schemeClr val="accent1"/>
                  </a:solidFill>
                  <a:latin typeface="Arial"/>
                  <a:ea typeface="ＭＳ Ｐゴシック"/>
                </a:rPr>
                <a:t>会議やパーティの開催時にワイヤレス アクセスをすばやく導入</a:t>
              </a:r>
            </a:p>
            <a:p>
              <a:pPr>
                <a:spcBef>
                  <a:spcPts val="400"/>
                </a:spcBef>
                <a:spcAft>
                  <a:spcPts val="1200"/>
                </a:spcAft>
                <a:buClr>
                  <a:schemeClr val="tx2"/>
                </a:buClr>
              </a:pPr>
              <a:r>
                <a:rPr lang="ja-JP" altLang="en-US" sz="1500" dirty="0">
                  <a:solidFill>
                    <a:schemeClr val="accent1"/>
                  </a:solidFill>
                  <a:latin typeface="Arial"/>
                  <a:ea typeface="ＭＳ Ｐゴシック"/>
                </a:rPr>
                <a:t>常時稼働かつ常時対応できるネットワークを保証</a:t>
              </a:r>
            </a:p>
            <a:p>
              <a:pPr>
                <a:spcBef>
                  <a:spcPts val="400"/>
                </a:spcBef>
                <a:spcAft>
                  <a:spcPts val="1200"/>
                </a:spcAft>
                <a:buClr>
                  <a:schemeClr val="tx2"/>
                </a:buClr>
              </a:pPr>
              <a:r>
                <a:rPr lang="ja-JP" altLang="en-US" sz="1500" dirty="0">
                  <a:solidFill>
                    <a:schemeClr val="accent1"/>
                  </a:solidFill>
                  <a:latin typeface="Arial"/>
                  <a:ea typeface="ＭＳ Ｐゴシック"/>
                </a:rPr>
                <a:t>外部から開始された攻撃と内部の脅威を検出</a:t>
              </a:r>
            </a:p>
            <a:p>
              <a:pPr>
                <a:spcBef>
                  <a:spcPts val="400"/>
                </a:spcBef>
                <a:spcAft>
                  <a:spcPts val="1200"/>
                </a:spcAft>
                <a:buClr>
                  <a:schemeClr val="tx2"/>
                </a:buClr>
              </a:pPr>
              <a:r>
                <a:rPr lang="ja-JP" altLang="en-US" sz="1500" dirty="0">
                  <a:solidFill>
                    <a:schemeClr val="accent1"/>
                  </a:solidFill>
                  <a:latin typeface="Arial"/>
                  <a:ea typeface="ＭＳ Ｐゴシック"/>
                </a:rPr>
                <a:t>収益を高めるアプリケーションを優先</a:t>
              </a:r>
            </a:p>
            <a:p>
              <a:pPr>
                <a:spcBef>
                  <a:spcPts val="400"/>
                </a:spcBef>
                <a:spcAft>
                  <a:spcPts val="1200"/>
                </a:spcAft>
                <a:buClr>
                  <a:schemeClr val="tx2"/>
                </a:buClr>
              </a:pPr>
              <a:r>
                <a:rPr lang="ja-JP" altLang="en-US" sz="1500" dirty="0">
                  <a:solidFill>
                    <a:schemeClr val="accent1"/>
                  </a:solidFill>
                  <a:latin typeface="Arial"/>
                  <a:ea typeface="ＭＳ Ｐゴシック"/>
                </a:rPr>
                <a:t>大量の登録発生時のトラフィック急増に適応 </a:t>
              </a:r>
            </a:p>
          </p:txBody>
        </p:sp>
        <p:cxnSp>
          <p:nvCxnSpPr>
            <p:cNvPr id="19" name="Straight Connector 18"/>
            <p:cNvCxnSpPr/>
            <p:nvPr/>
          </p:nvCxnSpPr>
          <p:spPr>
            <a:xfrm>
              <a:off x="4549805" y="1392655"/>
              <a:ext cx="44390" cy="3001483"/>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Title 5"/>
          <p:cNvSpPr>
            <a:spLocks noGrp="1"/>
          </p:cNvSpPr>
          <p:nvPr>
            <p:ph type="title"/>
          </p:nvPr>
        </p:nvSpPr>
        <p:spPr/>
        <p:txBody>
          <a:bodyPr/>
          <a:lstStyle/>
          <a:p>
            <a:r>
              <a:rPr lang="ja-JP" altLang="en-US">
                <a:latin typeface="Arial"/>
                <a:ea typeface="ＭＳ Ｐゴシック"/>
              </a:rPr>
              <a:t>シスコがホテル業界に選ばれる理由 </a:t>
            </a:r>
          </a:p>
        </p:txBody>
      </p:sp>
    </p:spTree>
    <p:extLst>
      <p:ext uri="{BB962C8B-B14F-4D97-AF65-F5344CB8AC3E}">
        <p14:creationId xmlns:p14="http://schemas.microsoft.com/office/powerpoint/2010/main" val="86460595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ja-JP" altLang="en-US">
                <a:latin typeface="Arial"/>
                <a:ea typeface="ＭＳ Ｐゴシック"/>
              </a:rPr>
              <a:t>ホテル業界</a:t>
            </a:r>
            <a:br>
              <a:rPr lang="ja-JP" altLang="en-US">
                <a:latin typeface="Arial"/>
                <a:ea typeface="ＭＳ Ｐゴシック"/>
              </a:rPr>
            </a:br>
            <a:r>
              <a:rPr lang="en-US" altLang="ja-JP" sz="2000">
                <a:latin typeface="Arial"/>
                <a:ea typeface="ＭＳ Ｐゴシック"/>
              </a:rPr>
              <a:t>Santa Clara Hyatt</a:t>
            </a:r>
            <a:endParaRPr lang="ja-JP" altLang="en-US" sz="2000" dirty="0">
              <a:latin typeface="Arial"/>
              <a:ea typeface="ＭＳ Ｐゴシック"/>
            </a:endParaRPr>
          </a:p>
        </p:txBody>
      </p:sp>
      <p:pic>
        <p:nvPicPr>
          <p:cNvPr id="6" name="Content Placeholder 3"/>
          <p:cNvPicPr>
            <a:picLocks noGrp="1"/>
          </p:cNvPicPr>
          <p:nvPr>
            <p:ph idx="4294967295"/>
          </p:nvPr>
        </p:nvPicPr>
        <p:blipFill rotWithShape="1">
          <a:blip r:embed="rId3" cstate="print">
            <a:extLst>
              <a:ext uri="{28A0092B-C50C-407E-A947-70E740481C1C}">
                <a14:useLocalDpi xmlns:a14="http://schemas.microsoft.com/office/drawing/2010/main"/>
              </a:ext>
            </a:extLst>
          </a:blip>
          <a:srcRect b="27963"/>
          <a:stretch/>
        </p:blipFill>
        <p:spPr>
          <a:xfrm>
            <a:off x="0" y="1074738"/>
            <a:ext cx="9144000" cy="3648075"/>
          </a:xfrm>
          <a:prstGeom prst="rect">
            <a:avLst/>
          </a:prstGeom>
        </p:spPr>
      </p:pic>
      <p:sp>
        <p:nvSpPr>
          <p:cNvPr id="10" name="Rectangle 9"/>
          <p:cNvSpPr/>
          <p:nvPr/>
        </p:nvSpPr>
        <p:spPr>
          <a:xfrm>
            <a:off x="9969" y="1073955"/>
            <a:ext cx="3929932" cy="3648858"/>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048" fontAlgn="auto">
              <a:spcBef>
                <a:spcPts val="0"/>
              </a:spcBef>
              <a:spcAft>
                <a:spcPts val="0"/>
              </a:spcAft>
            </a:pPr>
            <a:endParaRPr lang="en-US" sz="2400" dirty="0">
              <a:solidFill>
                <a:srgbClr val="FFFFFF"/>
              </a:solidFill>
              <a:latin typeface="Arial"/>
              <a:ea typeface="ＭＳ Ｐゴシック"/>
            </a:endParaRPr>
          </a:p>
        </p:txBody>
      </p:sp>
      <p:sp>
        <p:nvSpPr>
          <p:cNvPr id="13" name="Rectangle 12"/>
          <p:cNvSpPr/>
          <p:nvPr/>
        </p:nvSpPr>
        <p:spPr>
          <a:xfrm>
            <a:off x="476576" y="1216955"/>
            <a:ext cx="3181024" cy="184666"/>
          </a:xfrm>
          <a:prstGeom prst="rect">
            <a:avLst/>
          </a:prstGeom>
        </p:spPr>
        <p:txBody>
          <a:bodyPr wrap="square" lIns="0" tIns="0" rIns="0" bIns="0">
            <a:spAutoFit/>
          </a:bodyPr>
          <a:lstStyle/>
          <a:p>
            <a:pPr defTabSz="457048" fontAlgn="auto">
              <a:spcBef>
                <a:spcPts val="0"/>
              </a:spcBef>
              <a:spcAft>
                <a:spcPts val="0"/>
              </a:spcAft>
            </a:pPr>
            <a:r>
              <a:rPr lang="ja-JP" altLang="en-US" sz="1200" dirty="0">
                <a:solidFill>
                  <a:schemeClr val="bg1"/>
                </a:solidFill>
                <a:latin typeface="Arial"/>
                <a:ea typeface="ＭＳ Ｐゴシック"/>
              </a:rPr>
              <a:t>ビジネス インテリジェンスを推進</a:t>
            </a:r>
          </a:p>
        </p:txBody>
      </p:sp>
      <p:sp>
        <p:nvSpPr>
          <p:cNvPr id="14" name="Rectangle 13"/>
          <p:cNvSpPr/>
          <p:nvPr/>
        </p:nvSpPr>
        <p:spPr>
          <a:xfrm>
            <a:off x="476577" y="1618068"/>
            <a:ext cx="3320723" cy="4744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課題</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ゲストの現在位置と滞留時間を特定し、パーソナライズされ、状況に応じたサービスを提供</a:t>
            </a:r>
          </a:p>
        </p:txBody>
      </p:sp>
      <p:sp>
        <p:nvSpPr>
          <p:cNvPr id="15" name="Rectangle 14"/>
          <p:cNvSpPr/>
          <p:nvPr/>
        </p:nvSpPr>
        <p:spPr>
          <a:xfrm>
            <a:off x="476577" y="2220225"/>
            <a:ext cx="3149273" cy="7950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デジタル変革</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個別のゲスト アドバタイジングに対応したナビゲーションおよびロケーションベースのサービス</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サービス提供の強化と収益拡大のための、場所と滞留時間</a:t>
            </a:r>
            <a:r>
              <a:rPr lang="ja-JP" altLang="en-US" sz="1000" dirty="0">
                <a:solidFill>
                  <a:srgbClr val="FFFFFF"/>
                </a:solidFill>
                <a:latin typeface="Arial"/>
                <a:ea typeface="ＭＳ Ｐゴシック"/>
              </a:rPr>
              <a:t>の分析</a:t>
            </a:r>
          </a:p>
        </p:txBody>
      </p:sp>
      <p:sp>
        <p:nvSpPr>
          <p:cNvPr id="16" name="Rectangle 15"/>
          <p:cNvSpPr/>
          <p:nvPr/>
        </p:nvSpPr>
        <p:spPr>
          <a:xfrm>
            <a:off x="476577" y="3142982"/>
            <a:ext cx="3225473" cy="1282402"/>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ビジネスの成果</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客室以外からの収益が </a:t>
            </a:r>
            <a:r>
              <a:rPr lang="en-US" altLang="ja-JP" sz="1000" dirty="0">
                <a:solidFill>
                  <a:schemeClr val="bg1"/>
                </a:solidFill>
                <a:latin typeface="Arial"/>
                <a:ea typeface="ＭＳ Ｐゴシック"/>
              </a:rPr>
              <a:t>20 % </a:t>
            </a:r>
            <a:r>
              <a:rPr lang="ja-JP" altLang="en-US" sz="1000" dirty="0">
                <a:solidFill>
                  <a:schemeClr val="bg1"/>
                </a:solidFill>
                <a:latin typeface="Arial"/>
                <a:ea typeface="ＭＳ Ｐゴシック"/>
              </a:rPr>
              <a:t>増加</a:t>
            </a:r>
          </a:p>
          <a:p>
            <a:pPr marL="91440" indent="-91440">
              <a:spcBef>
                <a:spcPts val="100"/>
              </a:spcBef>
              <a:buFont typeface="Arial" pitchFamily="34" charset="0"/>
              <a:buChar char="•"/>
            </a:pPr>
            <a:r>
              <a:rPr lang="ja-JP" altLang="en-US" sz="1000" dirty="0">
                <a:solidFill>
                  <a:schemeClr val="bg1"/>
                </a:solidFill>
                <a:latin typeface="Arial"/>
                <a:ea typeface="ＭＳ Ｐゴシック"/>
              </a:rPr>
              <a:t>顧客満足度が </a:t>
            </a:r>
            <a:r>
              <a:rPr lang="en-US" altLang="ja-JP" sz="1000" dirty="0">
                <a:solidFill>
                  <a:schemeClr val="bg1"/>
                </a:solidFill>
                <a:latin typeface="Arial"/>
                <a:ea typeface="ＭＳ Ｐゴシック"/>
              </a:rPr>
              <a:t>65 </a:t>
            </a:r>
            <a:r>
              <a:rPr lang="ja-JP" altLang="en-US" sz="1000" dirty="0">
                <a:solidFill>
                  <a:schemeClr val="bg1"/>
                </a:solidFill>
                <a:latin typeface="Arial"/>
                <a:ea typeface="ＭＳ Ｐゴシック"/>
              </a:rPr>
              <a:t>ポイント上昇し、施設の評価が下位 </a:t>
            </a:r>
            <a:r>
              <a:rPr lang="en-US" altLang="ja-JP" sz="1000" dirty="0">
                <a:solidFill>
                  <a:schemeClr val="bg1"/>
                </a:solidFill>
                <a:latin typeface="Arial"/>
                <a:ea typeface="ＭＳ Ｐゴシック"/>
              </a:rPr>
              <a:t>5 % </a:t>
            </a:r>
            <a:r>
              <a:rPr lang="ja-JP" altLang="en-US" sz="1000" dirty="0">
                <a:solidFill>
                  <a:schemeClr val="bg1"/>
                </a:solidFill>
                <a:latin typeface="Arial"/>
                <a:ea typeface="ＭＳ Ｐゴシック"/>
              </a:rPr>
              <a:t>から上位 </a:t>
            </a:r>
            <a:r>
              <a:rPr lang="en-US" altLang="ja-JP" sz="1000" dirty="0">
                <a:solidFill>
                  <a:schemeClr val="bg1"/>
                </a:solidFill>
                <a:latin typeface="Arial"/>
                <a:ea typeface="ＭＳ Ｐゴシック"/>
              </a:rPr>
              <a:t>5 % </a:t>
            </a:r>
            <a:r>
              <a:rPr lang="ja-JP" altLang="en-US" sz="1000" dirty="0">
                <a:solidFill>
                  <a:schemeClr val="bg1"/>
                </a:solidFill>
                <a:latin typeface="Arial"/>
                <a:ea typeface="ＭＳ Ｐゴシック"/>
              </a:rPr>
              <a:t>に </a:t>
            </a:r>
          </a:p>
          <a:p>
            <a:pPr marL="91440" indent="-91440">
              <a:spcBef>
                <a:spcPts val="100"/>
              </a:spcBef>
              <a:buFont typeface="Arial" pitchFamily="34" charset="0"/>
              <a:buChar char="•"/>
            </a:pPr>
            <a:r>
              <a:rPr lang="ja-JP" altLang="en-US" sz="1000" dirty="0">
                <a:solidFill>
                  <a:schemeClr val="bg1"/>
                </a:solidFill>
                <a:latin typeface="Arial"/>
                <a:ea typeface="ＭＳ Ｐゴシック"/>
              </a:rPr>
              <a:t>無料 </a:t>
            </a:r>
            <a:r>
              <a:rPr lang="en-US" altLang="ja-JP" sz="1000" dirty="0">
                <a:solidFill>
                  <a:schemeClr val="bg1"/>
                </a:solidFill>
                <a:latin typeface="Arial"/>
                <a:ea typeface="ＭＳ Ｐゴシック"/>
              </a:rPr>
              <a:t>Wi-Fi </a:t>
            </a:r>
            <a:r>
              <a:rPr lang="ja-JP" altLang="en-US" sz="1000" dirty="0">
                <a:solidFill>
                  <a:schemeClr val="bg1"/>
                </a:solidFill>
                <a:latin typeface="Arial"/>
                <a:ea typeface="ＭＳ Ｐゴシック"/>
              </a:rPr>
              <a:t>アクセスの提供により、ロビー バーの利用者が </a:t>
            </a:r>
            <a:r>
              <a:rPr lang="en-US" altLang="ja-JP" sz="1000" dirty="0">
                <a:solidFill>
                  <a:schemeClr val="bg1"/>
                </a:solidFill>
                <a:latin typeface="Arial"/>
                <a:ea typeface="ＭＳ Ｐゴシック"/>
              </a:rPr>
              <a:t>25 </a:t>
            </a:r>
            <a:r>
              <a:rPr lang="ja-JP" altLang="en-US" sz="1000" dirty="0">
                <a:solidFill>
                  <a:schemeClr val="bg1"/>
                </a:solidFill>
                <a:latin typeface="Arial"/>
                <a:ea typeface="ＭＳ Ｐゴシック"/>
              </a:rPr>
              <a:t>～ </a:t>
            </a:r>
            <a:r>
              <a:rPr lang="en-US" altLang="ja-JP" sz="1000" dirty="0">
                <a:solidFill>
                  <a:schemeClr val="bg1"/>
                </a:solidFill>
                <a:latin typeface="Arial"/>
                <a:ea typeface="ＭＳ Ｐゴシック"/>
              </a:rPr>
              <a:t>40 % </a:t>
            </a:r>
            <a:r>
              <a:rPr lang="ja-JP" altLang="en-US" sz="1000" dirty="0">
                <a:solidFill>
                  <a:schemeClr val="bg1"/>
                </a:solidFill>
                <a:latin typeface="Arial"/>
                <a:ea typeface="ＭＳ Ｐゴシック"/>
              </a:rPr>
              <a:t>増加</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導入の </a:t>
            </a:r>
            <a:r>
              <a:rPr lang="en-US" altLang="ja-JP" sz="1000" dirty="0">
                <a:solidFill>
                  <a:schemeClr val="bg1"/>
                </a:solidFill>
                <a:latin typeface="Arial"/>
                <a:ea typeface="ＭＳ Ｐゴシック"/>
              </a:rPr>
              <a:t>1 </a:t>
            </a:r>
            <a:r>
              <a:rPr lang="ja-JP" altLang="en-US" sz="1000" dirty="0">
                <a:solidFill>
                  <a:schemeClr val="bg1"/>
                </a:solidFill>
                <a:latin typeface="Arial"/>
                <a:ea typeface="ＭＳ Ｐゴシック"/>
              </a:rPr>
              <a:t>年後にはインターネット プロモータ スコアが </a:t>
            </a:r>
            <a:r>
              <a:rPr lang="en-US" altLang="ja-JP" sz="1000" dirty="0">
                <a:solidFill>
                  <a:schemeClr val="bg1"/>
                </a:solidFill>
                <a:latin typeface="Arial"/>
                <a:ea typeface="ＭＳ Ｐゴシック"/>
              </a:rPr>
              <a:t>65 % </a:t>
            </a:r>
            <a:r>
              <a:rPr lang="ja-JP" altLang="en-US" sz="1000" dirty="0">
                <a:solidFill>
                  <a:schemeClr val="bg1"/>
                </a:solidFill>
                <a:latin typeface="Arial"/>
                <a:ea typeface="ＭＳ Ｐゴシック"/>
              </a:rPr>
              <a:t>向上</a:t>
            </a:r>
          </a:p>
        </p:txBody>
      </p:sp>
      <p:cxnSp>
        <p:nvCxnSpPr>
          <p:cNvPr id="17" name="Straight Connector 16"/>
          <p:cNvCxnSpPr/>
          <p:nvPr/>
        </p:nvCxnSpPr>
        <p:spPr>
          <a:xfrm>
            <a:off x="476576" y="1490400"/>
            <a:ext cx="3211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84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ja-JP" altLang="en-US">
                <a:latin typeface="Arial"/>
                <a:ea typeface="ＭＳ Ｐゴシック"/>
              </a:rPr>
              <a:t>医療</a:t>
            </a:r>
            <a:br>
              <a:rPr lang="ja-JP" altLang="en-US">
                <a:latin typeface="Arial"/>
                <a:ea typeface="ＭＳ Ｐゴシック"/>
              </a:rPr>
            </a:br>
            <a:r>
              <a:rPr lang="ja-JP" altLang="en-US" sz="2000">
                <a:solidFill>
                  <a:schemeClr val="tx1"/>
                </a:solidFill>
                <a:latin typeface="Arial"/>
                <a:ea typeface="ＭＳ Ｐゴシック"/>
              </a:rPr>
              <a:t>シームレスなキャンパス </a:t>
            </a:r>
            <a:endParaRPr lang="ja-JP" altLang="en-US" sz="2000" dirty="0">
              <a:solidFill>
                <a:schemeClr val="tx1"/>
              </a:solidFill>
              <a:latin typeface="Arial"/>
              <a:ea typeface="ＭＳ Ｐゴシック"/>
            </a:endParaRPr>
          </a:p>
        </p:txBody>
      </p:sp>
      <p:grpSp>
        <p:nvGrpSpPr>
          <p:cNvPr id="20" name="Group 19"/>
          <p:cNvGrpSpPr/>
          <p:nvPr/>
        </p:nvGrpSpPr>
        <p:grpSpPr>
          <a:xfrm>
            <a:off x="380033" y="1112360"/>
            <a:ext cx="2739448" cy="2698834"/>
            <a:chOff x="380033" y="1112360"/>
            <a:chExt cx="2739448" cy="2698834"/>
          </a:xfrm>
        </p:grpSpPr>
        <p:pic>
          <p:nvPicPr>
            <p:cNvPr id="36" name="Picture 35"/>
            <p:cNvPicPr>
              <a:picLocks noChangeAspect="1"/>
            </p:cNvPicPr>
            <p:nvPr/>
          </p:nvPicPr>
          <p:blipFill rotWithShape="1">
            <a:blip r:embed="rId3" cstate="email">
              <a:extLst>
                <a:ext uri="{28A0092B-C50C-407E-A947-70E740481C1C}">
                  <a14:useLocalDpi xmlns:a14="http://schemas.microsoft.com/office/drawing/2010/main"/>
                </a:ext>
              </a:extLst>
            </a:blip>
            <a:srcRect t="-1" b="11047"/>
            <a:stretch/>
          </p:blipFill>
          <p:spPr>
            <a:xfrm>
              <a:off x="402916" y="1534670"/>
              <a:ext cx="2716565" cy="1772003"/>
            </a:xfrm>
            <a:prstGeom prst="rect">
              <a:avLst/>
            </a:prstGeom>
          </p:spPr>
        </p:pic>
        <p:sp>
          <p:nvSpPr>
            <p:cNvPr id="37" name="TextBox 36"/>
            <p:cNvSpPr txBox="1"/>
            <p:nvPr/>
          </p:nvSpPr>
          <p:spPr>
            <a:xfrm>
              <a:off x="402916" y="111236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常時稼働の信頼性</a:t>
              </a:r>
            </a:p>
          </p:txBody>
        </p:sp>
        <p:sp>
          <p:nvSpPr>
            <p:cNvPr id="43" name="TextBox 42"/>
            <p:cNvSpPr txBox="1"/>
            <p:nvPr/>
          </p:nvSpPr>
          <p:spPr>
            <a:xfrm>
              <a:off x="380033" y="3380307"/>
              <a:ext cx="2739447" cy="430887"/>
            </a:xfrm>
            <a:prstGeom prst="rect">
              <a:avLst/>
            </a:prstGeom>
            <a:noFill/>
          </p:spPr>
          <p:txBody>
            <a:bodyPr wrap="square" rtlCol="0" anchor="t">
              <a:spAutoFit/>
            </a:bodyPr>
            <a:lstStyle/>
            <a:p>
              <a:pPr algn="ctr"/>
              <a:r>
                <a:rPr lang="ja-JP" altLang="en-US" sz="1100" dirty="0">
                  <a:solidFill>
                    <a:schemeClr val="accent1"/>
                  </a:solidFill>
                  <a:latin typeface="Arial"/>
                  <a:ea typeface="ＭＳ Ｐゴシック"/>
                </a:rPr>
                <a:t>必要なときに必要な情報を介護士とスタッフに提供</a:t>
              </a:r>
            </a:p>
          </p:txBody>
        </p:sp>
      </p:grpSp>
      <p:grpSp>
        <p:nvGrpSpPr>
          <p:cNvPr id="21" name="Group 20"/>
          <p:cNvGrpSpPr/>
          <p:nvPr/>
        </p:nvGrpSpPr>
        <p:grpSpPr>
          <a:xfrm>
            <a:off x="3234961" y="1112360"/>
            <a:ext cx="2716566" cy="2689612"/>
            <a:chOff x="3217377" y="1112360"/>
            <a:chExt cx="2716566" cy="2689612"/>
          </a:xfrm>
        </p:grpSpPr>
        <p:pic>
          <p:nvPicPr>
            <p:cNvPr id="35" name="Picture 34"/>
            <p:cNvPicPr>
              <a:picLocks noChangeAspect="1"/>
            </p:cNvPicPr>
            <p:nvPr/>
          </p:nvPicPr>
          <p:blipFill rotWithShape="1">
            <a:blip r:embed="rId4" cstate="email">
              <a:extLst>
                <a:ext uri="{28A0092B-C50C-407E-A947-70E740481C1C}">
                  <a14:useLocalDpi xmlns:a14="http://schemas.microsoft.com/office/drawing/2010/main"/>
                </a:ext>
              </a:extLst>
            </a:blip>
            <a:srcRect b="11646"/>
            <a:stretch/>
          </p:blipFill>
          <p:spPr>
            <a:xfrm>
              <a:off x="3217377" y="1534671"/>
              <a:ext cx="2716566" cy="1772002"/>
            </a:xfrm>
            <a:prstGeom prst="rect">
              <a:avLst/>
            </a:prstGeom>
          </p:spPr>
        </p:pic>
        <p:sp>
          <p:nvSpPr>
            <p:cNvPr id="38" name="TextBox 37"/>
            <p:cNvSpPr txBox="1"/>
            <p:nvPr/>
          </p:nvSpPr>
          <p:spPr>
            <a:xfrm>
              <a:off x="3217377" y="1112360"/>
              <a:ext cx="2691231"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医療スタッフの最適化</a:t>
              </a:r>
            </a:p>
          </p:txBody>
        </p:sp>
        <p:sp>
          <p:nvSpPr>
            <p:cNvPr id="44" name="TextBox 43"/>
            <p:cNvSpPr txBox="1"/>
            <p:nvPr/>
          </p:nvSpPr>
          <p:spPr>
            <a:xfrm>
              <a:off x="3217378" y="3371085"/>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スタッフの作業の流れを改善、設備の場所をすばやく確認してより良い治療を提供 </a:t>
              </a:r>
            </a:p>
          </p:txBody>
        </p:sp>
      </p:grpSp>
      <p:grpSp>
        <p:nvGrpSpPr>
          <p:cNvPr id="30" name="Group 29"/>
          <p:cNvGrpSpPr/>
          <p:nvPr/>
        </p:nvGrpSpPr>
        <p:grpSpPr>
          <a:xfrm>
            <a:off x="6031839" y="1112360"/>
            <a:ext cx="2726306" cy="2679980"/>
            <a:chOff x="6031839" y="1112360"/>
            <a:chExt cx="2726306" cy="2679980"/>
          </a:xfrm>
        </p:grpSpPr>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1120" y="1534671"/>
              <a:ext cx="2658003" cy="1772002"/>
            </a:xfrm>
            <a:prstGeom prst="rect">
              <a:avLst/>
            </a:prstGeom>
          </p:spPr>
        </p:pic>
        <p:sp>
          <p:nvSpPr>
            <p:cNvPr id="39" name="TextBox 38"/>
            <p:cNvSpPr txBox="1"/>
            <p:nvPr/>
          </p:nvSpPr>
          <p:spPr>
            <a:xfrm>
              <a:off x="6041580" y="111236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患者満足度</a:t>
              </a:r>
            </a:p>
          </p:txBody>
        </p:sp>
        <p:sp>
          <p:nvSpPr>
            <p:cNvPr id="45" name="TextBox 44"/>
            <p:cNvSpPr txBox="1"/>
            <p:nvPr/>
          </p:nvSpPr>
          <p:spPr>
            <a:xfrm>
              <a:off x="6031839" y="3361453"/>
              <a:ext cx="2716565"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一元管理されたネットワークを通じて情報を確実に配信</a:t>
              </a:r>
            </a:p>
          </p:txBody>
        </p:sp>
      </p:grpSp>
      <p:sp>
        <p:nvSpPr>
          <p:cNvPr id="46" name="Rectangle 45"/>
          <p:cNvSpPr/>
          <p:nvPr/>
        </p:nvSpPr>
        <p:spPr>
          <a:xfrm>
            <a:off x="0" y="4031660"/>
            <a:ext cx="9144000" cy="69077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2" name="TextBox 21"/>
          <p:cNvSpPr txBox="1"/>
          <p:nvPr/>
        </p:nvSpPr>
        <p:spPr>
          <a:xfrm>
            <a:off x="437766" y="4099454"/>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Houston Methodist Hospital </a:t>
            </a:r>
            <a:endParaRPr lang="ja-JP" altLang="en-US" sz="1600" dirty="0">
              <a:solidFill>
                <a:srgbClr val="FFFFFF"/>
              </a:solidFill>
              <a:latin typeface="Arial"/>
              <a:ea typeface="ＭＳ Ｐゴシック"/>
            </a:endParaRPr>
          </a:p>
        </p:txBody>
      </p:sp>
      <p:sp>
        <p:nvSpPr>
          <p:cNvPr id="23" name="TextBox 22"/>
          <p:cNvSpPr txBox="1"/>
          <p:nvPr/>
        </p:nvSpPr>
        <p:spPr>
          <a:xfrm>
            <a:off x="2543750" y="4099454"/>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Miami Children’s Hospital </a:t>
            </a:r>
            <a:endParaRPr lang="ja-JP" altLang="en-US" sz="1600" dirty="0">
              <a:solidFill>
                <a:srgbClr val="FFFFFF"/>
              </a:solidFill>
              <a:latin typeface="Arial"/>
              <a:ea typeface="ＭＳ Ｐゴシック"/>
            </a:endParaRPr>
          </a:p>
        </p:txBody>
      </p:sp>
      <p:sp>
        <p:nvSpPr>
          <p:cNvPr id="24" name="TextBox 23"/>
          <p:cNvSpPr txBox="1"/>
          <p:nvPr/>
        </p:nvSpPr>
        <p:spPr>
          <a:xfrm>
            <a:off x="4649734" y="4099454"/>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St. George’s Healthcare</a:t>
            </a:r>
            <a:endParaRPr lang="ja-JP" altLang="en-US" sz="1600" dirty="0">
              <a:solidFill>
                <a:srgbClr val="FFFFFF"/>
              </a:solidFill>
              <a:latin typeface="Arial"/>
              <a:ea typeface="ＭＳ Ｐゴシック"/>
            </a:endParaRPr>
          </a:p>
        </p:txBody>
      </p:sp>
      <p:sp>
        <p:nvSpPr>
          <p:cNvPr id="26" name="TextBox 25"/>
          <p:cNvSpPr txBox="1"/>
          <p:nvPr/>
        </p:nvSpPr>
        <p:spPr>
          <a:xfrm>
            <a:off x="6938678" y="4099454"/>
            <a:ext cx="1854317" cy="584776"/>
          </a:xfrm>
          <a:prstGeom prst="rect">
            <a:avLst/>
          </a:prstGeom>
          <a:noFill/>
        </p:spPr>
        <p:txBody>
          <a:bodyPr wrap="square" rtlCol="0">
            <a:spAutoFit/>
          </a:bodyPr>
          <a:lstStyle/>
          <a:p>
            <a:pPr algn="ctr"/>
            <a:r>
              <a:rPr lang="en-US" altLang="ja-JP" sz="1600" dirty="0">
                <a:solidFill>
                  <a:srgbClr val="FFFFFF"/>
                </a:solidFill>
                <a:latin typeface="Arial"/>
                <a:ea typeface="ＭＳ Ｐゴシック"/>
              </a:rPr>
              <a:t>Norway University Hospital</a:t>
            </a:r>
            <a:endParaRPr lang="ja-JP" altLang="en-US" sz="1600" dirty="0">
              <a:solidFill>
                <a:srgbClr val="FFFFFF"/>
              </a:solidFill>
              <a:latin typeface="Arial"/>
              <a:ea typeface="ＭＳ Ｐゴシック"/>
            </a:endParaRPr>
          </a:p>
        </p:txBody>
      </p:sp>
      <p:cxnSp>
        <p:nvCxnSpPr>
          <p:cNvPr id="27" name="Straight Connector 26"/>
          <p:cNvCxnSpPr/>
          <p:nvPr/>
        </p:nvCxnSpPr>
        <p:spPr>
          <a:xfrm>
            <a:off x="2435564"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49734"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607875"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59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t="4591" b="35572"/>
          <a:stretch/>
        </p:blipFill>
        <p:spPr>
          <a:xfrm>
            <a:off x="0" y="1076724"/>
            <a:ext cx="9144000" cy="3647676"/>
          </a:xfrm>
          <a:prstGeom prst="rect">
            <a:avLst/>
          </a:prstGeom>
        </p:spPr>
      </p:pic>
      <p:sp>
        <p:nvSpPr>
          <p:cNvPr id="9" name="Rectangle 8"/>
          <p:cNvSpPr/>
          <p:nvPr/>
        </p:nvSpPr>
        <p:spPr>
          <a:xfrm>
            <a:off x="0" y="1073152"/>
            <a:ext cx="9143999" cy="365760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sp>
        <p:nvSpPr>
          <p:cNvPr id="6" name="Title 5"/>
          <p:cNvSpPr>
            <a:spLocks noGrp="1"/>
          </p:cNvSpPr>
          <p:nvPr>
            <p:ph type="title"/>
          </p:nvPr>
        </p:nvSpPr>
        <p:spPr/>
        <p:txBody>
          <a:bodyPr/>
          <a:lstStyle/>
          <a:p>
            <a:r>
              <a:rPr lang="ja-JP" altLang="en-US">
                <a:latin typeface="Arial"/>
                <a:ea typeface="ＭＳ Ｐゴシック"/>
              </a:rPr>
              <a:t>シスコが医療業界に選ばれる理由 </a:t>
            </a:r>
            <a:endParaRPr lang="ja-JP" altLang="en-US" dirty="0">
              <a:latin typeface="Arial"/>
              <a:ea typeface="ＭＳ Ｐゴシック"/>
            </a:endParaRPr>
          </a:p>
        </p:txBody>
      </p:sp>
      <p:sp>
        <p:nvSpPr>
          <p:cNvPr id="8" name="Rectangle 7"/>
          <p:cNvSpPr/>
          <p:nvPr/>
        </p:nvSpPr>
        <p:spPr>
          <a:xfrm>
            <a:off x="578371" y="1253868"/>
            <a:ext cx="7987256" cy="3408452"/>
          </a:xfrm>
          <a:prstGeom prst="rect">
            <a:avLst/>
          </a:prstGeom>
          <a:solidFill>
            <a:schemeClr val="bg2">
              <a:alpha val="7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 name="TextBox 14"/>
          <p:cNvSpPr txBox="1"/>
          <p:nvPr/>
        </p:nvSpPr>
        <p:spPr>
          <a:xfrm>
            <a:off x="578372" y="1385466"/>
            <a:ext cx="7987255" cy="3045132"/>
          </a:xfrm>
          <a:prstGeom prst="rect">
            <a:avLst/>
          </a:prstGeom>
          <a:noFill/>
        </p:spPr>
        <p:txBody>
          <a:bodyPr wrap="square" numCol="2" spcCol="365760" rtlCol="0">
            <a:noAutofit/>
          </a:bodyPr>
          <a:lstStyle/>
          <a:p>
            <a:pPr>
              <a:spcBef>
                <a:spcPts val="200"/>
              </a:spcBef>
              <a:spcAft>
                <a:spcPts val="600"/>
              </a:spcAft>
              <a:buClr>
                <a:schemeClr val="tx2"/>
              </a:buClr>
            </a:pPr>
            <a:r>
              <a:rPr lang="ja-JP" altLang="en-US" sz="1600" dirty="0">
                <a:solidFill>
                  <a:srgbClr val="214794"/>
                </a:solidFill>
                <a:latin typeface="Arial"/>
                <a:ea typeface="ＭＳ Ｐゴシック"/>
              </a:rPr>
              <a:t>常時稼働で、重要システムに確実な接続性を提供 </a:t>
            </a:r>
          </a:p>
          <a:p>
            <a:pPr>
              <a:spcBef>
                <a:spcPts val="200"/>
              </a:spcBef>
              <a:spcAft>
                <a:spcPts val="600"/>
              </a:spcAft>
              <a:buClr>
                <a:schemeClr val="tx2"/>
              </a:buClr>
            </a:pPr>
            <a:r>
              <a:rPr lang="ja-JP" altLang="en-US" sz="1600" dirty="0">
                <a:solidFill>
                  <a:srgbClr val="214794"/>
                </a:solidFill>
                <a:latin typeface="Arial"/>
                <a:ea typeface="ＭＳ Ｐゴシック"/>
              </a:rPr>
              <a:t>スタッフは医療キャンパス内のどこからでも、強力なワイヤレス通信を利用可能</a:t>
            </a:r>
          </a:p>
          <a:p>
            <a:pPr>
              <a:spcBef>
                <a:spcPts val="200"/>
              </a:spcBef>
              <a:spcAft>
                <a:spcPts val="600"/>
              </a:spcAft>
              <a:buClr>
                <a:schemeClr val="tx2"/>
              </a:buClr>
            </a:pPr>
            <a:r>
              <a:rPr lang="ja-JP" altLang="en-US" sz="1600" dirty="0">
                <a:solidFill>
                  <a:srgbClr val="214794"/>
                </a:solidFill>
                <a:latin typeface="Arial"/>
                <a:ea typeface="ＭＳ Ｐゴシック"/>
              </a:rPr>
              <a:t>患者のベッドサイドで、</a:t>
            </a:r>
            <a:r>
              <a:rPr lang="en-US" altLang="ja-JP" sz="1600" dirty="0">
                <a:solidFill>
                  <a:srgbClr val="214794"/>
                </a:solidFill>
                <a:latin typeface="Arial"/>
                <a:ea typeface="ＭＳ Ｐゴシック"/>
              </a:rPr>
              <a:t>X </a:t>
            </a:r>
            <a:r>
              <a:rPr lang="ja-JP" altLang="en-US" sz="1600" dirty="0">
                <a:solidFill>
                  <a:srgbClr val="214794"/>
                </a:solidFill>
                <a:latin typeface="Arial"/>
                <a:ea typeface="ＭＳ Ｐゴシック"/>
              </a:rPr>
              <a:t>線、レントゲン、放射線</a:t>
            </a:r>
            <a:r>
              <a:rPr lang="en-US" altLang="ja-JP" sz="1600" dirty="0">
                <a:solidFill>
                  <a:srgbClr val="214794"/>
                </a:solidFill>
                <a:latin typeface="Arial"/>
                <a:ea typeface="ＭＳ Ｐゴシック"/>
              </a:rPr>
              <a:t>/</a:t>
            </a:r>
            <a:r>
              <a:rPr lang="ja-JP" altLang="en-US" sz="1600" dirty="0">
                <a:solidFill>
                  <a:srgbClr val="214794"/>
                </a:solidFill>
                <a:latin typeface="Arial"/>
                <a:ea typeface="ＭＳ Ｐゴシック"/>
              </a:rPr>
              <a:t>心臓</a:t>
            </a:r>
            <a:r>
              <a:rPr lang="en-US" altLang="ja-JP" sz="1600" dirty="0">
                <a:solidFill>
                  <a:srgbClr val="214794"/>
                </a:solidFill>
                <a:latin typeface="Arial"/>
                <a:ea typeface="ＭＳ Ｐゴシック"/>
              </a:rPr>
              <a:t>/MRI </a:t>
            </a:r>
            <a:r>
              <a:rPr lang="ja-JP" altLang="en-US" sz="1600" dirty="0">
                <a:solidFill>
                  <a:srgbClr val="214794"/>
                </a:solidFill>
                <a:latin typeface="Arial"/>
                <a:ea typeface="ＭＳ Ｐゴシック"/>
              </a:rPr>
              <a:t>画像などの医療ファイルを表示 </a:t>
            </a:r>
          </a:p>
          <a:p>
            <a:pPr>
              <a:spcBef>
                <a:spcPts val="200"/>
              </a:spcBef>
              <a:spcAft>
                <a:spcPts val="600"/>
              </a:spcAft>
              <a:buClr>
                <a:schemeClr val="tx2"/>
              </a:buClr>
            </a:pPr>
            <a:r>
              <a:rPr lang="en-US" altLang="ja-JP" sz="1600" dirty="0">
                <a:solidFill>
                  <a:srgbClr val="214794"/>
                </a:solidFill>
                <a:latin typeface="Arial"/>
                <a:ea typeface="ＭＳ Ｐゴシック"/>
              </a:rPr>
              <a:t>IV </a:t>
            </a:r>
            <a:r>
              <a:rPr lang="ja-JP" altLang="en-US" sz="1600" dirty="0">
                <a:solidFill>
                  <a:srgbClr val="214794"/>
                </a:solidFill>
                <a:latin typeface="Arial"/>
                <a:ea typeface="ＭＳ Ｐゴシック"/>
              </a:rPr>
              <a:t>ポンプなどの </a:t>
            </a:r>
            <a:r>
              <a:rPr lang="en-US" altLang="ja-JP" sz="1600" dirty="0">
                <a:solidFill>
                  <a:srgbClr val="214794"/>
                </a:solidFill>
                <a:latin typeface="Arial"/>
                <a:ea typeface="ＭＳ Ｐゴシック"/>
              </a:rPr>
              <a:t>Wi-Fi </a:t>
            </a:r>
            <a:r>
              <a:rPr lang="ja-JP" altLang="en-US" sz="1600" dirty="0">
                <a:solidFill>
                  <a:srgbClr val="214794"/>
                </a:solidFill>
                <a:latin typeface="Arial"/>
                <a:ea typeface="ＭＳ Ｐゴシック"/>
              </a:rPr>
              <a:t>対応デバイスとその他の監視装置を通じて、患者の最新の健康状態を把握</a:t>
            </a:r>
          </a:p>
          <a:p>
            <a:pPr>
              <a:spcBef>
                <a:spcPts val="200"/>
              </a:spcBef>
              <a:spcAft>
                <a:spcPts val="600"/>
              </a:spcAft>
              <a:buClr>
                <a:schemeClr val="tx2"/>
              </a:buClr>
            </a:pPr>
            <a:r>
              <a:rPr lang="ja-JP" altLang="en-US" sz="1600" dirty="0">
                <a:solidFill>
                  <a:srgbClr val="214794"/>
                </a:solidFill>
                <a:latin typeface="Arial"/>
                <a:ea typeface="ＭＳ Ｐゴシック"/>
              </a:rPr>
              <a:t>ゲストと医療情報を分離して患者のプライバシーを保護し、</a:t>
            </a:r>
            <a:r>
              <a:rPr lang="en-US" altLang="ja-JP" sz="1600" dirty="0">
                <a:solidFill>
                  <a:srgbClr val="214794"/>
                </a:solidFill>
                <a:latin typeface="Arial"/>
                <a:ea typeface="ＭＳ Ｐゴシック"/>
              </a:rPr>
              <a:t>HIPAA </a:t>
            </a:r>
            <a:r>
              <a:rPr lang="ja-JP" altLang="en-US" sz="1600" dirty="0">
                <a:solidFill>
                  <a:srgbClr val="214794"/>
                </a:solidFill>
                <a:latin typeface="Arial"/>
                <a:ea typeface="ＭＳ Ｐゴシック"/>
              </a:rPr>
              <a:t>規制に対応 </a:t>
            </a:r>
          </a:p>
          <a:p>
            <a:pPr>
              <a:spcBef>
                <a:spcPts val="200"/>
              </a:spcBef>
              <a:spcAft>
                <a:spcPts val="600"/>
              </a:spcAft>
              <a:buClr>
                <a:schemeClr val="tx2"/>
              </a:buClr>
            </a:pPr>
            <a:r>
              <a:rPr lang="ja-JP" altLang="en-US" sz="1600" dirty="0">
                <a:solidFill>
                  <a:srgbClr val="214794"/>
                </a:solidFill>
                <a:latin typeface="Arial"/>
                <a:ea typeface="ＭＳ Ｐゴシック"/>
              </a:rPr>
              <a:t>混雑しているエリアを特定し、重要な医療機器の位置を確認して、患者の治療を加速化</a:t>
            </a:r>
          </a:p>
          <a:p>
            <a:pPr>
              <a:spcBef>
                <a:spcPts val="200"/>
              </a:spcBef>
              <a:spcAft>
                <a:spcPts val="600"/>
              </a:spcAft>
              <a:buClr>
                <a:schemeClr val="tx2"/>
              </a:buClr>
            </a:pPr>
            <a:r>
              <a:rPr lang="ja-JP" altLang="en-US" sz="1600" dirty="0">
                <a:solidFill>
                  <a:srgbClr val="214794"/>
                </a:solidFill>
                <a:latin typeface="Arial"/>
                <a:ea typeface="ＭＳ Ｐゴシック"/>
              </a:rPr>
              <a:t>治療や処方箋に関する通知をリアルタイムで提供 </a:t>
            </a:r>
          </a:p>
          <a:p>
            <a:pPr>
              <a:spcBef>
                <a:spcPts val="200"/>
              </a:spcBef>
              <a:spcAft>
                <a:spcPts val="600"/>
              </a:spcAft>
              <a:buClr>
                <a:schemeClr val="tx2"/>
              </a:buClr>
            </a:pPr>
            <a:r>
              <a:rPr lang="ja-JP" altLang="en-US" sz="1600" dirty="0">
                <a:solidFill>
                  <a:srgbClr val="214794"/>
                </a:solidFill>
                <a:latin typeface="Arial"/>
                <a:ea typeface="ＭＳ Ｐゴシック"/>
              </a:rPr>
              <a:t>モバイル チェックインで待ち時間を改善</a:t>
            </a:r>
          </a:p>
          <a:p>
            <a:pPr>
              <a:spcBef>
                <a:spcPts val="200"/>
              </a:spcBef>
              <a:spcAft>
                <a:spcPts val="600"/>
              </a:spcAft>
              <a:buClr>
                <a:schemeClr val="tx2"/>
              </a:buClr>
            </a:pPr>
            <a:r>
              <a:rPr lang="ja-JP" altLang="en-US" sz="1600" dirty="0">
                <a:solidFill>
                  <a:srgbClr val="214794"/>
                </a:solidFill>
                <a:latin typeface="Arial"/>
                <a:ea typeface="ＭＳ Ｐゴシック"/>
              </a:rPr>
              <a:t>安定した </a:t>
            </a:r>
            <a:r>
              <a:rPr lang="en-US" altLang="ja-JP" sz="1600" dirty="0">
                <a:solidFill>
                  <a:srgbClr val="214794"/>
                </a:solidFill>
                <a:latin typeface="Arial"/>
                <a:ea typeface="ＭＳ Ｐゴシック"/>
              </a:rPr>
              <a:t>Wi-Fi </a:t>
            </a:r>
            <a:r>
              <a:rPr lang="ja-JP" altLang="en-US" sz="1600" dirty="0">
                <a:solidFill>
                  <a:srgbClr val="214794"/>
                </a:solidFill>
                <a:latin typeface="Arial"/>
                <a:ea typeface="ＭＳ Ｐゴシック"/>
              </a:rPr>
              <a:t>を提供し、患者満足度スコアを向上</a:t>
            </a:r>
          </a:p>
        </p:txBody>
      </p:sp>
      <p:cxnSp>
        <p:nvCxnSpPr>
          <p:cNvPr id="12" name="Straight Connector 11"/>
          <p:cNvCxnSpPr/>
          <p:nvPr/>
        </p:nvCxnSpPr>
        <p:spPr>
          <a:xfrm>
            <a:off x="4527610" y="1315561"/>
            <a:ext cx="0" cy="3285067"/>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61459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l="-20" t="20325" r="33" b="8257"/>
          <a:stretch>
            <a:fillRect/>
          </a:stretch>
        </p:blipFill>
        <p:spPr>
          <a:xfrm>
            <a:off x="0" y="1084263"/>
            <a:ext cx="9142413" cy="3638550"/>
          </a:xfrm>
          <a:prstGeom prst="rect">
            <a:avLst/>
          </a:prstGeom>
        </p:spPr>
      </p:pic>
      <p:sp>
        <p:nvSpPr>
          <p:cNvPr id="10" name="Rectangle 9"/>
          <p:cNvSpPr/>
          <p:nvPr/>
        </p:nvSpPr>
        <p:spPr>
          <a:xfrm>
            <a:off x="-9483" y="1084263"/>
            <a:ext cx="3929932" cy="3638550"/>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048" fontAlgn="auto">
              <a:spcBef>
                <a:spcPts val="0"/>
              </a:spcBef>
              <a:spcAft>
                <a:spcPts val="0"/>
              </a:spcAft>
            </a:pPr>
            <a:endParaRPr lang="en-US" sz="2400" dirty="0">
              <a:solidFill>
                <a:srgbClr val="FFFFFF"/>
              </a:solidFill>
              <a:latin typeface="Arial"/>
              <a:ea typeface="ＭＳ Ｐゴシック"/>
            </a:endParaRPr>
          </a:p>
        </p:txBody>
      </p:sp>
      <p:sp>
        <p:nvSpPr>
          <p:cNvPr id="14" name="Rectangle 13"/>
          <p:cNvSpPr/>
          <p:nvPr/>
        </p:nvSpPr>
        <p:spPr>
          <a:xfrm>
            <a:off x="476576" y="1231577"/>
            <a:ext cx="3564735" cy="184666"/>
          </a:xfrm>
          <a:prstGeom prst="rect">
            <a:avLst/>
          </a:prstGeom>
        </p:spPr>
        <p:txBody>
          <a:bodyPr wrap="square" lIns="0" tIns="0" rIns="0" bIns="0">
            <a:spAutoFit/>
          </a:bodyPr>
          <a:lstStyle/>
          <a:p>
            <a:pPr defTabSz="457048" fontAlgn="auto">
              <a:spcBef>
                <a:spcPts val="0"/>
              </a:spcBef>
              <a:spcAft>
                <a:spcPts val="0"/>
              </a:spcAft>
            </a:pPr>
            <a:r>
              <a:rPr lang="ja-JP" altLang="en-US" sz="1200" dirty="0">
                <a:solidFill>
                  <a:schemeClr val="bg1"/>
                </a:solidFill>
                <a:latin typeface="Arial"/>
                <a:ea typeface="ＭＳ Ｐゴシック"/>
              </a:rPr>
              <a:t>医療の改革</a:t>
            </a:r>
          </a:p>
        </p:txBody>
      </p:sp>
      <p:sp>
        <p:nvSpPr>
          <p:cNvPr id="15" name="Rectangle 14"/>
          <p:cNvSpPr/>
          <p:nvPr/>
        </p:nvSpPr>
        <p:spPr>
          <a:xfrm>
            <a:off x="476577" y="1561964"/>
            <a:ext cx="3311652" cy="961802"/>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課題</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スタッフ、</a:t>
            </a:r>
            <a:r>
              <a:rPr lang="ja-JP" altLang="en-US" sz="1000" dirty="0">
                <a:solidFill>
                  <a:schemeClr val="bg1"/>
                </a:solidFill>
                <a:latin typeface="Arial"/>
                <a:ea typeface="ＭＳ Ｐゴシック"/>
              </a:rPr>
              <a:t>患者、医療デバイスに信頼性の高い </a:t>
            </a:r>
            <a:r>
              <a:rPr lang="en-US" altLang="ja-JP" sz="1000" dirty="0">
                <a:solidFill>
                  <a:schemeClr val="bg1"/>
                </a:solidFill>
                <a:latin typeface="Arial"/>
                <a:ea typeface="ＭＳ Ｐゴシック"/>
              </a:rPr>
              <a:t>Wi-Fi </a:t>
            </a:r>
            <a:r>
              <a:rPr lang="ja-JP" altLang="en-US" sz="1000" dirty="0">
                <a:solidFill>
                  <a:schemeClr val="bg1"/>
                </a:solidFill>
                <a:latin typeface="Arial"/>
                <a:ea typeface="ＭＳ Ｐゴシック"/>
              </a:rPr>
              <a:t>を提供</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大規模なワイヤレス ネットワークのトラブルシューティングをプロアクティブに実施し、問題を即座に解決</a:t>
            </a:r>
          </a:p>
          <a:p>
            <a:pPr marL="91440" indent="-91440">
              <a:spcBef>
                <a:spcPts val="100"/>
              </a:spcBef>
              <a:buFont typeface="Arial" pitchFamily="34" charset="0"/>
              <a:buChar char="•"/>
            </a:pPr>
            <a:r>
              <a:rPr lang="ja-JP" altLang="en-US" sz="1000" dirty="0">
                <a:solidFill>
                  <a:schemeClr val="bg1"/>
                </a:solidFill>
                <a:latin typeface="Arial"/>
                <a:ea typeface="ＭＳ Ｐゴシック"/>
              </a:rPr>
              <a:t>一元管理されたネットワークに買収した病院と診療所を短期間で統合</a:t>
            </a:r>
          </a:p>
        </p:txBody>
      </p:sp>
      <p:sp>
        <p:nvSpPr>
          <p:cNvPr id="16" name="Rectangle 15"/>
          <p:cNvSpPr/>
          <p:nvPr/>
        </p:nvSpPr>
        <p:spPr>
          <a:xfrm>
            <a:off x="476577" y="2639167"/>
            <a:ext cx="3311652" cy="7950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デジタル変革</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高密度の</a:t>
            </a:r>
            <a:r>
              <a:rPr lang="ja-JP" altLang="en-US" sz="1000" dirty="0">
                <a:solidFill>
                  <a:schemeClr val="bg1"/>
                </a:solidFill>
                <a:latin typeface="Arial"/>
                <a:ea typeface="ＭＳ Ｐゴシック"/>
              </a:rPr>
              <a:t>ハイパフォーマンス </a:t>
            </a:r>
            <a:r>
              <a:rPr lang="en-US" altLang="ja-JP" sz="1000" dirty="0">
                <a:solidFill>
                  <a:schemeClr val="bg1"/>
                </a:solidFill>
                <a:latin typeface="Arial"/>
                <a:ea typeface="ＭＳ Ｐゴシック"/>
              </a:rPr>
              <a:t>Wi-Fi </a:t>
            </a:r>
            <a:r>
              <a:rPr lang="ja-JP" altLang="en-US" sz="1000" dirty="0">
                <a:solidFill>
                  <a:schemeClr val="bg1"/>
                </a:solidFill>
                <a:latin typeface="Arial"/>
                <a:ea typeface="ＭＳ Ｐゴシック"/>
              </a:rPr>
              <a:t>ネットワークを導入し、キャパシティとパフォーマンスを改善</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ネットワークを一元管理し、デバイスの接続性の問題をプロアクティブに解決</a:t>
            </a:r>
          </a:p>
        </p:txBody>
      </p:sp>
      <p:sp>
        <p:nvSpPr>
          <p:cNvPr id="17" name="Rectangle 16"/>
          <p:cNvSpPr/>
          <p:nvPr/>
        </p:nvSpPr>
        <p:spPr>
          <a:xfrm>
            <a:off x="476577" y="3527746"/>
            <a:ext cx="3311652" cy="7950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ビジネスの成果</a:t>
            </a:r>
          </a:p>
          <a:p>
            <a:pPr marL="91440" indent="-91440">
              <a:spcBef>
                <a:spcPts val="100"/>
              </a:spcBef>
              <a:buFont typeface="Arial" pitchFamily="34" charset="0"/>
              <a:buChar char="•"/>
            </a:pPr>
            <a:r>
              <a:rPr lang="ja-JP" altLang="en-US" sz="1000" dirty="0">
                <a:solidFill>
                  <a:srgbClr val="FFFFFF"/>
                </a:solidFill>
                <a:latin typeface="Arial"/>
                <a:ea typeface="ＭＳ Ｐゴシック"/>
              </a:rPr>
              <a:t>ワイヤレス</a:t>
            </a:r>
            <a:r>
              <a:rPr lang="ja-JP" altLang="en-US" sz="1000" dirty="0">
                <a:solidFill>
                  <a:schemeClr val="bg1"/>
                </a:solidFill>
                <a:latin typeface="Arial"/>
                <a:ea typeface="ＭＳ Ｐゴシック"/>
              </a:rPr>
              <a:t>輸液ポンプへの新しい薬品ライブラリのインストールを </a:t>
            </a:r>
            <a:r>
              <a:rPr lang="en-US" altLang="ja-JP" sz="1000" dirty="0">
                <a:solidFill>
                  <a:schemeClr val="bg1"/>
                </a:solidFill>
                <a:latin typeface="Arial"/>
                <a:ea typeface="ＭＳ Ｐゴシック"/>
              </a:rPr>
              <a:t>4 </a:t>
            </a:r>
            <a:r>
              <a:rPr lang="ja-JP" altLang="en-US" sz="1000" dirty="0">
                <a:solidFill>
                  <a:schemeClr val="bg1"/>
                </a:solidFill>
                <a:latin typeface="Arial"/>
                <a:ea typeface="ＭＳ Ｐゴシック"/>
              </a:rPr>
              <a:t>倍高速化</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優れたネットワーク管理を通じ、ネットワーク上のハードウェアを特定して更新サイクルを</a:t>
            </a:r>
            <a:r>
              <a:rPr lang="ja-JP" altLang="en-US" sz="1000" dirty="0">
                <a:solidFill>
                  <a:srgbClr val="FFFFFF"/>
                </a:solidFill>
                <a:latin typeface="Arial"/>
                <a:ea typeface="ＭＳ Ｐゴシック"/>
              </a:rPr>
              <a:t>追跡可能</a:t>
            </a:r>
          </a:p>
        </p:txBody>
      </p:sp>
      <p:cxnSp>
        <p:nvCxnSpPr>
          <p:cNvPr id="18" name="Straight Connector 17"/>
          <p:cNvCxnSpPr/>
          <p:nvPr/>
        </p:nvCxnSpPr>
        <p:spPr>
          <a:xfrm>
            <a:off x="476576" y="1487327"/>
            <a:ext cx="33339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le 18"/>
          <p:cNvSpPr>
            <a:spLocks noGrp="1"/>
          </p:cNvSpPr>
          <p:nvPr>
            <p:ph type="title"/>
          </p:nvPr>
        </p:nvSpPr>
        <p:spPr/>
        <p:txBody>
          <a:bodyPr/>
          <a:lstStyle/>
          <a:p>
            <a:r>
              <a:rPr lang="ja-JP" altLang="en-US">
                <a:latin typeface="Arial"/>
                <a:ea typeface="ＭＳ Ｐゴシック"/>
              </a:rPr>
              <a:t>医療機関</a:t>
            </a:r>
            <a:br>
              <a:rPr lang="ja-JP" altLang="en-US">
                <a:latin typeface="Arial"/>
                <a:ea typeface="ＭＳ Ｐゴシック"/>
              </a:rPr>
            </a:br>
            <a:r>
              <a:rPr lang="en-US" altLang="ja-JP">
                <a:latin typeface="Arial"/>
                <a:ea typeface="ＭＳ Ｐゴシック"/>
              </a:rPr>
              <a:t>Baylor Scott and White</a:t>
            </a:r>
            <a:endParaRPr lang="ja-JP" altLang="en-US" sz="2000" dirty="0">
              <a:latin typeface="Arial"/>
              <a:ea typeface="ＭＳ Ｐゴシック"/>
            </a:endParaRPr>
          </a:p>
        </p:txBody>
      </p:sp>
    </p:spTree>
    <p:extLst>
      <p:ext uri="{BB962C8B-B14F-4D97-AF65-F5344CB8AC3E}">
        <p14:creationId xmlns:p14="http://schemas.microsoft.com/office/powerpoint/2010/main" val="26901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latin typeface="Arial"/>
                <a:ea typeface="ＭＳ Ｐゴシック"/>
              </a:rPr>
              <a:t>このプレゼンテーションの使用方法 </a:t>
            </a:r>
            <a:endParaRPr lang="ja-JP" altLang="en-US" dirty="0">
              <a:latin typeface="Arial"/>
              <a:ea typeface="ＭＳ Ｐゴシック"/>
            </a:endParaRPr>
          </a:p>
        </p:txBody>
      </p:sp>
      <p:sp>
        <p:nvSpPr>
          <p:cNvPr id="21" name="Text Placeholder 5"/>
          <p:cNvSpPr txBox="1">
            <a:spLocks/>
          </p:cNvSpPr>
          <p:nvPr/>
        </p:nvSpPr>
        <p:spPr>
          <a:xfrm>
            <a:off x="462301" y="1200150"/>
            <a:ext cx="8277344" cy="3315848"/>
          </a:xfrm>
          <a:prstGeom prst="rect">
            <a:avLst/>
          </a:prstGeom>
        </p:spPr>
        <p:txBody>
          <a:bodyPr/>
          <a:lstStyle/>
          <a:p>
            <a:pPr marL="230188" marR="0" lvl="0" indent="-230188" algn="l" defTabSz="684213" rtl="0" eaLnBrk="1" fontAlgn="base" latinLnBrk="0" hangingPunct="1">
              <a:lnSpc>
                <a:spcPct val="95000"/>
              </a:lnSpc>
              <a:spcBef>
                <a:spcPts val="600"/>
              </a:spcBef>
              <a:spcAft>
                <a:spcPct val="0"/>
              </a:spcAft>
              <a:buSzPct val="100000"/>
              <a:buFont typeface="Arial"/>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このプレゼンテーションは、初期の </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Wi-Fi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規格（</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802.11a/g/n</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）から </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802.11ac Wave 2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に移行する利点をお客様にご理解いただくことを目的としてい</a:t>
            </a:r>
            <a:r>
              <a:rPr kumimoji="0" lang="ja-JP" altLang="en-US" sz="1400" b="0" i="0" u="none" strike="noStrike" kern="1200" cap="none" spc="0" normalizeH="0" baseline="0" noProof="0">
                <a:ln>
                  <a:noFill/>
                </a:ln>
                <a:solidFill>
                  <a:schemeClr val="tx1"/>
                </a:solidFill>
                <a:effectLst/>
                <a:uLnTx/>
                <a:uFillTx/>
                <a:latin typeface="Arial"/>
                <a:ea typeface="ＭＳ Ｐゴシック"/>
              </a:rPr>
              <a:t>ます。</a:t>
            </a:r>
            <a:endParaRPr kumimoji="0" lang="ja-JP" altLang="en-US" sz="1400" b="0" i="0" u="none" strike="noStrike" kern="1200" cap="none" spc="0" normalizeH="0" baseline="0" noProof="0" dirty="0">
              <a:ln>
                <a:noFill/>
              </a:ln>
              <a:solidFill>
                <a:schemeClr val="tx1"/>
              </a:solidFill>
              <a:effectLst/>
              <a:uLnTx/>
              <a:uFillTx/>
              <a:latin typeface="Arial"/>
              <a:ea typeface="ＭＳ Ｐゴシック"/>
            </a:endParaRPr>
          </a:p>
          <a:p>
            <a:pPr marL="230188" marR="0" lvl="0" indent="-230188" algn="l" defTabSz="684213" rtl="0" eaLnBrk="1" fontAlgn="base" latinLnBrk="0" hangingPunct="1">
              <a:lnSpc>
                <a:spcPct val="95000"/>
              </a:lnSpc>
              <a:spcBef>
                <a:spcPts val="600"/>
              </a:spcBef>
              <a:spcAft>
                <a:spcPct val="0"/>
              </a:spcAft>
              <a:buSzPct val="100000"/>
              <a:buFont typeface="Arial"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新しいアプローチを使って、</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IT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と </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LOB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の対象者から多くの共感を得るようにします。まず、特定の業種の成功事例（モジュール化しておくと便利です）でお客様を引き付けてから、テクノロジーと製品を紹介し、最後にもう一度成果について話します。</a:t>
            </a:r>
          </a:p>
          <a:p>
            <a:pPr marL="230188" marR="0" lvl="0" indent="-230188" algn="l" defTabSz="684213" rtl="0" eaLnBrk="1" fontAlgn="base" latinLnBrk="0" hangingPunct="1">
              <a:lnSpc>
                <a:spcPct val="95000"/>
              </a:lnSpc>
              <a:spcBef>
                <a:spcPts val="600"/>
              </a:spcBef>
              <a:spcAft>
                <a:spcPct val="0"/>
              </a:spcAft>
              <a:buSzPct val="100000"/>
              <a:buFont typeface="Arial"/>
              <a:buChar char="•"/>
              <a:tabLst/>
              <a:defRPr/>
            </a:pP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802.11ac Wave 2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規格に加えてシスコが開発した革新技術と、</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Cisco Aironet 2800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と </a:t>
            </a:r>
            <a:r>
              <a:rPr kumimoji="0" lang="en-US" altLang="ja-JP" sz="1400" b="0" i="0" u="none" strike="noStrike" kern="1200" cap="none" spc="0" normalizeH="0" baseline="0" noProof="0" dirty="0">
                <a:ln>
                  <a:noFill/>
                </a:ln>
                <a:solidFill>
                  <a:schemeClr val="tx1"/>
                </a:solidFill>
                <a:effectLst/>
                <a:uLnTx/>
                <a:uFillTx/>
                <a:latin typeface="Arial"/>
                <a:ea typeface="ＭＳ Ｐゴシック"/>
              </a:rPr>
              <a:t>Cisco Aironet 3800 </a:t>
            </a: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アクセスポイントとの違いを特定することにも使用できます。</a:t>
            </a:r>
          </a:p>
          <a:p>
            <a:pPr marL="458788" marR="0" lvl="0" indent="-236538" algn="l" defTabSz="684213" rtl="0" eaLnBrk="1" fontAlgn="base" latinLnBrk="0" hangingPunct="1">
              <a:lnSpc>
                <a:spcPct val="95000"/>
              </a:lnSpc>
              <a:spcBef>
                <a:spcPts val="600"/>
              </a:spcBef>
              <a:spcAft>
                <a:spcPct val="0"/>
              </a:spcAft>
              <a:buSzPct val="100000"/>
              <a:buFont typeface="Arial"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このプレゼンテーションの使用対象者</a:t>
            </a:r>
          </a:p>
          <a:p>
            <a:pPr marL="458788" marR="0" lvl="0" indent="-236538" algn="l" defTabSz="684213" rtl="0" eaLnBrk="1" fontAlgn="base" latinLnBrk="0" hangingPunct="1">
              <a:lnSpc>
                <a:spcPct val="95000"/>
              </a:lnSpc>
              <a:spcBef>
                <a:spcPts val="600"/>
              </a:spcBef>
              <a:spcAft>
                <a:spcPct val="0"/>
              </a:spcAft>
              <a:buSzPct val="100000"/>
              <a:buFont typeface="Arial"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製品セールス担当者 </a:t>
            </a:r>
          </a:p>
          <a:p>
            <a:pPr marL="458788" marR="0" lvl="0" indent="-236538" algn="l" defTabSz="684213" rtl="0" eaLnBrk="1" fontAlgn="base" latinLnBrk="0" hangingPunct="1">
              <a:lnSpc>
                <a:spcPct val="95000"/>
              </a:lnSpc>
              <a:spcBef>
                <a:spcPts val="600"/>
              </a:spcBef>
              <a:spcAft>
                <a:spcPct val="0"/>
              </a:spcAft>
              <a:buSzPct val="100000"/>
              <a:buFont typeface="Arial"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セールス エンジニア </a:t>
            </a:r>
          </a:p>
          <a:p>
            <a:pPr marL="458788" marR="0" lvl="0" indent="-236538" algn="l" defTabSz="684213" rtl="0" eaLnBrk="1" fontAlgn="base" latinLnBrk="0" hangingPunct="1">
              <a:lnSpc>
                <a:spcPct val="95000"/>
              </a:lnSpc>
              <a:spcBef>
                <a:spcPts val="600"/>
              </a:spcBef>
              <a:spcAft>
                <a:spcPct val="0"/>
              </a:spcAft>
              <a:buSzPct val="100000"/>
              <a:buFont typeface="Arial"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お客様に紹介しているワイヤレス テクノロジーに詳しいアカウント マネージャ </a:t>
            </a:r>
          </a:p>
          <a:p>
            <a:pPr marL="458788" marR="0" lvl="0" indent="-236538" algn="l" defTabSz="684213" rtl="0" eaLnBrk="1" fontAlgn="base" latinLnBrk="0" hangingPunct="1">
              <a:lnSpc>
                <a:spcPct val="95000"/>
              </a:lnSpc>
              <a:spcBef>
                <a:spcPts val="600"/>
              </a:spcBef>
              <a:spcAft>
                <a:spcPct val="0"/>
              </a:spcAft>
              <a:buSzPct val="100000"/>
              <a:buFont typeface="Arial"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Arial"/>
                <a:ea typeface="ＭＳ Ｐゴシック"/>
              </a:rPr>
              <a:t>ワイヤレス テクノロジーの知識を習得しようとしているアカウント マネージャ</a:t>
            </a:r>
          </a:p>
        </p:txBody>
      </p:sp>
    </p:spTree>
    <p:extLst>
      <p:ext uri="{BB962C8B-B14F-4D97-AF65-F5344CB8AC3E}">
        <p14:creationId xmlns:p14="http://schemas.microsoft.com/office/powerpoint/2010/main" val="161912903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M41113.jpg"/>
          <p:cNvPicPr>
            <a:picLocks noChangeAspect="1"/>
          </p:cNvPicPr>
          <p:nvPr/>
        </p:nvPicPr>
        <p:blipFill rotWithShape="1">
          <a:blip r:embed="rId3" cstate="print">
            <a:extLst>
              <a:ext uri="{28A0092B-C50C-407E-A947-70E740481C1C}">
                <a14:useLocalDpi xmlns:a14="http://schemas.microsoft.com/office/drawing/2010/main"/>
              </a:ext>
            </a:extLst>
          </a:blip>
          <a:srcRect t="19001" b="16691"/>
          <a:stretch/>
        </p:blipFill>
        <p:spPr>
          <a:xfrm>
            <a:off x="-1" y="1084263"/>
            <a:ext cx="9144000" cy="3638550"/>
          </a:xfrm>
          <a:prstGeom prst="rect">
            <a:avLst/>
          </a:prstGeom>
        </p:spPr>
      </p:pic>
      <p:sp>
        <p:nvSpPr>
          <p:cNvPr id="25" name="Rectangle 24"/>
          <p:cNvSpPr/>
          <p:nvPr/>
        </p:nvSpPr>
        <p:spPr>
          <a:xfrm>
            <a:off x="0" y="1073152"/>
            <a:ext cx="9143999" cy="364966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sp>
        <p:nvSpPr>
          <p:cNvPr id="3" name="Title 2"/>
          <p:cNvSpPr>
            <a:spLocks noGrp="1"/>
          </p:cNvSpPr>
          <p:nvPr>
            <p:ph type="title"/>
          </p:nvPr>
        </p:nvSpPr>
        <p:spPr/>
        <p:txBody>
          <a:bodyPr/>
          <a:lstStyle/>
          <a:p>
            <a:r>
              <a:rPr lang="ja-JP" altLang="en-US">
                <a:latin typeface="Arial"/>
                <a:ea typeface="ＭＳ Ｐゴシック"/>
              </a:rPr>
              <a:t>成長に対応</a:t>
            </a:r>
            <a:br>
              <a:rPr lang="ja-JP" altLang="en-US">
                <a:latin typeface="Arial"/>
                <a:ea typeface="ＭＳ Ｐゴシック"/>
              </a:rPr>
            </a:br>
            <a:r>
              <a:rPr lang="en-US" altLang="ja-JP" sz="2000">
                <a:solidFill>
                  <a:schemeClr val="tx1"/>
                </a:solidFill>
                <a:latin typeface="Arial"/>
                <a:ea typeface="ＭＳ Ｐゴシック"/>
              </a:rPr>
              <a:t>802.11ac Wave 2</a:t>
            </a:r>
            <a:endParaRPr lang="en-US" altLang="ja-JP" sz="2000" dirty="0">
              <a:solidFill>
                <a:schemeClr val="tx1"/>
              </a:solidFill>
              <a:latin typeface="Arial"/>
              <a:ea typeface="ＭＳ Ｐゴシック"/>
            </a:endParaRPr>
          </a:p>
        </p:txBody>
      </p:sp>
      <p:sp>
        <p:nvSpPr>
          <p:cNvPr id="4" name="Rectangle 3"/>
          <p:cNvSpPr/>
          <p:nvPr/>
        </p:nvSpPr>
        <p:spPr>
          <a:xfrm>
            <a:off x="1631125" y="1198422"/>
            <a:ext cx="2954767" cy="2960749"/>
          </a:xfrm>
          <a:prstGeom prst="rect">
            <a:avLst/>
          </a:prstGeom>
          <a:solidFill>
            <a:schemeClr val="bg2">
              <a:alpha val="8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 name="TextBox 5"/>
          <p:cNvSpPr txBox="1"/>
          <p:nvPr/>
        </p:nvSpPr>
        <p:spPr>
          <a:xfrm>
            <a:off x="1744135" y="1198422"/>
            <a:ext cx="2728632" cy="646331"/>
          </a:xfrm>
          <a:prstGeom prst="rect">
            <a:avLst/>
          </a:prstGeom>
          <a:noFill/>
        </p:spPr>
        <p:txBody>
          <a:bodyPr wrap="square" rtlCol="0">
            <a:spAutoFit/>
          </a:bodyPr>
          <a:lstStyle/>
          <a:p>
            <a:pPr algn="ctr"/>
            <a:r>
              <a:rPr lang="ja-JP" altLang="en-US" dirty="0">
                <a:solidFill>
                  <a:schemeClr val="tx2"/>
                </a:solidFill>
                <a:latin typeface="Arial"/>
                <a:ea typeface="ＭＳ Ｐゴシック"/>
              </a:rPr>
              <a:t>過去最高の </a:t>
            </a:r>
            <a:r>
              <a:rPr lang="en-US" altLang="ja-JP" dirty="0">
                <a:solidFill>
                  <a:schemeClr val="tx2"/>
                </a:solidFill>
                <a:latin typeface="Arial"/>
                <a:ea typeface="ＭＳ Ｐゴシック"/>
              </a:rPr>
              <a:t>Wi-Fi </a:t>
            </a:r>
            <a:br>
              <a:rPr lang="en-US" altLang="ja-JP" dirty="0">
                <a:solidFill>
                  <a:schemeClr val="tx2"/>
                </a:solidFill>
                <a:latin typeface="Arial"/>
                <a:ea typeface="ＭＳ Ｐゴシック"/>
              </a:rPr>
            </a:br>
            <a:r>
              <a:rPr lang="ja-JP" altLang="en-US" dirty="0">
                <a:solidFill>
                  <a:schemeClr val="tx2"/>
                </a:solidFill>
                <a:latin typeface="Arial"/>
                <a:ea typeface="ＭＳ Ｐゴシック"/>
              </a:rPr>
              <a:t>パフォーマンス</a:t>
            </a:r>
          </a:p>
        </p:txBody>
      </p:sp>
      <p:sp>
        <p:nvSpPr>
          <p:cNvPr id="7" name="Rectangle 6"/>
          <p:cNvSpPr/>
          <p:nvPr/>
        </p:nvSpPr>
        <p:spPr>
          <a:xfrm>
            <a:off x="4921217" y="1198422"/>
            <a:ext cx="2728633" cy="2960749"/>
          </a:xfrm>
          <a:prstGeom prst="rect">
            <a:avLst/>
          </a:prstGeom>
          <a:solidFill>
            <a:schemeClr val="bg2">
              <a:alpha val="8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8" name="TextBox 7"/>
          <p:cNvSpPr txBox="1"/>
          <p:nvPr/>
        </p:nvSpPr>
        <p:spPr>
          <a:xfrm>
            <a:off x="4921217" y="1198422"/>
            <a:ext cx="2728632" cy="646331"/>
          </a:xfrm>
          <a:prstGeom prst="rect">
            <a:avLst/>
          </a:prstGeom>
          <a:noFill/>
        </p:spPr>
        <p:txBody>
          <a:bodyPr wrap="square" rtlCol="0">
            <a:spAutoFit/>
          </a:bodyPr>
          <a:lstStyle/>
          <a:p>
            <a:pPr algn="ctr"/>
            <a:r>
              <a:rPr lang="ja-JP" altLang="en-US" dirty="0">
                <a:solidFill>
                  <a:schemeClr val="tx2"/>
                </a:solidFill>
                <a:latin typeface="Arial"/>
                <a:ea typeface="ＭＳ Ｐゴシック"/>
              </a:rPr>
              <a:t>エンド デバイスの効率性を向上</a:t>
            </a:r>
          </a:p>
        </p:txBody>
      </p:sp>
      <p:pic>
        <p:nvPicPr>
          <p:cNvPr id="13" name="Picture 12" descr="speedometer.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568" y="1782121"/>
            <a:ext cx="1014014" cy="1014014"/>
          </a:xfrm>
          <a:prstGeom prst="rect">
            <a:avLst/>
          </a:prstGeom>
        </p:spPr>
      </p:pic>
      <p:pic>
        <p:nvPicPr>
          <p:cNvPr id="14" name="Picture 13" descr="wireless_devices_all_blue.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2523" y="1881276"/>
            <a:ext cx="1486021" cy="815705"/>
          </a:xfrm>
          <a:prstGeom prst="rect">
            <a:avLst/>
          </a:prstGeom>
          <a:noFill/>
          <a:ln>
            <a:noFill/>
          </a:ln>
        </p:spPr>
      </p:pic>
      <p:sp>
        <p:nvSpPr>
          <p:cNvPr id="15" name="Rectangle 14"/>
          <p:cNvSpPr/>
          <p:nvPr/>
        </p:nvSpPr>
        <p:spPr>
          <a:xfrm>
            <a:off x="-1" y="4255070"/>
            <a:ext cx="9144001" cy="4572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r>
              <a:rPr lang="ja-JP" altLang="en-US" dirty="0">
                <a:solidFill>
                  <a:srgbClr val="FFFFFF"/>
                </a:solidFill>
                <a:latin typeface="Arial"/>
                <a:ea typeface="ＭＳ Ｐゴシック"/>
              </a:rPr>
              <a:t>要求が厳しい環境向け</a:t>
            </a:r>
            <a:endParaRPr lang="ja-JP" altLang="en-US" dirty="0">
              <a:solidFill>
                <a:srgbClr val="FFFFFF"/>
              </a:solidFill>
              <a:latin typeface="Arial"/>
              <a:ea typeface="ＭＳ Ｐゴシック"/>
              <a:cs typeface="Arial" charset="0"/>
            </a:endParaRPr>
          </a:p>
        </p:txBody>
      </p:sp>
      <p:cxnSp>
        <p:nvCxnSpPr>
          <p:cNvPr id="16" name="Straight Connector 15"/>
          <p:cNvCxnSpPr/>
          <p:nvPr/>
        </p:nvCxnSpPr>
        <p:spPr>
          <a:xfrm>
            <a:off x="1958392" y="2889483"/>
            <a:ext cx="2461184"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81185" y="2889483"/>
            <a:ext cx="2461184"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77133" y="3052070"/>
            <a:ext cx="2708759" cy="1107996"/>
          </a:xfrm>
          <a:prstGeom prst="rect">
            <a:avLst/>
          </a:prstGeom>
          <a:noFill/>
        </p:spPr>
        <p:txBody>
          <a:bodyPr wrap="square" rtlCol="0">
            <a:spAutoFit/>
          </a:bodyPr>
          <a:lstStyle/>
          <a:p>
            <a:pPr algn="ctr">
              <a:spcBef>
                <a:spcPts val="600"/>
              </a:spcBef>
              <a:spcAft>
                <a:spcPts val="600"/>
              </a:spcAft>
              <a:buClr>
                <a:schemeClr val="tx2"/>
              </a:buClr>
            </a:pPr>
            <a:r>
              <a:rPr lang="ja-JP" altLang="en-US" sz="1400">
                <a:latin typeface="Arial"/>
                <a:ea typeface="ＭＳ Ｐゴシック"/>
              </a:rPr>
              <a:t>以前の標準規格よりも</a:t>
            </a:r>
            <a:br>
              <a:rPr lang="ja-JP" altLang="en-US">
                <a:latin typeface="Arial"/>
                <a:ea typeface="ＭＳ Ｐゴシック"/>
              </a:rPr>
            </a:br>
            <a:r>
              <a:rPr lang="ja-JP" altLang="en-US" sz="1400">
                <a:latin typeface="Arial"/>
                <a:ea typeface="ＭＳ Ｐゴシック"/>
              </a:rPr>
              <a:t>高いデータ レート</a:t>
            </a:r>
          </a:p>
          <a:p>
            <a:pPr algn="ctr">
              <a:spcBef>
                <a:spcPts val="600"/>
              </a:spcBef>
              <a:spcAft>
                <a:spcPts val="600"/>
              </a:spcAft>
              <a:buClr>
                <a:schemeClr val="tx2"/>
              </a:buClr>
            </a:pPr>
            <a:r>
              <a:rPr lang="ja-JP" altLang="en-US" sz="1400">
                <a:latin typeface="Arial"/>
                <a:ea typeface="ＭＳ Ｐゴシック"/>
              </a:rPr>
              <a:t>より幅広いチャネルを利用してより多くのワイヤレス データに対応</a:t>
            </a:r>
            <a:endParaRPr lang="ja-JP" altLang="en-US" sz="1400" dirty="0">
              <a:latin typeface="Arial"/>
              <a:ea typeface="ＭＳ Ｐゴシック"/>
            </a:endParaRPr>
          </a:p>
        </p:txBody>
      </p:sp>
      <p:sp>
        <p:nvSpPr>
          <p:cNvPr id="20" name="TextBox 19"/>
          <p:cNvSpPr txBox="1"/>
          <p:nvPr/>
        </p:nvSpPr>
        <p:spPr>
          <a:xfrm>
            <a:off x="4921217" y="3052072"/>
            <a:ext cx="2708759" cy="892552"/>
          </a:xfrm>
          <a:prstGeom prst="rect">
            <a:avLst/>
          </a:prstGeom>
          <a:noFill/>
        </p:spPr>
        <p:txBody>
          <a:bodyPr wrap="square" rtlCol="0">
            <a:spAutoFit/>
          </a:bodyPr>
          <a:lstStyle/>
          <a:p>
            <a:pPr algn="ctr">
              <a:spcBef>
                <a:spcPts val="600"/>
              </a:spcBef>
              <a:spcAft>
                <a:spcPts val="600"/>
              </a:spcAft>
              <a:buClr>
                <a:schemeClr val="tx2"/>
              </a:buClr>
            </a:pPr>
            <a:r>
              <a:rPr lang="ja-JP" altLang="en-US" sz="1400" dirty="0">
                <a:latin typeface="Arial"/>
                <a:ea typeface="ＭＳ Ｐゴシック"/>
              </a:rPr>
              <a:t>複数のデバイスに同時にデータを送信 </a:t>
            </a:r>
          </a:p>
          <a:p>
            <a:pPr algn="ctr">
              <a:spcBef>
                <a:spcPts val="600"/>
              </a:spcBef>
              <a:spcAft>
                <a:spcPts val="600"/>
              </a:spcAft>
              <a:buClr>
                <a:schemeClr val="tx2"/>
              </a:buClr>
            </a:pPr>
            <a:r>
              <a:rPr lang="ja-JP" altLang="en-US" sz="1400" dirty="0">
                <a:latin typeface="Arial"/>
                <a:ea typeface="ＭＳ Ｐゴシック"/>
              </a:rPr>
              <a:t>エンドデバイスのバッテリを節約 </a:t>
            </a:r>
          </a:p>
        </p:txBody>
      </p:sp>
      <p:grpSp>
        <p:nvGrpSpPr>
          <p:cNvPr id="2" name="Group 10"/>
          <p:cNvGrpSpPr/>
          <p:nvPr/>
        </p:nvGrpSpPr>
        <p:grpSpPr>
          <a:xfrm>
            <a:off x="4385016" y="2432215"/>
            <a:ext cx="738643" cy="738643"/>
            <a:chOff x="2792768" y="2628444"/>
            <a:chExt cx="738643" cy="738643"/>
          </a:xfrm>
        </p:grpSpPr>
        <p:sp>
          <p:nvSpPr>
            <p:cNvPr id="9" name="Oval 8"/>
            <p:cNvSpPr/>
            <p:nvPr/>
          </p:nvSpPr>
          <p:spPr>
            <a:xfrm>
              <a:off x="2807886" y="2643562"/>
              <a:ext cx="708406" cy="708406"/>
            </a:xfrm>
            <a:prstGeom prst="ellipse">
              <a:avLst/>
            </a:prstGeom>
            <a:solidFill>
              <a:schemeClr val="accent1"/>
            </a:solidFill>
            <a:ln w="9525" cmpd="sng">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0" name="Plus 9"/>
            <p:cNvSpPr/>
            <p:nvPr/>
          </p:nvSpPr>
          <p:spPr>
            <a:xfrm>
              <a:off x="2792768" y="2628444"/>
              <a:ext cx="738643" cy="738643"/>
            </a:xfrm>
            <a:prstGeom prst="mathPlus">
              <a:avLst>
                <a:gd name="adj1" fmla="val 9485"/>
              </a:avLst>
            </a:prstGeom>
            <a:solidFill>
              <a:schemeClr val="bg2"/>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Tree>
    <p:extLst>
      <p:ext uri="{BB962C8B-B14F-4D97-AF65-F5344CB8AC3E}">
        <p14:creationId xmlns:p14="http://schemas.microsoft.com/office/powerpoint/2010/main" val="20230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6" grpId="0"/>
      <p:bldP spid="7" grpId="0" animBg="1"/>
      <p:bldP spid="8" grpId="0"/>
      <p:bldP spid="15"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ja-JP">
                <a:solidFill>
                  <a:schemeClr val="tx1"/>
                </a:solidFill>
                <a:latin typeface="Arial"/>
                <a:ea typeface="ＭＳ Ｐゴシック"/>
              </a:rPr>
              <a:t>Wi-Fi </a:t>
            </a:r>
            <a:r>
              <a:rPr lang="ja-JP" altLang="en-US">
                <a:solidFill>
                  <a:schemeClr val="tx1"/>
                </a:solidFill>
                <a:latin typeface="Arial"/>
                <a:ea typeface="ＭＳ Ｐゴシック"/>
              </a:rPr>
              <a:t>接続スピードの変化</a:t>
            </a:r>
            <a:br>
              <a:rPr lang="ja-JP" altLang="en-US">
                <a:latin typeface="Arial"/>
                <a:ea typeface="ＭＳ Ｐゴシック"/>
              </a:rPr>
            </a:br>
            <a:r>
              <a:rPr lang="ja-JP" altLang="en-US" sz="2000">
                <a:solidFill>
                  <a:schemeClr val="tx1"/>
                </a:solidFill>
                <a:latin typeface="Arial"/>
                <a:ea typeface="ＭＳ Ｐゴシック"/>
              </a:rPr>
              <a:t>アクセス方法の主流としてのギガビット </a:t>
            </a:r>
            <a:r>
              <a:rPr lang="en-US" altLang="ja-JP" sz="2000">
                <a:solidFill>
                  <a:schemeClr val="tx1"/>
                </a:solidFill>
                <a:latin typeface="Arial"/>
                <a:ea typeface="ＭＳ Ｐゴシック"/>
              </a:rPr>
              <a:t>Wi-Fi</a:t>
            </a:r>
            <a:endParaRPr lang="en-US" altLang="ja-JP" sz="2000" dirty="0">
              <a:solidFill>
                <a:schemeClr val="tx1"/>
              </a:solidFill>
              <a:latin typeface="Arial"/>
              <a:ea typeface="ＭＳ Ｐゴシック"/>
            </a:endParaRPr>
          </a:p>
        </p:txBody>
      </p:sp>
      <p:graphicFrame>
        <p:nvGraphicFramePr>
          <p:cNvPr id="167" name="Table 166"/>
          <p:cNvGraphicFramePr>
            <a:graphicFrameLocks noGrp="1"/>
          </p:cNvGraphicFramePr>
          <p:nvPr>
            <p:extLst>
              <p:ext uri="{D42A27DB-BD31-4B8C-83A1-F6EECF244321}">
                <p14:modId xmlns:p14="http://schemas.microsoft.com/office/powerpoint/2010/main" val="1765118237"/>
              </p:ext>
            </p:extLst>
          </p:nvPr>
        </p:nvGraphicFramePr>
        <p:xfrm>
          <a:off x="6906016" y="1150765"/>
          <a:ext cx="1968110" cy="834390"/>
        </p:xfrm>
        <a:graphic>
          <a:graphicData uri="http://schemas.openxmlformats.org/drawingml/2006/table">
            <a:tbl>
              <a:tblPr firstRow="1" bandRow="1">
                <a:tableStyleId>{8799B23B-EC83-4686-B30A-512413B5E67A}</a:tableStyleId>
              </a:tblPr>
              <a:tblGrid>
                <a:gridCol w="530197">
                  <a:extLst>
                    <a:ext uri="{9D8B030D-6E8A-4147-A177-3AD203B41FA5}">
                      <a16:colId xmlns:a16="http://schemas.microsoft.com/office/drawing/2014/main" val="20000"/>
                    </a:ext>
                  </a:extLst>
                </a:gridCol>
                <a:gridCol w="1437913">
                  <a:extLst>
                    <a:ext uri="{9D8B030D-6E8A-4147-A177-3AD203B41FA5}">
                      <a16:colId xmlns:a16="http://schemas.microsoft.com/office/drawing/2014/main" val="20001"/>
                    </a:ext>
                  </a:extLst>
                </a:gridCol>
              </a:tblGrid>
              <a:tr h="278130">
                <a:tc>
                  <a:txBody>
                    <a:bodyPr/>
                    <a:lstStyle/>
                    <a:p>
                      <a:r>
                        <a:rPr lang="en-US" altLang="ja-JP" sz="1100" b="0">
                          <a:solidFill>
                            <a:schemeClr val="bg1"/>
                          </a:solidFill>
                          <a:effectLst/>
                          <a:latin typeface="Arial"/>
                          <a:ea typeface="ＭＳ Ｐゴシック"/>
                        </a:rPr>
                        <a:t>3SS</a:t>
                      </a:r>
                      <a:endParaRPr lang="ja-JP" altLang="en-US" sz="1100" b="0" dirty="0">
                        <a:solidFill>
                          <a:schemeClr val="bg1"/>
                        </a:solidFill>
                        <a:effectLst/>
                        <a:latin typeface="Arial"/>
                        <a:ea typeface="ＭＳ Ｐゴシック"/>
                      </a:endParaRPr>
                    </a:p>
                  </a:txBody>
                  <a:tcPr marL="68598" marR="68598"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ja-JP" altLang="en-US" sz="1000" b="0">
                          <a:solidFill>
                            <a:schemeClr val="tx1"/>
                          </a:solidFill>
                          <a:effectLst/>
                          <a:latin typeface="Arial"/>
                          <a:ea typeface="ＭＳ Ｐゴシック"/>
                        </a:rPr>
                        <a:t>デスクトップ</a:t>
                      </a:r>
                      <a:r>
                        <a:rPr lang="en-US" altLang="ja-JP" sz="1000" b="0">
                          <a:solidFill>
                            <a:schemeClr val="tx1"/>
                          </a:solidFill>
                          <a:effectLst/>
                          <a:latin typeface="Arial"/>
                          <a:ea typeface="ＭＳ Ｐゴシック"/>
                        </a:rPr>
                        <a:t>/</a:t>
                      </a:r>
                      <a:r>
                        <a:rPr lang="ja-JP" altLang="en-US" sz="1000" b="0">
                          <a:solidFill>
                            <a:schemeClr val="tx1"/>
                          </a:solidFill>
                          <a:effectLst/>
                          <a:latin typeface="Arial"/>
                          <a:ea typeface="ＭＳ Ｐゴシック"/>
                        </a:rPr>
                        <a:t>ラップトップ</a:t>
                      </a:r>
                      <a:endParaRPr lang="ja-JP" altLang="en-US" sz="1000" b="0" dirty="0">
                        <a:solidFill>
                          <a:schemeClr val="tx1"/>
                        </a:solidFill>
                        <a:effectLst/>
                        <a:latin typeface="Arial"/>
                        <a:ea typeface="ＭＳ Ｐゴシック"/>
                      </a:endParaRPr>
                    </a:p>
                  </a:txBody>
                  <a:tcPr marL="68598" marR="68598"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0001"/>
                  </a:ext>
                </a:extLst>
              </a:tr>
              <a:tr h="278130">
                <a:tc>
                  <a:txBody>
                    <a:bodyPr/>
                    <a:lstStyle/>
                    <a:p>
                      <a:r>
                        <a:rPr lang="en-US" altLang="ja-JP" sz="1100" b="0">
                          <a:solidFill>
                            <a:schemeClr val="bg1"/>
                          </a:solidFill>
                          <a:effectLst/>
                          <a:latin typeface="Arial"/>
                          <a:ea typeface="ＭＳ Ｐゴシック"/>
                        </a:rPr>
                        <a:t>2SS</a:t>
                      </a:r>
                      <a:endParaRPr lang="ja-JP" altLang="en-US" sz="1100" b="0" dirty="0">
                        <a:solidFill>
                          <a:schemeClr val="bg1"/>
                        </a:solidFill>
                        <a:effectLst/>
                        <a:latin typeface="Arial"/>
                        <a:ea typeface="ＭＳ Ｐゴシック"/>
                      </a:endParaRPr>
                    </a:p>
                  </a:txBody>
                  <a:tcPr marL="68598" marR="68598"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ja-JP" altLang="en-US" sz="1000" b="0">
                          <a:solidFill>
                            <a:schemeClr val="tx1"/>
                          </a:solidFill>
                          <a:effectLst/>
                          <a:latin typeface="Arial"/>
                          <a:ea typeface="ＭＳ Ｐゴシック"/>
                        </a:rPr>
                        <a:t>ラップトップ</a:t>
                      </a:r>
                      <a:r>
                        <a:rPr lang="en-US" altLang="ja-JP" sz="1000" b="0">
                          <a:solidFill>
                            <a:schemeClr val="tx1"/>
                          </a:solidFill>
                          <a:effectLst/>
                          <a:latin typeface="Arial"/>
                          <a:ea typeface="ＭＳ Ｐゴシック"/>
                        </a:rPr>
                        <a:t>/</a:t>
                      </a:r>
                      <a:r>
                        <a:rPr lang="ja-JP" altLang="en-US" sz="1000" b="0">
                          <a:solidFill>
                            <a:schemeClr val="tx1"/>
                          </a:solidFill>
                          <a:effectLst/>
                          <a:latin typeface="Arial"/>
                          <a:ea typeface="ＭＳ Ｐゴシック"/>
                        </a:rPr>
                        <a:t>タブレット</a:t>
                      </a:r>
                      <a:endParaRPr lang="ja-JP" altLang="en-US" sz="1000" b="0" dirty="0">
                        <a:solidFill>
                          <a:schemeClr val="tx1"/>
                        </a:solidFill>
                        <a:effectLst/>
                        <a:latin typeface="Arial"/>
                        <a:ea typeface="ＭＳ Ｐゴシック"/>
                      </a:endParaRPr>
                    </a:p>
                  </a:txBody>
                  <a:tcPr marL="68598" marR="68598"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0002"/>
                  </a:ext>
                </a:extLst>
              </a:tr>
              <a:tr h="278130">
                <a:tc>
                  <a:txBody>
                    <a:bodyPr/>
                    <a:lstStyle/>
                    <a:p>
                      <a:r>
                        <a:rPr lang="en-US" altLang="ja-JP" sz="1100" b="0">
                          <a:solidFill>
                            <a:schemeClr val="bg1"/>
                          </a:solidFill>
                          <a:effectLst/>
                          <a:latin typeface="Arial"/>
                          <a:ea typeface="ＭＳ Ｐゴシック"/>
                        </a:rPr>
                        <a:t>1SS</a:t>
                      </a:r>
                      <a:endParaRPr lang="ja-JP" altLang="en-US" sz="1100" b="0" dirty="0">
                        <a:solidFill>
                          <a:schemeClr val="bg1"/>
                        </a:solidFill>
                        <a:effectLst/>
                        <a:latin typeface="Arial"/>
                        <a:ea typeface="ＭＳ Ｐゴシック"/>
                      </a:endParaRPr>
                    </a:p>
                  </a:txBody>
                  <a:tcPr marL="68598" marR="68598"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chemeClr val="tx2"/>
                    </a:solidFill>
                  </a:tcPr>
                </a:tc>
                <a:tc>
                  <a:txBody>
                    <a:bodyPr/>
                    <a:lstStyle/>
                    <a:p>
                      <a:r>
                        <a:rPr lang="ja-JP" altLang="en-US" sz="1000" b="0">
                          <a:solidFill>
                            <a:schemeClr val="tx1"/>
                          </a:solidFill>
                          <a:effectLst/>
                          <a:latin typeface="Arial"/>
                          <a:ea typeface="ＭＳ Ｐゴシック"/>
                        </a:rPr>
                        <a:t>タブレット</a:t>
                      </a:r>
                      <a:r>
                        <a:rPr lang="en-US" altLang="ja-JP" sz="1000" b="0">
                          <a:solidFill>
                            <a:schemeClr val="tx1"/>
                          </a:solidFill>
                          <a:effectLst/>
                          <a:latin typeface="Arial"/>
                          <a:ea typeface="ＭＳ Ｐゴシック"/>
                        </a:rPr>
                        <a:t>/</a:t>
                      </a:r>
                      <a:r>
                        <a:rPr lang="ja-JP" altLang="en-US" sz="1000" b="0">
                          <a:solidFill>
                            <a:schemeClr val="tx1"/>
                          </a:solidFill>
                          <a:effectLst/>
                          <a:latin typeface="Arial"/>
                          <a:ea typeface="ＭＳ Ｐゴシック"/>
                        </a:rPr>
                        <a:t>スマートフォン</a:t>
                      </a:r>
                      <a:endParaRPr lang="ja-JP" altLang="en-US" sz="1000" b="0" dirty="0">
                        <a:solidFill>
                          <a:schemeClr val="tx1"/>
                        </a:solidFill>
                        <a:effectLst/>
                        <a:latin typeface="Arial"/>
                        <a:ea typeface="ＭＳ Ｐゴシック"/>
                      </a:endParaRPr>
                    </a:p>
                  </a:txBody>
                  <a:tcPr marL="68598" marR="68598"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solidFill>
                      <a:schemeClr val="bg2">
                        <a:lumMod val="85000"/>
                      </a:schemeClr>
                    </a:solidFill>
                  </a:tcPr>
                </a:tc>
                <a:extLst>
                  <a:ext uri="{0D108BD9-81ED-4DB2-BD59-A6C34878D82A}">
                    <a16:rowId xmlns:a16="http://schemas.microsoft.com/office/drawing/2014/main" val="10003"/>
                  </a:ext>
                </a:extLst>
              </a:tr>
            </a:tbl>
          </a:graphicData>
        </a:graphic>
      </p:graphicFrame>
      <p:sp>
        <p:nvSpPr>
          <p:cNvPr id="168" name="Rectangle 167"/>
          <p:cNvSpPr/>
          <p:nvPr/>
        </p:nvSpPr>
        <p:spPr>
          <a:xfrm>
            <a:off x="6801962" y="3347165"/>
            <a:ext cx="2078087" cy="784830"/>
          </a:xfrm>
          <a:prstGeom prst="rect">
            <a:avLst/>
          </a:prstGeom>
        </p:spPr>
        <p:txBody>
          <a:bodyPr wrap="square">
            <a:spAutoFit/>
          </a:bodyPr>
          <a:lstStyle/>
          <a:p>
            <a:pPr>
              <a:spcBef>
                <a:spcPts val="600"/>
              </a:spcBef>
            </a:pPr>
            <a:r>
              <a:rPr lang="ja-JP" altLang="en-US" sz="1000" dirty="0">
                <a:latin typeface="Arial"/>
                <a:ea typeface="ＭＳ Ｐゴシック"/>
              </a:rPr>
              <a:t>*</a:t>
            </a:r>
            <a:r>
              <a:rPr lang="en-US" altLang="ja-JP" sz="1000" dirty="0">
                <a:latin typeface="Arial"/>
                <a:ea typeface="ＭＳ Ｐゴシック"/>
              </a:rPr>
              <a:t>80 MHz </a:t>
            </a:r>
            <a:r>
              <a:rPr lang="ja-JP" altLang="en-US" sz="1000" dirty="0">
                <a:latin typeface="Arial"/>
                <a:ea typeface="ＭＳ Ｐゴシック"/>
              </a:rPr>
              <a:t>幅チャネルが利用可能</a:t>
            </a:r>
            <a:br>
              <a:rPr lang="en-US" altLang="ja-JP" sz="1000" dirty="0">
                <a:latin typeface="Arial"/>
                <a:ea typeface="ＭＳ Ｐゴシック"/>
              </a:rPr>
            </a:br>
            <a:r>
              <a:rPr lang="ja-JP" altLang="en-US" sz="1000" dirty="0">
                <a:latin typeface="Arial"/>
                <a:ea typeface="ＭＳ Ｐゴシック"/>
              </a:rPr>
              <a:t>かつ適切であると仮定</a:t>
            </a:r>
          </a:p>
          <a:p>
            <a:pPr>
              <a:spcBef>
                <a:spcPts val="600"/>
              </a:spcBef>
            </a:pPr>
            <a:r>
              <a:rPr lang="ja-JP" altLang="en-US" sz="1000" dirty="0">
                <a:latin typeface="Arial"/>
                <a:ea typeface="ＭＳ Ｐゴシック"/>
              </a:rPr>
              <a:t>**</a:t>
            </a:r>
            <a:r>
              <a:rPr lang="en-US" altLang="ja-JP" sz="1000" dirty="0">
                <a:latin typeface="Arial"/>
                <a:ea typeface="ＭＳ Ｐゴシック"/>
              </a:rPr>
              <a:t>160 MHz </a:t>
            </a:r>
            <a:r>
              <a:rPr lang="ja-JP" altLang="en-US" sz="1000" dirty="0">
                <a:latin typeface="Arial"/>
                <a:ea typeface="ＭＳ Ｐゴシック"/>
              </a:rPr>
              <a:t>幅チャネルが利用可能かつ適切であると仮定</a:t>
            </a:r>
          </a:p>
        </p:txBody>
      </p:sp>
      <p:grpSp>
        <p:nvGrpSpPr>
          <p:cNvPr id="2" name="Group 1"/>
          <p:cNvGrpSpPr/>
          <p:nvPr/>
        </p:nvGrpSpPr>
        <p:grpSpPr>
          <a:xfrm>
            <a:off x="6876300" y="2435266"/>
            <a:ext cx="1529741" cy="276999"/>
            <a:chOff x="6643370" y="2852202"/>
            <a:chExt cx="1736949" cy="276999"/>
          </a:xfrm>
        </p:grpSpPr>
        <p:sp>
          <p:nvSpPr>
            <p:cNvPr id="265" name="Oval 264"/>
            <p:cNvSpPr/>
            <p:nvPr/>
          </p:nvSpPr>
          <p:spPr>
            <a:xfrm>
              <a:off x="6643370" y="2879090"/>
              <a:ext cx="222250" cy="222250"/>
            </a:xfrm>
            <a:prstGeom prst="ellipse">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1000" dirty="0">
                <a:solidFill>
                  <a:schemeClr val="tx1"/>
                </a:solidFill>
                <a:effectLst>
                  <a:outerShdw blurRad="38100" dist="38100" dir="2700000" algn="tl">
                    <a:srgbClr val="000000">
                      <a:alpha val="43137"/>
                    </a:srgbClr>
                  </a:outerShdw>
                </a:effectLst>
                <a:latin typeface="Arial"/>
                <a:ea typeface="ＭＳ Ｐゴシック"/>
              </a:endParaRPr>
            </a:p>
          </p:txBody>
        </p:sp>
        <p:sp>
          <p:nvSpPr>
            <p:cNvPr id="266" name="Rectangle 265"/>
            <p:cNvSpPr/>
            <p:nvPr/>
          </p:nvSpPr>
          <p:spPr>
            <a:xfrm>
              <a:off x="6922027" y="2852202"/>
              <a:ext cx="1458292" cy="276999"/>
            </a:xfrm>
            <a:prstGeom prst="rect">
              <a:avLst/>
            </a:prstGeom>
          </p:spPr>
          <p:txBody>
            <a:bodyPr wrap="none">
              <a:spAutoFit/>
            </a:bodyPr>
            <a:lstStyle/>
            <a:p>
              <a:r>
                <a:rPr lang="en-US" altLang="ja-JP" sz="1200" dirty="0">
                  <a:latin typeface="Arial"/>
                  <a:ea typeface="ＭＳ Ｐゴシック"/>
                </a:rPr>
                <a:t>= </a:t>
              </a:r>
              <a:r>
                <a:rPr lang="ja-JP" altLang="en-US" sz="1000" dirty="0">
                  <a:latin typeface="Arial"/>
                  <a:ea typeface="ＭＳ Ｐゴシック"/>
                </a:rPr>
                <a:t>通信速度（</a:t>
              </a:r>
              <a:r>
                <a:rPr lang="en-US" altLang="ja-JP" sz="1000" dirty="0">
                  <a:latin typeface="Arial"/>
                  <a:ea typeface="ＭＳ Ｐゴシック"/>
                </a:rPr>
                <a:t>Mbps</a:t>
              </a:r>
              <a:r>
                <a:rPr lang="ja-JP" altLang="en-US" sz="1200" dirty="0">
                  <a:latin typeface="Arial"/>
                  <a:ea typeface="ＭＳ Ｐゴシック"/>
                </a:rPr>
                <a:t>）</a:t>
              </a:r>
            </a:p>
          </p:txBody>
        </p:sp>
      </p:grpSp>
      <p:grpSp>
        <p:nvGrpSpPr>
          <p:cNvPr id="3" name="Group 2"/>
          <p:cNvGrpSpPr/>
          <p:nvPr/>
        </p:nvGrpSpPr>
        <p:grpSpPr>
          <a:xfrm>
            <a:off x="6799490" y="2823886"/>
            <a:ext cx="1460514" cy="276999"/>
            <a:chOff x="6579130" y="3240822"/>
            <a:chExt cx="1460514" cy="276999"/>
          </a:xfrm>
        </p:grpSpPr>
        <p:sp>
          <p:nvSpPr>
            <p:cNvPr id="267" name="Rectangle 266"/>
            <p:cNvSpPr/>
            <p:nvPr/>
          </p:nvSpPr>
          <p:spPr>
            <a:xfrm>
              <a:off x="6922030" y="3240822"/>
              <a:ext cx="1117614" cy="276999"/>
            </a:xfrm>
            <a:prstGeom prst="rect">
              <a:avLst/>
            </a:prstGeom>
          </p:spPr>
          <p:txBody>
            <a:bodyPr wrap="none">
              <a:spAutoFit/>
            </a:bodyPr>
            <a:lstStyle/>
            <a:p>
              <a:r>
                <a:rPr lang="en-US" altLang="ja-JP" sz="1200" dirty="0">
                  <a:latin typeface="Arial"/>
                  <a:ea typeface="ＭＳ Ｐゴシック"/>
                </a:rPr>
                <a:t>= </a:t>
              </a:r>
              <a:r>
                <a:rPr lang="ja-JP" altLang="en-US" sz="1000" dirty="0">
                  <a:latin typeface="Arial"/>
                  <a:ea typeface="ＭＳ Ｐゴシック"/>
                </a:rPr>
                <a:t>空間ストリーム</a:t>
              </a:r>
            </a:p>
          </p:txBody>
        </p:sp>
        <p:sp>
          <p:nvSpPr>
            <p:cNvPr id="268" name="Rectangle 267"/>
            <p:cNvSpPr/>
            <p:nvPr/>
          </p:nvSpPr>
          <p:spPr>
            <a:xfrm>
              <a:off x="6579130" y="3240822"/>
              <a:ext cx="354584" cy="246221"/>
            </a:xfrm>
            <a:prstGeom prst="rect">
              <a:avLst/>
            </a:prstGeom>
          </p:spPr>
          <p:txBody>
            <a:bodyPr wrap="none">
              <a:spAutoFit/>
            </a:bodyPr>
            <a:lstStyle/>
            <a:p>
              <a:r>
                <a:rPr lang="en-US" altLang="ja-JP" sz="1000" dirty="0">
                  <a:latin typeface="Arial"/>
                  <a:ea typeface="ＭＳ Ｐゴシック"/>
                </a:rPr>
                <a:t>SS</a:t>
              </a:r>
              <a:endParaRPr lang="ja-JP" altLang="en-US" sz="1000" dirty="0">
                <a:latin typeface="Arial"/>
                <a:ea typeface="ＭＳ Ｐゴシック"/>
              </a:endParaRPr>
            </a:p>
          </p:txBody>
        </p:sp>
      </p:grpSp>
      <p:sp>
        <p:nvSpPr>
          <p:cNvPr id="170" name="Rectangle 169"/>
          <p:cNvSpPr/>
          <p:nvPr/>
        </p:nvSpPr>
        <p:spPr>
          <a:xfrm rot="10800000">
            <a:off x="4787076" y="1481785"/>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1" name="Rectangle 180"/>
          <p:cNvSpPr/>
          <p:nvPr/>
        </p:nvSpPr>
        <p:spPr>
          <a:xfrm rot="10800000">
            <a:off x="2980195" y="1481785"/>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2" name="Rectangle 181"/>
          <p:cNvSpPr/>
          <p:nvPr/>
        </p:nvSpPr>
        <p:spPr>
          <a:xfrm rot="10800000">
            <a:off x="2076755" y="1481785"/>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3" name="Rectangle 182"/>
          <p:cNvSpPr/>
          <p:nvPr/>
        </p:nvSpPr>
        <p:spPr>
          <a:xfrm rot="10800000">
            <a:off x="1173315" y="1483051"/>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81" name="Rectangle 80"/>
          <p:cNvSpPr/>
          <p:nvPr/>
        </p:nvSpPr>
        <p:spPr>
          <a:xfrm rot="10800000">
            <a:off x="5681347" y="1483051"/>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4" name="Rectangle 183"/>
          <p:cNvSpPr/>
          <p:nvPr/>
        </p:nvSpPr>
        <p:spPr>
          <a:xfrm rot="10800000">
            <a:off x="269875" y="1481785"/>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5" name="Rectangle 184"/>
          <p:cNvSpPr/>
          <p:nvPr/>
        </p:nvSpPr>
        <p:spPr>
          <a:xfrm rot="10800000">
            <a:off x="3883635" y="1481785"/>
            <a:ext cx="832282" cy="2788012"/>
          </a:xfrm>
          <a:prstGeom prst="rect">
            <a:avLst/>
          </a:prstGeom>
          <a:solidFill>
            <a:schemeClr val="bg2">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1601" tIns="30800" rIns="61601" bIns="30800" numCol="1" spcCol="0" rtlCol="0" fromWordArt="0" anchor="ctr" anchorCtr="0" forceAA="0" compatLnSpc="1">
            <a:prstTxWarp prst="textNoShape">
              <a:avLst/>
            </a:prstTxWarp>
            <a:noAutofit/>
          </a:bodyPr>
          <a:lstStyle/>
          <a:p>
            <a:pPr algn="ctr" defTabSz="610872" eaLnBrk="0" fontAlgn="base" hangingPunct="0">
              <a:lnSpc>
                <a:spcPct val="90000"/>
              </a:lnSpc>
              <a:spcBef>
                <a:spcPct val="0"/>
              </a:spcBef>
              <a:spcAft>
                <a:spcPct val="0"/>
              </a:spcAft>
            </a:pPr>
            <a:endParaRPr lang="en-US" dirty="0">
              <a:latin typeface="Arial"/>
              <a:ea typeface="ＭＳ Ｐゴシック"/>
            </a:endParaRPr>
          </a:p>
        </p:txBody>
      </p:sp>
      <p:sp>
        <p:nvSpPr>
          <p:cNvPr id="187" name="TextBox 68"/>
          <p:cNvSpPr txBox="1">
            <a:spLocks noChangeArrowheads="1"/>
          </p:cNvSpPr>
          <p:nvPr/>
        </p:nvSpPr>
        <p:spPr bwMode="auto">
          <a:xfrm>
            <a:off x="382485" y="3970324"/>
            <a:ext cx="663294" cy="223148"/>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dirty="0">
                <a:latin typeface="Arial"/>
                <a:ea typeface="ＭＳ Ｐゴシック"/>
                <a:sym typeface="Arial" charset="0"/>
              </a:rPr>
              <a:t>802.11</a:t>
            </a:r>
          </a:p>
        </p:txBody>
      </p:sp>
      <p:sp>
        <p:nvSpPr>
          <p:cNvPr id="188" name="TextBox 68"/>
          <p:cNvSpPr txBox="1">
            <a:spLocks noChangeArrowheads="1"/>
          </p:cNvSpPr>
          <p:nvPr/>
        </p:nvSpPr>
        <p:spPr bwMode="auto">
          <a:xfrm>
            <a:off x="3061717" y="3970324"/>
            <a:ext cx="663294" cy="223148"/>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dirty="0">
                <a:latin typeface="Arial"/>
                <a:ea typeface="ＭＳ Ｐゴシック"/>
                <a:sym typeface="Arial" charset="0"/>
              </a:rPr>
              <a:t>802.11n</a:t>
            </a:r>
          </a:p>
        </p:txBody>
      </p:sp>
      <p:sp>
        <p:nvSpPr>
          <p:cNvPr id="189" name="TextBox 68"/>
          <p:cNvSpPr txBox="1">
            <a:spLocks noChangeArrowheads="1"/>
          </p:cNvSpPr>
          <p:nvPr/>
        </p:nvSpPr>
        <p:spPr bwMode="auto">
          <a:xfrm>
            <a:off x="1266352" y="3970324"/>
            <a:ext cx="663294" cy="223148"/>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dirty="0">
                <a:latin typeface="Arial"/>
                <a:ea typeface="ＭＳ Ｐゴシック"/>
                <a:sym typeface="Arial" charset="0"/>
              </a:rPr>
              <a:t>802.11b</a:t>
            </a:r>
          </a:p>
        </p:txBody>
      </p:sp>
      <p:sp>
        <p:nvSpPr>
          <p:cNvPr id="191" name="TextBox 68"/>
          <p:cNvSpPr txBox="1">
            <a:spLocks noChangeArrowheads="1"/>
          </p:cNvSpPr>
          <p:nvPr/>
        </p:nvSpPr>
        <p:spPr bwMode="auto">
          <a:xfrm>
            <a:off x="2116590" y="3970324"/>
            <a:ext cx="748975" cy="223148"/>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dirty="0">
                <a:latin typeface="Arial"/>
                <a:ea typeface="ＭＳ Ｐゴシック"/>
                <a:sym typeface="Arial" charset="0"/>
              </a:rPr>
              <a:t>802.11a/g</a:t>
            </a:r>
          </a:p>
        </p:txBody>
      </p:sp>
      <p:sp>
        <p:nvSpPr>
          <p:cNvPr id="192" name="TextBox 68"/>
          <p:cNvSpPr txBox="1">
            <a:spLocks noChangeArrowheads="1"/>
          </p:cNvSpPr>
          <p:nvPr/>
        </p:nvSpPr>
        <p:spPr bwMode="auto">
          <a:xfrm>
            <a:off x="3936375" y="3887037"/>
            <a:ext cx="752771" cy="377036"/>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a:latin typeface="Arial"/>
                <a:ea typeface="ＭＳ Ｐゴシック"/>
                <a:sym typeface="Arial" charset="0"/>
              </a:rPr>
              <a:t>802.11ac</a:t>
            </a:r>
            <a:br>
              <a:rPr lang="ja-JP" altLang="en-US">
                <a:latin typeface="Arial"/>
                <a:ea typeface="ＭＳ Ｐゴシック"/>
              </a:rPr>
            </a:br>
            <a:r>
              <a:rPr lang="en-US" altLang="ja-JP" sz="1000">
                <a:latin typeface="Arial"/>
                <a:ea typeface="ＭＳ Ｐゴシック"/>
                <a:sym typeface="Arial" charset="0"/>
              </a:rPr>
              <a:t>Wave 1</a:t>
            </a:r>
            <a:endParaRPr lang="en-US" altLang="ja-JP" sz="1000" dirty="0">
              <a:latin typeface="Arial"/>
              <a:ea typeface="ＭＳ Ｐゴシック"/>
              <a:sym typeface="Arial" charset="0"/>
            </a:endParaRPr>
          </a:p>
        </p:txBody>
      </p:sp>
      <p:sp>
        <p:nvSpPr>
          <p:cNvPr id="194" name="TextBox 68"/>
          <p:cNvSpPr txBox="1">
            <a:spLocks noChangeArrowheads="1"/>
          </p:cNvSpPr>
          <p:nvPr/>
        </p:nvSpPr>
        <p:spPr bwMode="auto">
          <a:xfrm>
            <a:off x="4869315" y="3887037"/>
            <a:ext cx="722412" cy="377036"/>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en-US" altLang="ja-JP" sz="1000">
                <a:latin typeface="Arial"/>
                <a:ea typeface="ＭＳ Ｐゴシック"/>
                <a:sym typeface="Arial" charset="0"/>
              </a:rPr>
              <a:t>802.11ac</a:t>
            </a:r>
            <a:br>
              <a:rPr lang="ja-JP" altLang="en-US">
                <a:latin typeface="Arial"/>
                <a:ea typeface="ＭＳ Ｐゴシック"/>
              </a:rPr>
            </a:br>
            <a:r>
              <a:rPr lang="en-US" altLang="ja-JP" sz="1000">
                <a:latin typeface="Arial"/>
                <a:ea typeface="ＭＳ Ｐゴシック"/>
                <a:sym typeface="Arial" charset="0"/>
              </a:rPr>
              <a:t>Wave 2</a:t>
            </a:r>
            <a:endParaRPr lang="en-US" altLang="ja-JP" sz="1000" dirty="0">
              <a:latin typeface="Arial"/>
              <a:ea typeface="ＭＳ Ｐゴシック"/>
              <a:sym typeface="Arial" charset="0"/>
            </a:endParaRPr>
          </a:p>
        </p:txBody>
      </p:sp>
      <p:sp>
        <p:nvSpPr>
          <p:cNvPr id="241" name="Oval 240"/>
          <p:cNvSpPr/>
          <p:nvPr/>
        </p:nvSpPr>
        <p:spPr>
          <a:xfrm>
            <a:off x="4898827" y="1544807"/>
            <a:ext cx="586372" cy="556438"/>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3500**</a:t>
            </a:r>
          </a:p>
        </p:txBody>
      </p:sp>
      <p:sp>
        <p:nvSpPr>
          <p:cNvPr id="242" name="Oval 241"/>
          <p:cNvSpPr/>
          <p:nvPr/>
        </p:nvSpPr>
        <p:spPr>
          <a:xfrm>
            <a:off x="4912029" y="1899937"/>
            <a:ext cx="559969" cy="531383"/>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00" dirty="0">
                <a:solidFill>
                  <a:schemeClr val="bg1"/>
                </a:solidFill>
                <a:latin typeface="Arial"/>
                <a:ea typeface="ＭＳ Ｐゴシック"/>
              </a:rPr>
              <a:t>2340**</a:t>
            </a:r>
          </a:p>
        </p:txBody>
      </p:sp>
      <p:sp>
        <p:nvSpPr>
          <p:cNvPr id="243" name="Oval 242"/>
          <p:cNvSpPr/>
          <p:nvPr/>
        </p:nvSpPr>
        <p:spPr>
          <a:xfrm>
            <a:off x="4918475" y="2238168"/>
            <a:ext cx="547076" cy="519148"/>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00" dirty="0">
                <a:solidFill>
                  <a:schemeClr val="bg1"/>
                </a:solidFill>
                <a:latin typeface="Arial"/>
                <a:ea typeface="ＭＳ Ｐゴシック"/>
              </a:rPr>
              <a:t>1730**</a:t>
            </a:r>
          </a:p>
        </p:txBody>
      </p:sp>
      <p:cxnSp>
        <p:nvCxnSpPr>
          <p:cNvPr id="245" name="Straight Connector 244"/>
          <p:cNvCxnSpPr>
            <a:stCxn id="218" idx="2"/>
            <a:endCxn id="216" idx="6"/>
          </p:cNvCxnSpPr>
          <p:nvPr/>
        </p:nvCxnSpPr>
        <p:spPr>
          <a:xfrm flipH="1">
            <a:off x="793310" y="3909462"/>
            <a:ext cx="696891" cy="1705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221" idx="2"/>
          </p:cNvCxnSpPr>
          <p:nvPr/>
        </p:nvCxnSpPr>
        <p:spPr>
          <a:xfrm flipH="1">
            <a:off x="1705102" y="3829022"/>
            <a:ext cx="675401" cy="10196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24" idx="2"/>
            <a:endCxn id="218" idx="6"/>
          </p:cNvCxnSpPr>
          <p:nvPr/>
        </p:nvCxnSpPr>
        <p:spPr>
          <a:xfrm flipH="1">
            <a:off x="1705102" y="3618023"/>
            <a:ext cx="656981" cy="29143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225" idx="2"/>
            <a:endCxn id="221" idx="6"/>
          </p:cNvCxnSpPr>
          <p:nvPr/>
        </p:nvCxnSpPr>
        <p:spPr>
          <a:xfrm flipH="1">
            <a:off x="2595403" y="3628282"/>
            <a:ext cx="626281" cy="2007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a:stCxn id="228" idx="2"/>
            <a:endCxn id="224" idx="6"/>
          </p:cNvCxnSpPr>
          <p:nvPr/>
        </p:nvCxnSpPr>
        <p:spPr>
          <a:xfrm flipH="1">
            <a:off x="2613823" y="3284324"/>
            <a:ext cx="607861" cy="3337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227" idx="2"/>
            <a:endCxn id="224" idx="6"/>
          </p:cNvCxnSpPr>
          <p:nvPr/>
        </p:nvCxnSpPr>
        <p:spPr>
          <a:xfrm flipH="1">
            <a:off x="2613823" y="3045435"/>
            <a:ext cx="592511" cy="57258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227" idx="7"/>
          </p:cNvCxnSpPr>
          <p:nvPr/>
        </p:nvCxnSpPr>
        <p:spPr>
          <a:xfrm flipH="1">
            <a:off x="3552228" y="2618839"/>
            <a:ext cx="508720" cy="29063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stCxn id="309" idx="2"/>
            <a:endCxn id="228" idx="7"/>
          </p:cNvCxnSpPr>
          <p:nvPr/>
        </p:nvCxnSpPr>
        <p:spPr>
          <a:xfrm flipH="1">
            <a:off x="3541375" y="2908842"/>
            <a:ext cx="510439" cy="2498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41" idx="2"/>
          </p:cNvCxnSpPr>
          <p:nvPr/>
        </p:nvCxnSpPr>
        <p:spPr>
          <a:xfrm flipH="1">
            <a:off x="4451529" y="1823026"/>
            <a:ext cx="447298" cy="61703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a:stCxn id="242" idx="2"/>
          </p:cNvCxnSpPr>
          <p:nvPr/>
        </p:nvCxnSpPr>
        <p:spPr>
          <a:xfrm flipH="1">
            <a:off x="4451530" y="2165628"/>
            <a:ext cx="460499" cy="7358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a:stCxn id="263" idx="2"/>
            <a:endCxn id="228" idx="6"/>
          </p:cNvCxnSpPr>
          <p:nvPr/>
        </p:nvCxnSpPr>
        <p:spPr>
          <a:xfrm flipH="1">
            <a:off x="3596225" y="3275270"/>
            <a:ext cx="528041" cy="90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4398642" y="3203266"/>
            <a:ext cx="7220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4" name="Oval 263"/>
          <p:cNvSpPr/>
          <p:nvPr/>
        </p:nvSpPr>
        <p:spPr>
          <a:xfrm>
            <a:off x="5032987" y="3056827"/>
            <a:ext cx="374541" cy="355420"/>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50" dirty="0">
                <a:solidFill>
                  <a:schemeClr val="bg1"/>
                </a:solidFill>
                <a:latin typeface="Arial"/>
                <a:ea typeface="ＭＳ Ｐゴシック"/>
              </a:rPr>
              <a:t>290*</a:t>
            </a:r>
          </a:p>
        </p:txBody>
      </p:sp>
      <p:sp>
        <p:nvSpPr>
          <p:cNvPr id="80" name="Pentagon 79"/>
          <p:cNvSpPr/>
          <p:nvPr/>
        </p:nvSpPr>
        <p:spPr>
          <a:xfrm>
            <a:off x="5627833" y="4278538"/>
            <a:ext cx="1152475"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2016</a:t>
            </a:r>
            <a:endParaRPr lang="ja-JP" altLang="en-US" sz="1200" dirty="0">
              <a:solidFill>
                <a:schemeClr val="bg1"/>
              </a:solidFill>
              <a:latin typeface="Arial"/>
              <a:ea typeface="ＭＳ Ｐゴシック"/>
            </a:endParaRPr>
          </a:p>
        </p:txBody>
      </p:sp>
      <p:sp>
        <p:nvSpPr>
          <p:cNvPr id="294" name="Pentagon 293"/>
          <p:cNvSpPr/>
          <p:nvPr/>
        </p:nvSpPr>
        <p:spPr>
          <a:xfrm>
            <a:off x="4715917" y="4278538"/>
            <a:ext cx="1152475"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2015</a:t>
            </a:r>
            <a:endParaRPr lang="ja-JP" altLang="en-US" sz="1200" dirty="0">
              <a:solidFill>
                <a:schemeClr val="bg1"/>
              </a:solidFill>
              <a:latin typeface="Arial"/>
              <a:ea typeface="ＭＳ Ｐゴシック"/>
            </a:endParaRPr>
          </a:p>
        </p:txBody>
      </p:sp>
      <p:sp>
        <p:nvSpPr>
          <p:cNvPr id="296" name="TextBox 295"/>
          <p:cNvSpPr txBox="1"/>
          <p:nvPr/>
        </p:nvSpPr>
        <p:spPr>
          <a:xfrm rot="16200000">
            <a:off x="3957056" y="3493691"/>
            <a:ext cx="717443" cy="369332"/>
          </a:xfrm>
          <a:prstGeom prst="rect">
            <a:avLst/>
          </a:prstGeom>
          <a:noFill/>
          <a:ln>
            <a:noFill/>
          </a:ln>
        </p:spPr>
        <p:txBody>
          <a:bodyPr wrap="square" rtlCol="0" anchor="b">
            <a:spAutoFit/>
          </a:bodyPr>
          <a:lstStyle/>
          <a:p>
            <a:pPr algn="ctr"/>
            <a:r>
              <a:rPr lang="ja-JP" altLang="en-US" sz="600" dirty="0">
                <a:latin typeface="Arial"/>
                <a:ea typeface="ＭＳ Ｐゴシック"/>
              </a:rPr>
              <a:t>ギガビット</a:t>
            </a:r>
            <a:br>
              <a:rPr lang="ja-JP" altLang="en-US" sz="600" dirty="0">
                <a:latin typeface="Arial"/>
                <a:ea typeface="ＭＳ Ｐゴシック"/>
              </a:rPr>
            </a:br>
            <a:r>
              <a:rPr lang="ja-JP" altLang="en-US" sz="600" dirty="0">
                <a:latin typeface="Arial"/>
                <a:ea typeface="ＭＳ Ｐゴシック"/>
              </a:rPr>
              <a:t>イーサネット </a:t>
            </a:r>
            <a:br>
              <a:rPr lang="en-US" altLang="ja-JP" sz="600" dirty="0">
                <a:latin typeface="Arial"/>
                <a:ea typeface="ＭＳ Ｐゴシック"/>
              </a:rPr>
            </a:br>
            <a:r>
              <a:rPr lang="ja-JP" altLang="en-US" sz="600" dirty="0">
                <a:latin typeface="Arial"/>
                <a:ea typeface="ＭＳ Ｐゴシック"/>
              </a:rPr>
              <a:t>アップリンク</a:t>
            </a:r>
          </a:p>
        </p:txBody>
      </p:sp>
      <p:sp>
        <p:nvSpPr>
          <p:cNvPr id="299" name="TextBox 298"/>
          <p:cNvSpPr txBox="1"/>
          <p:nvPr/>
        </p:nvSpPr>
        <p:spPr>
          <a:xfrm rot="16200000">
            <a:off x="4924546" y="3431511"/>
            <a:ext cx="624462" cy="461665"/>
          </a:xfrm>
          <a:prstGeom prst="rect">
            <a:avLst/>
          </a:prstGeom>
          <a:noFill/>
          <a:ln>
            <a:noFill/>
          </a:ln>
        </p:spPr>
        <p:txBody>
          <a:bodyPr wrap="square" rtlCol="0" anchor="b">
            <a:spAutoFit/>
          </a:bodyPr>
          <a:lstStyle/>
          <a:p>
            <a:pPr algn="ctr"/>
            <a:r>
              <a:rPr lang="en-US" altLang="ja-JP" sz="600" dirty="0">
                <a:latin typeface="Arial"/>
                <a:ea typeface="ＭＳ Ｐゴシック"/>
              </a:rPr>
              <a:t>2 </a:t>
            </a:r>
            <a:r>
              <a:rPr lang="ja-JP" altLang="en-US" sz="600" dirty="0">
                <a:latin typeface="Arial"/>
                <a:ea typeface="ＭＳ Ｐゴシック"/>
              </a:rPr>
              <a:t>つのギガビット イーサネット アップリンク</a:t>
            </a:r>
          </a:p>
        </p:txBody>
      </p:sp>
      <p:sp>
        <p:nvSpPr>
          <p:cNvPr id="301" name="TextBox 68"/>
          <p:cNvSpPr txBox="1">
            <a:spLocks noChangeArrowheads="1"/>
          </p:cNvSpPr>
          <p:nvPr/>
        </p:nvSpPr>
        <p:spPr bwMode="auto">
          <a:xfrm rot="20063841">
            <a:off x="3340705" y="3091687"/>
            <a:ext cx="1035766" cy="176982"/>
          </a:xfrm>
          <a:prstGeom prst="rect">
            <a:avLst/>
          </a:prstGeom>
          <a:noFill/>
          <a:ln>
            <a:noFill/>
          </a:ln>
          <a:extLst/>
        </p:spPr>
        <p:txBody>
          <a:bodyPr wrap="square" lIns="68589" tIns="34295" rIns="68589" bIns="34295" anchor="ct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ja-JP" altLang="en-US" sz="700" b="1" dirty="0">
                <a:latin typeface="Arial"/>
                <a:ea typeface="ＭＳ Ｐゴシック"/>
                <a:sym typeface="Arial" charset="0"/>
              </a:rPr>
              <a:t>最小</a:t>
            </a:r>
          </a:p>
        </p:txBody>
      </p:sp>
      <p:sp>
        <p:nvSpPr>
          <p:cNvPr id="302" name="TextBox 68"/>
          <p:cNvSpPr txBox="1">
            <a:spLocks noChangeArrowheads="1"/>
          </p:cNvSpPr>
          <p:nvPr/>
        </p:nvSpPr>
        <p:spPr bwMode="auto">
          <a:xfrm rot="20897863">
            <a:off x="5081687" y="1901306"/>
            <a:ext cx="1035497" cy="176982"/>
          </a:xfrm>
          <a:prstGeom prst="rect">
            <a:avLst/>
          </a:prstGeom>
          <a:noFill/>
          <a:ln>
            <a:noFill/>
          </a:ln>
          <a:extLst/>
        </p:spPr>
        <p:txBody>
          <a:bodyPr wrap="square" lIns="68589" tIns="34295" rIns="68589" bIns="34295" anchor="ct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ja-JP" altLang="en-US" sz="700" b="1" dirty="0">
                <a:latin typeface="Arial"/>
                <a:ea typeface="ＭＳ Ｐゴシック"/>
                <a:sym typeface="Arial" charset="0"/>
              </a:rPr>
              <a:t>標準</a:t>
            </a:r>
          </a:p>
        </p:txBody>
      </p:sp>
      <p:sp>
        <p:nvSpPr>
          <p:cNvPr id="305" name="TextBox 304"/>
          <p:cNvSpPr txBox="1"/>
          <p:nvPr/>
        </p:nvSpPr>
        <p:spPr>
          <a:xfrm>
            <a:off x="6490587" y="2610592"/>
            <a:ext cx="390260" cy="318559"/>
          </a:xfrm>
          <a:prstGeom prst="rect">
            <a:avLst/>
          </a:prstGeom>
          <a:noFill/>
          <a:ln>
            <a:noFill/>
          </a:ln>
        </p:spPr>
        <p:txBody>
          <a:bodyPr wrap="square" lIns="0" tIns="34295" rIns="0" bIns="34295" rtlCol="0" anchor="ctr">
            <a:spAutoFit/>
          </a:bodyPr>
          <a:lstStyle/>
          <a:p>
            <a:pPr algn="ctr">
              <a:lnSpc>
                <a:spcPct val="90000"/>
              </a:lnSpc>
            </a:pPr>
            <a:r>
              <a:rPr lang="en-US" altLang="ja-JP" sz="600" dirty="0">
                <a:latin typeface="Arial"/>
                <a:ea typeface="ＭＳ Ｐゴシック"/>
              </a:rPr>
              <a:t>1 </a:t>
            </a:r>
          </a:p>
          <a:p>
            <a:pPr algn="ctr">
              <a:lnSpc>
                <a:spcPct val="90000"/>
              </a:lnSpc>
            </a:pPr>
            <a:r>
              <a:rPr lang="ja-JP" altLang="en-US" sz="600" dirty="0">
                <a:latin typeface="Arial"/>
                <a:ea typeface="ＭＳ Ｐゴシック"/>
              </a:rPr>
              <a:t>空間</a:t>
            </a:r>
          </a:p>
          <a:p>
            <a:pPr algn="ctr">
              <a:lnSpc>
                <a:spcPct val="90000"/>
              </a:lnSpc>
            </a:pPr>
            <a:r>
              <a:rPr lang="ja-JP" altLang="en-US" sz="600" dirty="0">
                <a:latin typeface="Arial"/>
                <a:ea typeface="ＭＳ Ｐゴシック"/>
              </a:rPr>
              <a:t>ストリーム</a:t>
            </a:r>
          </a:p>
        </p:txBody>
      </p:sp>
      <p:sp>
        <p:nvSpPr>
          <p:cNvPr id="307" name="TextBox 306"/>
          <p:cNvSpPr txBox="1"/>
          <p:nvPr/>
        </p:nvSpPr>
        <p:spPr>
          <a:xfrm>
            <a:off x="6515511" y="1943695"/>
            <a:ext cx="390260" cy="318559"/>
          </a:xfrm>
          <a:prstGeom prst="rect">
            <a:avLst/>
          </a:prstGeom>
          <a:noFill/>
          <a:ln>
            <a:noFill/>
          </a:ln>
        </p:spPr>
        <p:txBody>
          <a:bodyPr wrap="square" lIns="0" tIns="34295" rIns="0" bIns="34295" rtlCol="0" anchor="ctr">
            <a:spAutoFit/>
          </a:bodyPr>
          <a:lstStyle/>
          <a:p>
            <a:pPr algn="ctr">
              <a:lnSpc>
                <a:spcPct val="90000"/>
              </a:lnSpc>
            </a:pPr>
            <a:r>
              <a:rPr lang="en-US" altLang="ja-JP" sz="600" dirty="0">
                <a:latin typeface="Arial"/>
                <a:ea typeface="ＭＳ Ｐゴシック"/>
              </a:rPr>
              <a:t>2 </a:t>
            </a:r>
          </a:p>
          <a:p>
            <a:pPr algn="ctr">
              <a:lnSpc>
                <a:spcPct val="90000"/>
              </a:lnSpc>
            </a:pPr>
            <a:r>
              <a:rPr lang="ja-JP" altLang="en-US" sz="600" dirty="0">
                <a:latin typeface="Arial"/>
                <a:ea typeface="ＭＳ Ｐゴシック"/>
              </a:rPr>
              <a:t>空間</a:t>
            </a:r>
          </a:p>
          <a:p>
            <a:pPr algn="ctr">
              <a:lnSpc>
                <a:spcPct val="90000"/>
              </a:lnSpc>
            </a:pPr>
            <a:r>
              <a:rPr lang="ja-JP" altLang="en-US" sz="600" dirty="0">
                <a:latin typeface="Arial"/>
                <a:ea typeface="ＭＳ Ｐゴシック"/>
              </a:rPr>
              <a:t>ストリーム</a:t>
            </a:r>
          </a:p>
        </p:txBody>
      </p:sp>
      <p:sp>
        <p:nvSpPr>
          <p:cNvPr id="308" name="TextBox 307"/>
          <p:cNvSpPr txBox="1"/>
          <p:nvPr/>
        </p:nvSpPr>
        <p:spPr>
          <a:xfrm>
            <a:off x="6460517" y="1124294"/>
            <a:ext cx="493909" cy="401659"/>
          </a:xfrm>
          <a:prstGeom prst="rect">
            <a:avLst/>
          </a:prstGeom>
          <a:noFill/>
          <a:ln>
            <a:noFill/>
          </a:ln>
        </p:spPr>
        <p:txBody>
          <a:bodyPr wrap="square" lIns="68589" tIns="34295" rIns="68589" bIns="34295" rtlCol="0" anchor="ctr">
            <a:spAutoFit/>
          </a:bodyPr>
          <a:lstStyle/>
          <a:p>
            <a:pPr algn="ctr">
              <a:lnSpc>
                <a:spcPct val="90000"/>
              </a:lnSpc>
            </a:pPr>
            <a:r>
              <a:rPr lang="en-US" altLang="ja-JP" sz="600" dirty="0">
                <a:latin typeface="Arial"/>
                <a:ea typeface="ＭＳ Ｐゴシック"/>
              </a:rPr>
              <a:t>4</a:t>
            </a:r>
          </a:p>
          <a:p>
            <a:pPr algn="ctr">
              <a:lnSpc>
                <a:spcPct val="90000"/>
              </a:lnSpc>
            </a:pPr>
            <a:r>
              <a:rPr lang="ja-JP" altLang="en-US" sz="600" dirty="0">
                <a:latin typeface="Arial"/>
                <a:ea typeface="ＭＳ Ｐゴシック"/>
              </a:rPr>
              <a:t>空間</a:t>
            </a:r>
          </a:p>
          <a:p>
            <a:pPr algn="ctr">
              <a:lnSpc>
                <a:spcPct val="90000"/>
              </a:lnSpc>
            </a:pPr>
            <a:r>
              <a:rPr lang="ja-JP" altLang="en-US" sz="600" dirty="0">
                <a:latin typeface="Arial"/>
                <a:ea typeface="ＭＳ Ｐゴシック"/>
              </a:rPr>
              <a:t>ストリーム</a:t>
            </a:r>
          </a:p>
        </p:txBody>
      </p:sp>
      <p:sp>
        <p:nvSpPr>
          <p:cNvPr id="78" name="TextBox 77"/>
          <p:cNvSpPr txBox="1"/>
          <p:nvPr/>
        </p:nvSpPr>
        <p:spPr>
          <a:xfrm>
            <a:off x="6482967" y="1587332"/>
            <a:ext cx="460420" cy="318559"/>
          </a:xfrm>
          <a:prstGeom prst="rect">
            <a:avLst/>
          </a:prstGeom>
          <a:noFill/>
          <a:ln>
            <a:noFill/>
          </a:ln>
        </p:spPr>
        <p:txBody>
          <a:bodyPr wrap="square" lIns="68589" tIns="34295" rIns="68589" bIns="34295" rtlCol="0" anchor="ctr">
            <a:spAutoFit/>
          </a:bodyPr>
          <a:lstStyle/>
          <a:p>
            <a:pPr algn="ctr">
              <a:lnSpc>
                <a:spcPct val="90000"/>
              </a:lnSpc>
            </a:pPr>
            <a:r>
              <a:rPr lang="en-US" altLang="ja-JP" sz="600" dirty="0">
                <a:latin typeface="Arial"/>
                <a:ea typeface="ＭＳ Ｐゴシック"/>
              </a:rPr>
              <a:t>3</a:t>
            </a:r>
            <a:endParaRPr lang="ja-JP" altLang="en-US" sz="600" dirty="0">
              <a:latin typeface="Arial"/>
              <a:ea typeface="ＭＳ Ｐゴシック"/>
            </a:endParaRPr>
          </a:p>
          <a:p>
            <a:pPr algn="ctr">
              <a:lnSpc>
                <a:spcPct val="90000"/>
              </a:lnSpc>
            </a:pPr>
            <a:r>
              <a:rPr lang="ja-JP" altLang="en-US" sz="600" dirty="0">
                <a:latin typeface="Arial"/>
                <a:ea typeface="ＭＳ Ｐゴシック"/>
              </a:rPr>
              <a:t>空間</a:t>
            </a:r>
          </a:p>
          <a:p>
            <a:pPr algn="ctr">
              <a:lnSpc>
                <a:spcPct val="90000"/>
              </a:lnSpc>
            </a:pPr>
            <a:r>
              <a:rPr lang="ja-JP" altLang="en-US" sz="600" dirty="0">
                <a:latin typeface="Arial"/>
                <a:ea typeface="ＭＳ Ｐゴシック"/>
              </a:rPr>
              <a:t>ストリーム</a:t>
            </a:r>
          </a:p>
        </p:txBody>
      </p:sp>
      <p:sp>
        <p:nvSpPr>
          <p:cNvPr id="293" name="Pentagon 292"/>
          <p:cNvSpPr/>
          <p:nvPr/>
        </p:nvSpPr>
        <p:spPr>
          <a:xfrm>
            <a:off x="3807934" y="4278538"/>
            <a:ext cx="1139093"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2013</a:t>
            </a:r>
            <a:endParaRPr lang="ja-JP" altLang="en-US" sz="1200" dirty="0">
              <a:solidFill>
                <a:schemeClr val="bg1"/>
              </a:solidFill>
              <a:latin typeface="Arial"/>
              <a:ea typeface="ＭＳ Ｐゴシック"/>
            </a:endParaRPr>
          </a:p>
        </p:txBody>
      </p:sp>
      <p:sp>
        <p:nvSpPr>
          <p:cNvPr id="292" name="Pentagon 291"/>
          <p:cNvSpPr/>
          <p:nvPr/>
        </p:nvSpPr>
        <p:spPr>
          <a:xfrm>
            <a:off x="2909037" y="4278538"/>
            <a:ext cx="1116989"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2007</a:t>
            </a:r>
            <a:endParaRPr lang="ja-JP" altLang="en-US" sz="1200" dirty="0">
              <a:solidFill>
                <a:schemeClr val="bg1"/>
              </a:solidFill>
              <a:latin typeface="Arial"/>
              <a:ea typeface="ＭＳ Ｐゴシック"/>
            </a:endParaRPr>
          </a:p>
        </p:txBody>
      </p:sp>
      <p:sp>
        <p:nvSpPr>
          <p:cNvPr id="291" name="Pentagon 290"/>
          <p:cNvSpPr/>
          <p:nvPr/>
        </p:nvSpPr>
        <p:spPr>
          <a:xfrm>
            <a:off x="1929646" y="4278538"/>
            <a:ext cx="1197482"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2003</a:t>
            </a:r>
            <a:endParaRPr lang="ja-JP" altLang="en-US" sz="1200" dirty="0">
              <a:solidFill>
                <a:schemeClr val="bg1"/>
              </a:solidFill>
              <a:latin typeface="Arial"/>
              <a:ea typeface="ＭＳ Ｐゴシック"/>
            </a:endParaRPr>
          </a:p>
        </p:txBody>
      </p:sp>
      <p:sp>
        <p:nvSpPr>
          <p:cNvPr id="290" name="Pentagon 289"/>
          <p:cNvSpPr/>
          <p:nvPr/>
        </p:nvSpPr>
        <p:spPr>
          <a:xfrm>
            <a:off x="1045779" y="4278538"/>
            <a:ext cx="1182452"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1999</a:t>
            </a:r>
          </a:p>
        </p:txBody>
      </p:sp>
      <p:sp>
        <p:nvSpPr>
          <p:cNvPr id="269" name="Pentagon 268"/>
          <p:cNvSpPr/>
          <p:nvPr/>
        </p:nvSpPr>
        <p:spPr>
          <a:xfrm>
            <a:off x="269875" y="4278538"/>
            <a:ext cx="1037354" cy="444276"/>
          </a:xfrm>
          <a:prstGeom prst="homePlate">
            <a:avLst/>
          </a:prstGeom>
          <a:solidFill>
            <a:schemeClr val="tx2"/>
          </a:solidFill>
          <a:ln>
            <a:solidFill>
              <a:schemeClr val="bg1"/>
            </a:solidFill>
          </a:ln>
        </p:spPr>
        <p:txBody>
          <a:bodyPr vert="horz" wrap="square" lIns="68589" tIns="34295" rIns="68589" bIns="34295" numCol="1" anchor="ctr" anchorCtr="0" compatLnSpc="1">
            <a:prstTxWarp prst="textNoShape">
              <a:avLst/>
            </a:prstTxWarp>
          </a:bodyPr>
          <a:lstStyle/>
          <a:p>
            <a:pPr algn="ctr"/>
            <a:r>
              <a:rPr lang="en-US" altLang="ja-JP" sz="1200" dirty="0">
                <a:solidFill>
                  <a:schemeClr val="bg1"/>
                </a:solidFill>
                <a:latin typeface="Arial"/>
                <a:ea typeface="ＭＳ Ｐゴシック"/>
              </a:rPr>
              <a:t>1997</a:t>
            </a:r>
          </a:p>
        </p:txBody>
      </p:sp>
      <p:sp>
        <p:nvSpPr>
          <p:cNvPr id="216" name="Oval 215"/>
          <p:cNvSpPr/>
          <p:nvPr/>
        </p:nvSpPr>
        <p:spPr>
          <a:xfrm>
            <a:off x="609110" y="3839115"/>
            <a:ext cx="184200" cy="174797"/>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2</a:t>
            </a:r>
          </a:p>
        </p:txBody>
      </p:sp>
      <p:sp>
        <p:nvSpPr>
          <p:cNvPr id="218" name="Oval 217"/>
          <p:cNvSpPr/>
          <p:nvPr/>
        </p:nvSpPr>
        <p:spPr>
          <a:xfrm>
            <a:off x="1490201" y="3807497"/>
            <a:ext cx="214900" cy="203930"/>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11</a:t>
            </a:r>
          </a:p>
        </p:txBody>
      </p:sp>
      <p:sp>
        <p:nvSpPr>
          <p:cNvPr id="221" name="Oval 220"/>
          <p:cNvSpPr/>
          <p:nvPr/>
        </p:nvSpPr>
        <p:spPr>
          <a:xfrm>
            <a:off x="2380503" y="3727057"/>
            <a:ext cx="214900" cy="203930"/>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24</a:t>
            </a:r>
          </a:p>
        </p:txBody>
      </p:sp>
      <p:sp>
        <p:nvSpPr>
          <p:cNvPr id="224" name="Oval 223"/>
          <p:cNvSpPr/>
          <p:nvPr/>
        </p:nvSpPr>
        <p:spPr>
          <a:xfrm>
            <a:off x="2362083" y="3498579"/>
            <a:ext cx="251740" cy="238889"/>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54</a:t>
            </a:r>
          </a:p>
        </p:txBody>
      </p:sp>
      <p:sp>
        <p:nvSpPr>
          <p:cNvPr id="225" name="Oval 224"/>
          <p:cNvSpPr/>
          <p:nvPr/>
        </p:nvSpPr>
        <p:spPr>
          <a:xfrm>
            <a:off x="3221684" y="3473878"/>
            <a:ext cx="325421" cy="308808"/>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65</a:t>
            </a:r>
          </a:p>
        </p:txBody>
      </p:sp>
      <p:sp>
        <p:nvSpPr>
          <p:cNvPr id="227" name="Oval 226"/>
          <p:cNvSpPr/>
          <p:nvPr/>
        </p:nvSpPr>
        <p:spPr>
          <a:xfrm>
            <a:off x="3206334" y="2853158"/>
            <a:ext cx="405241" cy="384553"/>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450</a:t>
            </a:r>
          </a:p>
        </p:txBody>
      </p:sp>
      <p:sp>
        <p:nvSpPr>
          <p:cNvPr id="228" name="Oval 227"/>
          <p:cNvSpPr/>
          <p:nvPr/>
        </p:nvSpPr>
        <p:spPr>
          <a:xfrm>
            <a:off x="3221684" y="3106614"/>
            <a:ext cx="374541" cy="355420"/>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300</a:t>
            </a:r>
          </a:p>
        </p:txBody>
      </p:sp>
      <p:sp>
        <p:nvSpPr>
          <p:cNvPr id="244" name="Oval 243"/>
          <p:cNvSpPr/>
          <p:nvPr/>
        </p:nvSpPr>
        <p:spPr>
          <a:xfrm>
            <a:off x="4029709" y="2330264"/>
            <a:ext cx="512077" cy="485935"/>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1300*</a:t>
            </a:r>
          </a:p>
        </p:txBody>
      </p:sp>
      <p:sp>
        <p:nvSpPr>
          <p:cNvPr id="263" name="Oval 262"/>
          <p:cNvSpPr/>
          <p:nvPr/>
        </p:nvSpPr>
        <p:spPr>
          <a:xfrm>
            <a:off x="4124265" y="3097560"/>
            <a:ext cx="374541" cy="355420"/>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50" dirty="0">
                <a:solidFill>
                  <a:schemeClr val="bg1"/>
                </a:solidFill>
                <a:latin typeface="Arial"/>
                <a:ea typeface="ＭＳ Ｐゴシック"/>
              </a:rPr>
              <a:t>290*</a:t>
            </a:r>
          </a:p>
        </p:txBody>
      </p:sp>
      <p:sp>
        <p:nvSpPr>
          <p:cNvPr id="309" name="Oval 308"/>
          <p:cNvSpPr/>
          <p:nvPr/>
        </p:nvSpPr>
        <p:spPr>
          <a:xfrm>
            <a:off x="4051813" y="2686850"/>
            <a:ext cx="467869" cy="443984"/>
          </a:xfrm>
          <a:prstGeom prst="ellipse">
            <a:avLst/>
          </a:prstGeom>
          <a:solidFill>
            <a:schemeClr val="tx2"/>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dirty="0">
                <a:solidFill>
                  <a:schemeClr val="bg1"/>
                </a:solidFill>
                <a:latin typeface="Arial"/>
                <a:ea typeface="ＭＳ Ｐゴシック"/>
              </a:rPr>
              <a:t>870*</a:t>
            </a:r>
          </a:p>
        </p:txBody>
      </p:sp>
      <p:sp>
        <p:nvSpPr>
          <p:cNvPr id="99" name="Oval 98"/>
          <p:cNvSpPr/>
          <p:nvPr/>
        </p:nvSpPr>
        <p:spPr>
          <a:xfrm>
            <a:off x="5762610" y="1248359"/>
            <a:ext cx="559969" cy="531383"/>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00" dirty="0">
                <a:solidFill>
                  <a:schemeClr val="bg1"/>
                </a:solidFill>
                <a:latin typeface="Arial"/>
                <a:ea typeface="ＭＳ Ｐゴシック"/>
              </a:rPr>
              <a:t>5260**</a:t>
            </a:r>
          </a:p>
        </p:txBody>
      </p:sp>
      <p:sp>
        <p:nvSpPr>
          <p:cNvPr id="100" name="Oval 99"/>
          <p:cNvSpPr/>
          <p:nvPr/>
        </p:nvSpPr>
        <p:spPr>
          <a:xfrm>
            <a:off x="5769057" y="1586591"/>
            <a:ext cx="547076" cy="519148"/>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00" dirty="0">
                <a:solidFill>
                  <a:schemeClr val="bg1"/>
                </a:solidFill>
                <a:latin typeface="Arial"/>
                <a:ea typeface="ＭＳ Ｐゴシック"/>
              </a:rPr>
              <a:t>3500**</a:t>
            </a:r>
          </a:p>
        </p:txBody>
      </p:sp>
      <p:sp>
        <p:nvSpPr>
          <p:cNvPr id="101" name="Oval 100"/>
          <p:cNvSpPr/>
          <p:nvPr/>
        </p:nvSpPr>
        <p:spPr>
          <a:xfrm>
            <a:off x="5901422" y="2649506"/>
            <a:ext cx="374541" cy="355420"/>
          </a:xfrm>
          <a:prstGeom prst="ellipse">
            <a:avLst/>
          </a:prstGeom>
          <a:solidFill>
            <a:schemeClr val="accent4"/>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ltLang="ja-JP" sz="1000" spc="-150" dirty="0">
                <a:solidFill>
                  <a:schemeClr val="bg1"/>
                </a:solidFill>
                <a:latin typeface="Arial"/>
                <a:ea typeface="ＭＳ Ｐゴシック"/>
              </a:rPr>
              <a:t>600*</a:t>
            </a:r>
          </a:p>
        </p:txBody>
      </p:sp>
      <p:sp>
        <p:nvSpPr>
          <p:cNvPr id="102" name="TextBox 68"/>
          <p:cNvSpPr txBox="1">
            <a:spLocks noChangeArrowheads="1"/>
          </p:cNvSpPr>
          <p:nvPr/>
        </p:nvSpPr>
        <p:spPr bwMode="auto">
          <a:xfrm>
            <a:off x="5756698" y="3872638"/>
            <a:ext cx="722412" cy="377036"/>
          </a:xfrm>
          <a:prstGeom prst="rect">
            <a:avLst/>
          </a:prstGeom>
          <a:noFill/>
          <a:ln>
            <a:noFill/>
          </a:ln>
          <a:extLst/>
        </p:spPr>
        <p:txBody>
          <a:bodyPr wrap="square" lIns="68589" tIns="34295" rIns="68589" bIns="34295"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ja-JP" altLang="en-US" sz="1000" dirty="0">
                <a:latin typeface="Arial"/>
                <a:ea typeface="ＭＳ Ｐゴシック"/>
                <a:sym typeface="Arial" charset="0"/>
              </a:rPr>
              <a:t>デュアル </a:t>
            </a:r>
            <a:r>
              <a:rPr lang="en-US" altLang="ja-JP" sz="1000" dirty="0">
                <a:latin typeface="Arial"/>
                <a:ea typeface="ＭＳ Ｐゴシック"/>
                <a:sym typeface="Arial" charset="0"/>
              </a:rPr>
              <a:t>5 GHz</a:t>
            </a:r>
            <a:endParaRPr lang="ja-JP" altLang="en-US" sz="1000" dirty="0">
              <a:latin typeface="Arial"/>
              <a:ea typeface="ＭＳ Ｐゴシック"/>
              <a:cs typeface="Arial" charset="0"/>
              <a:sym typeface="Arial" charset="0"/>
            </a:endParaRPr>
          </a:p>
        </p:txBody>
      </p:sp>
      <p:sp>
        <p:nvSpPr>
          <p:cNvPr id="103" name="TextBox 102"/>
          <p:cNvSpPr txBox="1"/>
          <p:nvPr/>
        </p:nvSpPr>
        <p:spPr>
          <a:xfrm rot="16200000">
            <a:off x="5710894" y="3426914"/>
            <a:ext cx="755599" cy="276999"/>
          </a:xfrm>
          <a:prstGeom prst="rect">
            <a:avLst/>
          </a:prstGeom>
          <a:noFill/>
          <a:ln>
            <a:noFill/>
          </a:ln>
        </p:spPr>
        <p:txBody>
          <a:bodyPr wrap="square" rtlCol="0" anchor="b">
            <a:spAutoFit/>
          </a:bodyPr>
          <a:lstStyle/>
          <a:p>
            <a:pPr algn="ctr"/>
            <a:r>
              <a:rPr lang="ja-JP" altLang="en-US" sz="600" dirty="0">
                <a:latin typeface="Arial"/>
                <a:ea typeface="ＭＳ Ｐゴシック"/>
              </a:rPr>
              <a:t>マルチギガビット アップリンク</a:t>
            </a:r>
          </a:p>
        </p:txBody>
      </p:sp>
      <p:cxnSp>
        <p:nvCxnSpPr>
          <p:cNvPr id="104" name="Straight Connector 103"/>
          <p:cNvCxnSpPr>
            <a:stCxn id="100" idx="3"/>
          </p:cNvCxnSpPr>
          <p:nvPr/>
        </p:nvCxnSpPr>
        <p:spPr>
          <a:xfrm flipH="1">
            <a:off x="5442765" y="2029711"/>
            <a:ext cx="406409" cy="747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9" idx="2"/>
          </p:cNvCxnSpPr>
          <p:nvPr/>
        </p:nvCxnSpPr>
        <p:spPr>
          <a:xfrm flipH="1">
            <a:off x="5457173" y="1514051"/>
            <a:ext cx="305438" cy="29419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1" idx="2"/>
          </p:cNvCxnSpPr>
          <p:nvPr/>
        </p:nvCxnSpPr>
        <p:spPr>
          <a:xfrm flipH="1">
            <a:off x="5381942" y="2827217"/>
            <a:ext cx="519481" cy="36055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3" name="TextBox 68"/>
          <p:cNvSpPr txBox="1">
            <a:spLocks noChangeArrowheads="1"/>
          </p:cNvSpPr>
          <p:nvPr/>
        </p:nvSpPr>
        <p:spPr bwMode="auto">
          <a:xfrm rot="19113949">
            <a:off x="5039617" y="1395449"/>
            <a:ext cx="1070911" cy="284703"/>
          </a:xfrm>
          <a:prstGeom prst="rect">
            <a:avLst/>
          </a:prstGeom>
          <a:noFill/>
          <a:ln>
            <a:noFill/>
          </a:ln>
          <a:extLst/>
        </p:spPr>
        <p:txBody>
          <a:bodyPr wrap="square" lIns="68589" tIns="34295" rIns="68589" bIns="34295" anchor="ct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342946" eaLnBrk="1" hangingPunct="1">
              <a:buClr>
                <a:srgbClr val="FFFFFF"/>
              </a:buClr>
            </a:pPr>
            <a:r>
              <a:rPr lang="ja-JP" altLang="en-US" sz="700" b="1">
                <a:latin typeface="Arial"/>
                <a:ea typeface="ＭＳ Ｐゴシック"/>
                <a:sym typeface="Arial" charset="0"/>
              </a:rPr>
              <a:t>実効</a:t>
            </a:r>
            <a:br>
              <a:rPr lang="ja-JP" altLang="en-US">
                <a:latin typeface="Arial"/>
                <a:ea typeface="ＭＳ Ｐゴシック"/>
              </a:rPr>
            </a:br>
            <a:r>
              <a:rPr lang="ja-JP" altLang="en-US" sz="700" b="1">
                <a:latin typeface="Arial"/>
                <a:ea typeface="ＭＳ Ｐゴシック"/>
                <a:sym typeface="Arial" charset="0"/>
              </a:rPr>
              <a:t>最大値</a:t>
            </a:r>
            <a:endParaRPr lang="ja-JP" altLang="en-US" sz="700" b="1" dirty="0">
              <a:latin typeface="Arial"/>
              <a:ea typeface="ＭＳ Ｐゴシック"/>
              <a:sym typeface="Arial" charset="0"/>
            </a:endParaRPr>
          </a:p>
        </p:txBody>
      </p:sp>
    </p:spTree>
    <p:extLst>
      <p:ext uri="{BB962C8B-B14F-4D97-AF65-F5344CB8AC3E}">
        <p14:creationId xmlns:p14="http://schemas.microsoft.com/office/powerpoint/2010/main" val="26121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R85203.jpg"/>
          <p:cNvPicPr>
            <a:picLocks noChangeAspect="1"/>
          </p:cNvPicPr>
          <p:nvPr/>
        </p:nvPicPr>
        <p:blipFill rotWithShape="1">
          <a:blip r:embed="rId3" cstate="email">
            <a:extLst>
              <a:ext uri="{28A0092B-C50C-407E-A947-70E740481C1C}">
                <a14:useLocalDpi xmlns:a14="http://schemas.microsoft.com/office/drawing/2010/main"/>
              </a:ext>
            </a:extLst>
          </a:blip>
          <a:srcRect b="10373"/>
          <a:stretch/>
        </p:blipFill>
        <p:spPr>
          <a:xfrm>
            <a:off x="0" y="1087883"/>
            <a:ext cx="9144000" cy="3634930"/>
          </a:xfrm>
          <a:prstGeom prst="rect">
            <a:avLst/>
          </a:prstGeom>
        </p:spPr>
      </p:pic>
      <p:sp>
        <p:nvSpPr>
          <p:cNvPr id="3" name="Title 2"/>
          <p:cNvSpPr>
            <a:spLocks noGrp="1"/>
          </p:cNvSpPr>
          <p:nvPr>
            <p:ph type="title"/>
          </p:nvPr>
        </p:nvSpPr>
        <p:spPr/>
        <p:txBody>
          <a:bodyPr/>
          <a:lstStyle/>
          <a:p>
            <a:r>
              <a:rPr lang="ja-JP" altLang="en-US">
                <a:latin typeface="Arial"/>
                <a:ea typeface="ＭＳ Ｐゴシック"/>
              </a:rPr>
              <a:t>トラフィック処理を効率化</a:t>
            </a:r>
            <a:br>
              <a:rPr lang="ja-JP" altLang="en-US">
                <a:latin typeface="Arial"/>
                <a:ea typeface="ＭＳ Ｐゴシック"/>
              </a:rPr>
            </a:br>
            <a:r>
              <a:rPr lang="en-US" altLang="ja-JP" sz="2000">
                <a:solidFill>
                  <a:schemeClr val="tx1"/>
                </a:solidFill>
                <a:latin typeface="Arial"/>
                <a:ea typeface="ＭＳ Ｐゴシック"/>
              </a:rPr>
              <a:t>802.11ac Wave 2 </a:t>
            </a:r>
            <a:r>
              <a:rPr lang="ja-JP" altLang="en-US" sz="2000">
                <a:solidFill>
                  <a:schemeClr val="tx1"/>
                </a:solidFill>
                <a:latin typeface="Arial"/>
                <a:ea typeface="ＭＳ Ｐゴシック"/>
              </a:rPr>
              <a:t>と </a:t>
            </a:r>
            <a:r>
              <a:rPr lang="en-US" altLang="ja-JP" sz="2000">
                <a:solidFill>
                  <a:schemeClr val="tx1"/>
                </a:solidFill>
                <a:latin typeface="Arial"/>
                <a:ea typeface="ＭＳ Ｐゴシック"/>
              </a:rPr>
              <a:t>160 MHz - </a:t>
            </a:r>
            <a:r>
              <a:rPr lang="ja-JP" altLang="en-US" sz="2000">
                <a:solidFill>
                  <a:schemeClr val="tx1"/>
                </a:solidFill>
                <a:latin typeface="Arial"/>
                <a:ea typeface="ＭＳ Ｐゴシック"/>
              </a:rPr>
              <a:t>より幅広いチャネルを利用 </a:t>
            </a:r>
            <a:endParaRPr lang="ja-JP" altLang="en-US" sz="2000" dirty="0">
              <a:solidFill>
                <a:schemeClr val="tx1"/>
              </a:solidFill>
              <a:latin typeface="Arial"/>
              <a:ea typeface="ＭＳ Ｐゴシック"/>
            </a:endParaRPr>
          </a:p>
        </p:txBody>
      </p:sp>
      <p:sp>
        <p:nvSpPr>
          <p:cNvPr id="15" name="Rectangle 14"/>
          <p:cNvSpPr/>
          <p:nvPr/>
        </p:nvSpPr>
        <p:spPr>
          <a:xfrm>
            <a:off x="-1" y="1087884"/>
            <a:ext cx="9144001" cy="3634929"/>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sp>
        <p:nvSpPr>
          <p:cNvPr id="148" name="TextBox 147"/>
          <p:cNvSpPr txBox="1"/>
          <p:nvPr/>
        </p:nvSpPr>
        <p:spPr>
          <a:xfrm>
            <a:off x="437766" y="1311930"/>
            <a:ext cx="2188204" cy="1200329"/>
          </a:xfrm>
          <a:prstGeom prst="rect">
            <a:avLst/>
          </a:prstGeom>
          <a:noFill/>
        </p:spPr>
        <p:txBody>
          <a:bodyPr wrap="square" rtlCol="0">
            <a:spAutoFit/>
          </a:bodyPr>
          <a:lstStyle/>
          <a:p>
            <a:r>
              <a:rPr lang="ja-JP" altLang="en-US" dirty="0">
                <a:solidFill>
                  <a:srgbClr val="214794"/>
                </a:solidFill>
                <a:latin typeface="Arial"/>
                <a:ea typeface="ＭＳ Ｐゴシック"/>
              </a:rPr>
              <a:t>より幅広いチャネルを利用してより多くのトラフィックの通過が可能に</a:t>
            </a:r>
          </a:p>
        </p:txBody>
      </p:sp>
      <p:sp>
        <p:nvSpPr>
          <p:cNvPr id="150" name="TextBox 149"/>
          <p:cNvSpPr txBox="1"/>
          <p:nvPr/>
        </p:nvSpPr>
        <p:spPr>
          <a:xfrm>
            <a:off x="437766" y="1311930"/>
            <a:ext cx="2432672" cy="923330"/>
          </a:xfrm>
          <a:prstGeom prst="rect">
            <a:avLst/>
          </a:prstGeom>
          <a:noFill/>
        </p:spPr>
        <p:txBody>
          <a:bodyPr wrap="square" rtlCol="0">
            <a:spAutoFit/>
          </a:bodyPr>
          <a:lstStyle/>
          <a:p>
            <a:r>
              <a:rPr lang="ja-JP" altLang="en-US" dirty="0">
                <a:solidFill>
                  <a:srgbClr val="214794"/>
                </a:solidFill>
                <a:latin typeface="Arial"/>
                <a:ea typeface="ＭＳ Ｐゴシック"/>
              </a:rPr>
              <a:t>マルチユーザ </a:t>
            </a:r>
            <a:r>
              <a:rPr lang="en-US" altLang="ja-JP" dirty="0">
                <a:solidFill>
                  <a:srgbClr val="214794"/>
                </a:solidFill>
                <a:latin typeface="Arial"/>
                <a:ea typeface="ＭＳ Ｐゴシック"/>
              </a:rPr>
              <a:t>MIMO </a:t>
            </a:r>
            <a:r>
              <a:rPr lang="ja-JP" altLang="en-US" dirty="0">
                <a:solidFill>
                  <a:srgbClr val="214794"/>
                </a:solidFill>
                <a:latin typeface="Arial"/>
                <a:ea typeface="ＭＳ Ｐゴシック"/>
              </a:rPr>
              <a:t>により、チャネルを最大限に活用</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0540" y="1457320"/>
            <a:ext cx="4993907" cy="2883286"/>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4827" y="1654721"/>
            <a:ext cx="4045122" cy="2335035"/>
          </a:xfrm>
          <a:prstGeom prst="rect">
            <a:avLst/>
          </a:prstGeom>
        </p:spPr>
      </p:pic>
      <p:sp>
        <p:nvSpPr>
          <p:cNvPr id="9" name="Rectangle 8"/>
          <p:cNvSpPr/>
          <p:nvPr/>
        </p:nvSpPr>
        <p:spPr>
          <a:xfrm>
            <a:off x="774072" y="4296738"/>
            <a:ext cx="1752404" cy="400110"/>
          </a:xfrm>
          <a:prstGeom prst="rect">
            <a:avLst/>
          </a:prstGeom>
        </p:spPr>
        <p:txBody>
          <a:bodyPr wrap="none">
            <a:spAutoFit/>
          </a:bodyPr>
          <a:lstStyle/>
          <a:p>
            <a:pPr algn="ctr"/>
            <a:r>
              <a:rPr lang="en-US" altLang="ja-JP" sz="2000" b="1" dirty="0">
                <a:solidFill>
                  <a:schemeClr val="accent1"/>
                </a:solidFill>
                <a:latin typeface="Arial"/>
                <a:ea typeface="ＭＳ Ｐゴシック"/>
              </a:rPr>
              <a:t>20 </a:t>
            </a:r>
            <a:r>
              <a:rPr lang="ja-JP" altLang="en-US" sz="2000" b="1" dirty="0">
                <a:solidFill>
                  <a:schemeClr val="accent1"/>
                </a:solidFill>
                <a:latin typeface="Arial"/>
                <a:ea typeface="ＭＳ Ｐゴシック"/>
              </a:rPr>
              <a:t>～ </a:t>
            </a:r>
            <a:r>
              <a:rPr lang="en-US" altLang="ja-JP" sz="2000" b="1" dirty="0">
                <a:solidFill>
                  <a:schemeClr val="accent1"/>
                </a:solidFill>
                <a:latin typeface="Arial"/>
                <a:ea typeface="ＭＳ Ｐゴシック"/>
              </a:rPr>
              <a:t>40 MHz</a:t>
            </a:r>
          </a:p>
        </p:txBody>
      </p:sp>
      <p:sp>
        <p:nvSpPr>
          <p:cNvPr id="97" name="Rectangle 96"/>
          <p:cNvSpPr/>
          <p:nvPr/>
        </p:nvSpPr>
        <p:spPr>
          <a:xfrm>
            <a:off x="3903215" y="4296738"/>
            <a:ext cx="1895071" cy="400110"/>
          </a:xfrm>
          <a:prstGeom prst="rect">
            <a:avLst/>
          </a:prstGeom>
        </p:spPr>
        <p:txBody>
          <a:bodyPr wrap="none">
            <a:spAutoFit/>
          </a:bodyPr>
          <a:lstStyle/>
          <a:p>
            <a:pPr algn="ctr"/>
            <a:r>
              <a:rPr lang="en-US" altLang="ja-JP" sz="2000" b="1" dirty="0">
                <a:solidFill>
                  <a:schemeClr val="accent1"/>
                </a:solidFill>
                <a:latin typeface="Arial"/>
                <a:ea typeface="ＭＳ Ｐゴシック"/>
              </a:rPr>
              <a:t>80 </a:t>
            </a:r>
            <a:r>
              <a:rPr lang="ja-JP" altLang="en-US" sz="2000" b="1" dirty="0">
                <a:solidFill>
                  <a:schemeClr val="accent1"/>
                </a:solidFill>
                <a:latin typeface="Arial"/>
                <a:ea typeface="ＭＳ Ｐゴシック"/>
              </a:rPr>
              <a:t>～ </a:t>
            </a:r>
            <a:r>
              <a:rPr lang="en-US" altLang="ja-JP" sz="2000" b="1" dirty="0">
                <a:solidFill>
                  <a:schemeClr val="accent1"/>
                </a:solidFill>
                <a:latin typeface="Arial"/>
                <a:ea typeface="ＭＳ Ｐゴシック"/>
              </a:rPr>
              <a:t>160 MHz</a:t>
            </a:r>
            <a:endParaRPr lang="ja-JP" altLang="en-US" sz="2000" b="1" dirty="0">
              <a:solidFill>
                <a:schemeClr val="accent1"/>
              </a:solidFill>
              <a:latin typeface="Arial"/>
              <a:ea typeface="ＭＳ Ｐゴシック"/>
            </a:endParaRP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2656" y="1523639"/>
            <a:ext cx="4699600" cy="2714982"/>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5325" y="1541064"/>
            <a:ext cx="4508151" cy="2721367"/>
          </a:xfrm>
          <a:prstGeom prst="rect">
            <a:avLst/>
          </a:prstGeom>
        </p:spPr>
      </p:pic>
    </p:spTree>
    <p:extLst>
      <p:ext uri="{BB962C8B-B14F-4D97-AF65-F5344CB8AC3E}">
        <p14:creationId xmlns:p14="http://schemas.microsoft.com/office/powerpoint/2010/main" val="340661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500"/>
                                        <p:tgtEl>
                                          <p:spTgt spid="14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148"/>
                                        </p:tgtEl>
                                      </p:cBhvr>
                                    </p:animEffect>
                                    <p:set>
                                      <p:cBhvr>
                                        <p:cTn id="30" dur="1" fill="hold">
                                          <p:stCondLst>
                                            <p:cond delay="499"/>
                                          </p:stCondLst>
                                        </p:cTn>
                                        <p:tgtEl>
                                          <p:spTgt spid="148"/>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0"/>
                                        </p:tgtEl>
                                        <p:attrNameLst>
                                          <p:attrName>style.visibility</p:attrName>
                                        </p:attrNameLst>
                                      </p:cBhvr>
                                      <p:to>
                                        <p:strVal val="visible"/>
                                      </p:to>
                                    </p:set>
                                    <p:animEffect transition="in" filter="wipe(left)">
                                      <p:cBhvr>
                                        <p:cTn id="34" dur="500"/>
                                        <p:tgtEl>
                                          <p:spTgt spid="150"/>
                                        </p:tgtEl>
                                      </p:cBhvr>
                                    </p:animEffect>
                                  </p:childTnLst>
                                </p:cTn>
                              </p:par>
                            </p:childTnLst>
                          </p:cTn>
                        </p:par>
                        <p:par>
                          <p:cTn id="35" fill="hold">
                            <p:stCondLst>
                              <p:cond delay="1000"/>
                            </p:stCondLst>
                            <p:childTnLst>
                              <p:par>
                                <p:cTn id="36" presetID="10" presetClass="exit" presetSubtype="0" fill="hold" nodeType="afterEffect">
                                  <p:stCondLst>
                                    <p:cond delay="0"/>
                                  </p:stCondLst>
                                  <p:childTnLst>
                                    <p:animEffect transition="out" filter="fade">
                                      <p:cBhvr>
                                        <p:cTn id="37" dur="2000"/>
                                        <p:tgtEl>
                                          <p:spTgt spid="4"/>
                                        </p:tgtEl>
                                      </p:cBhvr>
                                    </p:animEffect>
                                    <p:set>
                                      <p:cBhvr>
                                        <p:cTn id="38" dur="1" fill="hold">
                                          <p:stCondLst>
                                            <p:cond delay="1999"/>
                                          </p:stCondLst>
                                        </p:cTn>
                                        <p:tgtEl>
                                          <p:spTgt spid="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8" grpId="0"/>
      <p:bldP spid="148" grpId="1"/>
      <p:bldP spid="150" grpId="0"/>
      <p:bldP spid="9" grpId="0"/>
      <p:bldP spid="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612" b="10282"/>
          <a:stretch/>
        </p:blipFill>
        <p:spPr>
          <a:xfrm>
            <a:off x="2801879" y="1073153"/>
            <a:ext cx="6378032" cy="3649277"/>
          </a:xfrm>
          <a:prstGeom prst="rect">
            <a:avLst/>
          </a:prstGeom>
        </p:spPr>
      </p:pic>
      <p:sp>
        <p:nvSpPr>
          <p:cNvPr id="48" name="Rectangle 47"/>
          <p:cNvSpPr/>
          <p:nvPr/>
        </p:nvSpPr>
        <p:spPr>
          <a:xfrm>
            <a:off x="0" y="4381675"/>
            <a:ext cx="9179911" cy="347472"/>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r>
              <a:rPr lang="ja-JP" altLang="en-US" dirty="0">
                <a:solidFill>
                  <a:schemeClr val="bg1"/>
                </a:solidFill>
                <a:latin typeface="Arial"/>
                <a:ea typeface="ＭＳ Ｐゴシック"/>
              </a:rPr>
              <a:t>デバイスとネットワークの通信が高速化し、より多くのデバイスへのサービス提供が可能に</a:t>
            </a:r>
          </a:p>
        </p:txBody>
      </p:sp>
      <p:sp>
        <p:nvSpPr>
          <p:cNvPr id="46" name="Rectangle 45"/>
          <p:cNvSpPr/>
          <p:nvPr/>
        </p:nvSpPr>
        <p:spPr>
          <a:xfrm flipV="1">
            <a:off x="1274344" y="2568825"/>
            <a:ext cx="3241776" cy="338533"/>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43" name="Rectangle 42"/>
          <p:cNvSpPr/>
          <p:nvPr/>
        </p:nvSpPr>
        <p:spPr>
          <a:xfrm rot="1535366" flipV="1">
            <a:off x="1172744" y="2995547"/>
            <a:ext cx="2095648" cy="338533"/>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42" name="Rectangle 41"/>
          <p:cNvSpPr/>
          <p:nvPr/>
        </p:nvSpPr>
        <p:spPr>
          <a:xfrm rot="20064634">
            <a:off x="1053751" y="2125211"/>
            <a:ext cx="2346724" cy="338533"/>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 name="Title 1"/>
          <p:cNvSpPr>
            <a:spLocks noGrp="1"/>
          </p:cNvSpPr>
          <p:nvPr>
            <p:ph type="title"/>
          </p:nvPr>
        </p:nvSpPr>
        <p:spPr/>
        <p:txBody>
          <a:bodyPr/>
          <a:lstStyle/>
          <a:p>
            <a:r>
              <a:rPr lang="ja-JP" altLang="en-US">
                <a:latin typeface="Arial"/>
                <a:ea typeface="ＭＳ Ｐゴシック"/>
              </a:rPr>
              <a:t>多数のデバイスに同時にデータを送信</a:t>
            </a:r>
            <a:br>
              <a:rPr lang="ja-JP" altLang="en-US">
                <a:latin typeface="Arial"/>
                <a:ea typeface="ＭＳ Ｐゴシック"/>
              </a:rPr>
            </a:br>
            <a:r>
              <a:rPr lang="ja-JP" altLang="en-US" sz="2000">
                <a:latin typeface="Arial"/>
                <a:ea typeface="ＭＳ Ｐゴシック"/>
              </a:rPr>
              <a:t>マルチユーザ、マルチイン、マルチアウト </a:t>
            </a:r>
            <a:endParaRPr lang="ja-JP" altLang="en-US" sz="2000" dirty="0">
              <a:latin typeface="Arial"/>
              <a:ea typeface="ＭＳ Ｐゴシック"/>
            </a:endParaRPr>
          </a:p>
        </p:txBody>
      </p:sp>
      <p:grpSp>
        <p:nvGrpSpPr>
          <p:cNvPr id="4" name="Group 382"/>
          <p:cNvGrpSpPr/>
          <p:nvPr/>
        </p:nvGrpSpPr>
        <p:grpSpPr>
          <a:xfrm>
            <a:off x="676184" y="2301657"/>
            <a:ext cx="782374" cy="793990"/>
            <a:chOff x="2784571" y="3205550"/>
            <a:chExt cx="408950" cy="544212"/>
          </a:xfrm>
          <a:solidFill>
            <a:schemeClr val="accent1"/>
          </a:solidFill>
        </p:grpSpPr>
        <p:sp>
          <p:nvSpPr>
            <p:cNvPr id="10" name="Freeform 14"/>
            <p:cNvSpPr>
              <a:spLocks noEditPoints="1"/>
            </p:cNvSpPr>
            <p:nvPr/>
          </p:nvSpPr>
          <p:spPr bwMode="auto">
            <a:xfrm>
              <a:off x="2898832" y="3357659"/>
              <a:ext cx="180428" cy="23999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sz="1100" dirty="0">
                <a:latin typeface="Arial"/>
                <a:ea typeface="ＭＳ Ｐゴシック"/>
              </a:endParaRPr>
            </a:p>
          </p:txBody>
        </p:sp>
        <p:sp>
          <p:nvSpPr>
            <p:cNvPr id="11" name="Freeform 10"/>
            <p:cNvSpPr>
              <a:spLocks noEditPoints="1"/>
            </p:cNvSpPr>
            <p:nvPr/>
          </p:nvSpPr>
          <p:spPr bwMode="auto">
            <a:xfrm>
              <a:off x="2784571" y="3205550"/>
              <a:ext cx="408950" cy="54421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sz="1100" dirty="0">
                <a:latin typeface="Arial"/>
                <a:ea typeface="ＭＳ Ｐゴシック"/>
              </a:endParaRPr>
            </a:p>
          </p:txBody>
        </p:sp>
      </p:grpSp>
      <p:grpSp>
        <p:nvGrpSpPr>
          <p:cNvPr id="7" name="Group 20"/>
          <p:cNvGrpSpPr/>
          <p:nvPr/>
        </p:nvGrpSpPr>
        <p:grpSpPr>
          <a:xfrm>
            <a:off x="2984795" y="1534815"/>
            <a:ext cx="510586" cy="708924"/>
            <a:chOff x="5766804" y="2069299"/>
            <a:chExt cx="812226" cy="1127738"/>
          </a:xfrm>
        </p:grpSpPr>
        <p:sp>
          <p:nvSpPr>
            <p:cNvPr id="18" name="Rounded Rectangle 17"/>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9" name="Rectangle 18"/>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0" name="Oval 19"/>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8" name="Group 21"/>
          <p:cNvGrpSpPr/>
          <p:nvPr/>
        </p:nvGrpSpPr>
        <p:grpSpPr>
          <a:xfrm>
            <a:off x="4187054" y="2416011"/>
            <a:ext cx="510586" cy="708924"/>
            <a:chOff x="5766804" y="2069299"/>
            <a:chExt cx="812226" cy="1127738"/>
          </a:xfrm>
        </p:grpSpPr>
        <p:sp>
          <p:nvSpPr>
            <p:cNvPr id="23" name="Rounded Rectangle 22"/>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4" name="Rectangle 23"/>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5" name="Oval 24"/>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9" name="Group 25"/>
          <p:cNvGrpSpPr/>
          <p:nvPr/>
        </p:nvGrpSpPr>
        <p:grpSpPr>
          <a:xfrm>
            <a:off x="3022008" y="3282534"/>
            <a:ext cx="510586" cy="708924"/>
            <a:chOff x="5766804" y="2069299"/>
            <a:chExt cx="812226" cy="1127738"/>
          </a:xfrm>
        </p:grpSpPr>
        <p:sp>
          <p:nvSpPr>
            <p:cNvPr id="27" name="Rounded Rectangle 26"/>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8" name="Rectangle 27"/>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9" name="Oval 28"/>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cxnSp>
        <p:nvCxnSpPr>
          <p:cNvPr id="31" name="Straight Connector 30"/>
          <p:cNvCxnSpPr>
            <a:endCxn id="18" idx="1"/>
          </p:cNvCxnSpPr>
          <p:nvPr/>
        </p:nvCxnSpPr>
        <p:spPr>
          <a:xfrm flipV="1">
            <a:off x="1501752" y="1889277"/>
            <a:ext cx="1483043" cy="726788"/>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524000" y="2699353"/>
            <a:ext cx="2613580" cy="11675"/>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512561" y="2778737"/>
            <a:ext cx="1431299" cy="770491"/>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515101" y="2009989"/>
            <a:ext cx="1400819" cy="692844"/>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528450" y="2769470"/>
            <a:ext cx="2526105" cy="0"/>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94781" y="2851210"/>
            <a:ext cx="1454159" cy="716317"/>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1021" y="1093609"/>
            <a:ext cx="3693176" cy="646331"/>
          </a:xfrm>
          <a:prstGeom prst="rect">
            <a:avLst/>
          </a:prstGeom>
          <a:noFill/>
        </p:spPr>
        <p:txBody>
          <a:bodyPr wrap="square" rtlCol="0">
            <a:spAutoFit/>
          </a:bodyPr>
          <a:lstStyle/>
          <a:p>
            <a:r>
              <a:rPr lang="ja-JP" altLang="en-US" b="1" dirty="0">
                <a:solidFill>
                  <a:schemeClr val="tx2"/>
                </a:solidFill>
                <a:latin typeface="Arial"/>
                <a:ea typeface="ＭＳ Ｐゴシック"/>
              </a:rPr>
              <a:t>マルチユーザ </a:t>
            </a:r>
            <a:r>
              <a:rPr lang="en-US" altLang="ja-JP" b="1" dirty="0">
                <a:solidFill>
                  <a:schemeClr val="tx2"/>
                </a:solidFill>
                <a:latin typeface="Arial"/>
                <a:ea typeface="ＭＳ Ｐゴシック"/>
              </a:rPr>
              <a:t>MIMO</a:t>
            </a:r>
            <a:r>
              <a:rPr lang="ja-JP" altLang="en-US" b="1" dirty="0">
                <a:solidFill>
                  <a:schemeClr val="tx2"/>
                </a:solidFill>
                <a:latin typeface="Arial"/>
                <a:ea typeface="ＭＳ Ｐゴシック"/>
              </a:rPr>
              <a:t>（</a:t>
            </a:r>
            <a:r>
              <a:rPr lang="en-US" altLang="ja-JP" b="1" dirty="0">
                <a:solidFill>
                  <a:schemeClr val="tx2"/>
                </a:solidFill>
                <a:latin typeface="Arial"/>
                <a:ea typeface="ＭＳ Ｐゴシック"/>
              </a:rPr>
              <a:t>MU-MIMO</a:t>
            </a:r>
            <a:r>
              <a:rPr lang="ja-JP" altLang="en-US" b="1" dirty="0">
                <a:solidFill>
                  <a:schemeClr val="tx2"/>
                </a:solidFill>
                <a:latin typeface="Arial"/>
                <a:ea typeface="ＭＳ Ｐゴシック"/>
              </a:rPr>
              <a:t>）</a:t>
            </a:r>
          </a:p>
        </p:txBody>
      </p:sp>
      <p:sp>
        <p:nvSpPr>
          <p:cNvPr id="39" name="TextBox 38"/>
          <p:cNvSpPr txBox="1"/>
          <p:nvPr/>
        </p:nvSpPr>
        <p:spPr>
          <a:xfrm>
            <a:off x="408634" y="1093609"/>
            <a:ext cx="3645921" cy="369332"/>
          </a:xfrm>
          <a:prstGeom prst="rect">
            <a:avLst/>
          </a:prstGeom>
          <a:noFill/>
        </p:spPr>
        <p:txBody>
          <a:bodyPr wrap="square" rtlCol="0">
            <a:spAutoFit/>
          </a:bodyPr>
          <a:lstStyle/>
          <a:p>
            <a:r>
              <a:rPr lang="ja-JP" altLang="en-US" b="1" dirty="0">
                <a:solidFill>
                  <a:schemeClr val="tx2"/>
                </a:solidFill>
                <a:latin typeface="Arial"/>
                <a:ea typeface="ＭＳ Ｐゴシック"/>
              </a:rPr>
              <a:t>シングルユーザ </a:t>
            </a:r>
            <a:r>
              <a:rPr lang="en-US" altLang="ja-JP" b="1" dirty="0">
                <a:solidFill>
                  <a:schemeClr val="tx2"/>
                </a:solidFill>
                <a:latin typeface="Arial"/>
                <a:ea typeface="ＭＳ Ｐゴシック"/>
              </a:rPr>
              <a:t>MIMO</a:t>
            </a:r>
            <a:r>
              <a:rPr lang="ja-JP" altLang="en-US" b="1" dirty="0">
                <a:solidFill>
                  <a:schemeClr val="tx2"/>
                </a:solidFill>
                <a:latin typeface="Arial"/>
                <a:ea typeface="ＭＳ Ｐゴシック"/>
              </a:rPr>
              <a:t>（</a:t>
            </a:r>
            <a:r>
              <a:rPr lang="en-US" altLang="ja-JP" b="1" dirty="0">
                <a:solidFill>
                  <a:schemeClr val="tx2"/>
                </a:solidFill>
                <a:latin typeface="Arial"/>
                <a:ea typeface="ＭＳ Ｐゴシック"/>
              </a:rPr>
              <a:t>SU-MIMO</a:t>
            </a:r>
            <a:r>
              <a:rPr lang="ja-JP" altLang="en-US" b="1" dirty="0">
                <a:solidFill>
                  <a:schemeClr val="tx2"/>
                </a:solidFill>
                <a:latin typeface="Arial"/>
                <a:ea typeface="ＭＳ Ｐゴシック"/>
              </a:rPr>
              <a:t>）</a:t>
            </a:r>
          </a:p>
        </p:txBody>
      </p:sp>
    </p:spTree>
    <p:extLst>
      <p:ext uri="{BB962C8B-B14F-4D97-AF65-F5344CB8AC3E}">
        <p14:creationId xmlns:p14="http://schemas.microsoft.com/office/powerpoint/2010/main" val="40103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500"/>
                            </p:stCondLst>
                            <p:childTnLst>
                              <p:par>
                                <p:cTn id="18" presetID="22" presetClass="exit" presetSubtype="4" fill="hold" nodeType="afterEffect">
                                  <p:stCondLst>
                                    <p:cond delay="0"/>
                                  </p:stCondLst>
                                  <p:childTnLst>
                                    <p:animEffect transition="out" filter="wipe(down)">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par>
                          <p:cTn id="25" fill="hold">
                            <p:stCondLst>
                              <p:cond delay="1500"/>
                            </p:stCondLst>
                            <p:childTnLst>
                              <p:par>
                                <p:cTn id="26" presetID="22" presetClass="exit" presetSubtype="2" fill="hold" nodeType="afterEffect">
                                  <p:stCondLst>
                                    <p:cond delay="0"/>
                                  </p:stCondLst>
                                  <p:childTnLst>
                                    <p:animEffect transition="out" filter="wipe(right)">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par>
                          <p:cTn id="33" fill="hold">
                            <p:stCondLst>
                              <p:cond delay="2500"/>
                            </p:stCondLst>
                            <p:childTnLst>
                              <p:par>
                                <p:cTn id="34" presetID="22" presetClass="exit" presetSubtype="8" fill="hold" nodeType="afterEffect">
                                  <p:stCondLst>
                                    <p:cond delay="0"/>
                                  </p:stCondLst>
                                  <p:childTnLst>
                                    <p:animEffect transition="out" filter="wipe(left)">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childTnLst>
                          </p:cTn>
                        </p:par>
                        <p:par>
                          <p:cTn id="41" fill="hold">
                            <p:stCondLst>
                              <p:cond delay="3500"/>
                            </p:stCondLst>
                            <p:childTnLst>
                              <p:par>
                                <p:cTn id="42" presetID="22" presetClass="exit" presetSubtype="2" fill="hold" nodeType="afterEffect">
                                  <p:stCondLst>
                                    <p:cond delay="0"/>
                                  </p:stCondLst>
                                  <p:childTnLst>
                                    <p:animEffect transition="out" filter="wipe(right)">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4500"/>
                            </p:stCondLst>
                            <p:childTnLst>
                              <p:par>
                                <p:cTn id="50" presetID="22" presetClass="exit" presetSubtype="8" fill="hold" nodeType="afterEffect">
                                  <p:stCondLst>
                                    <p:cond delay="0"/>
                                  </p:stCondLst>
                                  <p:childTnLst>
                                    <p:animEffect transition="out" filter="wipe(left)">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childTnLst>
                          </p:cTn>
                        </p:par>
                        <p:par>
                          <p:cTn id="53" fill="hold">
                            <p:stCondLst>
                              <p:cond delay="5000"/>
                            </p:stCondLst>
                            <p:childTnLst>
                              <p:par>
                                <p:cTn id="54" presetID="22" presetClass="entr" presetSubtype="2"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right)">
                                      <p:cBhvr>
                                        <p:cTn id="56" dur="500"/>
                                        <p:tgtEl>
                                          <p:spTgt spid="38"/>
                                        </p:tgtEl>
                                      </p:cBhvr>
                                    </p:animEffect>
                                  </p:childTnLst>
                                </p:cTn>
                              </p:par>
                            </p:childTnLst>
                          </p:cTn>
                        </p:par>
                        <p:par>
                          <p:cTn id="57" fill="hold">
                            <p:stCondLst>
                              <p:cond delay="5500"/>
                            </p:stCondLst>
                            <p:childTnLst>
                              <p:par>
                                <p:cTn id="58" presetID="22" presetClass="exit" presetSubtype="4" fill="hold" nodeType="afterEffect">
                                  <p:stCondLst>
                                    <p:cond delay="0"/>
                                  </p:stCondLst>
                                  <p:childTnLst>
                                    <p:animEffect transition="out" filter="wipe(down)">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grpId="0" nodeType="clickEffect">
                                  <p:stCondLst>
                                    <p:cond delay="0"/>
                                  </p:stCondLst>
                                  <p:childTnLst>
                                    <p:animEffect transition="out" filter="wipe(left)">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500"/>
                                        <p:tgtEl>
                                          <p:spTgt spid="31"/>
                                        </p:tgtEl>
                                      </p:cBhvr>
                                    </p:animEffect>
                                  </p:childTnLst>
                                </p:cTn>
                              </p:par>
                              <p:par>
                                <p:cTn id="77" presetID="22" presetClass="entr" presetSubtype="8"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left)">
                                      <p:cBhvr>
                                        <p:cTn id="79" dur="500"/>
                                        <p:tgtEl>
                                          <p:spTgt spid="33"/>
                                        </p:tgtEl>
                                      </p:cBhvr>
                                    </p:animEffect>
                                  </p:childTnLst>
                                </p:cTn>
                              </p:par>
                              <p:par>
                                <p:cTn id="80" presetID="22" presetClass="entr" presetSubtype="8"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500"/>
                                        <p:tgtEl>
                                          <p:spTgt spid="35"/>
                                        </p:tgtEl>
                                      </p:cBhvr>
                                    </p:animEffect>
                                  </p:childTnLst>
                                </p:cTn>
                              </p:par>
                            </p:childTnLst>
                          </p:cTn>
                        </p:par>
                        <p:par>
                          <p:cTn id="83" fill="hold">
                            <p:stCondLst>
                              <p:cond delay="1500"/>
                            </p:stCondLst>
                            <p:childTnLst>
                              <p:par>
                                <p:cTn id="84" presetID="22" presetClass="exit" presetSubtype="8" fill="hold" nodeType="afterEffect">
                                  <p:stCondLst>
                                    <p:cond delay="0"/>
                                  </p:stCondLst>
                                  <p:childTnLst>
                                    <p:animEffect transition="out" filter="wipe(left)">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22" presetClass="exit" presetSubtype="8" fill="hold" nodeType="withEffect">
                                  <p:stCondLst>
                                    <p:cond delay="0"/>
                                  </p:stCondLst>
                                  <p:childTnLst>
                                    <p:animEffect transition="out" filter="wipe(left)">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22" presetClass="exit" presetSubtype="8" fill="hold" nodeType="withEffect">
                                  <p:stCondLst>
                                    <p:cond delay="0"/>
                                  </p:stCondLst>
                                  <p:childTnLst>
                                    <p:animEffect transition="out" filter="wipe(left)">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par>
                          <p:cTn id="93" fill="hold">
                            <p:stCondLst>
                              <p:cond delay="2000"/>
                            </p:stCondLst>
                            <p:childTnLst>
                              <p:par>
                                <p:cTn id="94" presetID="22" presetClass="entr" presetSubtype="2" fill="hold"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right)">
                                      <p:cBhvr>
                                        <p:cTn id="96" dur="500"/>
                                        <p:tgtEl>
                                          <p:spTgt spid="36"/>
                                        </p:tgtEl>
                                      </p:cBhvr>
                                    </p:animEffect>
                                  </p:childTnLst>
                                </p:cTn>
                              </p:par>
                            </p:childTnLst>
                          </p:cTn>
                        </p:par>
                        <p:par>
                          <p:cTn id="97" fill="hold">
                            <p:stCondLst>
                              <p:cond delay="2500"/>
                            </p:stCondLst>
                            <p:childTnLst>
                              <p:par>
                                <p:cTn id="98" presetID="22" presetClass="exit" presetSubtype="2" fill="hold" nodeType="afterEffect">
                                  <p:stCondLst>
                                    <p:cond delay="0"/>
                                  </p:stCondLst>
                                  <p:childTnLst>
                                    <p:animEffect transition="out" filter="wipe(right)">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par>
                          <p:cTn id="101" fill="hold">
                            <p:stCondLst>
                              <p:cond delay="3000"/>
                            </p:stCondLst>
                            <p:childTnLst>
                              <p:par>
                                <p:cTn id="102" presetID="22" presetClass="entr" presetSubtype="2" fill="hold" nodeType="after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right)">
                                      <p:cBhvr>
                                        <p:cTn id="104" dur="500"/>
                                        <p:tgtEl>
                                          <p:spTgt spid="37"/>
                                        </p:tgtEl>
                                      </p:cBhvr>
                                    </p:animEffect>
                                  </p:childTnLst>
                                </p:cTn>
                              </p:par>
                            </p:childTnLst>
                          </p:cTn>
                        </p:par>
                        <p:par>
                          <p:cTn id="105" fill="hold">
                            <p:stCondLst>
                              <p:cond delay="3500"/>
                            </p:stCondLst>
                            <p:childTnLst>
                              <p:par>
                                <p:cTn id="106" presetID="22" presetClass="exit" presetSubtype="2" fill="hold" nodeType="afterEffect">
                                  <p:stCondLst>
                                    <p:cond delay="0"/>
                                  </p:stCondLst>
                                  <p:childTnLst>
                                    <p:animEffect transition="out" filter="wipe(right)">
                                      <p:cBhvr>
                                        <p:cTn id="107" dur="500"/>
                                        <p:tgtEl>
                                          <p:spTgt spid="37"/>
                                        </p:tgtEl>
                                      </p:cBhvr>
                                    </p:animEffect>
                                    <p:set>
                                      <p:cBhvr>
                                        <p:cTn id="108" dur="1" fill="hold">
                                          <p:stCondLst>
                                            <p:cond delay="499"/>
                                          </p:stCondLst>
                                        </p:cTn>
                                        <p:tgtEl>
                                          <p:spTgt spid="37"/>
                                        </p:tgtEl>
                                        <p:attrNameLst>
                                          <p:attrName>style.visibility</p:attrName>
                                        </p:attrNameLst>
                                      </p:cBhvr>
                                      <p:to>
                                        <p:strVal val="hidden"/>
                                      </p:to>
                                    </p:set>
                                  </p:childTnLst>
                                </p:cTn>
                              </p:par>
                            </p:childTnLst>
                          </p:cTn>
                        </p:par>
                        <p:par>
                          <p:cTn id="109" fill="hold">
                            <p:stCondLst>
                              <p:cond delay="4000"/>
                            </p:stCondLst>
                            <p:childTnLst>
                              <p:par>
                                <p:cTn id="110" presetID="22" presetClass="entr" presetSubtype="2" fill="hold" nodeType="after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right)">
                                      <p:cBhvr>
                                        <p:cTn id="112" dur="500"/>
                                        <p:tgtEl>
                                          <p:spTgt spid="38"/>
                                        </p:tgtEl>
                                      </p:cBhvr>
                                    </p:animEffect>
                                  </p:childTnLst>
                                </p:cTn>
                              </p:par>
                            </p:childTnLst>
                          </p:cTn>
                        </p:par>
                        <p:par>
                          <p:cTn id="113" fill="hold">
                            <p:stCondLst>
                              <p:cond delay="4500"/>
                            </p:stCondLst>
                            <p:childTnLst>
                              <p:par>
                                <p:cTn id="114" presetID="22" presetClass="exit" presetSubtype="2" fill="hold" nodeType="afterEffect">
                                  <p:stCondLst>
                                    <p:cond delay="0"/>
                                  </p:stCondLst>
                                  <p:childTnLst>
                                    <p:animEffect transition="out" filter="wipe(right)">
                                      <p:cBhvr>
                                        <p:cTn id="115" dur="500"/>
                                        <p:tgtEl>
                                          <p:spTgt spid="38"/>
                                        </p:tgtEl>
                                      </p:cBhvr>
                                    </p:animEffect>
                                    <p:set>
                                      <p:cBhvr>
                                        <p:cTn id="116" dur="1" fill="hold">
                                          <p:stCondLst>
                                            <p:cond delay="499"/>
                                          </p:stCondLst>
                                        </p:cTn>
                                        <p:tgtEl>
                                          <p:spTgt spid="38"/>
                                        </p:tgtEl>
                                        <p:attrNameLst>
                                          <p:attrName>style.visibility</p:attrName>
                                        </p:attrNameLst>
                                      </p:cBhvr>
                                      <p:to>
                                        <p:strVal val="hidden"/>
                                      </p:to>
                                    </p:set>
                                  </p:childTnLst>
                                </p:cTn>
                              </p:par>
                            </p:childTnLst>
                          </p:cTn>
                        </p:par>
                        <p:par>
                          <p:cTn id="117" fill="hold">
                            <p:stCondLst>
                              <p:cond delay="5000"/>
                            </p:stCondLst>
                            <p:childTnLst>
                              <p:par>
                                <p:cTn id="118" presetID="22" presetClass="entr" presetSubtype="8"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left)">
                                      <p:cBhvr>
                                        <p:cTn id="120" dur="500"/>
                                        <p:tgtEl>
                                          <p:spTgt spid="31"/>
                                        </p:tgtEl>
                                      </p:cBhvr>
                                    </p:animEffect>
                                  </p:childTnLst>
                                </p:cTn>
                              </p:par>
                              <p:par>
                                <p:cTn id="121" presetID="22" presetClass="entr" presetSubtype="8" fill="hold"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wipe(left)">
                                      <p:cBhvr>
                                        <p:cTn id="123" dur="500"/>
                                        <p:tgtEl>
                                          <p:spTgt spid="33"/>
                                        </p:tgtEl>
                                      </p:cBhvr>
                                    </p:animEffect>
                                  </p:childTnLst>
                                </p:cTn>
                              </p:par>
                              <p:par>
                                <p:cTn id="124" presetID="22" presetClass="entr" presetSubtype="8"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wipe(left)">
                                      <p:cBhvr>
                                        <p:cTn id="126" dur="500"/>
                                        <p:tgtEl>
                                          <p:spTgt spid="35"/>
                                        </p:tgtEl>
                                      </p:cBhvr>
                                    </p:animEffect>
                                  </p:childTnLst>
                                </p:cTn>
                              </p:par>
                            </p:childTnLst>
                          </p:cTn>
                        </p:par>
                        <p:par>
                          <p:cTn id="127" fill="hold">
                            <p:stCondLst>
                              <p:cond delay="5500"/>
                            </p:stCondLst>
                            <p:childTnLst>
                              <p:par>
                                <p:cTn id="128" presetID="22" presetClass="exit" presetSubtype="8" fill="hold" nodeType="afterEffect">
                                  <p:stCondLst>
                                    <p:cond delay="0"/>
                                  </p:stCondLst>
                                  <p:childTnLst>
                                    <p:animEffect transition="out" filter="wipe(left)">
                                      <p:cBhvr>
                                        <p:cTn id="129" dur="500"/>
                                        <p:tgtEl>
                                          <p:spTgt spid="31"/>
                                        </p:tgtEl>
                                      </p:cBhvr>
                                    </p:animEffect>
                                    <p:set>
                                      <p:cBhvr>
                                        <p:cTn id="130" dur="1" fill="hold">
                                          <p:stCondLst>
                                            <p:cond delay="499"/>
                                          </p:stCondLst>
                                        </p:cTn>
                                        <p:tgtEl>
                                          <p:spTgt spid="31"/>
                                        </p:tgtEl>
                                        <p:attrNameLst>
                                          <p:attrName>style.visibility</p:attrName>
                                        </p:attrNameLst>
                                      </p:cBhvr>
                                      <p:to>
                                        <p:strVal val="hidden"/>
                                      </p:to>
                                    </p:set>
                                  </p:childTnLst>
                                </p:cTn>
                              </p:par>
                              <p:par>
                                <p:cTn id="131" presetID="22" presetClass="exit" presetSubtype="8" fill="hold" nodeType="withEffect">
                                  <p:stCondLst>
                                    <p:cond delay="0"/>
                                  </p:stCondLst>
                                  <p:childTnLst>
                                    <p:animEffect transition="out" filter="wipe(left)">
                                      <p:cBhvr>
                                        <p:cTn id="132" dur="500"/>
                                        <p:tgtEl>
                                          <p:spTgt spid="33"/>
                                        </p:tgtEl>
                                      </p:cBhvr>
                                    </p:animEffect>
                                    <p:set>
                                      <p:cBhvr>
                                        <p:cTn id="133" dur="1" fill="hold">
                                          <p:stCondLst>
                                            <p:cond delay="499"/>
                                          </p:stCondLst>
                                        </p:cTn>
                                        <p:tgtEl>
                                          <p:spTgt spid="33"/>
                                        </p:tgtEl>
                                        <p:attrNameLst>
                                          <p:attrName>style.visibility</p:attrName>
                                        </p:attrNameLst>
                                      </p:cBhvr>
                                      <p:to>
                                        <p:strVal val="hidden"/>
                                      </p:to>
                                    </p:set>
                                  </p:childTnLst>
                                </p:cTn>
                              </p:par>
                              <p:par>
                                <p:cTn id="134" presetID="22" presetClass="exit" presetSubtype="8" fill="hold" nodeType="withEffect">
                                  <p:stCondLst>
                                    <p:cond delay="0"/>
                                  </p:stCondLst>
                                  <p:childTnLst>
                                    <p:animEffect transition="out" filter="wipe(left)">
                                      <p:cBhvr>
                                        <p:cTn id="135" dur="500"/>
                                        <p:tgtEl>
                                          <p:spTgt spid="35"/>
                                        </p:tgtEl>
                                      </p:cBhvr>
                                    </p:animEffect>
                                    <p:set>
                                      <p:cBhvr>
                                        <p:cTn id="136" dur="1" fill="hold">
                                          <p:stCondLst>
                                            <p:cond delay="499"/>
                                          </p:stCondLst>
                                        </p:cTn>
                                        <p:tgtEl>
                                          <p:spTgt spid="35"/>
                                        </p:tgtEl>
                                        <p:attrNameLst>
                                          <p:attrName>style.visibility</p:attrName>
                                        </p:attrNameLst>
                                      </p:cBhvr>
                                      <p:to>
                                        <p:strVal val="hidden"/>
                                      </p:to>
                                    </p:set>
                                  </p:childTnLst>
                                </p:cTn>
                              </p:par>
                            </p:childTnLst>
                          </p:cTn>
                        </p:par>
                        <p:par>
                          <p:cTn id="137" fill="hold">
                            <p:stCondLst>
                              <p:cond delay="6000"/>
                            </p:stCondLst>
                            <p:childTnLst>
                              <p:par>
                                <p:cTn id="138" presetID="22" presetClass="entr" presetSubtype="2" fill="hold" nodeType="after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wipe(right)">
                                      <p:cBhvr>
                                        <p:cTn id="140" dur="500"/>
                                        <p:tgtEl>
                                          <p:spTgt spid="36"/>
                                        </p:tgtEl>
                                      </p:cBhvr>
                                    </p:animEffect>
                                  </p:childTnLst>
                                </p:cTn>
                              </p:par>
                            </p:childTnLst>
                          </p:cTn>
                        </p:par>
                        <p:par>
                          <p:cTn id="141" fill="hold">
                            <p:stCondLst>
                              <p:cond delay="6500"/>
                            </p:stCondLst>
                            <p:childTnLst>
                              <p:par>
                                <p:cTn id="142" presetID="22" presetClass="exit" presetSubtype="2" fill="hold" nodeType="afterEffect">
                                  <p:stCondLst>
                                    <p:cond delay="0"/>
                                  </p:stCondLst>
                                  <p:childTnLst>
                                    <p:animEffect transition="out" filter="wipe(right)">
                                      <p:cBhvr>
                                        <p:cTn id="143" dur="500"/>
                                        <p:tgtEl>
                                          <p:spTgt spid="36"/>
                                        </p:tgtEl>
                                      </p:cBhvr>
                                    </p:animEffect>
                                    <p:set>
                                      <p:cBhvr>
                                        <p:cTn id="144" dur="1" fill="hold">
                                          <p:stCondLst>
                                            <p:cond delay="499"/>
                                          </p:stCondLst>
                                        </p:cTn>
                                        <p:tgtEl>
                                          <p:spTgt spid="36"/>
                                        </p:tgtEl>
                                        <p:attrNameLst>
                                          <p:attrName>style.visibility</p:attrName>
                                        </p:attrNameLst>
                                      </p:cBhvr>
                                      <p:to>
                                        <p:strVal val="hidden"/>
                                      </p:to>
                                    </p:set>
                                  </p:childTnLst>
                                </p:cTn>
                              </p:par>
                            </p:childTnLst>
                          </p:cTn>
                        </p:par>
                        <p:par>
                          <p:cTn id="145" fill="hold">
                            <p:stCondLst>
                              <p:cond delay="7000"/>
                            </p:stCondLst>
                            <p:childTnLst>
                              <p:par>
                                <p:cTn id="146" presetID="22" presetClass="entr" presetSubtype="2" fill="hold" nodeType="after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wipe(right)">
                                      <p:cBhvr>
                                        <p:cTn id="148" dur="500"/>
                                        <p:tgtEl>
                                          <p:spTgt spid="37"/>
                                        </p:tgtEl>
                                      </p:cBhvr>
                                    </p:animEffect>
                                  </p:childTnLst>
                                </p:cTn>
                              </p:par>
                            </p:childTnLst>
                          </p:cTn>
                        </p:par>
                        <p:par>
                          <p:cTn id="149" fill="hold">
                            <p:stCondLst>
                              <p:cond delay="7500"/>
                            </p:stCondLst>
                            <p:childTnLst>
                              <p:par>
                                <p:cTn id="150" presetID="22" presetClass="exit" presetSubtype="2" fill="hold" nodeType="afterEffect">
                                  <p:stCondLst>
                                    <p:cond delay="0"/>
                                  </p:stCondLst>
                                  <p:childTnLst>
                                    <p:animEffect transition="out" filter="wipe(right)">
                                      <p:cBhvr>
                                        <p:cTn id="151" dur="500"/>
                                        <p:tgtEl>
                                          <p:spTgt spid="37"/>
                                        </p:tgtEl>
                                      </p:cBhvr>
                                    </p:animEffect>
                                    <p:set>
                                      <p:cBhvr>
                                        <p:cTn id="152" dur="1" fill="hold">
                                          <p:stCondLst>
                                            <p:cond delay="499"/>
                                          </p:stCondLst>
                                        </p:cTn>
                                        <p:tgtEl>
                                          <p:spTgt spid="37"/>
                                        </p:tgtEl>
                                        <p:attrNameLst>
                                          <p:attrName>style.visibility</p:attrName>
                                        </p:attrNameLst>
                                      </p:cBhvr>
                                      <p:to>
                                        <p:strVal val="hidden"/>
                                      </p:to>
                                    </p:set>
                                  </p:childTnLst>
                                </p:cTn>
                              </p:par>
                            </p:childTnLst>
                          </p:cTn>
                        </p:par>
                        <p:par>
                          <p:cTn id="153" fill="hold">
                            <p:stCondLst>
                              <p:cond delay="8000"/>
                            </p:stCondLst>
                            <p:childTnLst>
                              <p:par>
                                <p:cTn id="154" presetID="22" presetClass="entr" presetSubtype="2" fill="hold" nodeType="afterEffect">
                                  <p:stCondLst>
                                    <p:cond delay="0"/>
                                  </p:stCondLst>
                                  <p:childTnLst>
                                    <p:set>
                                      <p:cBhvr>
                                        <p:cTn id="155" dur="1" fill="hold">
                                          <p:stCondLst>
                                            <p:cond delay="0"/>
                                          </p:stCondLst>
                                        </p:cTn>
                                        <p:tgtEl>
                                          <p:spTgt spid="38"/>
                                        </p:tgtEl>
                                        <p:attrNameLst>
                                          <p:attrName>style.visibility</p:attrName>
                                        </p:attrNameLst>
                                      </p:cBhvr>
                                      <p:to>
                                        <p:strVal val="visible"/>
                                      </p:to>
                                    </p:set>
                                    <p:animEffect transition="in" filter="wipe(right)">
                                      <p:cBhvr>
                                        <p:cTn id="156" dur="500"/>
                                        <p:tgtEl>
                                          <p:spTgt spid="38"/>
                                        </p:tgtEl>
                                      </p:cBhvr>
                                    </p:animEffect>
                                  </p:childTnLst>
                                </p:cTn>
                              </p:par>
                            </p:childTnLst>
                          </p:cTn>
                        </p:par>
                        <p:par>
                          <p:cTn id="157" fill="hold">
                            <p:stCondLst>
                              <p:cond delay="8500"/>
                            </p:stCondLst>
                            <p:childTnLst>
                              <p:par>
                                <p:cTn id="158" presetID="22" presetClass="exit" presetSubtype="2" fill="hold" nodeType="afterEffect">
                                  <p:stCondLst>
                                    <p:cond delay="0"/>
                                  </p:stCondLst>
                                  <p:childTnLst>
                                    <p:animEffect transition="out" filter="wipe(right)">
                                      <p:cBhvr>
                                        <p:cTn id="159" dur="500"/>
                                        <p:tgtEl>
                                          <p:spTgt spid="38"/>
                                        </p:tgtEl>
                                      </p:cBhvr>
                                    </p:animEffect>
                                    <p:set>
                                      <p:cBhvr>
                                        <p:cTn id="160" dur="1" fill="hold">
                                          <p:stCondLst>
                                            <p:cond delay="499"/>
                                          </p:stCondLst>
                                        </p:cTn>
                                        <p:tgtEl>
                                          <p:spTgt spid="38"/>
                                        </p:tgtEl>
                                        <p:attrNameLst>
                                          <p:attrName>style.visibility</p:attrName>
                                        </p:attrNameLst>
                                      </p:cBhvr>
                                      <p:to>
                                        <p:strVal val="hidden"/>
                                      </p:to>
                                    </p:set>
                                  </p:childTnLst>
                                </p:cTn>
                              </p:par>
                            </p:childTnLst>
                          </p:cTn>
                        </p:par>
                        <p:par>
                          <p:cTn id="161" fill="hold">
                            <p:stCondLst>
                              <p:cond delay="9000"/>
                            </p:stCondLst>
                            <p:childTnLst>
                              <p:par>
                                <p:cTn id="162" presetID="22" presetClass="entr" presetSubtype="8" fill="hold" nodeType="after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wipe(left)">
                                      <p:cBhvr>
                                        <p:cTn id="164" dur="500"/>
                                        <p:tgtEl>
                                          <p:spTgt spid="31"/>
                                        </p:tgtEl>
                                      </p:cBhvr>
                                    </p:animEffect>
                                  </p:childTnLst>
                                </p:cTn>
                              </p:par>
                              <p:par>
                                <p:cTn id="165" presetID="22" presetClass="entr" presetSubtype="8" fill="hold" nodeType="with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wipe(left)">
                                      <p:cBhvr>
                                        <p:cTn id="167" dur="500"/>
                                        <p:tgtEl>
                                          <p:spTgt spid="33"/>
                                        </p:tgtEl>
                                      </p:cBhvr>
                                    </p:animEffect>
                                  </p:childTnLst>
                                </p:cTn>
                              </p:par>
                              <p:par>
                                <p:cTn id="168" presetID="22" presetClass="entr" presetSubtype="8" fill="hold" nodeType="withEffect">
                                  <p:stCondLst>
                                    <p:cond delay="0"/>
                                  </p:stCondLst>
                                  <p:childTnLst>
                                    <p:set>
                                      <p:cBhvr>
                                        <p:cTn id="169" dur="1" fill="hold">
                                          <p:stCondLst>
                                            <p:cond delay="0"/>
                                          </p:stCondLst>
                                        </p:cTn>
                                        <p:tgtEl>
                                          <p:spTgt spid="35"/>
                                        </p:tgtEl>
                                        <p:attrNameLst>
                                          <p:attrName>style.visibility</p:attrName>
                                        </p:attrNameLst>
                                      </p:cBhvr>
                                      <p:to>
                                        <p:strVal val="visible"/>
                                      </p:to>
                                    </p:set>
                                    <p:animEffect transition="in" filter="wipe(left)">
                                      <p:cBhvr>
                                        <p:cTn id="170" dur="500"/>
                                        <p:tgtEl>
                                          <p:spTgt spid="35"/>
                                        </p:tgtEl>
                                      </p:cBhvr>
                                    </p:animEffect>
                                  </p:childTnLst>
                                </p:cTn>
                              </p:par>
                            </p:childTnLst>
                          </p:cTn>
                        </p:par>
                        <p:par>
                          <p:cTn id="171" fill="hold">
                            <p:stCondLst>
                              <p:cond delay="9500"/>
                            </p:stCondLst>
                            <p:childTnLst>
                              <p:par>
                                <p:cTn id="172" presetID="22" presetClass="exit" presetSubtype="8" fill="hold" nodeType="afterEffect">
                                  <p:stCondLst>
                                    <p:cond delay="0"/>
                                  </p:stCondLst>
                                  <p:childTnLst>
                                    <p:animEffect transition="out" filter="wipe(left)">
                                      <p:cBhvr>
                                        <p:cTn id="173" dur="500"/>
                                        <p:tgtEl>
                                          <p:spTgt spid="31"/>
                                        </p:tgtEl>
                                      </p:cBhvr>
                                    </p:animEffect>
                                    <p:set>
                                      <p:cBhvr>
                                        <p:cTn id="174" dur="1" fill="hold">
                                          <p:stCondLst>
                                            <p:cond delay="499"/>
                                          </p:stCondLst>
                                        </p:cTn>
                                        <p:tgtEl>
                                          <p:spTgt spid="31"/>
                                        </p:tgtEl>
                                        <p:attrNameLst>
                                          <p:attrName>style.visibility</p:attrName>
                                        </p:attrNameLst>
                                      </p:cBhvr>
                                      <p:to>
                                        <p:strVal val="hidden"/>
                                      </p:to>
                                    </p:set>
                                  </p:childTnLst>
                                </p:cTn>
                              </p:par>
                              <p:par>
                                <p:cTn id="175" presetID="22" presetClass="exit" presetSubtype="8" fill="hold" nodeType="withEffect">
                                  <p:stCondLst>
                                    <p:cond delay="0"/>
                                  </p:stCondLst>
                                  <p:childTnLst>
                                    <p:animEffect transition="out" filter="wipe(left)">
                                      <p:cBhvr>
                                        <p:cTn id="176" dur="500"/>
                                        <p:tgtEl>
                                          <p:spTgt spid="33"/>
                                        </p:tgtEl>
                                      </p:cBhvr>
                                    </p:animEffect>
                                    <p:set>
                                      <p:cBhvr>
                                        <p:cTn id="177" dur="1" fill="hold">
                                          <p:stCondLst>
                                            <p:cond delay="499"/>
                                          </p:stCondLst>
                                        </p:cTn>
                                        <p:tgtEl>
                                          <p:spTgt spid="33"/>
                                        </p:tgtEl>
                                        <p:attrNameLst>
                                          <p:attrName>style.visibility</p:attrName>
                                        </p:attrNameLst>
                                      </p:cBhvr>
                                      <p:to>
                                        <p:strVal val="hidden"/>
                                      </p:to>
                                    </p:set>
                                  </p:childTnLst>
                                </p:cTn>
                              </p:par>
                              <p:par>
                                <p:cTn id="178" presetID="22" presetClass="exit" presetSubtype="8" fill="hold" nodeType="withEffect">
                                  <p:stCondLst>
                                    <p:cond delay="0"/>
                                  </p:stCondLst>
                                  <p:childTnLst>
                                    <p:animEffect transition="out" filter="wipe(left)">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childTnLst>
                          </p:cTn>
                        </p:par>
                        <p:par>
                          <p:cTn id="181" fill="hold">
                            <p:stCondLst>
                              <p:cond delay="10000"/>
                            </p:stCondLst>
                            <p:childTnLst>
                              <p:par>
                                <p:cTn id="182" presetID="22" presetClass="entr" presetSubtype="2" fill="hold" nodeType="afterEffect">
                                  <p:stCondLst>
                                    <p:cond delay="0"/>
                                  </p:stCondLst>
                                  <p:childTnLst>
                                    <p:set>
                                      <p:cBhvr>
                                        <p:cTn id="183" dur="1" fill="hold">
                                          <p:stCondLst>
                                            <p:cond delay="0"/>
                                          </p:stCondLst>
                                        </p:cTn>
                                        <p:tgtEl>
                                          <p:spTgt spid="36"/>
                                        </p:tgtEl>
                                        <p:attrNameLst>
                                          <p:attrName>style.visibility</p:attrName>
                                        </p:attrNameLst>
                                      </p:cBhvr>
                                      <p:to>
                                        <p:strVal val="visible"/>
                                      </p:to>
                                    </p:set>
                                    <p:animEffect transition="in" filter="wipe(right)">
                                      <p:cBhvr>
                                        <p:cTn id="184" dur="500"/>
                                        <p:tgtEl>
                                          <p:spTgt spid="36"/>
                                        </p:tgtEl>
                                      </p:cBhvr>
                                    </p:animEffect>
                                  </p:childTnLst>
                                </p:cTn>
                              </p:par>
                            </p:childTnLst>
                          </p:cTn>
                        </p:par>
                        <p:par>
                          <p:cTn id="185" fill="hold">
                            <p:stCondLst>
                              <p:cond delay="10500"/>
                            </p:stCondLst>
                            <p:childTnLst>
                              <p:par>
                                <p:cTn id="186" presetID="22" presetClass="exit" presetSubtype="2" fill="hold" nodeType="afterEffect">
                                  <p:stCondLst>
                                    <p:cond delay="0"/>
                                  </p:stCondLst>
                                  <p:childTnLst>
                                    <p:animEffect transition="out" filter="wipe(right)">
                                      <p:cBhvr>
                                        <p:cTn id="187" dur="500"/>
                                        <p:tgtEl>
                                          <p:spTgt spid="36"/>
                                        </p:tgtEl>
                                      </p:cBhvr>
                                    </p:animEffect>
                                    <p:set>
                                      <p:cBhvr>
                                        <p:cTn id="188" dur="1" fill="hold">
                                          <p:stCondLst>
                                            <p:cond delay="499"/>
                                          </p:stCondLst>
                                        </p:cTn>
                                        <p:tgtEl>
                                          <p:spTgt spid="36"/>
                                        </p:tgtEl>
                                        <p:attrNameLst>
                                          <p:attrName>style.visibility</p:attrName>
                                        </p:attrNameLst>
                                      </p:cBhvr>
                                      <p:to>
                                        <p:strVal val="hidden"/>
                                      </p:to>
                                    </p:set>
                                  </p:childTnLst>
                                </p:cTn>
                              </p:par>
                            </p:childTnLst>
                          </p:cTn>
                        </p:par>
                        <p:par>
                          <p:cTn id="189" fill="hold">
                            <p:stCondLst>
                              <p:cond delay="11000"/>
                            </p:stCondLst>
                            <p:childTnLst>
                              <p:par>
                                <p:cTn id="190" presetID="22" presetClass="entr" presetSubtype="2" fill="hold" nodeType="afterEffect">
                                  <p:stCondLst>
                                    <p:cond delay="0"/>
                                  </p:stCondLst>
                                  <p:childTnLst>
                                    <p:set>
                                      <p:cBhvr>
                                        <p:cTn id="191" dur="1" fill="hold">
                                          <p:stCondLst>
                                            <p:cond delay="0"/>
                                          </p:stCondLst>
                                        </p:cTn>
                                        <p:tgtEl>
                                          <p:spTgt spid="37"/>
                                        </p:tgtEl>
                                        <p:attrNameLst>
                                          <p:attrName>style.visibility</p:attrName>
                                        </p:attrNameLst>
                                      </p:cBhvr>
                                      <p:to>
                                        <p:strVal val="visible"/>
                                      </p:to>
                                    </p:set>
                                    <p:animEffect transition="in" filter="wipe(right)">
                                      <p:cBhvr>
                                        <p:cTn id="192" dur="500"/>
                                        <p:tgtEl>
                                          <p:spTgt spid="37"/>
                                        </p:tgtEl>
                                      </p:cBhvr>
                                    </p:animEffect>
                                  </p:childTnLst>
                                </p:cTn>
                              </p:par>
                            </p:childTnLst>
                          </p:cTn>
                        </p:par>
                        <p:par>
                          <p:cTn id="193" fill="hold">
                            <p:stCondLst>
                              <p:cond delay="11500"/>
                            </p:stCondLst>
                            <p:childTnLst>
                              <p:par>
                                <p:cTn id="194" presetID="22" presetClass="exit" presetSubtype="2" fill="hold" nodeType="afterEffect">
                                  <p:stCondLst>
                                    <p:cond delay="0"/>
                                  </p:stCondLst>
                                  <p:childTnLst>
                                    <p:animEffect transition="out" filter="wipe(right)">
                                      <p:cBhvr>
                                        <p:cTn id="195" dur="500"/>
                                        <p:tgtEl>
                                          <p:spTgt spid="37"/>
                                        </p:tgtEl>
                                      </p:cBhvr>
                                    </p:animEffect>
                                    <p:set>
                                      <p:cBhvr>
                                        <p:cTn id="196" dur="1" fill="hold">
                                          <p:stCondLst>
                                            <p:cond delay="499"/>
                                          </p:stCondLst>
                                        </p:cTn>
                                        <p:tgtEl>
                                          <p:spTgt spid="37"/>
                                        </p:tgtEl>
                                        <p:attrNameLst>
                                          <p:attrName>style.visibility</p:attrName>
                                        </p:attrNameLst>
                                      </p:cBhvr>
                                      <p:to>
                                        <p:strVal val="hidden"/>
                                      </p:to>
                                    </p:set>
                                  </p:childTnLst>
                                </p:cTn>
                              </p:par>
                            </p:childTnLst>
                          </p:cTn>
                        </p:par>
                        <p:par>
                          <p:cTn id="197" fill="hold">
                            <p:stCondLst>
                              <p:cond delay="12000"/>
                            </p:stCondLst>
                            <p:childTnLst>
                              <p:par>
                                <p:cTn id="198" presetID="22" presetClass="entr" presetSubtype="2" fill="hold" nodeType="afterEffect">
                                  <p:stCondLst>
                                    <p:cond delay="0"/>
                                  </p:stCondLst>
                                  <p:childTnLst>
                                    <p:set>
                                      <p:cBhvr>
                                        <p:cTn id="199" dur="1" fill="hold">
                                          <p:stCondLst>
                                            <p:cond delay="0"/>
                                          </p:stCondLst>
                                        </p:cTn>
                                        <p:tgtEl>
                                          <p:spTgt spid="38"/>
                                        </p:tgtEl>
                                        <p:attrNameLst>
                                          <p:attrName>style.visibility</p:attrName>
                                        </p:attrNameLst>
                                      </p:cBhvr>
                                      <p:to>
                                        <p:strVal val="visible"/>
                                      </p:to>
                                    </p:set>
                                    <p:animEffect transition="in" filter="wipe(right)">
                                      <p:cBhvr>
                                        <p:cTn id="200" dur="500"/>
                                        <p:tgtEl>
                                          <p:spTgt spid="38"/>
                                        </p:tgtEl>
                                      </p:cBhvr>
                                    </p:animEffect>
                                  </p:childTnLst>
                                </p:cTn>
                              </p:par>
                            </p:childTnLst>
                          </p:cTn>
                        </p:par>
                        <p:par>
                          <p:cTn id="201" fill="hold">
                            <p:stCondLst>
                              <p:cond delay="12500"/>
                            </p:stCondLst>
                            <p:childTnLst>
                              <p:par>
                                <p:cTn id="202" presetID="22" presetClass="exit" presetSubtype="2" fill="hold" nodeType="afterEffect">
                                  <p:stCondLst>
                                    <p:cond delay="0"/>
                                  </p:stCondLst>
                                  <p:childTnLst>
                                    <p:animEffect transition="out" filter="wipe(right)">
                                      <p:cBhvr>
                                        <p:cTn id="203" dur="500"/>
                                        <p:tgtEl>
                                          <p:spTgt spid="38"/>
                                        </p:tgtEl>
                                      </p:cBhvr>
                                    </p:animEffect>
                                    <p:set>
                                      <p:cBhvr>
                                        <p:cTn id="20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6" grpId="0" animBg="1"/>
      <p:bldP spid="43" grpId="0" animBg="1"/>
      <p:bldP spid="42" grpId="0" animBg="1"/>
      <p:bldP spid="3"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effectLst/>
        </p:spPr>
        <p:txBody>
          <a:bodyPr/>
          <a:lstStyle/>
          <a:p>
            <a:r>
              <a:rPr lang="ja-JP" altLang="en-US">
                <a:latin typeface="Arial"/>
                <a:ea typeface="ＭＳ Ｐゴシック"/>
              </a:rPr>
              <a:t>クライアント サポートの向上</a:t>
            </a:r>
            <a:br>
              <a:rPr lang="ja-JP" altLang="en-US">
                <a:latin typeface="Arial"/>
                <a:ea typeface="ＭＳ Ｐゴシック"/>
              </a:rPr>
            </a:br>
            <a:r>
              <a:rPr lang="ja-JP" altLang="en-US" sz="2000">
                <a:solidFill>
                  <a:schemeClr val="tx1"/>
                </a:solidFill>
                <a:latin typeface="Arial"/>
                <a:ea typeface="ＭＳ Ｐゴシック"/>
              </a:rPr>
              <a:t>バッテリを節約 </a:t>
            </a:r>
            <a:endParaRPr lang="ja-JP" altLang="en-US" sz="2000" dirty="0">
              <a:solidFill>
                <a:schemeClr val="tx1"/>
              </a:solidFill>
              <a:latin typeface="Arial"/>
              <a:ea typeface="ＭＳ Ｐゴシック"/>
            </a:endParaRPr>
          </a:p>
        </p:txBody>
      </p:sp>
      <p:sp>
        <p:nvSpPr>
          <p:cNvPr id="87" name="Rectangle 86"/>
          <p:cNvSpPr/>
          <p:nvPr/>
        </p:nvSpPr>
        <p:spPr>
          <a:xfrm>
            <a:off x="0" y="4378582"/>
            <a:ext cx="9151861" cy="344231"/>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r>
              <a:rPr lang="ja-JP" altLang="en-US" dirty="0">
                <a:solidFill>
                  <a:srgbClr val="FFFFFF"/>
                </a:solidFill>
                <a:latin typeface="Arial"/>
                <a:ea typeface="ＭＳ Ｐゴシック"/>
              </a:rPr>
              <a:t>高速な </a:t>
            </a:r>
            <a:r>
              <a:rPr lang="en-US" altLang="ja-JP" dirty="0">
                <a:solidFill>
                  <a:srgbClr val="FFFFFF"/>
                </a:solidFill>
                <a:latin typeface="Arial"/>
                <a:ea typeface="ＭＳ Ｐゴシック"/>
              </a:rPr>
              <a:t>802.11ac </a:t>
            </a:r>
            <a:r>
              <a:rPr lang="ja-JP" altLang="en-US" dirty="0">
                <a:solidFill>
                  <a:srgbClr val="FFFFFF"/>
                </a:solidFill>
                <a:latin typeface="Arial"/>
                <a:ea typeface="ＭＳ Ｐゴシック"/>
              </a:rPr>
              <a:t>によって送受信に要する時間が短縮 </a:t>
            </a:r>
            <a:r>
              <a:rPr lang="en-US" altLang="ja-JP" dirty="0">
                <a:solidFill>
                  <a:srgbClr val="FFFFFF"/>
                </a:solidFill>
                <a:latin typeface="Arial"/>
                <a:ea typeface="ＭＳ Ｐゴシック"/>
              </a:rPr>
              <a:t>= </a:t>
            </a:r>
            <a:r>
              <a:rPr lang="ja-JP" altLang="en-US" dirty="0">
                <a:solidFill>
                  <a:srgbClr val="FFFFFF"/>
                </a:solidFill>
                <a:latin typeface="Arial"/>
                <a:ea typeface="ＭＳ Ｐゴシック"/>
              </a:rPr>
              <a:t>バッテリ駆動時間の向上 </a:t>
            </a:r>
          </a:p>
        </p:txBody>
      </p:sp>
      <p:sp>
        <p:nvSpPr>
          <p:cNvPr id="88" name="Pentagon 87"/>
          <p:cNvSpPr/>
          <p:nvPr/>
        </p:nvSpPr>
        <p:spPr>
          <a:xfrm>
            <a:off x="1209314" y="2646112"/>
            <a:ext cx="7451078" cy="140906"/>
          </a:xfrm>
          <a:prstGeom prst="homePlate">
            <a:avLst/>
          </a:prstGeom>
          <a:gradFill flip="none" rotWithShape="1">
            <a:gsLst>
              <a:gs pos="0">
                <a:schemeClr val="tx1">
                  <a:alpha val="0"/>
                </a:schemeClr>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a:ea typeface="ＭＳ Ｐゴシック"/>
            </a:endParaRPr>
          </a:p>
        </p:txBody>
      </p:sp>
      <p:sp>
        <p:nvSpPr>
          <p:cNvPr id="89" name="TextBox 88"/>
          <p:cNvSpPr txBox="1"/>
          <p:nvPr/>
        </p:nvSpPr>
        <p:spPr>
          <a:xfrm>
            <a:off x="106571" y="2562677"/>
            <a:ext cx="1261088" cy="307777"/>
          </a:xfrm>
          <a:prstGeom prst="rect">
            <a:avLst/>
          </a:prstGeom>
          <a:noFill/>
          <a:effectLst/>
        </p:spPr>
        <p:txBody>
          <a:bodyPr wrap="square" rtlCol="0">
            <a:spAutoFit/>
          </a:bodyPr>
          <a:lstStyle/>
          <a:p>
            <a:pPr algn="r"/>
            <a:r>
              <a:rPr lang="ja-JP" altLang="en-US" sz="1400" dirty="0">
                <a:latin typeface="Arial"/>
                <a:ea typeface="ＭＳ Ｐゴシック"/>
              </a:rPr>
              <a:t>データ</a:t>
            </a:r>
          </a:p>
        </p:txBody>
      </p:sp>
      <p:sp>
        <p:nvSpPr>
          <p:cNvPr id="90" name="TextBox 89"/>
          <p:cNvSpPr txBox="1"/>
          <p:nvPr/>
        </p:nvSpPr>
        <p:spPr>
          <a:xfrm>
            <a:off x="106571" y="1891293"/>
            <a:ext cx="1261088" cy="307777"/>
          </a:xfrm>
          <a:prstGeom prst="rect">
            <a:avLst/>
          </a:prstGeom>
          <a:noFill/>
          <a:effectLst/>
        </p:spPr>
        <p:txBody>
          <a:bodyPr wrap="square" rtlCol="0">
            <a:spAutoFit/>
          </a:bodyPr>
          <a:lstStyle/>
          <a:p>
            <a:pPr algn="r"/>
            <a:r>
              <a:rPr lang="en-US" altLang="ja-JP" sz="1400" dirty="0">
                <a:solidFill>
                  <a:schemeClr val="accent1"/>
                </a:solidFill>
                <a:latin typeface="Arial"/>
                <a:ea typeface="ＭＳ Ｐゴシック"/>
              </a:rPr>
              <a:t>802.11ac</a:t>
            </a:r>
          </a:p>
        </p:txBody>
      </p:sp>
      <p:sp>
        <p:nvSpPr>
          <p:cNvPr id="91" name="TextBox 90"/>
          <p:cNvSpPr txBox="1"/>
          <p:nvPr/>
        </p:nvSpPr>
        <p:spPr>
          <a:xfrm>
            <a:off x="106571" y="3248664"/>
            <a:ext cx="1261088" cy="307777"/>
          </a:xfrm>
          <a:prstGeom prst="rect">
            <a:avLst/>
          </a:prstGeom>
          <a:noFill/>
          <a:effectLst/>
        </p:spPr>
        <p:txBody>
          <a:bodyPr wrap="square" rtlCol="0">
            <a:spAutoFit/>
          </a:bodyPr>
          <a:lstStyle/>
          <a:p>
            <a:pPr algn="r"/>
            <a:r>
              <a:rPr lang="en-US" altLang="ja-JP" sz="1400" dirty="0">
                <a:solidFill>
                  <a:schemeClr val="accent1"/>
                </a:solidFill>
                <a:latin typeface="Arial"/>
                <a:ea typeface="ＭＳ Ｐゴシック"/>
              </a:rPr>
              <a:t>802.11n</a:t>
            </a:r>
            <a:endParaRPr lang="ja-JP" altLang="en-US" sz="1400" dirty="0">
              <a:solidFill>
                <a:schemeClr val="accent1"/>
              </a:solidFill>
              <a:latin typeface="Arial"/>
              <a:ea typeface="ＭＳ Ｐゴシック"/>
            </a:endParaRPr>
          </a:p>
        </p:txBody>
      </p:sp>
      <p:sp>
        <p:nvSpPr>
          <p:cNvPr id="93" name="TextBox 92"/>
          <p:cNvSpPr txBox="1"/>
          <p:nvPr/>
        </p:nvSpPr>
        <p:spPr>
          <a:xfrm>
            <a:off x="1420944" y="1045857"/>
            <a:ext cx="701591" cy="261610"/>
          </a:xfrm>
          <a:prstGeom prst="rect">
            <a:avLst/>
          </a:prstGeom>
          <a:noFill/>
          <a:effectLst/>
        </p:spPr>
        <p:txBody>
          <a:bodyPr wrap="square" rtlCol="0">
            <a:spAutoFit/>
          </a:bodyPr>
          <a:lstStyle/>
          <a:p>
            <a:pPr algn="ctr"/>
            <a:r>
              <a:rPr lang="en-US" altLang="ja-JP" sz="1050" dirty="0">
                <a:latin typeface="Arial"/>
                <a:ea typeface="ＭＳ Ｐゴシック"/>
              </a:rPr>
              <a:t>0 MB</a:t>
            </a:r>
            <a:endParaRPr lang="ja-JP" altLang="en-US" sz="1050" dirty="0">
              <a:latin typeface="Arial"/>
              <a:ea typeface="ＭＳ Ｐゴシック"/>
            </a:endParaRPr>
          </a:p>
        </p:txBody>
      </p:sp>
      <p:sp>
        <p:nvSpPr>
          <p:cNvPr id="95" name="TextBox 94"/>
          <p:cNvSpPr txBox="1"/>
          <p:nvPr/>
        </p:nvSpPr>
        <p:spPr>
          <a:xfrm>
            <a:off x="2667694" y="1045857"/>
            <a:ext cx="701591" cy="261610"/>
          </a:xfrm>
          <a:prstGeom prst="rect">
            <a:avLst/>
          </a:prstGeom>
          <a:noFill/>
          <a:effectLst/>
        </p:spPr>
        <p:txBody>
          <a:bodyPr wrap="square" rtlCol="0">
            <a:spAutoFit/>
          </a:bodyPr>
          <a:lstStyle/>
          <a:p>
            <a:pPr algn="ctr"/>
            <a:r>
              <a:rPr lang="en-US" altLang="ja-JP" sz="1050" dirty="0">
                <a:latin typeface="Arial"/>
                <a:ea typeface="ＭＳ Ｐゴシック"/>
              </a:rPr>
              <a:t>890 MB</a:t>
            </a:r>
            <a:endParaRPr lang="ja-JP" altLang="en-US" sz="1050" dirty="0">
              <a:latin typeface="Arial"/>
              <a:ea typeface="ＭＳ Ｐゴシック"/>
            </a:endParaRPr>
          </a:p>
        </p:txBody>
      </p:sp>
      <p:sp>
        <p:nvSpPr>
          <p:cNvPr id="97" name="TextBox 96"/>
          <p:cNvSpPr txBox="1"/>
          <p:nvPr/>
        </p:nvSpPr>
        <p:spPr>
          <a:xfrm>
            <a:off x="4230160" y="1049704"/>
            <a:ext cx="701591" cy="253916"/>
          </a:xfrm>
          <a:prstGeom prst="rect">
            <a:avLst/>
          </a:prstGeom>
          <a:noFill/>
          <a:effectLst/>
        </p:spPr>
        <p:txBody>
          <a:bodyPr wrap="square" rtlCol="0">
            <a:spAutoFit/>
          </a:bodyPr>
          <a:lstStyle/>
          <a:p>
            <a:pPr algn="ctr"/>
            <a:r>
              <a:rPr lang="en-US" altLang="ja-JP" sz="1050" dirty="0">
                <a:latin typeface="Arial"/>
                <a:ea typeface="ＭＳ Ｐゴシック"/>
              </a:rPr>
              <a:t>2.1 GB</a:t>
            </a:r>
            <a:endParaRPr lang="ja-JP" altLang="en-US" sz="1050" dirty="0">
              <a:latin typeface="Arial"/>
              <a:ea typeface="ＭＳ Ｐゴシック"/>
            </a:endParaRPr>
          </a:p>
        </p:txBody>
      </p:sp>
      <p:sp>
        <p:nvSpPr>
          <p:cNvPr id="99" name="TextBox 98"/>
          <p:cNvSpPr txBox="1"/>
          <p:nvPr/>
        </p:nvSpPr>
        <p:spPr>
          <a:xfrm>
            <a:off x="5563720" y="1049704"/>
            <a:ext cx="701591" cy="253916"/>
          </a:xfrm>
          <a:prstGeom prst="rect">
            <a:avLst/>
          </a:prstGeom>
          <a:noFill/>
          <a:effectLst/>
        </p:spPr>
        <p:txBody>
          <a:bodyPr wrap="square" rtlCol="0">
            <a:spAutoFit/>
          </a:bodyPr>
          <a:lstStyle/>
          <a:p>
            <a:pPr algn="ctr"/>
            <a:r>
              <a:rPr lang="en-US" altLang="ja-JP" sz="1050" dirty="0">
                <a:latin typeface="Arial"/>
                <a:ea typeface="ＭＳ Ｐゴシック"/>
              </a:rPr>
              <a:t>3.26 GB</a:t>
            </a:r>
            <a:endParaRPr lang="ja-JP" altLang="en-US" sz="1050" dirty="0">
              <a:latin typeface="Arial"/>
              <a:ea typeface="ＭＳ Ｐゴシック"/>
            </a:endParaRPr>
          </a:p>
        </p:txBody>
      </p:sp>
      <p:sp>
        <p:nvSpPr>
          <p:cNvPr id="101" name="TextBox 100"/>
          <p:cNvSpPr txBox="1"/>
          <p:nvPr/>
        </p:nvSpPr>
        <p:spPr>
          <a:xfrm>
            <a:off x="6826233" y="1049704"/>
            <a:ext cx="701591" cy="253916"/>
          </a:xfrm>
          <a:prstGeom prst="rect">
            <a:avLst/>
          </a:prstGeom>
          <a:noFill/>
          <a:effectLst/>
        </p:spPr>
        <p:txBody>
          <a:bodyPr wrap="square" rtlCol="0">
            <a:spAutoFit/>
          </a:bodyPr>
          <a:lstStyle/>
          <a:p>
            <a:pPr algn="ctr"/>
            <a:r>
              <a:rPr lang="en-US" altLang="ja-JP" sz="1050" dirty="0">
                <a:latin typeface="Arial"/>
                <a:ea typeface="ＭＳ Ｐゴシック"/>
              </a:rPr>
              <a:t>4.68 GB</a:t>
            </a:r>
            <a:endParaRPr lang="ja-JP" altLang="en-US" sz="1050" dirty="0">
              <a:latin typeface="Arial"/>
              <a:ea typeface="ＭＳ Ｐゴシック"/>
            </a:endParaRPr>
          </a:p>
        </p:txBody>
      </p:sp>
      <p:sp>
        <p:nvSpPr>
          <p:cNvPr id="102" name="TextBox 101"/>
          <p:cNvSpPr txBox="1"/>
          <p:nvPr/>
        </p:nvSpPr>
        <p:spPr>
          <a:xfrm>
            <a:off x="7875604" y="1049704"/>
            <a:ext cx="701591" cy="253916"/>
          </a:xfrm>
          <a:prstGeom prst="rect">
            <a:avLst/>
          </a:prstGeom>
          <a:noFill/>
          <a:effectLst/>
        </p:spPr>
        <p:txBody>
          <a:bodyPr wrap="square" rtlCol="0">
            <a:spAutoFit/>
          </a:bodyPr>
          <a:lstStyle/>
          <a:p>
            <a:pPr algn="ctr"/>
            <a:r>
              <a:rPr lang="en-US" altLang="ja-JP" sz="1050" dirty="0">
                <a:latin typeface="Arial"/>
                <a:ea typeface="ＭＳ Ｐゴシック"/>
              </a:rPr>
              <a:t>4.68 GB</a:t>
            </a:r>
            <a:endParaRPr lang="ja-JP" altLang="en-US" sz="1050" dirty="0">
              <a:latin typeface="Arial"/>
              <a:ea typeface="ＭＳ Ｐゴシック"/>
            </a:endParaRPr>
          </a:p>
        </p:txBody>
      </p:sp>
      <p:sp>
        <p:nvSpPr>
          <p:cNvPr id="144" name="TextBox 143"/>
          <p:cNvSpPr txBox="1"/>
          <p:nvPr/>
        </p:nvSpPr>
        <p:spPr>
          <a:xfrm>
            <a:off x="1390817" y="4120042"/>
            <a:ext cx="701591" cy="261610"/>
          </a:xfrm>
          <a:prstGeom prst="rect">
            <a:avLst/>
          </a:prstGeom>
          <a:noFill/>
          <a:effectLst/>
        </p:spPr>
        <p:txBody>
          <a:bodyPr wrap="square" rtlCol="0">
            <a:spAutoFit/>
          </a:bodyPr>
          <a:lstStyle/>
          <a:p>
            <a:pPr algn="ctr"/>
            <a:r>
              <a:rPr lang="en-US" altLang="ja-JP" sz="1050" dirty="0">
                <a:latin typeface="Arial"/>
                <a:ea typeface="ＭＳ Ｐゴシック"/>
              </a:rPr>
              <a:t>0 MB</a:t>
            </a:r>
            <a:endParaRPr lang="ja-JP" altLang="en-US" sz="1050" dirty="0">
              <a:latin typeface="Arial"/>
              <a:ea typeface="ＭＳ Ｐゴシック"/>
            </a:endParaRPr>
          </a:p>
        </p:txBody>
      </p:sp>
      <p:sp>
        <p:nvSpPr>
          <p:cNvPr id="145" name="TextBox 144"/>
          <p:cNvSpPr txBox="1"/>
          <p:nvPr/>
        </p:nvSpPr>
        <p:spPr>
          <a:xfrm>
            <a:off x="2036568" y="4120042"/>
            <a:ext cx="701591" cy="261610"/>
          </a:xfrm>
          <a:prstGeom prst="rect">
            <a:avLst/>
          </a:prstGeom>
          <a:noFill/>
          <a:effectLst/>
        </p:spPr>
        <p:txBody>
          <a:bodyPr wrap="square" rtlCol="0">
            <a:spAutoFit/>
          </a:bodyPr>
          <a:lstStyle/>
          <a:p>
            <a:pPr algn="ctr"/>
            <a:r>
              <a:rPr lang="en-US" altLang="ja-JP" sz="1050" dirty="0">
                <a:latin typeface="Arial"/>
                <a:ea typeface="ＭＳ Ｐゴシック"/>
              </a:rPr>
              <a:t>432 MB</a:t>
            </a:r>
            <a:endParaRPr lang="ja-JP" altLang="en-US" sz="1050" dirty="0">
              <a:latin typeface="Arial"/>
              <a:ea typeface="ＭＳ Ｐゴシック"/>
            </a:endParaRPr>
          </a:p>
        </p:txBody>
      </p:sp>
      <p:sp>
        <p:nvSpPr>
          <p:cNvPr id="146" name="TextBox 145"/>
          <p:cNvSpPr txBox="1"/>
          <p:nvPr/>
        </p:nvSpPr>
        <p:spPr>
          <a:xfrm>
            <a:off x="2737239" y="4127736"/>
            <a:ext cx="701591" cy="253916"/>
          </a:xfrm>
          <a:prstGeom prst="rect">
            <a:avLst/>
          </a:prstGeom>
          <a:noFill/>
          <a:effectLst/>
        </p:spPr>
        <p:txBody>
          <a:bodyPr wrap="square" rtlCol="0">
            <a:spAutoFit/>
          </a:bodyPr>
          <a:lstStyle/>
          <a:p>
            <a:pPr algn="ctr"/>
            <a:r>
              <a:rPr lang="en-US" altLang="ja-JP" sz="1050" dirty="0">
                <a:latin typeface="Arial"/>
                <a:ea typeface="ＭＳ Ｐゴシック"/>
              </a:rPr>
              <a:t>1.08 GB</a:t>
            </a:r>
            <a:endParaRPr lang="ja-JP" altLang="en-US" sz="1050" dirty="0">
              <a:latin typeface="Arial"/>
              <a:ea typeface="ＭＳ Ｐゴシック"/>
            </a:endParaRPr>
          </a:p>
        </p:txBody>
      </p:sp>
      <p:sp>
        <p:nvSpPr>
          <p:cNvPr id="147" name="TextBox 146"/>
          <p:cNvSpPr txBox="1"/>
          <p:nvPr/>
        </p:nvSpPr>
        <p:spPr>
          <a:xfrm>
            <a:off x="3478133" y="4127736"/>
            <a:ext cx="701591" cy="253916"/>
          </a:xfrm>
          <a:prstGeom prst="rect">
            <a:avLst/>
          </a:prstGeom>
          <a:noFill/>
          <a:effectLst/>
        </p:spPr>
        <p:txBody>
          <a:bodyPr wrap="square" rtlCol="0">
            <a:spAutoFit/>
          </a:bodyPr>
          <a:lstStyle/>
          <a:p>
            <a:pPr algn="ctr"/>
            <a:r>
              <a:rPr lang="en-US" altLang="ja-JP" sz="1050" dirty="0">
                <a:latin typeface="Arial"/>
                <a:ea typeface="ＭＳ Ｐゴシック"/>
              </a:rPr>
              <a:t>1.64 GB</a:t>
            </a:r>
            <a:endParaRPr lang="ja-JP" altLang="en-US" sz="1050" dirty="0">
              <a:latin typeface="Arial"/>
              <a:ea typeface="ＭＳ Ｐゴシック"/>
            </a:endParaRPr>
          </a:p>
        </p:txBody>
      </p:sp>
      <p:sp>
        <p:nvSpPr>
          <p:cNvPr id="148" name="TextBox 147"/>
          <p:cNvSpPr txBox="1"/>
          <p:nvPr/>
        </p:nvSpPr>
        <p:spPr>
          <a:xfrm>
            <a:off x="4226394" y="4127736"/>
            <a:ext cx="701591" cy="253916"/>
          </a:xfrm>
          <a:prstGeom prst="rect">
            <a:avLst/>
          </a:prstGeom>
          <a:noFill/>
          <a:effectLst/>
        </p:spPr>
        <p:txBody>
          <a:bodyPr wrap="square" rtlCol="0">
            <a:spAutoFit/>
          </a:bodyPr>
          <a:lstStyle/>
          <a:p>
            <a:pPr algn="ctr"/>
            <a:r>
              <a:rPr lang="en-US" altLang="ja-JP" sz="1050" dirty="0">
                <a:latin typeface="Arial"/>
                <a:ea typeface="ＭＳ Ｐゴシック"/>
              </a:rPr>
              <a:t>2.13 GB</a:t>
            </a:r>
            <a:endParaRPr lang="ja-JP" altLang="en-US" sz="1050" dirty="0">
              <a:latin typeface="Arial"/>
              <a:ea typeface="ＭＳ Ｐゴシック"/>
            </a:endParaRPr>
          </a:p>
        </p:txBody>
      </p:sp>
      <p:sp>
        <p:nvSpPr>
          <p:cNvPr id="149" name="TextBox 148"/>
          <p:cNvSpPr txBox="1"/>
          <p:nvPr/>
        </p:nvSpPr>
        <p:spPr>
          <a:xfrm>
            <a:off x="4972974" y="4127736"/>
            <a:ext cx="701591" cy="253916"/>
          </a:xfrm>
          <a:prstGeom prst="rect">
            <a:avLst/>
          </a:prstGeom>
          <a:noFill/>
          <a:effectLst/>
        </p:spPr>
        <p:txBody>
          <a:bodyPr wrap="square" rtlCol="0">
            <a:spAutoFit/>
          </a:bodyPr>
          <a:lstStyle/>
          <a:p>
            <a:pPr algn="ctr"/>
            <a:r>
              <a:rPr lang="en-US" altLang="ja-JP" sz="1050" dirty="0">
                <a:latin typeface="Arial"/>
                <a:ea typeface="ＭＳ Ｐゴシック"/>
              </a:rPr>
              <a:t>2.76 GB</a:t>
            </a:r>
            <a:endParaRPr lang="ja-JP" altLang="en-US" sz="1050" dirty="0">
              <a:latin typeface="Arial"/>
              <a:ea typeface="ＭＳ Ｐゴシック"/>
            </a:endParaRPr>
          </a:p>
        </p:txBody>
      </p:sp>
      <p:grpSp>
        <p:nvGrpSpPr>
          <p:cNvPr id="5" name="Group 4"/>
          <p:cNvGrpSpPr/>
          <p:nvPr/>
        </p:nvGrpSpPr>
        <p:grpSpPr>
          <a:xfrm>
            <a:off x="1505142" y="1324400"/>
            <a:ext cx="452935" cy="1200336"/>
            <a:chOff x="2036568" y="1324400"/>
            <a:chExt cx="452935" cy="1200336"/>
          </a:xfrm>
        </p:grpSpPr>
        <p:sp>
          <p:nvSpPr>
            <p:cNvPr id="2" name="Rounded Rectangle 1"/>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4" name="Rounded Rectangle 3"/>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7" name="Round Same Side Corner Rectangle 6"/>
          <p:cNvSpPr/>
          <p:nvPr/>
        </p:nvSpPr>
        <p:spPr>
          <a:xfrm flipV="1">
            <a:off x="1543373" y="1683327"/>
            <a:ext cx="378339" cy="814776"/>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9" name="Rectangle 78"/>
          <p:cNvSpPr/>
          <p:nvPr/>
        </p:nvSpPr>
        <p:spPr>
          <a:xfrm>
            <a:off x="1508460" y="1731085"/>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25 %</a:t>
            </a:r>
          </a:p>
        </p:txBody>
      </p:sp>
      <p:grpSp>
        <p:nvGrpSpPr>
          <p:cNvPr id="6" name="Group 79"/>
          <p:cNvGrpSpPr/>
          <p:nvPr/>
        </p:nvGrpSpPr>
        <p:grpSpPr>
          <a:xfrm>
            <a:off x="2792022" y="1324400"/>
            <a:ext cx="452935" cy="1200336"/>
            <a:chOff x="2036568" y="1324400"/>
            <a:chExt cx="452935" cy="1200336"/>
          </a:xfrm>
        </p:grpSpPr>
        <p:sp>
          <p:nvSpPr>
            <p:cNvPr id="81" name="Rounded Rectangle 80"/>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82" name="Rounded Rectangle 81"/>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83" name="Round Same Side Corner Rectangle 82"/>
          <p:cNvSpPr/>
          <p:nvPr/>
        </p:nvSpPr>
        <p:spPr>
          <a:xfrm flipV="1">
            <a:off x="2829320" y="1799675"/>
            <a:ext cx="378339" cy="698427"/>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84" name="Rectangle 83"/>
          <p:cNvSpPr/>
          <p:nvPr/>
        </p:nvSpPr>
        <p:spPr>
          <a:xfrm>
            <a:off x="2781084" y="1838610"/>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20 %</a:t>
            </a:r>
            <a:endParaRPr lang="ja-JP" altLang="en-US" sz="1000" dirty="0">
              <a:solidFill>
                <a:schemeClr val="bg1"/>
              </a:solidFill>
              <a:latin typeface="Arial"/>
              <a:ea typeface="ＭＳ Ｐゴシック"/>
            </a:endParaRPr>
          </a:p>
        </p:txBody>
      </p:sp>
      <p:grpSp>
        <p:nvGrpSpPr>
          <p:cNvPr id="8" name="Group 84"/>
          <p:cNvGrpSpPr/>
          <p:nvPr/>
        </p:nvGrpSpPr>
        <p:grpSpPr>
          <a:xfrm>
            <a:off x="4354488" y="1324400"/>
            <a:ext cx="452935" cy="1200336"/>
            <a:chOff x="2036568" y="1324400"/>
            <a:chExt cx="452935" cy="1200336"/>
          </a:xfrm>
        </p:grpSpPr>
        <p:sp>
          <p:nvSpPr>
            <p:cNvPr id="86" name="Rounded Rectangle 85"/>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3" name="Rounded Rectangle 152"/>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54" name="Round Same Side Corner Rectangle 153"/>
          <p:cNvSpPr/>
          <p:nvPr/>
        </p:nvSpPr>
        <p:spPr>
          <a:xfrm flipV="1">
            <a:off x="4391786" y="1977305"/>
            <a:ext cx="378339" cy="520796"/>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5" name="Rectangle 154"/>
          <p:cNvSpPr/>
          <p:nvPr/>
        </p:nvSpPr>
        <p:spPr>
          <a:xfrm>
            <a:off x="4343550" y="1983955"/>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15 %</a:t>
            </a:r>
            <a:endParaRPr lang="ja-JP" altLang="en-US" sz="1000" dirty="0">
              <a:solidFill>
                <a:schemeClr val="bg1"/>
              </a:solidFill>
              <a:latin typeface="Arial"/>
              <a:ea typeface="ＭＳ Ｐゴシック"/>
            </a:endParaRPr>
          </a:p>
        </p:txBody>
      </p:sp>
      <p:grpSp>
        <p:nvGrpSpPr>
          <p:cNvPr id="9" name="Group 155"/>
          <p:cNvGrpSpPr/>
          <p:nvPr/>
        </p:nvGrpSpPr>
        <p:grpSpPr>
          <a:xfrm>
            <a:off x="5674565" y="1324400"/>
            <a:ext cx="452935" cy="1200336"/>
            <a:chOff x="2036568" y="1324400"/>
            <a:chExt cx="452935" cy="1200336"/>
          </a:xfrm>
        </p:grpSpPr>
        <p:sp>
          <p:nvSpPr>
            <p:cNvPr id="157" name="Rounded Rectangle 156"/>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8" name="Rounded Rectangle 157"/>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59" name="Round Same Side Corner Rectangle 158"/>
          <p:cNvSpPr/>
          <p:nvPr/>
        </p:nvSpPr>
        <p:spPr>
          <a:xfrm flipV="1">
            <a:off x="5712796" y="2154935"/>
            <a:ext cx="378339" cy="343165"/>
          </a:xfrm>
          <a:prstGeom prst="round2SameRect">
            <a:avLst/>
          </a:prstGeom>
          <a:solidFill>
            <a:srgbClr val="FFC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0" name="Rectangle 159"/>
          <p:cNvSpPr/>
          <p:nvPr/>
        </p:nvSpPr>
        <p:spPr>
          <a:xfrm>
            <a:off x="5677883" y="2152773"/>
            <a:ext cx="474810" cy="246221"/>
          </a:xfrm>
          <a:prstGeom prst="rect">
            <a:avLst/>
          </a:prstGeom>
        </p:spPr>
        <p:txBody>
          <a:bodyPr wrap="none">
            <a:spAutoFit/>
          </a:bodyPr>
          <a:lstStyle/>
          <a:p>
            <a:pPr algn="ctr"/>
            <a:r>
              <a:rPr lang="en-US" altLang="ja-JP" sz="1000" dirty="0">
                <a:solidFill>
                  <a:schemeClr val="accent3"/>
                </a:solidFill>
                <a:latin typeface="Arial"/>
                <a:ea typeface="ＭＳ Ｐゴシック"/>
              </a:rPr>
              <a:t>10 %</a:t>
            </a:r>
            <a:endParaRPr lang="ja-JP" altLang="en-US" sz="1000" dirty="0">
              <a:solidFill>
                <a:schemeClr val="accent3"/>
              </a:solidFill>
              <a:latin typeface="Arial"/>
              <a:ea typeface="ＭＳ Ｐゴシック"/>
            </a:endParaRPr>
          </a:p>
        </p:txBody>
      </p:sp>
      <p:grpSp>
        <p:nvGrpSpPr>
          <p:cNvPr id="10" name="Group 160"/>
          <p:cNvGrpSpPr/>
          <p:nvPr/>
        </p:nvGrpSpPr>
        <p:grpSpPr>
          <a:xfrm>
            <a:off x="6944684" y="1324400"/>
            <a:ext cx="452935" cy="1200336"/>
            <a:chOff x="2036568" y="1324400"/>
            <a:chExt cx="452935" cy="1200336"/>
          </a:xfrm>
        </p:grpSpPr>
        <p:sp>
          <p:nvSpPr>
            <p:cNvPr id="162" name="Rounded Rectangle 161"/>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3" name="Rounded Rectangle 162"/>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64" name="Round Same Side Corner Rectangle 163"/>
          <p:cNvSpPr/>
          <p:nvPr/>
        </p:nvSpPr>
        <p:spPr>
          <a:xfrm flipV="1">
            <a:off x="6982915" y="2332565"/>
            <a:ext cx="378339" cy="165534"/>
          </a:xfrm>
          <a:prstGeom prst="round2SameRect">
            <a:avLst>
              <a:gd name="adj1" fmla="val 24891"/>
              <a:gd name="adj2"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5" name="Rectangle 164"/>
          <p:cNvSpPr/>
          <p:nvPr/>
        </p:nvSpPr>
        <p:spPr>
          <a:xfrm>
            <a:off x="6983268" y="2287600"/>
            <a:ext cx="404278" cy="246221"/>
          </a:xfrm>
          <a:prstGeom prst="rect">
            <a:avLst/>
          </a:prstGeom>
        </p:spPr>
        <p:txBody>
          <a:bodyPr wrap="none">
            <a:spAutoFit/>
          </a:bodyPr>
          <a:lstStyle/>
          <a:p>
            <a:pPr algn="ctr"/>
            <a:r>
              <a:rPr lang="en-US" altLang="ja-JP" sz="1000" dirty="0">
                <a:solidFill>
                  <a:schemeClr val="bg2"/>
                </a:solidFill>
                <a:latin typeface="Arial"/>
                <a:ea typeface="ＭＳ Ｐゴシック"/>
              </a:rPr>
              <a:t>5 %</a:t>
            </a:r>
            <a:endParaRPr lang="ja-JP" altLang="en-US" sz="1000" dirty="0">
              <a:solidFill>
                <a:schemeClr val="bg2"/>
              </a:solidFill>
              <a:latin typeface="Arial"/>
              <a:ea typeface="ＭＳ Ｐゴシック"/>
            </a:endParaRPr>
          </a:p>
        </p:txBody>
      </p:sp>
      <p:grpSp>
        <p:nvGrpSpPr>
          <p:cNvPr id="11" name="Group 165"/>
          <p:cNvGrpSpPr/>
          <p:nvPr/>
        </p:nvGrpSpPr>
        <p:grpSpPr>
          <a:xfrm>
            <a:off x="8004557" y="1324400"/>
            <a:ext cx="452935" cy="1200336"/>
            <a:chOff x="2036568" y="1324400"/>
            <a:chExt cx="452935" cy="1200336"/>
          </a:xfrm>
        </p:grpSpPr>
        <p:sp>
          <p:nvSpPr>
            <p:cNvPr id="167" name="Rounded Rectangle 166"/>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8" name="Rounded Rectangle 167"/>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12" name="Group 168"/>
          <p:cNvGrpSpPr/>
          <p:nvPr/>
        </p:nvGrpSpPr>
        <p:grpSpPr>
          <a:xfrm>
            <a:off x="1505142" y="2870454"/>
            <a:ext cx="452935" cy="1200336"/>
            <a:chOff x="2036568" y="1324400"/>
            <a:chExt cx="452935" cy="1200336"/>
          </a:xfrm>
        </p:grpSpPr>
        <p:sp>
          <p:nvSpPr>
            <p:cNvPr id="170" name="Rounded Rectangle 16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71" name="Rounded Rectangle 17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72" name="Round Same Side Corner Rectangle 171"/>
          <p:cNvSpPr/>
          <p:nvPr/>
        </p:nvSpPr>
        <p:spPr>
          <a:xfrm flipV="1">
            <a:off x="1543373" y="3223031"/>
            <a:ext cx="378339" cy="814776"/>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73" name="Rectangle 172"/>
          <p:cNvSpPr/>
          <p:nvPr/>
        </p:nvSpPr>
        <p:spPr>
          <a:xfrm>
            <a:off x="1508460" y="3277139"/>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25 %</a:t>
            </a:r>
          </a:p>
        </p:txBody>
      </p:sp>
      <p:grpSp>
        <p:nvGrpSpPr>
          <p:cNvPr id="13" name="Group 173"/>
          <p:cNvGrpSpPr/>
          <p:nvPr/>
        </p:nvGrpSpPr>
        <p:grpSpPr>
          <a:xfrm>
            <a:off x="2148333" y="2870454"/>
            <a:ext cx="452935" cy="1200336"/>
            <a:chOff x="2036568" y="1324400"/>
            <a:chExt cx="452935" cy="1200336"/>
          </a:xfrm>
        </p:grpSpPr>
        <p:sp>
          <p:nvSpPr>
            <p:cNvPr id="175" name="Rounded Rectangle 17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76" name="Rounded Rectangle 17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77" name="Round Same Side Corner Rectangle 176"/>
          <p:cNvSpPr/>
          <p:nvPr/>
        </p:nvSpPr>
        <p:spPr>
          <a:xfrm flipV="1">
            <a:off x="2186564" y="3339380"/>
            <a:ext cx="378339" cy="698427"/>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78" name="Rectangle 177"/>
          <p:cNvSpPr/>
          <p:nvPr/>
        </p:nvSpPr>
        <p:spPr>
          <a:xfrm>
            <a:off x="2151651" y="3384664"/>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20 %</a:t>
            </a:r>
            <a:endParaRPr lang="ja-JP" altLang="en-US" sz="1000" dirty="0">
              <a:solidFill>
                <a:schemeClr val="bg1"/>
              </a:solidFill>
              <a:latin typeface="Arial"/>
              <a:ea typeface="ＭＳ Ｐゴシック"/>
            </a:endParaRPr>
          </a:p>
        </p:txBody>
      </p:sp>
      <p:grpSp>
        <p:nvGrpSpPr>
          <p:cNvPr id="14" name="Group 178"/>
          <p:cNvGrpSpPr/>
          <p:nvPr/>
        </p:nvGrpSpPr>
        <p:grpSpPr>
          <a:xfrm>
            <a:off x="2875146" y="2870454"/>
            <a:ext cx="452935" cy="1200336"/>
            <a:chOff x="2036568" y="1324400"/>
            <a:chExt cx="452935" cy="1200336"/>
          </a:xfrm>
        </p:grpSpPr>
        <p:sp>
          <p:nvSpPr>
            <p:cNvPr id="180" name="Rounded Rectangle 17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81" name="Rounded Rectangle 18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82" name="Round Same Side Corner Rectangle 181"/>
          <p:cNvSpPr/>
          <p:nvPr/>
        </p:nvSpPr>
        <p:spPr>
          <a:xfrm flipV="1">
            <a:off x="2912444" y="3517011"/>
            <a:ext cx="378339" cy="520796"/>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83" name="Rectangle 182"/>
          <p:cNvSpPr/>
          <p:nvPr/>
        </p:nvSpPr>
        <p:spPr>
          <a:xfrm>
            <a:off x="2864208" y="3530009"/>
            <a:ext cx="474810" cy="246221"/>
          </a:xfrm>
          <a:prstGeom prst="rect">
            <a:avLst/>
          </a:prstGeom>
        </p:spPr>
        <p:txBody>
          <a:bodyPr wrap="none">
            <a:spAutoFit/>
          </a:bodyPr>
          <a:lstStyle/>
          <a:p>
            <a:pPr algn="ctr"/>
            <a:r>
              <a:rPr lang="en-US" altLang="ja-JP" sz="1000" dirty="0">
                <a:solidFill>
                  <a:schemeClr val="bg1"/>
                </a:solidFill>
                <a:latin typeface="Arial"/>
                <a:ea typeface="ＭＳ Ｐゴシック"/>
              </a:rPr>
              <a:t>15 %</a:t>
            </a:r>
            <a:endParaRPr lang="ja-JP" altLang="en-US" sz="1000" dirty="0">
              <a:solidFill>
                <a:schemeClr val="bg1"/>
              </a:solidFill>
              <a:latin typeface="Arial"/>
              <a:ea typeface="ＭＳ Ｐゴシック"/>
            </a:endParaRPr>
          </a:p>
        </p:txBody>
      </p:sp>
      <p:grpSp>
        <p:nvGrpSpPr>
          <p:cNvPr id="15" name="Group 183"/>
          <p:cNvGrpSpPr/>
          <p:nvPr/>
        </p:nvGrpSpPr>
        <p:grpSpPr>
          <a:xfrm>
            <a:off x="3592994" y="2870455"/>
            <a:ext cx="452935" cy="1200336"/>
            <a:chOff x="2036568" y="1324400"/>
            <a:chExt cx="452935" cy="1200336"/>
          </a:xfrm>
        </p:grpSpPr>
        <p:sp>
          <p:nvSpPr>
            <p:cNvPr id="185" name="Rounded Rectangle 18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86" name="Rounded Rectangle 18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87" name="Round Same Side Corner Rectangle 186"/>
          <p:cNvSpPr/>
          <p:nvPr/>
        </p:nvSpPr>
        <p:spPr>
          <a:xfrm flipV="1">
            <a:off x="3631225" y="3694642"/>
            <a:ext cx="378339" cy="343165"/>
          </a:xfrm>
          <a:prstGeom prst="round2SameRect">
            <a:avLst/>
          </a:prstGeom>
          <a:solidFill>
            <a:srgbClr val="FFC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88" name="Rectangle 187"/>
          <p:cNvSpPr/>
          <p:nvPr/>
        </p:nvSpPr>
        <p:spPr>
          <a:xfrm>
            <a:off x="3596312" y="3698828"/>
            <a:ext cx="474810" cy="246221"/>
          </a:xfrm>
          <a:prstGeom prst="rect">
            <a:avLst/>
          </a:prstGeom>
        </p:spPr>
        <p:txBody>
          <a:bodyPr wrap="none">
            <a:spAutoFit/>
          </a:bodyPr>
          <a:lstStyle/>
          <a:p>
            <a:pPr algn="ctr"/>
            <a:r>
              <a:rPr lang="en-US" altLang="ja-JP" sz="1000" dirty="0">
                <a:solidFill>
                  <a:schemeClr val="accent3"/>
                </a:solidFill>
                <a:latin typeface="Arial"/>
                <a:ea typeface="ＭＳ Ｐゴシック"/>
              </a:rPr>
              <a:t>10 %</a:t>
            </a:r>
            <a:endParaRPr lang="ja-JP" altLang="en-US" sz="1000" dirty="0">
              <a:solidFill>
                <a:schemeClr val="accent3"/>
              </a:solidFill>
              <a:latin typeface="Arial"/>
              <a:ea typeface="ＭＳ Ｐゴシック"/>
            </a:endParaRPr>
          </a:p>
        </p:txBody>
      </p:sp>
      <p:grpSp>
        <p:nvGrpSpPr>
          <p:cNvPr id="16" name="Group 188"/>
          <p:cNvGrpSpPr/>
          <p:nvPr/>
        </p:nvGrpSpPr>
        <p:grpSpPr>
          <a:xfrm>
            <a:off x="4354488" y="2870455"/>
            <a:ext cx="452935" cy="1200336"/>
            <a:chOff x="2036568" y="1324400"/>
            <a:chExt cx="452935" cy="1200336"/>
          </a:xfrm>
        </p:grpSpPr>
        <p:sp>
          <p:nvSpPr>
            <p:cNvPr id="190" name="Rounded Rectangle 18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91" name="Rounded Rectangle 19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92" name="Round Same Side Corner Rectangle 191"/>
          <p:cNvSpPr/>
          <p:nvPr/>
        </p:nvSpPr>
        <p:spPr>
          <a:xfrm flipV="1">
            <a:off x="4391786" y="3872273"/>
            <a:ext cx="378339" cy="165534"/>
          </a:xfrm>
          <a:prstGeom prst="round2SameRect">
            <a:avLst>
              <a:gd name="adj1" fmla="val 24891"/>
              <a:gd name="adj2"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93" name="Rectangle 192"/>
          <p:cNvSpPr/>
          <p:nvPr/>
        </p:nvSpPr>
        <p:spPr>
          <a:xfrm>
            <a:off x="4378817" y="3833655"/>
            <a:ext cx="404278" cy="246221"/>
          </a:xfrm>
          <a:prstGeom prst="rect">
            <a:avLst/>
          </a:prstGeom>
        </p:spPr>
        <p:txBody>
          <a:bodyPr wrap="none">
            <a:spAutoFit/>
          </a:bodyPr>
          <a:lstStyle/>
          <a:p>
            <a:pPr algn="ctr"/>
            <a:r>
              <a:rPr lang="en-US" altLang="ja-JP" sz="1000" dirty="0">
                <a:solidFill>
                  <a:schemeClr val="bg2"/>
                </a:solidFill>
                <a:latin typeface="Arial"/>
                <a:ea typeface="ＭＳ Ｐゴシック"/>
              </a:rPr>
              <a:t>5 %</a:t>
            </a:r>
            <a:endParaRPr lang="ja-JP" altLang="en-US" sz="1000" dirty="0">
              <a:solidFill>
                <a:schemeClr val="bg2"/>
              </a:solidFill>
              <a:latin typeface="Arial"/>
              <a:ea typeface="ＭＳ Ｐゴシック"/>
            </a:endParaRPr>
          </a:p>
        </p:txBody>
      </p:sp>
      <p:grpSp>
        <p:nvGrpSpPr>
          <p:cNvPr id="17" name="Group 193"/>
          <p:cNvGrpSpPr/>
          <p:nvPr/>
        </p:nvGrpSpPr>
        <p:grpSpPr>
          <a:xfrm>
            <a:off x="5100395" y="2870455"/>
            <a:ext cx="452935" cy="1200336"/>
            <a:chOff x="2036568" y="1324400"/>
            <a:chExt cx="452935" cy="1200336"/>
          </a:xfrm>
        </p:grpSpPr>
        <p:sp>
          <p:nvSpPr>
            <p:cNvPr id="195" name="Rounded Rectangle 19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96" name="Rounded Rectangle 19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Tree>
    <p:extLst>
      <p:ext uri="{BB962C8B-B14F-4D97-AF65-F5344CB8AC3E}">
        <p14:creationId xmlns:p14="http://schemas.microsoft.com/office/powerpoint/2010/main" val="16026446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ltLang="ja-JP">
                <a:latin typeface="Arial"/>
                <a:ea typeface="ＭＳ Ｐゴシック"/>
              </a:rPr>
              <a:t>802.11ac Wave 2 </a:t>
            </a:r>
            <a:r>
              <a:rPr lang="ja-JP" altLang="en-US">
                <a:latin typeface="Arial"/>
                <a:ea typeface="ＭＳ Ｐゴシック"/>
              </a:rPr>
              <a:t>規格以上のサービスを提供できるのはシスコだけ</a:t>
            </a:r>
            <a:endParaRPr lang="ja-JP" altLang="en-US" dirty="0">
              <a:latin typeface="Arial"/>
              <a:ea typeface="ＭＳ Ｐゴシック"/>
            </a:endParaRPr>
          </a:p>
        </p:txBody>
      </p:sp>
    </p:spTree>
    <p:extLst>
      <p:ext uri="{BB962C8B-B14F-4D97-AF65-F5344CB8AC3E}">
        <p14:creationId xmlns:p14="http://schemas.microsoft.com/office/powerpoint/2010/main" val="378134241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230"/>
          <p:cNvSpPr/>
          <p:nvPr/>
        </p:nvSpPr>
        <p:spPr>
          <a:xfrm>
            <a:off x="5321730" y="4112020"/>
            <a:ext cx="3822270" cy="8453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4" name="Group 175"/>
          <p:cNvGrpSpPr/>
          <p:nvPr/>
        </p:nvGrpSpPr>
        <p:grpSpPr>
          <a:xfrm>
            <a:off x="917242" y="4136407"/>
            <a:ext cx="3408975" cy="615553"/>
            <a:chOff x="-75502" y="3606044"/>
            <a:chExt cx="3253731" cy="615553"/>
          </a:xfrm>
        </p:grpSpPr>
        <p:sp>
          <p:nvSpPr>
            <p:cNvPr id="177" name="Oval 176"/>
            <p:cNvSpPr/>
            <p:nvPr/>
          </p:nvSpPr>
          <p:spPr bwMode="auto">
            <a:xfrm flipH="1">
              <a:off x="2652073" y="3626878"/>
              <a:ext cx="526156"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181" name="Rectangle 180"/>
            <p:cNvSpPr/>
            <p:nvPr/>
          </p:nvSpPr>
          <p:spPr>
            <a:xfrm>
              <a:off x="-75502" y="3606044"/>
              <a:ext cx="2680075" cy="615553"/>
            </a:xfrm>
            <a:prstGeom prst="rect">
              <a:avLst/>
            </a:prstGeom>
          </p:spPr>
          <p:txBody>
            <a:bodyPr wrap="square">
              <a:spAutoFit/>
            </a:bodyPr>
            <a:lstStyle/>
            <a:p>
              <a:pPr algn="r"/>
              <a:r>
                <a:rPr lang="ja-JP" altLang="en-US" sz="1200" dirty="0">
                  <a:solidFill>
                    <a:schemeClr val="accent1"/>
                  </a:solidFill>
                  <a:latin typeface="Arial"/>
                  <a:ea typeface="ＭＳ Ｐゴシック"/>
                </a:rPr>
                <a:t>フレキシブル ラジオ アサインメント</a:t>
              </a:r>
            </a:p>
            <a:p>
              <a:pPr algn="r"/>
              <a:r>
                <a:rPr lang="ja-JP" altLang="en-US" sz="1100" dirty="0">
                  <a:solidFill>
                    <a:srgbClr val="343434"/>
                  </a:solidFill>
                  <a:latin typeface="Arial"/>
                  <a:ea typeface="ＭＳ Ｐゴシック"/>
                </a:rPr>
                <a:t>無線周波数を調整して </a:t>
              </a:r>
            </a:p>
            <a:p>
              <a:pPr algn="r"/>
              <a:r>
                <a:rPr lang="ja-JP" altLang="en-US" sz="1100" dirty="0">
                  <a:solidFill>
                    <a:srgbClr val="343434"/>
                  </a:solidFill>
                  <a:latin typeface="Arial"/>
                  <a:ea typeface="ＭＳ Ｐゴシック"/>
                </a:rPr>
                <a:t>環境に適したサービスを提供</a:t>
              </a:r>
              <a:r>
                <a:rPr lang="ja-JP" altLang="en-US" sz="1100" dirty="0">
                  <a:solidFill>
                    <a:schemeClr val="tx2">
                      <a:lumMod val="20000"/>
                      <a:lumOff val="80000"/>
                    </a:schemeClr>
                  </a:solidFill>
                  <a:latin typeface="Arial"/>
                  <a:ea typeface="ＭＳ Ｐゴシック"/>
                </a:rPr>
                <a:t> </a:t>
              </a:r>
              <a:endParaRPr lang="ja-JP" altLang="en-US" sz="1100" dirty="0">
                <a:solidFill>
                  <a:schemeClr val="tx2">
                    <a:lumMod val="20000"/>
                    <a:lumOff val="80000"/>
                  </a:schemeClr>
                </a:solidFill>
                <a:latin typeface="Arial"/>
                <a:ea typeface="ＭＳ Ｐゴシック"/>
                <a:cs typeface="CiscoSans Thin"/>
              </a:endParaRPr>
            </a:p>
          </p:txBody>
        </p:sp>
        <p:grpSp>
          <p:nvGrpSpPr>
            <p:cNvPr id="5" name="Group 181"/>
            <p:cNvGrpSpPr/>
            <p:nvPr/>
          </p:nvGrpSpPr>
          <p:grpSpPr>
            <a:xfrm>
              <a:off x="2767593" y="3749902"/>
              <a:ext cx="276984" cy="299451"/>
              <a:chOff x="-1503802" y="848233"/>
              <a:chExt cx="276984" cy="299451"/>
            </a:xfrm>
          </p:grpSpPr>
          <p:sp>
            <p:nvSpPr>
              <p:cNvPr id="186" name="Rounded Rectangle 18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87" name="Oval 18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88" name="Rounded Rectangle 187"/>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89" name="Oval 188"/>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grpSp>
      </p:grpSp>
      <p:sp>
        <p:nvSpPr>
          <p:cNvPr id="10" name="Rounded Rectangle 9"/>
          <p:cNvSpPr/>
          <p:nvPr/>
        </p:nvSpPr>
        <p:spPr>
          <a:xfrm>
            <a:off x="3353001" y="1725940"/>
            <a:ext cx="2400677"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 name="Title 6"/>
          <p:cNvSpPr>
            <a:spLocks noGrp="1"/>
          </p:cNvSpPr>
          <p:nvPr>
            <p:ph type="title"/>
          </p:nvPr>
        </p:nvSpPr>
        <p:spPr/>
        <p:txBody>
          <a:bodyPr/>
          <a:lstStyle/>
          <a:p>
            <a:r>
              <a:rPr lang="ja-JP" altLang="en-US">
                <a:latin typeface="Arial"/>
                <a:ea typeface="ＭＳ Ｐゴシック"/>
              </a:rPr>
              <a:t>シスコだけが提供する革新的な技術</a:t>
            </a:r>
            <a:br>
              <a:rPr lang="ja-JP" altLang="en-US">
                <a:latin typeface="Arial"/>
                <a:ea typeface="ＭＳ Ｐゴシック"/>
              </a:rPr>
            </a:br>
            <a:r>
              <a:rPr lang="ja-JP" altLang="en-US" sz="2000">
                <a:latin typeface="Arial"/>
                <a:ea typeface="ＭＳ Ｐゴシック"/>
              </a:rPr>
              <a:t>高密度環境向けの </a:t>
            </a:r>
            <a:r>
              <a:rPr lang="en-US" altLang="ja-JP" sz="2000">
                <a:latin typeface="Arial"/>
                <a:ea typeface="ＭＳ Ｐゴシック"/>
              </a:rPr>
              <a:t>RF </a:t>
            </a:r>
            <a:r>
              <a:rPr lang="ja-JP" altLang="en-US" sz="2000">
                <a:latin typeface="Arial"/>
                <a:ea typeface="ＭＳ Ｐゴシック"/>
              </a:rPr>
              <a:t>エクセレンス</a:t>
            </a:r>
            <a:endParaRPr lang="ja-JP" altLang="en-US" sz="2000" dirty="0">
              <a:latin typeface="Arial"/>
              <a:ea typeface="ＭＳ Ｐゴシック"/>
            </a:endParaRPr>
          </a:p>
        </p:txBody>
      </p:sp>
      <p:sp>
        <p:nvSpPr>
          <p:cNvPr id="26" name="Rectangle 25"/>
          <p:cNvSpPr/>
          <p:nvPr/>
        </p:nvSpPr>
        <p:spPr>
          <a:xfrm>
            <a:off x="3521484" y="1906792"/>
            <a:ext cx="2006415" cy="2006415"/>
          </a:xfrm>
          <a:prstGeom prst="rect">
            <a:avLst/>
          </a:prstGeom>
          <a:solidFill>
            <a:srgbClr val="008000"/>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1" name="Oval 30"/>
          <p:cNvSpPr/>
          <p:nvPr/>
        </p:nvSpPr>
        <p:spPr>
          <a:xfrm>
            <a:off x="3206836" y="2744819"/>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2" name="Oval 31"/>
          <p:cNvSpPr/>
          <p:nvPr/>
        </p:nvSpPr>
        <p:spPr>
          <a:xfrm>
            <a:off x="4399185" y="2064828"/>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3" name="Oval 32"/>
          <p:cNvSpPr/>
          <p:nvPr/>
        </p:nvSpPr>
        <p:spPr>
          <a:xfrm>
            <a:off x="4406312" y="3424447"/>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4" name="Oval 33"/>
          <p:cNvSpPr/>
          <p:nvPr/>
        </p:nvSpPr>
        <p:spPr>
          <a:xfrm>
            <a:off x="5592752" y="2737035"/>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89" name="Freeform 88"/>
          <p:cNvSpPr/>
          <p:nvPr/>
        </p:nvSpPr>
        <p:spPr>
          <a:xfrm>
            <a:off x="4469411" y="3312674"/>
            <a:ext cx="342153" cy="123414"/>
          </a:xfrm>
          <a:custGeom>
            <a:avLst/>
            <a:gdLst>
              <a:gd name="connsiteX0" fmla="*/ 453023 w 453023"/>
              <a:gd name="connsiteY0" fmla="*/ 0 h 163404"/>
              <a:gd name="connsiteX1" fmla="*/ 178238 w 453023"/>
              <a:gd name="connsiteY1" fmla="*/ 163404 h 163404"/>
              <a:gd name="connsiteX2" fmla="*/ 0 w 453023"/>
              <a:gd name="connsiteY2" fmla="*/ 59419 h 163404"/>
            </a:gdLst>
            <a:ahLst/>
            <a:cxnLst>
              <a:cxn ang="0">
                <a:pos x="connsiteX0" y="connsiteY0"/>
              </a:cxn>
              <a:cxn ang="0">
                <a:pos x="connsiteX1" y="connsiteY1"/>
              </a:cxn>
              <a:cxn ang="0">
                <a:pos x="connsiteX2" y="connsiteY2"/>
              </a:cxn>
            </a:cxnLst>
            <a:rect l="l" t="t" r="r" b="b"/>
            <a:pathLst>
              <a:path w="453023" h="163404">
                <a:moveTo>
                  <a:pt x="453023" y="0"/>
                </a:moveTo>
                <a:lnTo>
                  <a:pt x="178238" y="163404"/>
                </a:lnTo>
                <a:lnTo>
                  <a:pt x="0" y="5941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90" name="Freeform 89"/>
          <p:cNvSpPr/>
          <p:nvPr/>
        </p:nvSpPr>
        <p:spPr>
          <a:xfrm>
            <a:off x="4132868" y="3099505"/>
            <a:ext cx="168272" cy="157072"/>
          </a:xfrm>
          <a:custGeom>
            <a:avLst/>
            <a:gdLst>
              <a:gd name="connsiteX0" fmla="*/ 126252 w 215371"/>
              <a:gd name="connsiteY0" fmla="*/ 0 h 207969"/>
              <a:gd name="connsiteX1" fmla="*/ 0 w 215371"/>
              <a:gd name="connsiteY1" fmla="*/ 81702 h 207969"/>
              <a:gd name="connsiteX2" fmla="*/ 215371 w 215371"/>
              <a:gd name="connsiteY2" fmla="*/ 207969 h 207969"/>
              <a:gd name="connsiteX0" fmla="*/ 133679 w 222798"/>
              <a:gd name="connsiteY0" fmla="*/ 0 h 207969"/>
              <a:gd name="connsiteX1" fmla="*/ 0 w 222798"/>
              <a:gd name="connsiteY1" fmla="*/ 74274 h 207969"/>
              <a:gd name="connsiteX2" fmla="*/ 222798 w 222798"/>
              <a:gd name="connsiteY2" fmla="*/ 207969 h 207969"/>
            </a:gdLst>
            <a:ahLst/>
            <a:cxnLst>
              <a:cxn ang="0">
                <a:pos x="connsiteX0" y="connsiteY0"/>
              </a:cxn>
              <a:cxn ang="0">
                <a:pos x="connsiteX1" y="connsiteY1"/>
              </a:cxn>
              <a:cxn ang="0">
                <a:pos x="connsiteX2" y="connsiteY2"/>
              </a:cxn>
            </a:cxnLst>
            <a:rect l="l" t="t" r="r" b="b"/>
            <a:pathLst>
              <a:path w="222798" h="207969">
                <a:moveTo>
                  <a:pt x="133679" y="0"/>
                </a:moveTo>
                <a:lnTo>
                  <a:pt x="0" y="74274"/>
                </a:lnTo>
                <a:lnTo>
                  <a:pt x="222798" y="20796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91" name="Freeform 90"/>
          <p:cNvSpPr/>
          <p:nvPr/>
        </p:nvSpPr>
        <p:spPr>
          <a:xfrm>
            <a:off x="3751452" y="2891947"/>
            <a:ext cx="576066" cy="381416"/>
          </a:xfrm>
          <a:custGeom>
            <a:avLst/>
            <a:gdLst>
              <a:gd name="connsiteX0" fmla="*/ 89120 w 727807"/>
              <a:gd name="connsiteY0" fmla="*/ 0 h 482784"/>
              <a:gd name="connsiteX1" fmla="*/ 0 w 727807"/>
              <a:gd name="connsiteY1" fmla="*/ 59420 h 482784"/>
              <a:gd name="connsiteX2" fmla="*/ 727807 w 727807"/>
              <a:gd name="connsiteY2" fmla="*/ 482784 h 482784"/>
              <a:gd name="connsiteX0" fmla="*/ 89120 w 762732"/>
              <a:gd name="connsiteY0" fmla="*/ 0 h 505009"/>
              <a:gd name="connsiteX1" fmla="*/ 0 w 762732"/>
              <a:gd name="connsiteY1" fmla="*/ 59420 h 505009"/>
              <a:gd name="connsiteX2" fmla="*/ 762732 w 762732"/>
              <a:gd name="connsiteY2" fmla="*/ 505009 h 505009"/>
            </a:gdLst>
            <a:ahLst/>
            <a:cxnLst>
              <a:cxn ang="0">
                <a:pos x="connsiteX0" y="connsiteY0"/>
              </a:cxn>
              <a:cxn ang="0">
                <a:pos x="connsiteX1" y="connsiteY1"/>
              </a:cxn>
              <a:cxn ang="0">
                <a:pos x="connsiteX2" y="connsiteY2"/>
              </a:cxn>
            </a:cxnLst>
            <a:rect l="l" t="t" r="r" b="b"/>
            <a:pathLst>
              <a:path w="762732" h="505009">
                <a:moveTo>
                  <a:pt x="89120" y="0"/>
                </a:moveTo>
                <a:lnTo>
                  <a:pt x="0" y="59420"/>
                </a:lnTo>
                <a:lnTo>
                  <a:pt x="762732" y="50500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nvGrpSpPr>
          <p:cNvPr id="6" name="Group 11"/>
          <p:cNvGrpSpPr/>
          <p:nvPr/>
        </p:nvGrpSpPr>
        <p:grpSpPr>
          <a:xfrm>
            <a:off x="4459324" y="2825320"/>
            <a:ext cx="813011" cy="391207"/>
            <a:chOff x="7264711" y="2771347"/>
            <a:chExt cx="1076456" cy="517972"/>
          </a:xfrm>
        </p:grpSpPr>
        <p:cxnSp>
          <p:nvCxnSpPr>
            <p:cNvPr id="80" name="Straight Connector 79"/>
            <p:cNvCxnSpPr/>
            <p:nvPr/>
          </p:nvCxnSpPr>
          <p:spPr>
            <a:xfrm>
              <a:off x="7264711" y="3036674"/>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731090" y="2783887"/>
              <a:ext cx="122608" cy="70669"/>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597490" y="3055055"/>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8" name="Group 55"/>
            <p:cNvGrpSpPr/>
            <p:nvPr/>
          </p:nvGrpSpPr>
          <p:grpSpPr>
            <a:xfrm>
              <a:off x="7325116" y="3001798"/>
              <a:ext cx="287521" cy="287521"/>
              <a:chOff x="4545079" y="1448350"/>
              <a:chExt cx="668393" cy="668393"/>
            </a:xfrm>
            <a:scene3d>
              <a:camera prst="isometricTopUp"/>
              <a:lightRig rig="threePt" dir="t"/>
            </a:scene3d>
          </p:grpSpPr>
          <p:sp>
            <p:nvSpPr>
              <p:cNvPr id="57" name="Rounded Rectangle 56"/>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58" name="Rounded Rectangle 57"/>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9" name="Group 58"/>
            <p:cNvGrpSpPr/>
            <p:nvPr/>
          </p:nvGrpSpPr>
          <p:grpSpPr>
            <a:xfrm>
              <a:off x="7588774" y="2771347"/>
              <a:ext cx="752393" cy="223823"/>
              <a:chOff x="4537652" y="1247560"/>
              <a:chExt cx="1648705" cy="490460"/>
            </a:xfrm>
          </p:grpSpPr>
          <p:sp>
            <p:nvSpPr>
              <p:cNvPr id="60" name="Rectangle 59"/>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1" name="Group 60"/>
              <p:cNvGrpSpPr/>
              <p:nvPr/>
            </p:nvGrpSpPr>
            <p:grpSpPr>
              <a:xfrm>
                <a:off x="4605061" y="1304384"/>
                <a:ext cx="1513886" cy="389074"/>
                <a:chOff x="4596349" y="1304384"/>
                <a:chExt cx="1513886" cy="389074"/>
              </a:xfrm>
              <a:scene3d>
                <a:camera prst="isometricTopUp"/>
                <a:lightRig rig="threePt" dir="t"/>
              </a:scene3d>
            </p:grpSpPr>
            <p:sp>
              <p:nvSpPr>
                <p:cNvPr id="62" name="Rectangle 61"/>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3" name="Rectangle 62"/>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4" name="Rectangle 63"/>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5" name="Rectangle 64"/>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6" name="Rectangle 65"/>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7" name="Rectangle 66"/>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grpSp>
      <p:grpSp>
        <p:nvGrpSpPr>
          <p:cNvPr id="12" name="Group 8"/>
          <p:cNvGrpSpPr/>
          <p:nvPr/>
        </p:nvGrpSpPr>
        <p:grpSpPr>
          <a:xfrm>
            <a:off x="4092616" y="2619571"/>
            <a:ext cx="801858" cy="391207"/>
            <a:chOff x="6779176" y="2498928"/>
            <a:chExt cx="1061690" cy="517972"/>
          </a:xfrm>
        </p:grpSpPr>
        <p:cxnSp>
          <p:nvCxnSpPr>
            <p:cNvPr id="93" name="Straight Connector 92"/>
            <p:cNvCxnSpPr/>
            <p:nvPr/>
          </p:nvCxnSpPr>
          <p:spPr>
            <a:xfrm>
              <a:off x="6779176" y="2747701"/>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7099636" y="2777697"/>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13" name="Group 67"/>
            <p:cNvGrpSpPr/>
            <p:nvPr/>
          </p:nvGrpSpPr>
          <p:grpSpPr>
            <a:xfrm>
              <a:off x="6824815" y="2729379"/>
              <a:ext cx="287521" cy="287521"/>
              <a:chOff x="4545079" y="1448350"/>
              <a:chExt cx="668393" cy="668393"/>
            </a:xfrm>
            <a:scene3d>
              <a:camera prst="isometricTopUp"/>
              <a:lightRig rig="threePt" dir="t"/>
            </a:scene3d>
          </p:grpSpPr>
          <p:sp>
            <p:nvSpPr>
              <p:cNvPr id="69" name="Rounded Rectangle 68"/>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0" name="Rounded Rectangle 69"/>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14" name="Group 70"/>
            <p:cNvGrpSpPr/>
            <p:nvPr/>
          </p:nvGrpSpPr>
          <p:grpSpPr>
            <a:xfrm>
              <a:off x="7088473" y="2498928"/>
              <a:ext cx="752393" cy="223823"/>
              <a:chOff x="4537652" y="1247560"/>
              <a:chExt cx="1648705" cy="490460"/>
            </a:xfrm>
          </p:grpSpPr>
          <p:sp>
            <p:nvSpPr>
              <p:cNvPr id="72" name="Rectangle 71"/>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5" name="Group 72"/>
              <p:cNvGrpSpPr/>
              <p:nvPr/>
            </p:nvGrpSpPr>
            <p:grpSpPr>
              <a:xfrm>
                <a:off x="4605061" y="1304384"/>
                <a:ext cx="1513886" cy="389074"/>
                <a:chOff x="4596349" y="1304384"/>
                <a:chExt cx="1513886" cy="389074"/>
              </a:xfrm>
              <a:scene3d>
                <a:camera prst="isometricTopUp"/>
                <a:lightRig rig="threePt" dir="t"/>
              </a:scene3d>
            </p:grpSpPr>
            <p:sp>
              <p:nvSpPr>
                <p:cNvPr id="74" name="Rectangle 73"/>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5" name="Rectangle 74"/>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6" name="Rectangle 75"/>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7" name="Rectangle 76"/>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8" name="Rectangle 77"/>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9" name="Rectangle 78"/>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cxnSp>
          <p:nvCxnSpPr>
            <p:cNvPr id="95" name="Straight Connector 94"/>
            <p:cNvCxnSpPr/>
            <p:nvPr/>
          </p:nvCxnSpPr>
          <p:spPr>
            <a:xfrm>
              <a:off x="7232305" y="2498928"/>
              <a:ext cx="123930" cy="72822"/>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43"/>
          <p:cNvGrpSpPr/>
          <p:nvPr/>
        </p:nvGrpSpPr>
        <p:grpSpPr>
          <a:xfrm>
            <a:off x="4745032" y="3105951"/>
            <a:ext cx="568257" cy="169046"/>
            <a:chOff x="4537652" y="1247562"/>
            <a:chExt cx="1648705" cy="490460"/>
          </a:xfrm>
        </p:grpSpPr>
        <p:sp>
          <p:nvSpPr>
            <p:cNvPr id="35" name="Rectangle 34"/>
            <p:cNvSpPr/>
            <p:nvPr/>
          </p:nvSpPr>
          <p:spPr>
            <a:xfrm>
              <a:off x="4537652" y="1247562"/>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8" name="Group 41"/>
            <p:cNvGrpSpPr/>
            <p:nvPr/>
          </p:nvGrpSpPr>
          <p:grpSpPr>
            <a:xfrm>
              <a:off x="4605060" y="1304384"/>
              <a:ext cx="1513886" cy="389074"/>
              <a:chOff x="4596349" y="1304384"/>
              <a:chExt cx="1513886" cy="389074"/>
            </a:xfrm>
            <a:scene3d>
              <a:camera prst="isometricTopUp"/>
              <a:lightRig rig="threePt" dir="t"/>
            </a:scene3d>
          </p:grpSpPr>
          <p:sp>
            <p:nvSpPr>
              <p:cNvPr id="36" name="Rectangle 35"/>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7" name="Rectangle 36"/>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8" name="Rectangle 37"/>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9" name="Rectangle 38"/>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40" name="Rectangle 39"/>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41" name="Rectangle 40"/>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grpSp>
        <p:nvGrpSpPr>
          <p:cNvPr id="19" name="Group 28"/>
          <p:cNvGrpSpPr/>
          <p:nvPr/>
        </p:nvGrpSpPr>
        <p:grpSpPr>
          <a:xfrm>
            <a:off x="4282463" y="3197555"/>
            <a:ext cx="217155" cy="217155"/>
            <a:chOff x="4545077" y="1448350"/>
            <a:chExt cx="668393" cy="668393"/>
          </a:xfrm>
          <a:scene3d>
            <a:camera prst="isometricTopUp"/>
            <a:lightRig rig="threePt" dir="t"/>
          </a:scene3d>
        </p:grpSpPr>
        <p:sp>
          <p:nvSpPr>
            <p:cNvPr id="27" name="Rounded Rectangle 26"/>
            <p:cNvSpPr/>
            <p:nvPr/>
          </p:nvSpPr>
          <p:spPr>
            <a:xfrm>
              <a:off x="4545077"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8" name="Rounded Rectangle 27"/>
            <p:cNvSpPr/>
            <p:nvPr/>
          </p:nvSpPr>
          <p:spPr>
            <a:xfrm>
              <a:off x="4580291" y="1483562"/>
              <a:ext cx="597969" cy="597969"/>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54" name="Rounded Rectangle 53"/>
          <p:cNvSpPr/>
          <p:nvPr/>
        </p:nvSpPr>
        <p:spPr>
          <a:xfrm>
            <a:off x="3668942" y="2603303"/>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latin typeface="Arial"/>
                <a:ea typeface="ＭＳ Ｐゴシック"/>
              </a:rPr>
              <a:t>2.4 GHzRADIO </a:t>
            </a:r>
          </a:p>
        </p:txBody>
      </p:sp>
      <p:sp>
        <p:nvSpPr>
          <p:cNvPr id="55" name="Rounded Rectangle 54"/>
          <p:cNvSpPr/>
          <p:nvPr/>
        </p:nvSpPr>
        <p:spPr>
          <a:xfrm>
            <a:off x="4092616" y="2814882"/>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latin typeface="Arial"/>
                <a:ea typeface="ＭＳ Ｐゴシック"/>
              </a:rPr>
              <a:t>5 GHzRADIO </a:t>
            </a:r>
          </a:p>
        </p:txBody>
      </p:sp>
      <p:sp>
        <p:nvSpPr>
          <p:cNvPr id="157" name="Rounded Rectangle 156"/>
          <p:cNvSpPr/>
          <p:nvPr/>
        </p:nvSpPr>
        <p:spPr>
          <a:xfrm>
            <a:off x="3670037" y="2601635"/>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latin typeface="Arial"/>
                <a:ea typeface="ＭＳ Ｐゴシック"/>
              </a:rPr>
              <a:t>5 GHz</a:t>
            </a:r>
          </a:p>
        </p:txBody>
      </p:sp>
      <p:sp>
        <p:nvSpPr>
          <p:cNvPr id="158" name="Rounded Rectangle 157"/>
          <p:cNvSpPr/>
          <p:nvPr/>
        </p:nvSpPr>
        <p:spPr>
          <a:xfrm>
            <a:off x="4093989" y="2814692"/>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latin typeface="Arial"/>
                <a:ea typeface="ＭＳ Ｐゴシック"/>
              </a:rPr>
              <a:t>5/2.4 GHzServ./Mon. </a:t>
            </a:r>
            <a:endParaRPr lang="ja-JP" altLang="en-US" sz="600" dirty="0">
              <a:latin typeface="Arial"/>
              <a:ea typeface="ＭＳ Ｐゴシック"/>
            </a:endParaRPr>
          </a:p>
        </p:txBody>
      </p:sp>
      <p:grpSp>
        <p:nvGrpSpPr>
          <p:cNvPr id="20" name="Group 236"/>
          <p:cNvGrpSpPr/>
          <p:nvPr/>
        </p:nvGrpSpPr>
        <p:grpSpPr>
          <a:xfrm>
            <a:off x="6219708" y="2455267"/>
            <a:ext cx="2839451" cy="615553"/>
            <a:chOff x="6311236" y="2715250"/>
            <a:chExt cx="2839451" cy="615553"/>
          </a:xfrm>
        </p:grpSpPr>
        <p:grpSp>
          <p:nvGrpSpPr>
            <p:cNvPr id="21" name="Group 29"/>
            <p:cNvGrpSpPr/>
            <p:nvPr/>
          </p:nvGrpSpPr>
          <p:grpSpPr>
            <a:xfrm>
              <a:off x="6311236" y="2772032"/>
              <a:ext cx="550184" cy="550041"/>
              <a:chOff x="9606165" y="2772032"/>
              <a:chExt cx="550184" cy="550041"/>
            </a:xfrm>
          </p:grpSpPr>
          <p:sp>
            <p:nvSpPr>
              <p:cNvPr id="160" name="Oval 159"/>
              <p:cNvSpPr/>
              <p:nvPr/>
            </p:nvSpPr>
            <p:spPr bwMode="auto">
              <a:xfrm flipH="1">
                <a:off x="9606165" y="2772032"/>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fontAlgn="base" hangingPunct="0">
                  <a:lnSpc>
                    <a:spcPct val="90000"/>
                  </a:lnSpc>
                  <a:spcBef>
                    <a:spcPct val="0"/>
                  </a:spcBef>
                  <a:spcAft>
                    <a:spcPct val="0"/>
                  </a:spcAft>
                </a:pPr>
                <a:endParaRPr lang="en-US" sz="1600" dirty="0">
                  <a:latin typeface="Arial"/>
                  <a:ea typeface="ＭＳ Ｐゴシック"/>
                </a:endParaRPr>
              </a:p>
            </p:txBody>
          </p:sp>
          <p:pic>
            <p:nvPicPr>
              <p:cNvPr id="161" name="Picture 160" descr="manwalkin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8069" y="2831555"/>
                <a:ext cx="398893" cy="398893"/>
              </a:xfrm>
              <a:prstGeom prst="rect">
                <a:avLst/>
              </a:prstGeom>
            </p:spPr>
          </p:pic>
        </p:grpSp>
        <p:sp>
          <p:nvSpPr>
            <p:cNvPr id="164" name="Rectangle 163"/>
            <p:cNvSpPr/>
            <p:nvPr/>
          </p:nvSpPr>
          <p:spPr>
            <a:xfrm>
              <a:off x="6784019" y="2715250"/>
              <a:ext cx="2366668" cy="615553"/>
            </a:xfrm>
            <a:prstGeom prst="rect">
              <a:avLst/>
            </a:prstGeom>
          </p:spPr>
          <p:txBody>
            <a:bodyPr wrap="square">
              <a:spAutoFit/>
            </a:bodyPr>
            <a:lstStyle/>
            <a:p>
              <a:r>
                <a:rPr lang="ja-JP" altLang="en-US" sz="1200" dirty="0">
                  <a:solidFill>
                    <a:srgbClr val="214794"/>
                  </a:solidFill>
                  <a:latin typeface="Arial"/>
                  <a:ea typeface="ＭＳ Ｐゴシック"/>
                </a:rPr>
                <a:t>ローミングの最適化</a:t>
              </a:r>
            </a:p>
            <a:p>
              <a:r>
                <a:rPr lang="ja-JP" altLang="en-US" sz="1100" dirty="0">
                  <a:solidFill>
                    <a:schemeClr val="tx1">
                      <a:lumMod val="50000"/>
                    </a:schemeClr>
                  </a:solidFill>
                  <a:latin typeface="Arial"/>
                  <a:ea typeface="ＭＳ Ｐゴシック"/>
                </a:rPr>
                <a:t>人の移動に合わせてインテリジェントにアクセス ポイントを決定</a:t>
              </a:r>
              <a:endParaRPr lang="ja-JP" altLang="en-US" sz="1100" dirty="0">
                <a:solidFill>
                  <a:schemeClr val="tx1">
                    <a:lumMod val="50000"/>
                  </a:schemeClr>
                </a:solidFill>
                <a:latin typeface="Arial"/>
                <a:ea typeface="ＭＳ Ｐゴシック"/>
                <a:cs typeface="CiscoSans Thin"/>
              </a:endParaRPr>
            </a:p>
          </p:txBody>
        </p:sp>
      </p:grpSp>
      <p:grpSp>
        <p:nvGrpSpPr>
          <p:cNvPr id="22" name="Group 166"/>
          <p:cNvGrpSpPr/>
          <p:nvPr/>
        </p:nvGrpSpPr>
        <p:grpSpPr>
          <a:xfrm>
            <a:off x="70641" y="3339613"/>
            <a:ext cx="3199775" cy="784830"/>
            <a:chOff x="3147160" y="1815234"/>
            <a:chExt cx="3199775" cy="784830"/>
          </a:xfrm>
        </p:grpSpPr>
        <p:sp>
          <p:nvSpPr>
            <p:cNvPr id="168" name="Oval 167"/>
            <p:cNvSpPr/>
            <p:nvPr/>
          </p:nvSpPr>
          <p:spPr bwMode="auto">
            <a:xfrm flipH="1">
              <a:off x="5796751" y="1864349"/>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grpSp>
          <p:nvGrpSpPr>
            <p:cNvPr id="23" name="Group 168"/>
            <p:cNvGrpSpPr/>
            <p:nvPr/>
          </p:nvGrpSpPr>
          <p:grpSpPr>
            <a:xfrm>
              <a:off x="5898616" y="1951790"/>
              <a:ext cx="323816" cy="333852"/>
              <a:chOff x="5464141" y="2940534"/>
              <a:chExt cx="603101" cy="621792"/>
            </a:xfrm>
            <a:solidFill>
              <a:srgbClr val="FFFFFF"/>
            </a:solidFill>
          </p:grpSpPr>
          <p:sp>
            <p:nvSpPr>
              <p:cNvPr id="171" name="Rounded Rectangle 170"/>
              <p:cNvSpPr/>
              <p:nvPr/>
            </p:nvSpPr>
            <p:spPr>
              <a:xfrm>
                <a:off x="5464141" y="3303633"/>
                <a:ext cx="82402" cy="2586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72" name="Rounded Rectangle 171"/>
              <p:cNvSpPr/>
              <p:nvPr/>
            </p:nvSpPr>
            <p:spPr>
              <a:xfrm>
                <a:off x="5594316" y="3214854"/>
                <a:ext cx="82402" cy="3474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73" name="Rounded Rectangle 172"/>
              <p:cNvSpPr/>
              <p:nvPr/>
            </p:nvSpPr>
            <p:spPr>
              <a:xfrm>
                <a:off x="5724491" y="3123414"/>
                <a:ext cx="82402" cy="43891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74" name="Rounded Rectangle 173"/>
              <p:cNvSpPr/>
              <p:nvPr/>
            </p:nvSpPr>
            <p:spPr>
              <a:xfrm>
                <a:off x="5854666" y="3031974"/>
                <a:ext cx="82402" cy="53035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75" name="Rounded Rectangle 174"/>
              <p:cNvSpPr/>
              <p:nvPr/>
            </p:nvSpPr>
            <p:spPr>
              <a:xfrm>
                <a:off x="5984840" y="2940534"/>
                <a:ext cx="82402" cy="62179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grpSp>
        <p:sp>
          <p:nvSpPr>
            <p:cNvPr id="170" name="Rectangle 169"/>
            <p:cNvSpPr/>
            <p:nvPr/>
          </p:nvSpPr>
          <p:spPr>
            <a:xfrm>
              <a:off x="3147160" y="1815234"/>
              <a:ext cx="2599924" cy="784830"/>
            </a:xfrm>
            <a:prstGeom prst="rect">
              <a:avLst/>
            </a:prstGeom>
          </p:spPr>
          <p:txBody>
            <a:bodyPr wrap="square">
              <a:spAutoFit/>
            </a:bodyPr>
            <a:lstStyle/>
            <a:p>
              <a:pPr algn="r"/>
              <a:r>
                <a:rPr lang="ja-JP" altLang="en-US" sz="1200" dirty="0">
                  <a:solidFill>
                    <a:schemeClr val="accent1"/>
                  </a:solidFill>
                  <a:latin typeface="Arial"/>
                  <a:ea typeface="ＭＳ Ｐゴシック"/>
                </a:rPr>
                <a:t>ターボ パフォーマンス</a:t>
              </a:r>
            </a:p>
            <a:p>
              <a:pPr algn="r"/>
              <a:r>
                <a:rPr lang="ja-JP" altLang="en-US" sz="1100" dirty="0">
                  <a:solidFill>
                    <a:srgbClr val="343434"/>
                  </a:solidFill>
                  <a:latin typeface="Arial"/>
                  <a:ea typeface="ＭＳ Ｐゴシック"/>
                </a:rPr>
                <a:t>帯域消費の大きいアプリケーションを実行するデバイスをより多くサポートするために拡張</a:t>
              </a:r>
              <a:r>
                <a:rPr lang="ja-JP" altLang="en-US" sz="1100" dirty="0">
                  <a:solidFill>
                    <a:schemeClr val="tx2">
                      <a:lumMod val="20000"/>
                      <a:lumOff val="80000"/>
                    </a:schemeClr>
                  </a:solidFill>
                  <a:latin typeface="Arial"/>
                  <a:ea typeface="ＭＳ Ｐゴシック"/>
                </a:rPr>
                <a:t> </a:t>
              </a:r>
              <a:endParaRPr lang="ja-JP" altLang="en-US" sz="1100" dirty="0">
                <a:solidFill>
                  <a:schemeClr val="tx2">
                    <a:lumMod val="20000"/>
                    <a:lumOff val="80000"/>
                  </a:schemeClr>
                </a:solidFill>
                <a:latin typeface="Arial"/>
                <a:ea typeface="ＭＳ Ｐゴシック"/>
                <a:cs typeface="CiscoSans Thin"/>
              </a:endParaRPr>
            </a:p>
          </p:txBody>
        </p:sp>
      </p:grpSp>
      <p:grpSp>
        <p:nvGrpSpPr>
          <p:cNvPr id="24" name="Group 22"/>
          <p:cNvGrpSpPr/>
          <p:nvPr/>
        </p:nvGrpSpPr>
        <p:grpSpPr>
          <a:xfrm>
            <a:off x="678730" y="1668434"/>
            <a:ext cx="2926165" cy="784830"/>
            <a:chOff x="1761084" y="1051888"/>
            <a:chExt cx="2644493" cy="784830"/>
          </a:xfrm>
        </p:grpSpPr>
        <p:sp>
          <p:nvSpPr>
            <p:cNvPr id="192" name="Rectangle 191"/>
            <p:cNvSpPr/>
            <p:nvPr/>
          </p:nvSpPr>
          <p:spPr>
            <a:xfrm>
              <a:off x="1761084" y="1051888"/>
              <a:ext cx="2083008" cy="784830"/>
            </a:xfrm>
            <a:prstGeom prst="rect">
              <a:avLst/>
            </a:prstGeom>
          </p:spPr>
          <p:txBody>
            <a:bodyPr wrap="square">
              <a:spAutoFit/>
            </a:bodyPr>
            <a:lstStyle/>
            <a:p>
              <a:pPr algn="r"/>
              <a:r>
                <a:rPr lang="ja-JP" altLang="en-US" sz="1200" dirty="0">
                  <a:solidFill>
                    <a:schemeClr val="accent1"/>
                  </a:solidFill>
                  <a:latin typeface="Arial"/>
                  <a:ea typeface="ＭＳ Ｐゴシック"/>
                </a:rPr>
                <a:t>ゼロ インパクト </a:t>
              </a:r>
              <a:r>
                <a:rPr lang="en-US" altLang="ja-JP" sz="1200" dirty="0">
                  <a:solidFill>
                    <a:schemeClr val="accent1"/>
                  </a:solidFill>
                  <a:latin typeface="Arial"/>
                  <a:ea typeface="ＭＳ Ｐゴシック"/>
                </a:rPr>
                <a:t>AVC</a:t>
              </a:r>
            </a:p>
            <a:p>
              <a:pPr algn="r"/>
              <a:r>
                <a:rPr lang="ja-JP" altLang="en-US" sz="1100" dirty="0">
                  <a:solidFill>
                    <a:schemeClr val="tx1">
                      <a:lumMod val="50000"/>
                    </a:schemeClr>
                  </a:solidFill>
                  <a:latin typeface="Arial"/>
                  <a:ea typeface="ＭＳ Ｐゴシック"/>
                </a:rPr>
                <a:t>パフォーマンスに影響を及ぼさない</a:t>
              </a:r>
              <a:br>
                <a:rPr lang="en-US" altLang="ja-JP" sz="1100" dirty="0">
                  <a:solidFill>
                    <a:schemeClr val="tx1">
                      <a:lumMod val="50000"/>
                    </a:schemeClr>
                  </a:solidFill>
                  <a:latin typeface="Arial"/>
                  <a:ea typeface="ＭＳ Ｐゴシック"/>
                </a:rPr>
              </a:br>
              <a:r>
                <a:rPr lang="ja-JP" altLang="en-US" sz="1100" dirty="0">
                  <a:solidFill>
                    <a:schemeClr val="tx1">
                      <a:lumMod val="50000"/>
                    </a:schemeClr>
                  </a:solidFill>
                  <a:latin typeface="Arial"/>
                  <a:ea typeface="ＭＳ Ｐゴシック"/>
                </a:rPr>
                <a:t>ハードウェア ベースの </a:t>
              </a:r>
              <a:r>
                <a:rPr lang="en-US" altLang="ja-JP" sz="1100" dirty="0">
                  <a:solidFill>
                    <a:schemeClr val="tx1">
                      <a:lumMod val="50000"/>
                    </a:schemeClr>
                  </a:solidFill>
                  <a:latin typeface="Arial"/>
                  <a:ea typeface="ＭＳ Ｐゴシック"/>
                </a:rPr>
                <a:t>AVC</a:t>
              </a:r>
              <a:r>
                <a:rPr lang="ja-JP" altLang="en-US" sz="1100" dirty="0">
                  <a:solidFill>
                    <a:schemeClr val="tx1">
                      <a:lumMod val="50000"/>
                    </a:schemeClr>
                  </a:solidFill>
                  <a:latin typeface="Arial"/>
                  <a:ea typeface="ＭＳ Ｐゴシック"/>
                </a:rPr>
                <a:t>（</a:t>
              </a:r>
              <a:r>
                <a:rPr lang="en-US" altLang="ja-JP" sz="1100" dirty="0">
                  <a:solidFill>
                    <a:schemeClr val="tx1">
                      <a:lumMod val="50000"/>
                    </a:schemeClr>
                  </a:solidFill>
                  <a:latin typeface="Arial"/>
                  <a:ea typeface="ＭＳ Ｐゴシック"/>
                </a:rPr>
                <a:t>Application Visibility </a:t>
              </a:r>
              <a:r>
                <a:rPr lang="en-US" altLang="ja-JP" sz="1100" dirty="0" err="1">
                  <a:solidFill>
                    <a:schemeClr val="tx1">
                      <a:lumMod val="50000"/>
                    </a:schemeClr>
                  </a:solidFill>
                  <a:latin typeface="Arial"/>
                  <a:ea typeface="ＭＳ Ｐゴシック"/>
                </a:rPr>
                <a:t>andControl</a:t>
              </a:r>
              <a:r>
                <a:rPr lang="ja-JP" altLang="en-US" sz="1100" dirty="0">
                  <a:solidFill>
                    <a:schemeClr val="tx1">
                      <a:lumMod val="50000"/>
                    </a:schemeClr>
                  </a:solidFill>
                  <a:latin typeface="Arial"/>
                  <a:ea typeface="ＭＳ Ｐゴシック"/>
                </a:rPr>
                <a:t>）</a:t>
              </a:r>
              <a:endParaRPr lang="ja-JP" altLang="en-US" sz="1100" dirty="0">
                <a:solidFill>
                  <a:schemeClr val="tx2">
                    <a:lumMod val="20000"/>
                    <a:lumOff val="80000"/>
                  </a:schemeClr>
                </a:solidFill>
                <a:latin typeface="Arial"/>
                <a:ea typeface="ＭＳ Ｐゴシック"/>
                <a:cs typeface="CiscoSans Thin"/>
              </a:endParaRPr>
            </a:p>
          </p:txBody>
        </p:sp>
        <p:grpSp>
          <p:nvGrpSpPr>
            <p:cNvPr id="25" name="Group 7"/>
            <p:cNvGrpSpPr/>
            <p:nvPr/>
          </p:nvGrpSpPr>
          <p:grpSpPr>
            <a:xfrm>
              <a:off x="3909749" y="1182032"/>
              <a:ext cx="495828" cy="550041"/>
              <a:chOff x="3909749" y="1167613"/>
              <a:chExt cx="495828" cy="550041"/>
            </a:xfrm>
          </p:grpSpPr>
          <p:sp>
            <p:nvSpPr>
              <p:cNvPr id="191" name="Oval 190"/>
              <p:cNvSpPr/>
              <p:nvPr/>
            </p:nvSpPr>
            <p:spPr bwMode="auto">
              <a:xfrm flipH="1">
                <a:off x="3909749" y="1167613"/>
                <a:ext cx="495828"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pic>
            <p:nvPicPr>
              <p:cNvPr id="193" name="Picture 1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40278" y="1180243"/>
                <a:ext cx="448060" cy="495784"/>
              </a:xfrm>
              <a:prstGeom prst="rect">
                <a:avLst/>
              </a:prstGeom>
            </p:spPr>
          </p:pic>
        </p:grpSp>
      </p:grpSp>
      <p:grpSp>
        <p:nvGrpSpPr>
          <p:cNvPr id="29" name="Group 195"/>
          <p:cNvGrpSpPr/>
          <p:nvPr/>
        </p:nvGrpSpPr>
        <p:grpSpPr>
          <a:xfrm>
            <a:off x="4278417" y="1150765"/>
            <a:ext cx="3169542" cy="615553"/>
            <a:chOff x="449383" y="2834928"/>
            <a:chExt cx="3169542" cy="615553"/>
          </a:xfrm>
        </p:grpSpPr>
        <p:sp>
          <p:nvSpPr>
            <p:cNvPr id="207" name="Oval 206"/>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208" name="Rectangle 207"/>
            <p:cNvSpPr/>
            <p:nvPr/>
          </p:nvSpPr>
          <p:spPr>
            <a:xfrm>
              <a:off x="1015846" y="2834928"/>
              <a:ext cx="2603079" cy="615553"/>
            </a:xfrm>
            <a:prstGeom prst="rect">
              <a:avLst/>
            </a:prstGeom>
          </p:spPr>
          <p:txBody>
            <a:bodyPr wrap="square">
              <a:spAutoFit/>
            </a:bodyPr>
            <a:lstStyle/>
            <a:p>
              <a:r>
                <a:rPr lang="en-US" altLang="ja-JP" sz="1200" dirty="0">
                  <a:solidFill>
                    <a:schemeClr val="accent1"/>
                  </a:solidFill>
                  <a:latin typeface="Arial"/>
                  <a:ea typeface="ＭＳ Ｐゴシック"/>
                </a:rPr>
                <a:t>Cisco CleanAir</a:t>
              </a:r>
              <a:r>
                <a:rPr lang="en-US" altLang="ja-JP" sz="1200" baseline="30000" dirty="0">
                  <a:solidFill>
                    <a:schemeClr val="accent1"/>
                  </a:solidFill>
                  <a:latin typeface="Arial"/>
                  <a:ea typeface="ＭＳ Ｐゴシック"/>
                </a:rPr>
                <a:t>® </a:t>
              </a:r>
              <a:endParaRPr lang="ja-JP" altLang="en-US" sz="1200" dirty="0">
                <a:solidFill>
                  <a:schemeClr val="accent1"/>
                </a:solidFill>
                <a:latin typeface="Arial"/>
                <a:ea typeface="ＭＳ Ｐゴシック"/>
              </a:endParaRPr>
            </a:p>
            <a:p>
              <a:r>
                <a:rPr lang="ja-JP" altLang="en-US" sz="1100" dirty="0">
                  <a:solidFill>
                    <a:srgbClr val="343434"/>
                  </a:solidFill>
                  <a:latin typeface="Arial"/>
                  <a:ea typeface="ＭＳ Ｐゴシック"/>
                </a:rPr>
                <a:t>干渉原因となっている </a:t>
              </a:r>
            </a:p>
            <a:p>
              <a:r>
                <a:rPr lang="ja-JP" altLang="en-US" sz="1100" dirty="0">
                  <a:solidFill>
                    <a:srgbClr val="343434"/>
                  </a:solidFill>
                  <a:latin typeface="Arial"/>
                  <a:ea typeface="ＭＳ Ｐゴシック"/>
                </a:rPr>
                <a:t>デバイスを修復</a:t>
              </a:r>
              <a:endParaRPr lang="ja-JP" altLang="en-US" sz="1100" dirty="0">
                <a:solidFill>
                  <a:srgbClr val="343434"/>
                </a:solidFill>
                <a:latin typeface="Arial"/>
                <a:ea typeface="ＭＳ Ｐゴシック"/>
                <a:cs typeface="CiscoSans Thin"/>
              </a:endParaRPr>
            </a:p>
          </p:txBody>
        </p:sp>
        <p:grpSp>
          <p:nvGrpSpPr>
            <p:cNvPr id="30" name="Group 208"/>
            <p:cNvGrpSpPr/>
            <p:nvPr/>
          </p:nvGrpSpPr>
          <p:grpSpPr>
            <a:xfrm>
              <a:off x="498995" y="2963922"/>
              <a:ext cx="436029" cy="416329"/>
              <a:chOff x="6119081" y="2449936"/>
              <a:chExt cx="469136" cy="448056"/>
            </a:xfrm>
          </p:grpSpPr>
          <p:sp>
            <p:nvSpPr>
              <p:cNvPr id="210" name="Oval 209"/>
              <p:cNvSpPr/>
              <p:nvPr/>
            </p:nvSpPr>
            <p:spPr>
              <a:xfrm>
                <a:off x="6323041" y="2631061"/>
                <a:ext cx="82296" cy="85806"/>
              </a:xfrm>
              <a:prstGeom prst="ellipse">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sp>
            <p:nvSpPr>
              <p:cNvPr id="211" name="Oval 210"/>
              <p:cNvSpPr>
                <a:spLocks/>
              </p:cNvSpPr>
              <p:nvPr/>
            </p:nvSpPr>
            <p:spPr>
              <a:xfrm>
                <a:off x="6277321" y="2587096"/>
                <a:ext cx="173736" cy="17373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sp>
            <p:nvSpPr>
              <p:cNvPr id="212" name="Oval 211"/>
              <p:cNvSpPr>
                <a:spLocks noChangeAspect="1"/>
              </p:cNvSpPr>
              <p:nvPr/>
            </p:nvSpPr>
            <p:spPr>
              <a:xfrm>
                <a:off x="6231601" y="2541376"/>
                <a:ext cx="265176" cy="26517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sp>
            <p:nvSpPr>
              <p:cNvPr id="213" name="Oval 212"/>
              <p:cNvSpPr>
                <a:spLocks noChangeAspect="1"/>
              </p:cNvSpPr>
              <p:nvPr/>
            </p:nvSpPr>
            <p:spPr>
              <a:xfrm>
                <a:off x="6185881" y="2495656"/>
                <a:ext cx="356616" cy="35661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sp>
            <p:nvSpPr>
              <p:cNvPr id="214" name="Oval 213"/>
              <p:cNvSpPr>
                <a:spLocks noChangeAspect="1"/>
              </p:cNvSpPr>
              <p:nvPr/>
            </p:nvSpPr>
            <p:spPr>
              <a:xfrm>
                <a:off x="6140161" y="2449936"/>
                <a:ext cx="448056" cy="44805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cxnSp>
            <p:nvCxnSpPr>
              <p:cNvPr id="215" name="Straight Connector 214"/>
              <p:cNvCxnSpPr/>
              <p:nvPr/>
            </p:nvCxnSpPr>
            <p:spPr>
              <a:xfrm flipV="1">
                <a:off x="6201060" y="2668549"/>
                <a:ext cx="174930" cy="16637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6"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rgbClr val="0096D6">
                      <a:alpha val="0"/>
                    </a:srgbClr>
                  </a:gs>
                  <a:gs pos="100000">
                    <a:srgbClr val="FFFFFF"/>
                  </a:gs>
                  <a:gs pos="50000">
                    <a:schemeClr val="bg1">
                      <a:alpha val="50000"/>
                    </a:schemeClr>
                  </a:gs>
                  <a:gs pos="75000">
                    <a:schemeClr val="bg1">
                      <a:alpha val="50000"/>
                    </a:schemeClr>
                  </a:gs>
                </a:gsLst>
                <a:lin ang="414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a:ea typeface="ＭＳ Ｐゴシック"/>
                </a:endParaRPr>
              </a:p>
            </p:txBody>
          </p:sp>
        </p:grpSp>
      </p:grpSp>
      <p:grpSp>
        <p:nvGrpSpPr>
          <p:cNvPr id="225" name="Group 216"/>
          <p:cNvGrpSpPr/>
          <p:nvPr/>
        </p:nvGrpSpPr>
        <p:grpSpPr>
          <a:xfrm>
            <a:off x="5734932" y="3333838"/>
            <a:ext cx="3239386" cy="646331"/>
            <a:chOff x="5754943" y="2781526"/>
            <a:chExt cx="3239386" cy="646331"/>
          </a:xfrm>
        </p:grpSpPr>
        <p:sp>
          <p:nvSpPr>
            <p:cNvPr id="218" name="Oval 217"/>
            <p:cNvSpPr/>
            <p:nvPr/>
          </p:nvSpPr>
          <p:spPr bwMode="auto">
            <a:xfrm flipH="1">
              <a:off x="5754943" y="2853955"/>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pic>
          <p:nvPicPr>
            <p:cNvPr id="219" name="Picture 218" descr="smartphone_ic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3075" y="3021164"/>
              <a:ext cx="196136" cy="294205"/>
            </a:xfrm>
            <a:prstGeom prst="rect">
              <a:avLst/>
            </a:prstGeom>
          </p:spPr>
        </p:pic>
        <p:grpSp>
          <p:nvGrpSpPr>
            <p:cNvPr id="226" name="Group 219"/>
            <p:cNvGrpSpPr/>
            <p:nvPr/>
          </p:nvGrpSpPr>
          <p:grpSpPr>
            <a:xfrm rot="14338741">
              <a:off x="6040580" y="2854782"/>
              <a:ext cx="305838" cy="287061"/>
              <a:chOff x="-1210734" y="2455334"/>
              <a:chExt cx="736600" cy="533400"/>
            </a:xfrm>
          </p:grpSpPr>
          <p:sp>
            <p:nvSpPr>
              <p:cNvPr id="222" name="Arc 221"/>
              <p:cNvSpPr/>
              <p:nvPr/>
            </p:nvSpPr>
            <p:spPr>
              <a:xfrm>
                <a:off x="-1210734" y="2455334"/>
                <a:ext cx="736600" cy="533400"/>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23" name="Arc 222"/>
              <p:cNvSpPr>
                <a:spLocks noChangeAspect="1"/>
              </p:cNvSpPr>
              <p:nvPr/>
            </p:nvSpPr>
            <p:spPr>
              <a:xfrm>
                <a:off x="-1082355" y="2582333"/>
                <a:ext cx="479843" cy="34747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24" name="Arc 223"/>
              <p:cNvSpPr>
                <a:spLocks noChangeAspect="1"/>
              </p:cNvSpPr>
              <p:nvPr/>
            </p:nvSpPr>
            <p:spPr>
              <a:xfrm>
                <a:off x="-956081" y="2707471"/>
                <a:ext cx="227294" cy="16459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sp>
          <p:nvSpPr>
            <p:cNvPr id="221" name="Rectangle 220"/>
            <p:cNvSpPr/>
            <p:nvPr/>
          </p:nvSpPr>
          <p:spPr>
            <a:xfrm>
              <a:off x="6342535" y="2781526"/>
              <a:ext cx="2651794" cy="646331"/>
            </a:xfrm>
            <a:prstGeom prst="rect">
              <a:avLst/>
            </a:prstGeom>
          </p:spPr>
          <p:txBody>
            <a:bodyPr wrap="square">
              <a:spAutoFit/>
            </a:bodyPr>
            <a:lstStyle/>
            <a:p>
              <a:r>
                <a:rPr lang="en-US" altLang="ja-JP" sz="1400" dirty="0">
                  <a:solidFill>
                    <a:srgbClr val="214794"/>
                  </a:solidFill>
                  <a:latin typeface="Arial"/>
                  <a:ea typeface="ＭＳ Ｐゴシック"/>
                </a:rPr>
                <a:t>Cisco ClientLink </a:t>
              </a:r>
              <a:endParaRPr lang="ja-JP" altLang="en-US" sz="1400" dirty="0">
                <a:solidFill>
                  <a:srgbClr val="214794"/>
                </a:solidFill>
                <a:latin typeface="Arial"/>
                <a:ea typeface="ＭＳ Ｐゴシック"/>
              </a:endParaRPr>
            </a:p>
            <a:p>
              <a:r>
                <a:rPr lang="ja-JP" altLang="en-US" sz="1100" dirty="0">
                  <a:solidFill>
                    <a:srgbClr val="343434"/>
                  </a:solidFill>
                  <a:latin typeface="Arial"/>
                  <a:ea typeface="ＭＳ Ｐゴシック"/>
                </a:rPr>
                <a:t>レガシー デバイスと </a:t>
              </a:r>
              <a:r>
                <a:rPr lang="en-US" altLang="ja-JP" sz="1100" dirty="0">
                  <a:solidFill>
                    <a:srgbClr val="343434"/>
                  </a:solidFill>
                  <a:latin typeface="Arial"/>
                  <a:ea typeface="ＭＳ Ｐゴシック"/>
                </a:rPr>
                <a:t>802.11ac </a:t>
              </a:r>
              <a:r>
                <a:rPr lang="ja-JP" altLang="en-US" sz="1100" dirty="0">
                  <a:solidFill>
                    <a:srgbClr val="343434"/>
                  </a:solidFill>
                  <a:latin typeface="Arial"/>
                  <a:ea typeface="ＭＳ Ｐゴシック"/>
                </a:rPr>
                <a:t>デバイスのパフォーマンスを向上</a:t>
              </a:r>
              <a:r>
                <a:rPr lang="ja-JP" altLang="en-US" sz="1100" dirty="0">
                  <a:solidFill>
                    <a:srgbClr val="CBCCE3"/>
                  </a:solidFill>
                  <a:latin typeface="Arial"/>
                  <a:ea typeface="ＭＳ Ｐゴシック"/>
                </a:rPr>
                <a:t> </a:t>
              </a:r>
              <a:endParaRPr lang="ja-JP" altLang="en-US" sz="1100" dirty="0">
                <a:solidFill>
                  <a:srgbClr val="CBCCE3"/>
                </a:solidFill>
                <a:latin typeface="Arial"/>
                <a:ea typeface="ＭＳ Ｐゴシック"/>
                <a:cs typeface="CiscoSans Thin"/>
              </a:endParaRPr>
            </a:p>
          </p:txBody>
        </p:sp>
      </p:grpSp>
      <p:grpSp>
        <p:nvGrpSpPr>
          <p:cNvPr id="230" name="Group 224"/>
          <p:cNvGrpSpPr/>
          <p:nvPr/>
        </p:nvGrpSpPr>
        <p:grpSpPr>
          <a:xfrm>
            <a:off x="4685173" y="4083149"/>
            <a:ext cx="3169542" cy="615553"/>
            <a:chOff x="4817843" y="4285983"/>
            <a:chExt cx="3169542" cy="615553"/>
          </a:xfrm>
        </p:grpSpPr>
        <p:grpSp>
          <p:nvGrpSpPr>
            <p:cNvPr id="232" name="Group 225"/>
            <p:cNvGrpSpPr/>
            <p:nvPr/>
          </p:nvGrpSpPr>
          <p:grpSpPr>
            <a:xfrm>
              <a:off x="4817843" y="4285983"/>
              <a:ext cx="3169542" cy="615553"/>
              <a:chOff x="449383" y="2834928"/>
              <a:chExt cx="3169542" cy="615553"/>
            </a:xfrm>
          </p:grpSpPr>
          <p:sp>
            <p:nvSpPr>
              <p:cNvPr id="228" name="Oval 227"/>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229" name="Rectangle 228"/>
              <p:cNvSpPr/>
              <p:nvPr/>
            </p:nvSpPr>
            <p:spPr>
              <a:xfrm>
                <a:off x="1015846" y="2834928"/>
                <a:ext cx="2603079" cy="615553"/>
              </a:xfrm>
              <a:prstGeom prst="rect">
                <a:avLst/>
              </a:prstGeom>
            </p:spPr>
            <p:txBody>
              <a:bodyPr wrap="square">
                <a:spAutoFit/>
              </a:bodyPr>
              <a:lstStyle/>
              <a:p>
                <a:r>
                  <a:rPr lang="ja-JP" altLang="en-US" sz="1200" dirty="0">
                    <a:solidFill>
                      <a:schemeClr val="accent1"/>
                    </a:solidFill>
                    <a:latin typeface="Arial"/>
                    <a:ea typeface="ＭＳ Ｐゴシック"/>
                  </a:rPr>
                  <a:t>拡張性 </a:t>
                </a:r>
              </a:p>
              <a:p>
                <a:r>
                  <a:rPr lang="ja-JP" altLang="en-US" sz="1100" dirty="0">
                    <a:solidFill>
                      <a:srgbClr val="343434"/>
                    </a:solidFill>
                    <a:latin typeface="Arial"/>
                    <a:ea typeface="ＭＳ Ｐゴシック"/>
                  </a:rPr>
                  <a:t>モジュール型のスマート アンテナ ポートまたは </a:t>
                </a:r>
                <a:r>
                  <a:rPr lang="en-US" altLang="ja-JP" sz="1100" dirty="0">
                    <a:solidFill>
                      <a:srgbClr val="343434"/>
                    </a:solidFill>
                    <a:latin typeface="Arial"/>
                    <a:ea typeface="ＭＳ Ｐゴシック"/>
                  </a:rPr>
                  <a:t>USB </a:t>
                </a:r>
                <a:r>
                  <a:rPr lang="ja-JP" altLang="en-US" sz="1100" dirty="0">
                    <a:solidFill>
                      <a:srgbClr val="343434"/>
                    </a:solidFill>
                    <a:latin typeface="Arial"/>
                    <a:ea typeface="ＭＳ Ｐゴシック"/>
                  </a:rPr>
                  <a:t>ポートを介して機能を追加 </a:t>
                </a:r>
              </a:p>
            </p:txBody>
          </p:sp>
        </p:grpSp>
        <p:sp>
          <p:nvSpPr>
            <p:cNvPr id="227" name="Plus 226"/>
            <p:cNvSpPr/>
            <p:nvPr/>
          </p:nvSpPr>
          <p:spPr>
            <a:xfrm>
              <a:off x="4897730" y="4426168"/>
              <a:ext cx="404955" cy="386811"/>
            </a:xfrm>
            <a:prstGeom prst="mathPlus">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grpSp>
      <p:grpSp>
        <p:nvGrpSpPr>
          <p:cNvPr id="237" name="Group 5"/>
          <p:cNvGrpSpPr/>
          <p:nvPr/>
        </p:nvGrpSpPr>
        <p:grpSpPr>
          <a:xfrm>
            <a:off x="70641" y="2445632"/>
            <a:ext cx="2871855" cy="784830"/>
            <a:chOff x="1262" y="2713954"/>
            <a:chExt cx="2871855" cy="784830"/>
          </a:xfrm>
        </p:grpSpPr>
        <p:sp>
          <p:nvSpPr>
            <p:cNvPr id="236" name="Rectangle 235"/>
            <p:cNvSpPr/>
            <p:nvPr/>
          </p:nvSpPr>
          <p:spPr>
            <a:xfrm>
              <a:off x="1262" y="2713954"/>
              <a:ext cx="2245211" cy="784830"/>
            </a:xfrm>
            <a:prstGeom prst="rect">
              <a:avLst/>
            </a:prstGeom>
          </p:spPr>
          <p:txBody>
            <a:bodyPr wrap="square">
              <a:spAutoFit/>
            </a:bodyPr>
            <a:lstStyle/>
            <a:p>
              <a:pPr algn="r"/>
              <a:r>
                <a:rPr lang="ja-JP" altLang="en-US" sz="1200" dirty="0">
                  <a:solidFill>
                    <a:schemeClr val="accent1"/>
                  </a:solidFill>
                  <a:latin typeface="Arial"/>
                  <a:ea typeface="ＭＳ Ｐゴシック"/>
                </a:rPr>
                <a:t>マルチギガビット アップリンク</a:t>
              </a:r>
            </a:p>
            <a:p>
              <a:pPr algn="r"/>
              <a:r>
                <a:rPr lang="ja-JP" altLang="en-US" sz="1100" dirty="0">
                  <a:solidFill>
                    <a:schemeClr val="tx1">
                      <a:lumMod val="50000"/>
                    </a:schemeClr>
                  </a:solidFill>
                  <a:latin typeface="Arial"/>
                  <a:ea typeface="ＭＳ Ｐゴシック"/>
                </a:rPr>
                <a:t>高速な有線ネットワークへの</a:t>
              </a:r>
              <a:br>
                <a:rPr lang="en-US" altLang="ja-JP" sz="1100" dirty="0">
                  <a:solidFill>
                    <a:schemeClr val="tx1">
                      <a:lumMod val="50000"/>
                    </a:schemeClr>
                  </a:solidFill>
                  <a:latin typeface="Arial"/>
                  <a:ea typeface="ＭＳ Ｐゴシック"/>
                </a:rPr>
              </a:br>
              <a:r>
                <a:rPr lang="ja-JP" altLang="en-US" sz="1100" dirty="0">
                  <a:solidFill>
                    <a:schemeClr val="tx1">
                      <a:lumMod val="50000"/>
                    </a:schemeClr>
                  </a:solidFill>
                  <a:latin typeface="Arial"/>
                  <a:ea typeface="ＭＳ Ｐゴシック"/>
                </a:rPr>
                <a:t>オフロードによってワイヤレスへ</a:t>
              </a:r>
              <a:br>
                <a:rPr lang="en-US" altLang="ja-JP" sz="1100" dirty="0">
                  <a:solidFill>
                    <a:schemeClr val="tx1">
                      <a:lumMod val="50000"/>
                    </a:schemeClr>
                  </a:solidFill>
                  <a:latin typeface="Arial"/>
                  <a:ea typeface="ＭＳ Ｐゴシック"/>
                </a:rPr>
              </a:br>
              <a:r>
                <a:rPr lang="ja-JP" altLang="en-US" sz="1100" dirty="0">
                  <a:solidFill>
                    <a:schemeClr val="tx1">
                      <a:lumMod val="50000"/>
                    </a:schemeClr>
                  </a:solidFill>
                  <a:latin typeface="Arial"/>
                  <a:ea typeface="ＭＳ Ｐゴシック"/>
                </a:rPr>
                <a:t>の負荷を低減 </a:t>
              </a:r>
              <a:endParaRPr lang="ja-JP" altLang="en-US" sz="1100" dirty="0">
                <a:solidFill>
                  <a:srgbClr val="CBCCE3"/>
                </a:solidFill>
                <a:latin typeface="Arial"/>
                <a:ea typeface="ＭＳ Ｐゴシック"/>
                <a:cs typeface="CiscoSans Thin"/>
              </a:endParaRPr>
            </a:p>
          </p:txBody>
        </p:sp>
        <p:grpSp>
          <p:nvGrpSpPr>
            <p:cNvPr id="238" name="Group 4"/>
            <p:cNvGrpSpPr/>
            <p:nvPr/>
          </p:nvGrpSpPr>
          <p:grpSpPr>
            <a:xfrm>
              <a:off x="2249778" y="2777488"/>
              <a:ext cx="623339" cy="550041"/>
              <a:chOff x="-651471" y="2770358"/>
              <a:chExt cx="623339" cy="550041"/>
            </a:xfrm>
          </p:grpSpPr>
          <p:sp>
            <p:nvSpPr>
              <p:cNvPr id="235" name="Oval 234"/>
              <p:cNvSpPr/>
              <p:nvPr/>
            </p:nvSpPr>
            <p:spPr bwMode="auto">
              <a:xfrm flipH="1">
                <a:off x="-651471" y="2770358"/>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grpSp>
            <p:nvGrpSpPr>
              <p:cNvPr id="239" name="Group 231"/>
              <p:cNvGrpSpPr/>
              <p:nvPr/>
            </p:nvGrpSpPr>
            <p:grpSpPr>
              <a:xfrm>
                <a:off x="-564489" y="2937881"/>
                <a:ext cx="536357" cy="239519"/>
                <a:chOff x="-979420" y="2669225"/>
                <a:chExt cx="608288" cy="271641"/>
              </a:xfrm>
            </p:grpSpPr>
            <p:pic>
              <p:nvPicPr>
                <p:cNvPr id="233" name="Picture 232" descr="Gig_Port.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9420" y="2674217"/>
                  <a:ext cx="287420" cy="266649"/>
                </a:xfrm>
                <a:prstGeom prst="rect">
                  <a:avLst/>
                </a:prstGeom>
              </p:spPr>
            </p:pic>
            <p:sp>
              <p:nvSpPr>
                <p:cNvPr id="234" name="TextBox 233"/>
                <p:cNvSpPr txBox="1"/>
                <p:nvPr/>
              </p:nvSpPr>
              <p:spPr>
                <a:xfrm>
                  <a:off x="-795774" y="2669225"/>
                  <a:ext cx="424642" cy="226884"/>
                </a:xfrm>
                <a:prstGeom prst="rect">
                  <a:avLst/>
                </a:prstGeom>
                <a:noFill/>
              </p:spPr>
              <p:txBody>
                <a:bodyPr wrap="square" rtlCol="0">
                  <a:spAutoFit/>
                </a:bodyPr>
                <a:lstStyle/>
                <a:p>
                  <a:r>
                    <a:rPr lang="en-US" altLang="ja-JP" sz="700" dirty="0">
                      <a:solidFill>
                        <a:schemeClr val="bg1"/>
                      </a:solidFill>
                      <a:latin typeface="Arial"/>
                      <a:ea typeface="ＭＳ Ｐゴシック"/>
                    </a:rPr>
                    <a:t>Gb+</a:t>
                  </a:r>
                  <a:endParaRPr lang="ja-JP" altLang="en-US" sz="700" dirty="0">
                    <a:solidFill>
                      <a:schemeClr val="bg1"/>
                    </a:solidFill>
                    <a:latin typeface="Arial"/>
                    <a:ea typeface="ＭＳ Ｐゴシック"/>
                    <a:cs typeface="Arial Narrow"/>
                  </a:endParaRPr>
                </a:p>
              </p:txBody>
            </p:sp>
          </p:grpSp>
        </p:grpSp>
      </p:grpSp>
      <p:grpSp>
        <p:nvGrpSpPr>
          <p:cNvPr id="240" name="Group 3"/>
          <p:cNvGrpSpPr/>
          <p:nvPr/>
        </p:nvGrpSpPr>
        <p:grpSpPr>
          <a:xfrm>
            <a:off x="5553017" y="1745766"/>
            <a:ext cx="3292748" cy="615553"/>
            <a:chOff x="4818668" y="4253138"/>
            <a:chExt cx="3082421" cy="615553"/>
          </a:xfrm>
        </p:grpSpPr>
        <p:grpSp>
          <p:nvGrpSpPr>
            <p:cNvPr id="241" name="Group 146"/>
            <p:cNvGrpSpPr/>
            <p:nvPr/>
          </p:nvGrpSpPr>
          <p:grpSpPr>
            <a:xfrm>
              <a:off x="4818668" y="4253138"/>
              <a:ext cx="3082421" cy="615553"/>
              <a:chOff x="472898" y="2834928"/>
              <a:chExt cx="3082421" cy="615553"/>
            </a:xfrm>
          </p:grpSpPr>
          <p:sp>
            <p:nvSpPr>
              <p:cNvPr id="148" name="Oval 147"/>
              <p:cNvSpPr/>
              <p:nvPr/>
            </p:nvSpPr>
            <p:spPr bwMode="auto">
              <a:xfrm flipH="1">
                <a:off x="472898" y="2889037"/>
                <a:ext cx="513595"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149" name="Rectangle 148"/>
              <p:cNvSpPr/>
              <p:nvPr/>
            </p:nvSpPr>
            <p:spPr>
              <a:xfrm>
                <a:off x="1015846" y="2834928"/>
                <a:ext cx="2539473" cy="615553"/>
              </a:xfrm>
              <a:prstGeom prst="rect">
                <a:avLst/>
              </a:prstGeom>
            </p:spPr>
            <p:txBody>
              <a:bodyPr wrap="square">
                <a:spAutoFit/>
              </a:bodyPr>
              <a:lstStyle/>
              <a:p>
                <a:r>
                  <a:rPr lang="ja-JP" altLang="en-US" sz="1200" dirty="0">
                    <a:solidFill>
                      <a:schemeClr val="accent1"/>
                    </a:solidFill>
                    <a:latin typeface="Arial"/>
                    <a:ea typeface="ＭＳ Ｐゴシック"/>
                  </a:rPr>
                  <a:t>柔軟な動的周波数選択</a:t>
                </a:r>
              </a:p>
              <a:p>
                <a:r>
                  <a:rPr lang="ja-JP" altLang="en-US" sz="1100" dirty="0">
                    <a:solidFill>
                      <a:srgbClr val="343434"/>
                    </a:solidFill>
                    <a:latin typeface="Arial"/>
                    <a:ea typeface="ＭＳ Ｐゴシック"/>
                  </a:rPr>
                  <a:t>自動調整機能により、他の無線システムとの干渉を回避</a:t>
                </a:r>
              </a:p>
            </p:txBody>
          </p:sp>
        </p:grpSp>
        <p:pic>
          <p:nvPicPr>
            <p:cNvPr id="2" name="Picture 1" descr="Radio Dish.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29711" y="4357972"/>
              <a:ext cx="324394" cy="412421"/>
            </a:xfrm>
            <a:prstGeom prst="rect">
              <a:avLst/>
            </a:prstGeom>
          </p:spPr>
        </p:pic>
      </p:grpSp>
      <p:grpSp>
        <p:nvGrpSpPr>
          <p:cNvPr id="242" name="Group 16"/>
          <p:cNvGrpSpPr/>
          <p:nvPr/>
        </p:nvGrpSpPr>
        <p:grpSpPr>
          <a:xfrm>
            <a:off x="4144711" y="2847426"/>
            <a:ext cx="560292" cy="312205"/>
            <a:chOff x="4144711" y="3033538"/>
            <a:chExt cx="560292" cy="312205"/>
          </a:xfrm>
        </p:grpSpPr>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44711" y="3033538"/>
              <a:ext cx="182807" cy="107886"/>
            </a:xfrm>
            <a:prstGeom prst="rect">
              <a:avLst/>
            </a:prstGeom>
          </p:spPr>
        </p:pic>
        <p:pic>
          <p:nvPicPr>
            <p:cNvPr id="159" name="Picture 15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22196" y="3237857"/>
              <a:ext cx="182807" cy="107886"/>
            </a:xfrm>
            <a:prstGeom prst="rect">
              <a:avLst/>
            </a:prstGeom>
          </p:spPr>
        </p:pic>
      </p:grpSp>
      <p:grpSp>
        <p:nvGrpSpPr>
          <p:cNvPr id="243" name="Group 48"/>
          <p:cNvGrpSpPr/>
          <p:nvPr/>
        </p:nvGrpSpPr>
        <p:grpSpPr>
          <a:xfrm>
            <a:off x="3360593" y="1590822"/>
            <a:ext cx="2444779" cy="2400677"/>
            <a:chOff x="4800737" y="-192443"/>
            <a:chExt cx="3236976" cy="3178584"/>
          </a:xfrm>
        </p:grpSpPr>
        <p:sp>
          <p:nvSpPr>
            <p:cNvPr id="92" name="Rounded Rectangle 91"/>
            <p:cNvSpPr/>
            <p:nvPr/>
          </p:nvSpPr>
          <p:spPr>
            <a:xfrm>
              <a:off x="4800737" y="-192443"/>
              <a:ext cx="3236976" cy="3178584"/>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44" name="Group 47"/>
            <p:cNvGrpSpPr/>
            <p:nvPr/>
          </p:nvGrpSpPr>
          <p:grpSpPr>
            <a:xfrm>
              <a:off x="5213953" y="683154"/>
              <a:ext cx="1002424" cy="2094787"/>
              <a:chOff x="5213953" y="683154"/>
              <a:chExt cx="1002424" cy="2094787"/>
            </a:xfrm>
            <a:scene3d>
              <a:camera prst="isometricTopUp"/>
              <a:lightRig rig="threePt" dir="t"/>
            </a:scene3d>
          </p:grpSpPr>
          <p:sp>
            <p:nvSpPr>
              <p:cNvPr id="46" name="Rounded Rectangle 45"/>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0" name="Rounded Rectangle 119"/>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1" name="Rounded Rectangle 120"/>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2" name="Rounded Rectangle 121"/>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245" name="Group 122"/>
            <p:cNvGrpSpPr/>
            <p:nvPr/>
          </p:nvGrpSpPr>
          <p:grpSpPr>
            <a:xfrm flipH="1">
              <a:off x="6448428" y="-89875"/>
              <a:ext cx="1002424" cy="2094787"/>
              <a:chOff x="5213953" y="683154"/>
              <a:chExt cx="1002424" cy="2094787"/>
            </a:xfrm>
            <a:scene3d>
              <a:camera prst="isometricTopUp"/>
              <a:lightRig rig="threePt" dir="t"/>
            </a:scene3d>
          </p:grpSpPr>
          <p:sp>
            <p:nvSpPr>
              <p:cNvPr id="124" name="Rounded Rectangle 123"/>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5" name="Rounded Rectangle 124"/>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6" name="Rounded Rectangle 125"/>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27" name="Rounded Rectangle 126"/>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grpSp>
        <p:nvGrpSpPr>
          <p:cNvPr id="246" name="Group 201"/>
          <p:cNvGrpSpPr/>
          <p:nvPr/>
        </p:nvGrpSpPr>
        <p:grpSpPr>
          <a:xfrm>
            <a:off x="3347006" y="1622325"/>
            <a:ext cx="2444779" cy="2400677"/>
            <a:chOff x="-2775664" y="1771273"/>
            <a:chExt cx="2444779" cy="2400677"/>
          </a:xfrm>
        </p:grpSpPr>
        <p:sp>
          <p:nvSpPr>
            <p:cNvPr id="203" name="Rounded Rectangle 202"/>
            <p:cNvSpPr/>
            <p:nvPr/>
          </p:nvSpPr>
          <p:spPr>
            <a:xfrm>
              <a:off x="-2775664" y="1771273"/>
              <a:ext cx="2444779"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04" name="Rounded Rectangle 203"/>
            <p:cNvSpPr/>
            <p:nvPr/>
          </p:nvSpPr>
          <p:spPr>
            <a:xfrm>
              <a:off x="-1607007" y="2825267"/>
              <a:ext cx="108477" cy="125612"/>
            </a:xfrm>
            <a:prstGeom prst="roundRect">
              <a:avLst/>
            </a:prstGeom>
            <a:solidFill>
              <a:schemeClr val="accent4"/>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pic>
          <p:nvPicPr>
            <p:cNvPr id="205" name="Picture 2" descr="C:\Users\spius\Pictures\cisco logo blue gradient.png"/>
            <p:cNvPicPr>
              <a:picLocks noChangeAspect="1" noChangeArrowheads="1"/>
            </p:cNvPicPr>
            <p:nvPr/>
          </p:nvPicPr>
          <p:blipFill>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300251" y="3141424"/>
              <a:ext cx="431312" cy="265176"/>
            </a:xfrm>
            <a:prstGeom prst="rect">
              <a:avLst/>
            </a:prstGeom>
            <a:noFill/>
            <a:ln>
              <a:noFill/>
            </a:ln>
            <a:effectLst/>
            <a:scene3d>
              <a:camera prst="isometricTopUp"/>
              <a:lightRig rig="threePt" dir="t"/>
            </a:scene3d>
            <a:sp3d>
              <a:bevelT h="4445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64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243"/>
                                        </p:tgtEl>
                                        <p:attrNameLst>
                                          <p:attrName>ppt_x</p:attrName>
                                        </p:attrNameLst>
                                      </p:cBhvr>
                                      <p:tavLst>
                                        <p:tav tm="0">
                                          <p:val>
                                            <p:strVal val="ppt_x"/>
                                          </p:val>
                                        </p:tav>
                                        <p:tav tm="100000">
                                          <p:val>
                                            <p:strVal val="ppt_x"/>
                                          </p:val>
                                        </p:tav>
                                      </p:tavLst>
                                    </p:anim>
                                    <p:anim calcmode="lin" valueType="num">
                                      <p:cBhvr additive="base">
                                        <p:cTn id="7" dur="500"/>
                                        <p:tgtEl>
                                          <p:spTgt spid="243"/>
                                        </p:tgtEl>
                                        <p:attrNameLst>
                                          <p:attrName>ppt_y</p:attrName>
                                        </p:attrNameLst>
                                      </p:cBhvr>
                                      <p:tavLst>
                                        <p:tav tm="0">
                                          <p:val>
                                            <p:strVal val="ppt_y"/>
                                          </p:val>
                                        </p:tav>
                                        <p:tav tm="100000">
                                          <p:val>
                                            <p:strVal val="0-ppt_h/2"/>
                                          </p:val>
                                        </p:tav>
                                      </p:tavLst>
                                    </p:anim>
                                    <p:set>
                                      <p:cBhvr>
                                        <p:cTn id="8" dur="1" fill="hold">
                                          <p:stCondLst>
                                            <p:cond delay="499"/>
                                          </p:stCondLst>
                                        </p:cTn>
                                        <p:tgtEl>
                                          <p:spTgt spid="24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42"/>
                                        </p:tgtEl>
                                        <p:attrNameLst>
                                          <p:attrName>style.visibility</p:attrName>
                                        </p:attrNameLst>
                                      </p:cBhvr>
                                      <p:to>
                                        <p:strVal val="visible"/>
                                      </p:to>
                                    </p:set>
                                    <p:anim calcmode="lin" valueType="num">
                                      <p:cBhvr additive="base">
                                        <p:cTn id="21" dur="500" fill="hold"/>
                                        <p:tgtEl>
                                          <p:spTgt spid="242"/>
                                        </p:tgtEl>
                                        <p:attrNameLst>
                                          <p:attrName>ppt_x</p:attrName>
                                        </p:attrNameLst>
                                      </p:cBhvr>
                                      <p:tavLst>
                                        <p:tav tm="0">
                                          <p:val>
                                            <p:strVal val="#ppt_x"/>
                                          </p:val>
                                        </p:tav>
                                        <p:tav tm="100000">
                                          <p:val>
                                            <p:strVal val="#ppt_x"/>
                                          </p:val>
                                        </p:tav>
                                      </p:tavLst>
                                    </p:anim>
                                    <p:anim calcmode="lin" valueType="num">
                                      <p:cBhvr additive="base">
                                        <p:cTn id="22" dur="500" fill="hold"/>
                                        <p:tgtEl>
                                          <p:spTgt spid="24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xit" presetSubtype="4" fill="hold" grpId="0" nodeType="afterEffect">
                                  <p:stCondLst>
                                    <p:cond delay="0"/>
                                  </p:stCondLst>
                                  <p:childTnLst>
                                    <p:animEffect transition="out" filter="wipe(down)">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22" presetClass="exit" presetSubtype="4" fill="hold" grpId="0" nodeType="withEffect">
                                  <p:stCondLst>
                                    <p:cond delay="0"/>
                                  </p:stCondLst>
                                  <p:childTnLst>
                                    <p:animEffect transition="out" filter="wipe(down)">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wipe(down)">
                                      <p:cBhvr>
                                        <p:cTn id="33" dur="500"/>
                                        <p:tgtEl>
                                          <p:spTgt spid="15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wipe(down)">
                                      <p:cBhvr>
                                        <p:cTn id="36" dur="500"/>
                                        <p:tgtEl>
                                          <p:spTgt spid="1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37"/>
                                        </p:tgtEl>
                                        <p:attrNameLst>
                                          <p:attrName>style.visibility</p:attrName>
                                        </p:attrNameLst>
                                      </p:cBhvr>
                                      <p:to>
                                        <p:strVal val="visible"/>
                                      </p:to>
                                    </p:set>
                                    <p:animEffect transition="in" filter="fade">
                                      <p:cBhvr>
                                        <p:cTn id="49" dur="500"/>
                                        <p:tgtEl>
                                          <p:spTgt spid="237"/>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fade">
                                      <p:cBhvr>
                                        <p:cTn id="61" dur="500"/>
                                        <p:tgtEl>
                                          <p:spTgt spid="240"/>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225"/>
                                        </p:tgtEl>
                                        <p:attrNameLst>
                                          <p:attrName>style.visibility</p:attrName>
                                        </p:attrNameLst>
                                      </p:cBhvr>
                                      <p:to>
                                        <p:strVal val="visible"/>
                                      </p:to>
                                    </p:set>
                                    <p:animEffect transition="in" filter="fade">
                                      <p:cBhvr>
                                        <p:cTn id="69" dur="500"/>
                                        <p:tgtEl>
                                          <p:spTgt spid="225"/>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230"/>
                                        </p:tgtEl>
                                        <p:attrNameLst>
                                          <p:attrName>style.visibility</p:attrName>
                                        </p:attrNameLst>
                                      </p:cBhvr>
                                      <p:to>
                                        <p:strVal val="visible"/>
                                      </p:to>
                                    </p:set>
                                    <p:animEffect transition="in" filter="fade">
                                      <p:cBhvr>
                                        <p:cTn id="73" dur="500"/>
                                        <p:tgtEl>
                                          <p:spTgt spid="23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nodeType="clickEffect">
                                  <p:stCondLst>
                                    <p:cond delay="0"/>
                                  </p:stCondLst>
                                  <p:childTnLst>
                                    <p:set>
                                      <p:cBhvr>
                                        <p:cTn id="77" dur="1" fill="hold">
                                          <p:stCondLst>
                                            <p:cond delay="0"/>
                                          </p:stCondLst>
                                        </p:cTn>
                                        <p:tgtEl>
                                          <p:spTgt spid="246"/>
                                        </p:tgtEl>
                                        <p:attrNameLst>
                                          <p:attrName>style.visibility</p:attrName>
                                        </p:attrNameLst>
                                      </p:cBhvr>
                                      <p:to>
                                        <p:strVal val="visible"/>
                                      </p:to>
                                    </p:set>
                                    <p:anim calcmode="lin" valueType="num">
                                      <p:cBhvr additive="base">
                                        <p:cTn id="78" dur="500" fill="hold"/>
                                        <p:tgtEl>
                                          <p:spTgt spid="246"/>
                                        </p:tgtEl>
                                        <p:attrNameLst>
                                          <p:attrName>ppt_x</p:attrName>
                                        </p:attrNameLst>
                                      </p:cBhvr>
                                      <p:tavLst>
                                        <p:tav tm="0">
                                          <p:val>
                                            <p:strVal val="#ppt_x"/>
                                          </p:val>
                                        </p:tav>
                                        <p:tav tm="100000">
                                          <p:val>
                                            <p:strVal val="#ppt_x"/>
                                          </p:val>
                                        </p:tav>
                                      </p:tavLst>
                                    </p:anim>
                                    <p:anim calcmode="lin" valueType="num">
                                      <p:cBhvr additive="base">
                                        <p:cTn id="79" dur="500" fill="hold"/>
                                        <p:tgtEl>
                                          <p:spTgt spid="2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157" grpId="0" animBg="1"/>
      <p:bldP spid="1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6425" y="915409"/>
            <a:ext cx="7709004" cy="2569946"/>
          </a:xfrm>
        </p:spPr>
        <p:txBody>
          <a:bodyPr/>
          <a:lstStyle/>
          <a:p>
            <a:r>
              <a:rPr lang="ja-JP" altLang="en-US" dirty="0">
                <a:latin typeface="Arial"/>
                <a:ea typeface="ＭＳ Ｐゴシック"/>
              </a:rPr>
              <a:t>デュアル </a:t>
            </a:r>
            <a:r>
              <a:rPr lang="en-US" altLang="ja-JP" dirty="0">
                <a:latin typeface="Arial"/>
                <a:ea typeface="ＭＳ Ｐゴシック"/>
              </a:rPr>
              <a:t>5 GHz </a:t>
            </a:r>
            <a:r>
              <a:rPr lang="ja-JP" altLang="en-US" dirty="0">
                <a:latin typeface="Arial"/>
                <a:ea typeface="ＭＳ Ｐゴシック"/>
              </a:rPr>
              <a:t>およびフレキシブル ラジオ アサインメント</a:t>
            </a:r>
          </a:p>
        </p:txBody>
      </p:sp>
    </p:spTree>
    <p:extLst>
      <p:ext uri="{BB962C8B-B14F-4D97-AF65-F5344CB8AC3E}">
        <p14:creationId xmlns:p14="http://schemas.microsoft.com/office/powerpoint/2010/main" val="7689013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88720"/>
            <a:ext cx="4504870" cy="3003246"/>
          </a:xfrm>
          <a:prstGeom prst="rect">
            <a:avLst/>
          </a:prstGeom>
          <a:ln>
            <a:solidFill>
              <a:schemeClr val="bg1"/>
            </a:solidFill>
          </a:ln>
          <a:effectLst/>
        </p:spPr>
      </p:pic>
      <p:sp>
        <p:nvSpPr>
          <p:cNvPr id="2" name="Title 1"/>
          <p:cNvSpPr>
            <a:spLocks noGrp="1"/>
          </p:cNvSpPr>
          <p:nvPr>
            <p:ph type="title"/>
          </p:nvPr>
        </p:nvSpPr>
        <p:spPr/>
        <p:txBody>
          <a:bodyPr/>
          <a:lstStyle/>
          <a:p>
            <a:r>
              <a:rPr lang="ja-JP" altLang="en-US">
                <a:latin typeface="Arial"/>
                <a:ea typeface="ＭＳ Ｐゴシック"/>
              </a:rPr>
              <a:t>フレキシブル ラジオ アサインメント</a:t>
            </a:r>
            <a:br>
              <a:rPr lang="ja-JP" altLang="en-US">
                <a:latin typeface="Arial"/>
                <a:ea typeface="ＭＳ Ｐゴシック"/>
              </a:rPr>
            </a:br>
            <a:r>
              <a:rPr lang="ja-JP" altLang="en-US" sz="2000">
                <a:latin typeface="Arial"/>
                <a:ea typeface="ＭＳ Ｐゴシック"/>
              </a:rPr>
              <a:t>高密度ネットワークでの優れたモバイル ユーザ エクスペリエンス</a:t>
            </a:r>
            <a:endParaRPr lang="ja-JP" altLang="en-US" dirty="0">
              <a:latin typeface="Arial"/>
              <a:ea typeface="ＭＳ Ｐゴシック"/>
            </a:endParaRPr>
          </a:p>
        </p:txBody>
      </p:sp>
      <p:sp>
        <p:nvSpPr>
          <p:cNvPr id="14" name="TextBox 13"/>
          <p:cNvSpPr txBox="1"/>
          <p:nvPr/>
        </p:nvSpPr>
        <p:spPr>
          <a:xfrm>
            <a:off x="4503420" y="1529912"/>
            <a:ext cx="4640580" cy="2585323"/>
          </a:xfrm>
          <a:prstGeom prst="rect">
            <a:avLst/>
          </a:prstGeom>
          <a:noFill/>
        </p:spPr>
        <p:txBody>
          <a:bodyPr wrap="square" rtlCol="0" anchor="ctr">
            <a:spAutoFit/>
          </a:bodyPr>
          <a:lstStyle/>
          <a:p>
            <a:pPr marL="342900" indent="-342900">
              <a:buFont typeface="Arial" panose="020B0604020202020204" pitchFamily="34" charset="0"/>
              <a:buChar char="•"/>
            </a:pPr>
            <a:r>
              <a:rPr lang="ja-JP" altLang="en-US" dirty="0">
                <a:solidFill>
                  <a:srgbClr val="676767"/>
                </a:solidFill>
                <a:latin typeface="Arial"/>
                <a:ea typeface="ＭＳ Ｐゴシック"/>
              </a:rPr>
              <a:t>多数のデバイスがネットワークに接続されると</a:t>
            </a:r>
            <a:r>
              <a:rPr lang="ja-JP" altLang="en-US" b="1" dirty="0">
                <a:solidFill>
                  <a:srgbClr val="676767"/>
                </a:solidFill>
                <a:latin typeface="Arial"/>
                <a:ea typeface="ＭＳ Ｐゴシック"/>
              </a:rPr>
              <a:t>自動的に検出</a:t>
            </a:r>
            <a:r>
              <a:rPr lang="ja-JP" altLang="en-US" dirty="0">
                <a:solidFill>
                  <a:srgbClr val="676767"/>
                </a:solidFill>
                <a:latin typeface="Arial"/>
                <a:ea typeface="ＭＳ Ｐゴシック"/>
              </a:rPr>
              <a:t> </a:t>
            </a:r>
          </a:p>
          <a:p>
            <a:pPr marL="342900" indent="-342900">
              <a:buFont typeface="Arial" panose="020B0604020202020204" pitchFamily="34" charset="0"/>
              <a:buChar char="•"/>
            </a:pPr>
            <a:r>
              <a:rPr lang="ja-JP" altLang="en-US" dirty="0">
                <a:solidFill>
                  <a:srgbClr val="676767"/>
                </a:solidFill>
                <a:latin typeface="Arial"/>
                <a:ea typeface="ＭＳ Ｐゴシック"/>
              </a:rPr>
              <a:t>アクセス ポイントを </a:t>
            </a:r>
            <a:r>
              <a:rPr lang="en-US" altLang="ja-JP" dirty="0">
                <a:solidFill>
                  <a:srgbClr val="676767"/>
                </a:solidFill>
                <a:latin typeface="Arial"/>
                <a:ea typeface="ＭＳ Ｐゴシック"/>
              </a:rPr>
              <a:t>2.4/5 GHz </a:t>
            </a:r>
            <a:r>
              <a:rPr lang="ja-JP" altLang="en-US" dirty="0">
                <a:solidFill>
                  <a:srgbClr val="676767"/>
                </a:solidFill>
                <a:latin typeface="Arial"/>
                <a:ea typeface="ＭＳ Ｐゴシック"/>
              </a:rPr>
              <a:t>からデュアル </a:t>
            </a:r>
            <a:r>
              <a:rPr lang="en-US" altLang="ja-JP" dirty="0">
                <a:solidFill>
                  <a:srgbClr val="676767"/>
                </a:solidFill>
                <a:latin typeface="Arial"/>
                <a:ea typeface="ＭＳ Ｐゴシック"/>
              </a:rPr>
              <a:t>5 GHz </a:t>
            </a:r>
            <a:r>
              <a:rPr lang="ja-JP" altLang="en-US" dirty="0">
                <a:solidFill>
                  <a:srgbClr val="676767"/>
                </a:solidFill>
                <a:latin typeface="Arial"/>
                <a:ea typeface="ＭＳ Ｐゴシック"/>
              </a:rPr>
              <a:t>に変更し、</a:t>
            </a:r>
            <a:r>
              <a:rPr lang="ja-JP" altLang="en-US" b="1" dirty="0">
                <a:solidFill>
                  <a:srgbClr val="676767"/>
                </a:solidFill>
                <a:latin typeface="Arial"/>
                <a:ea typeface="ＭＳ Ｐゴシック"/>
              </a:rPr>
              <a:t>キャパシティを追加</a:t>
            </a:r>
            <a:endParaRPr lang="ja-JP" altLang="en-US" dirty="0">
              <a:solidFill>
                <a:srgbClr val="676767"/>
              </a:solidFill>
              <a:latin typeface="Arial"/>
              <a:ea typeface="ＭＳ Ｐゴシック"/>
              <a:cs typeface="+mn-cs"/>
            </a:endParaRPr>
          </a:p>
          <a:p>
            <a:pPr marL="342900" indent="-342900">
              <a:buFont typeface="Arial" panose="020B0604020202020204" pitchFamily="34" charset="0"/>
              <a:buChar char="•"/>
            </a:pPr>
            <a:r>
              <a:rPr lang="ja-JP" altLang="en-US" dirty="0">
                <a:solidFill>
                  <a:srgbClr val="676767"/>
                </a:solidFill>
                <a:latin typeface="Arial"/>
                <a:ea typeface="ＭＳ Ｐゴシック"/>
              </a:rPr>
              <a:t>パフォーマンスに影響する可能性があるセキュリティ脅威と </a:t>
            </a:r>
            <a:r>
              <a:rPr lang="en-US" altLang="ja-JP" dirty="0">
                <a:solidFill>
                  <a:srgbClr val="676767"/>
                </a:solidFill>
                <a:latin typeface="Arial"/>
                <a:ea typeface="ＭＳ Ｐゴシック"/>
              </a:rPr>
              <a:t>RF </a:t>
            </a:r>
            <a:r>
              <a:rPr lang="ja-JP" altLang="en-US" dirty="0">
                <a:solidFill>
                  <a:srgbClr val="676767"/>
                </a:solidFill>
                <a:latin typeface="Arial"/>
                <a:ea typeface="ＭＳ Ｐゴシック"/>
              </a:rPr>
              <a:t>干渉がないか、</a:t>
            </a:r>
            <a:r>
              <a:rPr lang="ja-JP" altLang="en-US" b="1" dirty="0">
                <a:solidFill>
                  <a:srgbClr val="676767"/>
                </a:solidFill>
                <a:latin typeface="Arial"/>
                <a:ea typeface="ＭＳ Ｐゴシック"/>
              </a:rPr>
              <a:t>ネットワークを監視</a:t>
            </a:r>
          </a:p>
          <a:p>
            <a:pPr marL="342900" indent="-342900">
              <a:buFont typeface="Arial" panose="020B0604020202020204" pitchFamily="34" charset="0"/>
              <a:buChar char="•"/>
            </a:pPr>
            <a:r>
              <a:rPr lang="ja-JP" altLang="en-US" dirty="0">
                <a:solidFill>
                  <a:srgbClr val="676767"/>
                </a:solidFill>
                <a:latin typeface="Arial"/>
                <a:ea typeface="ＭＳ Ｐゴシック"/>
              </a:rPr>
              <a:t>時間帯テンプレートを利用してより多くのキャパシティを</a:t>
            </a:r>
            <a:r>
              <a:rPr lang="ja-JP" altLang="en-US" b="1" dirty="0">
                <a:solidFill>
                  <a:srgbClr val="676767"/>
                </a:solidFill>
                <a:latin typeface="Arial"/>
                <a:ea typeface="ＭＳ Ｐゴシック"/>
              </a:rPr>
              <a:t>スケジューリング</a:t>
            </a:r>
            <a:endParaRPr lang="ja-JP" altLang="en-US" dirty="0">
              <a:solidFill>
                <a:srgbClr val="676767"/>
              </a:solidFill>
              <a:latin typeface="Arial"/>
              <a:ea typeface="ＭＳ Ｐゴシック"/>
              <a:cs typeface="+mn-cs"/>
            </a:endParaRPr>
          </a:p>
        </p:txBody>
      </p:sp>
      <p:sp>
        <p:nvSpPr>
          <p:cNvPr id="37" name="Rectangle 36"/>
          <p:cNvSpPr/>
          <p:nvPr/>
        </p:nvSpPr>
        <p:spPr>
          <a:xfrm>
            <a:off x="1910522" y="1073150"/>
            <a:ext cx="2592898" cy="3498850"/>
          </a:xfrm>
          <a:prstGeom prst="rect">
            <a:avLst/>
          </a:prstGeom>
          <a:gradFill flip="none" rotWithShape="1">
            <a:gsLst>
              <a:gs pos="0">
                <a:srgbClr val="36A4D7">
                  <a:alpha val="0"/>
                </a:srgb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 name="TextBox 2"/>
          <p:cNvSpPr txBox="1"/>
          <p:nvPr/>
        </p:nvSpPr>
        <p:spPr>
          <a:xfrm>
            <a:off x="1440180" y="4518660"/>
            <a:ext cx="6313010" cy="369332"/>
          </a:xfrm>
          <a:prstGeom prst="rect">
            <a:avLst/>
          </a:prstGeom>
          <a:solidFill>
            <a:schemeClr val="tx2">
              <a:lumMod val="75000"/>
            </a:schemeClr>
          </a:solidFill>
        </p:spPr>
        <p:txBody>
          <a:bodyPr wrap="none" rtlCol="0">
            <a:spAutoFit/>
          </a:bodyPr>
          <a:lstStyle/>
          <a:p>
            <a:r>
              <a:rPr lang="en-US" altLang="ja-JP" dirty="0">
                <a:solidFill>
                  <a:srgbClr val="FFFFFF"/>
                </a:solidFill>
                <a:latin typeface="Arial"/>
                <a:ea typeface="ＭＳ Ｐゴシック"/>
              </a:rPr>
              <a:t>Cisco Aironet 2800/3800 </a:t>
            </a:r>
            <a:r>
              <a:rPr lang="ja-JP" altLang="en-US" dirty="0">
                <a:solidFill>
                  <a:srgbClr val="FFFFFF"/>
                </a:solidFill>
                <a:latin typeface="Arial"/>
                <a:ea typeface="ＭＳ Ｐゴシック"/>
              </a:rPr>
              <a:t>シリーズ アクセス ポイントでサポート</a:t>
            </a:r>
            <a:endParaRPr lang="ja-JP" altLang="en-US" dirty="0">
              <a:solidFill>
                <a:srgbClr val="FFFFFF"/>
              </a:solidFill>
              <a:latin typeface="Arial"/>
              <a:ea typeface="ＭＳ Ｐゴシック"/>
              <a:cs typeface="+mn-cs"/>
            </a:endParaRPr>
          </a:p>
        </p:txBody>
      </p:sp>
    </p:spTree>
    <p:extLst>
      <p:ext uri="{BB962C8B-B14F-4D97-AF65-F5344CB8AC3E}">
        <p14:creationId xmlns:p14="http://schemas.microsoft.com/office/powerpoint/2010/main" val="33356983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82725" y="419100"/>
            <a:ext cx="5881688"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48" name="Group 126"/>
          <p:cNvGrpSpPr>
            <a:grpSpLocks/>
          </p:cNvGrpSpPr>
          <p:nvPr/>
        </p:nvGrpSpPr>
        <p:grpSpPr bwMode="auto">
          <a:xfrm>
            <a:off x="5440363" y="420688"/>
            <a:ext cx="342900" cy="342900"/>
            <a:chOff x="11022921" y="-2056847"/>
            <a:chExt cx="904242" cy="904242"/>
          </a:xfrm>
        </p:grpSpPr>
        <p:sp>
          <p:nvSpPr>
            <p:cNvPr id="10" name="Oval 9"/>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1" name="Group 128"/>
            <p:cNvGrpSpPr/>
            <p:nvPr/>
          </p:nvGrpSpPr>
          <p:grpSpPr>
            <a:xfrm>
              <a:off x="11228154" y="-1852412"/>
              <a:ext cx="493776" cy="495372"/>
              <a:chOff x="6003191" y="4235559"/>
              <a:chExt cx="493776" cy="495372"/>
            </a:xfrm>
            <a:solidFill>
              <a:schemeClr val="accent4"/>
            </a:solidFill>
          </p:grpSpPr>
          <p:sp>
            <p:nvSpPr>
              <p:cNvPr id="1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13" name="Freeform 1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sp>
        <p:nvSpPr>
          <p:cNvPr id="14" name="TextBox 13"/>
          <p:cNvSpPr txBox="1">
            <a:spLocks noChangeArrowheads="1"/>
          </p:cNvSpPr>
          <p:nvPr/>
        </p:nvSpPr>
        <p:spPr bwMode="auto">
          <a:xfrm>
            <a:off x="6554788" y="35877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676767"/>
                </a:solidFill>
                <a:latin typeface="Arial"/>
                <a:ea typeface="ＭＳ Ｐゴシック"/>
              </a:rPr>
              <a:t>2.4 GHz</a:t>
            </a:r>
            <a:br>
              <a:rPr lang="ja-JP" altLang="en-US" sz="900">
                <a:latin typeface="Arial"/>
                <a:ea typeface="ＭＳ Ｐゴシック"/>
              </a:rPr>
            </a:br>
            <a:r>
              <a:rPr lang="ja-JP" altLang="en-US" sz="900" b="1">
                <a:solidFill>
                  <a:srgbClr val="676767"/>
                </a:solidFill>
                <a:latin typeface="Arial"/>
                <a:ea typeface="ＭＳ Ｐゴシック"/>
              </a:rPr>
              <a:t>サービス中</a:t>
            </a:r>
          </a:p>
        </p:txBody>
      </p:sp>
      <p:sp>
        <p:nvSpPr>
          <p:cNvPr id="15" name="TextBox 14"/>
          <p:cNvSpPr txBox="1">
            <a:spLocks noChangeArrowheads="1"/>
          </p:cNvSpPr>
          <p:nvPr/>
        </p:nvSpPr>
        <p:spPr bwMode="auto">
          <a:xfrm>
            <a:off x="6167362" y="3122613"/>
            <a:ext cx="112402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dirty="0">
                <a:solidFill>
                  <a:srgbClr val="676767"/>
                </a:solidFill>
                <a:latin typeface="Arial"/>
                <a:ea typeface="ＭＳ Ｐゴシック"/>
              </a:rPr>
              <a:t>2.4 </a:t>
            </a:r>
            <a:r>
              <a:rPr lang="ja-JP" altLang="en-US" sz="900" b="1" dirty="0">
                <a:solidFill>
                  <a:srgbClr val="676767"/>
                </a:solidFill>
                <a:latin typeface="Arial"/>
                <a:ea typeface="ＭＳ Ｐゴシック"/>
              </a:rPr>
              <a:t>～ </a:t>
            </a:r>
            <a:r>
              <a:rPr lang="en-US" altLang="ja-JP" sz="900" b="1" dirty="0">
                <a:solidFill>
                  <a:srgbClr val="676767"/>
                </a:solidFill>
                <a:latin typeface="Arial"/>
                <a:ea typeface="ＭＳ Ｐゴシック"/>
              </a:rPr>
              <a:t>5 GHz</a:t>
            </a:r>
            <a:br>
              <a:rPr lang="ja-JP" altLang="en-US" sz="900" dirty="0">
                <a:latin typeface="Arial"/>
                <a:ea typeface="ＭＳ Ｐゴシック"/>
              </a:rPr>
            </a:br>
            <a:r>
              <a:rPr lang="ja-JP" altLang="en-US" sz="900" b="1" dirty="0">
                <a:solidFill>
                  <a:srgbClr val="676767"/>
                </a:solidFill>
                <a:latin typeface="Arial"/>
                <a:ea typeface="ＭＳ Ｐゴシック"/>
              </a:rPr>
              <a:t>監視中</a:t>
            </a:r>
          </a:p>
          <a:p>
            <a:pPr algn="r"/>
            <a:r>
              <a:rPr lang="ja-JP" altLang="en-US" sz="700" b="1" dirty="0">
                <a:solidFill>
                  <a:srgbClr val="676767"/>
                </a:solidFill>
                <a:latin typeface="Arial"/>
                <a:ea typeface="ＭＳ Ｐゴシック"/>
              </a:rPr>
              <a:t>ワイヤレス セキュリティ、</a:t>
            </a:r>
          </a:p>
          <a:p>
            <a:pPr algn="r"/>
            <a:r>
              <a:rPr lang="ja-JP" altLang="en-US" sz="700" b="1" dirty="0">
                <a:solidFill>
                  <a:srgbClr val="676767"/>
                </a:solidFill>
                <a:latin typeface="Arial"/>
                <a:ea typeface="ＭＳ Ｐゴシック"/>
              </a:rPr>
              <a:t>ワイヤレス保証、</a:t>
            </a:r>
          </a:p>
          <a:p>
            <a:pPr algn="r"/>
            <a:r>
              <a:rPr lang="ja-JP" altLang="en-US" sz="700" b="1" dirty="0">
                <a:solidFill>
                  <a:srgbClr val="676767"/>
                </a:solidFill>
                <a:latin typeface="Arial"/>
                <a:ea typeface="ＭＳ Ｐゴシック"/>
              </a:rPr>
              <a:t>場所*</a:t>
            </a:r>
          </a:p>
        </p:txBody>
      </p:sp>
      <p:grpSp>
        <p:nvGrpSpPr>
          <p:cNvPr id="16" name="Group 9"/>
          <p:cNvGrpSpPr>
            <a:grpSpLocks/>
          </p:cNvGrpSpPr>
          <p:nvPr/>
        </p:nvGrpSpPr>
        <p:grpSpPr bwMode="auto">
          <a:xfrm>
            <a:off x="5705475" y="2455863"/>
            <a:ext cx="279400" cy="279400"/>
            <a:chOff x="8129377" y="1720034"/>
            <a:chExt cx="279226" cy="279226"/>
          </a:xfrm>
        </p:grpSpPr>
        <p:sp>
          <p:nvSpPr>
            <p:cNvPr id="17" name="Oval 16"/>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8" name="Group 82"/>
            <p:cNvGrpSpPr/>
            <p:nvPr/>
          </p:nvGrpSpPr>
          <p:grpSpPr>
            <a:xfrm>
              <a:off x="8234764" y="1769177"/>
              <a:ext cx="72837" cy="187637"/>
              <a:chOff x="-1077913" y="2101851"/>
              <a:chExt cx="1011238" cy="2605088"/>
            </a:xfrm>
            <a:solidFill>
              <a:schemeClr val="bg2"/>
            </a:solidFill>
          </p:grpSpPr>
          <p:sp>
            <p:nvSpPr>
              <p:cNvPr id="19" name="Freeform 18"/>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0" name="Freeform 19"/>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sp>
        <p:nvSpPr>
          <p:cNvPr id="159752" name="TextBox 20"/>
          <p:cNvSpPr txBox="1">
            <a:spLocks noChangeArrowheads="1"/>
          </p:cNvSpPr>
          <p:nvPr/>
        </p:nvSpPr>
        <p:spPr bwMode="auto">
          <a:xfrm>
            <a:off x="5745163" y="358775"/>
            <a:ext cx="81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a:solidFill>
                  <a:srgbClr val="676767"/>
                </a:solidFill>
                <a:latin typeface="Arial"/>
                <a:ea typeface="ＭＳ Ｐゴシック"/>
              </a:rPr>
              <a:t>5 GHz</a:t>
            </a:r>
          </a:p>
          <a:p>
            <a:pPr algn="r"/>
            <a:r>
              <a:rPr lang="ja-JP" altLang="en-US" sz="900" b="1">
                <a:solidFill>
                  <a:srgbClr val="676767"/>
                </a:solidFill>
                <a:latin typeface="Arial"/>
                <a:ea typeface="ＭＳ Ｐゴシック"/>
              </a:rPr>
              <a:t>サービス中</a:t>
            </a:r>
          </a:p>
        </p:txBody>
      </p:sp>
      <p:cxnSp>
        <p:nvCxnSpPr>
          <p:cNvPr id="22" name="Straight Connector 21"/>
          <p:cNvCxnSpPr/>
          <p:nvPr/>
        </p:nvCxnSpPr>
        <p:spPr>
          <a:xfrm>
            <a:off x="6557963" y="387350"/>
            <a:ext cx="0" cy="40481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9754" name="TextBox 22"/>
          <p:cNvSpPr txBox="1">
            <a:spLocks noChangeArrowheads="1"/>
          </p:cNvSpPr>
          <p:nvPr/>
        </p:nvSpPr>
        <p:spPr bwMode="auto">
          <a:xfrm>
            <a:off x="5097463" y="3122613"/>
            <a:ext cx="1025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a:solidFill>
                  <a:srgbClr val="676767"/>
                </a:solidFill>
                <a:latin typeface="Arial"/>
                <a:ea typeface="ＭＳ Ｐゴシック"/>
              </a:rPr>
              <a:t>5 GHz</a:t>
            </a:r>
          </a:p>
          <a:p>
            <a:pPr algn="r"/>
            <a:r>
              <a:rPr lang="ja-JP" altLang="en-US" sz="900" b="1">
                <a:solidFill>
                  <a:srgbClr val="676767"/>
                </a:solidFill>
                <a:latin typeface="Arial"/>
                <a:ea typeface="ＭＳ Ｐゴシック"/>
              </a:rPr>
              <a:t>サービス中</a:t>
            </a:r>
          </a:p>
        </p:txBody>
      </p:sp>
      <p:cxnSp>
        <p:nvCxnSpPr>
          <p:cNvPr id="24" name="Straight Connector 23"/>
          <p:cNvCxnSpPr/>
          <p:nvPr/>
        </p:nvCxnSpPr>
        <p:spPr>
          <a:xfrm>
            <a:off x="6122988" y="3149600"/>
            <a:ext cx="0" cy="406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71513" y="244792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676767"/>
                </a:solidFill>
                <a:latin typeface="Arial"/>
                <a:ea typeface="ＭＳ Ｐゴシック"/>
              </a:rPr>
              <a:t>2.4 GHz</a:t>
            </a:r>
            <a:br>
              <a:rPr lang="ja-JP" altLang="en-US" sz="900">
                <a:latin typeface="Arial"/>
                <a:ea typeface="ＭＳ Ｐゴシック"/>
              </a:rPr>
            </a:br>
            <a:r>
              <a:rPr lang="ja-JP" altLang="en-US" sz="900" b="1">
                <a:solidFill>
                  <a:srgbClr val="676767"/>
                </a:solidFill>
                <a:latin typeface="Arial"/>
                <a:ea typeface="ＭＳ Ｐゴシック"/>
              </a:rPr>
              <a:t>サービス中</a:t>
            </a:r>
          </a:p>
        </p:txBody>
      </p:sp>
      <p:sp>
        <p:nvSpPr>
          <p:cNvPr id="159757" name="TextBox 25"/>
          <p:cNvSpPr txBox="1">
            <a:spLocks noChangeArrowheads="1"/>
          </p:cNvSpPr>
          <p:nvPr/>
        </p:nvSpPr>
        <p:spPr bwMode="auto">
          <a:xfrm>
            <a:off x="-125413" y="2447925"/>
            <a:ext cx="812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dirty="0">
                <a:solidFill>
                  <a:srgbClr val="676767"/>
                </a:solidFill>
                <a:latin typeface="Arial"/>
                <a:ea typeface="ＭＳ Ｐゴシック"/>
              </a:rPr>
              <a:t>5 GHz</a:t>
            </a:r>
          </a:p>
          <a:p>
            <a:pPr algn="r"/>
            <a:r>
              <a:rPr lang="ja-JP" altLang="en-US" sz="900" b="1" dirty="0">
                <a:solidFill>
                  <a:srgbClr val="676767"/>
                </a:solidFill>
                <a:latin typeface="Arial"/>
                <a:ea typeface="ＭＳ Ｐゴシック"/>
              </a:rPr>
              <a:t>サービス中</a:t>
            </a:r>
          </a:p>
        </p:txBody>
      </p:sp>
      <p:cxnSp>
        <p:nvCxnSpPr>
          <p:cNvPr id="27" name="Straight Connector 26"/>
          <p:cNvCxnSpPr/>
          <p:nvPr/>
        </p:nvCxnSpPr>
        <p:spPr>
          <a:xfrm>
            <a:off x="687388" y="2476500"/>
            <a:ext cx="0" cy="404813"/>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59759" name="Group 92"/>
          <p:cNvGrpSpPr>
            <a:grpSpLocks/>
          </p:cNvGrpSpPr>
          <p:nvPr/>
        </p:nvGrpSpPr>
        <p:grpSpPr bwMode="auto">
          <a:xfrm>
            <a:off x="1344613" y="2490788"/>
            <a:ext cx="342900" cy="342900"/>
            <a:chOff x="11022921" y="-2056847"/>
            <a:chExt cx="904242" cy="904242"/>
          </a:xfrm>
        </p:grpSpPr>
        <p:sp>
          <p:nvSpPr>
            <p:cNvPr id="29" name="Oval 28"/>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30" name="Group 94"/>
            <p:cNvGrpSpPr/>
            <p:nvPr/>
          </p:nvGrpSpPr>
          <p:grpSpPr>
            <a:xfrm>
              <a:off x="11228154" y="-1852412"/>
              <a:ext cx="493776" cy="495372"/>
              <a:chOff x="6003191" y="4235559"/>
              <a:chExt cx="493776" cy="495372"/>
            </a:xfrm>
            <a:solidFill>
              <a:schemeClr val="accent4"/>
            </a:solidFill>
          </p:grpSpPr>
          <p:sp>
            <p:nvSpPr>
              <p:cNvPr id="31"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32" name="Freeform 31"/>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grpSp>
        <p:nvGrpSpPr>
          <p:cNvPr id="33" name="Group 108"/>
          <p:cNvGrpSpPr>
            <a:grpSpLocks/>
          </p:cNvGrpSpPr>
          <p:nvPr/>
        </p:nvGrpSpPr>
        <p:grpSpPr bwMode="auto">
          <a:xfrm>
            <a:off x="6361113" y="1598613"/>
            <a:ext cx="279400" cy="279400"/>
            <a:chOff x="8129377" y="1720034"/>
            <a:chExt cx="279226" cy="279226"/>
          </a:xfrm>
        </p:grpSpPr>
        <p:sp>
          <p:nvSpPr>
            <p:cNvPr id="34" name="Oval 3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35" name="Group 110"/>
            <p:cNvGrpSpPr/>
            <p:nvPr/>
          </p:nvGrpSpPr>
          <p:grpSpPr>
            <a:xfrm>
              <a:off x="8234764" y="1769177"/>
              <a:ext cx="72837" cy="187637"/>
              <a:chOff x="-1077913" y="2101851"/>
              <a:chExt cx="1011238" cy="2605088"/>
            </a:xfrm>
            <a:solidFill>
              <a:schemeClr val="bg2"/>
            </a:solidFill>
          </p:grpSpPr>
          <p:sp>
            <p:nvSpPr>
              <p:cNvPr id="36" name="Freeform 3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37" name="Freeform 3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38" name="Group 113"/>
          <p:cNvGrpSpPr>
            <a:grpSpLocks/>
          </p:cNvGrpSpPr>
          <p:nvPr/>
        </p:nvGrpSpPr>
        <p:grpSpPr bwMode="auto">
          <a:xfrm>
            <a:off x="5030788" y="1146175"/>
            <a:ext cx="279400" cy="279400"/>
            <a:chOff x="8129377" y="1720034"/>
            <a:chExt cx="279226" cy="279226"/>
          </a:xfrm>
        </p:grpSpPr>
        <p:sp>
          <p:nvSpPr>
            <p:cNvPr id="39" name="Oval 3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40" name="Group 115"/>
            <p:cNvGrpSpPr/>
            <p:nvPr/>
          </p:nvGrpSpPr>
          <p:grpSpPr>
            <a:xfrm>
              <a:off x="8234764" y="1769177"/>
              <a:ext cx="72837" cy="187637"/>
              <a:chOff x="-1077913" y="2101851"/>
              <a:chExt cx="1011238" cy="2605088"/>
            </a:xfrm>
            <a:solidFill>
              <a:schemeClr val="bg2"/>
            </a:solidFill>
          </p:grpSpPr>
          <p:sp>
            <p:nvSpPr>
              <p:cNvPr id="41" name="Freeform 4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42" name="Freeform 4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43" name="Group 118"/>
          <p:cNvGrpSpPr>
            <a:grpSpLocks/>
          </p:cNvGrpSpPr>
          <p:nvPr/>
        </p:nvGrpSpPr>
        <p:grpSpPr bwMode="auto">
          <a:xfrm>
            <a:off x="5194300" y="1979613"/>
            <a:ext cx="277813" cy="279400"/>
            <a:chOff x="8129377" y="1720034"/>
            <a:chExt cx="279226" cy="279226"/>
          </a:xfrm>
        </p:grpSpPr>
        <p:sp>
          <p:nvSpPr>
            <p:cNvPr id="44" name="Oval 4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45" name="Group 120"/>
            <p:cNvGrpSpPr/>
            <p:nvPr/>
          </p:nvGrpSpPr>
          <p:grpSpPr>
            <a:xfrm>
              <a:off x="8234764" y="1769177"/>
              <a:ext cx="72837" cy="187637"/>
              <a:chOff x="-1077913" y="2101851"/>
              <a:chExt cx="1011238" cy="2605088"/>
            </a:xfrm>
            <a:solidFill>
              <a:schemeClr val="bg2"/>
            </a:solidFill>
          </p:grpSpPr>
          <p:sp>
            <p:nvSpPr>
              <p:cNvPr id="46" name="Freeform 4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47" name="Freeform 4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48" name="Group 123"/>
          <p:cNvGrpSpPr>
            <a:grpSpLocks/>
          </p:cNvGrpSpPr>
          <p:nvPr/>
        </p:nvGrpSpPr>
        <p:grpSpPr bwMode="auto">
          <a:xfrm>
            <a:off x="3095625" y="2544763"/>
            <a:ext cx="279400" cy="279400"/>
            <a:chOff x="8129377" y="1720034"/>
            <a:chExt cx="279226" cy="279226"/>
          </a:xfrm>
        </p:grpSpPr>
        <p:sp>
          <p:nvSpPr>
            <p:cNvPr id="49" name="Oval 4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50" name="Group 125"/>
            <p:cNvGrpSpPr/>
            <p:nvPr/>
          </p:nvGrpSpPr>
          <p:grpSpPr>
            <a:xfrm>
              <a:off x="8234764" y="1769177"/>
              <a:ext cx="72837" cy="187637"/>
              <a:chOff x="-1077913" y="2101851"/>
              <a:chExt cx="1011238" cy="2605088"/>
            </a:xfrm>
            <a:solidFill>
              <a:schemeClr val="bg2"/>
            </a:solidFill>
          </p:grpSpPr>
          <p:sp>
            <p:nvSpPr>
              <p:cNvPr id="51" name="Freeform 5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52" name="Freeform 5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53" name="Group 133"/>
          <p:cNvGrpSpPr>
            <a:grpSpLocks/>
          </p:cNvGrpSpPr>
          <p:nvPr/>
        </p:nvGrpSpPr>
        <p:grpSpPr bwMode="auto">
          <a:xfrm>
            <a:off x="1889125" y="2967038"/>
            <a:ext cx="279400" cy="277812"/>
            <a:chOff x="8129377" y="1720034"/>
            <a:chExt cx="279226" cy="279226"/>
          </a:xfrm>
        </p:grpSpPr>
        <p:sp>
          <p:nvSpPr>
            <p:cNvPr id="54" name="Oval 5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55" name="Group 135"/>
            <p:cNvGrpSpPr/>
            <p:nvPr/>
          </p:nvGrpSpPr>
          <p:grpSpPr>
            <a:xfrm>
              <a:off x="8234764" y="1769177"/>
              <a:ext cx="72837" cy="187637"/>
              <a:chOff x="-1077913" y="2101851"/>
              <a:chExt cx="1011238" cy="2605088"/>
            </a:xfrm>
            <a:solidFill>
              <a:schemeClr val="bg2"/>
            </a:solidFill>
          </p:grpSpPr>
          <p:sp>
            <p:nvSpPr>
              <p:cNvPr id="56" name="Freeform 5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57" name="Freeform 5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58" name="Group 143"/>
          <p:cNvGrpSpPr>
            <a:grpSpLocks/>
          </p:cNvGrpSpPr>
          <p:nvPr/>
        </p:nvGrpSpPr>
        <p:grpSpPr bwMode="auto">
          <a:xfrm>
            <a:off x="2611438" y="2355850"/>
            <a:ext cx="279400" cy="279400"/>
            <a:chOff x="8129377" y="1720034"/>
            <a:chExt cx="279226" cy="279226"/>
          </a:xfrm>
        </p:grpSpPr>
        <p:sp>
          <p:nvSpPr>
            <p:cNvPr id="59" name="Oval 5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0" name="Group 145"/>
            <p:cNvGrpSpPr/>
            <p:nvPr/>
          </p:nvGrpSpPr>
          <p:grpSpPr>
            <a:xfrm>
              <a:off x="8234764" y="1769177"/>
              <a:ext cx="72837" cy="187637"/>
              <a:chOff x="-1077913" y="2101851"/>
              <a:chExt cx="1011238" cy="2605088"/>
            </a:xfrm>
            <a:solidFill>
              <a:schemeClr val="bg2"/>
            </a:solidFill>
          </p:grpSpPr>
          <p:sp>
            <p:nvSpPr>
              <p:cNvPr id="61" name="Freeform 6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62" name="Freeform 6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6" name="Group 155"/>
          <p:cNvGrpSpPr>
            <a:grpSpLocks/>
          </p:cNvGrpSpPr>
          <p:nvPr/>
        </p:nvGrpSpPr>
        <p:grpSpPr bwMode="auto">
          <a:xfrm>
            <a:off x="3571875" y="1746250"/>
            <a:ext cx="279400" cy="279400"/>
            <a:chOff x="8129377" y="1720034"/>
            <a:chExt cx="279226" cy="279226"/>
          </a:xfrm>
        </p:grpSpPr>
        <p:sp>
          <p:nvSpPr>
            <p:cNvPr id="64" name="Oval 6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5" name="Group 157"/>
            <p:cNvGrpSpPr/>
            <p:nvPr/>
          </p:nvGrpSpPr>
          <p:grpSpPr>
            <a:xfrm>
              <a:off x="8234764" y="1769177"/>
              <a:ext cx="72837" cy="187637"/>
              <a:chOff x="-1077913" y="2101851"/>
              <a:chExt cx="1011238" cy="2605088"/>
            </a:xfrm>
            <a:solidFill>
              <a:schemeClr val="bg2"/>
            </a:solidFill>
          </p:grpSpPr>
          <p:sp>
            <p:nvSpPr>
              <p:cNvPr id="66" name="Freeform 6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67" name="Freeform 6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7" name="Group 160"/>
          <p:cNvGrpSpPr>
            <a:grpSpLocks/>
          </p:cNvGrpSpPr>
          <p:nvPr/>
        </p:nvGrpSpPr>
        <p:grpSpPr bwMode="auto">
          <a:xfrm>
            <a:off x="4124325" y="1466850"/>
            <a:ext cx="279400" cy="279400"/>
            <a:chOff x="8129377" y="1720034"/>
            <a:chExt cx="279226" cy="279226"/>
          </a:xfrm>
        </p:grpSpPr>
        <p:sp>
          <p:nvSpPr>
            <p:cNvPr id="69" name="Oval 6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70" name="Group 162"/>
            <p:cNvGrpSpPr/>
            <p:nvPr/>
          </p:nvGrpSpPr>
          <p:grpSpPr>
            <a:xfrm>
              <a:off x="8234764" y="1769177"/>
              <a:ext cx="72837" cy="187637"/>
              <a:chOff x="-1077913" y="2101851"/>
              <a:chExt cx="1011238" cy="2605088"/>
            </a:xfrm>
            <a:solidFill>
              <a:schemeClr val="bg2"/>
            </a:solidFill>
          </p:grpSpPr>
          <p:sp>
            <p:nvSpPr>
              <p:cNvPr id="71" name="Freeform 7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72" name="Freeform 7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8" name="Group 165"/>
          <p:cNvGrpSpPr>
            <a:grpSpLocks/>
          </p:cNvGrpSpPr>
          <p:nvPr/>
        </p:nvGrpSpPr>
        <p:grpSpPr bwMode="auto">
          <a:xfrm>
            <a:off x="3949700" y="2125663"/>
            <a:ext cx="279400" cy="279400"/>
            <a:chOff x="8129377" y="1720034"/>
            <a:chExt cx="279226" cy="279226"/>
          </a:xfrm>
        </p:grpSpPr>
        <p:sp>
          <p:nvSpPr>
            <p:cNvPr id="74" name="Oval 7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75" name="Group 167"/>
            <p:cNvGrpSpPr/>
            <p:nvPr/>
          </p:nvGrpSpPr>
          <p:grpSpPr>
            <a:xfrm>
              <a:off x="8234764" y="1769177"/>
              <a:ext cx="72837" cy="187637"/>
              <a:chOff x="-1077913" y="2101851"/>
              <a:chExt cx="1011238" cy="2605088"/>
            </a:xfrm>
            <a:solidFill>
              <a:schemeClr val="bg2"/>
            </a:solidFill>
          </p:grpSpPr>
          <p:sp>
            <p:nvSpPr>
              <p:cNvPr id="76" name="Freeform 7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77" name="Freeform 7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9" name="Group 170"/>
          <p:cNvGrpSpPr>
            <a:grpSpLocks/>
          </p:cNvGrpSpPr>
          <p:nvPr/>
        </p:nvGrpSpPr>
        <p:grpSpPr bwMode="auto">
          <a:xfrm>
            <a:off x="4397375" y="1644650"/>
            <a:ext cx="279400" cy="279400"/>
            <a:chOff x="8129377" y="1720034"/>
            <a:chExt cx="279226" cy="279226"/>
          </a:xfrm>
        </p:grpSpPr>
        <p:sp>
          <p:nvSpPr>
            <p:cNvPr id="79" name="Oval 7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80" name="Group 172"/>
            <p:cNvGrpSpPr/>
            <p:nvPr/>
          </p:nvGrpSpPr>
          <p:grpSpPr>
            <a:xfrm>
              <a:off x="8234764" y="1769177"/>
              <a:ext cx="72837" cy="187637"/>
              <a:chOff x="-1077913" y="2101851"/>
              <a:chExt cx="1011238" cy="2605088"/>
            </a:xfrm>
            <a:solidFill>
              <a:schemeClr val="bg2"/>
            </a:solidFill>
          </p:grpSpPr>
          <p:sp>
            <p:nvSpPr>
              <p:cNvPr id="81" name="Freeform 8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82" name="Freeform 8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70" name="Group 175"/>
          <p:cNvGrpSpPr>
            <a:grpSpLocks/>
          </p:cNvGrpSpPr>
          <p:nvPr/>
        </p:nvGrpSpPr>
        <p:grpSpPr bwMode="auto">
          <a:xfrm>
            <a:off x="4502150" y="1795463"/>
            <a:ext cx="279400" cy="279400"/>
            <a:chOff x="8129377" y="1720034"/>
            <a:chExt cx="279226" cy="279226"/>
          </a:xfrm>
        </p:grpSpPr>
        <p:sp>
          <p:nvSpPr>
            <p:cNvPr id="84" name="Oval 8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85" name="Group 177"/>
            <p:cNvGrpSpPr/>
            <p:nvPr/>
          </p:nvGrpSpPr>
          <p:grpSpPr>
            <a:xfrm>
              <a:off x="8234764" y="1769177"/>
              <a:ext cx="72837" cy="187637"/>
              <a:chOff x="-1077913" y="2101851"/>
              <a:chExt cx="1011238" cy="2605088"/>
            </a:xfrm>
            <a:solidFill>
              <a:schemeClr val="bg2"/>
            </a:solidFill>
          </p:grpSpPr>
          <p:sp>
            <p:nvSpPr>
              <p:cNvPr id="86" name="Freeform 8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87" name="Freeform 8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88" name="Group 180"/>
          <p:cNvGrpSpPr>
            <a:grpSpLocks/>
          </p:cNvGrpSpPr>
          <p:nvPr/>
        </p:nvGrpSpPr>
        <p:grpSpPr bwMode="auto">
          <a:xfrm>
            <a:off x="5159375" y="2741613"/>
            <a:ext cx="279400" cy="279400"/>
            <a:chOff x="8129377" y="1720034"/>
            <a:chExt cx="279226" cy="279226"/>
          </a:xfrm>
        </p:grpSpPr>
        <p:sp>
          <p:nvSpPr>
            <p:cNvPr id="89" name="Oval 8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90" name="Group 182"/>
            <p:cNvGrpSpPr/>
            <p:nvPr/>
          </p:nvGrpSpPr>
          <p:grpSpPr>
            <a:xfrm>
              <a:off x="8234764" y="1769177"/>
              <a:ext cx="72837" cy="187637"/>
              <a:chOff x="-1077913" y="2101851"/>
              <a:chExt cx="1011238" cy="2605088"/>
            </a:xfrm>
            <a:solidFill>
              <a:schemeClr val="bg2"/>
            </a:solidFill>
          </p:grpSpPr>
          <p:sp>
            <p:nvSpPr>
              <p:cNvPr id="91" name="Freeform 9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92" name="Freeform 9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93" name="Group 185"/>
          <p:cNvGrpSpPr>
            <a:grpSpLocks/>
          </p:cNvGrpSpPr>
          <p:nvPr/>
        </p:nvGrpSpPr>
        <p:grpSpPr bwMode="auto">
          <a:xfrm>
            <a:off x="3740150" y="4171950"/>
            <a:ext cx="279400" cy="279400"/>
            <a:chOff x="8129377" y="1720034"/>
            <a:chExt cx="279226" cy="279226"/>
          </a:xfrm>
        </p:grpSpPr>
        <p:sp>
          <p:nvSpPr>
            <p:cNvPr id="94" name="Oval 9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95" name="Group 187"/>
            <p:cNvGrpSpPr/>
            <p:nvPr/>
          </p:nvGrpSpPr>
          <p:grpSpPr>
            <a:xfrm>
              <a:off x="8234764" y="1769177"/>
              <a:ext cx="72837" cy="187637"/>
              <a:chOff x="-1077913" y="2101851"/>
              <a:chExt cx="1011238" cy="2605088"/>
            </a:xfrm>
            <a:solidFill>
              <a:schemeClr val="bg2"/>
            </a:solidFill>
          </p:grpSpPr>
          <p:sp>
            <p:nvSpPr>
              <p:cNvPr id="96" name="Freeform 9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97" name="Freeform 9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98" name="Group 190"/>
          <p:cNvGrpSpPr>
            <a:grpSpLocks/>
          </p:cNvGrpSpPr>
          <p:nvPr/>
        </p:nvGrpSpPr>
        <p:grpSpPr bwMode="auto">
          <a:xfrm>
            <a:off x="819150" y="2143125"/>
            <a:ext cx="304800" cy="304800"/>
            <a:chOff x="971601" y="1893303"/>
            <a:chExt cx="305263" cy="305263"/>
          </a:xfrm>
        </p:grpSpPr>
        <p:sp>
          <p:nvSpPr>
            <p:cNvPr id="99" name="Oval 98"/>
            <p:cNvSpPr/>
            <p:nvPr/>
          </p:nvSpPr>
          <p:spPr>
            <a:xfrm>
              <a:off x="971601" y="1893303"/>
              <a:ext cx="305263" cy="305263"/>
            </a:xfrm>
            <a:prstGeom prst="ellipse">
              <a:avLst/>
            </a:prstGeom>
            <a:solidFill>
              <a:srgbClr val="008000"/>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800" dirty="0">
                <a:solidFill>
                  <a:srgbClr val="FFFFFF"/>
                </a:solidFill>
                <a:latin typeface="Arial"/>
                <a:ea typeface="ＭＳ Ｐゴシック"/>
              </a:endParaRPr>
            </a:p>
          </p:txBody>
        </p:sp>
        <p:sp>
          <p:nvSpPr>
            <p:cNvPr id="159818" name="Freeform 99"/>
            <p:cNvSpPr>
              <a:spLocks/>
            </p:cNvSpPr>
            <p:nvPr/>
          </p:nvSpPr>
          <p:spPr bwMode="auto">
            <a:xfrm>
              <a:off x="1053833" y="1981355"/>
              <a:ext cx="149716" cy="141972"/>
            </a:xfrm>
            <a:custGeom>
              <a:avLst/>
              <a:gdLst>
                <a:gd name="T0" fmla="*/ 145133 w 98"/>
                <a:gd name="T1" fmla="*/ 0 h 93"/>
                <a:gd name="T2" fmla="*/ 149716 w 98"/>
                <a:gd name="T3" fmla="*/ 6106 h 93"/>
                <a:gd name="T4" fmla="*/ 97774 w 98"/>
                <a:gd name="T5" fmla="*/ 59537 h 93"/>
                <a:gd name="T6" fmla="*/ 54998 w 98"/>
                <a:gd name="T7" fmla="*/ 126706 h 93"/>
                <a:gd name="T8" fmla="*/ 47359 w 98"/>
                <a:gd name="T9" fmla="*/ 131286 h 93"/>
                <a:gd name="T10" fmla="*/ 33610 w 98"/>
                <a:gd name="T11" fmla="*/ 141972 h 93"/>
                <a:gd name="T12" fmla="*/ 27499 w 98"/>
                <a:gd name="T13" fmla="*/ 125180 h 93"/>
                <a:gd name="T14" fmla="*/ 24443 w 98"/>
                <a:gd name="T15" fmla="*/ 117547 h 93"/>
                <a:gd name="T16" fmla="*/ 12222 w 98"/>
                <a:gd name="T17" fmla="*/ 96175 h 93"/>
                <a:gd name="T18" fmla="*/ 0 w 98"/>
                <a:gd name="T19" fmla="*/ 87015 h 93"/>
                <a:gd name="T20" fmla="*/ 21388 w 98"/>
                <a:gd name="T21" fmla="*/ 74802 h 93"/>
                <a:gd name="T22" fmla="*/ 39721 w 98"/>
                <a:gd name="T23" fmla="*/ 96175 h 93"/>
                <a:gd name="T24" fmla="*/ 42776 w 98"/>
                <a:gd name="T25" fmla="*/ 103807 h 93"/>
                <a:gd name="T26" fmla="*/ 90135 w 98"/>
                <a:gd name="T27" fmla="*/ 44271 h 93"/>
                <a:gd name="T28" fmla="*/ 145133 w 98"/>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01" name="Group 193"/>
          <p:cNvGrpSpPr>
            <a:grpSpLocks/>
          </p:cNvGrpSpPr>
          <p:nvPr/>
        </p:nvGrpSpPr>
        <p:grpSpPr bwMode="auto">
          <a:xfrm>
            <a:off x="6707188" y="65088"/>
            <a:ext cx="306387" cy="304800"/>
            <a:chOff x="971601" y="1893303"/>
            <a:chExt cx="305263" cy="305263"/>
          </a:xfrm>
        </p:grpSpPr>
        <p:sp>
          <p:nvSpPr>
            <p:cNvPr id="102" name="Oval 101"/>
            <p:cNvSpPr/>
            <p:nvPr/>
          </p:nvSpPr>
          <p:spPr>
            <a:xfrm>
              <a:off x="971601" y="1893303"/>
              <a:ext cx="305263" cy="305263"/>
            </a:xfrm>
            <a:prstGeom prst="ellipse">
              <a:avLst/>
            </a:prstGeom>
            <a:solidFill>
              <a:srgbClr val="008000"/>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800" dirty="0">
                <a:solidFill>
                  <a:srgbClr val="FFFFFF"/>
                </a:solidFill>
                <a:latin typeface="Arial"/>
                <a:ea typeface="ＭＳ Ｐゴシック"/>
              </a:endParaRPr>
            </a:p>
          </p:txBody>
        </p:sp>
        <p:sp>
          <p:nvSpPr>
            <p:cNvPr id="159816" name="Freeform 102"/>
            <p:cNvSpPr>
              <a:spLocks/>
            </p:cNvSpPr>
            <p:nvPr/>
          </p:nvSpPr>
          <p:spPr bwMode="auto">
            <a:xfrm>
              <a:off x="1053833" y="1981355"/>
              <a:ext cx="149716" cy="141972"/>
            </a:xfrm>
            <a:custGeom>
              <a:avLst/>
              <a:gdLst>
                <a:gd name="T0" fmla="*/ 145133 w 98"/>
                <a:gd name="T1" fmla="*/ 0 h 93"/>
                <a:gd name="T2" fmla="*/ 149716 w 98"/>
                <a:gd name="T3" fmla="*/ 6106 h 93"/>
                <a:gd name="T4" fmla="*/ 97774 w 98"/>
                <a:gd name="T5" fmla="*/ 59537 h 93"/>
                <a:gd name="T6" fmla="*/ 54998 w 98"/>
                <a:gd name="T7" fmla="*/ 126706 h 93"/>
                <a:gd name="T8" fmla="*/ 47359 w 98"/>
                <a:gd name="T9" fmla="*/ 131286 h 93"/>
                <a:gd name="T10" fmla="*/ 33610 w 98"/>
                <a:gd name="T11" fmla="*/ 141972 h 93"/>
                <a:gd name="T12" fmla="*/ 27499 w 98"/>
                <a:gd name="T13" fmla="*/ 125180 h 93"/>
                <a:gd name="T14" fmla="*/ 24443 w 98"/>
                <a:gd name="T15" fmla="*/ 117547 h 93"/>
                <a:gd name="T16" fmla="*/ 12222 w 98"/>
                <a:gd name="T17" fmla="*/ 96175 h 93"/>
                <a:gd name="T18" fmla="*/ 0 w 98"/>
                <a:gd name="T19" fmla="*/ 87015 h 93"/>
                <a:gd name="T20" fmla="*/ 21388 w 98"/>
                <a:gd name="T21" fmla="*/ 74802 h 93"/>
                <a:gd name="T22" fmla="*/ 39721 w 98"/>
                <a:gd name="T23" fmla="*/ 96175 h 93"/>
                <a:gd name="T24" fmla="*/ 42776 w 98"/>
                <a:gd name="T25" fmla="*/ 103807 h 93"/>
                <a:gd name="T26" fmla="*/ 90135 w 98"/>
                <a:gd name="T27" fmla="*/ 44271 h 93"/>
                <a:gd name="T28" fmla="*/ 145133 w 98"/>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04" name="Group 196"/>
          <p:cNvGrpSpPr>
            <a:grpSpLocks/>
          </p:cNvGrpSpPr>
          <p:nvPr/>
        </p:nvGrpSpPr>
        <p:grpSpPr bwMode="auto">
          <a:xfrm>
            <a:off x="6283325" y="2790825"/>
            <a:ext cx="304800" cy="304800"/>
            <a:chOff x="971601" y="1893303"/>
            <a:chExt cx="305263" cy="305263"/>
          </a:xfrm>
        </p:grpSpPr>
        <p:sp>
          <p:nvSpPr>
            <p:cNvPr id="105" name="Oval 104"/>
            <p:cNvSpPr/>
            <p:nvPr/>
          </p:nvSpPr>
          <p:spPr>
            <a:xfrm>
              <a:off x="971601" y="1893303"/>
              <a:ext cx="305263" cy="305263"/>
            </a:xfrm>
            <a:prstGeom prst="ellipse">
              <a:avLst/>
            </a:prstGeom>
            <a:solidFill>
              <a:srgbClr val="008000"/>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800" dirty="0">
                <a:solidFill>
                  <a:srgbClr val="FFFFFF"/>
                </a:solidFill>
                <a:latin typeface="Arial"/>
                <a:ea typeface="ＭＳ Ｐゴシック"/>
              </a:endParaRPr>
            </a:p>
          </p:txBody>
        </p:sp>
        <p:sp>
          <p:nvSpPr>
            <p:cNvPr id="159814" name="Freeform 105"/>
            <p:cNvSpPr>
              <a:spLocks/>
            </p:cNvSpPr>
            <p:nvPr/>
          </p:nvSpPr>
          <p:spPr bwMode="auto">
            <a:xfrm>
              <a:off x="1053833" y="1981355"/>
              <a:ext cx="149716" cy="141972"/>
            </a:xfrm>
            <a:custGeom>
              <a:avLst/>
              <a:gdLst>
                <a:gd name="T0" fmla="*/ 145133 w 98"/>
                <a:gd name="T1" fmla="*/ 0 h 93"/>
                <a:gd name="T2" fmla="*/ 149716 w 98"/>
                <a:gd name="T3" fmla="*/ 6106 h 93"/>
                <a:gd name="T4" fmla="*/ 97774 w 98"/>
                <a:gd name="T5" fmla="*/ 59537 h 93"/>
                <a:gd name="T6" fmla="*/ 54998 w 98"/>
                <a:gd name="T7" fmla="*/ 126706 h 93"/>
                <a:gd name="T8" fmla="*/ 47359 w 98"/>
                <a:gd name="T9" fmla="*/ 131286 h 93"/>
                <a:gd name="T10" fmla="*/ 33610 w 98"/>
                <a:gd name="T11" fmla="*/ 141972 h 93"/>
                <a:gd name="T12" fmla="*/ 27499 w 98"/>
                <a:gd name="T13" fmla="*/ 125180 h 93"/>
                <a:gd name="T14" fmla="*/ 24443 w 98"/>
                <a:gd name="T15" fmla="*/ 117547 h 93"/>
                <a:gd name="T16" fmla="*/ 12222 w 98"/>
                <a:gd name="T17" fmla="*/ 96175 h 93"/>
                <a:gd name="T18" fmla="*/ 0 w 98"/>
                <a:gd name="T19" fmla="*/ 87015 h 93"/>
                <a:gd name="T20" fmla="*/ 21388 w 98"/>
                <a:gd name="T21" fmla="*/ 74802 h 93"/>
                <a:gd name="T22" fmla="*/ 39721 w 98"/>
                <a:gd name="T23" fmla="*/ 96175 h 93"/>
                <a:gd name="T24" fmla="*/ 42776 w 98"/>
                <a:gd name="T25" fmla="*/ 103807 h 93"/>
                <a:gd name="T26" fmla="*/ 90135 w 98"/>
                <a:gd name="T27" fmla="*/ 44271 h 93"/>
                <a:gd name="T28" fmla="*/ 145133 w 98"/>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sp>
        <p:nvSpPr>
          <p:cNvPr id="107" name="TextBox 106"/>
          <p:cNvSpPr txBox="1">
            <a:spLocks noChangeArrowheads="1"/>
          </p:cNvSpPr>
          <p:nvPr/>
        </p:nvSpPr>
        <p:spPr bwMode="auto">
          <a:xfrm>
            <a:off x="6557963" y="35877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32B2DF"/>
                </a:solidFill>
                <a:latin typeface="Arial"/>
                <a:ea typeface="ＭＳ Ｐゴシック"/>
              </a:rPr>
              <a:t>5 GHz</a:t>
            </a:r>
            <a:br>
              <a:rPr lang="ja-JP" altLang="en-US" sz="900">
                <a:latin typeface="Arial"/>
                <a:ea typeface="ＭＳ Ｐゴシック"/>
              </a:rPr>
            </a:br>
            <a:r>
              <a:rPr lang="ja-JP" altLang="en-US" sz="900" b="1">
                <a:solidFill>
                  <a:srgbClr val="32B2DF"/>
                </a:solidFill>
                <a:latin typeface="Arial"/>
                <a:ea typeface="ＭＳ Ｐゴシック"/>
              </a:rPr>
              <a:t>サービス中</a:t>
            </a:r>
          </a:p>
        </p:txBody>
      </p:sp>
      <p:sp>
        <p:nvSpPr>
          <p:cNvPr id="108" name="TextBox 107"/>
          <p:cNvSpPr txBox="1">
            <a:spLocks noChangeArrowheads="1"/>
          </p:cNvSpPr>
          <p:nvPr/>
        </p:nvSpPr>
        <p:spPr bwMode="auto">
          <a:xfrm>
            <a:off x="671513" y="2444750"/>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dirty="0">
                <a:solidFill>
                  <a:srgbClr val="32B2DF"/>
                </a:solidFill>
                <a:latin typeface="Arial"/>
                <a:ea typeface="ＭＳ Ｐゴシック"/>
              </a:rPr>
              <a:t>5 GHz</a:t>
            </a:r>
            <a:br>
              <a:rPr lang="ja-JP" altLang="en-US" sz="900" dirty="0">
                <a:latin typeface="Arial"/>
                <a:ea typeface="ＭＳ Ｐゴシック"/>
              </a:rPr>
            </a:br>
            <a:r>
              <a:rPr lang="ja-JP" altLang="en-US" sz="900" b="1" dirty="0">
                <a:solidFill>
                  <a:srgbClr val="32B2DF"/>
                </a:solidFill>
                <a:latin typeface="Arial"/>
                <a:ea typeface="ＭＳ Ｐゴシック"/>
              </a:rPr>
              <a:t>サービス中</a:t>
            </a:r>
          </a:p>
        </p:txBody>
      </p:sp>
      <p:sp>
        <p:nvSpPr>
          <p:cNvPr id="109" name="TextBox 108"/>
          <p:cNvSpPr txBox="1">
            <a:spLocks noChangeArrowheads="1"/>
          </p:cNvSpPr>
          <p:nvPr/>
        </p:nvSpPr>
        <p:spPr bwMode="auto">
          <a:xfrm>
            <a:off x="6097588" y="312102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32B2DF"/>
                </a:solidFill>
                <a:latin typeface="Arial"/>
                <a:ea typeface="ＭＳ Ｐゴシック"/>
              </a:rPr>
              <a:t>2.4 GHz</a:t>
            </a:r>
            <a:br>
              <a:rPr lang="ja-JP" altLang="en-US" sz="900">
                <a:latin typeface="Arial"/>
                <a:ea typeface="ＭＳ Ｐゴシック"/>
              </a:rPr>
            </a:br>
            <a:r>
              <a:rPr lang="ja-JP" altLang="en-US" sz="900" b="1">
                <a:solidFill>
                  <a:srgbClr val="32B2DF"/>
                </a:solidFill>
                <a:latin typeface="Arial"/>
                <a:ea typeface="ＭＳ Ｐゴシック"/>
              </a:rPr>
              <a:t>サービス中</a:t>
            </a:r>
          </a:p>
        </p:txBody>
      </p:sp>
      <p:grpSp>
        <p:nvGrpSpPr>
          <p:cNvPr id="110" name="Group 202"/>
          <p:cNvGrpSpPr>
            <a:grpSpLocks/>
          </p:cNvGrpSpPr>
          <p:nvPr/>
        </p:nvGrpSpPr>
        <p:grpSpPr bwMode="auto">
          <a:xfrm>
            <a:off x="5133975" y="5302250"/>
            <a:ext cx="279400" cy="279400"/>
            <a:chOff x="8129377" y="1720034"/>
            <a:chExt cx="279226" cy="279226"/>
          </a:xfrm>
        </p:grpSpPr>
        <p:sp>
          <p:nvSpPr>
            <p:cNvPr id="111" name="Oval 11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12" name="Group 204"/>
            <p:cNvGrpSpPr/>
            <p:nvPr/>
          </p:nvGrpSpPr>
          <p:grpSpPr>
            <a:xfrm>
              <a:off x="8234764" y="1769177"/>
              <a:ext cx="72837" cy="187637"/>
              <a:chOff x="-1077913" y="2101851"/>
              <a:chExt cx="1011238" cy="2605088"/>
            </a:xfrm>
            <a:solidFill>
              <a:schemeClr val="bg2"/>
            </a:solidFill>
          </p:grpSpPr>
          <p:sp>
            <p:nvSpPr>
              <p:cNvPr id="113" name="Freeform 11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14" name="Freeform 11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15" name="Group 207"/>
          <p:cNvGrpSpPr>
            <a:grpSpLocks/>
          </p:cNvGrpSpPr>
          <p:nvPr/>
        </p:nvGrpSpPr>
        <p:grpSpPr bwMode="auto">
          <a:xfrm>
            <a:off x="5530850" y="5302250"/>
            <a:ext cx="279400" cy="279400"/>
            <a:chOff x="8129377" y="1720034"/>
            <a:chExt cx="279226" cy="279226"/>
          </a:xfrm>
        </p:grpSpPr>
        <p:sp>
          <p:nvSpPr>
            <p:cNvPr id="116" name="Oval 115"/>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17" name="Group 209"/>
            <p:cNvGrpSpPr/>
            <p:nvPr/>
          </p:nvGrpSpPr>
          <p:grpSpPr>
            <a:xfrm>
              <a:off x="8234764" y="1769177"/>
              <a:ext cx="72837" cy="187637"/>
              <a:chOff x="-1077913" y="2101851"/>
              <a:chExt cx="1011238" cy="2605088"/>
            </a:xfrm>
            <a:solidFill>
              <a:schemeClr val="bg2"/>
            </a:solidFill>
          </p:grpSpPr>
          <p:sp>
            <p:nvSpPr>
              <p:cNvPr id="118" name="Freeform 11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19" name="Freeform 11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20" name="Group 212"/>
          <p:cNvGrpSpPr>
            <a:grpSpLocks/>
          </p:cNvGrpSpPr>
          <p:nvPr/>
        </p:nvGrpSpPr>
        <p:grpSpPr bwMode="auto">
          <a:xfrm>
            <a:off x="5984875" y="5302250"/>
            <a:ext cx="279400" cy="279400"/>
            <a:chOff x="8129377" y="1720034"/>
            <a:chExt cx="279226" cy="279226"/>
          </a:xfrm>
        </p:grpSpPr>
        <p:sp>
          <p:nvSpPr>
            <p:cNvPr id="121" name="Oval 120"/>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22" name="Group 214"/>
            <p:cNvGrpSpPr/>
            <p:nvPr/>
          </p:nvGrpSpPr>
          <p:grpSpPr>
            <a:xfrm>
              <a:off x="8234764" y="1769177"/>
              <a:ext cx="72837" cy="187637"/>
              <a:chOff x="-1077913" y="2101851"/>
              <a:chExt cx="1011238" cy="2605088"/>
            </a:xfrm>
            <a:solidFill>
              <a:schemeClr val="bg2"/>
            </a:solidFill>
          </p:grpSpPr>
          <p:sp>
            <p:nvSpPr>
              <p:cNvPr id="123" name="Freeform 12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24" name="Freeform 12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25" name="Group 217"/>
          <p:cNvGrpSpPr>
            <a:grpSpLocks/>
          </p:cNvGrpSpPr>
          <p:nvPr/>
        </p:nvGrpSpPr>
        <p:grpSpPr bwMode="auto">
          <a:xfrm>
            <a:off x="6375400" y="5302250"/>
            <a:ext cx="279400" cy="279400"/>
            <a:chOff x="8129377" y="1720034"/>
            <a:chExt cx="279226" cy="279226"/>
          </a:xfrm>
        </p:grpSpPr>
        <p:sp>
          <p:nvSpPr>
            <p:cNvPr id="126" name="Oval 125"/>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27" name="Group 219"/>
            <p:cNvGrpSpPr/>
            <p:nvPr/>
          </p:nvGrpSpPr>
          <p:grpSpPr>
            <a:xfrm>
              <a:off x="8234764" y="1769177"/>
              <a:ext cx="72837" cy="187637"/>
              <a:chOff x="-1077913" y="2101851"/>
              <a:chExt cx="1011238" cy="2605088"/>
            </a:xfrm>
            <a:solidFill>
              <a:schemeClr val="bg2"/>
            </a:solidFill>
          </p:grpSpPr>
          <p:sp>
            <p:nvSpPr>
              <p:cNvPr id="128" name="Freeform 12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29" name="Freeform 12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130" name="Group 225"/>
          <p:cNvGrpSpPr>
            <a:grpSpLocks/>
          </p:cNvGrpSpPr>
          <p:nvPr/>
        </p:nvGrpSpPr>
        <p:grpSpPr bwMode="auto">
          <a:xfrm>
            <a:off x="3378200" y="3289300"/>
            <a:ext cx="179388" cy="179388"/>
            <a:chOff x="7700626" y="3432659"/>
            <a:chExt cx="329352" cy="329352"/>
          </a:xfrm>
        </p:grpSpPr>
        <p:sp>
          <p:nvSpPr>
            <p:cNvPr id="131" name="Oval 130"/>
            <p:cNvSpPr/>
            <p:nvPr/>
          </p:nvSpPr>
          <p:spPr>
            <a:xfrm>
              <a:off x="7700626" y="3432659"/>
              <a:ext cx="329352" cy="329352"/>
            </a:xfrm>
            <a:prstGeom prst="ellipse">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sp>
          <p:nvSpPr>
            <p:cNvPr id="159804" name="Freeform 131"/>
            <p:cNvSpPr>
              <a:spLocks noEditPoints="1"/>
            </p:cNvSpPr>
            <p:nvPr/>
          </p:nvSpPr>
          <p:spPr bwMode="auto">
            <a:xfrm>
              <a:off x="7811207" y="3517084"/>
              <a:ext cx="108190" cy="160503"/>
            </a:xfrm>
            <a:custGeom>
              <a:avLst/>
              <a:gdLst>
                <a:gd name="T0" fmla="*/ 97852 w 450"/>
                <a:gd name="T1" fmla="*/ 86758 h 666"/>
                <a:gd name="T2" fmla="*/ 108190 w 450"/>
                <a:gd name="T3" fmla="*/ 54224 h 666"/>
                <a:gd name="T4" fmla="*/ 54095 w 450"/>
                <a:gd name="T5" fmla="*/ 0 h 666"/>
                <a:gd name="T6" fmla="*/ 0 w 450"/>
                <a:gd name="T7" fmla="*/ 54224 h 666"/>
                <a:gd name="T8" fmla="*/ 10098 w 450"/>
                <a:gd name="T9" fmla="*/ 86758 h 666"/>
                <a:gd name="T10" fmla="*/ 54095 w 450"/>
                <a:gd name="T11" fmla="*/ 160503 h 666"/>
                <a:gd name="T12" fmla="*/ 97852 w 450"/>
                <a:gd name="T13" fmla="*/ 86758 h 666"/>
                <a:gd name="T14" fmla="*/ 54095 w 450"/>
                <a:gd name="T15" fmla="*/ 23859 h 666"/>
                <a:gd name="T16" fmla="*/ 84148 w 450"/>
                <a:gd name="T17" fmla="*/ 54224 h 666"/>
                <a:gd name="T18" fmla="*/ 54095 w 450"/>
                <a:gd name="T19" fmla="*/ 84348 h 666"/>
                <a:gd name="T20" fmla="*/ 24042 w 450"/>
                <a:gd name="T21" fmla="*/ 54224 h 666"/>
                <a:gd name="T22" fmla="*/ 54095 w 450"/>
                <a:gd name="T23" fmla="*/ 23859 h 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0" h="666">
                  <a:moveTo>
                    <a:pt x="407" y="360"/>
                  </a:moveTo>
                  <a:cubicBezTo>
                    <a:pt x="430" y="319"/>
                    <a:pt x="450" y="274"/>
                    <a:pt x="450" y="225"/>
                  </a:cubicBezTo>
                  <a:cubicBezTo>
                    <a:pt x="450" y="101"/>
                    <a:pt x="349" y="0"/>
                    <a:pt x="225" y="0"/>
                  </a:cubicBezTo>
                  <a:cubicBezTo>
                    <a:pt x="101" y="0"/>
                    <a:pt x="0" y="101"/>
                    <a:pt x="0" y="225"/>
                  </a:cubicBezTo>
                  <a:cubicBezTo>
                    <a:pt x="0" y="274"/>
                    <a:pt x="19" y="318"/>
                    <a:pt x="42" y="360"/>
                  </a:cubicBezTo>
                  <a:cubicBezTo>
                    <a:pt x="65" y="400"/>
                    <a:pt x="184" y="581"/>
                    <a:pt x="225" y="666"/>
                  </a:cubicBezTo>
                  <a:cubicBezTo>
                    <a:pt x="270" y="574"/>
                    <a:pt x="385" y="400"/>
                    <a:pt x="407" y="360"/>
                  </a:cubicBezTo>
                  <a:close/>
                  <a:moveTo>
                    <a:pt x="225" y="99"/>
                  </a:moveTo>
                  <a:cubicBezTo>
                    <a:pt x="294" y="99"/>
                    <a:pt x="350" y="156"/>
                    <a:pt x="350" y="225"/>
                  </a:cubicBezTo>
                  <a:cubicBezTo>
                    <a:pt x="350" y="294"/>
                    <a:pt x="294" y="350"/>
                    <a:pt x="225" y="350"/>
                  </a:cubicBezTo>
                  <a:cubicBezTo>
                    <a:pt x="156" y="350"/>
                    <a:pt x="100" y="294"/>
                    <a:pt x="100" y="225"/>
                  </a:cubicBezTo>
                  <a:cubicBezTo>
                    <a:pt x="100" y="156"/>
                    <a:pt x="156" y="99"/>
                    <a:pt x="2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33" name="Group 228"/>
          <p:cNvGrpSpPr>
            <a:grpSpLocks/>
          </p:cNvGrpSpPr>
          <p:nvPr/>
        </p:nvGrpSpPr>
        <p:grpSpPr bwMode="auto">
          <a:xfrm>
            <a:off x="3595688" y="3165475"/>
            <a:ext cx="179387" cy="179388"/>
            <a:chOff x="7700626" y="3432659"/>
            <a:chExt cx="329352" cy="329352"/>
          </a:xfrm>
        </p:grpSpPr>
        <p:sp>
          <p:nvSpPr>
            <p:cNvPr id="134" name="Oval 133"/>
            <p:cNvSpPr/>
            <p:nvPr/>
          </p:nvSpPr>
          <p:spPr>
            <a:xfrm>
              <a:off x="7700626" y="3432659"/>
              <a:ext cx="329352" cy="329352"/>
            </a:xfrm>
            <a:prstGeom prst="ellipse">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sp>
          <p:nvSpPr>
            <p:cNvPr id="159802" name="Freeform 134"/>
            <p:cNvSpPr>
              <a:spLocks noEditPoints="1"/>
            </p:cNvSpPr>
            <p:nvPr/>
          </p:nvSpPr>
          <p:spPr bwMode="auto">
            <a:xfrm>
              <a:off x="7811207" y="3517084"/>
              <a:ext cx="108190" cy="160503"/>
            </a:xfrm>
            <a:custGeom>
              <a:avLst/>
              <a:gdLst>
                <a:gd name="T0" fmla="*/ 97852 w 450"/>
                <a:gd name="T1" fmla="*/ 86758 h 666"/>
                <a:gd name="T2" fmla="*/ 108190 w 450"/>
                <a:gd name="T3" fmla="*/ 54224 h 666"/>
                <a:gd name="T4" fmla="*/ 54095 w 450"/>
                <a:gd name="T5" fmla="*/ 0 h 666"/>
                <a:gd name="T6" fmla="*/ 0 w 450"/>
                <a:gd name="T7" fmla="*/ 54224 h 666"/>
                <a:gd name="T8" fmla="*/ 10098 w 450"/>
                <a:gd name="T9" fmla="*/ 86758 h 666"/>
                <a:gd name="T10" fmla="*/ 54095 w 450"/>
                <a:gd name="T11" fmla="*/ 160503 h 666"/>
                <a:gd name="T12" fmla="*/ 97852 w 450"/>
                <a:gd name="T13" fmla="*/ 86758 h 666"/>
                <a:gd name="T14" fmla="*/ 54095 w 450"/>
                <a:gd name="T15" fmla="*/ 23859 h 666"/>
                <a:gd name="T16" fmla="*/ 84148 w 450"/>
                <a:gd name="T17" fmla="*/ 54224 h 666"/>
                <a:gd name="T18" fmla="*/ 54095 w 450"/>
                <a:gd name="T19" fmla="*/ 84348 h 666"/>
                <a:gd name="T20" fmla="*/ 24042 w 450"/>
                <a:gd name="T21" fmla="*/ 54224 h 666"/>
                <a:gd name="T22" fmla="*/ 54095 w 450"/>
                <a:gd name="T23" fmla="*/ 23859 h 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0" h="666">
                  <a:moveTo>
                    <a:pt x="407" y="360"/>
                  </a:moveTo>
                  <a:cubicBezTo>
                    <a:pt x="430" y="319"/>
                    <a:pt x="450" y="274"/>
                    <a:pt x="450" y="225"/>
                  </a:cubicBezTo>
                  <a:cubicBezTo>
                    <a:pt x="450" y="101"/>
                    <a:pt x="349" y="0"/>
                    <a:pt x="225" y="0"/>
                  </a:cubicBezTo>
                  <a:cubicBezTo>
                    <a:pt x="101" y="0"/>
                    <a:pt x="0" y="101"/>
                    <a:pt x="0" y="225"/>
                  </a:cubicBezTo>
                  <a:cubicBezTo>
                    <a:pt x="0" y="274"/>
                    <a:pt x="19" y="318"/>
                    <a:pt x="42" y="360"/>
                  </a:cubicBezTo>
                  <a:cubicBezTo>
                    <a:pt x="65" y="400"/>
                    <a:pt x="184" y="581"/>
                    <a:pt x="225" y="666"/>
                  </a:cubicBezTo>
                  <a:cubicBezTo>
                    <a:pt x="270" y="574"/>
                    <a:pt x="385" y="400"/>
                    <a:pt x="407" y="360"/>
                  </a:cubicBezTo>
                  <a:close/>
                  <a:moveTo>
                    <a:pt x="225" y="99"/>
                  </a:moveTo>
                  <a:cubicBezTo>
                    <a:pt x="294" y="99"/>
                    <a:pt x="350" y="156"/>
                    <a:pt x="350" y="225"/>
                  </a:cubicBezTo>
                  <a:cubicBezTo>
                    <a:pt x="350" y="294"/>
                    <a:pt x="294" y="350"/>
                    <a:pt x="225" y="350"/>
                  </a:cubicBezTo>
                  <a:cubicBezTo>
                    <a:pt x="156" y="350"/>
                    <a:pt x="100" y="294"/>
                    <a:pt x="100" y="225"/>
                  </a:cubicBezTo>
                  <a:cubicBezTo>
                    <a:pt x="100" y="156"/>
                    <a:pt x="156" y="99"/>
                    <a:pt x="2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36" name="Group 231"/>
          <p:cNvGrpSpPr>
            <a:grpSpLocks/>
          </p:cNvGrpSpPr>
          <p:nvPr/>
        </p:nvGrpSpPr>
        <p:grpSpPr bwMode="auto">
          <a:xfrm>
            <a:off x="3817938" y="3030538"/>
            <a:ext cx="179387" cy="179387"/>
            <a:chOff x="7700626" y="3432659"/>
            <a:chExt cx="329352" cy="329352"/>
          </a:xfrm>
        </p:grpSpPr>
        <p:sp>
          <p:nvSpPr>
            <p:cNvPr id="137" name="Oval 136"/>
            <p:cNvSpPr/>
            <p:nvPr/>
          </p:nvSpPr>
          <p:spPr>
            <a:xfrm>
              <a:off x="7700626" y="3432659"/>
              <a:ext cx="329352" cy="329352"/>
            </a:xfrm>
            <a:prstGeom prst="ellipse">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sp>
          <p:nvSpPr>
            <p:cNvPr id="159800" name="Freeform 137"/>
            <p:cNvSpPr>
              <a:spLocks noEditPoints="1"/>
            </p:cNvSpPr>
            <p:nvPr/>
          </p:nvSpPr>
          <p:spPr bwMode="auto">
            <a:xfrm>
              <a:off x="7811207" y="3517084"/>
              <a:ext cx="108190" cy="160503"/>
            </a:xfrm>
            <a:custGeom>
              <a:avLst/>
              <a:gdLst>
                <a:gd name="T0" fmla="*/ 97852 w 450"/>
                <a:gd name="T1" fmla="*/ 86758 h 666"/>
                <a:gd name="T2" fmla="*/ 108190 w 450"/>
                <a:gd name="T3" fmla="*/ 54224 h 666"/>
                <a:gd name="T4" fmla="*/ 54095 w 450"/>
                <a:gd name="T5" fmla="*/ 0 h 666"/>
                <a:gd name="T6" fmla="*/ 0 w 450"/>
                <a:gd name="T7" fmla="*/ 54224 h 666"/>
                <a:gd name="T8" fmla="*/ 10098 w 450"/>
                <a:gd name="T9" fmla="*/ 86758 h 666"/>
                <a:gd name="T10" fmla="*/ 54095 w 450"/>
                <a:gd name="T11" fmla="*/ 160503 h 666"/>
                <a:gd name="T12" fmla="*/ 97852 w 450"/>
                <a:gd name="T13" fmla="*/ 86758 h 666"/>
                <a:gd name="T14" fmla="*/ 54095 w 450"/>
                <a:gd name="T15" fmla="*/ 23859 h 666"/>
                <a:gd name="T16" fmla="*/ 84148 w 450"/>
                <a:gd name="T17" fmla="*/ 54224 h 666"/>
                <a:gd name="T18" fmla="*/ 54095 w 450"/>
                <a:gd name="T19" fmla="*/ 84348 h 666"/>
                <a:gd name="T20" fmla="*/ 24042 w 450"/>
                <a:gd name="T21" fmla="*/ 54224 h 666"/>
                <a:gd name="T22" fmla="*/ 54095 w 450"/>
                <a:gd name="T23" fmla="*/ 23859 h 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0" h="666">
                  <a:moveTo>
                    <a:pt x="407" y="360"/>
                  </a:moveTo>
                  <a:cubicBezTo>
                    <a:pt x="430" y="319"/>
                    <a:pt x="450" y="274"/>
                    <a:pt x="450" y="225"/>
                  </a:cubicBezTo>
                  <a:cubicBezTo>
                    <a:pt x="450" y="101"/>
                    <a:pt x="349" y="0"/>
                    <a:pt x="225" y="0"/>
                  </a:cubicBezTo>
                  <a:cubicBezTo>
                    <a:pt x="101" y="0"/>
                    <a:pt x="0" y="101"/>
                    <a:pt x="0" y="225"/>
                  </a:cubicBezTo>
                  <a:cubicBezTo>
                    <a:pt x="0" y="274"/>
                    <a:pt x="19" y="318"/>
                    <a:pt x="42" y="360"/>
                  </a:cubicBezTo>
                  <a:cubicBezTo>
                    <a:pt x="65" y="400"/>
                    <a:pt x="184" y="581"/>
                    <a:pt x="225" y="666"/>
                  </a:cubicBezTo>
                  <a:cubicBezTo>
                    <a:pt x="270" y="574"/>
                    <a:pt x="385" y="400"/>
                    <a:pt x="407" y="360"/>
                  </a:cubicBezTo>
                  <a:close/>
                  <a:moveTo>
                    <a:pt x="225" y="99"/>
                  </a:moveTo>
                  <a:cubicBezTo>
                    <a:pt x="294" y="99"/>
                    <a:pt x="350" y="156"/>
                    <a:pt x="350" y="225"/>
                  </a:cubicBezTo>
                  <a:cubicBezTo>
                    <a:pt x="350" y="294"/>
                    <a:pt x="294" y="350"/>
                    <a:pt x="225" y="350"/>
                  </a:cubicBezTo>
                  <a:cubicBezTo>
                    <a:pt x="156" y="350"/>
                    <a:pt x="100" y="294"/>
                    <a:pt x="100" y="225"/>
                  </a:cubicBezTo>
                  <a:cubicBezTo>
                    <a:pt x="100" y="156"/>
                    <a:pt x="156" y="99"/>
                    <a:pt x="2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39" name="Group 234"/>
          <p:cNvGrpSpPr>
            <a:grpSpLocks/>
          </p:cNvGrpSpPr>
          <p:nvPr/>
        </p:nvGrpSpPr>
        <p:grpSpPr bwMode="auto">
          <a:xfrm>
            <a:off x="4027488" y="2890838"/>
            <a:ext cx="180975" cy="179387"/>
            <a:chOff x="7700626" y="3432659"/>
            <a:chExt cx="329352" cy="329352"/>
          </a:xfrm>
        </p:grpSpPr>
        <p:sp>
          <p:nvSpPr>
            <p:cNvPr id="140" name="Oval 139"/>
            <p:cNvSpPr/>
            <p:nvPr/>
          </p:nvSpPr>
          <p:spPr>
            <a:xfrm>
              <a:off x="7700626" y="3432659"/>
              <a:ext cx="329352" cy="329352"/>
            </a:xfrm>
            <a:prstGeom prst="ellipse">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sp>
          <p:nvSpPr>
            <p:cNvPr id="159798" name="Freeform 140"/>
            <p:cNvSpPr>
              <a:spLocks noEditPoints="1"/>
            </p:cNvSpPr>
            <p:nvPr/>
          </p:nvSpPr>
          <p:spPr bwMode="auto">
            <a:xfrm>
              <a:off x="7811207" y="3517084"/>
              <a:ext cx="108190" cy="160503"/>
            </a:xfrm>
            <a:custGeom>
              <a:avLst/>
              <a:gdLst>
                <a:gd name="T0" fmla="*/ 97852 w 450"/>
                <a:gd name="T1" fmla="*/ 86758 h 666"/>
                <a:gd name="T2" fmla="*/ 108190 w 450"/>
                <a:gd name="T3" fmla="*/ 54224 h 666"/>
                <a:gd name="T4" fmla="*/ 54095 w 450"/>
                <a:gd name="T5" fmla="*/ 0 h 666"/>
                <a:gd name="T6" fmla="*/ 0 w 450"/>
                <a:gd name="T7" fmla="*/ 54224 h 666"/>
                <a:gd name="T8" fmla="*/ 10098 w 450"/>
                <a:gd name="T9" fmla="*/ 86758 h 666"/>
                <a:gd name="T10" fmla="*/ 54095 w 450"/>
                <a:gd name="T11" fmla="*/ 160503 h 666"/>
                <a:gd name="T12" fmla="*/ 97852 w 450"/>
                <a:gd name="T13" fmla="*/ 86758 h 666"/>
                <a:gd name="T14" fmla="*/ 54095 w 450"/>
                <a:gd name="T15" fmla="*/ 23859 h 666"/>
                <a:gd name="T16" fmla="*/ 84148 w 450"/>
                <a:gd name="T17" fmla="*/ 54224 h 666"/>
                <a:gd name="T18" fmla="*/ 54095 w 450"/>
                <a:gd name="T19" fmla="*/ 84348 h 666"/>
                <a:gd name="T20" fmla="*/ 24042 w 450"/>
                <a:gd name="T21" fmla="*/ 54224 h 666"/>
                <a:gd name="T22" fmla="*/ 54095 w 450"/>
                <a:gd name="T23" fmla="*/ 23859 h 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0" h="666">
                  <a:moveTo>
                    <a:pt x="407" y="360"/>
                  </a:moveTo>
                  <a:cubicBezTo>
                    <a:pt x="430" y="319"/>
                    <a:pt x="450" y="274"/>
                    <a:pt x="450" y="225"/>
                  </a:cubicBezTo>
                  <a:cubicBezTo>
                    <a:pt x="450" y="101"/>
                    <a:pt x="349" y="0"/>
                    <a:pt x="225" y="0"/>
                  </a:cubicBezTo>
                  <a:cubicBezTo>
                    <a:pt x="101" y="0"/>
                    <a:pt x="0" y="101"/>
                    <a:pt x="0" y="225"/>
                  </a:cubicBezTo>
                  <a:cubicBezTo>
                    <a:pt x="0" y="274"/>
                    <a:pt x="19" y="318"/>
                    <a:pt x="42" y="360"/>
                  </a:cubicBezTo>
                  <a:cubicBezTo>
                    <a:pt x="65" y="400"/>
                    <a:pt x="184" y="581"/>
                    <a:pt x="225" y="666"/>
                  </a:cubicBezTo>
                  <a:cubicBezTo>
                    <a:pt x="270" y="574"/>
                    <a:pt x="385" y="400"/>
                    <a:pt x="407" y="360"/>
                  </a:cubicBezTo>
                  <a:close/>
                  <a:moveTo>
                    <a:pt x="225" y="99"/>
                  </a:moveTo>
                  <a:cubicBezTo>
                    <a:pt x="294" y="99"/>
                    <a:pt x="350" y="156"/>
                    <a:pt x="350" y="225"/>
                  </a:cubicBezTo>
                  <a:cubicBezTo>
                    <a:pt x="350" y="294"/>
                    <a:pt x="294" y="350"/>
                    <a:pt x="225" y="350"/>
                  </a:cubicBezTo>
                  <a:cubicBezTo>
                    <a:pt x="156" y="350"/>
                    <a:pt x="100" y="294"/>
                    <a:pt x="100" y="225"/>
                  </a:cubicBezTo>
                  <a:cubicBezTo>
                    <a:pt x="100" y="156"/>
                    <a:pt x="156" y="99"/>
                    <a:pt x="2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sp>
        <p:nvSpPr>
          <p:cNvPr id="159787" name="TextBox 141"/>
          <p:cNvSpPr txBox="1">
            <a:spLocks noChangeArrowheads="1"/>
          </p:cNvSpPr>
          <p:nvPr/>
        </p:nvSpPr>
        <p:spPr bwMode="auto">
          <a:xfrm>
            <a:off x="7729979" y="4560888"/>
            <a:ext cx="10536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ja-JP" altLang="en-US" sz="800" dirty="0">
                <a:solidFill>
                  <a:srgbClr val="676767"/>
                </a:solidFill>
                <a:latin typeface="Arial"/>
                <a:ea typeface="ＭＳ Ｐゴシック"/>
              </a:rPr>
              <a:t>*将来サポート予定</a:t>
            </a:r>
          </a:p>
        </p:txBody>
      </p:sp>
      <p:grpSp>
        <p:nvGrpSpPr>
          <p:cNvPr id="143" name="Group 89"/>
          <p:cNvGrpSpPr/>
          <p:nvPr/>
        </p:nvGrpSpPr>
        <p:grpSpPr>
          <a:xfrm>
            <a:off x="392151" y="2998300"/>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144"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solidFill>
              <a:srgbClr val="0080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45"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46"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adFill flip="none" rotWithShape="1">
              <a:gsLst>
                <a:gs pos="0">
                  <a:schemeClr val="accent6">
                    <a:alpha val="70000"/>
                  </a:schemeClr>
                </a:gs>
                <a:gs pos="99000">
                  <a:srgbClr val="008000">
                    <a:alpha val="70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grpSp>
      <p:sp>
        <p:nvSpPr>
          <p:cNvPr id="147" name="Freeform 8"/>
          <p:cNvSpPr>
            <a:spLocks/>
          </p:cNvSpPr>
          <p:nvPr/>
        </p:nvSpPr>
        <p:spPr bwMode="auto">
          <a:xfrm rot="-2998040">
            <a:off x="482600" y="3035301"/>
            <a:ext cx="409575" cy="273050"/>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sp>
        <p:nvSpPr>
          <p:cNvPr id="148" name="Freeform 8"/>
          <p:cNvSpPr>
            <a:spLocks/>
          </p:cNvSpPr>
          <p:nvPr/>
        </p:nvSpPr>
        <p:spPr bwMode="auto">
          <a:xfrm>
            <a:off x="588963" y="3117850"/>
            <a:ext cx="409575" cy="271463"/>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grpSp>
        <p:nvGrpSpPr>
          <p:cNvPr id="149" name="Group 89"/>
          <p:cNvGrpSpPr/>
          <p:nvPr/>
        </p:nvGrpSpPr>
        <p:grpSpPr>
          <a:xfrm>
            <a:off x="6299077" y="883036"/>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150"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solidFill>
              <a:srgbClr val="0080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51"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52"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adFill flip="none" rotWithShape="1">
              <a:gsLst>
                <a:gs pos="0">
                  <a:schemeClr val="accent6">
                    <a:alpha val="70000"/>
                  </a:schemeClr>
                </a:gs>
                <a:gs pos="99000">
                  <a:srgbClr val="008000">
                    <a:alpha val="70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grpSp>
      <p:sp>
        <p:nvSpPr>
          <p:cNvPr id="153" name="Freeform 8"/>
          <p:cNvSpPr>
            <a:spLocks/>
          </p:cNvSpPr>
          <p:nvPr/>
        </p:nvSpPr>
        <p:spPr bwMode="auto">
          <a:xfrm rot="-2998040">
            <a:off x="6388894" y="921544"/>
            <a:ext cx="409575" cy="271463"/>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sp>
        <p:nvSpPr>
          <p:cNvPr id="154" name="Freeform 8"/>
          <p:cNvSpPr>
            <a:spLocks/>
          </p:cNvSpPr>
          <p:nvPr/>
        </p:nvSpPr>
        <p:spPr bwMode="auto">
          <a:xfrm>
            <a:off x="6496050" y="1001713"/>
            <a:ext cx="409575" cy="271462"/>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grpSp>
        <p:nvGrpSpPr>
          <p:cNvPr id="155" name="Group 89"/>
          <p:cNvGrpSpPr/>
          <p:nvPr/>
        </p:nvGrpSpPr>
        <p:grpSpPr>
          <a:xfrm>
            <a:off x="5843191" y="3953102"/>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156"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solidFill>
              <a:srgbClr val="0080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57"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sp>
          <p:nvSpPr>
            <p:cNvPr id="158"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adFill flip="none" rotWithShape="1">
              <a:gsLst>
                <a:gs pos="0">
                  <a:schemeClr val="accent6">
                    <a:alpha val="70000"/>
                  </a:schemeClr>
                </a:gs>
                <a:gs pos="99000">
                  <a:srgbClr val="008000">
                    <a:alpha val="70000"/>
                  </a:srgb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676767"/>
                </a:solidFill>
                <a:latin typeface="Arial"/>
                <a:ea typeface="ＭＳ Ｐゴシック"/>
              </a:endParaRPr>
            </a:p>
          </p:txBody>
        </p:sp>
      </p:grpSp>
      <p:sp>
        <p:nvSpPr>
          <p:cNvPr id="159" name="Freeform 8"/>
          <p:cNvSpPr>
            <a:spLocks/>
          </p:cNvSpPr>
          <p:nvPr/>
        </p:nvSpPr>
        <p:spPr bwMode="auto">
          <a:xfrm rot="-2998040">
            <a:off x="5933281" y="3991770"/>
            <a:ext cx="409575" cy="271462"/>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sp>
        <p:nvSpPr>
          <p:cNvPr id="160" name="Freeform 8"/>
          <p:cNvSpPr>
            <a:spLocks/>
          </p:cNvSpPr>
          <p:nvPr/>
        </p:nvSpPr>
        <p:spPr bwMode="auto">
          <a:xfrm rot="-1826723">
            <a:off x="5991225" y="4014788"/>
            <a:ext cx="409575" cy="271462"/>
          </a:xfrm>
          <a:custGeom>
            <a:avLst/>
            <a:gdLst>
              <a:gd name="T0" fmla="*/ 409017 w 733"/>
              <a:gd name="T1" fmla="*/ 0 h 487"/>
              <a:gd name="T2" fmla="*/ 100999 w 733"/>
              <a:gd name="T3" fmla="*/ 155253 h 487"/>
              <a:gd name="T4" fmla="*/ 64170 w 733"/>
              <a:gd name="T5" fmla="*/ 143525 h 487"/>
              <a:gd name="T6" fmla="*/ 0 w 733"/>
              <a:gd name="T7" fmla="*/ 207749 h 487"/>
              <a:gd name="T8" fmla="*/ 64170 w 733"/>
              <a:gd name="T9" fmla="*/ 271972 h 487"/>
              <a:gd name="T10" fmla="*/ 128341 w 733"/>
              <a:gd name="T11" fmla="*/ 207749 h 487"/>
              <a:gd name="T12" fmla="*/ 127783 w 733"/>
              <a:gd name="T13" fmla="*/ 200489 h 487"/>
              <a:gd name="T14" fmla="*/ 409017 w 733"/>
              <a:gd name="T15" fmla="*/ 0 h 4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a:lstStyle/>
          <a:p>
            <a:endParaRPr lang="en-US">
              <a:solidFill>
                <a:srgbClr val="58585B"/>
              </a:solidFill>
              <a:latin typeface="Arial"/>
              <a:ea typeface="ＭＳ Ｐゴシック"/>
              <a:cs typeface="+mn-cs"/>
            </a:endParaRPr>
          </a:p>
        </p:txBody>
      </p:sp>
      <p:sp>
        <p:nvSpPr>
          <p:cNvPr id="2" name="Title 1"/>
          <p:cNvSpPr>
            <a:spLocks noGrp="1"/>
          </p:cNvSpPr>
          <p:nvPr>
            <p:ph type="title"/>
          </p:nvPr>
        </p:nvSpPr>
        <p:spPr/>
        <p:txBody>
          <a:bodyPr/>
          <a:lstStyle/>
          <a:p>
            <a:r>
              <a:rPr lang="ja-JP" altLang="en-US">
                <a:latin typeface="Arial"/>
                <a:ea typeface="ＭＳ Ｐゴシック"/>
              </a:rPr>
              <a:t>自己最適化ネットワーク</a:t>
            </a:r>
            <a:br>
              <a:rPr lang="ja-JP" altLang="en-US">
                <a:latin typeface="Arial"/>
                <a:ea typeface="ＭＳ Ｐゴシック"/>
              </a:rPr>
            </a:br>
            <a:r>
              <a:rPr lang="ja-JP" altLang="en-US" sz="2000">
                <a:solidFill>
                  <a:schemeClr val="accent1"/>
                </a:solidFill>
                <a:latin typeface="Arial"/>
                <a:ea typeface="ＭＳ Ｐゴシック"/>
              </a:rPr>
              <a:t>フレキシブル ラジオ アサインメント</a:t>
            </a:r>
            <a:endParaRPr lang="ja-JP" altLang="en-US" sz="2000" dirty="0">
              <a:solidFill>
                <a:schemeClr val="tx1">
                  <a:lumMod val="75000"/>
                </a:schemeClr>
              </a:solidFill>
              <a:latin typeface="Arial"/>
              <a:ea typeface="ＭＳ Ｐゴシック"/>
            </a:endParaRPr>
          </a:p>
        </p:txBody>
      </p:sp>
      <p:grpSp>
        <p:nvGrpSpPr>
          <p:cNvPr id="159747" name="Group 77"/>
          <p:cNvGrpSpPr>
            <a:grpSpLocks/>
          </p:cNvGrpSpPr>
          <p:nvPr/>
        </p:nvGrpSpPr>
        <p:grpSpPr bwMode="auto">
          <a:xfrm>
            <a:off x="5097463" y="3221038"/>
            <a:ext cx="342900" cy="342900"/>
            <a:chOff x="11022921" y="-2056847"/>
            <a:chExt cx="904242" cy="904242"/>
          </a:xfrm>
        </p:grpSpPr>
        <p:sp>
          <p:nvSpPr>
            <p:cNvPr id="5" name="Oval 4"/>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 name="Group 79"/>
            <p:cNvGrpSpPr/>
            <p:nvPr/>
          </p:nvGrpSpPr>
          <p:grpSpPr>
            <a:xfrm>
              <a:off x="11228154" y="-1852412"/>
              <a:ext cx="493776" cy="495372"/>
              <a:chOff x="6003191" y="4235559"/>
              <a:chExt cx="493776" cy="495372"/>
            </a:xfrm>
            <a:solidFill>
              <a:schemeClr val="accent4"/>
            </a:solidFill>
          </p:grpSpPr>
          <p:sp>
            <p:nvSpPr>
              <p:cNvPr id="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8" name="Freeform 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sp>
        <p:nvSpPr>
          <p:cNvPr id="162" name="TextBox 161"/>
          <p:cNvSpPr txBox="1"/>
          <p:nvPr/>
        </p:nvSpPr>
        <p:spPr>
          <a:xfrm>
            <a:off x="414694" y="1057275"/>
            <a:ext cx="2713220" cy="923330"/>
          </a:xfrm>
          <a:prstGeom prst="rect">
            <a:avLst/>
          </a:prstGeom>
          <a:noFill/>
        </p:spPr>
        <p:txBody>
          <a:bodyPr wrap="square" rtlCol="0">
            <a:spAutoFit/>
          </a:bodyPr>
          <a:lstStyle/>
          <a:p>
            <a:r>
              <a:rPr lang="ja-JP" altLang="en-US" b="1" dirty="0">
                <a:solidFill>
                  <a:srgbClr val="58585B"/>
                </a:solidFill>
                <a:latin typeface="Arial"/>
                <a:ea typeface="ＭＳ Ｐゴシック"/>
              </a:rPr>
              <a:t>想定外の突発的な輻輳中にキャパシティを自動的に追加</a:t>
            </a:r>
          </a:p>
        </p:txBody>
      </p:sp>
    </p:spTree>
    <p:extLst>
      <p:ext uri="{BB962C8B-B14F-4D97-AF65-F5344CB8AC3E}">
        <p14:creationId xmlns:p14="http://schemas.microsoft.com/office/powerpoint/2010/main" val="3352454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0.00017 0.00093 L -0.04531 0.09753 " pathEditMode="relative" ptsTypes="AA">
                                      <p:cBhvr>
                                        <p:cTn id="6" dur="750" fill="hold"/>
                                        <p:tgtEl>
                                          <p:spTgt spid="38"/>
                                        </p:tgtEl>
                                        <p:attrNameLst>
                                          <p:attrName>ppt_x</p:attrName>
                                          <p:attrName>ppt_y</p:attrName>
                                        </p:attrNameLst>
                                      </p:cBhvr>
                                    </p:animMotion>
                                  </p:childTnLst>
                                </p:cTn>
                              </p:par>
                              <p:par>
                                <p:cTn id="7" presetID="0" presetClass="path" presetSubtype="0" accel="50000" decel="50000" fill="hold" nodeType="withEffect">
                                  <p:stCondLst>
                                    <p:cond delay="200"/>
                                  </p:stCondLst>
                                  <p:childTnLst>
                                    <p:animMotion origin="layout" path="M -4.44444E-6 8.64198E-7 L -0.01319 -0.06945 L -0.0526 -0.0426 " pathEditMode="relative" ptsTypes="AAA">
                                      <p:cBhvr>
                                        <p:cTn id="8" dur="750" fill="hold"/>
                                        <p:tgtEl>
                                          <p:spTgt spid="43"/>
                                        </p:tgtEl>
                                        <p:attrNameLst>
                                          <p:attrName>ppt_x</p:attrName>
                                          <p:attrName>ppt_y</p:attrName>
                                        </p:attrNameLst>
                                      </p:cBhvr>
                                    </p:animMotion>
                                  </p:childTnLst>
                                </p:cTn>
                              </p:par>
                              <p:par>
                                <p:cTn id="9" presetID="0" presetClass="path" presetSubtype="0" accel="50000" decel="50000" fill="hold" nodeType="withEffect">
                                  <p:stCondLst>
                                    <p:cond delay="400"/>
                                  </p:stCondLst>
                                  <p:childTnLst>
                                    <p:animMotion origin="layout" path="M -5.27778E-6 3.7037E-7 L -0.05522 -0.00185 L -0.10001 -0.05648 L -0.17067 -0.00617 " pathEditMode="relative" ptsTypes="AAAA">
                                      <p:cBhvr>
                                        <p:cTn id="10" dur="750" fill="hold"/>
                                        <p:tgtEl>
                                          <p:spTgt spid="33"/>
                                        </p:tgtEl>
                                        <p:attrNameLst>
                                          <p:attrName>ppt_x</p:attrName>
                                          <p:attrName>ppt_y</p:attrName>
                                        </p:attrNameLst>
                                      </p:cBhvr>
                                    </p:animMotion>
                                  </p:childTnLst>
                                </p:cTn>
                              </p:par>
                              <p:par>
                                <p:cTn id="11" presetID="0" presetClass="path" presetSubtype="0" accel="50000" decel="50000" fill="hold" nodeType="withEffect">
                                  <p:stCondLst>
                                    <p:cond delay="200"/>
                                  </p:stCondLst>
                                  <p:childTnLst>
                                    <p:animMotion origin="layout" path="M -5.83333E-6 3.7037E-7 L -0.04202 -0.09537 L -0.07119 -0.14475 L -0.09115 -0.14043 " pathEditMode="relative" ptsTypes="AAAA">
                                      <p:cBhvr>
                                        <p:cTn id="12" dur="750" fill="hold"/>
                                        <p:tgtEl>
                                          <p:spTgt spid="16"/>
                                        </p:tgtEl>
                                        <p:attrNameLst>
                                          <p:attrName>ppt_x</p:attrName>
                                          <p:attrName>ppt_y</p:attrName>
                                        </p:attrNameLst>
                                      </p:cBhvr>
                                    </p:animMotion>
                                  </p:childTnLst>
                                </p:cTn>
                              </p:par>
                              <p:par>
                                <p:cTn id="13" presetID="0" presetClass="path" presetSubtype="0" accel="50000" decel="50000" fill="hold" nodeType="withEffect">
                                  <p:stCondLst>
                                    <p:cond delay="300"/>
                                  </p:stCondLst>
                                  <p:childTnLst>
                                    <p:animMotion origin="layout" path="M -3.88889E-6 -1.85185E-6 L -0.02934 -0.06266 L -0.08871 -0.15371 " pathEditMode="relative" ptsTypes="AAA">
                                      <p:cBhvr>
                                        <p:cTn id="14" dur="750" fill="hold"/>
                                        <p:tgtEl>
                                          <p:spTgt spid="8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3.05556E-6 -9.87654E-7 L -0.00087 0.07192 L 0.01702 0.17963 L 0.12795 0.03642 L 0.04497 -0.11419 " pathEditMode="relative" ptsTypes="AAAAA">
                                      <p:cBhvr>
                                        <p:cTn id="16" dur="750" fill="hold"/>
                                        <p:tgtEl>
                                          <p:spTgt spid="48"/>
                                        </p:tgtEl>
                                        <p:attrNameLst>
                                          <p:attrName>ppt_x</p:attrName>
                                          <p:attrName>ppt_y</p:attrName>
                                        </p:attrNameLst>
                                      </p:cBhvr>
                                    </p:animMotion>
                                  </p:childTnLst>
                                </p:cTn>
                              </p:par>
                              <p:par>
                                <p:cTn id="17" presetID="0" presetClass="path" presetSubtype="0" accel="50000" decel="50000" fill="hold" nodeType="withEffect">
                                  <p:stCondLst>
                                    <p:cond delay="400"/>
                                  </p:stCondLst>
                                  <p:childTnLst>
                                    <p:animMotion origin="layout" path="M -1.11111E-6 -2.34568E-6 L 0.03073 -0.0071 L 0.08924 0.07531 L 0.05156 0.12994 L 0.07604 0.2037 L 0.18108 0.07963 L 0.15417 -0.02253 " pathEditMode="relative" ptsTypes="AAAAAAA">
                                      <p:cBhvr>
                                        <p:cTn id="18" dur="750" fill="hold"/>
                                        <p:tgtEl>
                                          <p:spTgt spid="58"/>
                                        </p:tgtEl>
                                        <p:attrNameLst>
                                          <p:attrName>ppt_x</p:attrName>
                                          <p:attrName>ppt_y</p:attrName>
                                        </p:attrNameLst>
                                      </p:cBhvr>
                                    </p:animMotion>
                                  </p:childTnLst>
                                </p:cTn>
                              </p:par>
                              <p:par>
                                <p:cTn id="19" presetID="0" presetClass="path" presetSubtype="0" accel="50000" decel="50000" fill="hold" nodeType="withEffect">
                                  <p:stCondLst>
                                    <p:cond delay="200"/>
                                  </p:stCondLst>
                                  <p:childTnLst>
                                    <p:animMotion origin="layout" path="M 9.72222E-6 6.79012E-6 L 0.00487 0.05093 L 0.04376 0.09198 L 0.1283 0.01019 L 0.16632 0.09106 L 0.25278 -0.02345 L 0.24983 -0.16913 " pathEditMode="relative" ptsTypes="AAAAAAA">
                                      <p:cBhvr>
                                        <p:cTn id="20" dur="750" fill="hold"/>
                                        <p:tgtEl>
                                          <p:spTgt spid="53"/>
                                        </p:tgtEl>
                                        <p:attrNameLst>
                                          <p:attrName>ppt_x</p:attrName>
                                          <p:attrName>ppt_y</p:attrName>
                                        </p:attrNameLst>
                                      </p:cBhvr>
                                    </p:animMotion>
                                  </p:childTnLst>
                                </p:cTn>
                              </p:par>
                              <p:par>
                                <p:cTn id="21" presetID="0" presetClass="path" presetSubtype="0" accel="50000" decel="50000" fill="hold" nodeType="withEffect">
                                  <p:stCondLst>
                                    <p:cond delay="200"/>
                                  </p:stCondLst>
                                  <p:childTnLst>
                                    <p:animMotion origin="layout" path="M -8.33333E-7 -4.93827E-7 L 0.04739 -0.05308 L 0.01163 -0.19444 L 0.05816 -0.26203 L 0.01892 -0.36852 " pathEditMode="relative" ptsTypes="AAAAA">
                                      <p:cBhvr>
                                        <p:cTn id="22" dur="750" fill="hold"/>
                                        <p:tgtEl>
                                          <p:spTgt spid="93"/>
                                        </p:tgtEl>
                                        <p:attrNameLst>
                                          <p:attrName>ppt_x</p:attrName>
                                          <p:attrName>ppt_y</p:attrName>
                                        </p:attrNameLst>
                                      </p:cBhvr>
                                    </p:animMotion>
                                  </p:childTnLst>
                                </p:cTn>
                              </p:par>
                              <p:par>
                                <p:cTn id="23" presetID="0" presetClass="path" presetSubtype="0" accel="50000" decel="50000" fill="hold" nodeType="withEffect">
                                  <p:stCondLst>
                                    <p:cond delay="200"/>
                                  </p:stCondLst>
                                  <p:childTnLst>
                                    <p:animMotion origin="layout" path="M -6.94444E-6 9.87654E-7 L -0.05035 -0.13549 L -0.07709 -0.24228 L -0.1639 -0.38858 " pathEditMode="relative" ptsTypes="AAAA">
                                      <p:cBhvr>
                                        <p:cTn id="24" dur="750" fill="hold"/>
                                        <p:tgtEl>
                                          <p:spTgt spid="110"/>
                                        </p:tgtEl>
                                        <p:attrNameLst>
                                          <p:attrName>ppt_x</p:attrName>
                                          <p:attrName>ppt_y</p:attrName>
                                        </p:attrNameLst>
                                      </p:cBhvr>
                                    </p:animMotion>
                                  </p:childTnLst>
                                </p:cTn>
                              </p:par>
                              <p:par>
                                <p:cTn id="25" presetID="0" presetClass="path" presetSubtype="0" accel="50000" decel="50000" fill="hold" nodeType="withEffect">
                                  <p:stCondLst>
                                    <p:cond delay="300"/>
                                  </p:stCondLst>
                                  <p:childTnLst>
                                    <p:animMotion origin="layout" path="M 3.05556E-6 -1.23457E-7 L -0.09514 -0.16481 L -0.09514 -0.16481 L -0.12257 -0.26018 L -0.22726 -0.36574 " pathEditMode="relative" ptsTypes="AAAAA">
                                      <p:cBhvr>
                                        <p:cTn id="26" dur="750" fill="hold"/>
                                        <p:tgtEl>
                                          <p:spTgt spid="115"/>
                                        </p:tgtEl>
                                        <p:attrNameLst>
                                          <p:attrName>ppt_x</p:attrName>
                                          <p:attrName>ppt_y</p:attrName>
                                        </p:attrNameLst>
                                      </p:cBhvr>
                                    </p:animMotion>
                                  </p:childTnLst>
                                </p:cTn>
                              </p:par>
                              <p:par>
                                <p:cTn id="27" presetID="0" presetClass="path" presetSubtype="0" accel="50000" decel="50000" fill="hold" nodeType="withEffect">
                                  <p:stCondLst>
                                    <p:cond delay="600"/>
                                  </p:stCondLst>
                                  <p:childTnLst>
                                    <p:animMotion origin="layout" path="M 1.94444E-6 1.85185E-6 L -0.13611 -0.18487 L -0.21267 -0.3071 L -0.23212 -0.41605 " pathEditMode="relative" ptsTypes="AAAA">
                                      <p:cBhvr>
                                        <p:cTn id="28" dur="750" fill="hold"/>
                                        <p:tgtEl>
                                          <p:spTgt spid="120"/>
                                        </p:tgtEl>
                                        <p:attrNameLst>
                                          <p:attrName>ppt_x</p:attrName>
                                          <p:attrName>ppt_y</p:attrName>
                                        </p:attrNameLst>
                                      </p:cBhvr>
                                    </p:animMotion>
                                  </p:childTnLst>
                                </p:cTn>
                              </p:par>
                              <p:par>
                                <p:cTn id="29" presetID="0" presetClass="path" presetSubtype="0" accel="50000" decel="50000" fill="hold" nodeType="withEffect">
                                  <p:stCondLst>
                                    <p:cond delay="400"/>
                                  </p:stCondLst>
                                  <p:childTnLst>
                                    <p:animMotion origin="layout" path="M -4.16667E-6 7.77778E-6 L -0.18784 -0.20462 L -0.25382 -0.3287 L -0.25468 -0.44289 " pathEditMode="relative" ptsTypes="AAAA">
                                      <p:cBhvr>
                                        <p:cTn id="30" dur="750" fill="hold"/>
                                        <p:tgtEl>
                                          <p:spTgt spid="125"/>
                                        </p:tgtEl>
                                        <p:attrNameLst>
                                          <p:attrName>ppt_x</p:attrName>
                                          <p:attrName>ppt_y</p:attrName>
                                        </p:attrNameLst>
                                      </p:cBhvr>
                                    </p:animMotion>
                                  </p:childTnLst>
                                </p:cTn>
                              </p:par>
                            </p:childTnLst>
                          </p:cTn>
                        </p:par>
                        <p:par>
                          <p:cTn id="31" fill="hold" nodeType="afterGroup">
                            <p:stCondLst>
                              <p:cond delay="1350"/>
                            </p:stCondLst>
                            <p:childTnLst>
                              <p:par>
                                <p:cTn id="32" presetID="42" presetClass="entr" presetSubtype="0" fill="hold" nodeType="after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fade">
                                      <p:cBhvr>
                                        <p:cTn id="34" dur="500"/>
                                        <p:tgtEl>
                                          <p:spTgt spid="130"/>
                                        </p:tgtEl>
                                      </p:cBhvr>
                                    </p:animEffect>
                                    <p:anim calcmode="lin" valueType="num">
                                      <p:cBhvr>
                                        <p:cTn id="35" dur="500" fill="hold"/>
                                        <p:tgtEl>
                                          <p:spTgt spid="130"/>
                                        </p:tgtEl>
                                        <p:attrNameLst>
                                          <p:attrName>ppt_x</p:attrName>
                                        </p:attrNameLst>
                                      </p:cBhvr>
                                      <p:tavLst>
                                        <p:tav tm="0">
                                          <p:val>
                                            <p:strVal val="#ppt_x"/>
                                          </p:val>
                                        </p:tav>
                                        <p:tav tm="100000">
                                          <p:val>
                                            <p:strVal val="#ppt_x"/>
                                          </p:val>
                                        </p:tav>
                                      </p:tavLst>
                                    </p:anim>
                                    <p:anim calcmode="lin" valueType="num">
                                      <p:cBhvr>
                                        <p:cTn id="36" dur="500" fill="hold"/>
                                        <p:tgtEl>
                                          <p:spTgt spid="13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fade">
                                      <p:cBhvr>
                                        <p:cTn id="39" dur="500"/>
                                        <p:tgtEl>
                                          <p:spTgt spid="133"/>
                                        </p:tgtEl>
                                      </p:cBhvr>
                                    </p:animEffect>
                                    <p:anim calcmode="lin" valueType="num">
                                      <p:cBhvr>
                                        <p:cTn id="40" dur="500" fill="hold"/>
                                        <p:tgtEl>
                                          <p:spTgt spid="133"/>
                                        </p:tgtEl>
                                        <p:attrNameLst>
                                          <p:attrName>ppt_x</p:attrName>
                                        </p:attrNameLst>
                                      </p:cBhvr>
                                      <p:tavLst>
                                        <p:tav tm="0">
                                          <p:val>
                                            <p:strVal val="#ppt_x"/>
                                          </p:val>
                                        </p:tav>
                                        <p:tav tm="100000">
                                          <p:val>
                                            <p:strVal val="#ppt_x"/>
                                          </p:val>
                                        </p:tav>
                                      </p:tavLst>
                                    </p:anim>
                                    <p:anim calcmode="lin" valueType="num">
                                      <p:cBhvr>
                                        <p:cTn id="41" dur="500" fill="hold"/>
                                        <p:tgtEl>
                                          <p:spTgt spid="13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6"/>
                                        </p:tgtEl>
                                        <p:attrNameLst>
                                          <p:attrName>style.visibility</p:attrName>
                                        </p:attrNameLst>
                                      </p:cBhvr>
                                      <p:to>
                                        <p:strVal val="visible"/>
                                      </p:to>
                                    </p:set>
                                    <p:animEffect transition="in" filter="fade">
                                      <p:cBhvr>
                                        <p:cTn id="44" dur="500"/>
                                        <p:tgtEl>
                                          <p:spTgt spid="136"/>
                                        </p:tgtEl>
                                      </p:cBhvr>
                                    </p:animEffect>
                                    <p:anim calcmode="lin" valueType="num">
                                      <p:cBhvr>
                                        <p:cTn id="45" dur="500" fill="hold"/>
                                        <p:tgtEl>
                                          <p:spTgt spid="136"/>
                                        </p:tgtEl>
                                        <p:attrNameLst>
                                          <p:attrName>ppt_x</p:attrName>
                                        </p:attrNameLst>
                                      </p:cBhvr>
                                      <p:tavLst>
                                        <p:tav tm="0">
                                          <p:val>
                                            <p:strVal val="#ppt_x"/>
                                          </p:val>
                                        </p:tav>
                                        <p:tav tm="100000">
                                          <p:val>
                                            <p:strVal val="#ppt_x"/>
                                          </p:val>
                                        </p:tav>
                                      </p:tavLst>
                                    </p:anim>
                                    <p:anim calcmode="lin" valueType="num">
                                      <p:cBhvr>
                                        <p:cTn id="46" dur="500" fill="hold"/>
                                        <p:tgtEl>
                                          <p:spTgt spid="13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9"/>
                                        </p:tgtEl>
                                        <p:attrNameLst>
                                          <p:attrName>style.visibility</p:attrName>
                                        </p:attrNameLst>
                                      </p:cBhvr>
                                      <p:to>
                                        <p:strVal val="visible"/>
                                      </p:to>
                                    </p:set>
                                    <p:animEffect transition="in" filter="fade">
                                      <p:cBhvr>
                                        <p:cTn id="49" dur="500"/>
                                        <p:tgtEl>
                                          <p:spTgt spid="139"/>
                                        </p:tgtEl>
                                      </p:cBhvr>
                                    </p:animEffect>
                                    <p:anim calcmode="lin" valueType="num">
                                      <p:cBhvr>
                                        <p:cTn id="50" dur="500" fill="hold"/>
                                        <p:tgtEl>
                                          <p:spTgt spid="139"/>
                                        </p:tgtEl>
                                        <p:attrNameLst>
                                          <p:attrName>ppt_x</p:attrName>
                                        </p:attrNameLst>
                                      </p:cBhvr>
                                      <p:tavLst>
                                        <p:tav tm="0">
                                          <p:val>
                                            <p:strVal val="#ppt_x"/>
                                          </p:val>
                                        </p:tav>
                                        <p:tav tm="100000">
                                          <p:val>
                                            <p:strVal val="#ppt_x"/>
                                          </p:val>
                                        </p:tav>
                                      </p:tavLst>
                                    </p:anim>
                                    <p:anim calcmode="lin" valueType="num">
                                      <p:cBhvr>
                                        <p:cTn id="51" dur="5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xit" presetSubtype="32" fill="hold" nodeType="clickEffect">
                                  <p:stCondLst>
                                    <p:cond delay="0"/>
                                  </p:stCondLst>
                                  <p:childTnLst>
                                    <p:anim calcmode="lin" valueType="num">
                                      <p:cBhvr>
                                        <p:cTn id="55" dur="500"/>
                                        <p:tgtEl>
                                          <p:spTgt spid="130"/>
                                        </p:tgtEl>
                                        <p:attrNameLst>
                                          <p:attrName>ppt_w</p:attrName>
                                        </p:attrNameLst>
                                      </p:cBhvr>
                                      <p:tavLst>
                                        <p:tav tm="0">
                                          <p:val>
                                            <p:strVal val="ppt_w"/>
                                          </p:val>
                                        </p:tav>
                                        <p:tav tm="100000">
                                          <p:val>
                                            <p:fltVal val="0"/>
                                          </p:val>
                                        </p:tav>
                                      </p:tavLst>
                                    </p:anim>
                                    <p:anim calcmode="lin" valueType="num">
                                      <p:cBhvr>
                                        <p:cTn id="56" dur="500"/>
                                        <p:tgtEl>
                                          <p:spTgt spid="130"/>
                                        </p:tgtEl>
                                        <p:attrNameLst>
                                          <p:attrName>ppt_h</p:attrName>
                                        </p:attrNameLst>
                                      </p:cBhvr>
                                      <p:tavLst>
                                        <p:tav tm="0">
                                          <p:val>
                                            <p:strVal val="ppt_h"/>
                                          </p:val>
                                        </p:tav>
                                        <p:tav tm="100000">
                                          <p:val>
                                            <p:fltVal val="0"/>
                                          </p:val>
                                        </p:tav>
                                      </p:tavLst>
                                    </p:anim>
                                    <p:animEffect transition="out" filter="fade">
                                      <p:cBhvr>
                                        <p:cTn id="57" dur="500"/>
                                        <p:tgtEl>
                                          <p:spTgt spid="130"/>
                                        </p:tgtEl>
                                      </p:cBhvr>
                                    </p:animEffect>
                                    <p:set>
                                      <p:cBhvr>
                                        <p:cTn id="58" dur="1" fill="hold">
                                          <p:stCondLst>
                                            <p:cond delay="499"/>
                                          </p:stCondLst>
                                        </p:cTn>
                                        <p:tgtEl>
                                          <p:spTgt spid="130"/>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133"/>
                                        </p:tgtEl>
                                        <p:attrNameLst>
                                          <p:attrName>ppt_w</p:attrName>
                                        </p:attrNameLst>
                                      </p:cBhvr>
                                      <p:tavLst>
                                        <p:tav tm="0">
                                          <p:val>
                                            <p:strVal val="ppt_w"/>
                                          </p:val>
                                        </p:tav>
                                        <p:tav tm="100000">
                                          <p:val>
                                            <p:fltVal val="0"/>
                                          </p:val>
                                        </p:tav>
                                      </p:tavLst>
                                    </p:anim>
                                    <p:anim calcmode="lin" valueType="num">
                                      <p:cBhvr>
                                        <p:cTn id="61" dur="500"/>
                                        <p:tgtEl>
                                          <p:spTgt spid="133"/>
                                        </p:tgtEl>
                                        <p:attrNameLst>
                                          <p:attrName>ppt_h</p:attrName>
                                        </p:attrNameLst>
                                      </p:cBhvr>
                                      <p:tavLst>
                                        <p:tav tm="0">
                                          <p:val>
                                            <p:strVal val="ppt_h"/>
                                          </p:val>
                                        </p:tav>
                                        <p:tav tm="100000">
                                          <p:val>
                                            <p:fltVal val="0"/>
                                          </p:val>
                                        </p:tav>
                                      </p:tavLst>
                                    </p:anim>
                                    <p:animEffect transition="out" filter="fade">
                                      <p:cBhvr>
                                        <p:cTn id="62" dur="500"/>
                                        <p:tgtEl>
                                          <p:spTgt spid="133"/>
                                        </p:tgtEl>
                                      </p:cBhvr>
                                    </p:animEffect>
                                    <p:set>
                                      <p:cBhvr>
                                        <p:cTn id="63" dur="1" fill="hold">
                                          <p:stCondLst>
                                            <p:cond delay="499"/>
                                          </p:stCondLst>
                                        </p:cTn>
                                        <p:tgtEl>
                                          <p:spTgt spid="133"/>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136"/>
                                        </p:tgtEl>
                                        <p:attrNameLst>
                                          <p:attrName>ppt_w</p:attrName>
                                        </p:attrNameLst>
                                      </p:cBhvr>
                                      <p:tavLst>
                                        <p:tav tm="0">
                                          <p:val>
                                            <p:strVal val="ppt_w"/>
                                          </p:val>
                                        </p:tav>
                                        <p:tav tm="100000">
                                          <p:val>
                                            <p:fltVal val="0"/>
                                          </p:val>
                                        </p:tav>
                                      </p:tavLst>
                                    </p:anim>
                                    <p:anim calcmode="lin" valueType="num">
                                      <p:cBhvr>
                                        <p:cTn id="66" dur="500"/>
                                        <p:tgtEl>
                                          <p:spTgt spid="136"/>
                                        </p:tgtEl>
                                        <p:attrNameLst>
                                          <p:attrName>ppt_h</p:attrName>
                                        </p:attrNameLst>
                                      </p:cBhvr>
                                      <p:tavLst>
                                        <p:tav tm="0">
                                          <p:val>
                                            <p:strVal val="ppt_h"/>
                                          </p:val>
                                        </p:tav>
                                        <p:tav tm="100000">
                                          <p:val>
                                            <p:fltVal val="0"/>
                                          </p:val>
                                        </p:tav>
                                      </p:tavLst>
                                    </p:anim>
                                    <p:animEffect transition="out" filter="fade">
                                      <p:cBhvr>
                                        <p:cTn id="67" dur="500"/>
                                        <p:tgtEl>
                                          <p:spTgt spid="136"/>
                                        </p:tgtEl>
                                      </p:cBhvr>
                                    </p:animEffect>
                                    <p:set>
                                      <p:cBhvr>
                                        <p:cTn id="68" dur="1" fill="hold">
                                          <p:stCondLst>
                                            <p:cond delay="499"/>
                                          </p:stCondLst>
                                        </p:cTn>
                                        <p:tgtEl>
                                          <p:spTgt spid="136"/>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139"/>
                                        </p:tgtEl>
                                        <p:attrNameLst>
                                          <p:attrName>ppt_w</p:attrName>
                                        </p:attrNameLst>
                                      </p:cBhvr>
                                      <p:tavLst>
                                        <p:tav tm="0">
                                          <p:val>
                                            <p:strVal val="ppt_w"/>
                                          </p:val>
                                        </p:tav>
                                        <p:tav tm="100000">
                                          <p:val>
                                            <p:fltVal val="0"/>
                                          </p:val>
                                        </p:tav>
                                      </p:tavLst>
                                    </p:anim>
                                    <p:anim calcmode="lin" valueType="num">
                                      <p:cBhvr>
                                        <p:cTn id="71" dur="500"/>
                                        <p:tgtEl>
                                          <p:spTgt spid="139"/>
                                        </p:tgtEl>
                                        <p:attrNameLst>
                                          <p:attrName>ppt_h</p:attrName>
                                        </p:attrNameLst>
                                      </p:cBhvr>
                                      <p:tavLst>
                                        <p:tav tm="0">
                                          <p:val>
                                            <p:strVal val="ppt_h"/>
                                          </p:val>
                                        </p:tav>
                                        <p:tav tm="100000">
                                          <p:val>
                                            <p:fltVal val="0"/>
                                          </p:val>
                                        </p:tav>
                                      </p:tavLst>
                                    </p:anim>
                                    <p:animEffect transition="out" filter="fade">
                                      <p:cBhvr>
                                        <p:cTn id="72" dur="500"/>
                                        <p:tgtEl>
                                          <p:spTgt spid="139"/>
                                        </p:tgtEl>
                                      </p:cBhvr>
                                    </p:animEffect>
                                    <p:set>
                                      <p:cBhvr>
                                        <p:cTn id="73" dur="1" fill="hold">
                                          <p:stCondLst>
                                            <p:cond delay="499"/>
                                          </p:stCondLst>
                                        </p:cTn>
                                        <p:tgtEl>
                                          <p:spTgt spid="139"/>
                                        </p:tgtEl>
                                        <p:attrNameLst>
                                          <p:attrName>style.visibility</p:attrName>
                                        </p:attrNameLst>
                                      </p:cBhvr>
                                      <p:to>
                                        <p:strVal val="hidden"/>
                                      </p:to>
                                    </p:set>
                                  </p:childTnLst>
                                </p:cTn>
                              </p:par>
                            </p:childTnLst>
                          </p:cTn>
                        </p:par>
                        <p:par>
                          <p:cTn id="74" fill="hold" nodeType="afterGroup">
                            <p:stCondLst>
                              <p:cond delay="500"/>
                            </p:stCondLst>
                            <p:childTnLst>
                              <p:par>
                                <p:cTn id="75" presetID="0" presetClass="path" presetSubtype="0" accel="50000" decel="50000" fill="hold" nodeType="afterEffect">
                                  <p:stCondLst>
                                    <p:cond delay="400"/>
                                  </p:stCondLst>
                                  <p:childTnLst>
                                    <p:animMotion origin="layout" path="M -0.16389 -0.38858 L -0.01545 -0.57284 L -0.03941 -0.65154 L -0.04219 -0.66142 " pathEditMode="relative" ptsTypes="AAAA">
                                      <p:cBhvr>
                                        <p:cTn id="76" dur="750" fill="hold"/>
                                        <p:tgtEl>
                                          <p:spTgt spid="110"/>
                                        </p:tgtEl>
                                        <p:attrNameLst>
                                          <p:attrName>ppt_x</p:attrName>
                                          <p:attrName>ppt_y</p:attrName>
                                        </p:attrNameLst>
                                      </p:cBhvr>
                                    </p:animMotion>
                                  </p:childTnLst>
                                </p:cTn>
                              </p:par>
                              <p:par>
                                <p:cTn id="77" presetID="0" presetClass="path" presetSubtype="0" accel="50000" decel="50000" fill="hold" nodeType="withEffect">
                                  <p:stCondLst>
                                    <p:cond delay="800"/>
                                  </p:stCondLst>
                                  <p:childTnLst>
                                    <p:animMotion origin="layout" path="M -0.22726 -0.36574 L -0.14965 -0.51821 L -0.15347 -0.59814 " pathEditMode="relative" ptsTypes="AAA">
                                      <p:cBhvr>
                                        <p:cTn id="78" dur="750" fill="hold"/>
                                        <p:tgtEl>
                                          <p:spTgt spid="115"/>
                                        </p:tgtEl>
                                        <p:attrNameLst>
                                          <p:attrName>ppt_x</p:attrName>
                                          <p:attrName>ppt_y</p:attrName>
                                        </p:attrNameLst>
                                      </p:cBhvr>
                                    </p:animMotion>
                                  </p:childTnLst>
                                </p:cTn>
                              </p:par>
                              <p:par>
                                <p:cTn id="79" presetID="0" presetClass="path" presetSubtype="0" accel="50000" decel="50000" fill="hold" nodeType="withEffect">
                                  <p:stCondLst>
                                    <p:cond delay="200"/>
                                  </p:stCondLst>
                                  <p:childTnLst>
                                    <p:animMotion origin="layout" path="M -0.23211 -0.41605 L -0.16336 -0.49537 L -0.21041 -0.56852 " pathEditMode="relative" ptsTypes="AAA">
                                      <p:cBhvr>
                                        <p:cTn id="80" dur="750" fill="hold"/>
                                        <p:tgtEl>
                                          <p:spTgt spid="120"/>
                                        </p:tgtEl>
                                        <p:attrNameLst>
                                          <p:attrName>ppt_x</p:attrName>
                                          <p:attrName>ppt_y</p:attrName>
                                        </p:attrNameLst>
                                      </p:cBhvr>
                                    </p:animMotion>
                                  </p:childTnLst>
                                </p:cTn>
                              </p:par>
                              <p:par>
                                <p:cTn id="81" presetID="0" presetClass="path" presetSubtype="0" accel="50000" decel="50000" fill="hold" nodeType="withEffect">
                                  <p:stCondLst>
                                    <p:cond delay="0"/>
                                  </p:stCondLst>
                                  <p:childTnLst>
                                    <p:animMotion origin="layout" path="M -0.25469 -0.4429 L -0.16805 -0.56451 L -0.19566 -0.64105 " pathEditMode="relative" ptsTypes="AAA">
                                      <p:cBhvr>
                                        <p:cTn id="82" dur="750" fill="hold"/>
                                        <p:tgtEl>
                                          <p:spTgt spid="125"/>
                                        </p:tgtEl>
                                        <p:attrNameLst>
                                          <p:attrName>ppt_x</p:attrName>
                                          <p:attrName>ppt_y</p:attrName>
                                        </p:attrNameLst>
                                      </p:cBhvr>
                                    </p:animMotion>
                                  </p:childTnLst>
                                </p:cTn>
                              </p:par>
                              <p:par>
                                <p:cTn id="83" presetID="10" presetClass="exit" presetSubtype="0" fill="hold" grpId="0" nodeType="withEffect">
                                  <p:stCondLst>
                                    <p:cond delay="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fade">
                                      <p:cBhvr>
                                        <p:cTn id="94" dur="500"/>
                                        <p:tgtEl>
                                          <p:spTgt spid="10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fade">
                                      <p:cBhvr>
                                        <p:cTn id="97" dur="500"/>
                                        <p:tgtEl>
                                          <p:spTgt spid="10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500"/>
                                        <p:tgtEl>
                                          <p:spTgt spid="107"/>
                                        </p:tgtEl>
                                      </p:cBhvr>
                                    </p:animEffect>
                                  </p:childTnLst>
                                </p:cTn>
                              </p:par>
                              <p:par>
                                <p:cTn id="101" presetID="53" presetClass="entr" presetSubtype="16" fill="hold" nodeType="withEffect">
                                  <p:stCondLst>
                                    <p:cond delay="0"/>
                                  </p:stCondLst>
                                  <p:childTnLst>
                                    <p:set>
                                      <p:cBhvr>
                                        <p:cTn id="102" dur="1" fill="hold">
                                          <p:stCondLst>
                                            <p:cond delay="0"/>
                                          </p:stCondLst>
                                        </p:cTn>
                                        <p:tgtEl>
                                          <p:spTgt spid="104"/>
                                        </p:tgtEl>
                                        <p:attrNameLst>
                                          <p:attrName>style.visibility</p:attrName>
                                        </p:attrNameLst>
                                      </p:cBhvr>
                                      <p:to>
                                        <p:strVal val="visible"/>
                                      </p:to>
                                    </p:set>
                                    <p:anim calcmode="lin" valueType="num">
                                      <p:cBhvr>
                                        <p:cTn id="103" dur="500" fill="hold"/>
                                        <p:tgtEl>
                                          <p:spTgt spid="104"/>
                                        </p:tgtEl>
                                        <p:attrNameLst>
                                          <p:attrName>ppt_w</p:attrName>
                                        </p:attrNameLst>
                                      </p:cBhvr>
                                      <p:tavLst>
                                        <p:tav tm="0">
                                          <p:val>
                                            <p:fltVal val="0"/>
                                          </p:val>
                                        </p:tav>
                                        <p:tav tm="100000">
                                          <p:val>
                                            <p:strVal val="#ppt_w"/>
                                          </p:val>
                                        </p:tav>
                                      </p:tavLst>
                                    </p:anim>
                                    <p:anim calcmode="lin" valueType="num">
                                      <p:cBhvr>
                                        <p:cTn id="104" dur="500" fill="hold"/>
                                        <p:tgtEl>
                                          <p:spTgt spid="104"/>
                                        </p:tgtEl>
                                        <p:attrNameLst>
                                          <p:attrName>ppt_h</p:attrName>
                                        </p:attrNameLst>
                                      </p:cBhvr>
                                      <p:tavLst>
                                        <p:tav tm="0">
                                          <p:val>
                                            <p:fltVal val="0"/>
                                          </p:val>
                                        </p:tav>
                                        <p:tav tm="100000">
                                          <p:val>
                                            <p:strVal val="#ppt_h"/>
                                          </p:val>
                                        </p:tav>
                                      </p:tavLst>
                                    </p:anim>
                                    <p:animEffect transition="in" filter="fade">
                                      <p:cBhvr>
                                        <p:cTn id="105" dur="500"/>
                                        <p:tgtEl>
                                          <p:spTgt spid="104"/>
                                        </p:tgtEl>
                                      </p:cBhvr>
                                    </p:animEffect>
                                  </p:childTnLst>
                                </p:cTn>
                              </p:par>
                              <p:par>
                                <p:cTn id="106" presetID="53" presetClass="entr" presetSubtype="16" fill="hold" nodeType="withEffect">
                                  <p:stCondLst>
                                    <p:cond delay="0"/>
                                  </p:stCondLst>
                                  <p:childTnLst>
                                    <p:set>
                                      <p:cBhvr>
                                        <p:cTn id="107" dur="1" fill="hold">
                                          <p:stCondLst>
                                            <p:cond delay="0"/>
                                          </p:stCondLst>
                                        </p:cTn>
                                        <p:tgtEl>
                                          <p:spTgt spid="101"/>
                                        </p:tgtEl>
                                        <p:attrNameLst>
                                          <p:attrName>style.visibility</p:attrName>
                                        </p:attrNameLst>
                                      </p:cBhvr>
                                      <p:to>
                                        <p:strVal val="visible"/>
                                      </p:to>
                                    </p:set>
                                    <p:anim calcmode="lin" valueType="num">
                                      <p:cBhvr>
                                        <p:cTn id="108" dur="500" fill="hold"/>
                                        <p:tgtEl>
                                          <p:spTgt spid="101"/>
                                        </p:tgtEl>
                                        <p:attrNameLst>
                                          <p:attrName>ppt_w</p:attrName>
                                        </p:attrNameLst>
                                      </p:cBhvr>
                                      <p:tavLst>
                                        <p:tav tm="0">
                                          <p:val>
                                            <p:fltVal val="0"/>
                                          </p:val>
                                        </p:tav>
                                        <p:tav tm="100000">
                                          <p:val>
                                            <p:strVal val="#ppt_w"/>
                                          </p:val>
                                        </p:tav>
                                      </p:tavLst>
                                    </p:anim>
                                    <p:anim calcmode="lin" valueType="num">
                                      <p:cBhvr>
                                        <p:cTn id="109" dur="500" fill="hold"/>
                                        <p:tgtEl>
                                          <p:spTgt spid="101"/>
                                        </p:tgtEl>
                                        <p:attrNameLst>
                                          <p:attrName>ppt_h</p:attrName>
                                        </p:attrNameLst>
                                      </p:cBhvr>
                                      <p:tavLst>
                                        <p:tav tm="0">
                                          <p:val>
                                            <p:fltVal val="0"/>
                                          </p:val>
                                        </p:tav>
                                        <p:tav tm="100000">
                                          <p:val>
                                            <p:strVal val="#ppt_h"/>
                                          </p:val>
                                        </p:tav>
                                      </p:tavLst>
                                    </p:anim>
                                    <p:animEffect transition="in" filter="fade">
                                      <p:cBhvr>
                                        <p:cTn id="110" dur="500"/>
                                        <p:tgtEl>
                                          <p:spTgt spid="101"/>
                                        </p:tgtEl>
                                      </p:cBhvr>
                                    </p:animEffect>
                                  </p:childTnLst>
                                </p:cTn>
                              </p:par>
                              <p:par>
                                <p:cTn id="111" presetID="53" presetClass="entr" presetSubtype="16" fill="hold" nodeType="with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p:cTn id="113" dur="500" fill="hold"/>
                                        <p:tgtEl>
                                          <p:spTgt spid="98"/>
                                        </p:tgtEl>
                                        <p:attrNameLst>
                                          <p:attrName>ppt_w</p:attrName>
                                        </p:attrNameLst>
                                      </p:cBhvr>
                                      <p:tavLst>
                                        <p:tav tm="0">
                                          <p:val>
                                            <p:fltVal val="0"/>
                                          </p:val>
                                        </p:tav>
                                        <p:tav tm="100000">
                                          <p:val>
                                            <p:strVal val="#ppt_w"/>
                                          </p:val>
                                        </p:tav>
                                      </p:tavLst>
                                    </p:anim>
                                    <p:anim calcmode="lin" valueType="num">
                                      <p:cBhvr>
                                        <p:cTn id="114" dur="500" fill="hold"/>
                                        <p:tgtEl>
                                          <p:spTgt spid="98"/>
                                        </p:tgtEl>
                                        <p:attrNameLst>
                                          <p:attrName>ppt_h</p:attrName>
                                        </p:attrNameLst>
                                      </p:cBhvr>
                                      <p:tavLst>
                                        <p:tav tm="0">
                                          <p:val>
                                            <p:fltVal val="0"/>
                                          </p:val>
                                        </p:tav>
                                        <p:tav tm="100000">
                                          <p:val>
                                            <p:strVal val="#ppt_h"/>
                                          </p:val>
                                        </p:tav>
                                      </p:tavLst>
                                    </p:anim>
                                    <p:animEffect transition="in" filter="fade">
                                      <p:cBhvr>
                                        <p:cTn id="115" dur="500"/>
                                        <p:tgtEl>
                                          <p:spTgt spid="98"/>
                                        </p:tgtEl>
                                      </p:cBhvr>
                                    </p:animEffect>
                                  </p:childTnLst>
                                </p:cTn>
                              </p:par>
                            </p:childTnLst>
                          </p:cTn>
                        </p:par>
                        <p:par>
                          <p:cTn id="116" fill="hold" nodeType="afterGroup">
                            <p:stCondLst>
                              <p:cond delay="2050"/>
                            </p:stCondLst>
                            <p:childTnLst>
                              <p:par>
                                <p:cTn id="117" presetID="26" presetClass="emph" presetSubtype="0" repeatCount="2000" fill="hold" nodeType="afterEffect">
                                  <p:stCondLst>
                                    <p:cond delay="0"/>
                                  </p:stCondLst>
                                  <p:childTnLst>
                                    <p:animEffect transition="out" filter="fade">
                                      <p:cBhvr>
                                        <p:cTn id="118" dur="500" tmFilter="0, 0; .2, .5; .8, .5; 1, 0"/>
                                        <p:tgtEl>
                                          <p:spTgt spid="104"/>
                                        </p:tgtEl>
                                      </p:cBhvr>
                                    </p:animEffect>
                                    <p:animScale>
                                      <p:cBhvr>
                                        <p:cTn id="119" dur="250" autoRev="1" fill="hold"/>
                                        <p:tgtEl>
                                          <p:spTgt spid="104"/>
                                        </p:tgtEl>
                                      </p:cBhvr>
                                      <p:by x="105000" y="105000"/>
                                    </p:animScale>
                                  </p:childTnLst>
                                </p:cTn>
                              </p:par>
                              <p:par>
                                <p:cTn id="120" presetID="26" presetClass="emph" presetSubtype="0" repeatCount="2000" fill="hold" nodeType="withEffect">
                                  <p:stCondLst>
                                    <p:cond delay="0"/>
                                  </p:stCondLst>
                                  <p:childTnLst>
                                    <p:animEffect transition="out" filter="fade">
                                      <p:cBhvr>
                                        <p:cTn id="121" dur="500" tmFilter="0, 0; .2, .5; .8, .5; 1, 0"/>
                                        <p:tgtEl>
                                          <p:spTgt spid="101"/>
                                        </p:tgtEl>
                                      </p:cBhvr>
                                    </p:animEffect>
                                    <p:animScale>
                                      <p:cBhvr>
                                        <p:cTn id="122" dur="250" autoRev="1" fill="hold"/>
                                        <p:tgtEl>
                                          <p:spTgt spid="101"/>
                                        </p:tgtEl>
                                      </p:cBhvr>
                                      <p:by x="105000" y="105000"/>
                                    </p:animScale>
                                  </p:childTnLst>
                                </p:cTn>
                              </p:par>
                              <p:par>
                                <p:cTn id="123" presetID="26" presetClass="emph" presetSubtype="0" repeatCount="2000" fill="hold" nodeType="withEffect">
                                  <p:stCondLst>
                                    <p:cond delay="0"/>
                                  </p:stCondLst>
                                  <p:childTnLst>
                                    <p:animEffect transition="out" filter="fade">
                                      <p:cBhvr>
                                        <p:cTn id="124" dur="500" tmFilter="0, 0; .2, .5; .8, .5; 1, 0"/>
                                        <p:tgtEl>
                                          <p:spTgt spid="98"/>
                                        </p:tgtEl>
                                      </p:cBhvr>
                                    </p:animEffect>
                                    <p:animScale>
                                      <p:cBhvr>
                                        <p:cTn id="125" dur="250" autoRev="1" fill="hold"/>
                                        <p:tgtEl>
                                          <p:spTgt spid="98"/>
                                        </p:tgtEl>
                                      </p:cBhvr>
                                      <p:by x="105000" y="105000"/>
                                    </p:animScale>
                                  </p:childTnLst>
                                </p:cTn>
                              </p:par>
                            </p:childTnLst>
                          </p:cTn>
                        </p:par>
                        <p:par>
                          <p:cTn id="126" fill="hold" nodeType="afterGroup">
                            <p:stCondLst>
                              <p:cond delay="3050"/>
                            </p:stCondLst>
                            <p:childTnLst>
                              <p:par>
                                <p:cTn id="127" presetID="10" presetClass="exit" presetSubtype="0" fill="hold" grpId="0" nodeType="afterEffect">
                                  <p:stCondLst>
                                    <p:cond delay="0"/>
                                  </p:stCondLst>
                                  <p:childTnLst>
                                    <p:animEffect transition="out" filter="fade">
                                      <p:cBhvr>
                                        <p:cTn id="128" dur="500"/>
                                        <p:tgtEl>
                                          <p:spTgt spid="147"/>
                                        </p:tgtEl>
                                      </p:cBhvr>
                                    </p:animEffect>
                                    <p:set>
                                      <p:cBhvr>
                                        <p:cTn id="129" dur="1" fill="hold">
                                          <p:stCondLst>
                                            <p:cond delay="499"/>
                                          </p:stCondLst>
                                        </p:cTn>
                                        <p:tgtEl>
                                          <p:spTgt spid="147"/>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148"/>
                                        </p:tgtEl>
                                        <p:attrNameLst>
                                          <p:attrName>style.visibility</p:attrName>
                                        </p:attrNameLst>
                                      </p:cBhvr>
                                      <p:to>
                                        <p:strVal val="visible"/>
                                      </p:to>
                                    </p:set>
                                    <p:animEffect transition="in" filter="fade">
                                      <p:cBhvr>
                                        <p:cTn id="132" dur="500"/>
                                        <p:tgtEl>
                                          <p:spTgt spid="148"/>
                                        </p:tgtEl>
                                      </p:cBhvr>
                                    </p:animEffect>
                                  </p:childTnLst>
                                </p:cTn>
                              </p:par>
                            </p:childTnLst>
                          </p:cTn>
                        </p:par>
                        <p:par>
                          <p:cTn id="133" fill="hold" nodeType="afterGroup">
                            <p:stCondLst>
                              <p:cond delay="3550"/>
                            </p:stCondLst>
                            <p:childTnLst>
                              <p:par>
                                <p:cTn id="134" presetID="10" presetClass="exit" presetSubtype="0" fill="hold" grpId="0" nodeType="afterEffect">
                                  <p:stCondLst>
                                    <p:cond delay="0"/>
                                  </p:stCondLst>
                                  <p:childTnLst>
                                    <p:animEffect transition="out" filter="fade">
                                      <p:cBhvr>
                                        <p:cTn id="135" dur="500"/>
                                        <p:tgtEl>
                                          <p:spTgt spid="153"/>
                                        </p:tgtEl>
                                      </p:cBhvr>
                                    </p:animEffect>
                                    <p:set>
                                      <p:cBhvr>
                                        <p:cTn id="136" dur="1" fill="hold">
                                          <p:stCondLst>
                                            <p:cond delay="499"/>
                                          </p:stCondLst>
                                        </p:cTn>
                                        <p:tgtEl>
                                          <p:spTgt spid="153"/>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154"/>
                                        </p:tgtEl>
                                        <p:attrNameLst>
                                          <p:attrName>style.visibility</p:attrName>
                                        </p:attrNameLst>
                                      </p:cBhvr>
                                      <p:to>
                                        <p:strVal val="visible"/>
                                      </p:to>
                                    </p:set>
                                    <p:animEffect transition="in" filter="fade">
                                      <p:cBhvr>
                                        <p:cTn id="139" dur="500"/>
                                        <p:tgtEl>
                                          <p:spTgt spid="154"/>
                                        </p:tgtEl>
                                      </p:cBhvr>
                                    </p:animEffect>
                                  </p:childTnLst>
                                </p:cTn>
                              </p:par>
                            </p:childTnLst>
                          </p:cTn>
                        </p:par>
                        <p:par>
                          <p:cTn id="140" fill="hold" nodeType="afterGroup">
                            <p:stCondLst>
                              <p:cond delay="4050"/>
                            </p:stCondLst>
                            <p:childTnLst>
                              <p:par>
                                <p:cTn id="141" presetID="10" presetClass="exit" presetSubtype="0" fill="hold" grpId="0" nodeType="afterEffect">
                                  <p:stCondLst>
                                    <p:cond delay="0"/>
                                  </p:stCondLst>
                                  <p:childTnLst>
                                    <p:animEffect transition="out" filter="fade">
                                      <p:cBhvr>
                                        <p:cTn id="142" dur="500"/>
                                        <p:tgtEl>
                                          <p:spTgt spid="159"/>
                                        </p:tgtEl>
                                      </p:cBhvr>
                                    </p:animEffect>
                                    <p:set>
                                      <p:cBhvr>
                                        <p:cTn id="143" dur="1" fill="hold">
                                          <p:stCondLst>
                                            <p:cond delay="499"/>
                                          </p:stCondLst>
                                        </p:cTn>
                                        <p:tgtEl>
                                          <p:spTgt spid="159"/>
                                        </p:tgtEl>
                                        <p:attrNameLst>
                                          <p:attrName>style.visibility</p:attrName>
                                        </p:attrNameLst>
                                      </p:cBhvr>
                                      <p:to>
                                        <p:strVal val="hidden"/>
                                      </p:to>
                                    </p:set>
                                  </p:childTnLst>
                                </p:cTn>
                              </p:par>
                              <p:par>
                                <p:cTn id="144" presetID="10" presetClass="entr" presetSubtype="0" fill="hold" grpId="0" nodeType="withEffect">
                                  <p:stCondLst>
                                    <p:cond delay="0"/>
                                  </p:stCondLst>
                                  <p:childTnLst>
                                    <p:set>
                                      <p:cBhvr>
                                        <p:cTn id="145" dur="1" fill="hold">
                                          <p:stCondLst>
                                            <p:cond delay="0"/>
                                          </p:stCondLst>
                                        </p:cTn>
                                        <p:tgtEl>
                                          <p:spTgt spid="160"/>
                                        </p:tgtEl>
                                        <p:attrNameLst>
                                          <p:attrName>style.visibility</p:attrName>
                                        </p:attrNameLst>
                                      </p:cBhvr>
                                      <p:to>
                                        <p:strVal val="visible"/>
                                      </p:to>
                                    </p:set>
                                    <p:animEffect transition="in" filter="fade">
                                      <p:cBhvr>
                                        <p:cTn id="146"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107" grpId="0"/>
      <p:bldP spid="108" grpId="0"/>
      <p:bldP spid="109" grpId="0"/>
      <p:bldP spid="147" grpId="0" animBg="1"/>
      <p:bldP spid="148" grpId="0" animBg="1"/>
      <p:bldP spid="153" grpId="0" animBg="1"/>
      <p:bldP spid="154" grpId="0" animBg="1"/>
      <p:bldP spid="159" grpId="0" animBg="1"/>
      <p:bldP spid="1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82493_C16x6_150.jpg"/>
          <p:cNvPicPr>
            <a:picLocks noChangeAspect="1"/>
          </p:cNvPicPr>
          <p:nvPr/>
        </p:nvPicPr>
        <p:blipFill>
          <a:blip r:embed="rId3" cstate="email">
            <a:extLst>
              <a:ext uri="{28A0092B-C50C-407E-A947-70E740481C1C}">
                <a14:useLocalDpi xmlns:a14="http://schemas.microsoft.com/office/drawing/2010/main"/>
              </a:ext>
            </a:extLst>
          </a:blip>
          <a:srcRect t="21069" r="187" b="8362"/>
          <a:stretch>
            <a:fillRect/>
          </a:stretch>
        </p:blipFill>
        <p:spPr>
          <a:xfrm>
            <a:off x="1" y="1085850"/>
            <a:ext cx="9142412" cy="3636963"/>
          </a:xfrm>
          <a:prstGeom prst="rect">
            <a:avLst/>
          </a:prstGeom>
          <a:noFill/>
          <a:ln>
            <a:noFill/>
          </a:ln>
        </p:spPr>
      </p:pic>
      <p:sp>
        <p:nvSpPr>
          <p:cNvPr id="92" name="Rectangle 91"/>
          <p:cNvSpPr/>
          <p:nvPr/>
        </p:nvSpPr>
        <p:spPr>
          <a:xfrm rot="5400000">
            <a:off x="3644551" y="-2568621"/>
            <a:ext cx="1846713" cy="9149008"/>
          </a:xfrm>
          <a:prstGeom prst="rect">
            <a:avLst/>
          </a:prstGeom>
          <a:gradFill flip="none" rotWithShape="1">
            <a:gsLst>
              <a:gs pos="0">
                <a:srgbClr val="030303">
                  <a:alpha val="54000"/>
                </a:srgbClr>
              </a:gs>
              <a:gs pos="100000">
                <a:srgbClr val="000000">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latin typeface="Arial"/>
              <a:ea typeface="ＭＳ Ｐゴシック"/>
            </a:endParaRPr>
          </a:p>
        </p:txBody>
      </p:sp>
      <p:sp>
        <p:nvSpPr>
          <p:cNvPr id="67" name="Rectangle 7"/>
          <p:cNvSpPr>
            <a:spLocks noChangeArrowheads="1"/>
          </p:cNvSpPr>
          <p:nvPr/>
        </p:nvSpPr>
        <p:spPr bwMode="ltGray">
          <a:xfrm>
            <a:off x="8566627" y="4742987"/>
            <a:ext cx="167497" cy="154440"/>
          </a:xfrm>
          <a:prstGeom prst="rect">
            <a:avLst/>
          </a:prstGeom>
          <a:noFill/>
          <a:ln w="9525" algn="ctr">
            <a:noFill/>
            <a:miter lim="800000"/>
            <a:headEnd/>
            <a:tailEnd/>
          </a:ln>
          <a:effectLst/>
        </p:spPr>
        <p:txBody>
          <a:bodyPr wrap="none" lIns="61507" tIns="30753" rIns="61507" bIns="30753" anchor="b">
            <a:spAutoFit/>
          </a:bodyPr>
          <a:lstStyle/>
          <a:p>
            <a:pPr algn="r" defTabSz="609930">
              <a:defRPr/>
            </a:pPr>
            <a:fld id="{4ABDCABE-3F10-B64C-92F1-862014417034}" type="slidenum">
              <a:rPr lang="en-US" altLang="ja-JP" sz="600" smtClean="0">
                <a:solidFill>
                  <a:srgbClr val="FFFFFF">
                    <a:alpha val="60000"/>
                  </a:srgbClr>
                </a:solidFill>
                <a:latin typeface="Arial"/>
                <a:ea typeface="ＭＳ Ｐゴシック"/>
                <a:cs typeface="CiscoSans Thin"/>
              </a:rPr>
              <a:pPr algn="r" defTabSz="609930">
                <a:defRPr/>
              </a:pPr>
              <a:t>3</a:t>
            </a:fld>
            <a:endParaRPr lang="ja-JP" altLang="en-US" sz="600" dirty="0">
              <a:solidFill>
                <a:srgbClr val="FFFFFF">
                  <a:alpha val="60000"/>
                </a:srgbClr>
              </a:solidFill>
              <a:latin typeface="Arial"/>
              <a:ea typeface="ＭＳ Ｐゴシック"/>
              <a:cs typeface="CiscoSans Thin"/>
            </a:endParaRPr>
          </a:p>
        </p:txBody>
      </p:sp>
      <p:sp>
        <p:nvSpPr>
          <p:cNvPr id="4" name="Title 3"/>
          <p:cNvSpPr>
            <a:spLocks noGrp="1"/>
          </p:cNvSpPr>
          <p:nvPr>
            <p:ph type="title"/>
          </p:nvPr>
        </p:nvSpPr>
        <p:spPr>
          <a:xfrm>
            <a:off x="437766" y="228192"/>
            <a:ext cx="7867248" cy="731837"/>
          </a:xfrm>
        </p:spPr>
        <p:txBody>
          <a:bodyPr/>
          <a:lstStyle/>
          <a:p>
            <a:r>
              <a:rPr lang="ja-JP" altLang="en-US" spc="-100" dirty="0">
                <a:latin typeface="Arial"/>
                <a:ea typeface="ＭＳ Ｐゴシック"/>
              </a:rPr>
              <a:t>デジタル変革は </a:t>
            </a:r>
            <a:r>
              <a:rPr lang="en-US" altLang="ja-JP" spc="-100" dirty="0">
                <a:latin typeface="Arial"/>
                <a:ea typeface="ＭＳ Ｐゴシック"/>
              </a:rPr>
              <a:t>IT </a:t>
            </a:r>
            <a:r>
              <a:rPr lang="ja-JP" altLang="en-US" spc="-100" dirty="0">
                <a:latin typeface="Arial"/>
                <a:ea typeface="ＭＳ Ｐゴシック"/>
              </a:rPr>
              <a:t>部門の域を超えて経営陣にも広がっています</a:t>
            </a:r>
            <a:br>
              <a:rPr lang="ja-JP" altLang="en-US" dirty="0">
                <a:latin typeface="Arial"/>
                <a:ea typeface="ＭＳ Ｐゴシック"/>
              </a:rPr>
            </a:br>
            <a:r>
              <a:rPr lang="ja-JP" altLang="en-US" sz="2000" dirty="0">
                <a:latin typeface="Arial"/>
                <a:ea typeface="ＭＳ Ｐゴシック"/>
              </a:rPr>
              <a:t>ビジネス プロセスの加速化、新しい革新的なサービスの提供</a:t>
            </a:r>
          </a:p>
        </p:txBody>
      </p:sp>
      <p:sp>
        <p:nvSpPr>
          <p:cNvPr id="2" name="Hexagon 1"/>
          <p:cNvSpPr/>
          <p:nvPr/>
        </p:nvSpPr>
        <p:spPr>
          <a:xfrm>
            <a:off x="307009" y="1191405"/>
            <a:ext cx="1859276" cy="1554480"/>
          </a:xfrm>
          <a:prstGeom prst="hexagon">
            <a:avLst/>
          </a:prstGeom>
          <a:gradFill flip="none" rotWithShape="1">
            <a:gsLst>
              <a:gs pos="0">
                <a:schemeClr val="bg1">
                  <a:alpha val="65000"/>
                </a:schemeClr>
              </a:gs>
              <a:gs pos="100000">
                <a:schemeClr val="bg1">
                  <a:alpha val="85000"/>
                </a:schemeClr>
              </a:gs>
            </a:gsLst>
            <a:path path="shape">
              <a:fillToRect l="50000" t="50000" r="50000" b="50000"/>
            </a:path>
            <a:tileRect/>
          </a:gradFill>
          <a:ln>
            <a:no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54" name="TextBox 53"/>
          <p:cNvSpPr txBox="1"/>
          <p:nvPr/>
        </p:nvSpPr>
        <p:spPr>
          <a:xfrm>
            <a:off x="433570" y="1503413"/>
            <a:ext cx="1580421" cy="869469"/>
          </a:xfrm>
          <a:prstGeom prst="rect">
            <a:avLst/>
          </a:prstGeom>
          <a:noFill/>
        </p:spPr>
        <p:txBody>
          <a:bodyPr wrap="square" rtlCol="0">
            <a:spAutoFit/>
          </a:bodyPr>
          <a:lstStyle/>
          <a:p>
            <a:pPr algn="ctr">
              <a:spcAft>
                <a:spcPts val="300"/>
              </a:spcAft>
            </a:pPr>
            <a:r>
              <a:rPr lang="en-US" altLang="ja-JP" sz="1400" b="1">
                <a:solidFill>
                  <a:srgbClr val="4D4D4D"/>
                </a:solidFill>
                <a:latin typeface="Arial"/>
                <a:ea typeface="ＭＳ Ｐゴシック"/>
              </a:rPr>
              <a:t>UPS</a:t>
            </a:r>
            <a:br>
              <a:rPr lang="ja-JP" altLang="en-US">
                <a:latin typeface="Arial"/>
                <a:ea typeface="ＭＳ Ｐゴシック"/>
              </a:rPr>
            </a:br>
            <a:r>
              <a:rPr lang="ja-JP" altLang="en-US" sz="1400" b="1">
                <a:solidFill>
                  <a:srgbClr val="4D4D4D"/>
                </a:solidFill>
                <a:latin typeface="Arial"/>
                <a:ea typeface="ＭＳ Ｐゴシック"/>
              </a:rPr>
              <a:t>貨物追跡</a:t>
            </a:r>
          </a:p>
          <a:p>
            <a:pPr algn="ctr"/>
            <a:r>
              <a:rPr lang="ja-JP" altLang="en-US" sz="1000">
                <a:solidFill>
                  <a:schemeClr val="tx2"/>
                </a:solidFill>
                <a:latin typeface="Arial"/>
                <a:ea typeface="ＭＳ Ｐゴシック"/>
              </a:rPr>
              <a:t>データを活用したビジネス インテリジェンス</a:t>
            </a:r>
            <a:endParaRPr lang="ja-JP" altLang="en-US" sz="1000" dirty="0">
              <a:solidFill>
                <a:schemeClr val="tx2"/>
              </a:solidFill>
              <a:latin typeface="Arial"/>
              <a:ea typeface="ＭＳ Ｐゴシック"/>
            </a:endParaRPr>
          </a:p>
        </p:txBody>
      </p:sp>
      <p:sp>
        <p:nvSpPr>
          <p:cNvPr id="19" name="Hexagon 18"/>
          <p:cNvSpPr/>
          <p:nvPr/>
        </p:nvSpPr>
        <p:spPr>
          <a:xfrm>
            <a:off x="3669012" y="1240443"/>
            <a:ext cx="1859276" cy="1554480"/>
          </a:xfrm>
          <a:prstGeom prst="hexagon">
            <a:avLst/>
          </a:prstGeom>
          <a:gradFill flip="none" rotWithShape="1">
            <a:gsLst>
              <a:gs pos="0">
                <a:schemeClr val="bg1">
                  <a:alpha val="65000"/>
                </a:schemeClr>
              </a:gs>
              <a:gs pos="100000">
                <a:schemeClr val="bg1">
                  <a:alpha val="85000"/>
                </a:schemeClr>
              </a:gs>
            </a:gsLst>
            <a:path path="shape">
              <a:fillToRect l="50000" t="50000" r="50000" b="50000"/>
            </a:path>
            <a:tileRect/>
          </a:gradFill>
          <a:ln>
            <a:no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42" name="TextBox 41"/>
          <p:cNvSpPr txBox="1"/>
          <p:nvPr/>
        </p:nvSpPr>
        <p:spPr>
          <a:xfrm>
            <a:off x="3790559" y="1521056"/>
            <a:ext cx="1619182" cy="1084912"/>
          </a:xfrm>
          <a:prstGeom prst="rect">
            <a:avLst/>
          </a:prstGeom>
          <a:noFill/>
        </p:spPr>
        <p:txBody>
          <a:bodyPr wrap="square" rtlCol="0">
            <a:spAutoFit/>
          </a:bodyPr>
          <a:lstStyle/>
          <a:p>
            <a:pPr algn="ctr">
              <a:spcAft>
                <a:spcPts val="300"/>
              </a:spcAft>
            </a:pPr>
            <a:r>
              <a:rPr lang="en-US" altLang="ja-JP" sz="1400" b="1">
                <a:solidFill>
                  <a:srgbClr val="4D4D4D"/>
                </a:solidFill>
                <a:latin typeface="Arial"/>
                <a:ea typeface="ＭＳ Ｐゴシック"/>
              </a:rPr>
              <a:t>Square Mobile </a:t>
            </a:r>
            <a:br>
              <a:rPr lang="ja-JP" altLang="en-US">
                <a:latin typeface="Arial"/>
                <a:ea typeface="ＭＳ Ｐゴシック"/>
              </a:rPr>
            </a:br>
            <a:r>
              <a:rPr lang="en-US" altLang="ja-JP" sz="1400" b="1">
                <a:solidFill>
                  <a:srgbClr val="4D4D4D"/>
                </a:solidFill>
                <a:latin typeface="Arial"/>
                <a:ea typeface="ＭＳ Ｐゴシック"/>
              </a:rPr>
              <a:t>POS</a:t>
            </a:r>
            <a:r>
              <a:rPr lang="ja-JP" altLang="en-US" sz="1400" b="1">
                <a:solidFill>
                  <a:srgbClr val="4D4D4D"/>
                </a:solidFill>
                <a:latin typeface="Arial"/>
                <a:ea typeface="ＭＳ Ｐゴシック"/>
              </a:rPr>
              <a:t>（</a:t>
            </a:r>
            <a:r>
              <a:rPr lang="en-US" altLang="ja-JP" sz="1400" b="1">
                <a:solidFill>
                  <a:srgbClr val="4D4D4D"/>
                </a:solidFill>
                <a:latin typeface="Arial"/>
                <a:ea typeface="ＭＳ Ｐゴシック"/>
              </a:rPr>
              <a:t>Point of Sale</a:t>
            </a:r>
            <a:r>
              <a:rPr lang="ja-JP" altLang="en-US" sz="1400" b="1">
                <a:solidFill>
                  <a:srgbClr val="4D4D4D"/>
                </a:solidFill>
                <a:latin typeface="Arial"/>
                <a:ea typeface="ＭＳ Ｐゴシック"/>
              </a:rPr>
              <a:t>）</a:t>
            </a:r>
          </a:p>
          <a:p>
            <a:pPr algn="ctr"/>
            <a:r>
              <a:rPr lang="ja-JP" altLang="en-US" sz="1000">
                <a:solidFill>
                  <a:srgbClr val="1F4E83">
                    <a:alpha val="70000"/>
                  </a:srgbClr>
                </a:solidFill>
                <a:latin typeface="Arial"/>
                <a:ea typeface="ＭＳ Ｐゴシック"/>
              </a:rPr>
              <a:t>電話またはタブレットでの </a:t>
            </a:r>
          </a:p>
          <a:p>
            <a:pPr algn="ctr"/>
            <a:r>
              <a:rPr lang="ja-JP" altLang="en-US" sz="1000">
                <a:solidFill>
                  <a:srgbClr val="1F4E83">
                    <a:alpha val="70000"/>
                  </a:srgbClr>
                </a:solidFill>
                <a:latin typeface="Arial"/>
                <a:ea typeface="ＭＳ Ｐゴシック"/>
              </a:rPr>
              <a:t>支払</a:t>
            </a:r>
            <a:endParaRPr lang="ja-JP" altLang="en-US" sz="1000" dirty="0">
              <a:solidFill>
                <a:srgbClr val="1F4E83">
                  <a:alpha val="70000"/>
                </a:srgbClr>
              </a:solidFill>
              <a:latin typeface="Arial"/>
              <a:ea typeface="ＭＳ Ｐゴシック"/>
            </a:endParaRPr>
          </a:p>
        </p:txBody>
      </p:sp>
      <p:sp>
        <p:nvSpPr>
          <p:cNvPr id="20" name="Hexagon 19"/>
          <p:cNvSpPr/>
          <p:nvPr/>
        </p:nvSpPr>
        <p:spPr>
          <a:xfrm>
            <a:off x="5358700" y="2140953"/>
            <a:ext cx="1859276" cy="1554480"/>
          </a:xfrm>
          <a:prstGeom prst="hexagon">
            <a:avLst/>
          </a:prstGeom>
          <a:gradFill flip="none" rotWithShape="1">
            <a:gsLst>
              <a:gs pos="0">
                <a:schemeClr val="bg1">
                  <a:alpha val="65000"/>
                </a:schemeClr>
              </a:gs>
              <a:gs pos="100000">
                <a:schemeClr val="bg1">
                  <a:alpha val="85000"/>
                </a:schemeClr>
              </a:gs>
            </a:gsLst>
            <a:path path="shape">
              <a:fillToRect l="50000" t="50000" r="50000" b="50000"/>
            </a:path>
            <a:tileRect/>
          </a:gradFill>
          <a:ln>
            <a:noFill/>
          </a:ln>
          <a:effectLst/>
        </p:spPr>
        <p:style>
          <a:lnRef idx="1">
            <a:schemeClr val="accent5"/>
          </a:lnRef>
          <a:fillRef idx="3">
            <a:schemeClr val="accent5"/>
          </a:fillRef>
          <a:effectRef idx="2">
            <a:schemeClr val="accent5"/>
          </a:effectRef>
          <a:fontRef idx="minor">
            <a:schemeClr val="lt1"/>
          </a:fontRef>
        </p:style>
        <p:txBody>
          <a:bodyPr lIns="51390" tIns="25697" rIns="51390" bIns="25697" rtlCol="0" anchor="ctr"/>
          <a:lstStyle/>
          <a:p>
            <a:pPr algn="ctr" defTabSz="684719"/>
            <a:endParaRPr lang="en-US" dirty="0">
              <a:solidFill>
                <a:srgbClr val="FFFFFF"/>
              </a:solidFill>
              <a:latin typeface="Arial"/>
              <a:ea typeface="ＭＳ Ｐゴシック"/>
            </a:endParaRPr>
          </a:p>
        </p:txBody>
      </p:sp>
      <p:sp>
        <p:nvSpPr>
          <p:cNvPr id="47" name="TextBox 46"/>
          <p:cNvSpPr txBox="1"/>
          <p:nvPr/>
        </p:nvSpPr>
        <p:spPr>
          <a:xfrm>
            <a:off x="5355124" y="2449504"/>
            <a:ext cx="1866428" cy="869463"/>
          </a:xfrm>
          <a:prstGeom prst="rect">
            <a:avLst/>
          </a:prstGeom>
          <a:noFill/>
        </p:spPr>
        <p:txBody>
          <a:bodyPr wrap="square" lIns="91434" tIns="45717" rIns="91434" bIns="45717" rtlCol="0">
            <a:spAutoFit/>
          </a:bodyPr>
          <a:lstStyle/>
          <a:p>
            <a:pPr algn="ctr">
              <a:spcAft>
                <a:spcPts val="300"/>
              </a:spcAft>
            </a:pPr>
            <a:r>
              <a:rPr lang="en-US" altLang="ja-JP" sz="1400" b="1">
                <a:solidFill>
                  <a:srgbClr val="4D4D4D"/>
                </a:solidFill>
                <a:latin typeface="Arial"/>
                <a:ea typeface="ＭＳ Ｐゴシック"/>
              </a:rPr>
              <a:t>Starbucks</a:t>
            </a:r>
            <a:br>
              <a:rPr lang="ja-JP" altLang="en-US">
                <a:latin typeface="Arial"/>
                <a:ea typeface="ＭＳ Ｐゴシック"/>
              </a:rPr>
            </a:br>
            <a:r>
              <a:rPr lang="ja-JP" altLang="en-US" sz="1400" b="1">
                <a:solidFill>
                  <a:srgbClr val="4D4D4D"/>
                </a:solidFill>
                <a:latin typeface="Arial"/>
                <a:ea typeface="ＭＳ Ｐゴシック"/>
              </a:rPr>
              <a:t>アプリ</a:t>
            </a:r>
          </a:p>
          <a:p>
            <a:pPr algn="ctr"/>
            <a:r>
              <a:rPr lang="ja-JP" altLang="en-US" sz="1000">
                <a:solidFill>
                  <a:schemeClr val="tx2">
                    <a:lumMod val="75000"/>
                    <a:alpha val="70000"/>
                  </a:schemeClr>
                </a:solidFill>
                <a:latin typeface="Arial"/>
                <a:ea typeface="ＭＳ Ｐゴシック"/>
              </a:rPr>
              <a:t>顧客ロイヤルティ</a:t>
            </a:r>
            <a:br>
              <a:rPr lang="ja-JP" altLang="en-US">
                <a:latin typeface="Arial"/>
                <a:ea typeface="ＭＳ Ｐゴシック"/>
              </a:rPr>
            </a:br>
            <a:r>
              <a:rPr lang="ja-JP" altLang="en-US" sz="1000">
                <a:solidFill>
                  <a:schemeClr val="tx2">
                    <a:lumMod val="75000"/>
                    <a:alpha val="70000"/>
                  </a:schemeClr>
                </a:solidFill>
                <a:latin typeface="Arial"/>
                <a:ea typeface="ＭＳ Ｐゴシック"/>
              </a:rPr>
              <a:t>とトランザクション </a:t>
            </a:r>
            <a:endParaRPr lang="ja-JP" altLang="en-US" sz="1000" dirty="0">
              <a:solidFill>
                <a:schemeClr val="tx2">
                  <a:lumMod val="75000"/>
                  <a:alpha val="70000"/>
                </a:schemeClr>
              </a:solidFill>
              <a:latin typeface="Arial"/>
              <a:ea typeface="ＭＳ Ｐゴシック"/>
            </a:endParaRPr>
          </a:p>
        </p:txBody>
      </p:sp>
      <p:sp>
        <p:nvSpPr>
          <p:cNvPr id="21" name="Hexagon 20"/>
          <p:cNvSpPr/>
          <p:nvPr/>
        </p:nvSpPr>
        <p:spPr>
          <a:xfrm>
            <a:off x="7051800" y="1211670"/>
            <a:ext cx="1859276" cy="1554480"/>
          </a:xfrm>
          <a:prstGeom prst="hexagon">
            <a:avLst/>
          </a:prstGeom>
          <a:gradFill flip="none" rotWithShape="1">
            <a:gsLst>
              <a:gs pos="0">
                <a:schemeClr val="bg1">
                  <a:alpha val="65000"/>
                </a:schemeClr>
              </a:gs>
              <a:gs pos="100000">
                <a:schemeClr val="bg1">
                  <a:alpha val="85000"/>
                </a:schemeClr>
              </a:gs>
            </a:gsLst>
            <a:path path="shape">
              <a:fillToRect l="50000" t="50000" r="50000" b="50000"/>
            </a:path>
            <a:tileRect/>
          </a:gradFill>
          <a:ln>
            <a:no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44" name="TextBox 43"/>
          <p:cNvSpPr txBox="1"/>
          <p:nvPr/>
        </p:nvSpPr>
        <p:spPr>
          <a:xfrm>
            <a:off x="7003087" y="1336390"/>
            <a:ext cx="1931078" cy="1238801"/>
          </a:xfrm>
          <a:prstGeom prst="rect">
            <a:avLst/>
          </a:prstGeom>
          <a:noFill/>
        </p:spPr>
        <p:txBody>
          <a:bodyPr wrap="square" rtlCol="0">
            <a:spAutoFit/>
          </a:bodyPr>
          <a:lstStyle/>
          <a:p>
            <a:pPr algn="ctr">
              <a:spcAft>
                <a:spcPts val="300"/>
              </a:spcAft>
            </a:pPr>
            <a:r>
              <a:rPr lang="en-US" altLang="ja-JP" sz="1400" b="1">
                <a:solidFill>
                  <a:srgbClr val="4D4D4D"/>
                </a:solidFill>
                <a:latin typeface="Arial"/>
                <a:ea typeface="ＭＳ Ｐゴシック"/>
              </a:rPr>
              <a:t>Philips</a:t>
            </a:r>
            <a:br>
              <a:rPr lang="ja-JP" altLang="en-US">
                <a:latin typeface="Arial"/>
                <a:ea typeface="ＭＳ Ｐゴシック"/>
              </a:rPr>
            </a:br>
            <a:r>
              <a:rPr lang="en-US" altLang="ja-JP" sz="1400" b="1">
                <a:solidFill>
                  <a:srgbClr val="4D4D4D"/>
                </a:solidFill>
                <a:latin typeface="Arial"/>
                <a:ea typeface="ＭＳ Ｐゴシック"/>
              </a:rPr>
              <a:t>Connected</a:t>
            </a:r>
            <a:br>
              <a:rPr lang="ja-JP" altLang="en-US">
                <a:latin typeface="Arial"/>
                <a:ea typeface="ＭＳ Ｐゴシック"/>
              </a:rPr>
            </a:br>
            <a:r>
              <a:rPr lang="en-US" altLang="ja-JP" sz="1400" b="1">
                <a:solidFill>
                  <a:srgbClr val="4D4D4D"/>
                </a:solidFill>
                <a:latin typeface="Arial"/>
                <a:ea typeface="ＭＳ Ｐゴシック"/>
              </a:rPr>
              <a:t>Lighting </a:t>
            </a:r>
            <a:endParaRPr lang="ja-JP" altLang="en-US" sz="1400" b="1">
              <a:solidFill>
                <a:srgbClr val="4D4D4D"/>
              </a:solidFill>
              <a:latin typeface="Arial"/>
              <a:ea typeface="ＭＳ Ｐゴシック"/>
            </a:endParaRPr>
          </a:p>
          <a:p>
            <a:pPr algn="ctr"/>
            <a:r>
              <a:rPr lang="ja-JP" altLang="en-US" sz="1000">
                <a:solidFill>
                  <a:schemeClr val="tx2">
                    <a:lumMod val="75000"/>
                    <a:alpha val="70000"/>
                  </a:schemeClr>
                </a:solidFill>
                <a:latin typeface="Arial"/>
                <a:ea typeface="ＭＳ Ｐゴシック"/>
              </a:rPr>
              <a:t>カスタム設定</a:t>
            </a:r>
            <a:br>
              <a:rPr lang="ja-JP" altLang="en-US">
                <a:latin typeface="Arial"/>
                <a:ea typeface="ＭＳ Ｐゴシック"/>
              </a:rPr>
            </a:br>
            <a:r>
              <a:rPr lang="ja-JP" altLang="en-US" sz="1000">
                <a:solidFill>
                  <a:schemeClr val="tx2">
                    <a:lumMod val="75000"/>
                    <a:alpha val="70000"/>
                  </a:schemeClr>
                </a:solidFill>
                <a:latin typeface="Arial"/>
                <a:ea typeface="ＭＳ Ｐゴシック"/>
              </a:rPr>
              <a:t>インテリジェンスの</a:t>
            </a:r>
            <a:br>
              <a:rPr lang="ja-JP" altLang="en-US">
                <a:latin typeface="Arial"/>
                <a:ea typeface="ＭＳ Ｐゴシック"/>
              </a:rPr>
            </a:br>
            <a:r>
              <a:rPr lang="ja-JP" altLang="en-US" sz="1000">
                <a:solidFill>
                  <a:schemeClr val="tx2">
                    <a:lumMod val="75000"/>
                    <a:alpha val="70000"/>
                  </a:schemeClr>
                </a:solidFill>
                <a:latin typeface="Arial"/>
                <a:ea typeface="ＭＳ Ｐゴシック"/>
              </a:rPr>
              <a:t>構築</a:t>
            </a:r>
            <a:endParaRPr lang="ja-JP" altLang="en-US" sz="1000" dirty="0">
              <a:solidFill>
                <a:schemeClr val="tx2">
                  <a:lumMod val="75000"/>
                  <a:alpha val="70000"/>
                </a:schemeClr>
              </a:solidFill>
              <a:latin typeface="Arial"/>
              <a:ea typeface="ＭＳ Ｐゴシック"/>
            </a:endParaRPr>
          </a:p>
        </p:txBody>
      </p:sp>
      <p:sp>
        <p:nvSpPr>
          <p:cNvPr id="18" name="Hexagon 17"/>
          <p:cNvSpPr/>
          <p:nvPr/>
        </p:nvSpPr>
        <p:spPr>
          <a:xfrm>
            <a:off x="1985905" y="2140953"/>
            <a:ext cx="1859276" cy="1554480"/>
          </a:xfrm>
          <a:prstGeom prst="hexagon">
            <a:avLst/>
          </a:prstGeom>
          <a:gradFill flip="none" rotWithShape="1">
            <a:gsLst>
              <a:gs pos="0">
                <a:schemeClr val="bg1">
                  <a:alpha val="65000"/>
                </a:schemeClr>
              </a:gs>
              <a:gs pos="100000">
                <a:schemeClr val="bg1">
                  <a:alpha val="85000"/>
                </a:schemeClr>
              </a:gs>
            </a:gsLst>
            <a:path path="shape">
              <a:fillToRect l="50000" t="50000" r="50000" b="50000"/>
            </a:path>
            <a:tileRect/>
          </a:gradFill>
          <a:ln>
            <a:no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52" name="TextBox 51"/>
          <p:cNvSpPr txBox="1"/>
          <p:nvPr/>
        </p:nvSpPr>
        <p:spPr>
          <a:xfrm>
            <a:off x="2077512" y="2443533"/>
            <a:ext cx="1668908" cy="869469"/>
          </a:xfrm>
          <a:prstGeom prst="rect">
            <a:avLst/>
          </a:prstGeom>
          <a:noFill/>
        </p:spPr>
        <p:txBody>
          <a:bodyPr wrap="square" rtlCol="0">
            <a:spAutoFit/>
          </a:bodyPr>
          <a:lstStyle/>
          <a:p>
            <a:pPr algn="ctr">
              <a:spcAft>
                <a:spcPts val="300"/>
              </a:spcAft>
            </a:pPr>
            <a:r>
              <a:rPr lang="en-US" altLang="ja-JP" sz="1400" b="1" dirty="0">
                <a:solidFill>
                  <a:srgbClr val="4D4D4D"/>
                </a:solidFill>
                <a:latin typeface="Arial"/>
                <a:ea typeface="ＭＳ Ｐゴシック"/>
              </a:rPr>
              <a:t>Nike Digital</a:t>
            </a:r>
            <a:br>
              <a:rPr lang="ja-JP" altLang="en-US" dirty="0">
                <a:latin typeface="Arial"/>
                <a:ea typeface="ＭＳ Ｐゴシック"/>
              </a:rPr>
            </a:br>
            <a:r>
              <a:rPr lang="en-US" altLang="ja-JP" sz="1400" b="1" dirty="0">
                <a:solidFill>
                  <a:srgbClr val="4D4D4D"/>
                </a:solidFill>
                <a:latin typeface="Arial"/>
                <a:ea typeface="ＭＳ Ｐゴシック"/>
              </a:rPr>
              <a:t>Sport</a:t>
            </a:r>
          </a:p>
          <a:p>
            <a:pPr algn="ctr"/>
            <a:r>
              <a:rPr lang="ja-JP" altLang="en-US" sz="1000" dirty="0">
                <a:solidFill>
                  <a:schemeClr val="tx2">
                    <a:lumMod val="75000"/>
                    <a:alpha val="70000"/>
                  </a:schemeClr>
                </a:solidFill>
                <a:latin typeface="Arial"/>
                <a:ea typeface="ＭＳ Ｐゴシック"/>
              </a:rPr>
              <a:t>デジタル パフォーマンス コーチング</a:t>
            </a:r>
          </a:p>
        </p:txBody>
      </p:sp>
      <p:grpSp>
        <p:nvGrpSpPr>
          <p:cNvPr id="6" name="Group 38"/>
          <p:cNvGrpSpPr>
            <a:grpSpLocks noChangeAspect="1"/>
          </p:cNvGrpSpPr>
          <p:nvPr/>
        </p:nvGrpSpPr>
        <p:grpSpPr>
          <a:xfrm>
            <a:off x="2008995" y="1504073"/>
            <a:ext cx="288266" cy="1075346"/>
            <a:chOff x="1825723" y="2090908"/>
            <a:chExt cx="278165" cy="1037666"/>
          </a:xfrm>
        </p:grpSpPr>
        <p:sp>
          <p:nvSpPr>
            <p:cNvPr id="53" name="Hexagon 5"/>
            <p:cNvSpPr/>
            <p:nvPr/>
          </p:nvSpPr>
          <p:spPr>
            <a:xfrm>
              <a:off x="1874641" y="2154013"/>
              <a:ext cx="229247" cy="916991"/>
            </a:xfrm>
            <a:custGeom>
              <a:avLst/>
              <a:gdLst>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229248 w 1063708"/>
                <a:gd name="connsiteY5" fmla="*/ 916990 h 916990"/>
                <a:gd name="connsiteX6" fmla="*/ 0 w 1063708"/>
                <a:gd name="connsiteY6"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0 w 1063708"/>
                <a:gd name="connsiteY5"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91440 w 1063708"/>
                <a:gd name="connsiteY5" fmla="*/ 54993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0" fmla="*/ 0 w 834460"/>
                <a:gd name="connsiteY0" fmla="*/ 0 h 916990"/>
                <a:gd name="connsiteX1" fmla="*/ 605213 w 834460"/>
                <a:gd name="connsiteY1" fmla="*/ 0 h 916990"/>
                <a:gd name="connsiteX2" fmla="*/ 834460 w 834460"/>
                <a:gd name="connsiteY2" fmla="*/ 458495 h 916990"/>
                <a:gd name="connsiteX3" fmla="*/ 605213 w 834460"/>
                <a:gd name="connsiteY3" fmla="*/ 916990 h 916990"/>
                <a:gd name="connsiteX0" fmla="*/ 0 w 229247"/>
                <a:gd name="connsiteY0" fmla="*/ 0 h 916990"/>
                <a:gd name="connsiteX1" fmla="*/ 229247 w 229247"/>
                <a:gd name="connsiteY1" fmla="*/ 458495 h 916990"/>
                <a:gd name="connsiteX2" fmla="*/ 0 w 229247"/>
                <a:gd name="connsiteY2" fmla="*/ 916990 h 916990"/>
              </a:gdLst>
              <a:ahLst/>
              <a:cxnLst>
                <a:cxn ang="0">
                  <a:pos x="connsiteX0" y="connsiteY0"/>
                </a:cxn>
                <a:cxn ang="0">
                  <a:pos x="connsiteX1" y="connsiteY1"/>
                </a:cxn>
                <a:cxn ang="0">
                  <a:pos x="connsiteX2" y="connsiteY2"/>
                </a:cxn>
              </a:cxnLst>
              <a:rect l="l" t="t" r="r" b="b"/>
              <a:pathLst>
                <a:path w="229247" h="916990">
                  <a:moveTo>
                    <a:pt x="0" y="0"/>
                  </a:moveTo>
                  <a:lnTo>
                    <a:pt x="229247" y="458495"/>
                  </a:lnTo>
                  <a:lnTo>
                    <a:pt x="0" y="916990"/>
                  </a:lnTo>
                </a:path>
              </a:pathLst>
            </a:cu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55" name="Donut 54"/>
            <p:cNvSpPr/>
            <p:nvPr/>
          </p:nvSpPr>
          <p:spPr>
            <a:xfrm>
              <a:off x="1825723" y="209090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56" name="Donut 55"/>
            <p:cNvSpPr/>
            <p:nvPr/>
          </p:nvSpPr>
          <p:spPr>
            <a:xfrm>
              <a:off x="1825723" y="305911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grpSp>
      <p:cxnSp>
        <p:nvCxnSpPr>
          <p:cNvPr id="40" name="Straight Connector 39"/>
          <p:cNvCxnSpPr>
            <a:stCxn id="53" idx="1"/>
          </p:cNvCxnSpPr>
          <p:nvPr/>
        </p:nvCxnSpPr>
        <p:spPr>
          <a:xfrm flipV="1">
            <a:off x="2297261" y="2034373"/>
            <a:ext cx="1229409" cy="0"/>
          </a:xfrm>
          <a:prstGeom prst="line">
            <a:avLst/>
          </a:pr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cxnSp>
      <p:grpSp>
        <p:nvGrpSpPr>
          <p:cNvPr id="7" name="Group 47"/>
          <p:cNvGrpSpPr>
            <a:grpSpLocks noChangeAspect="1"/>
          </p:cNvGrpSpPr>
          <p:nvPr/>
        </p:nvGrpSpPr>
        <p:grpSpPr>
          <a:xfrm flipH="1">
            <a:off x="3526670" y="1479059"/>
            <a:ext cx="288266" cy="1075345"/>
            <a:chOff x="1825723" y="2090909"/>
            <a:chExt cx="278165" cy="1037665"/>
          </a:xfrm>
        </p:grpSpPr>
        <p:sp>
          <p:nvSpPr>
            <p:cNvPr id="49" name="Hexagon 5"/>
            <p:cNvSpPr/>
            <p:nvPr/>
          </p:nvSpPr>
          <p:spPr>
            <a:xfrm>
              <a:off x="1874641" y="2154013"/>
              <a:ext cx="229247" cy="916991"/>
            </a:xfrm>
            <a:custGeom>
              <a:avLst/>
              <a:gdLst>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229248 w 1063708"/>
                <a:gd name="connsiteY5" fmla="*/ 916990 h 916990"/>
                <a:gd name="connsiteX6" fmla="*/ 0 w 1063708"/>
                <a:gd name="connsiteY6"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0 w 1063708"/>
                <a:gd name="connsiteY5"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91440 w 1063708"/>
                <a:gd name="connsiteY5" fmla="*/ 54993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0" fmla="*/ 0 w 834460"/>
                <a:gd name="connsiteY0" fmla="*/ 0 h 916990"/>
                <a:gd name="connsiteX1" fmla="*/ 605213 w 834460"/>
                <a:gd name="connsiteY1" fmla="*/ 0 h 916990"/>
                <a:gd name="connsiteX2" fmla="*/ 834460 w 834460"/>
                <a:gd name="connsiteY2" fmla="*/ 458495 h 916990"/>
                <a:gd name="connsiteX3" fmla="*/ 605213 w 834460"/>
                <a:gd name="connsiteY3" fmla="*/ 916990 h 916990"/>
                <a:gd name="connsiteX0" fmla="*/ 0 w 229247"/>
                <a:gd name="connsiteY0" fmla="*/ 0 h 916990"/>
                <a:gd name="connsiteX1" fmla="*/ 229247 w 229247"/>
                <a:gd name="connsiteY1" fmla="*/ 458495 h 916990"/>
                <a:gd name="connsiteX2" fmla="*/ 0 w 229247"/>
                <a:gd name="connsiteY2" fmla="*/ 916990 h 916990"/>
              </a:gdLst>
              <a:ahLst/>
              <a:cxnLst>
                <a:cxn ang="0">
                  <a:pos x="connsiteX0" y="connsiteY0"/>
                </a:cxn>
                <a:cxn ang="0">
                  <a:pos x="connsiteX1" y="connsiteY1"/>
                </a:cxn>
                <a:cxn ang="0">
                  <a:pos x="connsiteX2" y="connsiteY2"/>
                </a:cxn>
              </a:cxnLst>
              <a:rect l="l" t="t" r="r" b="b"/>
              <a:pathLst>
                <a:path w="229247" h="916990">
                  <a:moveTo>
                    <a:pt x="0" y="0"/>
                  </a:moveTo>
                  <a:lnTo>
                    <a:pt x="229247" y="458495"/>
                  </a:lnTo>
                  <a:lnTo>
                    <a:pt x="0" y="916990"/>
                  </a:lnTo>
                </a:path>
              </a:pathLst>
            </a:cu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50" name="Donut 49"/>
            <p:cNvSpPr/>
            <p:nvPr/>
          </p:nvSpPr>
          <p:spPr>
            <a:xfrm>
              <a:off x="1825723" y="2090909"/>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51" name="Donut 50"/>
            <p:cNvSpPr/>
            <p:nvPr/>
          </p:nvSpPr>
          <p:spPr>
            <a:xfrm>
              <a:off x="1825723" y="305911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grpSp>
      <p:grpSp>
        <p:nvGrpSpPr>
          <p:cNvPr id="8" name="Group 70"/>
          <p:cNvGrpSpPr>
            <a:grpSpLocks noChangeAspect="1"/>
          </p:cNvGrpSpPr>
          <p:nvPr/>
        </p:nvGrpSpPr>
        <p:grpSpPr>
          <a:xfrm>
            <a:off x="5378068" y="1504073"/>
            <a:ext cx="288266" cy="1075346"/>
            <a:chOff x="1825723" y="2090908"/>
            <a:chExt cx="278165" cy="1037666"/>
          </a:xfrm>
        </p:grpSpPr>
        <p:sp>
          <p:nvSpPr>
            <p:cNvPr id="77" name="Hexagon 5"/>
            <p:cNvSpPr/>
            <p:nvPr/>
          </p:nvSpPr>
          <p:spPr>
            <a:xfrm>
              <a:off x="1874641" y="2154013"/>
              <a:ext cx="229247" cy="916991"/>
            </a:xfrm>
            <a:custGeom>
              <a:avLst/>
              <a:gdLst>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229248 w 1063708"/>
                <a:gd name="connsiteY5" fmla="*/ 916990 h 916990"/>
                <a:gd name="connsiteX6" fmla="*/ 0 w 1063708"/>
                <a:gd name="connsiteY6"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0 w 1063708"/>
                <a:gd name="connsiteY5"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91440 w 1063708"/>
                <a:gd name="connsiteY5" fmla="*/ 54993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0" fmla="*/ 0 w 834460"/>
                <a:gd name="connsiteY0" fmla="*/ 0 h 916990"/>
                <a:gd name="connsiteX1" fmla="*/ 605213 w 834460"/>
                <a:gd name="connsiteY1" fmla="*/ 0 h 916990"/>
                <a:gd name="connsiteX2" fmla="*/ 834460 w 834460"/>
                <a:gd name="connsiteY2" fmla="*/ 458495 h 916990"/>
                <a:gd name="connsiteX3" fmla="*/ 605213 w 834460"/>
                <a:gd name="connsiteY3" fmla="*/ 916990 h 916990"/>
                <a:gd name="connsiteX0" fmla="*/ 0 w 229247"/>
                <a:gd name="connsiteY0" fmla="*/ 0 h 916990"/>
                <a:gd name="connsiteX1" fmla="*/ 229247 w 229247"/>
                <a:gd name="connsiteY1" fmla="*/ 458495 h 916990"/>
                <a:gd name="connsiteX2" fmla="*/ 0 w 229247"/>
                <a:gd name="connsiteY2" fmla="*/ 916990 h 916990"/>
              </a:gdLst>
              <a:ahLst/>
              <a:cxnLst>
                <a:cxn ang="0">
                  <a:pos x="connsiteX0" y="connsiteY0"/>
                </a:cxn>
                <a:cxn ang="0">
                  <a:pos x="connsiteX1" y="connsiteY1"/>
                </a:cxn>
                <a:cxn ang="0">
                  <a:pos x="connsiteX2" y="connsiteY2"/>
                </a:cxn>
              </a:cxnLst>
              <a:rect l="l" t="t" r="r" b="b"/>
              <a:pathLst>
                <a:path w="229247" h="916990">
                  <a:moveTo>
                    <a:pt x="0" y="0"/>
                  </a:moveTo>
                  <a:lnTo>
                    <a:pt x="229247" y="458495"/>
                  </a:lnTo>
                  <a:lnTo>
                    <a:pt x="0" y="916990"/>
                  </a:lnTo>
                </a:path>
              </a:pathLst>
            </a:cu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78" name="Donut 77"/>
            <p:cNvSpPr/>
            <p:nvPr/>
          </p:nvSpPr>
          <p:spPr>
            <a:xfrm>
              <a:off x="1825723" y="209090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79" name="Donut 78"/>
            <p:cNvSpPr/>
            <p:nvPr/>
          </p:nvSpPr>
          <p:spPr>
            <a:xfrm>
              <a:off x="1825723" y="305911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grpSp>
      <p:cxnSp>
        <p:nvCxnSpPr>
          <p:cNvPr id="72" name="Straight Connector 71"/>
          <p:cNvCxnSpPr>
            <a:stCxn id="77" idx="1"/>
          </p:cNvCxnSpPr>
          <p:nvPr/>
        </p:nvCxnSpPr>
        <p:spPr>
          <a:xfrm flipV="1">
            <a:off x="5666334" y="2034373"/>
            <a:ext cx="1229409" cy="0"/>
          </a:xfrm>
          <a:prstGeom prst="line">
            <a:avLst/>
          </a:pr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cxnSp>
      <p:grpSp>
        <p:nvGrpSpPr>
          <p:cNvPr id="9" name="Group 72"/>
          <p:cNvGrpSpPr>
            <a:grpSpLocks noChangeAspect="1"/>
          </p:cNvGrpSpPr>
          <p:nvPr/>
        </p:nvGrpSpPr>
        <p:grpSpPr>
          <a:xfrm flipH="1">
            <a:off x="6895743" y="1496702"/>
            <a:ext cx="288266" cy="1075345"/>
            <a:chOff x="1825723" y="2090909"/>
            <a:chExt cx="278165" cy="1037665"/>
          </a:xfrm>
        </p:grpSpPr>
        <p:sp>
          <p:nvSpPr>
            <p:cNvPr id="74" name="Hexagon 5"/>
            <p:cNvSpPr/>
            <p:nvPr/>
          </p:nvSpPr>
          <p:spPr>
            <a:xfrm>
              <a:off x="1874641" y="2154013"/>
              <a:ext cx="229247" cy="916991"/>
            </a:xfrm>
            <a:custGeom>
              <a:avLst/>
              <a:gdLst>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229248 w 1063708"/>
                <a:gd name="connsiteY5" fmla="*/ 916990 h 916990"/>
                <a:gd name="connsiteX6" fmla="*/ 0 w 1063708"/>
                <a:gd name="connsiteY6"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0 w 1063708"/>
                <a:gd name="connsiteY5" fmla="*/ 45849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5" fmla="*/ 91440 w 1063708"/>
                <a:gd name="connsiteY5" fmla="*/ 549935 h 916990"/>
                <a:gd name="connsiteX0" fmla="*/ 0 w 1063708"/>
                <a:gd name="connsiteY0" fmla="*/ 458495 h 916990"/>
                <a:gd name="connsiteX1" fmla="*/ 229248 w 1063708"/>
                <a:gd name="connsiteY1" fmla="*/ 0 h 916990"/>
                <a:gd name="connsiteX2" fmla="*/ 834461 w 1063708"/>
                <a:gd name="connsiteY2" fmla="*/ 0 h 916990"/>
                <a:gd name="connsiteX3" fmla="*/ 1063708 w 1063708"/>
                <a:gd name="connsiteY3" fmla="*/ 458495 h 916990"/>
                <a:gd name="connsiteX4" fmla="*/ 834461 w 1063708"/>
                <a:gd name="connsiteY4" fmla="*/ 916990 h 916990"/>
                <a:gd name="connsiteX0" fmla="*/ 0 w 834460"/>
                <a:gd name="connsiteY0" fmla="*/ 0 h 916990"/>
                <a:gd name="connsiteX1" fmla="*/ 605213 w 834460"/>
                <a:gd name="connsiteY1" fmla="*/ 0 h 916990"/>
                <a:gd name="connsiteX2" fmla="*/ 834460 w 834460"/>
                <a:gd name="connsiteY2" fmla="*/ 458495 h 916990"/>
                <a:gd name="connsiteX3" fmla="*/ 605213 w 834460"/>
                <a:gd name="connsiteY3" fmla="*/ 916990 h 916990"/>
                <a:gd name="connsiteX0" fmla="*/ 0 w 229247"/>
                <a:gd name="connsiteY0" fmla="*/ 0 h 916990"/>
                <a:gd name="connsiteX1" fmla="*/ 229247 w 229247"/>
                <a:gd name="connsiteY1" fmla="*/ 458495 h 916990"/>
                <a:gd name="connsiteX2" fmla="*/ 0 w 229247"/>
                <a:gd name="connsiteY2" fmla="*/ 916990 h 916990"/>
              </a:gdLst>
              <a:ahLst/>
              <a:cxnLst>
                <a:cxn ang="0">
                  <a:pos x="connsiteX0" y="connsiteY0"/>
                </a:cxn>
                <a:cxn ang="0">
                  <a:pos x="connsiteX1" y="connsiteY1"/>
                </a:cxn>
                <a:cxn ang="0">
                  <a:pos x="connsiteX2" y="connsiteY2"/>
                </a:cxn>
              </a:cxnLst>
              <a:rect l="l" t="t" r="r" b="b"/>
              <a:pathLst>
                <a:path w="229247" h="916990">
                  <a:moveTo>
                    <a:pt x="0" y="0"/>
                  </a:moveTo>
                  <a:lnTo>
                    <a:pt x="229247" y="458495"/>
                  </a:lnTo>
                  <a:lnTo>
                    <a:pt x="0" y="916990"/>
                  </a:lnTo>
                </a:path>
              </a:pathLst>
            </a:custGeom>
            <a:noFill/>
            <a:ln w="19050" cmpd="sng">
              <a:solidFill>
                <a:srgbClr val="FFFFFF"/>
              </a:solidFill>
              <a:headEnd type="none"/>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dirty="0">
                <a:solidFill>
                  <a:srgbClr val="FFFFFF"/>
                </a:solidFill>
                <a:latin typeface="Arial"/>
                <a:ea typeface="ＭＳ Ｐゴシック"/>
              </a:endParaRPr>
            </a:p>
          </p:txBody>
        </p:sp>
        <p:sp>
          <p:nvSpPr>
            <p:cNvPr id="75" name="Donut 74"/>
            <p:cNvSpPr/>
            <p:nvPr/>
          </p:nvSpPr>
          <p:spPr>
            <a:xfrm>
              <a:off x="1825723" y="2090909"/>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76" name="Donut 75"/>
            <p:cNvSpPr/>
            <p:nvPr/>
          </p:nvSpPr>
          <p:spPr>
            <a:xfrm>
              <a:off x="1825723" y="3059118"/>
              <a:ext cx="69456" cy="69456"/>
            </a:xfrm>
            <a:prstGeom prst="donut">
              <a:avLst>
                <a:gd name="adj" fmla="val 2018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grpSp>
      <p:sp>
        <p:nvSpPr>
          <p:cNvPr id="63" name="Right Arrow 62"/>
          <p:cNvSpPr/>
          <p:nvPr/>
        </p:nvSpPr>
        <p:spPr>
          <a:xfrm>
            <a:off x="-17237" y="3808030"/>
            <a:ext cx="9159650" cy="914400"/>
          </a:xfrm>
          <a:prstGeom prst="rightArrow">
            <a:avLst>
              <a:gd name="adj1" fmla="val 100000"/>
              <a:gd name="adj2" fmla="val 0"/>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nchorCtr="0"/>
          <a:lstStyle/>
          <a:p>
            <a:pPr algn="ctr" defTabSz="342900"/>
            <a:endParaRPr lang="en-US" dirty="0">
              <a:latin typeface="Arial"/>
              <a:ea typeface="ＭＳ Ｐゴシック"/>
            </a:endParaRPr>
          </a:p>
        </p:txBody>
      </p:sp>
      <p:sp>
        <p:nvSpPr>
          <p:cNvPr id="64" name="TextBox 63"/>
          <p:cNvSpPr txBox="1"/>
          <p:nvPr/>
        </p:nvSpPr>
        <p:spPr>
          <a:xfrm>
            <a:off x="224187" y="3826649"/>
            <a:ext cx="8676803" cy="877163"/>
          </a:xfrm>
          <a:prstGeom prst="rect">
            <a:avLst/>
          </a:prstGeom>
          <a:noFill/>
          <a:effectLst/>
        </p:spPr>
        <p:txBody>
          <a:bodyPr wrap="square" rtlCol="0" anchor="ctr" anchorCtr="0">
            <a:spAutoFit/>
          </a:bodyPr>
          <a:lstStyle/>
          <a:p>
            <a:pPr algn="ctr"/>
            <a:r>
              <a:rPr lang="ja-JP" altLang="en-US" sz="1600" dirty="0">
                <a:solidFill>
                  <a:srgbClr val="FFFFFF"/>
                </a:solidFill>
                <a:latin typeface="Arial"/>
                <a:ea typeface="ＭＳ Ｐゴシック"/>
              </a:rPr>
              <a:t>デジタル化によって競合企業を凌ぐ成果を達成</a:t>
            </a:r>
          </a:p>
          <a:p>
            <a:pPr algn="ctr"/>
            <a:r>
              <a:rPr lang="ja-JP" altLang="en-US" sz="1600" dirty="0">
                <a:solidFill>
                  <a:srgbClr val="FFFFFF"/>
                </a:solidFill>
                <a:latin typeface="Arial"/>
                <a:ea typeface="ＭＳ Ｐゴシック"/>
              </a:rPr>
              <a:t>利益     </a:t>
            </a:r>
            <a:r>
              <a:rPr lang="en-US" altLang="ja-JP" sz="1600" dirty="0">
                <a:solidFill>
                  <a:srgbClr val="FFFFFF"/>
                </a:solidFill>
                <a:latin typeface="Arial"/>
                <a:ea typeface="ＭＳ Ｐゴシック"/>
              </a:rPr>
              <a:t>26 %</a:t>
            </a:r>
            <a:r>
              <a:rPr lang="ja-JP" altLang="en-US" sz="1600" dirty="0">
                <a:solidFill>
                  <a:srgbClr val="FFFFFF"/>
                </a:solidFill>
                <a:latin typeface="Arial"/>
                <a:ea typeface="ＭＳ Ｐゴシック"/>
              </a:rPr>
              <a:t>	収益     </a:t>
            </a:r>
            <a:r>
              <a:rPr lang="en-US" altLang="ja-JP" sz="1600" dirty="0">
                <a:solidFill>
                  <a:srgbClr val="FFFFFF"/>
                </a:solidFill>
                <a:latin typeface="Arial"/>
                <a:ea typeface="ＭＳ Ｐゴシック"/>
              </a:rPr>
              <a:t>9 %</a:t>
            </a:r>
          </a:p>
          <a:p>
            <a:pPr algn="ctr">
              <a:spcBef>
                <a:spcPts val="600"/>
              </a:spcBef>
            </a:pPr>
            <a:r>
              <a:rPr lang="ja-JP" altLang="en-US" sz="1200" dirty="0">
                <a:solidFill>
                  <a:schemeClr val="bg1">
                    <a:alpha val="70000"/>
                  </a:schemeClr>
                </a:solidFill>
                <a:latin typeface="Arial"/>
                <a:ea typeface="ＭＳ Ｐゴシック"/>
              </a:rPr>
              <a:t>出典：</a:t>
            </a:r>
            <a:r>
              <a:rPr lang="en-US" altLang="ja-JP" sz="1200" dirty="0">
                <a:solidFill>
                  <a:schemeClr val="bg1">
                    <a:alpha val="70000"/>
                  </a:schemeClr>
                </a:solidFill>
                <a:latin typeface="Arial"/>
                <a:ea typeface="ＭＳ Ｐゴシック"/>
              </a:rPr>
              <a:t>『Leading Digital: Turning Technology into Business Transformation』</a:t>
            </a:r>
          </a:p>
        </p:txBody>
      </p:sp>
      <p:sp>
        <p:nvSpPr>
          <p:cNvPr id="61" name="Right Arrow 16"/>
          <p:cNvSpPr/>
          <p:nvPr/>
        </p:nvSpPr>
        <p:spPr>
          <a:xfrm rot="16420035">
            <a:off x="5168761" y="4123023"/>
            <a:ext cx="228600" cy="228600"/>
          </a:xfrm>
          <a:custGeom>
            <a:avLst/>
            <a:gdLst>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178346 w 293279"/>
              <a:gd name="connsiteY10" fmla="*/ 135959 h 277077"/>
              <a:gd name="connsiteX11" fmla="*/ 4489 w 293279"/>
              <a:gd name="connsiteY11" fmla="*/ 6092 h 277077"/>
              <a:gd name="connsiteX12" fmla="*/ 2950 w 293279"/>
              <a:gd name="connsiteY12" fmla="*/ 0 h 277077"/>
              <a:gd name="connsiteX13" fmla="*/ 346 w 293279"/>
              <a:gd name="connsiteY13"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4489 w 293279"/>
              <a:gd name="connsiteY10" fmla="*/ 6092 h 277077"/>
              <a:gd name="connsiteX11" fmla="*/ 2950 w 293279"/>
              <a:gd name="connsiteY11" fmla="*/ 0 h 277077"/>
              <a:gd name="connsiteX12" fmla="*/ 346 w 293279"/>
              <a:gd name="connsiteY12"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2950 w 293279"/>
              <a:gd name="connsiteY10" fmla="*/ 0 h 277077"/>
              <a:gd name="connsiteX11" fmla="*/ 346 w 293279"/>
              <a:gd name="connsiteY11"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325 w 293279"/>
              <a:gd name="connsiteY4" fmla="*/ 229710 h 277077"/>
              <a:gd name="connsiteX5" fmla="*/ 193811 w 293279"/>
              <a:gd name="connsiteY5" fmla="*/ 277077 h 277077"/>
              <a:gd name="connsiteX6" fmla="*/ 293279 w 293279"/>
              <a:gd name="connsiteY6" fmla="*/ 187451 h 277077"/>
              <a:gd name="connsiteX7" fmla="*/ 203653 w 293279"/>
              <a:gd name="connsiteY7" fmla="*/ 87983 h 277077"/>
              <a:gd name="connsiteX8" fmla="*/ 201358 w 293279"/>
              <a:gd name="connsiteY8" fmla="*/ 132069 h 277077"/>
              <a:gd name="connsiteX9" fmla="*/ 2950 w 293279"/>
              <a:gd name="connsiteY9" fmla="*/ 0 h 277077"/>
              <a:gd name="connsiteX10" fmla="*/ 346 w 293279"/>
              <a:gd name="connsiteY10" fmla="*/ 19472 h 277077"/>
              <a:gd name="connsiteX0" fmla="*/ 346 w 293279"/>
              <a:gd name="connsiteY0" fmla="*/ 19472 h 277077"/>
              <a:gd name="connsiteX1" fmla="*/ 9051 w 293279"/>
              <a:gd name="connsiteY1" fmla="*/ 99017 h 277077"/>
              <a:gd name="connsiteX2" fmla="*/ 152821 w 293279"/>
              <a:gd name="connsiteY2" fmla="*/ 230601 h 277077"/>
              <a:gd name="connsiteX3" fmla="*/ 194325 w 293279"/>
              <a:gd name="connsiteY3" fmla="*/ 229710 h 277077"/>
              <a:gd name="connsiteX4" fmla="*/ 193811 w 293279"/>
              <a:gd name="connsiteY4" fmla="*/ 277077 h 277077"/>
              <a:gd name="connsiteX5" fmla="*/ 293279 w 293279"/>
              <a:gd name="connsiteY5" fmla="*/ 187451 h 277077"/>
              <a:gd name="connsiteX6" fmla="*/ 203653 w 293279"/>
              <a:gd name="connsiteY6" fmla="*/ 87983 h 277077"/>
              <a:gd name="connsiteX7" fmla="*/ 201358 w 293279"/>
              <a:gd name="connsiteY7" fmla="*/ 132069 h 277077"/>
              <a:gd name="connsiteX8" fmla="*/ 2950 w 293279"/>
              <a:gd name="connsiteY8" fmla="*/ 0 h 277077"/>
              <a:gd name="connsiteX9" fmla="*/ 346 w 293279"/>
              <a:gd name="connsiteY9" fmla="*/ 19472 h 277077"/>
              <a:gd name="connsiteX0" fmla="*/ 8763 w 301696"/>
              <a:gd name="connsiteY0" fmla="*/ 19472 h 277077"/>
              <a:gd name="connsiteX1" fmla="*/ 17468 w 301696"/>
              <a:gd name="connsiteY1" fmla="*/ 99017 h 277077"/>
              <a:gd name="connsiteX2" fmla="*/ 202742 w 301696"/>
              <a:gd name="connsiteY2" fmla="*/ 229710 h 277077"/>
              <a:gd name="connsiteX3" fmla="*/ 202228 w 301696"/>
              <a:gd name="connsiteY3" fmla="*/ 277077 h 277077"/>
              <a:gd name="connsiteX4" fmla="*/ 301696 w 301696"/>
              <a:gd name="connsiteY4" fmla="*/ 187451 h 277077"/>
              <a:gd name="connsiteX5" fmla="*/ 212070 w 301696"/>
              <a:gd name="connsiteY5" fmla="*/ 87983 h 277077"/>
              <a:gd name="connsiteX6" fmla="*/ 209775 w 301696"/>
              <a:gd name="connsiteY6" fmla="*/ 132069 h 277077"/>
              <a:gd name="connsiteX7" fmla="*/ 11367 w 301696"/>
              <a:gd name="connsiteY7" fmla="*/ 0 h 277077"/>
              <a:gd name="connsiteX8" fmla="*/ 8763 w 301696"/>
              <a:gd name="connsiteY8" fmla="*/ 19472 h 277077"/>
              <a:gd name="connsiteX0" fmla="*/ 0 w 292933"/>
              <a:gd name="connsiteY0" fmla="*/ 19472 h 277077"/>
              <a:gd name="connsiteX1" fmla="*/ 193979 w 292933"/>
              <a:gd name="connsiteY1" fmla="*/ 229710 h 277077"/>
              <a:gd name="connsiteX2" fmla="*/ 193465 w 292933"/>
              <a:gd name="connsiteY2" fmla="*/ 277077 h 277077"/>
              <a:gd name="connsiteX3" fmla="*/ 292933 w 292933"/>
              <a:gd name="connsiteY3" fmla="*/ 187451 h 277077"/>
              <a:gd name="connsiteX4" fmla="*/ 203307 w 292933"/>
              <a:gd name="connsiteY4" fmla="*/ 87983 h 277077"/>
              <a:gd name="connsiteX5" fmla="*/ 201012 w 292933"/>
              <a:gd name="connsiteY5" fmla="*/ 132069 h 277077"/>
              <a:gd name="connsiteX6" fmla="*/ 2604 w 292933"/>
              <a:gd name="connsiteY6" fmla="*/ 0 h 277077"/>
              <a:gd name="connsiteX7" fmla="*/ 0 w 292933"/>
              <a:gd name="connsiteY7" fmla="*/ 19472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35959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29" h="277077">
                <a:moveTo>
                  <a:pt x="0" y="0"/>
                </a:moveTo>
                <a:cubicBezTo>
                  <a:pt x="9469" y="144924"/>
                  <a:pt x="105000" y="228353"/>
                  <a:pt x="191375" y="235959"/>
                </a:cubicBezTo>
                <a:cubicBezTo>
                  <a:pt x="191204" y="251748"/>
                  <a:pt x="191032" y="261288"/>
                  <a:pt x="190861" y="277077"/>
                </a:cubicBezTo>
                <a:lnTo>
                  <a:pt x="290329" y="187451"/>
                </a:lnTo>
                <a:lnTo>
                  <a:pt x="200703" y="87983"/>
                </a:lnTo>
                <a:lnTo>
                  <a:pt x="198408" y="132069"/>
                </a:lnTo>
                <a:cubicBezTo>
                  <a:pt x="98091" y="126495"/>
                  <a:pt x="32566" y="80031"/>
                  <a:pt x="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FFFFFF"/>
              </a:solidFill>
              <a:latin typeface="Arial"/>
              <a:ea typeface="ＭＳ Ｐゴシック"/>
            </a:endParaRPr>
          </a:p>
        </p:txBody>
      </p:sp>
      <p:sp>
        <p:nvSpPr>
          <p:cNvPr id="62" name="Right Arrow 16"/>
          <p:cNvSpPr/>
          <p:nvPr/>
        </p:nvSpPr>
        <p:spPr>
          <a:xfrm rot="16420035">
            <a:off x="3791163" y="4122249"/>
            <a:ext cx="228600" cy="228600"/>
          </a:xfrm>
          <a:custGeom>
            <a:avLst/>
            <a:gdLst>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178346 w 293279"/>
              <a:gd name="connsiteY10" fmla="*/ 135959 h 277077"/>
              <a:gd name="connsiteX11" fmla="*/ 4489 w 293279"/>
              <a:gd name="connsiteY11" fmla="*/ 6092 h 277077"/>
              <a:gd name="connsiteX12" fmla="*/ 2950 w 293279"/>
              <a:gd name="connsiteY12" fmla="*/ 0 h 277077"/>
              <a:gd name="connsiteX13" fmla="*/ 346 w 293279"/>
              <a:gd name="connsiteY13"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4489 w 293279"/>
              <a:gd name="connsiteY10" fmla="*/ 6092 h 277077"/>
              <a:gd name="connsiteX11" fmla="*/ 2950 w 293279"/>
              <a:gd name="connsiteY11" fmla="*/ 0 h 277077"/>
              <a:gd name="connsiteX12" fmla="*/ 346 w 293279"/>
              <a:gd name="connsiteY12"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466 w 293279"/>
              <a:gd name="connsiteY4" fmla="*/ 225389 h 277077"/>
              <a:gd name="connsiteX5" fmla="*/ 194325 w 293279"/>
              <a:gd name="connsiteY5" fmla="*/ 229710 h 277077"/>
              <a:gd name="connsiteX6" fmla="*/ 193811 w 293279"/>
              <a:gd name="connsiteY6" fmla="*/ 277077 h 277077"/>
              <a:gd name="connsiteX7" fmla="*/ 293279 w 293279"/>
              <a:gd name="connsiteY7" fmla="*/ 187451 h 277077"/>
              <a:gd name="connsiteX8" fmla="*/ 203653 w 293279"/>
              <a:gd name="connsiteY8" fmla="*/ 87983 h 277077"/>
              <a:gd name="connsiteX9" fmla="*/ 201358 w 293279"/>
              <a:gd name="connsiteY9" fmla="*/ 132069 h 277077"/>
              <a:gd name="connsiteX10" fmla="*/ 2950 w 293279"/>
              <a:gd name="connsiteY10" fmla="*/ 0 h 277077"/>
              <a:gd name="connsiteX11" fmla="*/ 346 w 293279"/>
              <a:gd name="connsiteY11" fmla="*/ 19472 h 277077"/>
              <a:gd name="connsiteX0" fmla="*/ 346 w 293279"/>
              <a:gd name="connsiteY0" fmla="*/ 19472 h 277077"/>
              <a:gd name="connsiteX1" fmla="*/ 9051 w 293279"/>
              <a:gd name="connsiteY1" fmla="*/ 99017 h 277077"/>
              <a:gd name="connsiteX2" fmla="*/ 152821 w 293279"/>
              <a:gd name="connsiteY2" fmla="*/ 230601 h 277077"/>
              <a:gd name="connsiteX3" fmla="*/ 185890 w 293279"/>
              <a:gd name="connsiteY3" fmla="*/ 228195 h 277077"/>
              <a:gd name="connsiteX4" fmla="*/ 194325 w 293279"/>
              <a:gd name="connsiteY4" fmla="*/ 229710 h 277077"/>
              <a:gd name="connsiteX5" fmla="*/ 193811 w 293279"/>
              <a:gd name="connsiteY5" fmla="*/ 277077 h 277077"/>
              <a:gd name="connsiteX6" fmla="*/ 293279 w 293279"/>
              <a:gd name="connsiteY6" fmla="*/ 187451 h 277077"/>
              <a:gd name="connsiteX7" fmla="*/ 203653 w 293279"/>
              <a:gd name="connsiteY7" fmla="*/ 87983 h 277077"/>
              <a:gd name="connsiteX8" fmla="*/ 201358 w 293279"/>
              <a:gd name="connsiteY8" fmla="*/ 132069 h 277077"/>
              <a:gd name="connsiteX9" fmla="*/ 2950 w 293279"/>
              <a:gd name="connsiteY9" fmla="*/ 0 h 277077"/>
              <a:gd name="connsiteX10" fmla="*/ 346 w 293279"/>
              <a:gd name="connsiteY10" fmla="*/ 19472 h 277077"/>
              <a:gd name="connsiteX0" fmla="*/ 346 w 293279"/>
              <a:gd name="connsiteY0" fmla="*/ 19472 h 277077"/>
              <a:gd name="connsiteX1" fmla="*/ 9051 w 293279"/>
              <a:gd name="connsiteY1" fmla="*/ 99017 h 277077"/>
              <a:gd name="connsiteX2" fmla="*/ 152821 w 293279"/>
              <a:gd name="connsiteY2" fmla="*/ 230601 h 277077"/>
              <a:gd name="connsiteX3" fmla="*/ 194325 w 293279"/>
              <a:gd name="connsiteY3" fmla="*/ 229710 h 277077"/>
              <a:gd name="connsiteX4" fmla="*/ 193811 w 293279"/>
              <a:gd name="connsiteY4" fmla="*/ 277077 h 277077"/>
              <a:gd name="connsiteX5" fmla="*/ 293279 w 293279"/>
              <a:gd name="connsiteY5" fmla="*/ 187451 h 277077"/>
              <a:gd name="connsiteX6" fmla="*/ 203653 w 293279"/>
              <a:gd name="connsiteY6" fmla="*/ 87983 h 277077"/>
              <a:gd name="connsiteX7" fmla="*/ 201358 w 293279"/>
              <a:gd name="connsiteY7" fmla="*/ 132069 h 277077"/>
              <a:gd name="connsiteX8" fmla="*/ 2950 w 293279"/>
              <a:gd name="connsiteY8" fmla="*/ 0 h 277077"/>
              <a:gd name="connsiteX9" fmla="*/ 346 w 293279"/>
              <a:gd name="connsiteY9" fmla="*/ 19472 h 277077"/>
              <a:gd name="connsiteX0" fmla="*/ 8763 w 301696"/>
              <a:gd name="connsiteY0" fmla="*/ 19472 h 277077"/>
              <a:gd name="connsiteX1" fmla="*/ 17468 w 301696"/>
              <a:gd name="connsiteY1" fmla="*/ 99017 h 277077"/>
              <a:gd name="connsiteX2" fmla="*/ 202742 w 301696"/>
              <a:gd name="connsiteY2" fmla="*/ 229710 h 277077"/>
              <a:gd name="connsiteX3" fmla="*/ 202228 w 301696"/>
              <a:gd name="connsiteY3" fmla="*/ 277077 h 277077"/>
              <a:gd name="connsiteX4" fmla="*/ 301696 w 301696"/>
              <a:gd name="connsiteY4" fmla="*/ 187451 h 277077"/>
              <a:gd name="connsiteX5" fmla="*/ 212070 w 301696"/>
              <a:gd name="connsiteY5" fmla="*/ 87983 h 277077"/>
              <a:gd name="connsiteX6" fmla="*/ 209775 w 301696"/>
              <a:gd name="connsiteY6" fmla="*/ 132069 h 277077"/>
              <a:gd name="connsiteX7" fmla="*/ 11367 w 301696"/>
              <a:gd name="connsiteY7" fmla="*/ 0 h 277077"/>
              <a:gd name="connsiteX8" fmla="*/ 8763 w 301696"/>
              <a:gd name="connsiteY8" fmla="*/ 19472 h 277077"/>
              <a:gd name="connsiteX0" fmla="*/ 0 w 292933"/>
              <a:gd name="connsiteY0" fmla="*/ 19472 h 277077"/>
              <a:gd name="connsiteX1" fmla="*/ 193979 w 292933"/>
              <a:gd name="connsiteY1" fmla="*/ 229710 h 277077"/>
              <a:gd name="connsiteX2" fmla="*/ 193465 w 292933"/>
              <a:gd name="connsiteY2" fmla="*/ 277077 h 277077"/>
              <a:gd name="connsiteX3" fmla="*/ 292933 w 292933"/>
              <a:gd name="connsiteY3" fmla="*/ 187451 h 277077"/>
              <a:gd name="connsiteX4" fmla="*/ 203307 w 292933"/>
              <a:gd name="connsiteY4" fmla="*/ 87983 h 277077"/>
              <a:gd name="connsiteX5" fmla="*/ 201012 w 292933"/>
              <a:gd name="connsiteY5" fmla="*/ 132069 h 277077"/>
              <a:gd name="connsiteX6" fmla="*/ 2604 w 292933"/>
              <a:gd name="connsiteY6" fmla="*/ 0 h 277077"/>
              <a:gd name="connsiteX7" fmla="*/ 0 w 292933"/>
              <a:gd name="connsiteY7" fmla="*/ 19472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29710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 name="connsiteX0" fmla="*/ 0 w 290329"/>
              <a:gd name="connsiteY0" fmla="*/ 0 h 277077"/>
              <a:gd name="connsiteX1" fmla="*/ 191375 w 290329"/>
              <a:gd name="connsiteY1" fmla="*/ 235959 h 277077"/>
              <a:gd name="connsiteX2" fmla="*/ 190861 w 290329"/>
              <a:gd name="connsiteY2" fmla="*/ 277077 h 277077"/>
              <a:gd name="connsiteX3" fmla="*/ 290329 w 290329"/>
              <a:gd name="connsiteY3" fmla="*/ 187451 h 277077"/>
              <a:gd name="connsiteX4" fmla="*/ 200703 w 290329"/>
              <a:gd name="connsiteY4" fmla="*/ 87983 h 277077"/>
              <a:gd name="connsiteX5" fmla="*/ 198408 w 290329"/>
              <a:gd name="connsiteY5" fmla="*/ 132069 h 277077"/>
              <a:gd name="connsiteX6" fmla="*/ 0 w 290329"/>
              <a:gd name="connsiteY6" fmla="*/ 0 h 2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29" h="277077">
                <a:moveTo>
                  <a:pt x="0" y="0"/>
                </a:moveTo>
                <a:cubicBezTo>
                  <a:pt x="9469" y="144924"/>
                  <a:pt x="105000" y="228353"/>
                  <a:pt x="191375" y="235959"/>
                </a:cubicBezTo>
                <a:cubicBezTo>
                  <a:pt x="191204" y="251748"/>
                  <a:pt x="191032" y="261288"/>
                  <a:pt x="190861" y="277077"/>
                </a:cubicBezTo>
                <a:lnTo>
                  <a:pt x="290329" y="187451"/>
                </a:lnTo>
                <a:lnTo>
                  <a:pt x="200703" y="87983"/>
                </a:lnTo>
                <a:lnTo>
                  <a:pt x="198408" y="132069"/>
                </a:lnTo>
                <a:cubicBezTo>
                  <a:pt x="98091" y="126495"/>
                  <a:pt x="32566" y="80031"/>
                  <a:pt x="0"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rgbClr val="FFFFFF"/>
              </a:solidFill>
              <a:latin typeface="Arial"/>
              <a:ea typeface="ＭＳ Ｐゴシック"/>
            </a:endParaRPr>
          </a:p>
        </p:txBody>
      </p:sp>
    </p:spTree>
    <p:extLst>
      <p:ext uri="{BB962C8B-B14F-4D97-AF65-F5344CB8AC3E}">
        <p14:creationId xmlns:p14="http://schemas.microsoft.com/office/powerpoint/2010/main" val="324890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rubino\AppData\Local\Microsoft\Windows\Temporary Internet Files\Content.IE5\VSMPO6JS\sunicon[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9813" y="2795282"/>
            <a:ext cx="1693216" cy="1688291"/>
          </a:xfrm>
          <a:prstGeom prst="rect">
            <a:avLst/>
          </a:prstGeom>
          <a:noFill/>
          <a:extLst>
            <a:ext uri="{909E8E84-426E-40DD-AFC4-6F175D3DCCD1}">
              <a14:hiddenFill xmlns:a14="http://schemas.microsoft.com/office/drawing/2010/main">
                <a:solidFill>
                  <a:srgbClr val="FFFFFF"/>
                </a:solidFill>
              </a14:hiddenFill>
            </a:ext>
          </a:extLst>
        </p:spPr>
      </p:pic>
      <p:pic>
        <p:nvPicPr>
          <p:cNvPr id="159775" name="Picture 1597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98538" y="3280652"/>
            <a:ext cx="717550" cy="717550"/>
          </a:xfrm>
          <a:prstGeom prst="rect">
            <a:avLst/>
          </a:prstGeom>
        </p:spPr>
      </p:pic>
      <p:sp>
        <p:nvSpPr>
          <p:cNvPr id="159761" name="Rectangle 159760"/>
          <p:cNvSpPr/>
          <p:nvPr/>
        </p:nvSpPr>
        <p:spPr>
          <a:xfrm>
            <a:off x="7340744" y="2833688"/>
            <a:ext cx="1742285" cy="1727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pic>
        <p:nvPicPr>
          <p:cNvPr id="159746"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82725" y="419100"/>
            <a:ext cx="5881688"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48" name="Group 126"/>
          <p:cNvGrpSpPr>
            <a:grpSpLocks/>
          </p:cNvGrpSpPr>
          <p:nvPr/>
        </p:nvGrpSpPr>
        <p:grpSpPr bwMode="auto">
          <a:xfrm>
            <a:off x="5440363" y="420688"/>
            <a:ext cx="342900" cy="342900"/>
            <a:chOff x="11022921" y="-2056847"/>
            <a:chExt cx="904242" cy="904242"/>
          </a:xfrm>
        </p:grpSpPr>
        <p:sp>
          <p:nvSpPr>
            <p:cNvPr id="10" name="Oval 9"/>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1" name="Group 128"/>
            <p:cNvGrpSpPr/>
            <p:nvPr/>
          </p:nvGrpSpPr>
          <p:grpSpPr>
            <a:xfrm>
              <a:off x="11228154" y="-1852412"/>
              <a:ext cx="493776" cy="495372"/>
              <a:chOff x="6003191" y="4235559"/>
              <a:chExt cx="493776" cy="495372"/>
            </a:xfrm>
            <a:solidFill>
              <a:schemeClr val="accent4"/>
            </a:solidFill>
          </p:grpSpPr>
          <p:sp>
            <p:nvSpPr>
              <p:cNvPr id="1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13" name="Freeform 1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sp>
        <p:nvSpPr>
          <p:cNvPr id="14" name="TextBox 13"/>
          <p:cNvSpPr txBox="1">
            <a:spLocks noChangeArrowheads="1"/>
          </p:cNvSpPr>
          <p:nvPr/>
        </p:nvSpPr>
        <p:spPr bwMode="auto">
          <a:xfrm>
            <a:off x="6554788" y="35877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676767"/>
                </a:solidFill>
                <a:latin typeface="Arial"/>
                <a:ea typeface="ＭＳ Ｐゴシック"/>
              </a:rPr>
              <a:t>2.4 GHz</a:t>
            </a:r>
            <a:br>
              <a:rPr lang="ja-JP" altLang="en-US" sz="900">
                <a:latin typeface="Arial"/>
                <a:ea typeface="ＭＳ Ｐゴシック"/>
              </a:rPr>
            </a:br>
            <a:r>
              <a:rPr lang="ja-JP" altLang="en-US" sz="900" b="1">
                <a:solidFill>
                  <a:srgbClr val="676767"/>
                </a:solidFill>
                <a:latin typeface="Arial"/>
                <a:ea typeface="ＭＳ Ｐゴシック"/>
              </a:rPr>
              <a:t>サービス中</a:t>
            </a:r>
          </a:p>
        </p:txBody>
      </p:sp>
      <p:sp>
        <p:nvSpPr>
          <p:cNvPr id="15" name="TextBox 14"/>
          <p:cNvSpPr txBox="1">
            <a:spLocks noChangeArrowheads="1"/>
          </p:cNvSpPr>
          <p:nvPr/>
        </p:nvSpPr>
        <p:spPr bwMode="auto">
          <a:xfrm>
            <a:off x="6088816" y="3122613"/>
            <a:ext cx="12025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dirty="0">
                <a:solidFill>
                  <a:srgbClr val="676767"/>
                </a:solidFill>
                <a:latin typeface="Arial"/>
                <a:ea typeface="ＭＳ Ｐゴシック"/>
              </a:rPr>
              <a:t>2.4 </a:t>
            </a:r>
            <a:r>
              <a:rPr lang="ja-JP" altLang="en-US" sz="900" b="1" dirty="0">
                <a:solidFill>
                  <a:srgbClr val="676767"/>
                </a:solidFill>
                <a:latin typeface="Arial"/>
                <a:ea typeface="ＭＳ Ｐゴシック"/>
              </a:rPr>
              <a:t>～ </a:t>
            </a:r>
            <a:r>
              <a:rPr lang="en-US" altLang="ja-JP" sz="900" b="1" dirty="0">
                <a:solidFill>
                  <a:srgbClr val="676767"/>
                </a:solidFill>
                <a:latin typeface="Arial"/>
                <a:ea typeface="ＭＳ Ｐゴシック"/>
              </a:rPr>
              <a:t>5 GHz</a:t>
            </a:r>
            <a:br>
              <a:rPr lang="ja-JP" altLang="en-US" sz="900" dirty="0">
                <a:latin typeface="Arial"/>
                <a:ea typeface="ＭＳ Ｐゴシック"/>
              </a:rPr>
            </a:br>
            <a:r>
              <a:rPr lang="ja-JP" altLang="en-US" sz="900" b="1" dirty="0">
                <a:solidFill>
                  <a:srgbClr val="676767"/>
                </a:solidFill>
                <a:latin typeface="Arial"/>
                <a:ea typeface="ＭＳ Ｐゴシック"/>
              </a:rPr>
              <a:t>監視中</a:t>
            </a:r>
          </a:p>
          <a:p>
            <a:pPr algn="r"/>
            <a:r>
              <a:rPr lang="ja-JP" altLang="en-US" sz="700" b="1" dirty="0">
                <a:solidFill>
                  <a:srgbClr val="676767"/>
                </a:solidFill>
                <a:latin typeface="Arial"/>
                <a:ea typeface="ＭＳ Ｐゴシック"/>
              </a:rPr>
              <a:t>ワイヤレス セキュリティ、</a:t>
            </a:r>
          </a:p>
          <a:p>
            <a:pPr algn="r"/>
            <a:r>
              <a:rPr lang="ja-JP" altLang="en-US" sz="700" b="1" dirty="0">
                <a:solidFill>
                  <a:srgbClr val="676767"/>
                </a:solidFill>
                <a:latin typeface="Arial"/>
                <a:ea typeface="ＭＳ Ｐゴシック"/>
              </a:rPr>
              <a:t>ワイヤレスアシュアランス、</a:t>
            </a:r>
          </a:p>
          <a:p>
            <a:pPr algn="r"/>
            <a:r>
              <a:rPr lang="ja-JP" altLang="en-US" sz="700" b="1" dirty="0">
                <a:solidFill>
                  <a:srgbClr val="676767"/>
                </a:solidFill>
                <a:latin typeface="Arial"/>
                <a:ea typeface="ＭＳ Ｐゴシック"/>
              </a:rPr>
              <a:t>ロケーション*</a:t>
            </a:r>
          </a:p>
        </p:txBody>
      </p:sp>
      <p:grpSp>
        <p:nvGrpSpPr>
          <p:cNvPr id="16" name="Group 9"/>
          <p:cNvGrpSpPr>
            <a:grpSpLocks/>
          </p:cNvGrpSpPr>
          <p:nvPr/>
        </p:nvGrpSpPr>
        <p:grpSpPr bwMode="auto">
          <a:xfrm>
            <a:off x="4751388" y="5321888"/>
            <a:ext cx="279400" cy="279400"/>
            <a:chOff x="8129377" y="1720034"/>
            <a:chExt cx="279226" cy="279226"/>
          </a:xfrm>
        </p:grpSpPr>
        <p:sp>
          <p:nvSpPr>
            <p:cNvPr id="17" name="Oval 16"/>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8" name="Group 82"/>
            <p:cNvGrpSpPr/>
            <p:nvPr/>
          </p:nvGrpSpPr>
          <p:grpSpPr>
            <a:xfrm>
              <a:off x="8234764" y="1769177"/>
              <a:ext cx="72837" cy="187637"/>
              <a:chOff x="-1077913" y="2101851"/>
              <a:chExt cx="1011238" cy="2605088"/>
            </a:xfrm>
            <a:solidFill>
              <a:schemeClr val="bg2"/>
            </a:solidFill>
          </p:grpSpPr>
          <p:sp>
            <p:nvSpPr>
              <p:cNvPr id="19" name="Freeform 18"/>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0" name="Freeform 19"/>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sp>
        <p:nvSpPr>
          <p:cNvPr id="159752" name="TextBox 20"/>
          <p:cNvSpPr txBox="1">
            <a:spLocks noChangeArrowheads="1"/>
          </p:cNvSpPr>
          <p:nvPr/>
        </p:nvSpPr>
        <p:spPr bwMode="auto">
          <a:xfrm>
            <a:off x="5745163" y="358775"/>
            <a:ext cx="81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a:solidFill>
                  <a:srgbClr val="676767"/>
                </a:solidFill>
                <a:latin typeface="Arial"/>
                <a:ea typeface="ＭＳ Ｐゴシック"/>
              </a:rPr>
              <a:t>5 GHz</a:t>
            </a:r>
          </a:p>
          <a:p>
            <a:pPr algn="r"/>
            <a:r>
              <a:rPr lang="ja-JP" altLang="en-US" sz="900" b="1">
                <a:solidFill>
                  <a:srgbClr val="676767"/>
                </a:solidFill>
                <a:latin typeface="Arial"/>
                <a:ea typeface="ＭＳ Ｐゴシック"/>
              </a:rPr>
              <a:t>サービス中</a:t>
            </a:r>
          </a:p>
        </p:txBody>
      </p:sp>
      <p:cxnSp>
        <p:nvCxnSpPr>
          <p:cNvPr id="22" name="Straight Connector 21"/>
          <p:cNvCxnSpPr/>
          <p:nvPr/>
        </p:nvCxnSpPr>
        <p:spPr>
          <a:xfrm>
            <a:off x="6557963" y="387350"/>
            <a:ext cx="0" cy="40481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9754" name="TextBox 22"/>
          <p:cNvSpPr txBox="1">
            <a:spLocks noChangeArrowheads="1"/>
          </p:cNvSpPr>
          <p:nvPr/>
        </p:nvSpPr>
        <p:spPr bwMode="auto">
          <a:xfrm>
            <a:off x="5097463" y="3122613"/>
            <a:ext cx="1025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a:solidFill>
                  <a:srgbClr val="676767"/>
                </a:solidFill>
                <a:latin typeface="Arial"/>
                <a:ea typeface="ＭＳ Ｐゴシック"/>
              </a:rPr>
              <a:t>5 GHz</a:t>
            </a:r>
          </a:p>
          <a:p>
            <a:pPr algn="r"/>
            <a:r>
              <a:rPr lang="ja-JP" altLang="en-US" sz="900" b="1">
                <a:solidFill>
                  <a:srgbClr val="676767"/>
                </a:solidFill>
                <a:latin typeface="Arial"/>
                <a:ea typeface="ＭＳ Ｐゴシック"/>
              </a:rPr>
              <a:t>サービス中</a:t>
            </a:r>
          </a:p>
        </p:txBody>
      </p:sp>
      <p:cxnSp>
        <p:nvCxnSpPr>
          <p:cNvPr id="24" name="Straight Connector 23"/>
          <p:cNvCxnSpPr/>
          <p:nvPr/>
        </p:nvCxnSpPr>
        <p:spPr>
          <a:xfrm>
            <a:off x="6122988" y="3149600"/>
            <a:ext cx="0" cy="406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71513" y="2447925"/>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676767"/>
                </a:solidFill>
                <a:latin typeface="Arial"/>
                <a:ea typeface="ＭＳ Ｐゴシック"/>
              </a:rPr>
              <a:t>2.4 GHz</a:t>
            </a:r>
            <a:br>
              <a:rPr lang="ja-JP" altLang="en-US" sz="900">
                <a:latin typeface="Arial"/>
                <a:ea typeface="ＭＳ Ｐゴシック"/>
              </a:rPr>
            </a:br>
            <a:r>
              <a:rPr lang="ja-JP" altLang="en-US" sz="900" b="1">
                <a:solidFill>
                  <a:srgbClr val="676767"/>
                </a:solidFill>
                <a:latin typeface="Arial"/>
                <a:ea typeface="ＭＳ Ｐゴシック"/>
              </a:rPr>
              <a:t>サービス中</a:t>
            </a:r>
          </a:p>
        </p:txBody>
      </p:sp>
      <p:sp>
        <p:nvSpPr>
          <p:cNvPr id="159757" name="TextBox 25"/>
          <p:cNvSpPr txBox="1">
            <a:spLocks noChangeArrowheads="1"/>
          </p:cNvSpPr>
          <p:nvPr/>
        </p:nvSpPr>
        <p:spPr bwMode="auto">
          <a:xfrm>
            <a:off x="-125413" y="2447925"/>
            <a:ext cx="812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en-US" altLang="ja-JP" sz="900" b="1" dirty="0">
                <a:solidFill>
                  <a:srgbClr val="676767"/>
                </a:solidFill>
                <a:latin typeface="Arial"/>
                <a:ea typeface="ＭＳ Ｐゴシック"/>
              </a:rPr>
              <a:t>5 GHz</a:t>
            </a:r>
          </a:p>
          <a:p>
            <a:pPr algn="r"/>
            <a:r>
              <a:rPr lang="ja-JP" altLang="en-US" sz="900" b="1" dirty="0">
                <a:solidFill>
                  <a:srgbClr val="676767"/>
                </a:solidFill>
                <a:latin typeface="Arial"/>
                <a:ea typeface="ＭＳ Ｐゴシック"/>
              </a:rPr>
              <a:t>サービス中</a:t>
            </a:r>
          </a:p>
        </p:txBody>
      </p:sp>
      <p:cxnSp>
        <p:nvCxnSpPr>
          <p:cNvPr id="27" name="Straight Connector 26"/>
          <p:cNvCxnSpPr/>
          <p:nvPr/>
        </p:nvCxnSpPr>
        <p:spPr>
          <a:xfrm>
            <a:off x="687388" y="2476500"/>
            <a:ext cx="0" cy="404813"/>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59759" name="Group 92"/>
          <p:cNvGrpSpPr>
            <a:grpSpLocks/>
          </p:cNvGrpSpPr>
          <p:nvPr/>
        </p:nvGrpSpPr>
        <p:grpSpPr bwMode="auto">
          <a:xfrm>
            <a:off x="1344613" y="2490788"/>
            <a:ext cx="342900" cy="342900"/>
            <a:chOff x="11022921" y="-2056847"/>
            <a:chExt cx="904242" cy="904242"/>
          </a:xfrm>
        </p:grpSpPr>
        <p:sp>
          <p:nvSpPr>
            <p:cNvPr id="29" name="Oval 28"/>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30" name="Group 94"/>
            <p:cNvGrpSpPr/>
            <p:nvPr/>
          </p:nvGrpSpPr>
          <p:grpSpPr>
            <a:xfrm>
              <a:off x="11228154" y="-1852412"/>
              <a:ext cx="493776" cy="495372"/>
              <a:chOff x="6003191" y="4235559"/>
              <a:chExt cx="493776" cy="495372"/>
            </a:xfrm>
            <a:solidFill>
              <a:schemeClr val="accent4"/>
            </a:solidFill>
          </p:grpSpPr>
          <p:sp>
            <p:nvSpPr>
              <p:cNvPr id="31"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32" name="Freeform 31"/>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grpSp>
        <p:nvGrpSpPr>
          <p:cNvPr id="33" name="Group 108"/>
          <p:cNvGrpSpPr>
            <a:grpSpLocks/>
          </p:cNvGrpSpPr>
          <p:nvPr/>
        </p:nvGrpSpPr>
        <p:grpSpPr bwMode="auto">
          <a:xfrm>
            <a:off x="5170488" y="5321888"/>
            <a:ext cx="279400" cy="279400"/>
            <a:chOff x="8129377" y="1720034"/>
            <a:chExt cx="279226" cy="279226"/>
          </a:xfrm>
        </p:grpSpPr>
        <p:sp>
          <p:nvSpPr>
            <p:cNvPr id="34" name="Oval 3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35" name="Group 110"/>
            <p:cNvGrpSpPr/>
            <p:nvPr/>
          </p:nvGrpSpPr>
          <p:grpSpPr>
            <a:xfrm>
              <a:off x="8234764" y="1769177"/>
              <a:ext cx="72837" cy="187637"/>
              <a:chOff x="-1077913" y="2101851"/>
              <a:chExt cx="1011238" cy="2605088"/>
            </a:xfrm>
            <a:solidFill>
              <a:schemeClr val="bg2"/>
            </a:solidFill>
          </p:grpSpPr>
          <p:sp>
            <p:nvSpPr>
              <p:cNvPr id="36" name="Freeform 3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37" name="Freeform 3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38" name="Group 113"/>
          <p:cNvGrpSpPr>
            <a:grpSpLocks/>
          </p:cNvGrpSpPr>
          <p:nvPr/>
        </p:nvGrpSpPr>
        <p:grpSpPr bwMode="auto">
          <a:xfrm>
            <a:off x="5937557" y="5349876"/>
            <a:ext cx="279400" cy="279400"/>
            <a:chOff x="8129377" y="1720034"/>
            <a:chExt cx="279226" cy="279226"/>
          </a:xfrm>
        </p:grpSpPr>
        <p:sp>
          <p:nvSpPr>
            <p:cNvPr id="39" name="Oval 3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40" name="Group 115"/>
            <p:cNvGrpSpPr/>
            <p:nvPr/>
          </p:nvGrpSpPr>
          <p:grpSpPr>
            <a:xfrm>
              <a:off x="8234764" y="1769177"/>
              <a:ext cx="72837" cy="187637"/>
              <a:chOff x="-1077913" y="2101851"/>
              <a:chExt cx="1011238" cy="2605088"/>
            </a:xfrm>
            <a:solidFill>
              <a:schemeClr val="bg2"/>
            </a:solidFill>
          </p:grpSpPr>
          <p:sp>
            <p:nvSpPr>
              <p:cNvPr id="41" name="Freeform 4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42" name="Freeform 4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43" name="Group 118"/>
          <p:cNvGrpSpPr>
            <a:grpSpLocks/>
          </p:cNvGrpSpPr>
          <p:nvPr/>
        </p:nvGrpSpPr>
        <p:grpSpPr bwMode="auto">
          <a:xfrm>
            <a:off x="5589588" y="5349876"/>
            <a:ext cx="277813" cy="279400"/>
            <a:chOff x="8129377" y="1720034"/>
            <a:chExt cx="279226" cy="279226"/>
          </a:xfrm>
        </p:grpSpPr>
        <p:sp>
          <p:nvSpPr>
            <p:cNvPr id="44" name="Oval 4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45" name="Group 120"/>
            <p:cNvGrpSpPr/>
            <p:nvPr/>
          </p:nvGrpSpPr>
          <p:grpSpPr>
            <a:xfrm>
              <a:off x="8234764" y="1769177"/>
              <a:ext cx="72837" cy="187637"/>
              <a:chOff x="-1077913" y="2101851"/>
              <a:chExt cx="1011238" cy="2605088"/>
            </a:xfrm>
            <a:solidFill>
              <a:schemeClr val="bg2"/>
            </a:solidFill>
          </p:grpSpPr>
          <p:sp>
            <p:nvSpPr>
              <p:cNvPr id="46" name="Freeform 4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47" name="Freeform 4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48" name="Group 123"/>
          <p:cNvGrpSpPr>
            <a:grpSpLocks/>
          </p:cNvGrpSpPr>
          <p:nvPr/>
        </p:nvGrpSpPr>
        <p:grpSpPr bwMode="auto">
          <a:xfrm>
            <a:off x="3670300" y="5316950"/>
            <a:ext cx="279400" cy="279400"/>
            <a:chOff x="8129377" y="1720034"/>
            <a:chExt cx="279226" cy="279226"/>
          </a:xfrm>
        </p:grpSpPr>
        <p:sp>
          <p:nvSpPr>
            <p:cNvPr id="49" name="Oval 4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50" name="Group 125"/>
            <p:cNvGrpSpPr/>
            <p:nvPr/>
          </p:nvGrpSpPr>
          <p:grpSpPr>
            <a:xfrm>
              <a:off x="8234764" y="1769177"/>
              <a:ext cx="72837" cy="187637"/>
              <a:chOff x="-1077913" y="2101851"/>
              <a:chExt cx="1011238" cy="2605088"/>
            </a:xfrm>
            <a:solidFill>
              <a:schemeClr val="bg2"/>
            </a:solidFill>
          </p:grpSpPr>
          <p:sp>
            <p:nvSpPr>
              <p:cNvPr id="51" name="Freeform 5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52" name="Freeform 5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53" name="Group 133"/>
          <p:cNvGrpSpPr>
            <a:grpSpLocks/>
          </p:cNvGrpSpPr>
          <p:nvPr/>
        </p:nvGrpSpPr>
        <p:grpSpPr bwMode="auto">
          <a:xfrm>
            <a:off x="3328965" y="5316950"/>
            <a:ext cx="279400" cy="277812"/>
            <a:chOff x="8129377" y="1720034"/>
            <a:chExt cx="279226" cy="279226"/>
          </a:xfrm>
        </p:grpSpPr>
        <p:sp>
          <p:nvSpPr>
            <p:cNvPr id="54" name="Oval 5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55" name="Group 135"/>
            <p:cNvGrpSpPr/>
            <p:nvPr/>
          </p:nvGrpSpPr>
          <p:grpSpPr>
            <a:xfrm>
              <a:off x="8234764" y="1769177"/>
              <a:ext cx="72837" cy="187637"/>
              <a:chOff x="-1077913" y="2101851"/>
              <a:chExt cx="1011238" cy="2605088"/>
            </a:xfrm>
            <a:solidFill>
              <a:schemeClr val="bg2"/>
            </a:solidFill>
          </p:grpSpPr>
          <p:sp>
            <p:nvSpPr>
              <p:cNvPr id="56" name="Freeform 5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57" name="Freeform 5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58" name="Group 143"/>
          <p:cNvGrpSpPr>
            <a:grpSpLocks/>
          </p:cNvGrpSpPr>
          <p:nvPr/>
        </p:nvGrpSpPr>
        <p:grpSpPr bwMode="auto">
          <a:xfrm>
            <a:off x="4011635" y="5315362"/>
            <a:ext cx="279400" cy="279400"/>
            <a:chOff x="8129377" y="1720034"/>
            <a:chExt cx="279226" cy="279226"/>
          </a:xfrm>
        </p:grpSpPr>
        <p:sp>
          <p:nvSpPr>
            <p:cNvPr id="59" name="Oval 5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0" name="Group 145"/>
            <p:cNvGrpSpPr/>
            <p:nvPr/>
          </p:nvGrpSpPr>
          <p:grpSpPr>
            <a:xfrm>
              <a:off x="8234764" y="1769177"/>
              <a:ext cx="72837" cy="187637"/>
              <a:chOff x="-1077913" y="2101851"/>
              <a:chExt cx="1011238" cy="2605088"/>
            </a:xfrm>
            <a:solidFill>
              <a:schemeClr val="bg2"/>
            </a:solidFill>
          </p:grpSpPr>
          <p:sp>
            <p:nvSpPr>
              <p:cNvPr id="61" name="Freeform 6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62" name="Freeform 6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6" name="Group 155"/>
          <p:cNvGrpSpPr>
            <a:grpSpLocks/>
          </p:cNvGrpSpPr>
          <p:nvPr/>
        </p:nvGrpSpPr>
        <p:grpSpPr bwMode="auto">
          <a:xfrm>
            <a:off x="7406169" y="5341328"/>
            <a:ext cx="279400" cy="279400"/>
            <a:chOff x="8129377" y="1720034"/>
            <a:chExt cx="279226" cy="279226"/>
          </a:xfrm>
        </p:grpSpPr>
        <p:sp>
          <p:nvSpPr>
            <p:cNvPr id="64" name="Oval 6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5" name="Group 157"/>
            <p:cNvGrpSpPr/>
            <p:nvPr/>
          </p:nvGrpSpPr>
          <p:grpSpPr>
            <a:xfrm>
              <a:off x="8234764" y="1769177"/>
              <a:ext cx="72837" cy="187637"/>
              <a:chOff x="-1077913" y="2101851"/>
              <a:chExt cx="1011238" cy="2605088"/>
            </a:xfrm>
            <a:solidFill>
              <a:schemeClr val="bg2"/>
            </a:solidFill>
          </p:grpSpPr>
          <p:sp>
            <p:nvSpPr>
              <p:cNvPr id="66" name="Freeform 6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67" name="Freeform 6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7" name="Group 160"/>
          <p:cNvGrpSpPr>
            <a:grpSpLocks/>
          </p:cNvGrpSpPr>
          <p:nvPr/>
        </p:nvGrpSpPr>
        <p:grpSpPr bwMode="auto">
          <a:xfrm>
            <a:off x="7730729" y="5321888"/>
            <a:ext cx="279400" cy="279400"/>
            <a:chOff x="8129377" y="1720034"/>
            <a:chExt cx="279226" cy="279226"/>
          </a:xfrm>
        </p:grpSpPr>
        <p:sp>
          <p:nvSpPr>
            <p:cNvPr id="69" name="Oval 6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70" name="Group 162"/>
            <p:cNvGrpSpPr/>
            <p:nvPr/>
          </p:nvGrpSpPr>
          <p:grpSpPr>
            <a:xfrm>
              <a:off x="8234764" y="1769177"/>
              <a:ext cx="72837" cy="187637"/>
              <a:chOff x="-1077913" y="2101851"/>
              <a:chExt cx="1011238" cy="2605088"/>
            </a:xfrm>
            <a:solidFill>
              <a:schemeClr val="bg2"/>
            </a:solidFill>
          </p:grpSpPr>
          <p:sp>
            <p:nvSpPr>
              <p:cNvPr id="71" name="Freeform 7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72" name="Freeform 7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8" name="Group 165"/>
          <p:cNvGrpSpPr>
            <a:grpSpLocks/>
          </p:cNvGrpSpPr>
          <p:nvPr/>
        </p:nvGrpSpPr>
        <p:grpSpPr bwMode="auto">
          <a:xfrm>
            <a:off x="7047194" y="5341505"/>
            <a:ext cx="279400" cy="279400"/>
            <a:chOff x="8129377" y="1720034"/>
            <a:chExt cx="279226" cy="279226"/>
          </a:xfrm>
        </p:grpSpPr>
        <p:sp>
          <p:nvSpPr>
            <p:cNvPr id="74" name="Oval 7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75" name="Group 167"/>
            <p:cNvGrpSpPr/>
            <p:nvPr/>
          </p:nvGrpSpPr>
          <p:grpSpPr>
            <a:xfrm>
              <a:off x="8234764" y="1769177"/>
              <a:ext cx="72837" cy="187637"/>
              <a:chOff x="-1077913" y="2101851"/>
              <a:chExt cx="1011238" cy="2605088"/>
            </a:xfrm>
            <a:solidFill>
              <a:schemeClr val="bg2"/>
            </a:solidFill>
          </p:grpSpPr>
          <p:sp>
            <p:nvSpPr>
              <p:cNvPr id="76" name="Freeform 7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77" name="Freeform 7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69" name="Group 170"/>
          <p:cNvGrpSpPr>
            <a:grpSpLocks/>
          </p:cNvGrpSpPr>
          <p:nvPr/>
        </p:nvGrpSpPr>
        <p:grpSpPr bwMode="auto">
          <a:xfrm>
            <a:off x="6660590" y="5344875"/>
            <a:ext cx="279400" cy="279400"/>
            <a:chOff x="8129377" y="1720034"/>
            <a:chExt cx="279226" cy="279226"/>
          </a:xfrm>
        </p:grpSpPr>
        <p:sp>
          <p:nvSpPr>
            <p:cNvPr id="79" name="Oval 7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80" name="Group 172"/>
            <p:cNvGrpSpPr/>
            <p:nvPr/>
          </p:nvGrpSpPr>
          <p:grpSpPr>
            <a:xfrm>
              <a:off x="8234764" y="1769177"/>
              <a:ext cx="72837" cy="187637"/>
              <a:chOff x="-1077913" y="2101851"/>
              <a:chExt cx="1011238" cy="2605088"/>
            </a:xfrm>
            <a:solidFill>
              <a:schemeClr val="bg2"/>
            </a:solidFill>
          </p:grpSpPr>
          <p:sp>
            <p:nvSpPr>
              <p:cNvPr id="81" name="Freeform 8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82" name="Freeform 8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159770" name="Group 175"/>
          <p:cNvGrpSpPr>
            <a:grpSpLocks/>
          </p:cNvGrpSpPr>
          <p:nvPr/>
        </p:nvGrpSpPr>
        <p:grpSpPr bwMode="auto">
          <a:xfrm>
            <a:off x="6293026" y="5364536"/>
            <a:ext cx="279400" cy="279400"/>
            <a:chOff x="8129377" y="1720034"/>
            <a:chExt cx="279226" cy="279226"/>
          </a:xfrm>
        </p:grpSpPr>
        <p:sp>
          <p:nvSpPr>
            <p:cNvPr id="84" name="Oval 83"/>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85" name="Group 177"/>
            <p:cNvGrpSpPr/>
            <p:nvPr/>
          </p:nvGrpSpPr>
          <p:grpSpPr>
            <a:xfrm>
              <a:off x="8234764" y="1769177"/>
              <a:ext cx="72837" cy="187637"/>
              <a:chOff x="-1077913" y="2101851"/>
              <a:chExt cx="1011238" cy="2605088"/>
            </a:xfrm>
            <a:solidFill>
              <a:schemeClr val="bg2"/>
            </a:solidFill>
          </p:grpSpPr>
          <p:sp>
            <p:nvSpPr>
              <p:cNvPr id="86" name="Freeform 8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87" name="Freeform 8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88" name="Group 180"/>
          <p:cNvGrpSpPr>
            <a:grpSpLocks/>
          </p:cNvGrpSpPr>
          <p:nvPr/>
        </p:nvGrpSpPr>
        <p:grpSpPr bwMode="auto">
          <a:xfrm>
            <a:off x="4361656" y="5321888"/>
            <a:ext cx="279400" cy="279400"/>
            <a:chOff x="8129377" y="1720034"/>
            <a:chExt cx="279226" cy="279226"/>
          </a:xfrm>
        </p:grpSpPr>
        <p:sp>
          <p:nvSpPr>
            <p:cNvPr id="89" name="Oval 88"/>
            <p:cNvSpPr/>
            <p:nvPr/>
          </p:nvSpPr>
          <p:spPr>
            <a:xfrm>
              <a:off x="8129377" y="1720034"/>
              <a:ext cx="279226" cy="279226"/>
            </a:xfrm>
            <a:prstGeom prst="ellipse">
              <a:avLst/>
            </a:prstGeom>
            <a:solidFill>
              <a:srgbClr val="9E9EA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90" name="Group 182"/>
            <p:cNvGrpSpPr/>
            <p:nvPr/>
          </p:nvGrpSpPr>
          <p:grpSpPr>
            <a:xfrm>
              <a:off x="8234764" y="1769177"/>
              <a:ext cx="72837" cy="187637"/>
              <a:chOff x="-1077913" y="2101851"/>
              <a:chExt cx="1011238" cy="2605088"/>
            </a:xfrm>
            <a:solidFill>
              <a:schemeClr val="bg2"/>
            </a:solidFill>
          </p:grpSpPr>
          <p:sp>
            <p:nvSpPr>
              <p:cNvPr id="91" name="Freeform 9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92" name="Freeform 9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rgbClr val="FFFFFF"/>
              </a:solidFill>
              <a:ln>
                <a:noFill/>
              </a:ln>
            </p:spPr>
            <p:txBody>
              <a:bodyPr/>
              <a:lstStyle/>
              <a:p>
                <a:pPr>
                  <a:defRPr/>
                </a:pPr>
                <a:endParaRPr lang="en-US" dirty="0">
                  <a:solidFill>
                    <a:srgbClr val="676767"/>
                  </a:solidFill>
                  <a:latin typeface="Arial"/>
                  <a:ea typeface="ＭＳ Ｐゴシック"/>
                </a:endParaRPr>
              </a:p>
            </p:txBody>
          </p:sp>
        </p:grpSp>
      </p:grpSp>
      <p:grpSp>
        <p:nvGrpSpPr>
          <p:cNvPr id="93" name="Group 185"/>
          <p:cNvGrpSpPr>
            <a:grpSpLocks/>
          </p:cNvGrpSpPr>
          <p:nvPr/>
        </p:nvGrpSpPr>
        <p:grpSpPr bwMode="auto">
          <a:xfrm>
            <a:off x="2987209" y="5318537"/>
            <a:ext cx="279400" cy="279400"/>
            <a:chOff x="8129377" y="1720034"/>
            <a:chExt cx="279226" cy="279226"/>
          </a:xfrm>
        </p:grpSpPr>
        <p:sp>
          <p:nvSpPr>
            <p:cNvPr id="94" name="Oval 9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95" name="Group 187"/>
            <p:cNvGrpSpPr/>
            <p:nvPr/>
          </p:nvGrpSpPr>
          <p:grpSpPr>
            <a:xfrm>
              <a:off x="8234764" y="1769177"/>
              <a:ext cx="72837" cy="187637"/>
              <a:chOff x="-1077913" y="2101851"/>
              <a:chExt cx="1011238" cy="2605088"/>
            </a:xfrm>
            <a:solidFill>
              <a:schemeClr val="bg2"/>
            </a:solidFill>
          </p:grpSpPr>
          <p:sp>
            <p:nvSpPr>
              <p:cNvPr id="96" name="Freeform 9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97" name="Freeform 9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98" name="Group 190"/>
          <p:cNvGrpSpPr>
            <a:grpSpLocks/>
          </p:cNvGrpSpPr>
          <p:nvPr/>
        </p:nvGrpSpPr>
        <p:grpSpPr bwMode="auto">
          <a:xfrm>
            <a:off x="819150" y="2143125"/>
            <a:ext cx="304800" cy="304800"/>
            <a:chOff x="971601" y="1893303"/>
            <a:chExt cx="305263" cy="305263"/>
          </a:xfrm>
        </p:grpSpPr>
        <p:sp>
          <p:nvSpPr>
            <p:cNvPr id="99" name="Oval 98"/>
            <p:cNvSpPr/>
            <p:nvPr/>
          </p:nvSpPr>
          <p:spPr>
            <a:xfrm>
              <a:off x="971601" y="1893303"/>
              <a:ext cx="305263" cy="305263"/>
            </a:xfrm>
            <a:prstGeom prst="ellipse">
              <a:avLst/>
            </a:prstGeom>
            <a:solidFill>
              <a:srgbClr val="008000"/>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800" dirty="0">
                <a:solidFill>
                  <a:srgbClr val="FFFFFF"/>
                </a:solidFill>
                <a:latin typeface="Arial"/>
                <a:ea typeface="ＭＳ Ｐゴシック"/>
              </a:endParaRPr>
            </a:p>
          </p:txBody>
        </p:sp>
        <p:sp>
          <p:nvSpPr>
            <p:cNvPr id="159818" name="Freeform 99"/>
            <p:cNvSpPr>
              <a:spLocks/>
            </p:cNvSpPr>
            <p:nvPr/>
          </p:nvSpPr>
          <p:spPr bwMode="auto">
            <a:xfrm>
              <a:off x="1053833" y="1981355"/>
              <a:ext cx="149716" cy="141972"/>
            </a:xfrm>
            <a:custGeom>
              <a:avLst/>
              <a:gdLst>
                <a:gd name="T0" fmla="*/ 145133 w 98"/>
                <a:gd name="T1" fmla="*/ 0 h 93"/>
                <a:gd name="T2" fmla="*/ 149716 w 98"/>
                <a:gd name="T3" fmla="*/ 6106 h 93"/>
                <a:gd name="T4" fmla="*/ 97774 w 98"/>
                <a:gd name="T5" fmla="*/ 59537 h 93"/>
                <a:gd name="T6" fmla="*/ 54998 w 98"/>
                <a:gd name="T7" fmla="*/ 126706 h 93"/>
                <a:gd name="T8" fmla="*/ 47359 w 98"/>
                <a:gd name="T9" fmla="*/ 131286 h 93"/>
                <a:gd name="T10" fmla="*/ 33610 w 98"/>
                <a:gd name="T11" fmla="*/ 141972 h 93"/>
                <a:gd name="T12" fmla="*/ 27499 w 98"/>
                <a:gd name="T13" fmla="*/ 125180 h 93"/>
                <a:gd name="T14" fmla="*/ 24443 w 98"/>
                <a:gd name="T15" fmla="*/ 117547 h 93"/>
                <a:gd name="T16" fmla="*/ 12222 w 98"/>
                <a:gd name="T17" fmla="*/ 96175 h 93"/>
                <a:gd name="T18" fmla="*/ 0 w 98"/>
                <a:gd name="T19" fmla="*/ 87015 h 93"/>
                <a:gd name="T20" fmla="*/ 21388 w 98"/>
                <a:gd name="T21" fmla="*/ 74802 h 93"/>
                <a:gd name="T22" fmla="*/ 39721 w 98"/>
                <a:gd name="T23" fmla="*/ 96175 h 93"/>
                <a:gd name="T24" fmla="*/ 42776 w 98"/>
                <a:gd name="T25" fmla="*/ 103807 h 93"/>
                <a:gd name="T26" fmla="*/ 90135 w 98"/>
                <a:gd name="T27" fmla="*/ 44271 h 93"/>
                <a:gd name="T28" fmla="*/ 145133 w 98"/>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grpSp>
        <p:nvGrpSpPr>
          <p:cNvPr id="101" name="Group 193"/>
          <p:cNvGrpSpPr>
            <a:grpSpLocks/>
          </p:cNvGrpSpPr>
          <p:nvPr/>
        </p:nvGrpSpPr>
        <p:grpSpPr bwMode="auto">
          <a:xfrm>
            <a:off x="6707188" y="65088"/>
            <a:ext cx="306387" cy="304800"/>
            <a:chOff x="971601" y="1893303"/>
            <a:chExt cx="305263" cy="305263"/>
          </a:xfrm>
        </p:grpSpPr>
        <p:sp>
          <p:nvSpPr>
            <p:cNvPr id="102" name="Oval 101"/>
            <p:cNvSpPr/>
            <p:nvPr/>
          </p:nvSpPr>
          <p:spPr>
            <a:xfrm>
              <a:off x="971601" y="1893303"/>
              <a:ext cx="305263" cy="305263"/>
            </a:xfrm>
            <a:prstGeom prst="ellipse">
              <a:avLst/>
            </a:prstGeom>
            <a:solidFill>
              <a:srgbClr val="008000"/>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800" dirty="0">
                <a:solidFill>
                  <a:srgbClr val="FFFFFF"/>
                </a:solidFill>
                <a:latin typeface="Arial"/>
                <a:ea typeface="ＭＳ Ｐゴシック"/>
              </a:endParaRPr>
            </a:p>
          </p:txBody>
        </p:sp>
        <p:sp>
          <p:nvSpPr>
            <p:cNvPr id="159816" name="Freeform 102"/>
            <p:cNvSpPr>
              <a:spLocks/>
            </p:cNvSpPr>
            <p:nvPr/>
          </p:nvSpPr>
          <p:spPr bwMode="auto">
            <a:xfrm>
              <a:off x="1053833" y="1981355"/>
              <a:ext cx="149716" cy="141972"/>
            </a:xfrm>
            <a:custGeom>
              <a:avLst/>
              <a:gdLst>
                <a:gd name="T0" fmla="*/ 145133 w 98"/>
                <a:gd name="T1" fmla="*/ 0 h 93"/>
                <a:gd name="T2" fmla="*/ 149716 w 98"/>
                <a:gd name="T3" fmla="*/ 6106 h 93"/>
                <a:gd name="T4" fmla="*/ 97774 w 98"/>
                <a:gd name="T5" fmla="*/ 59537 h 93"/>
                <a:gd name="T6" fmla="*/ 54998 w 98"/>
                <a:gd name="T7" fmla="*/ 126706 h 93"/>
                <a:gd name="T8" fmla="*/ 47359 w 98"/>
                <a:gd name="T9" fmla="*/ 131286 h 93"/>
                <a:gd name="T10" fmla="*/ 33610 w 98"/>
                <a:gd name="T11" fmla="*/ 141972 h 93"/>
                <a:gd name="T12" fmla="*/ 27499 w 98"/>
                <a:gd name="T13" fmla="*/ 125180 h 93"/>
                <a:gd name="T14" fmla="*/ 24443 w 98"/>
                <a:gd name="T15" fmla="*/ 117547 h 93"/>
                <a:gd name="T16" fmla="*/ 12222 w 98"/>
                <a:gd name="T17" fmla="*/ 96175 h 93"/>
                <a:gd name="T18" fmla="*/ 0 w 98"/>
                <a:gd name="T19" fmla="*/ 87015 h 93"/>
                <a:gd name="T20" fmla="*/ 21388 w 98"/>
                <a:gd name="T21" fmla="*/ 74802 h 93"/>
                <a:gd name="T22" fmla="*/ 39721 w 98"/>
                <a:gd name="T23" fmla="*/ 96175 h 93"/>
                <a:gd name="T24" fmla="*/ 42776 w 98"/>
                <a:gd name="T25" fmla="*/ 103807 h 93"/>
                <a:gd name="T26" fmla="*/ 90135 w 98"/>
                <a:gd name="T27" fmla="*/ 44271 h 93"/>
                <a:gd name="T28" fmla="*/ 145133 w 98"/>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8585B"/>
                </a:solidFill>
                <a:latin typeface="Arial"/>
                <a:ea typeface="ＭＳ Ｐゴシック"/>
                <a:cs typeface="+mn-cs"/>
              </a:endParaRPr>
            </a:p>
          </p:txBody>
        </p:sp>
      </p:grpSp>
      <p:sp>
        <p:nvSpPr>
          <p:cNvPr id="107" name="TextBox 106"/>
          <p:cNvSpPr txBox="1">
            <a:spLocks noChangeArrowheads="1"/>
          </p:cNvSpPr>
          <p:nvPr/>
        </p:nvSpPr>
        <p:spPr bwMode="auto">
          <a:xfrm>
            <a:off x="6542088" y="358776"/>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a:solidFill>
                  <a:srgbClr val="32B2DF"/>
                </a:solidFill>
                <a:latin typeface="Arial"/>
                <a:ea typeface="ＭＳ Ｐゴシック"/>
              </a:rPr>
              <a:t>5 GHz</a:t>
            </a:r>
            <a:br>
              <a:rPr lang="ja-JP" altLang="en-US" sz="900">
                <a:latin typeface="Arial"/>
                <a:ea typeface="ＭＳ Ｐゴシック"/>
              </a:rPr>
            </a:br>
            <a:r>
              <a:rPr lang="ja-JP" altLang="en-US" sz="900" b="1">
                <a:solidFill>
                  <a:srgbClr val="32B2DF"/>
                </a:solidFill>
                <a:latin typeface="Arial"/>
                <a:ea typeface="ＭＳ Ｐゴシック"/>
              </a:rPr>
              <a:t>サービス中</a:t>
            </a:r>
            <a:endParaRPr lang="ja-JP" altLang="en-US" sz="900" b="1" dirty="0">
              <a:solidFill>
                <a:srgbClr val="32B2DF"/>
              </a:solidFill>
              <a:latin typeface="Arial"/>
              <a:ea typeface="ＭＳ Ｐゴシック"/>
            </a:endParaRPr>
          </a:p>
        </p:txBody>
      </p:sp>
      <p:sp>
        <p:nvSpPr>
          <p:cNvPr id="108" name="TextBox 107"/>
          <p:cNvSpPr txBox="1">
            <a:spLocks noChangeArrowheads="1"/>
          </p:cNvSpPr>
          <p:nvPr/>
        </p:nvSpPr>
        <p:spPr bwMode="auto">
          <a:xfrm>
            <a:off x="684049" y="2435363"/>
            <a:ext cx="7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ja-JP" sz="900" b="1" dirty="0">
                <a:solidFill>
                  <a:srgbClr val="32B2DF"/>
                </a:solidFill>
                <a:latin typeface="Arial"/>
                <a:ea typeface="ＭＳ Ｐゴシック"/>
              </a:rPr>
              <a:t>5 GHz</a:t>
            </a:r>
            <a:br>
              <a:rPr lang="ja-JP" altLang="en-US" sz="900" dirty="0">
                <a:latin typeface="Arial"/>
                <a:ea typeface="ＭＳ Ｐゴシック"/>
              </a:rPr>
            </a:br>
            <a:r>
              <a:rPr lang="ja-JP" altLang="en-US" sz="900" b="1" dirty="0">
                <a:solidFill>
                  <a:srgbClr val="32B2DF"/>
                </a:solidFill>
                <a:latin typeface="Arial"/>
                <a:ea typeface="ＭＳ Ｐゴシック"/>
              </a:rPr>
              <a:t>サービス中</a:t>
            </a:r>
          </a:p>
        </p:txBody>
      </p:sp>
      <p:sp>
        <p:nvSpPr>
          <p:cNvPr id="159787" name="TextBox 141"/>
          <p:cNvSpPr txBox="1">
            <a:spLocks noChangeArrowheads="1"/>
          </p:cNvSpPr>
          <p:nvPr/>
        </p:nvSpPr>
        <p:spPr bwMode="auto">
          <a:xfrm>
            <a:off x="7859713" y="4560888"/>
            <a:ext cx="923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ja-JP" altLang="en-US" sz="800">
                <a:solidFill>
                  <a:srgbClr val="676767"/>
                </a:solidFill>
                <a:latin typeface="Arial"/>
                <a:ea typeface="ＭＳ Ｐゴシック"/>
              </a:rPr>
              <a:t>*将来サポート予定</a:t>
            </a:r>
          </a:p>
        </p:txBody>
      </p:sp>
      <p:sp>
        <p:nvSpPr>
          <p:cNvPr id="2" name="Title 1"/>
          <p:cNvSpPr>
            <a:spLocks noGrp="1"/>
          </p:cNvSpPr>
          <p:nvPr>
            <p:ph type="title"/>
          </p:nvPr>
        </p:nvSpPr>
        <p:spPr/>
        <p:txBody>
          <a:bodyPr/>
          <a:lstStyle/>
          <a:p>
            <a:r>
              <a:rPr lang="ja-JP" altLang="en-US">
                <a:latin typeface="Arial"/>
                <a:ea typeface="ＭＳ Ｐゴシック"/>
              </a:rPr>
              <a:t>自己最適化ネットワーク</a:t>
            </a:r>
            <a:br>
              <a:rPr lang="ja-JP" altLang="en-US">
                <a:latin typeface="Arial"/>
                <a:ea typeface="ＭＳ Ｐゴシック"/>
              </a:rPr>
            </a:br>
            <a:r>
              <a:rPr lang="ja-JP" altLang="en-US" sz="2000">
                <a:solidFill>
                  <a:schemeClr val="accent1"/>
                </a:solidFill>
                <a:latin typeface="Arial"/>
                <a:ea typeface="ＭＳ Ｐゴシック"/>
              </a:rPr>
              <a:t>フレキシブル ラジオ アサインメント</a:t>
            </a:r>
            <a:endParaRPr lang="ja-JP" altLang="en-US" sz="2000" dirty="0">
              <a:solidFill>
                <a:schemeClr val="tx1">
                  <a:lumMod val="75000"/>
                </a:schemeClr>
              </a:solidFill>
              <a:latin typeface="Arial"/>
              <a:ea typeface="ＭＳ Ｐゴシック"/>
            </a:endParaRPr>
          </a:p>
        </p:txBody>
      </p:sp>
      <p:grpSp>
        <p:nvGrpSpPr>
          <p:cNvPr id="159747" name="Group 77"/>
          <p:cNvGrpSpPr>
            <a:grpSpLocks/>
          </p:cNvGrpSpPr>
          <p:nvPr/>
        </p:nvGrpSpPr>
        <p:grpSpPr bwMode="auto">
          <a:xfrm>
            <a:off x="5097463" y="3221038"/>
            <a:ext cx="342900" cy="342900"/>
            <a:chOff x="11022921" y="-2056847"/>
            <a:chExt cx="904242" cy="904242"/>
          </a:xfrm>
        </p:grpSpPr>
        <p:sp>
          <p:nvSpPr>
            <p:cNvPr id="5" name="Oval 4"/>
            <p:cNvSpPr/>
            <p:nvPr/>
          </p:nvSpPr>
          <p:spPr>
            <a:xfrm>
              <a:off x="11022921" y="-2056847"/>
              <a:ext cx="904242" cy="904242"/>
            </a:xfrm>
            <a:prstGeom prst="ellipse">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6" name="Group 79"/>
            <p:cNvGrpSpPr/>
            <p:nvPr/>
          </p:nvGrpSpPr>
          <p:grpSpPr>
            <a:xfrm>
              <a:off x="11228154" y="-1852412"/>
              <a:ext cx="493776" cy="495372"/>
              <a:chOff x="6003191" y="4235559"/>
              <a:chExt cx="493776" cy="495372"/>
            </a:xfrm>
            <a:solidFill>
              <a:schemeClr val="accent4"/>
            </a:solidFill>
          </p:grpSpPr>
          <p:sp>
            <p:nvSpPr>
              <p:cNvPr id="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sp>
            <p:nvSpPr>
              <p:cNvPr id="8" name="Freeform 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96D6"/>
                  </a:solidFill>
                  <a:latin typeface="Arial"/>
                  <a:ea typeface="ＭＳ Ｐゴシック"/>
                </a:endParaRPr>
              </a:p>
            </p:txBody>
          </p:sp>
        </p:grpSp>
      </p:grpSp>
      <p:sp>
        <p:nvSpPr>
          <p:cNvPr id="162" name="TextBox 161"/>
          <p:cNvSpPr txBox="1"/>
          <p:nvPr/>
        </p:nvSpPr>
        <p:spPr>
          <a:xfrm>
            <a:off x="442732" y="1030882"/>
            <a:ext cx="2978764" cy="646331"/>
          </a:xfrm>
          <a:prstGeom prst="rect">
            <a:avLst/>
          </a:prstGeom>
          <a:noFill/>
        </p:spPr>
        <p:txBody>
          <a:bodyPr wrap="square" rtlCol="0">
            <a:spAutoFit/>
          </a:bodyPr>
          <a:lstStyle/>
          <a:p>
            <a:r>
              <a:rPr lang="ja-JP" altLang="en-US" b="1" dirty="0">
                <a:solidFill>
                  <a:srgbClr val="58585B"/>
                </a:solidFill>
                <a:latin typeface="Arial"/>
                <a:ea typeface="ＭＳ Ｐゴシック"/>
              </a:rPr>
              <a:t>時間帯テンプレートを利用してキャパシティを最適化</a:t>
            </a:r>
          </a:p>
        </p:txBody>
      </p:sp>
      <p:grpSp>
        <p:nvGrpSpPr>
          <p:cNvPr id="183" name="Group 185"/>
          <p:cNvGrpSpPr>
            <a:grpSpLocks/>
          </p:cNvGrpSpPr>
          <p:nvPr/>
        </p:nvGrpSpPr>
        <p:grpSpPr bwMode="auto">
          <a:xfrm>
            <a:off x="5806960" y="2571750"/>
            <a:ext cx="279400" cy="279400"/>
            <a:chOff x="8129377" y="1720034"/>
            <a:chExt cx="279226" cy="279226"/>
          </a:xfrm>
        </p:grpSpPr>
        <p:sp>
          <p:nvSpPr>
            <p:cNvPr id="184" name="Oval 18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85" name="Group 187"/>
            <p:cNvGrpSpPr/>
            <p:nvPr/>
          </p:nvGrpSpPr>
          <p:grpSpPr>
            <a:xfrm>
              <a:off x="8234764" y="1769177"/>
              <a:ext cx="72837" cy="187637"/>
              <a:chOff x="-1077913" y="2101851"/>
              <a:chExt cx="1011238" cy="2605088"/>
            </a:xfrm>
            <a:solidFill>
              <a:schemeClr val="bg2"/>
            </a:solidFill>
          </p:grpSpPr>
          <p:sp>
            <p:nvSpPr>
              <p:cNvPr id="186" name="Freeform 18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87" name="Freeform 18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188" name="Group 185"/>
          <p:cNvGrpSpPr>
            <a:grpSpLocks/>
          </p:cNvGrpSpPr>
          <p:nvPr/>
        </p:nvGrpSpPr>
        <p:grpSpPr bwMode="auto">
          <a:xfrm>
            <a:off x="6153326" y="1666181"/>
            <a:ext cx="279400" cy="279400"/>
            <a:chOff x="8129377" y="1720034"/>
            <a:chExt cx="279226" cy="279226"/>
          </a:xfrm>
        </p:grpSpPr>
        <p:sp>
          <p:nvSpPr>
            <p:cNvPr id="189" name="Oval 18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90" name="Group 187"/>
            <p:cNvGrpSpPr/>
            <p:nvPr/>
          </p:nvGrpSpPr>
          <p:grpSpPr>
            <a:xfrm>
              <a:off x="8234764" y="1769177"/>
              <a:ext cx="72837" cy="187637"/>
              <a:chOff x="-1077913" y="2101851"/>
              <a:chExt cx="1011238" cy="2605088"/>
            </a:xfrm>
            <a:solidFill>
              <a:schemeClr val="bg2"/>
            </a:solidFill>
          </p:grpSpPr>
          <p:sp>
            <p:nvSpPr>
              <p:cNvPr id="191" name="Freeform 19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92" name="Freeform 19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193" name="Group 185"/>
          <p:cNvGrpSpPr>
            <a:grpSpLocks/>
          </p:cNvGrpSpPr>
          <p:nvPr/>
        </p:nvGrpSpPr>
        <p:grpSpPr bwMode="auto">
          <a:xfrm>
            <a:off x="3976257" y="1820301"/>
            <a:ext cx="279400" cy="279400"/>
            <a:chOff x="8129377" y="1720034"/>
            <a:chExt cx="279226" cy="279226"/>
          </a:xfrm>
        </p:grpSpPr>
        <p:sp>
          <p:nvSpPr>
            <p:cNvPr id="194" name="Oval 19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195" name="Group 187"/>
            <p:cNvGrpSpPr/>
            <p:nvPr/>
          </p:nvGrpSpPr>
          <p:grpSpPr>
            <a:xfrm>
              <a:off x="8234764" y="1769177"/>
              <a:ext cx="72837" cy="187637"/>
              <a:chOff x="-1077913" y="2101851"/>
              <a:chExt cx="1011238" cy="2605088"/>
            </a:xfrm>
            <a:solidFill>
              <a:schemeClr val="bg2"/>
            </a:solidFill>
          </p:grpSpPr>
          <p:sp>
            <p:nvSpPr>
              <p:cNvPr id="196" name="Freeform 19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197" name="Freeform 19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198" name="Group 185"/>
          <p:cNvGrpSpPr>
            <a:grpSpLocks/>
          </p:cNvGrpSpPr>
          <p:nvPr/>
        </p:nvGrpSpPr>
        <p:grpSpPr bwMode="auto">
          <a:xfrm>
            <a:off x="3025844" y="2909888"/>
            <a:ext cx="279400" cy="279400"/>
            <a:chOff x="8129377" y="1720034"/>
            <a:chExt cx="279226" cy="279226"/>
          </a:xfrm>
        </p:grpSpPr>
        <p:sp>
          <p:nvSpPr>
            <p:cNvPr id="199" name="Oval 19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00" name="Group 187"/>
            <p:cNvGrpSpPr/>
            <p:nvPr/>
          </p:nvGrpSpPr>
          <p:grpSpPr>
            <a:xfrm>
              <a:off x="8234764" y="1769177"/>
              <a:ext cx="72837" cy="187637"/>
              <a:chOff x="-1077913" y="2101851"/>
              <a:chExt cx="1011238" cy="2605088"/>
            </a:xfrm>
            <a:solidFill>
              <a:schemeClr val="bg2"/>
            </a:solidFill>
          </p:grpSpPr>
          <p:sp>
            <p:nvSpPr>
              <p:cNvPr id="201" name="Freeform 20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02" name="Freeform 20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03" name="Group 185"/>
          <p:cNvGrpSpPr>
            <a:grpSpLocks/>
          </p:cNvGrpSpPr>
          <p:nvPr/>
        </p:nvGrpSpPr>
        <p:grpSpPr bwMode="auto">
          <a:xfrm>
            <a:off x="2521135" y="3073806"/>
            <a:ext cx="279400" cy="279400"/>
            <a:chOff x="8129377" y="1720034"/>
            <a:chExt cx="279226" cy="279226"/>
          </a:xfrm>
        </p:grpSpPr>
        <p:sp>
          <p:nvSpPr>
            <p:cNvPr id="204" name="Oval 20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05" name="Group 187"/>
            <p:cNvGrpSpPr/>
            <p:nvPr/>
          </p:nvGrpSpPr>
          <p:grpSpPr>
            <a:xfrm>
              <a:off x="8234764" y="1769177"/>
              <a:ext cx="72837" cy="187637"/>
              <a:chOff x="-1077913" y="2101851"/>
              <a:chExt cx="1011238" cy="2605088"/>
            </a:xfrm>
            <a:solidFill>
              <a:schemeClr val="bg2"/>
            </a:solidFill>
          </p:grpSpPr>
          <p:sp>
            <p:nvSpPr>
              <p:cNvPr id="206" name="Freeform 20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07" name="Freeform 20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08" name="Group 185"/>
          <p:cNvGrpSpPr>
            <a:grpSpLocks/>
          </p:cNvGrpSpPr>
          <p:nvPr/>
        </p:nvGrpSpPr>
        <p:grpSpPr bwMode="auto">
          <a:xfrm>
            <a:off x="4270269" y="1819632"/>
            <a:ext cx="279400" cy="279400"/>
            <a:chOff x="8129377" y="1720034"/>
            <a:chExt cx="279226" cy="279226"/>
          </a:xfrm>
        </p:grpSpPr>
        <p:sp>
          <p:nvSpPr>
            <p:cNvPr id="209" name="Oval 20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10" name="Group 187"/>
            <p:cNvGrpSpPr/>
            <p:nvPr/>
          </p:nvGrpSpPr>
          <p:grpSpPr>
            <a:xfrm>
              <a:off x="8234764" y="1769177"/>
              <a:ext cx="72837" cy="187637"/>
              <a:chOff x="-1077913" y="2101851"/>
              <a:chExt cx="1011238" cy="2605088"/>
            </a:xfrm>
            <a:solidFill>
              <a:schemeClr val="bg2"/>
            </a:solidFill>
          </p:grpSpPr>
          <p:sp>
            <p:nvSpPr>
              <p:cNvPr id="211" name="Freeform 21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12" name="Freeform 21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13" name="Group 185"/>
          <p:cNvGrpSpPr>
            <a:grpSpLocks/>
          </p:cNvGrpSpPr>
          <p:nvPr/>
        </p:nvGrpSpPr>
        <p:grpSpPr bwMode="auto">
          <a:xfrm>
            <a:off x="5198597" y="1133474"/>
            <a:ext cx="279400" cy="279400"/>
            <a:chOff x="8129377" y="1720034"/>
            <a:chExt cx="279226" cy="279226"/>
          </a:xfrm>
        </p:grpSpPr>
        <p:sp>
          <p:nvSpPr>
            <p:cNvPr id="214" name="Oval 21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15" name="Group 187"/>
            <p:cNvGrpSpPr/>
            <p:nvPr/>
          </p:nvGrpSpPr>
          <p:grpSpPr>
            <a:xfrm>
              <a:off x="8234764" y="1769177"/>
              <a:ext cx="72837" cy="187637"/>
              <a:chOff x="-1077913" y="2101851"/>
              <a:chExt cx="1011238" cy="2605088"/>
            </a:xfrm>
            <a:solidFill>
              <a:schemeClr val="bg2"/>
            </a:solidFill>
          </p:grpSpPr>
          <p:sp>
            <p:nvSpPr>
              <p:cNvPr id="216" name="Freeform 21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17" name="Freeform 21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18" name="Group 185"/>
          <p:cNvGrpSpPr>
            <a:grpSpLocks/>
          </p:cNvGrpSpPr>
          <p:nvPr/>
        </p:nvGrpSpPr>
        <p:grpSpPr bwMode="auto">
          <a:xfrm>
            <a:off x="6275388" y="2279491"/>
            <a:ext cx="279400" cy="279400"/>
            <a:chOff x="8129377" y="1720034"/>
            <a:chExt cx="279226" cy="279226"/>
          </a:xfrm>
        </p:grpSpPr>
        <p:sp>
          <p:nvSpPr>
            <p:cNvPr id="219" name="Oval 21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20" name="Group 187"/>
            <p:cNvGrpSpPr/>
            <p:nvPr/>
          </p:nvGrpSpPr>
          <p:grpSpPr>
            <a:xfrm>
              <a:off x="8234764" y="1769177"/>
              <a:ext cx="72837" cy="187637"/>
              <a:chOff x="-1077913" y="2101851"/>
              <a:chExt cx="1011238" cy="2605088"/>
            </a:xfrm>
            <a:solidFill>
              <a:schemeClr val="bg2"/>
            </a:solidFill>
          </p:grpSpPr>
          <p:sp>
            <p:nvSpPr>
              <p:cNvPr id="221" name="Freeform 22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22" name="Freeform 22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23" name="Group 185"/>
          <p:cNvGrpSpPr>
            <a:grpSpLocks/>
          </p:cNvGrpSpPr>
          <p:nvPr/>
        </p:nvGrpSpPr>
        <p:grpSpPr bwMode="auto">
          <a:xfrm>
            <a:off x="5705436" y="1844051"/>
            <a:ext cx="279400" cy="279400"/>
            <a:chOff x="8129377" y="1720034"/>
            <a:chExt cx="279226" cy="279226"/>
          </a:xfrm>
        </p:grpSpPr>
        <p:sp>
          <p:nvSpPr>
            <p:cNvPr id="224" name="Oval 22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25" name="Group 187"/>
            <p:cNvGrpSpPr/>
            <p:nvPr/>
          </p:nvGrpSpPr>
          <p:grpSpPr>
            <a:xfrm>
              <a:off x="8234764" y="1769177"/>
              <a:ext cx="72837" cy="187637"/>
              <a:chOff x="-1077913" y="2101851"/>
              <a:chExt cx="1011238" cy="2605088"/>
            </a:xfrm>
            <a:solidFill>
              <a:schemeClr val="bg2"/>
            </a:solidFill>
          </p:grpSpPr>
          <p:sp>
            <p:nvSpPr>
              <p:cNvPr id="226" name="Freeform 22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27" name="Freeform 22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28" name="Group 185"/>
          <p:cNvGrpSpPr>
            <a:grpSpLocks/>
          </p:cNvGrpSpPr>
          <p:nvPr/>
        </p:nvGrpSpPr>
        <p:grpSpPr bwMode="auto">
          <a:xfrm>
            <a:off x="3749466" y="1934577"/>
            <a:ext cx="279400" cy="279400"/>
            <a:chOff x="8129377" y="1720034"/>
            <a:chExt cx="279226" cy="279226"/>
          </a:xfrm>
        </p:grpSpPr>
        <p:sp>
          <p:nvSpPr>
            <p:cNvPr id="229" name="Oval 22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30" name="Group 187"/>
            <p:cNvGrpSpPr/>
            <p:nvPr/>
          </p:nvGrpSpPr>
          <p:grpSpPr>
            <a:xfrm>
              <a:off x="8234764" y="1769177"/>
              <a:ext cx="72837" cy="187637"/>
              <a:chOff x="-1077913" y="2101851"/>
              <a:chExt cx="1011238" cy="2605088"/>
            </a:xfrm>
            <a:solidFill>
              <a:schemeClr val="bg2"/>
            </a:solidFill>
          </p:grpSpPr>
          <p:sp>
            <p:nvSpPr>
              <p:cNvPr id="231" name="Freeform 23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32" name="Freeform 23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33" name="Group 185"/>
          <p:cNvGrpSpPr>
            <a:grpSpLocks/>
          </p:cNvGrpSpPr>
          <p:nvPr/>
        </p:nvGrpSpPr>
        <p:grpSpPr bwMode="auto">
          <a:xfrm>
            <a:off x="3126909" y="2516419"/>
            <a:ext cx="279400" cy="279400"/>
            <a:chOff x="8129377" y="1720034"/>
            <a:chExt cx="279226" cy="279226"/>
          </a:xfrm>
        </p:grpSpPr>
        <p:sp>
          <p:nvSpPr>
            <p:cNvPr id="234" name="Oval 23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35" name="Group 187"/>
            <p:cNvGrpSpPr/>
            <p:nvPr/>
          </p:nvGrpSpPr>
          <p:grpSpPr>
            <a:xfrm>
              <a:off x="8234764" y="1769177"/>
              <a:ext cx="72837" cy="187637"/>
              <a:chOff x="-1077913" y="2101851"/>
              <a:chExt cx="1011238" cy="2605088"/>
            </a:xfrm>
            <a:solidFill>
              <a:schemeClr val="bg2"/>
            </a:solidFill>
          </p:grpSpPr>
          <p:sp>
            <p:nvSpPr>
              <p:cNvPr id="236" name="Freeform 23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37" name="Freeform 23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43" name="Group 185"/>
          <p:cNvGrpSpPr>
            <a:grpSpLocks/>
          </p:cNvGrpSpPr>
          <p:nvPr/>
        </p:nvGrpSpPr>
        <p:grpSpPr bwMode="auto">
          <a:xfrm>
            <a:off x="4816367" y="1427174"/>
            <a:ext cx="279400" cy="279400"/>
            <a:chOff x="8129377" y="1720034"/>
            <a:chExt cx="279226" cy="279226"/>
          </a:xfrm>
        </p:grpSpPr>
        <p:sp>
          <p:nvSpPr>
            <p:cNvPr id="244" name="Oval 24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45" name="Group 187"/>
            <p:cNvGrpSpPr/>
            <p:nvPr/>
          </p:nvGrpSpPr>
          <p:grpSpPr>
            <a:xfrm>
              <a:off x="8234764" y="1769177"/>
              <a:ext cx="72837" cy="187637"/>
              <a:chOff x="-1077913" y="2101851"/>
              <a:chExt cx="1011238" cy="2605088"/>
            </a:xfrm>
            <a:solidFill>
              <a:schemeClr val="bg2"/>
            </a:solidFill>
          </p:grpSpPr>
          <p:sp>
            <p:nvSpPr>
              <p:cNvPr id="246" name="Freeform 24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47" name="Freeform 24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48" name="Group 185"/>
          <p:cNvGrpSpPr>
            <a:grpSpLocks/>
          </p:cNvGrpSpPr>
          <p:nvPr/>
        </p:nvGrpSpPr>
        <p:grpSpPr bwMode="auto">
          <a:xfrm>
            <a:off x="6734175" y="1908455"/>
            <a:ext cx="279400" cy="279400"/>
            <a:chOff x="8129377" y="1720034"/>
            <a:chExt cx="279226" cy="279226"/>
          </a:xfrm>
        </p:grpSpPr>
        <p:sp>
          <p:nvSpPr>
            <p:cNvPr id="249" name="Oval 24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50" name="Group 187"/>
            <p:cNvGrpSpPr/>
            <p:nvPr/>
          </p:nvGrpSpPr>
          <p:grpSpPr>
            <a:xfrm>
              <a:off x="8234764" y="1769177"/>
              <a:ext cx="72837" cy="187637"/>
              <a:chOff x="-1077913" y="2101851"/>
              <a:chExt cx="1011238" cy="2605088"/>
            </a:xfrm>
            <a:solidFill>
              <a:schemeClr val="bg2"/>
            </a:solidFill>
          </p:grpSpPr>
          <p:sp>
            <p:nvSpPr>
              <p:cNvPr id="251" name="Freeform 25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52" name="Freeform 25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253" name="Group 185"/>
          <p:cNvGrpSpPr>
            <a:grpSpLocks/>
          </p:cNvGrpSpPr>
          <p:nvPr/>
        </p:nvGrpSpPr>
        <p:grpSpPr bwMode="auto">
          <a:xfrm>
            <a:off x="2011876" y="3154301"/>
            <a:ext cx="279400" cy="279400"/>
            <a:chOff x="8129377" y="1720034"/>
            <a:chExt cx="279226" cy="279226"/>
          </a:xfrm>
        </p:grpSpPr>
        <p:sp>
          <p:nvSpPr>
            <p:cNvPr id="254" name="Oval 25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ea typeface="ＭＳ Ｐゴシック"/>
              </a:endParaRPr>
            </a:p>
          </p:txBody>
        </p:sp>
        <p:grpSp>
          <p:nvGrpSpPr>
            <p:cNvPr id="255" name="Group 187"/>
            <p:cNvGrpSpPr/>
            <p:nvPr/>
          </p:nvGrpSpPr>
          <p:grpSpPr>
            <a:xfrm>
              <a:off x="8234764" y="1769177"/>
              <a:ext cx="72837" cy="187637"/>
              <a:chOff x="-1077913" y="2101851"/>
              <a:chExt cx="1011238" cy="2605088"/>
            </a:xfrm>
            <a:solidFill>
              <a:schemeClr val="bg2"/>
            </a:solidFill>
          </p:grpSpPr>
          <p:sp>
            <p:nvSpPr>
              <p:cNvPr id="256" name="Freeform 25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676767"/>
                  </a:solidFill>
                  <a:latin typeface="Arial"/>
                  <a:ea typeface="ＭＳ Ｐゴシック"/>
                </a:endParaRPr>
              </a:p>
            </p:txBody>
          </p:sp>
          <p:sp>
            <p:nvSpPr>
              <p:cNvPr id="257" name="Freeform 25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a:lstStyle/>
              <a:p>
                <a:pPr>
                  <a:defRPr/>
                </a:pPr>
                <a:endParaRPr lang="en-US" dirty="0">
                  <a:solidFill>
                    <a:srgbClr val="676767"/>
                  </a:solidFill>
                  <a:latin typeface="Arial"/>
                  <a:ea typeface="ＭＳ Ｐゴシック"/>
                </a:endParaRPr>
              </a:p>
            </p:txBody>
          </p:sp>
        </p:grpSp>
      </p:grpSp>
      <p:grpSp>
        <p:nvGrpSpPr>
          <p:cNvPr id="159760" name="Group 159759"/>
          <p:cNvGrpSpPr/>
          <p:nvPr/>
        </p:nvGrpSpPr>
        <p:grpSpPr>
          <a:xfrm>
            <a:off x="3875088" y="1716350"/>
            <a:ext cx="1427163" cy="1427163"/>
            <a:chOff x="-2455799" y="-64477"/>
            <a:chExt cx="686063" cy="686063"/>
          </a:xfrm>
        </p:grpSpPr>
        <p:sp>
          <p:nvSpPr>
            <p:cNvPr id="3" name="Oval 2"/>
            <p:cNvSpPr/>
            <p:nvPr/>
          </p:nvSpPr>
          <p:spPr>
            <a:xfrm>
              <a:off x="-2455799" y="-64477"/>
              <a:ext cx="686063" cy="686063"/>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9" name="Oval 8"/>
            <p:cNvSpPr/>
            <p:nvPr/>
          </p:nvSpPr>
          <p:spPr>
            <a:xfrm>
              <a:off x="-2132453" y="-2286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49" name="Oval 148"/>
            <p:cNvSpPr/>
            <p:nvPr/>
          </p:nvSpPr>
          <p:spPr>
            <a:xfrm>
              <a:off x="-1980496" y="22859"/>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50" name="Oval 149"/>
            <p:cNvSpPr/>
            <p:nvPr/>
          </p:nvSpPr>
          <p:spPr>
            <a:xfrm>
              <a:off x="-1885687" y="126102"/>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51" name="Oval 150"/>
            <p:cNvSpPr/>
            <p:nvPr/>
          </p:nvSpPr>
          <p:spPr>
            <a:xfrm>
              <a:off x="-1851398" y="258306"/>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53" name="Group 152"/>
            <p:cNvGrpSpPr/>
            <p:nvPr/>
          </p:nvGrpSpPr>
          <p:grpSpPr>
            <a:xfrm flipV="1">
              <a:off x="-2132453" y="385748"/>
              <a:ext cx="292485" cy="194681"/>
              <a:chOff x="-2132453" y="-22860"/>
              <a:chExt cx="292485" cy="194681"/>
            </a:xfrm>
          </p:grpSpPr>
          <p:sp>
            <p:nvSpPr>
              <p:cNvPr id="154" name="Oval 153"/>
              <p:cNvSpPr/>
              <p:nvPr/>
            </p:nvSpPr>
            <p:spPr>
              <a:xfrm>
                <a:off x="-2132453" y="-2286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55" name="Oval 154"/>
              <p:cNvSpPr/>
              <p:nvPr/>
            </p:nvSpPr>
            <p:spPr>
              <a:xfrm>
                <a:off x="-1980496" y="22859"/>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56" name="Oval 155"/>
              <p:cNvSpPr/>
              <p:nvPr/>
            </p:nvSpPr>
            <p:spPr>
              <a:xfrm>
                <a:off x="-1885687" y="126102"/>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sp>
          <p:nvSpPr>
            <p:cNvPr id="160" name="Oval 159"/>
            <p:cNvSpPr/>
            <p:nvPr/>
          </p:nvSpPr>
          <p:spPr>
            <a:xfrm rot="10800000">
              <a:off x="-2285226" y="491163"/>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61" name="Oval 160"/>
            <p:cNvSpPr/>
            <p:nvPr/>
          </p:nvSpPr>
          <p:spPr>
            <a:xfrm rot="10800000">
              <a:off x="-2380035" y="38792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67" name="Oval 166"/>
            <p:cNvSpPr/>
            <p:nvPr/>
          </p:nvSpPr>
          <p:spPr>
            <a:xfrm flipH="1">
              <a:off x="-2134933" y="-19835"/>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68" name="Oval 167"/>
            <p:cNvSpPr/>
            <p:nvPr/>
          </p:nvSpPr>
          <p:spPr>
            <a:xfrm flipH="1">
              <a:off x="-2286890" y="25884"/>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69" name="Oval 168"/>
            <p:cNvSpPr/>
            <p:nvPr/>
          </p:nvSpPr>
          <p:spPr>
            <a:xfrm flipH="1">
              <a:off x="-2381699" y="129127"/>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70" name="Oval 169"/>
            <p:cNvSpPr/>
            <p:nvPr/>
          </p:nvSpPr>
          <p:spPr>
            <a:xfrm flipH="1">
              <a:off x="-2415988" y="254981"/>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cxnSp>
        <p:nvCxnSpPr>
          <p:cNvPr id="159763" name="Straight Arrow Connector 159762"/>
          <p:cNvCxnSpPr/>
          <p:nvPr/>
        </p:nvCxnSpPr>
        <p:spPr>
          <a:xfrm flipV="1">
            <a:off x="4599241" y="1945581"/>
            <a:ext cx="0" cy="5071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771" name="Straight Arrow Connector 159770"/>
          <p:cNvCxnSpPr/>
          <p:nvPr/>
        </p:nvCxnSpPr>
        <p:spPr>
          <a:xfrm flipH="1">
            <a:off x="4189970" y="2447925"/>
            <a:ext cx="40530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H="1" flipV="1">
            <a:off x="4272288" y="2077214"/>
            <a:ext cx="328072" cy="3740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4601261" y="2450706"/>
            <a:ext cx="215106" cy="3000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8" name="TextBox 257"/>
          <p:cNvSpPr txBox="1">
            <a:spLocks noChangeArrowheads="1"/>
          </p:cNvSpPr>
          <p:nvPr/>
        </p:nvSpPr>
        <p:spPr bwMode="auto">
          <a:xfrm>
            <a:off x="6537860" y="357288"/>
            <a:ext cx="749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1200" b="1">
                <a:solidFill>
                  <a:srgbClr val="676767"/>
                </a:solidFill>
                <a:ea typeface="ＭＳ Ｐゴシック" charset="0"/>
                <a:cs typeface="MS PGothic" charset="0"/>
              </a:defRPr>
            </a:lvl1pPr>
            <a:lvl2pPr marL="742950" indent="-285750">
              <a:defRPr sz="2400">
                <a:ea typeface="MS PGothic" charset="0"/>
                <a:cs typeface="MS PGothic" charset="0"/>
              </a:defRPr>
            </a:lvl2pPr>
            <a:lvl3pPr marL="1143000" indent="-228600">
              <a:defRPr sz="2400">
                <a:ea typeface="MS PGothic" charset="0"/>
                <a:cs typeface="MS PGothic" charset="0"/>
              </a:defRPr>
            </a:lvl3pPr>
            <a:lvl4pPr marL="1600200" indent="-228600">
              <a:defRPr sz="2400">
                <a:ea typeface="MS PGothic" charset="0"/>
                <a:cs typeface="MS PGothic" charset="0"/>
              </a:defRPr>
            </a:lvl4pPr>
            <a:lvl5pPr marL="2057400" indent="-228600">
              <a:defRPr sz="2400">
                <a:ea typeface="MS PGothic" charset="0"/>
                <a:cs typeface="MS PGothic" charset="0"/>
              </a:defRPr>
            </a:lvl5pPr>
            <a:lvl6pPr marL="2514600" indent="-228600" eaLnBrk="0" fontAlgn="base" hangingPunct="0">
              <a:spcBef>
                <a:spcPct val="0"/>
              </a:spcBef>
              <a:spcAft>
                <a:spcPct val="0"/>
              </a:spcAft>
              <a:defRPr sz="2400">
                <a:ea typeface="MS PGothic" charset="0"/>
                <a:cs typeface="MS PGothic" charset="0"/>
              </a:defRPr>
            </a:lvl6pPr>
            <a:lvl7pPr marL="2971800" indent="-228600" eaLnBrk="0" fontAlgn="base" hangingPunct="0">
              <a:spcBef>
                <a:spcPct val="0"/>
              </a:spcBef>
              <a:spcAft>
                <a:spcPct val="0"/>
              </a:spcAft>
              <a:defRPr sz="2400">
                <a:ea typeface="MS PGothic" charset="0"/>
                <a:cs typeface="MS PGothic" charset="0"/>
              </a:defRPr>
            </a:lvl7pPr>
            <a:lvl8pPr marL="3429000" indent="-228600" eaLnBrk="0" fontAlgn="base" hangingPunct="0">
              <a:spcBef>
                <a:spcPct val="0"/>
              </a:spcBef>
              <a:spcAft>
                <a:spcPct val="0"/>
              </a:spcAft>
              <a:defRPr sz="2400">
                <a:ea typeface="MS PGothic" charset="0"/>
                <a:cs typeface="MS PGothic" charset="0"/>
              </a:defRPr>
            </a:lvl8pPr>
            <a:lvl9pPr marL="3886200" indent="-228600" eaLnBrk="0" fontAlgn="base" hangingPunct="0">
              <a:spcBef>
                <a:spcPct val="0"/>
              </a:spcBef>
              <a:spcAft>
                <a:spcPct val="0"/>
              </a:spcAft>
              <a:defRPr sz="2400">
                <a:ea typeface="MS PGothic" charset="0"/>
                <a:cs typeface="MS PGothic" charset="0"/>
              </a:defRPr>
            </a:lvl9pPr>
          </a:lstStyle>
          <a:p>
            <a:r>
              <a:rPr lang="en-US" altLang="ja-JP" sz="900">
                <a:latin typeface="Arial"/>
                <a:ea typeface="ＭＳ Ｐゴシック"/>
              </a:rPr>
              <a:t>2.4 GHz</a:t>
            </a:r>
            <a:br>
              <a:rPr lang="ja-JP" altLang="en-US" sz="900">
                <a:latin typeface="Arial"/>
                <a:ea typeface="ＭＳ Ｐゴシック"/>
              </a:rPr>
            </a:br>
            <a:r>
              <a:rPr lang="ja-JP" altLang="en-US" sz="900">
                <a:latin typeface="Arial"/>
                <a:ea typeface="ＭＳ Ｐゴシック"/>
              </a:rPr>
              <a:t>サービス中</a:t>
            </a:r>
          </a:p>
        </p:txBody>
      </p:sp>
      <p:sp>
        <p:nvSpPr>
          <p:cNvPr id="259" name="TextBox 258"/>
          <p:cNvSpPr txBox="1">
            <a:spLocks noChangeArrowheads="1"/>
          </p:cNvSpPr>
          <p:nvPr/>
        </p:nvSpPr>
        <p:spPr bwMode="auto">
          <a:xfrm>
            <a:off x="670151" y="2442796"/>
            <a:ext cx="749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1200" b="1">
                <a:solidFill>
                  <a:srgbClr val="676767"/>
                </a:solidFill>
                <a:ea typeface="ＭＳ Ｐゴシック" charset="0"/>
                <a:cs typeface="MS PGothic" charset="0"/>
              </a:defRPr>
            </a:lvl1pPr>
            <a:lvl2pPr marL="742950" indent="-285750">
              <a:defRPr sz="2400">
                <a:ea typeface="MS PGothic" charset="0"/>
                <a:cs typeface="MS PGothic" charset="0"/>
              </a:defRPr>
            </a:lvl2pPr>
            <a:lvl3pPr marL="1143000" indent="-228600">
              <a:defRPr sz="2400">
                <a:ea typeface="MS PGothic" charset="0"/>
                <a:cs typeface="MS PGothic" charset="0"/>
              </a:defRPr>
            </a:lvl3pPr>
            <a:lvl4pPr marL="1600200" indent="-228600">
              <a:defRPr sz="2400">
                <a:ea typeface="MS PGothic" charset="0"/>
                <a:cs typeface="MS PGothic" charset="0"/>
              </a:defRPr>
            </a:lvl4pPr>
            <a:lvl5pPr marL="2057400" indent="-228600">
              <a:defRPr sz="2400">
                <a:ea typeface="MS PGothic" charset="0"/>
                <a:cs typeface="MS PGothic" charset="0"/>
              </a:defRPr>
            </a:lvl5pPr>
            <a:lvl6pPr marL="2514600" indent="-228600" eaLnBrk="0" fontAlgn="base" hangingPunct="0">
              <a:spcBef>
                <a:spcPct val="0"/>
              </a:spcBef>
              <a:spcAft>
                <a:spcPct val="0"/>
              </a:spcAft>
              <a:defRPr sz="2400">
                <a:ea typeface="MS PGothic" charset="0"/>
                <a:cs typeface="MS PGothic" charset="0"/>
              </a:defRPr>
            </a:lvl6pPr>
            <a:lvl7pPr marL="2971800" indent="-228600" eaLnBrk="0" fontAlgn="base" hangingPunct="0">
              <a:spcBef>
                <a:spcPct val="0"/>
              </a:spcBef>
              <a:spcAft>
                <a:spcPct val="0"/>
              </a:spcAft>
              <a:defRPr sz="2400">
                <a:ea typeface="MS PGothic" charset="0"/>
                <a:cs typeface="MS PGothic" charset="0"/>
              </a:defRPr>
            </a:lvl7pPr>
            <a:lvl8pPr marL="3429000" indent="-228600" eaLnBrk="0" fontAlgn="base" hangingPunct="0">
              <a:spcBef>
                <a:spcPct val="0"/>
              </a:spcBef>
              <a:spcAft>
                <a:spcPct val="0"/>
              </a:spcAft>
              <a:defRPr sz="2400">
                <a:ea typeface="MS PGothic" charset="0"/>
                <a:cs typeface="MS PGothic" charset="0"/>
              </a:defRPr>
            </a:lvl8pPr>
            <a:lvl9pPr marL="3886200" indent="-228600" eaLnBrk="0" fontAlgn="base" hangingPunct="0">
              <a:spcBef>
                <a:spcPct val="0"/>
              </a:spcBef>
              <a:spcAft>
                <a:spcPct val="0"/>
              </a:spcAft>
              <a:defRPr sz="2400">
                <a:ea typeface="MS PGothic" charset="0"/>
                <a:cs typeface="MS PGothic" charset="0"/>
              </a:defRPr>
            </a:lvl9pPr>
          </a:lstStyle>
          <a:p>
            <a:pPr algn="l"/>
            <a:r>
              <a:rPr lang="en-US" altLang="ja-JP" sz="900">
                <a:latin typeface="Arial"/>
                <a:ea typeface="ＭＳ Ｐゴシック"/>
              </a:rPr>
              <a:t>2.4 GHz</a:t>
            </a:r>
            <a:br>
              <a:rPr lang="ja-JP" altLang="en-US" sz="900">
                <a:latin typeface="Arial"/>
                <a:ea typeface="ＭＳ Ｐゴシック"/>
              </a:rPr>
            </a:br>
            <a:r>
              <a:rPr lang="ja-JP" altLang="en-US" sz="900">
                <a:latin typeface="Arial"/>
                <a:ea typeface="ＭＳ Ｐゴシック"/>
              </a:rPr>
              <a:t>サービス中</a:t>
            </a:r>
          </a:p>
        </p:txBody>
      </p:sp>
    </p:spTree>
    <p:extLst>
      <p:ext uri="{BB962C8B-B14F-4D97-AF65-F5344CB8AC3E}">
        <p14:creationId xmlns:p14="http://schemas.microsoft.com/office/powerpoint/2010/main" val="599784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8"/>
                                        </p:tgtEl>
                                      </p:cBhvr>
                                    </p:animEffect>
                                    <p:set>
                                      <p:cBhvr>
                                        <p:cTn id="7" dur="1" fill="hold">
                                          <p:stCondLst>
                                            <p:cond delay="499"/>
                                          </p:stCondLst>
                                        </p:cTn>
                                        <p:tgtEl>
                                          <p:spTgt spid="17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00244 -0.00463 L 0.00174 -0.37377 " pathEditMode="relative" rAng="0" ptsTypes="AA">
                                      <p:cBhvr>
                                        <p:cTn id="9" dur="2000" fill="hold"/>
                                        <p:tgtEl>
                                          <p:spTgt spid="1026"/>
                                        </p:tgtEl>
                                        <p:attrNameLst>
                                          <p:attrName>ppt_x</p:attrName>
                                          <p:attrName>ppt_y</p:attrName>
                                        </p:attrNameLst>
                                      </p:cBhvr>
                                      <p:rCtr x="-35" y="-18457"/>
                                    </p:animMotion>
                                  </p:childTnLst>
                                </p:cTn>
                              </p:par>
                              <p:par>
                                <p:cTn id="10" presetID="10" presetClass="entr" presetSubtype="0" fill="hold" nodeType="withEffect">
                                  <p:stCondLst>
                                    <p:cond delay="0"/>
                                  </p:stCondLst>
                                  <p:childTnLst>
                                    <p:set>
                                      <p:cBhvr>
                                        <p:cTn id="11" dur="1" fill="hold">
                                          <p:stCondLst>
                                            <p:cond delay="0"/>
                                          </p:stCondLst>
                                        </p:cTn>
                                        <p:tgtEl>
                                          <p:spTgt spid="159763"/>
                                        </p:tgtEl>
                                        <p:attrNameLst>
                                          <p:attrName>style.visibility</p:attrName>
                                        </p:attrNameLst>
                                      </p:cBhvr>
                                      <p:to>
                                        <p:strVal val="visible"/>
                                      </p:to>
                                    </p:set>
                                    <p:animEffect transition="in" filter="fade">
                                      <p:cBhvr>
                                        <p:cTn id="12" dur="500"/>
                                        <p:tgtEl>
                                          <p:spTgt spid="159763"/>
                                        </p:tgtEl>
                                      </p:cBhvr>
                                    </p:animEffect>
                                  </p:childTnLst>
                                </p:cTn>
                              </p:par>
                            </p:childTnLst>
                          </p:cTn>
                        </p:par>
                        <p:par>
                          <p:cTn id="13" fill="hold">
                            <p:stCondLst>
                              <p:cond delay="2000"/>
                            </p:stCondLst>
                            <p:childTnLst>
                              <p:par>
                                <p:cTn id="14" presetID="22" presetClass="exit" presetSubtype="8" fill="hold" grpId="0" nodeType="afterEffect">
                                  <p:stCondLst>
                                    <p:cond delay="0"/>
                                  </p:stCondLst>
                                  <p:childTnLst>
                                    <p:animEffect transition="out" filter="wipe(left)">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22" presetClass="exit" presetSubtype="8" fill="hold" grpId="0" nodeType="withEffect">
                                  <p:stCondLst>
                                    <p:cond delay="0"/>
                                  </p:stCondLst>
                                  <p:childTnLst>
                                    <p:animEffect transition="out" filter="wipe(left)">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wipe(left)">
                                      <p:cBhvr>
                                        <p:cTn id="23" dur="500"/>
                                        <p:tgtEl>
                                          <p:spTgt spid="10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wipe(left)">
                                      <p:cBhvr>
                                        <p:cTn id="26" dur="500"/>
                                        <p:tgtEl>
                                          <p:spTgt spid="108"/>
                                        </p:tgtEl>
                                      </p:cBhvr>
                                    </p:animEffect>
                                  </p:childTnLst>
                                </p:cTn>
                              </p:par>
                            </p:childTnLst>
                          </p:cTn>
                        </p:par>
                        <p:par>
                          <p:cTn id="27" fill="hold">
                            <p:stCondLst>
                              <p:cond delay="3000"/>
                            </p:stCondLst>
                            <p:childTnLst>
                              <p:par>
                                <p:cTn id="28" presetID="0" presetClass="path" presetSubtype="0" accel="50000" decel="50000" fill="hold" nodeType="afterEffect">
                                  <p:stCondLst>
                                    <p:cond delay="0"/>
                                  </p:stCondLst>
                                  <p:childTnLst>
                                    <p:animMotion origin="layout" path="M 5E-6 9.87654E-7 L 0.19168 -0.20247 L 0.06529 -0.3679 L 0.27084 -0.58519 L 0.31112 -0.5358 " pathEditMode="relative" ptsTypes="AAAAA">
                                      <p:cBhvr>
                                        <p:cTn id="29" dur="2000" fill="hold"/>
                                        <p:tgtEl>
                                          <p:spTgt spid="93"/>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1.38889E-6 6.2963E-6 L 0.16528 -0.20987 L 0.08194 -0.33826 L -0.0375 -0.4716 " pathEditMode="relative" ptsTypes="AAAA">
                                      <p:cBhvr>
                                        <p:cTn id="31" dur="2000" fill="hold"/>
                                        <p:tgtEl>
                                          <p:spTgt spid="53"/>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6.66667E-6 2.34568E-6 L 0.12222 -0.18272 L -0.02223 -0.4 L 0.10972 -0.57284 L 0.02777 -0.68642 " pathEditMode="relative" ptsTypes="AAAAA">
                                      <p:cBhvr>
                                        <p:cTn id="33" dur="2000" fill="hold"/>
                                        <p:tgtEl>
                                          <p:spTgt spid="48"/>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6.38889E-6 3.7037E-6 L 0.08751 -0.18025 L -0.05833 -0.38765 L 0.23473 -0.71111 " pathEditMode="relative" ptsTypes="AAAA">
                                      <p:cBhvr>
                                        <p:cTn id="35" dur="2000" fill="hold"/>
                                        <p:tgtEl>
                                          <p:spTgt spid="58"/>
                                        </p:tgtEl>
                                        <p:attrNameLst>
                                          <p:attrName>ppt_x</p:attrName>
                                          <p:attrName>ppt_y</p:attrName>
                                        </p:attrNameLst>
                                      </p:cBhvr>
                                    </p:animMotion>
                                  </p:childTnLst>
                                </p:cTn>
                              </p:par>
                            </p:childTnLst>
                          </p:cTn>
                        </p:par>
                        <p:par>
                          <p:cTn id="36" fill="hold">
                            <p:stCondLst>
                              <p:cond delay="5000"/>
                            </p:stCondLst>
                            <p:childTnLst>
                              <p:par>
                                <p:cTn id="37" presetID="0" presetClass="path" presetSubtype="0" accel="50000" decel="50000" fill="hold" nodeType="afterEffect">
                                  <p:stCondLst>
                                    <p:cond delay="0"/>
                                  </p:stCondLst>
                                  <p:childTnLst>
                                    <p:animMotion origin="layout" path="M -2.77778E-7 -2.22222E-6 L 0.05 -0.19475 L -0.08195 -0.4071 L 0.15972 -0.66636 L 0.2125 -0.59722 " pathEditMode="relative" ptsTypes="AAAAA">
                                      <p:cBhvr>
                                        <p:cTn id="38" dur="2000" fill="hold"/>
                                        <p:tgtEl>
                                          <p:spTgt spid="88"/>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6.38889E-6 -2.59259E-6 L 0.01249 -0.18518 L -0.13612 -0.39506 L 0.0861 -0.62222 L 0.00833 -0.71852 L 0.07221 -0.78518 L 0.0486 -0.81728 " pathEditMode="relative" ptsTypes="AAAAAAA">
                                      <p:cBhvr>
                                        <p:cTn id="40" dur="2000" fill="hold"/>
                                        <p:tgtEl>
                                          <p:spTgt spid="16"/>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5.27778E-6 8.64198E-7 L -0.03056 -0.20988 L -0.17362 -0.40988 L -0.29306 -0.43951 " pathEditMode="relative" ptsTypes="AAAA">
                                      <p:cBhvr>
                                        <p:cTn id="42" dur="2000" fill="hold"/>
                                        <p:tgtEl>
                                          <p:spTgt spid="33"/>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1.11111E-6 -0.00061 L -0.11111 -0.24753 L -0.23195 -0.40555 L -0.14445 -0.69197 " pathEditMode="relative" ptsTypes="AAAA">
                                      <p:cBhvr>
                                        <p:cTn id="44" dur="2000" fill="hold"/>
                                        <p:tgtEl>
                                          <p:spTgt spid="43"/>
                                        </p:tgtEl>
                                        <p:attrNameLst>
                                          <p:attrName>ppt_x</p:attrName>
                                          <p:attrName>ppt_y</p:attrName>
                                        </p:attrNameLst>
                                      </p:cBhvr>
                                    </p:animMotion>
                                  </p:childTnLst>
                                </p:cTn>
                              </p:par>
                            </p:childTnLst>
                          </p:cTn>
                        </p:par>
                        <p:par>
                          <p:cTn id="45" fill="hold">
                            <p:stCondLst>
                              <p:cond delay="7000"/>
                            </p:stCondLst>
                            <p:childTnLst>
                              <p:par>
                                <p:cTn id="46" presetID="0" presetClass="path" presetSubtype="0" accel="50000" decel="50000" fill="hold" nodeType="afterEffect">
                                  <p:stCondLst>
                                    <p:cond delay="0"/>
                                  </p:stCondLst>
                                  <p:childTnLst>
                                    <p:animMotion origin="layout" path="M 5.55556E-6 8.14815E-6 L -0.28194 -0.40246 L -0.31666 -0.44938 L -0.30555 -0.56049 " pathEditMode="relative" ptsTypes="AAAA">
                                      <p:cBhvr>
                                        <p:cTn id="47" dur="2000" fill="hold"/>
                                        <p:tgtEl>
                                          <p:spTgt spid="38"/>
                                        </p:tgtEl>
                                        <p:attrNameLst>
                                          <p:attrName>ppt_x</p:attrName>
                                          <p:attrName>ppt_y</p:attrName>
                                        </p:attrNameLst>
                                      </p:cBhvr>
                                    </p:animMotion>
                                  </p:childTnLst>
                                </p:cTn>
                              </p:par>
                              <p:par>
                                <p:cTn id="48" presetID="0" presetClass="path" presetSubtype="0" accel="50000" decel="50000" fill="hold" nodeType="withEffect">
                                  <p:stCondLst>
                                    <p:cond delay="0"/>
                                  </p:stCondLst>
                                  <p:childTnLst>
                                    <p:animMotion origin="layout" path="M 6.66667E-6 5.92593E-6 L -0.24999 -0.3432 L -0.28055 -0.67654 " pathEditMode="relative" ptsTypes="AAA">
                                      <p:cBhvr>
                                        <p:cTn id="49" dur="2000" fill="hold"/>
                                        <p:tgtEl>
                                          <p:spTgt spid="159770"/>
                                        </p:tgtEl>
                                        <p:attrNameLst>
                                          <p:attrName>ppt_x</p:attrName>
                                          <p:attrName>ppt_y</p:attrName>
                                        </p:attrNameLst>
                                      </p:cBhvr>
                                    </p:animMotion>
                                  </p:childTnLst>
                                </p:cTn>
                              </p:par>
                              <p:par>
                                <p:cTn id="50" presetID="0" presetClass="path" presetSubtype="0" accel="50000" decel="50000" fill="hold" nodeType="withEffect">
                                  <p:stCondLst>
                                    <p:cond delay="0"/>
                                  </p:stCondLst>
                                  <p:childTnLst>
                                    <p:animMotion origin="layout" path="M 2.22222E-6 -1.23457E-6 L -0.28334 -0.34321 L -0.10417 -0.69383 " pathEditMode="relative" ptsTypes="AAA">
                                      <p:cBhvr>
                                        <p:cTn id="51" dur="2000" fill="hold"/>
                                        <p:tgtEl>
                                          <p:spTgt spid="159769"/>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8.33333E-7 -2.46914E-7 L -0.32639 -0.32592 L -0.32917 -0.44691 L -0.16945 -0.62716 L -0.24445 -0.7679 " pathEditMode="relative" ptsTypes="AAAAA">
                                      <p:cBhvr>
                                        <p:cTn id="53" dur="2000" fill="hold"/>
                                        <p:tgtEl>
                                          <p:spTgt spid="159768"/>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2.5E-6 3.20988E-6 L -0.37222 -0.34568 L -0.21111 -0.62963 L -0.07083 -0.66914 " pathEditMode="relative" ptsTypes="AAAA">
                                      <p:cBhvr>
                                        <p:cTn id="55" dur="2000" fill="hold"/>
                                        <p:tgtEl>
                                          <p:spTgt spid="159766"/>
                                        </p:tgtEl>
                                        <p:attrNameLst>
                                          <p:attrName>ppt_x</p:attrName>
                                          <p:attrName>ppt_y</p:attrName>
                                        </p:attrNameLst>
                                      </p:cBhvr>
                                    </p:animMotion>
                                  </p:childTnLst>
                                </p:cTn>
                              </p:par>
                              <p:par>
                                <p:cTn id="56" presetID="0" presetClass="path" presetSubtype="0" accel="50000" decel="50000" fill="hold" nodeType="withEffect">
                                  <p:stCondLst>
                                    <p:cond delay="0"/>
                                  </p:stCondLst>
                                  <p:childTnLst>
                                    <p:animMotion origin="layout" path="M 5.55556E-7 8.64198E-7 L 5.55556E-7 8.64198E-7 C -0.05069 -0.02778 0.02136 0.01389 -0.04166 -0.0321 C -0.06961 -0.05247 -0.09895 -0.06729 -0.12639 -0.08889 C -0.14409 -0.10309 -0.16145 -0.1176 -0.17916 -0.13087 C -0.22673 -0.16636 -0.22395 -0.15741 -0.27361 -0.2 C -0.28836 -0.21297 -0.30191 -0.22963 -0.31666 -0.24198 C -0.35711 -0.27624 -0.35781 -0.27469 -0.39166 -0.29136 C -0.39496 -0.29568 -0.39809 -0.3 -0.40139 -0.30371 C -0.4033 -0.30587 -0.40538 -0.30648 -0.40694 -0.30864 C -0.4092 -0.31173 -0.41093 -0.31513 -0.4125 -0.31852 C -0.41371 -0.32099 -0.41701 -0.32531 -0.41527 -0.32593 C -0.41007 -0.32901 -0.40416 -0.32593 -0.39861 -0.32593 L -0.51111 -0.45926 L -0.59722 -0.36543 L -0.625 -0.42716 " pathEditMode="relative" ptsTypes="AAAAAAAAAAAAAAAA">
                                      <p:cBhvr>
                                        <p:cTn id="57" dur="2000" fill="hold"/>
                                        <p:tgtEl>
                                          <p:spTgt spid="159767"/>
                                        </p:tgtEl>
                                        <p:attrNameLst>
                                          <p:attrName>ppt_x</p:attrName>
                                          <p:attrName>ppt_y</p:attrName>
                                        </p:attrNameLst>
                                      </p:cBhvr>
                                    </p:animMotion>
                                  </p:childTnLst>
                                </p:cTn>
                              </p:par>
                            </p:childTnLst>
                          </p:cTn>
                        </p:par>
                        <p:par>
                          <p:cTn id="58" fill="hold">
                            <p:stCondLst>
                              <p:cond delay="9000"/>
                            </p:stCondLst>
                            <p:childTnLst>
                              <p:par>
                                <p:cTn id="59" presetID="1" presetClass="exit" presetSubtype="0" fill="hold" nodeType="after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5976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5976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5976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5976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5977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5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9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0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1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8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4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1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8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159771"/>
                                        </p:tgtEl>
                                      </p:cBhvr>
                                    </p:animEffect>
                                    <p:set>
                                      <p:cBhvr>
                                        <p:cTn id="119" dur="1" fill="hold">
                                          <p:stCondLst>
                                            <p:cond delay="499"/>
                                          </p:stCondLst>
                                        </p:cTn>
                                        <p:tgtEl>
                                          <p:spTgt spid="159771"/>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180"/>
                                        </p:tgtEl>
                                        <p:attrNameLst>
                                          <p:attrName>style.visibility</p:attrName>
                                        </p:attrNameLst>
                                      </p:cBhvr>
                                      <p:to>
                                        <p:strVal val="visible"/>
                                      </p:to>
                                    </p:set>
                                    <p:animEffect transition="in" filter="fade">
                                      <p:cBhvr>
                                        <p:cTn id="122" dur="500"/>
                                        <p:tgtEl>
                                          <p:spTgt spid="180"/>
                                        </p:tgtEl>
                                      </p:cBhvr>
                                    </p:animEffect>
                                  </p:childTnLst>
                                </p:cTn>
                              </p:par>
                              <p:par>
                                <p:cTn id="123" presetID="0" presetClass="path" presetSubtype="0" accel="50000" decel="50000" fill="hold" nodeType="withEffect">
                                  <p:stCondLst>
                                    <p:cond delay="0"/>
                                  </p:stCondLst>
                                  <p:childTnLst>
                                    <p:animMotion origin="layout" path="M 0.00244 -0.37377 L 0.00348 -0.95679 " pathEditMode="relative" rAng="0" ptsTypes="AA">
                                      <p:cBhvr>
                                        <p:cTn id="124" dur="2000" fill="hold"/>
                                        <p:tgtEl>
                                          <p:spTgt spid="1026"/>
                                        </p:tgtEl>
                                        <p:attrNameLst>
                                          <p:attrName>ppt_x</p:attrName>
                                          <p:attrName>ppt_y</p:attrName>
                                        </p:attrNameLst>
                                      </p:cBhvr>
                                      <p:rCtr x="52" y="-29167"/>
                                    </p:animMotion>
                                  </p:childTnLst>
                                </p:cTn>
                              </p:par>
                              <p:par>
                                <p:cTn id="125" presetID="0" presetClass="path" presetSubtype="0" accel="50000" decel="50000" fill="hold" nodeType="withEffect">
                                  <p:stCondLst>
                                    <p:cond delay="0"/>
                                  </p:stCondLst>
                                  <p:childTnLst>
                                    <p:animMotion origin="layout" path="M 0.00382 3.95062E-6 L 0.00382 -0.36976 " pathEditMode="relative" ptsTypes="AA">
                                      <p:cBhvr>
                                        <p:cTn id="126" dur="2000" fill="hold"/>
                                        <p:tgtEl>
                                          <p:spTgt spid="159775"/>
                                        </p:tgtEl>
                                        <p:attrNameLst>
                                          <p:attrName>ppt_x</p:attrName>
                                          <p:attrName>ppt_y</p:attrName>
                                        </p:attrNameLst>
                                      </p:cBhvr>
                                    </p:animMotion>
                                  </p:childTnLst>
                                </p:cTn>
                              </p:par>
                              <p:par>
                                <p:cTn id="127" presetID="0" presetClass="path" presetSubtype="0" accel="50000" decel="50000" fill="hold" nodeType="withEffect">
                                  <p:stCondLst>
                                    <p:cond delay="0"/>
                                  </p:stCondLst>
                                  <p:childTnLst>
                                    <p:animMotion origin="layout" path="M -2.77778E-7 5.06173E-6 L 0.18195 0.01235 L 0.5375 0.58766 " pathEditMode="relative" ptsTypes="AAA">
                                      <p:cBhvr>
                                        <p:cTn id="128" dur="2000" fill="hold"/>
                                        <p:tgtEl>
                                          <p:spTgt spid="253"/>
                                        </p:tgtEl>
                                        <p:attrNameLst>
                                          <p:attrName>ppt_x</p:attrName>
                                          <p:attrName>ppt_y</p:attrName>
                                        </p:attrNameLst>
                                      </p:cBhvr>
                                    </p:animMotion>
                                  </p:childTnLst>
                                </p:cTn>
                              </p:par>
                              <p:par>
                                <p:cTn id="129" presetID="0" presetClass="path" presetSubtype="0" accel="50000" decel="50000" fill="hold" nodeType="withEffect">
                                  <p:stCondLst>
                                    <p:cond delay="0"/>
                                  </p:stCondLst>
                                  <p:childTnLst>
                                    <p:animMotion origin="layout" path="M -3.88889E-6 5.4321E-6 L -0.10139 -0.04691 L -0.22778 0.12346 L 0.05 0.69383 " pathEditMode="relative" ptsTypes="AAAA">
                                      <p:cBhvr>
                                        <p:cTn id="130" dur="2000" fill="hold"/>
                                        <p:tgtEl>
                                          <p:spTgt spid="183"/>
                                        </p:tgtEl>
                                        <p:attrNameLst>
                                          <p:attrName>ppt_x</p:attrName>
                                          <p:attrName>ppt_y</p:attrName>
                                        </p:attrNameLst>
                                      </p:cBhvr>
                                    </p:animMotion>
                                  </p:childTnLst>
                                </p:cTn>
                              </p:par>
                              <p:par>
                                <p:cTn id="131" presetID="0" presetClass="path" presetSubtype="0" accel="50000" decel="50000" fill="hold" nodeType="withEffect">
                                  <p:stCondLst>
                                    <p:cond delay="0"/>
                                  </p:stCondLst>
                                  <p:childTnLst>
                                    <p:animMotion origin="layout" path="M 1.11111E-6 -1.35802E-6 L 0.18889 0.12099 L 0.23611 0.21235 L -0.09305 0.51605 " pathEditMode="relative" ptsTypes="AAAA">
                                      <p:cBhvr>
                                        <p:cTn id="132" dur="2000" fill="hold"/>
                                        <p:tgtEl>
                                          <p:spTgt spid="203"/>
                                        </p:tgtEl>
                                        <p:attrNameLst>
                                          <p:attrName>ppt_x</p:attrName>
                                          <p:attrName>ppt_y</p:attrName>
                                        </p:attrNameLst>
                                      </p:cBhvr>
                                    </p:animMotion>
                                  </p:childTnLst>
                                </p:cTn>
                              </p:par>
                              <p:par>
                                <p:cTn id="133" presetID="0" presetClass="path" presetSubtype="0" accel="50000" decel="50000" fill="hold" nodeType="withEffect">
                                  <p:stCondLst>
                                    <p:cond delay="0"/>
                                  </p:stCondLst>
                                  <p:childTnLst>
                                    <p:animMotion origin="layout" path="M -3.88889E-6 -9.87654E-7 L -0.22778 0.24939 L -0.1 0.48642 L 0.23611 0.78025 " pathEditMode="relative" ptsTypes="AAAA">
                                      <p:cBhvr>
                                        <p:cTn id="134" dur="2000" fill="hold"/>
                                        <p:tgtEl>
                                          <p:spTgt spid="223"/>
                                        </p:tgtEl>
                                        <p:attrNameLst>
                                          <p:attrName>ppt_x</p:attrName>
                                          <p:attrName>ppt_y</p:attrName>
                                        </p:attrNameLst>
                                      </p:cBhvr>
                                    </p:animMotion>
                                  </p:childTnLst>
                                </p:cTn>
                              </p:par>
                            </p:childTnLst>
                          </p:cTn>
                        </p:par>
                        <p:par>
                          <p:cTn id="135" fill="hold">
                            <p:stCondLst>
                              <p:cond delay="2000"/>
                            </p:stCondLst>
                            <p:childTnLst>
                              <p:par>
                                <p:cTn id="136" presetID="0" presetClass="path" presetSubtype="0" accel="50000" decel="50000" fill="hold" nodeType="afterEffect">
                                  <p:stCondLst>
                                    <p:cond delay="0"/>
                                  </p:stCondLst>
                                  <p:childTnLst>
                                    <p:animMotion origin="layout" path="M -0.00312 0.00463 L 0.46076 0.58488 " pathEditMode="relative" ptsTypes="AA">
                                      <p:cBhvr>
                                        <p:cTn id="137" dur="2000" fill="hold"/>
                                        <p:tgtEl>
                                          <p:spTgt spid="198"/>
                                        </p:tgtEl>
                                        <p:attrNameLst>
                                          <p:attrName>ppt_x</p:attrName>
                                          <p:attrName>ppt_y</p:attrName>
                                        </p:attrNameLst>
                                      </p:cBhvr>
                                    </p:animMotion>
                                  </p:childTnLst>
                                </p:cTn>
                              </p:par>
                              <p:par>
                                <p:cTn id="138" presetID="0" presetClass="path" presetSubtype="0" accel="50000" decel="50000" fill="hold" nodeType="withEffect">
                                  <p:stCondLst>
                                    <p:cond delay="0"/>
                                  </p:stCondLst>
                                  <p:childTnLst>
                                    <p:animMotion origin="layout" path="M -2.77778E-6 -6.17284E-7 L 0.07222 0.08888 L -0.01389 0.22716 L 0.34167 0.75802 " pathEditMode="relative" ptsTypes="AAAA">
                                      <p:cBhvr>
                                        <p:cTn id="139" dur="2000" fill="hold"/>
                                        <p:tgtEl>
                                          <p:spTgt spid="228"/>
                                        </p:tgtEl>
                                        <p:attrNameLst>
                                          <p:attrName>ppt_x</p:attrName>
                                          <p:attrName>ppt_y</p:attrName>
                                        </p:attrNameLst>
                                      </p:cBhvr>
                                    </p:animMotion>
                                  </p:childTnLst>
                                </p:cTn>
                              </p:par>
                              <p:par>
                                <p:cTn id="140" presetID="0" presetClass="path" presetSubtype="0" accel="50000" decel="50000" fill="hold" nodeType="withEffect">
                                  <p:stCondLst>
                                    <p:cond delay="0"/>
                                  </p:stCondLst>
                                  <p:childTnLst>
                                    <p:animMotion origin="layout" path="M 2.5E-6 2.46914E-6 L -0.01389 0.28148 L 0.07917 0.48395 L -0.12917 0.79506 " pathEditMode="relative" ptsTypes="AAAA">
                                      <p:cBhvr>
                                        <p:cTn id="141" dur="2000" fill="hold"/>
                                        <p:tgtEl>
                                          <p:spTgt spid="193"/>
                                        </p:tgtEl>
                                        <p:attrNameLst>
                                          <p:attrName>ppt_x</p:attrName>
                                          <p:attrName>ppt_y</p:attrName>
                                        </p:attrNameLst>
                                      </p:cBhvr>
                                    </p:animMotion>
                                  </p:childTnLst>
                                </p:cTn>
                              </p:par>
                              <p:par>
                                <p:cTn id="142" presetID="0" presetClass="path" presetSubtype="0" accel="50000" decel="50000" fill="hold" nodeType="withEffect">
                                  <p:stCondLst>
                                    <p:cond delay="0"/>
                                  </p:stCondLst>
                                  <p:childTnLst>
                                    <p:animMotion origin="layout" path="M -5.55556E-7 4.19753E-6 L -0.00833 0.18024 L -0.12916 0.34814 L -0.03194 0.50123 L -0.14166 0.85925 " pathEditMode="relative" ptsTypes="AAAAA">
                                      <p:cBhvr>
                                        <p:cTn id="143" dur="2000" fill="hold"/>
                                        <p:tgtEl>
                                          <p:spTgt spid="243"/>
                                        </p:tgtEl>
                                        <p:attrNameLst>
                                          <p:attrName>ppt_x</p:attrName>
                                          <p:attrName>ppt_y</p:attrName>
                                        </p:attrNameLst>
                                      </p:cBhvr>
                                    </p:animMotion>
                                  </p:childTnLst>
                                </p:cTn>
                              </p:par>
                            </p:childTnLst>
                          </p:cTn>
                        </p:par>
                        <p:par>
                          <p:cTn id="144" fill="hold">
                            <p:stCondLst>
                              <p:cond delay="4000"/>
                            </p:stCondLst>
                            <p:childTnLst>
                              <p:par>
                                <p:cTn id="145" presetID="0" presetClass="path" presetSubtype="0" accel="50000" decel="50000" fill="hold" nodeType="afterEffect">
                                  <p:stCondLst>
                                    <p:cond delay="0"/>
                                  </p:stCondLst>
                                  <p:childTnLst>
                                    <p:animMotion origin="layout" path="M -5.55556E-7 -4.93827E-7 L -0.00972 0.10123 L 0.17222 0.32099 L 0.57917 0.61481 " pathEditMode="relative" ptsTypes="AAAA">
                                      <p:cBhvr>
                                        <p:cTn id="146" dur="2000" fill="hold"/>
                                        <p:tgtEl>
                                          <p:spTgt spid="233"/>
                                        </p:tgtEl>
                                        <p:attrNameLst>
                                          <p:attrName>ppt_x</p:attrName>
                                          <p:attrName>ppt_y</p:attrName>
                                        </p:attrNameLst>
                                      </p:cBhvr>
                                    </p:animMotion>
                                  </p:childTnLst>
                                </p:cTn>
                              </p:par>
                              <p:par>
                                <p:cTn id="147" presetID="0" presetClass="path" presetSubtype="0" accel="50000" decel="50000" fill="hold" nodeType="withEffect">
                                  <p:stCondLst>
                                    <p:cond delay="0"/>
                                  </p:stCondLst>
                                  <p:childTnLst>
                                    <p:animMotion origin="layout" path="M 6.66667E-6 8.14815E-6 L -0.28471 0.30618 L -0.17777 0.45433 L -0.22083 0.82717 " pathEditMode="relative" ptsTypes="AAAA">
                                      <p:cBhvr>
                                        <p:cTn id="148" dur="2000" fill="hold"/>
                                        <p:tgtEl>
                                          <p:spTgt spid="188"/>
                                        </p:tgtEl>
                                        <p:attrNameLst>
                                          <p:attrName>ppt_x</p:attrName>
                                          <p:attrName>ppt_y</p:attrName>
                                        </p:attrNameLst>
                                      </p:cBhvr>
                                    </p:animMotion>
                                  </p:childTnLst>
                                </p:cTn>
                              </p:par>
                              <p:par>
                                <p:cTn id="149" presetID="0" presetClass="path" presetSubtype="0" accel="50000" decel="50000" fill="hold" nodeType="withEffect">
                                  <p:stCondLst>
                                    <p:cond delay="0"/>
                                  </p:stCondLst>
                                  <p:childTnLst>
                                    <p:animMotion origin="layout" path="M 1.94444E-6 4.69136E-6 L -0.06805 0.25432 L -0.15972 0.40493 L 0.02778 0.95308 " pathEditMode="relative" ptsTypes="AAAA">
                                      <p:cBhvr>
                                        <p:cTn id="150" dur="2000" fill="hold"/>
                                        <p:tgtEl>
                                          <p:spTgt spid="213"/>
                                        </p:tgtEl>
                                        <p:attrNameLst>
                                          <p:attrName>ppt_x</p:attrName>
                                          <p:attrName>ppt_y</p:attrName>
                                        </p:attrNameLst>
                                      </p:cBhvr>
                                    </p:animMotion>
                                  </p:childTnLst>
                                </p:cTn>
                              </p:par>
                              <p:par>
                                <p:cTn id="151" presetID="0" presetClass="path" presetSubtype="0" accel="50000" decel="50000" fill="hold" nodeType="withEffect">
                                  <p:stCondLst>
                                    <p:cond delay="0"/>
                                  </p:stCondLst>
                                  <p:childTnLst>
                                    <p:animMotion origin="layout" path="M 2.5E-6 -2.83951E-6 L -0.19861 0.02469 L -0.28889 0.17531 L -0.20278 0.30618 L -0.5375 0.66173 " pathEditMode="relative" ptsTypes="AAAAA">
                                      <p:cBhvr>
                                        <p:cTn id="152" dur="2000" fill="hold"/>
                                        <p:tgtEl>
                                          <p:spTgt spid="218"/>
                                        </p:tgtEl>
                                        <p:attrNameLst>
                                          <p:attrName>ppt_x</p:attrName>
                                          <p:attrName>ppt_y</p:attrName>
                                        </p:attrNameLst>
                                      </p:cBhvr>
                                    </p:animMotion>
                                  </p:childTnLst>
                                </p:cTn>
                              </p:par>
                              <p:par>
                                <p:cTn id="153" presetID="0" presetClass="path" presetSubtype="0" accel="50000" decel="50000" fill="hold" nodeType="withEffect">
                                  <p:stCondLst>
                                    <p:cond delay="0"/>
                                  </p:stCondLst>
                                  <p:childTnLst>
                                    <p:animMotion origin="layout" path="M -6.11111E-6 -9.87654E-7 L -0.25973 0.14074 L -0.33612 0.26173 L -0.21806 0.41975 L 0.21527 0.68889 " pathEditMode="relative" ptsTypes="AAAAA">
                                      <p:cBhvr>
                                        <p:cTn id="154" dur="2000" fill="hold"/>
                                        <p:tgtEl>
                                          <p:spTgt spid="248"/>
                                        </p:tgtEl>
                                        <p:attrNameLst>
                                          <p:attrName>ppt_x</p:attrName>
                                          <p:attrName>ppt_y</p:attrName>
                                        </p:attrNameLst>
                                      </p:cBhvr>
                                    </p:animMotion>
                                  </p:childTnLst>
                                </p:cTn>
                              </p:par>
                            </p:childTnLst>
                          </p:cTn>
                        </p:par>
                        <p:par>
                          <p:cTn id="155" fill="hold">
                            <p:stCondLst>
                              <p:cond delay="6000"/>
                            </p:stCondLst>
                            <p:childTnLst>
                              <p:par>
                                <p:cTn id="156" presetID="22" presetClass="exit" presetSubtype="8" fill="hold" grpId="1" nodeType="afterEffect">
                                  <p:stCondLst>
                                    <p:cond delay="0"/>
                                  </p:stCondLst>
                                  <p:childTnLst>
                                    <p:animEffect transition="out" filter="wipe(left)">
                                      <p:cBhvr>
                                        <p:cTn id="157" dur="500"/>
                                        <p:tgtEl>
                                          <p:spTgt spid="108"/>
                                        </p:tgtEl>
                                      </p:cBhvr>
                                    </p:animEffect>
                                    <p:set>
                                      <p:cBhvr>
                                        <p:cTn id="158" dur="1" fill="hold">
                                          <p:stCondLst>
                                            <p:cond delay="499"/>
                                          </p:stCondLst>
                                        </p:cTn>
                                        <p:tgtEl>
                                          <p:spTgt spid="108"/>
                                        </p:tgtEl>
                                        <p:attrNameLst>
                                          <p:attrName>style.visibility</p:attrName>
                                        </p:attrNameLst>
                                      </p:cBhvr>
                                      <p:to>
                                        <p:strVal val="hidden"/>
                                      </p:to>
                                    </p:set>
                                  </p:childTnLst>
                                </p:cTn>
                              </p:par>
                              <p:par>
                                <p:cTn id="159" presetID="22" presetClass="exit" presetSubtype="8" fill="hold" grpId="1" nodeType="withEffect">
                                  <p:stCondLst>
                                    <p:cond delay="0"/>
                                  </p:stCondLst>
                                  <p:childTnLst>
                                    <p:animEffect transition="out" filter="wipe(left)">
                                      <p:cBhvr>
                                        <p:cTn id="160" dur="500"/>
                                        <p:tgtEl>
                                          <p:spTgt spid="107"/>
                                        </p:tgtEl>
                                      </p:cBhvr>
                                    </p:animEffect>
                                    <p:set>
                                      <p:cBhvr>
                                        <p:cTn id="161" dur="1" fill="hold">
                                          <p:stCondLst>
                                            <p:cond delay="499"/>
                                          </p:stCondLst>
                                        </p:cTn>
                                        <p:tgtEl>
                                          <p:spTgt spid="107"/>
                                        </p:tgtEl>
                                        <p:attrNameLst>
                                          <p:attrName>style.visibility</p:attrName>
                                        </p:attrNameLst>
                                      </p:cBhvr>
                                      <p:to>
                                        <p:strVal val="hidden"/>
                                      </p:to>
                                    </p:set>
                                  </p:childTnLst>
                                </p:cTn>
                              </p:par>
                            </p:childTnLst>
                          </p:cTn>
                        </p:par>
                        <p:par>
                          <p:cTn id="162" fill="hold">
                            <p:stCondLst>
                              <p:cond delay="6500"/>
                            </p:stCondLst>
                            <p:childTnLst>
                              <p:par>
                                <p:cTn id="163" presetID="22" presetClass="entr" presetSubtype="8" fill="hold" grpId="0" nodeType="afterEffect">
                                  <p:stCondLst>
                                    <p:cond delay="0"/>
                                  </p:stCondLst>
                                  <p:childTnLst>
                                    <p:set>
                                      <p:cBhvr>
                                        <p:cTn id="164" dur="1" fill="hold">
                                          <p:stCondLst>
                                            <p:cond delay="0"/>
                                          </p:stCondLst>
                                        </p:cTn>
                                        <p:tgtEl>
                                          <p:spTgt spid="259"/>
                                        </p:tgtEl>
                                        <p:attrNameLst>
                                          <p:attrName>style.visibility</p:attrName>
                                        </p:attrNameLst>
                                      </p:cBhvr>
                                      <p:to>
                                        <p:strVal val="visible"/>
                                      </p:to>
                                    </p:set>
                                    <p:animEffect transition="in" filter="wipe(left)">
                                      <p:cBhvr>
                                        <p:cTn id="165" dur="500"/>
                                        <p:tgtEl>
                                          <p:spTgt spid="259"/>
                                        </p:tgtEl>
                                      </p:cBhvr>
                                    </p:animEffect>
                                  </p:childTnLst>
                                </p:cTn>
                              </p:par>
                              <p:par>
                                <p:cTn id="166" presetID="22" presetClass="entr" presetSubtype="8" fill="hold" grpId="0" nodeType="withEffect">
                                  <p:stCondLst>
                                    <p:cond delay="0"/>
                                  </p:stCondLst>
                                  <p:childTnLst>
                                    <p:set>
                                      <p:cBhvr>
                                        <p:cTn id="167" dur="1" fill="hold">
                                          <p:stCondLst>
                                            <p:cond delay="0"/>
                                          </p:stCondLst>
                                        </p:cTn>
                                        <p:tgtEl>
                                          <p:spTgt spid="258"/>
                                        </p:tgtEl>
                                        <p:attrNameLst>
                                          <p:attrName>style.visibility</p:attrName>
                                        </p:attrNameLst>
                                      </p:cBhvr>
                                      <p:to>
                                        <p:strVal val="visible"/>
                                      </p:to>
                                    </p:set>
                                    <p:animEffect transition="in" filter="wipe(left)">
                                      <p:cBhvr>
                                        <p:cTn id="168" dur="500"/>
                                        <p:tgtEl>
                                          <p:spTgt spid="258"/>
                                        </p:tgtEl>
                                      </p:cBhvr>
                                    </p:animEffect>
                                  </p:childTnLst>
                                </p:cTn>
                              </p:par>
                              <p:par>
                                <p:cTn id="169" presetID="10" presetClass="exit" presetSubtype="0" fill="hold" nodeType="withEffect">
                                  <p:stCondLst>
                                    <p:cond delay="0"/>
                                  </p:stCondLst>
                                  <p:childTnLst>
                                    <p:animEffect transition="out" filter="fade">
                                      <p:cBhvr>
                                        <p:cTn id="170" dur="500"/>
                                        <p:tgtEl>
                                          <p:spTgt spid="98"/>
                                        </p:tgtEl>
                                      </p:cBhvr>
                                    </p:animEffect>
                                    <p:set>
                                      <p:cBhvr>
                                        <p:cTn id="171" dur="1" fill="hold">
                                          <p:stCondLst>
                                            <p:cond delay="499"/>
                                          </p:stCondLst>
                                        </p:cTn>
                                        <p:tgtEl>
                                          <p:spTgt spid="9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01"/>
                                        </p:tgtEl>
                                      </p:cBhvr>
                                    </p:animEffect>
                                    <p:set>
                                      <p:cBhvr>
                                        <p:cTn id="174" dur="1" fill="hold">
                                          <p:stCondLst>
                                            <p:cond delay="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107" grpId="0"/>
      <p:bldP spid="107" grpId="1"/>
      <p:bldP spid="108" grpId="0"/>
      <p:bldP spid="108" grpId="1"/>
      <p:bldP spid="258" grpId="0"/>
      <p:bldP spid="2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73331" y="1145052"/>
            <a:ext cx="5770668" cy="3999945"/>
          </a:xfrm>
          <a:prstGeom prst="rect">
            <a:avLst/>
          </a:prstGeom>
        </p:spPr>
      </p:pic>
      <p:sp>
        <p:nvSpPr>
          <p:cNvPr id="16" name="Rectangle 15"/>
          <p:cNvSpPr/>
          <p:nvPr/>
        </p:nvSpPr>
        <p:spPr>
          <a:xfrm>
            <a:off x="2986329" y="1145052"/>
            <a:ext cx="4984191" cy="3999945"/>
          </a:xfrm>
          <a:prstGeom prst="rect">
            <a:avLst/>
          </a:prstGeom>
          <a:gradFill>
            <a:gsLst>
              <a:gs pos="37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48" name="Rectangle 47"/>
          <p:cNvSpPr/>
          <p:nvPr/>
        </p:nvSpPr>
        <p:spPr>
          <a:xfrm>
            <a:off x="0" y="4409579"/>
            <a:ext cx="9179911" cy="735419"/>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2" name="Title 1"/>
          <p:cNvSpPr>
            <a:spLocks noGrp="1"/>
          </p:cNvSpPr>
          <p:nvPr>
            <p:ph type="title"/>
          </p:nvPr>
        </p:nvSpPr>
        <p:spPr>
          <a:xfrm>
            <a:off x="437766" y="341313"/>
            <a:ext cx="8345488" cy="731837"/>
          </a:xfrm>
        </p:spPr>
        <p:txBody>
          <a:bodyPr/>
          <a:lstStyle/>
          <a:p>
            <a:r>
              <a:rPr lang="ja-JP" altLang="en-US">
                <a:latin typeface="Arial"/>
                <a:ea typeface="ＭＳ Ｐゴシック"/>
              </a:rPr>
              <a:t>カバレッジとキャパシティの拡大</a:t>
            </a:r>
            <a:br>
              <a:rPr lang="ja-JP" altLang="en-US">
                <a:latin typeface="Arial"/>
                <a:ea typeface="ＭＳ Ｐゴシック"/>
              </a:rPr>
            </a:br>
            <a:r>
              <a:rPr lang="ja-JP" altLang="en-US" sz="2000">
                <a:solidFill>
                  <a:schemeClr val="accent1"/>
                </a:solidFill>
                <a:latin typeface="Arial"/>
                <a:ea typeface="ＭＳ Ｐゴシック"/>
              </a:rPr>
              <a:t>デュアル </a:t>
            </a:r>
            <a:r>
              <a:rPr lang="en-US" altLang="ja-JP" sz="2000">
                <a:solidFill>
                  <a:schemeClr val="accent1"/>
                </a:solidFill>
                <a:latin typeface="Arial"/>
                <a:ea typeface="ＭＳ Ｐゴシック"/>
              </a:rPr>
              <a:t>5 GHz </a:t>
            </a:r>
            <a:r>
              <a:rPr lang="ja-JP" altLang="en-US" sz="2000">
                <a:solidFill>
                  <a:schemeClr val="accent1"/>
                </a:solidFill>
                <a:latin typeface="Arial"/>
                <a:ea typeface="ＭＳ Ｐゴシック"/>
              </a:rPr>
              <a:t>マイクロ</a:t>
            </a:r>
            <a:r>
              <a:rPr lang="en-US" altLang="ja-JP" sz="2000">
                <a:solidFill>
                  <a:schemeClr val="accent1"/>
                </a:solidFill>
                <a:latin typeface="Arial"/>
                <a:ea typeface="ＭＳ Ｐゴシック"/>
              </a:rPr>
              <a:t>/</a:t>
            </a:r>
            <a:r>
              <a:rPr lang="ja-JP" altLang="en-US" sz="2000">
                <a:solidFill>
                  <a:schemeClr val="accent1"/>
                </a:solidFill>
                <a:latin typeface="Arial"/>
                <a:ea typeface="ＭＳ Ｐゴシック"/>
              </a:rPr>
              <a:t>マクロ セル</a:t>
            </a:r>
            <a:endParaRPr lang="ja-JP" altLang="en-US" sz="2000" dirty="0">
              <a:solidFill>
                <a:schemeClr val="accent1"/>
              </a:solidFill>
              <a:latin typeface="Arial"/>
              <a:ea typeface="ＭＳ Ｐゴシック"/>
            </a:endParaRPr>
          </a:p>
        </p:txBody>
      </p:sp>
      <p:sp>
        <p:nvSpPr>
          <p:cNvPr id="6" name="TextBox 5"/>
          <p:cNvSpPr txBox="1"/>
          <p:nvPr/>
        </p:nvSpPr>
        <p:spPr>
          <a:xfrm>
            <a:off x="0" y="4598752"/>
            <a:ext cx="9143999" cy="369332"/>
          </a:xfrm>
          <a:prstGeom prst="rect">
            <a:avLst/>
          </a:prstGeom>
          <a:noFill/>
        </p:spPr>
        <p:txBody>
          <a:bodyPr wrap="square" rtlCol="0">
            <a:spAutoFit/>
          </a:bodyPr>
          <a:lstStyle/>
          <a:p>
            <a:pPr algn="ctr"/>
            <a:r>
              <a:rPr lang="ja-JP" altLang="en-US" dirty="0">
                <a:solidFill>
                  <a:srgbClr val="FFFFFF"/>
                </a:solidFill>
                <a:latin typeface="Arial"/>
                <a:ea typeface="ＭＳ Ｐゴシック"/>
              </a:rPr>
              <a:t>密度のニーズが異なる場所で優れたユーザ エクスペリエンスを提供</a:t>
            </a:r>
          </a:p>
        </p:txBody>
      </p:sp>
      <p:sp>
        <p:nvSpPr>
          <p:cNvPr id="3" name="Rectangle 2"/>
          <p:cNvSpPr/>
          <p:nvPr/>
        </p:nvSpPr>
        <p:spPr>
          <a:xfrm>
            <a:off x="437766" y="1173480"/>
            <a:ext cx="4572000" cy="646331"/>
          </a:xfrm>
          <a:prstGeom prst="rect">
            <a:avLst/>
          </a:prstGeom>
        </p:spPr>
        <p:txBody>
          <a:bodyPr>
            <a:spAutoFit/>
          </a:bodyPr>
          <a:lstStyle/>
          <a:p>
            <a:r>
              <a:rPr lang="en-US" altLang="ja-JP" dirty="0">
                <a:solidFill>
                  <a:srgbClr val="049FD9"/>
                </a:solidFill>
                <a:latin typeface="Arial"/>
                <a:ea typeface="ＭＳ Ｐゴシック"/>
              </a:rPr>
              <a:t>1 </a:t>
            </a:r>
            <a:r>
              <a:rPr lang="ja-JP" altLang="en-US" dirty="0">
                <a:solidFill>
                  <a:srgbClr val="049FD9"/>
                </a:solidFill>
                <a:latin typeface="Arial"/>
                <a:ea typeface="ＭＳ Ｐゴシック"/>
              </a:rPr>
              <a:t>つのアクセス ポイントのロケーションから</a:t>
            </a:r>
            <a:br>
              <a:rPr lang="ja-JP" altLang="en-US" dirty="0">
                <a:latin typeface="Arial"/>
                <a:ea typeface="ＭＳ Ｐゴシック"/>
              </a:rPr>
            </a:br>
            <a:r>
              <a:rPr lang="ja-JP" altLang="en-US" dirty="0">
                <a:solidFill>
                  <a:srgbClr val="049FD9"/>
                </a:solidFill>
                <a:latin typeface="Arial"/>
                <a:ea typeface="ＭＳ Ｐゴシック"/>
              </a:rPr>
              <a:t>キャパシティとカバレッジを拡大</a:t>
            </a:r>
          </a:p>
        </p:txBody>
      </p:sp>
      <p:sp>
        <p:nvSpPr>
          <p:cNvPr id="4" name="Rectangle 3"/>
          <p:cNvSpPr/>
          <p:nvPr/>
        </p:nvSpPr>
        <p:spPr>
          <a:xfrm>
            <a:off x="437766" y="2060174"/>
            <a:ext cx="3071418" cy="307777"/>
          </a:xfrm>
          <a:prstGeom prst="rect">
            <a:avLst/>
          </a:prstGeom>
        </p:spPr>
        <p:txBody>
          <a:bodyPr wrap="none">
            <a:spAutoFit/>
          </a:bodyPr>
          <a:lstStyle/>
          <a:p>
            <a:r>
              <a:rPr lang="ja-JP" altLang="en-US" sz="1400" b="1" dirty="0">
                <a:solidFill>
                  <a:srgbClr val="58585B"/>
                </a:solidFill>
                <a:latin typeface="Arial"/>
                <a:ea typeface="ＭＳ Ｐゴシック"/>
              </a:rPr>
              <a:t>異なるカバレッジ エリアに </a:t>
            </a:r>
            <a:r>
              <a:rPr lang="en-US" altLang="ja-JP" sz="1400" b="1" dirty="0">
                <a:solidFill>
                  <a:srgbClr val="58585B"/>
                </a:solidFill>
                <a:latin typeface="Arial"/>
                <a:ea typeface="ＭＳ Ｐゴシック"/>
              </a:rPr>
              <a:t>1 </a:t>
            </a:r>
            <a:r>
              <a:rPr lang="ja-JP" altLang="en-US" sz="1400" b="1" dirty="0">
                <a:solidFill>
                  <a:srgbClr val="58585B"/>
                </a:solidFill>
                <a:latin typeface="Arial"/>
                <a:ea typeface="ＭＳ Ｐゴシック"/>
              </a:rPr>
              <a:t>つの </a:t>
            </a:r>
            <a:r>
              <a:rPr lang="en-US" altLang="ja-JP" sz="1400" b="1" dirty="0">
                <a:solidFill>
                  <a:srgbClr val="58585B"/>
                </a:solidFill>
                <a:latin typeface="Arial"/>
                <a:ea typeface="ＭＳ Ｐゴシック"/>
              </a:rPr>
              <a:t>AP</a:t>
            </a:r>
            <a:r>
              <a:rPr lang="ja-JP" altLang="en-US" sz="1400" b="1" dirty="0">
                <a:solidFill>
                  <a:srgbClr val="58585B"/>
                </a:solidFill>
                <a:latin typeface="Arial"/>
                <a:ea typeface="ＭＳ Ｐゴシック"/>
              </a:rPr>
              <a:t>：</a:t>
            </a:r>
          </a:p>
        </p:txBody>
      </p:sp>
      <p:sp>
        <p:nvSpPr>
          <p:cNvPr id="9" name="Rectangle 8"/>
          <p:cNvSpPr/>
          <p:nvPr/>
        </p:nvSpPr>
        <p:spPr>
          <a:xfrm>
            <a:off x="437766" y="2370484"/>
            <a:ext cx="4021112" cy="307777"/>
          </a:xfrm>
          <a:prstGeom prst="rect">
            <a:avLst/>
          </a:prstGeom>
        </p:spPr>
        <p:txBody>
          <a:bodyPr wrap="square">
            <a:spAutoFit/>
          </a:bodyPr>
          <a:lstStyle/>
          <a:p>
            <a:r>
              <a:rPr lang="ja-JP" altLang="en-US" sz="1400" dirty="0">
                <a:solidFill>
                  <a:srgbClr val="58585B"/>
                </a:solidFill>
                <a:latin typeface="Arial"/>
                <a:ea typeface="ＭＳ Ｐゴシック"/>
              </a:rPr>
              <a:t>小規模カバレッジ エリアに高密度サービスを提供 </a:t>
            </a:r>
          </a:p>
        </p:txBody>
      </p:sp>
      <p:sp>
        <p:nvSpPr>
          <p:cNvPr id="10" name="Rectangle 9"/>
          <p:cNvSpPr/>
          <p:nvPr/>
        </p:nvSpPr>
        <p:spPr>
          <a:xfrm>
            <a:off x="437766" y="2705164"/>
            <a:ext cx="3610604" cy="276999"/>
          </a:xfrm>
          <a:prstGeom prst="rect">
            <a:avLst/>
          </a:prstGeom>
        </p:spPr>
        <p:txBody>
          <a:bodyPr wrap="square">
            <a:spAutoFit/>
          </a:bodyPr>
          <a:lstStyle/>
          <a:p>
            <a:pPr marL="114300" lvl="1" indent="-114300">
              <a:buFont typeface="Arial" panose="020B0604020202020204" pitchFamily="34" charset="0"/>
              <a:buChar char="•"/>
            </a:pPr>
            <a:r>
              <a:rPr lang="ja-JP" altLang="en-US" sz="1200" dirty="0">
                <a:solidFill>
                  <a:srgbClr val="58585B"/>
                </a:solidFill>
                <a:latin typeface="Arial"/>
                <a:ea typeface="ＭＳ Ｐゴシック"/>
              </a:rPr>
              <a:t>会議室、教室、病室、手術室 </a:t>
            </a:r>
          </a:p>
        </p:txBody>
      </p:sp>
      <p:sp>
        <p:nvSpPr>
          <p:cNvPr id="13" name="Rectangle 12"/>
          <p:cNvSpPr/>
          <p:nvPr/>
        </p:nvSpPr>
        <p:spPr>
          <a:xfrm>
            <a:off x="437766" y="3049939"/>
            <a:ext cx="3499366" cy="523220"/>
          </a:xfrm>
          <a:prstGeom prst="rect">
            <a:avLst/>
          </a:prstGeom>
        </p:spPr>
        <p:txBody>
          <a:bodyPr wrap="square">
            <a:spAutoFit/>
          </a:bodyPr>
          <a:lstStyle/>
          <a:p>
            <a:r>
              <a:rPr lang="ja-JP" altLang="en-US" sz="1400" dirty="0">
                <a:solidFill>
                  <a:srgbClr val="58585B"/>
                </a:solidFill>
                <a:latin typeface="Arial"/>
                <a:ea typeface="ＭＳ Ｐゴシック"/>
              </a:rPr>
              <a:t>廊下やロビーなど、より広範なエリアを同時にカバー</a:t>
            </a:r>
            <a:endParaRPr lang="ja-JP" altLang="en-US" sz="1400" dirty="0">
              <a:solidFill>
                <a:srgbClr val="58585B"/>
              </a:solidFill>
              <a:latin typeface="Arial"/>
              <a:ea typeface="ＭＳ Ｐゴシック"/>
              <a:cs typeface="+mn-cs"/>
            </a:endParaRPr>
          </a:p>
        </p:txBody>
      </p:sp>
      <p:cxnSp>
        <p:nvCxnSpPr>
          <p:cNvPr id="12" name="Straight Connector 11"/>
          <p:cNvCxnSpPr/>
          <p:nvPr/>
        </p:nvCxnSpPr>
        <p:spPr>
          <a:xfrm>
            <a:off x="544850" y="1942508"/>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70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80993" y="795851"/>
            <a:ext cx="5454570" cy="4151063"/>
            <a:chOff x="1680993" y="795851"/>
            <a:chExt cx="5454570" cy="4151063"/>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0993" y="795851"/>
              <a:ext cx="5454570" cy="4151063"/>
            </a:xfrm>
            <a:prstGeom prst="rect">
              <a:avLst/>
            </a:prstGeom>
          </p:spPr>
        </p:pic>
        <p:grpSp>
          <p:nvGrpSpPr>
            <p:cNvPr id="135" name="Group 175"/>
            <p:cNvGrpSpPr/>
            <p:nvPr/>
          </p:nvGrpSpPr>
          <p:grpSpPr>
            <a:xfrm>
              <a:off x="4342559" y="1821162"/>
              <a:ext cx="279226" cy="279226"/>
              <a:chOff x="8129377" y="1720034"/>
              <a:chExt cx="279226" cy="279226"/>
            </a:xfrm>
          </p:grpSpPr>
          <p:sp>
            <p:nvSpPr>
              <p:cNvPr id="136" name="Oval 13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37" name="Group 177"/>
              <p:cNvGrpSpPr/>
              <p:nvPr/>
            </p:nvGrpSpPr>
            <p:grpSpPr>
              <a:xfrm>
                <a:off x="8234764" y="1769177"/>
                <a:ext cx="72837" cy="187637"/>
                <a:chOff x="-1077913" y="2101851"/>
                <a:chExt cx="1011238" cy="2605088"/>
              </a:xfrm>
              <a:solidFill>
                <a:schemeClr val="bg2"/>
              </a:solidFill>
            </p:grpSpPr>
            <p:sp>
              <p:nvSpPr>
                <p:cNvPr id="138" name="Freeform 13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39" name="Freeform 13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143" name="Group 113"/>
            <p:cNvGrpSpPr/>
            <p:nvPr/>
          </p:nvGrpSpPr>
          <p:grpSpPr>
            <a:xfrm>
              <a:off x="6361186" y="3476563"/>
              <a:ext cx="279226" cy="279226"/>
              <a:chOff x="8129377" y="1720034"/>
              <a:chExt cx="279226" cy="279226"/>
            </a:xfrm>
          </p:grpSpPr>
          <p:sp>
            <p:nvSpPr>
              <p:cNvPr id="144" name="Oval 14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48" name="Group 115"/>
              <p:cNvGrpSpPr/>
              <p:nvPr/>
            </p:nvGrpSpPr>
            <p:grpSpPr>
              <a:xfrm>
                <a:off x="8234764" y="1769177"/>
                <a:ext cx="72837" cy="187637"/>
                <a:chOff x="-1077913" y="2101851"/>
                <a:chExt cx="1011238" cy="2605088"/>
              </a:xfrm>
              <a:solidFill>
                <a:schemeClr val="bg2"/>
              </a:solidFill>
            </p:grpSpPr>
            <p:sp>
              <p:nvSpPr>
                <p:cNvPr id="149" name="Freeform 148"/>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50" name="Freeform 149"/>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163" name="Group 113"/>
            <p:cNvGrpSpPr/>
            <p:nvPr/>
          </p:nvGrpSpPr>
          <p:grpSpPr>
            <a:xfrm>
              <a:off x="4639294" y="2613022"/>
              <a:ext cx="279226" cy="279226"/>
              <a:chOff x="8129377" y="1720034"/>
              <a:chExt cx="279226" cy="279226"/>
            </a:xfrm>
          </p:grpSpPr>
          <p:sp>
            <p:nvSpPr>
              <p:cNvPr id="164" name="Oval 16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65" name="Group 115"/>
              <p:cNvGrpSpPr/>
              <p:nvPr/>
            </p:nvGrpSpPr>
            <p:grpSpPr>
              <a:xfrm>
                <a:off x="8234764" y="1769177"/>
                <a:ext cx="72837" cy="187637"/>
                <a:chOff x="-1077913" y="2101851"/>
                <a:chExt cx="1011238" cy="2605088"/>
              </a:xfrm>
              <a:solidFill>
                <a:schemeClr val="bg2"/>
              </a:solidFill>
            </p:grpSpPr>
            <p:sp>
              <p:nvSpPr>
                <p:cNvPr id="166" name="Freeform 16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67" name="Freeform 16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08" name="Group 113"/>
            <p:cNvGrpSpPr/>
            <p:nvPr/>
          </p:nvGrpSpPr>
          <p:grpSpPr>
            <a:xfrm>
              <a:off x="2739135" y="3147874"/>
              <a:ext cx="279226" cy="279226"/>
              <a:chOff x="8129377" y="1720034"/>
              <a:chExt cx="279226" cy="279226"/>
            </a:xfrm>
          </p:grpSpPr>
          <p:sp>
            <p:nvSpPr>
              <p:cNvPr id="209" name="Oval 20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10" name="Group 115"/>
              <p:cNvGrpSpPr/>
              <p:nvPr/>
            </p:nvGrpSpPr>
            <p:grpSpPr>
              <a:xfrm>
                <a:off x="8234764" y="1769177"/>
                <a:ext cx="72837" cy="187637"/>
                <a:chOff x="-1077913" y="2101851"/>
                <a:chExt cx="1011238" cy="2605088"/>
              </a:xfrm>
              <a:solidFill>
                <a:schemeClr val="bg2"/>
              </a:solidFill>
            </p:grpSpPr>
            <p:sp>
              <p:nvSpPr>
                <p:cNvPr id="211" name="Freeform 21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12" name="Freeform 21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18" name="Group 113"/>
            <p:cNvGrpSpPr/>
            <p:nvPr/>
          </p:nvGrpSpPr>
          <p:grpSpPr>
            <a:xfrm>
              <a:off x="2387385" y="3156539"/>
              <a:ext cx="279226" cy="279226"/>
              <a:chOff x="8129377" y="1720034"/>
              <a:chExt cx="279226" cy="279226"/>
            </a:xfrm>
          </p:grpSpPr>
          <p:sp>
            <p:nvSpPr>
              <p:cNvPr id="219" name="Oval 21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20" name="Group 115"/>
              <p:cNvGrpSpPr/>
              <p:nvPr/>
            </p:nvGrpSpPr>
            <p:grpSpPr>
              <a:xfrm>
                <a:off x="8234764" y="1769177"/>
                <a:ext cx="72837" cy="187637"/>
                <a:chOff x="-1077913" y="2101851"/>
                <a:chExt cx="1011238" cy="2605088"/>
              </a:xfrm>
              <a:solidFill>
                <a:schemeClr val="bg2"/>
              </a:solidFill>
            </p:grpSpPr>
            <p:sp>
              <p:nvSpPr>
                <p:cNvPr id="221" name="Freeform 22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22" name="Freeform 22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28" name="Group 113"/>
            <p:cNvGrpSpPr/>
            <p:nvPr/>
          </p:nvGrpSpPr>
          <p:grpSpPr>
            <a:xfrm>
              <a:off x="1997339" y="3098731"/>
              <a:ext cx="279226" cy="279226"/>
              <a:chOff x="8129377" y="1720034"/>
              <a:chExt cx="279226" cy="279226"/>
            </a:xfrm>
          </p:grpSpPr>
          <p:sp>
            <p:nvSpPr>
              <p:cNvPr id="229" name="Oval 22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30" name="Group 115"/>
              <p:cNvGrpSpPr/>
              <p:nvPr/>
            </p:nvGrpSpPr>
            <p:grpSpPr>
              <a:xfrm>
                <a:off x="8234764" y="1769177"/>
                <a:ext cx="72837" cy="187637"/>
                <a:chOff x="-1077913" y="2101851"/>
                <a:chExt cx="1011238" cy="2605088"/>
              </a:xfrm>
              <a:solidFill>
                <a:schemeClr val="bg2"/>
              </a:solidFill>
            </p:grpSpPr>
            <p:sp>
              <p:nvSpPr>
                <p:cNvPr id="231" name="Freeform 23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32" name="Freeform 23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38" name="Group 113"/>
            <p:cNvGrpSpPr/>
            <p:nvPr/>
          </p:nvGrpSpPr>
          <p:grpSpPr>
            <a:xfrm>
              <a:off x="2455089" y="2781651"/>
              <a:ext cx="279226" cy="279226"/>
              <a:chOff x="8129377" y="1720034"/>
              <a:chExt cx="279226" cy="279226"/>
            </a:xfrm>
          </p:grpSpPr>
          <p:sp>
            <p:nvSpPr>
              <p:cNvPr id="239" name="Oval 23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40" name="Group 115"/>
              <p:cNvGrpSpPr/>
              <p:nvPr/>
            </p:nvGrpSpPr>
            <p:grpSpPr>
              <a:xfrm>
                <a:off x="8234764" y="1769177"/>
                <a:ext cx="72837" cy="187637"/>
                <a:chOff x="-1077913" y="2101851"/>
                <a:chExt cx="1011238" cy="2605088"/>
              </a:xfrm>
              <a:solidFill>
                <a:schemeClr val="bg2"/>
              </a:solidFill>
            </p:grpSpPr>
            <p:sp>
              <p:nvSpPr>
                <p:cNvPr id="241" name="Freeform 24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42" name="Freeform 24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183" name="Group 113"/>
            <p:cNvGrpSpPr/>
            <p:nvPr/>
          </p:nvGrpSpPr>
          <p:grpSpPr>
            <a:xfrm>
              <a:off x="4646029" y="2105061"/>
              <a:ext cx="279226" cy="279226"/>
              <a:chOff x="8129377" y="1720034"/>
              <a:chExt cx="279226" cy="279226"/>
            </a:xfrm>
          </p:grpSpPr>
          <p:sp>
            <p:nvSpPr>
              <p:cNvPr id="184" name="Oval 18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85" name="Group 115"/>
              <p:cNvGrpSpPr/>
              <p:nvPr/>
            </p:nvGrpSpPr>
            <p:grpSpPr>
              <a:xfrm>
                <a:off x="8234764" y="1769177"/>
                <a:ext cx="72837" cy="187637"/>
                <a:chOff x="-1077913" y="2101851"/>
                <a:chExt cx="1011238" cy="2605088"/>
              </a:xfrm>
              <a:solidFill>
                <a:schemeClr val="bg2"/>
              </a:solidFill>
            </p:grpSpPr>
            <p:sp>
              <p:nvSpPr>
                <p:cNvPr id="186" name="Freeform 18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87" name="Freeform 18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58" name="Group 113"/>
            <p:cNvGrpSpPr/>
            <p:nvPr/>
          </p:nvGrpSpPr>
          <p:grpSpPr>
            <a:xfrm>
              <a:off x="2649660" y="2514126"/>
              <a:ext cx="279226" cy="279226"/>
              <a:chOff x="8129377" y="1720034"/>
              <a:chExt cx="279226" cy="279226"/>
            </a:xfrm>
          </p:grpSpPr>
          <p:sp>
            <p:nvSpPr>
              <p:cNvPr id="259" name="Oval 25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0" name="Group 115"/>
              <p:cNvGrpSpPr/>
              <p:nvPr/>
            </p:nvGrpSpPr>
            <p:grpSpPr>
              <a:xfrm>
                <a:off x="8234764" y="1769177"/>
                <a:ext cx="72837" cy="187637"/>
                <a:chOff x="-1077913" y="2101851"/>
                <a:chExt cx="1011238" cy="2605088"/>
              </a:xfrm>
              <a:solidFill>
                <a:schemeClr val="bg2"/>
              </a:solidFill>
            </p:grpSpPr>
            <p:sp>
              <p:nvSpPr>
                <p:cNvPr id="261" name="Freeform 26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62" name="Freeform 26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63" name="Group 113"/>
            <p:cNvGrpSpPr/>
            <p:nvPr/>
          </p:nvGrpSpPr>
          <p:grpSpPr>
            <a:xfrm>
              <a:off x="2950928" y="2318812"/>
              <a:ext cx="279226" cy="279226"/>
              <a:chOff x="8129377" y="1720034"/>
              <a:chExt cx="279226" cy="279226"/>
            </a:xfrm>
          </p:grpSpPr>
          <p:sp>
            <p:nvSpPr>
              <p:cNvPr id="264" name="Oval 26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5" name="Group 115"/>
              <p:cNvGrpSpPr/>
              <p:nvPr/>
            </p:nvGrpSpPr>
            <p:grpSpPr>
              <a:xfrm>
                <a:off x="8234764" y="1769177"/>
                <a:ext cx="72837" cy="187637"/>
                <a:chOff x="-1077913" y="2101851"/>
                <a:chExt cx="1011238" cy="2605088"/>
              </a:xfrm>
              <a:solidFill>
                <a:schemeClr val="bg2"/>
              </a:solidFill>
            </p:grpSpPr>
            <p:sp>
              <p:nvSpPr>
                <p:cNvPr id="266" name="Freeform 26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67" name="Freeform 26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68" name="Group 113"/>
            <p:cNvGrpSpPr/>
            <p:nvPr/>
          </p:nvGrpSpPr>
          <p:grpSpPr>
            <a:xfrm>
              <a:off x="3408469" y="2073741"/>
              <a:ext cx="279226" cy="279226"/>
              <a:chOff x="8129377" y="1720034"/>
              <a:chExt cx="279226" cy="279226"/>
            </a:xfrm>
          </p:grpSpPr>
          <p:sp>
            <p:nvSpPr>
              <p:cNvPr id="269" name="Oval 26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70" name="Group 115"/>
              <p:cNvGrpSpPr/>
              <p:nvPr/>
            </p:nvGrpSpPr>
            <p:grpSpPr>
              <a:xfrm>
                <a:off x="8234764" y="1769177"/>
                <a:ext cx="72837" cy="187637"/>
                <a:chOff x="-1077913" y="2101851"/>
                <a:chExt cx="1011238" cy="2605088"/>
              </a:xfrm>
              <a:solidFill>
                <a:schemeClr val="bg2"/>
              </a:solidFill>
            </p:grpSpPr>
            <p:sp>
              <p:nvSpPr>
                <p:cNvPr id="271" name="Freeform 27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72" name="Freeform 27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pic>
          <p:nvPicPr>
            <p:cNvPr id="98" name="Picture 97"/>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2840137" y="1994916"/>
              <a:ext cx="1674038" cy="1185822"/>
            </a:xfrm>
            <a:prstGeom prst="rect">
              <a:avLst/>
            </a:prstGeom>
          </p:spPr>
        </p:pic>
        <p:grpSp>
          <p:nvGrpSpPr>
            <p:cNvPr id="188" name="Group 113"/>
            <p:cNvGrpSpPr/>
            <p:nvPr/>
          </p:nvGrpSpPr>
          <p:grpSpPr>
            <a:xfrm>
              <a:off x="4427097" y="2194020"/>
              <a:ext cx="279226" cy="279226"/>
              <a:chOff x="8129377" y="1720034"/>
              <a:chExt cx="279226" cy="279226"/>
            </a:xfrm>
          </p:grpSpPr>
          <p:sp>
            <p:nvSpPr>
              <p:cNvPr id="189" name="Oval 18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90" name="Group 115"/>
              <p:cNvGrpSpPr/>
              <p:nvPr/>
            </p:nvGrpSpPr>
            <p:grpSpPr>
              <a:xfrm>
                <a:off x="8234764" y="1769177"/>
                <a:ext cx="72837" cy="187637"/>
                <a:chOff x="-1077913" y="2101851"/>
                <a:chExt cx="1011238" cy="2605088"/>
              </a:xfrm>
              <a:solidFill>
                <a:schemeClr val="bg2"/>
              </a:solidFill>
            </p:grpSpPr>
            <p:sp>
              <p:nvSpPr>
                <p:cNvPr id="191" name="Freeform 19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92" name="Freeform 19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198" name="Group 113"/>
            <p:cNvGrpSpPr/>
            <p:nvPr/>
          </p:nvGrpSpPr>
          <p:grpSpPr>
            <a:xfrm>
              <a:off x="3024394" y="2955708"/>
              <a:ext cx="279226" cy="279226"/>
              <a:chOff x="8129377" y="1720034"/>
              <a:chExt cx="279226" cy="279226"/>
            </a:xfrm>
          </p:grpSpPr>
          <p:sp>
            <p:nvSpPr>
              <p:cNvPr id="199" name="Oval 198"/>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00" name="Group 115"/>
              <p:cNvGrpSpPr/>
              <p:nvPr/>
            </p:nvGrpSpPr>
            <p:grpSpPr>
              <a:xfrm>
                <a:off x="8234764" y="1769177"/>
                <a:ext cx="72837" cy="187637"/>
                <a:chOff x="-1077913" y="2101851"/>
                <a:chExt cx="1011238" cy="2605088"/>
              </a:xfrm>
              <a:solidFill>
                <a:schemeClr val="bg2"/>
              </a:solidFill>
            </p:grpSpPr>
            <p:sp>
              <p:nvSpPr>
                <p:cNvPr id="201" name="Freeform 200"/>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02" name="Freeform 201"/>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83" name="Group 175"/>
            <p:cNvGrpSpPr/>
            <p:nvPr/>
          </p:nvGrpSpPr>
          <p:grpSpPr>
            <a:xfrm>
              <a:off x="3989541" y="1726069"/>
              <a:ext cx="279226" cy="279226"/>
              <a:chOff x="8129377" y="1720034"/>
              <a:chExt cx="279226" cy="279226"/>
            </a:xfrm>
          </p:grpSpPr>
          <p:sp>
            <p:nvSpPr>
              <p:cNvPr id="284" name="Oval 28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85" name="Group 177"/>
              <p:cNvGrpSpPr/>
              <p:nvPr/>
            </p:nvGrpSpPr>
            <p:grpSpPr>
              <a:xfrm>
                <a:off x="8234764" y="1769177"/>
                <a:ext cx="72837" cy="187637"/>
                <a:chOff x="-1077913" y="2101851"/>
                <a:chExt cx="1011238" cy="2605088"/>
              </a:xfrm>
              <a:solidFill>
                <a:schemeClr val="bg2"/>
              </a:solidFill>
            </p:grpSpPr>
            <p:sp>
              <p:nvSpPr>
                <p:cNvPr id="286" name="Freeform 28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87" name="Freeform 28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293" name="Group 113"/>
            <p:cNvGrpSpPr/>
            <p:nvPr/>
          </p:nvGrpSpPr>
          <p:grpSpPr>
            <a:xfrm>
              <a:off x="4867666" y="1495986"/>
              <a:ext cx="279226" cy="279226"/>
              <a:chOff x="8129377" y="1720034"/>
              <a:chExt cx="279226" cy="279226"/>
            </a:xfrm>
          </p:grpSpPr>
          <p:sp>
            <p:nvSpPr>
              <p:cNvPr id="294" name="Oval 293"/>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95" name="Group 115"/>
              <p:cNvGrpSpPr/>
              <p:nvPr/>
            </p:nvGrpSpPr>
            <p:grpSpPr>
              <a:xfrm>
                <a:off x="8234764" y="1769177"/>
                <a:ext cx="72837" cy="187637"/>
                <a:chOff x="-1077913" y="2101851"/>
                <a:chExt cx="1011238" cy="2605088"/>
              </a:xfrm>
              <a:solidFill>
                <a:schemeClr val="bg2"/>
              </a:solidFill>
            </p:grpSpPr>
            <p:sp>
              <p:nvSpPr>
                <p:cNvPr id="296" name="Freeform 295"/>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97" name="Freeform 296"/>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sp>
        <p:nvSpPr>
          <p:cNvPr id="123" name="Rectangle 1"/>
          <p:cNvSpPr/>
          <p:nvPr>
            <p:custDataLst>
              <p:tags r:id="rId1"/>
            </p:custDataLst>
          </p:nvPr>
        </p:nvSpPr>
        <p:spPr>
          <a:xfrm>
            <a:off x="52862" y="169008"/>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 name="Rectangle 30"/>
          <p:cNvSpPr/>
          <p:nvPr/>
        </p:nvSpPr>
        <p:spPr>
          <a:xfrm rot="5400000">
            <a:off x="4003383" y="-4009975"/>
            <a:ext cx="1146222"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30" name="Title 1"/>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a:solidFill>
                  <a:srgbClr val="58585B"/>
                </a:solidFill>
                <a:latin typeface="Arial"/>
                <a:ea typeface="ＭＳ Ｐゴシック"/>
              </a:rPr>
              <a:t>デュアル </a:t>
            </a:r>
            <a:r>
              <a:rPr lang="en-US" altLang="ja-JP">
                <a:solidFill>
                  <a:srgbClr val="58585B"/>
                </a:solidFill>
                <a:latin typeface="Arial"/>
                <a:ea typeface="ＭＳ Ｐゴシック"/>
              </a:rPr>
              <a:t>5 GHz </a:t>
            </a:r>
            <a:r>
              <a:rPr lang="ja-JP" altLang="en-US">
                <a:solidFill>
                  <a:srgbClr val="58585B"/>
                </a:solidFill>
                <a:latin typeface="Arial"/>
                <a:ea typeface="ＭＳ Ｐゴシック"/>
              </a:rPr>
              <a:t>マイクロ</a:t>
            </a:r>
            <a:r>
              <a:rPr lang="en-US" altLang="ja-JP">
                <a:solidFill>
                  <a:srgbClr val="58585B"/>
                </a:solidFill>
                <a:latin typeface="Arial"/>
                <a:ea typeface="ＭＳ Ｐゴシック"/>
              </a:rPr>
              <a:t>/</a:t>
            </a:r>
            <a:r>
              <a:rPr lang="ja-JP" altLang="en-US">
                <a:solidFill>
                  <a:srgbClr val="58585B"/>
                </a:solidFill>
                <a:latin typeface="Arial"/>
                <a:ea typeface="ＭＳ Ｐゴシック"/>
              </a:rPr>
              <a:t>マクロ セル</a:t>
            </a:r>
            <a:br>
              <a:rPr lang="ja-JP" altLang="en-US">
                <a:latin typeface="Arial"/>
                <a:ea typeface="ＭＳ Ｐゴシック"/>
              </a:rPr>
            </a:br>
            <a:endParaRPr lang="ja-JP" altLang="en-US" sz="2000" dirty="0">
              <a:solidFill>
                <a:srgbClr val="004BAF"/>
              </a:solidFill>
              <a:latin typeface="Arial"/>
              <a:ea typeface="ＭＳ Ｐゴシック"/>
            </a:endParaRPr>
          </a:p>
        </p:txBody>
      </p:sp>
      <p:sp>
        <p:nvSpPr>
          <p:cNvPr id="153" name="TextBox 152"/>
          <p:cNvSpPr txBox="1"/>
          <p:nvPr/>
        </p:nvSpPr>
        <p:spPr>
          <a:xfrm>
            <a:off x="574268" y="1073150"/>
            <a:ext cx="3012425" cy="830997"/>
          </a:xfrm>
          <a:prstGeom prst="rect">
            <a:avLst/>
          </a:prstGeom>
          <a:noFill/>
        </p:spPr>
        <p:txBody>
          <a:bodyPr wrap="square" rtlCol="0">
            <a:spAutoFit/>
          </a:bodyPr>
          <a:lstStyle/>
          <a:p>
            <a:r>
              <a:rPr lang="ja-JP" altLang="en-US" sz="1200" b="1" dirty="0">
                <a:solidFill>
                  <a:srgbClr val="58585B"/>
                </a:solidFill>
                <a:latin typeface="Arial"/>
                <a:ea typeface="ＭＳ Ｐゴシック"/>
              </a:rPr>
              <a:t>マイクロ セルが小規模カバレッジ エリアに高密度サービスを提供</a:t>
            </a:r>
          </a:p>
          <a:p>
            <a:r>
              <a:rPr lang="ja-JP" altLang="en-US" sz="1200" b="1" dirty="0">
                <a:solidFill>
                  <a:srgbClr val="58585B"/>
                </a:solidFill>
                <a:latin typeface="Arial"/>
                <a:ea typeface="ＭＳ Ｐゴシック"/>
              </a:rPr>
              <a:t>マクロ セルが廊下やロビーなど、より広範なエリアを同時にカバー </a:t>
            </a:r>
            <a:endParaRPr lang="ja-JP" altLang="en-US" sz="1200" b="1" dirty="0">
              <a:solidFill>
                <a:srgbClr val="58585B"/>
              </a:solidFill>
              <a:latin typeface="Arial"/>
              <a:ea typeface="ＭＳ Ｐゴシック"/>
              <a:cs typeface="+mn-cs"/>
            </a:endParaRPr>
          </a:p>
        </p:txBody>
      </p:sp>
      <p:cxnSp>
        <p:nvCxnSpPr>
          <p:cNvPr id="154" name="Straight Connector 153"/>
          <p:cNvCxnSpPr/>
          <p:nvPr/>
        </p:nvCxnSpPr>
        <p:spPr>
          <a:xfrm>
            <a:off x="384962" y="1125428"/>
            <a:ext cx="0" cy="69573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703128" y="3805059"/>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マイクロセル</a:t>
            </a:r>
            <a:endParaRPr lang="ja-JP" altLang="en-US" sz="1200" dirty="0">
              <a:solidFill>
                <a:srgbClr val="58585B"/>
              </a:solidFill>
              <a:latin typeface="Arial"/>
              <a:ea typeface="ＭＳ Ｐゴシック"/>
              <a:cs typeface="Arial Narrow"/>
            </a:endParaRPr>
          </a:p>
        </p:txBody>
      </p:sp>
      <p:sp>
        <p:nvSpPr>
          <p:cNvPr id="115" name="TextBox 114"/>
          <p:cNvSpPr txBox="1"/>
          <p:nvPr/>
        </p:nvSpPr>
        <p:spPr>
          <a:xfrm>
            <a:off x="703128" y="4030799"/>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マクロセル</a:t>
            </a:r>
          </a:p>
        </p:txBody>
      </p:sp>
      <p:sp>
        <p:nvSpPr>
          <p:cNvPr id="125" name="Oval 124"/>
          <p:cNvSpPr/>
          <p:nvPr/>
        </p:nvSpPr>
        <p:spPr>
          <a:xfrm>
            <a:off x="2493089" y="1030666"/>
            <a:ext cx="3115515" cy="3115515"/>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26" name="Oval 125"/>
          <p:cNvSpPr/>
          <p:nvPr/>
        </p:nvSpPr>
        <p:spPr>
          <a:xfrm>
            <a:off x="2880480" y="1418057"/>
            <a:ext cx="2340732" cy="2340732"/>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27" name="Oval 126"/>
          <p:cNvSpPr/>
          <p:nvPr/>
        </p:nvSpPr>
        <p:spPr>
          <a:xfrm>
            <a:off x="3338380" y="1875959"/>
            <a:ext cx="1424932" cy="1424928"/>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 name="Oval 5"/>
          <p:cNvSpPr/>
          <p:nvPr/>
        </p:nvSpPr>
        <p:spPr>
          <a:xfrm>
            <a:off x="556412" y="3879985"/>
            <a:ext cx="139671" cy="13967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33" name="Oval 132"/>
          <p:cNvSpPr/>
          <p:nvPr/>
        </p:nvSpPr>
        <p:spPr>
          <a:xfrm>
            <a:off x="556412" y="4097082"/>
            <a:ext cx="139671" cy="139671"/>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06" name="Oval 105"/>
          <p:cNvSpPr/>
          <p:nvPr/>
        </p:nvSpPr>
        <p:spPr>
          <a:xfrm>
            <a:off x="455598" y="1146223"/>
            <a:ext cx="139671" cy="13967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07" name="Oval 106"/>
          <p:cNvSpPr/>
          <p:nvPr/>
        </p:nvSpPr>
        <p:spPr>
          <a:xfrm>
            <a:off x="455597" y="1488648"/>
            <a:ext cx="139671" cy="139671"/>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 name="Oval 1"/>
          <p:cNvSpPr/>
          <p:nvPr/>
        </p:nvSpPr>
        <p:spPr>
          <a:xfrm>
            <a:off x="3335490" y="1873067"/>
            <a:ext cx="1430713" cy="1430713"/>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19" name="Oval 118"/>
          <p:cNvSpPr/>
          <p:nvPr/>
        </p:nvSpPr>
        <p:spPr>
          <a:xfrm>
            <a:off x="3513389" y="2050966"/>
            <a:ext cx="1074915" cy="1074915"/>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20" name="Oval 119"/>
          <p:cNvSpPr/>
          <p:nvPr/>
        </p:nvSpPr>
        <p:spPr>
          <a:xfrm>
            <a:off x="3723666" y="2261244"/>
            <a:ext cx="654361" cy="65435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2" name="Group 92"/>
          <p:cNvGrpSpPr/>
          <p:nvPr/>
        </p:nvGrpSpPr>
        <p:grpSpPr>
          <a:xfrm>
            <a:off x="3876278" y="2450061"/>
            <a:ext cx="343195" cy="343195"/>
            <a:chOff x="11022921" y="-2056847"/>
            <a:chExt cx="904242" cy="904242"/>
          </a:xfrm>
        </p:grpSpPr>
        <p:sp>
          <p:nvSpPr>
            <p:cNvPr id="43" name="Oval 42"/>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4" name="Group 94"/>
            <p:cNvGrpSpPr/>
            <p:nvPr/>
          </p:nvGrpSpPr>
          <p:grpSpPr>
            <a:xfrm>
              <a:off x="11228154" y="-1852412"/>
              <a:ext cx="493776" cy="495372"/>
              <a:chOff x="6003191" y="4235559"/>
              <a:chExt cx="493776" cy="495372"/>
            </a:xfrm>
            <a:solidFill>
              <a:schemeClr val="accent4"/>
            </a:solidFill>
          </p:grpSpPr>
          <p:sp>
            <p:nvSpPr>
              <p:cNvPr id="45"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46" name="Freeform 45"/>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104" name="Rectangle 103"/>
          <p:cNvSpPr/>
          <p:nvPr/>
        </p:nvSpPr>
        <p:spPr>
          <a:xfrm>
            <a:off x="6500799" y="4019656"/>
            <a:ext cx="2540615" cy="738664"/>
          </a:xfrm>
          <a:prstGeom prst="rect">
            <a:avLst/>
          </a:prstGeom>
        </p:spPr>
        <p:txBody>
          <a:bodyPr wrap="square">
            <a:spAutoFit/>
          </a:bodyPr>
          <a:lstStyle/>
          <a:p>
            <a:r>
              <a:rPr lang="ja-JP" altLang="en-US" sz="1400" b="1" dirty="0">
                <a:solidFill>
                  <a:srgbClr val="58585B"/>
                </a:solidFill>
                <a:latin typeface="Arial"/>
                <a:ea typeface="ＭＳ Ｐゴシック"/>
              </a:rPr>
              <a:t>デジタル オフィス、医療機関、</a:t>
            </a:r>
            <a:br>
              <a:rPr lang="ja-JP" altLang="en-US" dirty="0">
                <a:latin typeface="Arial"/>
                <a:ea typeface="ＭＳ Ｐゴシック"/>
              </a:rPr>
            </a:br>
            <a:r>
              <a:rPr lang="ja-JP" altLang="en-US" sz="1400" b="1" dirty="0">
                <a:solidFill>
                  <a:srgbClr val="58585B"/>
                </a:solidFill>
                <a:latin typeface="Arial"/>
                <a:ea typeface="ＭＳ Ｐゴシック"/>
              </a:rPr>
              <a:t>幼稚園から高校、大学などの高等教育機関に最適</a:t>
            </a:r>
            <a:endParaRPr lang="ja-JP" altLang="en-US" sz="1400" b="1" dirty="0">
              <a:solidFill>
                <a:srgbClr val="58585B"/>
              </a:solidFill>
              <a:latin typeface="Arial"/>
              <a:ea typeface="ＭＳ Ｐゴシック"/>
              <a:cs typeface="Arial Narrow"/>
            </a:endParaRPr>
          </a:p>
        </p:txBody>
      </p:sp>
      <p:cxnSp>
        <p:nvCxnSpPr>
          <p:cNvPr id="105" name="Straight Connector 104"/>
          <p:cNvCxnSpPr/>
          <p:nvPr/>
        </p:nvCxnSpPr>
        <p:spPr>
          <a:xfrm>
            <a:off x="6485135" y="4082058"/>
            <a:ext cx="17856" cy="674939"/>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53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par>
                                <p:cTn id="20" presetID="10" presetClass="exit" presetSubtype="0" repeatCount="indefinite" fill="hold" grpId="1" nodeType="withEffect">
                                  <p:stCondLst>
                                    <p:cond delay="50"/>
                                  </p:stCondLst>
                                  <p:childTnLst>
                                    <p:animEffect transition="out" filter="fade">
                                      <p:cBhvr>
                                        <p:cTn id="21" dur="1500"/>
                                        <p:tgtEl>
                                          <p:spTgt spid="120"/>
                                        </p:tgtEl>
                                      </p:cBhvr>
                                    </p:animEffect>
                                    <p:set>
                                      <p:cBhvr>
                                        <p:cTn id="22" dur="1" fill="hold">
                                          <p:stCondLst>
                                            <p:cond delay="1499"/>
                                          </p:stCondLst>
                                        </p:cTn>
                                        <p:tgtEl>
                                          <p:spTgt spid="120"/>
                                        </p:tgtEl>
                                        <p:attrNameLst>
                                          <p:attrName>style.visibility</p:attrName>
                                        </p:attrNameLst>
                                      </p:cBhvr>
                                      <p:to>
                                        <p:strVal val="hidden"/>
                                      </p:to>
                                    </p:set>
                                  </p:childTnLst>
                                </p:cTn>
                              </p:par>
                              <p:par>
                                <p:cTn id="23" presetID="10" presetClass="exit" presetSubtype="0" repeatCount="indefinite" fill="hold" grpId="1" nodeType="withEffect">
                                  <p:stCondLst>
                                    <p:cond delay="50"/>
                                  </p:stCondLst>
                                  <p:childTnLst>
                                    <p:animEffect transition="out" filter="fade">
                                      <p:cBhvr>
                                        <p:cTn id="24" dur="1500"/>
                                        <p:tgtEl>
                                          <p:spTgt spid="127"/>
                                        </p:tgtEl>
                                      </p:cBhvr>
                                    </p:animEffect>
                                    <p:set>
                                      <p:cBhvr>
                                        <p:cTn id="25" dur="1" fill="hold">
                                          <p:stCondLst>
                                            <p:cond delay="1499"/>
                                          </p:stCondLst>
                                        </p:cTn>
                                        <p:tgtEl>
                                          <p:spTgt spid="127"/>
                                        </p:tgtEl>
                                        <p:attrNameLst>
                                          <p:attrName>style.visibility</p:attrName>
                                        </p:attrNameLst>
                                      </p:cBhvr>
                                      <p:to>
                                        <p:strVal val="hidden"/>
                                      </p:to>
                                    </p:set>
                                  </p:childTnLst>
                                </p:cTn>
                              </p:par>
                              <p:par>
                                <p:cTn id="26" presetID="6" presetClass="emph" presetSubtype="0" repeatCount="indefinite" decel="100000" fill="hold" grpId="2" nodeType="withEffect">
                                  <p:stCondLst>
                                    <p:cond delay="50"/>
                                  </p:stCondLst>
                                  <p:childTnLst>
                                    <p:animScale>
                                      <p:cBhvr>
                                        <p:cTn id="27" dur="1500" fill="hold"/>
                                        <p:tgtEl>
                                          <p:spTgt spid="120"/>
                                        </p:tgtEl>
                                      </p:cBhvr>
                                      <p:by x="125000" y="125000"/>
                                    </p:animScale>
                                  </p:childTnLst>
                                </p:cTn>
                              </p:par>
                              <p:par>
                                <p:cTn id="28" presetID="6" presetClass="emph" presetSubtype="0" repeatCount="indefinite" decel="100000" fill="hold" grpId="2" nodeType="withEffect">
                                  <p:stCondLst>
                                    <p:cond delay="50"/>
                                  </p:stCondLst>
                                  <p:childTnLst>
                                    <p:animScale>
                                      <p:cBhvr>
                                        <p:cTn id="29" dur="1500" fill="hold"/>
                                        <p:tgtEl>
                                          <p:spTgt spid="127"/>
                                        </p:tgtEl>
                                      </p:cBhvr>
                                      <p:by x="125000" y="125000"/>
                                    </p:animScale>
                                  </p:childTnLst>
                                </p:cTn>
                              </p:par>
                              <p:par>
                                <p:cTn id="30" presetID="1" presetClass="entr" presetSubtype="0" fill="hold" grpId="0" nodeType="withEffect">
                                  <p:stCondLst>
                                    <p:cond delay="150"/>
                                  </p:stCondLst>
                                  <p:childTnLst>
                                    <p:set>
                                      <p:cBhvr>
                                        <p:cTn id="31" dur="1" fill="hold">
                                          <p:stCondLst>
                                            <p:cond delay="0"/>
                                          </p:stCondLst>
                                        </p:cTn>
                                        <p:tgtEl>
                                          <p:spTgt spid="119"/>
                                        </p:tgtEl>
                                        <p:attrNameLst>
                                          <p:attrName>style.visibility</p:attrName>
                                        </p:attrNameLst>
                                      </p:cBhvr>
                                      <p:to>
                                        <p:strVal val="visible"/>
                                      </p:to>
                                    </p:set>
                                  </p:childTnLst>
                                </p:cTn>
                              </p:par>
                              <p:par>
                                <p:cTn id="32" presetID="1" presetClass="entr" presetSubtype="0" fill="hold" grpId="0" nodeType="withEffect">
                                  <p:stCondLst>
                                    <p:cond delay="150"/>
                                  </p:stCondLst>
                                  <p:childTnLst>
                                    <p:set>
                                      <p:cBhvr>
                                        <p:cTn id="33" dur="1" fill="hold">
                                          <p:stCondLst>
                                            <p:cond delay="0"/>
                                          </p:stCondLst>
                                        </p:cTn>
                                        <p:tgtEl>
                                          <p:spTgt spid="126"/>
                                        </p:tgtEl>
                                        <p:attrNameLst>
                                          <p:attrName>style.visibility</p:attrName>
                                        </p:attrNameLst>
                                      </p:cBhvr>
                                      <p:to>
                                        <p:strVal val="visible"/>
                                      </p:to>
                                    </p:set>
                                  </p:childTnLst>
                                </p:cTn>
                              </p:par>
                              <p:par>
                                <p:cTn id="34" presetID="10" presetClass="exit" presetSubtype="0" repeatCount="indefinite" fill="hold" grpId="1" nodeType="withEffect">
                                  <p:stCondLst>
                                    <p:cond delay="200"/>
                                  </p:stCondLst>
                                  <p:childTnLst>
                                    <p:animEffect transition="out" filter="fade">
                                      <p:cBhvr>
                                        <p:cTn id="35" dur="1500"/>
                                        <p:tgtEl>
                                          <p:spTgt spid="119"/>
                                        </p:tgtEl>
                                      </p:cBhvr>
                                    </p:animEffect>
                                    <p:set>
                                      <p:cBhvr>
                                        <p:cTn id="36" dur="1" fill="hold">
                                          <p:stCondLst>
                                            <p:cond delay="1499"/>
                                          </p:stCondLst>
                                        </p:cTn>
                                        <p:tgtEl>
                                          <p:spTgt spid="119"/>
                                        </p:tgtEl>
                                        <p:attrNameLst>
                                          <p:attrName>style.visibility</p:attrName>
                                        </p:attrNameLst>
                                      </p:cBhvr>
                                      <p:to>
                                        <p:strVal val="hidden"/>
                                      </p:to>
                                    </p:set>
                                  </p:childTnLst>
                                </p:cTn>
                              </p:par>
                              <p:par>
                                <p:cTn id="37" presetID="10" presetClass="exit" presetSubtype="0" repeatCount="indefinite" fill="hold" grpId="1" nodeType="withEffect">
                                  <p:stCondLst>
                                    <p:cond delay="200"/>
                                  </p:stCondLst>
                                  <p:childTnLst>
                                    <p:animEffect transition="out" filter="fade">
                                      <p:cBhvr>
                                        <p:cTn id="38" dur="1500"/>
                                        <p:tgtEl>
                                          <p:spTgt spid="126"/>
                                        </p:tgtEl>
                                      </p:cBhvr>
                                    </p:animEffect>
                                    <p:set>
                                      <p:cBhvr>
                                        <p:cTn id="39" dur="1" fill="hold">
                                          <p:stCondLst>
                                            <p:cond delay="1499"/>
                                          </p:stCondLst>
                                        </p:cTn>
                                        <p:tgtEl>
                                          <p:spTgt spid="126"/>
                                        </p:tgtEl>
                                        <p:attrNameLst>
                                          <p:attrName>style.visibility</p:attrName>
                                        </p:attrNameLst>
                                      </p:cBhvr>
                                      <p:to>
                                        <p:strVal val="hidden"/>
                                      </p:to>
                                    </p:set>
                                  </p:childTnLst>
                                </p:cTn>
                              </p:par>
                              <p:par>
                                <p:cTn id="40" presetID="6" presetClass="emph" presetSubtype="0" repeatCount="indefinite" decel="100000" fill="hold" grpId="2" nodeType="withEffect">
                                  <p:stCondLst>
                                    <p:cond delay="150"/>
                                  </p:stCondLst>
                                  <p:childTnLst>
                                    <p:animScale>
                                      <p:cBhvr>
                                        <p:cTn id="41" dur="1500" fill="hold"/>
                                        <p:tgtEl>
                                          <p:spTgt spid="119"/>
                                        </p:tgtEl>
                                      </p:cBhvr>
                                      <p:by x="125000" y="125000"/>
                                    </p:animScale>
                                  </p:childTnLst>
                                </p:cTn>
                              </p:par>
                              <p:par>
                                <p:cTn id="42" presetID="6" presetClass="emph" presetSubtype="0" repeatCount="indefinite" decel="100000" fill="hold" grpId="2" nodeType="withEffect">
                                  <p:stCondLst>
                                    <p:cond delay="200"/>
                                  </p:stCondLst>
                                  <p:childTnLst>
                                    <p:animScale>
                                      <p:cBhvr>
                                        <p:cTn id="43" dur="1500" fill="hold"/>
                                        <p:tgtEl>
                                          <p:spTgt spid="126"/>
                                        </p:tgtEl>
                                      </p:cBhvr>
                                      <p:by x="125000" y="125000"/>
                                    </p:animScale>
                                  </p:childTnLst>
                                </p:cTn>
                              </p:par>
                              <p:par>
                                <p:cTn id="44" presetID="1" presetClass="entr" presetSubtype="0" fill="hold" grpId="0" nodeType="withEffect">
                                  <p:stCondLst>
                                    <p:cond delay="25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grpId="0" nodeType="withEffect">
                                  <p:stCondLst>
                                    <p:cond delay="250"/>
                                  </p:stCondLst>
                                  <p:childTnLst>
                                    <p:set>
                                      <p:cBhvr>
                                        <p:cTn id="47" dur="1" fill="hold">
                                          <p:stCondLst>
                                            <p:cond delay="0"/>
                                          </p:stCondLst>
                                        </p:cTn>
                                        <p:tgtEl>
                                          <p:spTgt spid="125"/>
                                        </p:tgtEl>
                                        <p:attrNameLst>
                                          <p:attrName>style.visibility</p:attrName>
                                        </p:attrNameLst>
                                      </p:cBhvr>
                                      <p:to>
                                        <p:strVal val="visible"/>
                                      </p:to>
                                    </p:set>
                                  </p:childTnLst>
                                </p:cTn>
                              </p:par>
                              <p:par>
                                <p:cTn id="48" presetID="10" presetClass="exit" presetSubtype="0" repeatCount="indefinite" fill="hold" grpId="1" nodeType="withEffect">
                                  <p:stCondLst>
                                    <p:cond delay="300"/>
                                  </p:stCondLst>
                                  <p:childTnLst>
                                    <p:animEffect transition="out" filter="fade">
                                      <p:cBhvr>
                                        <p:cTn id="49" dur="1500"/>
                                        <p:tgtEl>
                                          <p:spTgt spid="2"/>
                                        </p:tgtEl>
                                      </p:cBhvr>
                                    </p:animEffect>
                                    <p:set>
                                      <p:cBhvr>
                                        <p:cTn id="50" dur="1" fill="hold">
                                          <p:stCondLst>
                                            <p:cond delay="1499"/>
                                          </p:stCondLst>
                                        </p:cTn>
                                        <p:tgtEl>
                                          <p:spTgt spid="2"/>
                                        </p:tgtEl>
                                        <p:attrNameLst>
                                          <p:attrName>style.visibility</p:attrName>
                                        </p:attrNameLst>
                                      </p:cBhvr>
                                      <p:to>
                                        <p:strVal val="hidden"/>
                                      </p:to>
                                    </p:set>
                                  </p:childTnLst>
                                </p:cTn>
                              </p:par>
                              <p:par>
                                <p:cTn id="51" presetID="10" presetClass="exit" presetSubtype="0" repeatCount="indefinite" fill="hold" grpId="1" nodeType="withEffect">
                                  <p:stCondLst>
                                    <p:cond delay="300"/>
                                  </p:stCondLst>
                                  <p:childTnLst>
                                    <p:animEffect transition="out" filter="fade">
                                      <p:cBhvr>
                                        <p:cTn id="52" dur="1500"/>
                                        <p:tgtEl>
                                          <p:spTgt spid="125"/>
                                        </p:tgtEl>
                                      </p:cBhvr>
                                    </p:animEffect>
                                    <p:set>
                                      <p:cBhvr>
                                        <p:cTn id="53" dur="1" fill="hold">
                                          <p:stCondLst>
                                            <p:cond delay="1499"/>
                                          </p:stCondLst>
                                        </p:cTn>
                                        <p:tgtEl>
                                          <p:spTgt spid="125"/>
                                        </p:tgtEl>
                                        <p:attrNameLst>
                                          <p:attrName>style.visibility</p:attrName>
                                        </p:attrNameLst>
                                      </p:cBhvr>
                                      <p:to>
                                        <p:strVal val="hidden"/>
                                      </p:to>
                                    </p:set>
                                  </p:childTnLst>
                                </p:cTn>
                              </p:par>
                              <p:par>
                                <p:cTn id="54" presetID="6" presetClass="emph" presetSubtype="0" repeatCount="indefinite" decel="100000" fill="hold" grpId="2" nodeType="withEffect">
                                  <p:stCondLst>
                                    <p:cond delay="300"/>
                                  </p:stCondLst>
                                  <p:childTnLst>
                                    <p:animScale>
                                      <p:cBhvr>
                                        <p:cTn id="55" dur="1500" fill="hold"/>
                                        <p:tgtEl>
                                          <p:spTgt spid="2"/>
                                        </p:tgtEl>
                                      </p:cBhvr>
                                      <p:by x="125000" y="125000"/>
                                    </p:animScale>
                                  </p:childTnLst>
                                </p:cTn>
                              </p:par>
                              <p:par>
                                <p:cTn id="56" presetID="6" presetClass="emph" presetSubtype="0" repeatCount="indefinite" decel="100000" fill="hold" grpId="2" nodeType="withEffect">
                                  <p:stCondLst>
                                    <p:cond delay="300"/>
                                  </p:stCondLst>
                                  <p:childTnLst>
                                    <p:animScale>
                                      <p:cBhvr>
                                        <p:cTn id="57" dur="1500" fill="hold"/>
                                        <p:tgtEl>
                                          <p:spTgt spid="125"/>
                                        </p:tgtEl>
                                      </p:cBhvr>
                                      <p:by x="125000" y="125000"/>
                                    </p:animScale>
                                  </p:childTnLst>
                                </p:cTn>
                              </p:par>
                              <p:par>
                                <p:cTn id="58" presetID="10" presetClass="entr" presetSubtype="0" fill="hold" grpId="0" nodeType="withEffect">
                                  <p:stCondLst>
                                    <p:cond delay="300"/>
                                  </p:stCondLst>
                                  <p:childTnLst>
                                    <p:set>
                                      <p:cBhvr>
                                        <p:cTn id="59" dur="1" fill="hold">
                                          <p:stCondLst>
                                            <p:cond delay="0"/>
                                          </p:stCondLst>
                                        </p:cTn>
                                        <p:tgtEl>
                                          <p:spTgt spid="106"/>
                                        </p:tgtEl>
                                        <p:attrNameLst>
                                          <p:attrName>style.visibility</p:attrName>
                                        </p:attrNameLst>
                                      </p:cBhvr>
                                      <p:to>
                                        <p:strVal val="visible"/>
                                      </p:to>
                                    </p:set>
                                    <p:animEffect transition="in" filter="fade">
                                      <p:cBhvr>
                                        <p:cTn id="60" dur="500"/>
                                        <p:tgtEl>
                                          <p:spTgt spid="106"/>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107"/>
                                        </p:tgtEl>
                                        <p:attrNameLst>
                                          <p:attrName>style.visibility</p:attrName>
                                        </p:attrNameLst>
                                      </p:cBhvr>
                                      <p:to>
                                        <p:strVal val="visible"/>
                                      </p:to>
                                    </p:set>
                                    <p:animEffect transition="in" filter="fade">
                                      <p:cBhvr>
                                        <p:cTn id="6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53" grpId="0"/>
      <p:bldP spid="125" grpId="0" animBg="1"/>
      <p:bldP spid="125" grpId="1" animBg="1"/>
      <p:bldP spid="125" grpId="2" animBg="1"/>
      <p:bldP spid="126" grpId="0" animBg="1"/>
      <p:bldP spid="126" grpId="1" animBg="1"/>
      <p:bldP spid="126" grpId="2" animBg="1"/>
      <p:bldP spid="127" grpId="0" animBg="1"/>
      <p:bldP spid="127" grpId="1" animBg="1"/>
      <p:bldP spid="127" grpId="2" animBg="1"/>
      <p:bldP spid="106" grpId="0" animBg="1"/>
      <p:bldP spid="107" grpId="0" animBg="1"/>
      <p:bldP spid="2" grpId="0" animBg="1"/>
      <p:bldP spid="2" grpId="1" animBg="1"/>
      <p:bldP spid="2" grpId="2" animBg="1"/>
      <p:bldP spid="119" grpId="0" animBg="1"/>
      <p:bldP spid="119" grpId="1" animBg="1"/>
      <p:bldP spid="119" grpId="2" animBg="1"/>
      <p:bldP spid="120" grpId="0" animBg="1"/>
      <p:bldP spid="120" grpId="1" animBg="1"/>
      <p:bldP spid="120"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icture 49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4483" y="535237"/>
            <a:ext cx="6786584" cy="4250826"/>
          </a:xfrm>
          <a:prstGeom prst="rect">
            <a:avLst/>
          </a:prstGeom>
        </p:spPr>
      </p:pic>
      <p:grpSp>
        <p:nvGrpSpPr>
          <p:cNvPr id="4" name="Group 3"/>
          <p:cNvGrpSpPr/>
          <p:nvPr/>
        </p:nvGrpSpPr>
        <p:grpSpPr>
          <a:xfrm>
            <a:off x="2437254" y="917607"/>
            <a:ext cx="5469829" cy="3525142"/>
            <a:chOff x="1951479" y="917607"/>
            <a:chExt cx="5469829" cy="3525142"/>
          </a:xfrm>
        </p:grpSpPr>
        <p:grpSp>
          <p:nvGrpSpPr>
            <p:cNvPr id="494" name="Group 113"/>
            <p:cNvGrpSpPr/>
            <p:nvPr/>
          </p:nvGrpSpPr>
          <p:grpSpPr>
            <a:xfrm>
              <a:off x="7142082" y="1995343"/>
              <a:ext cx="279226" cy="279226"/>
              <a:chOff x="8129377" y="1720034"/>
              <a:chExt cx="279226" cy="279226"/>
            </a:xfrm>
          </p:grpSpPr>
          <p:sp>
            <p:nvSpPr>
              <p:cNvPr id="495" name="Oval 494"/>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96" name="Group 115"/>
              <p:cNvGrpSpPr/>
              <p:nvPr/>
            </p:nvGrpSpPr>
            <p:grpSpPr>
              <a:xfrm>
                <a:off x="8234764" y="1769177"/>
                <a:ext cx="72837" cy="187637"/>
                <a:chOff x="-1077913" y="2101851"/>
                <a:chExt cx="1011238" cy="2605088"/>
              </a:xfrm>
              <a:solidFill>
                <a:schemeClr val="bg2"/>
              </a:solidFill>
            </p:grpSpPr>
            <p:sp>
              <p:nvSpPr>
                <p:cNvPr id="497" name="Freeform 496"/>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98" name="Freeform 497"/>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45" name="Group 113"/>
            <p:cNvGrpSpPr/>
            <p:nvPr/>
          </p:nvGrpSpPr>
          <p:grpSpPr>
            <a:xfrm>
              <a:off x="6757898" y="2352439"/>
              <a:ext cx="279226" cy="279226"/>
              <a:chOff x="8129377" y="1720034"/>
              <a:chExt cx="279226" cy="279226"/>
            </a:xfrm>
          </p:grpSpPr>
          <p:sp>
            <p:nvSpPr>
              <p:cNvPr id="546" name="Oval 54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47" name="Group 115"/>
              <p:cNvGrpSpPr/>
              <p:nvPr/>
            </p:nvGrpSpPr>
            <p:grpSpPr>
              <a:xfrm>
                <a:off x="8234764" y="1769177"/>
                <a:ext cx="72837" cy="187637"/>
                <a:chOff x="-1077913" y="2101851"/>
                <a:chExt cx="1011238" cy="2605088"/>
              </a:xfrm>
              <a:solidFill>
                <a:schemeClr val="bg2"/>
              </a:solidFill>
            </p:grpSpPr>
            <p:sp>
              <p:nvSpPr>
                <p:cNvPr id="548" name="Freeform 54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49" name="Freeform 54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50" name="Group 113"/>
            <p:cNvGrpSpPr/>
            <p:nvPr/>
          </p:nvGrpSpPr>
          <p:grpSpPr>
            <a:xfrm>
              <a:off x="6251868" y="3010222"/>
              <a:ext cx="279226" cy="279226"/>
              <a:chOff x="8129377" y="1720034"/>
              <a:chExt cx="279226" cy="279226"/>
            </a:xfrm>
          </p:grpSpPr>
          <p:sp>
            <p:nvSpPr>
              <p:cNvPr id="551" name="Oval 55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52" name="Group 115"/>
              <p:cNvGrpSpPr/>
              <p:nvPr/>
            </p:nvGrpSpPr>
            <p:grpSpPr>
              <a:xfrm>
                <a:off x="8234764" y="1769177"/>
                <a:ext cx="72837" cy="187637"/>
                <a:chOff x="-1077913" y="2101851"/>
                <a:chExt cx="1011238" cy="2605088"/>
              </a:xfrm>
              <a:solidFill>
                <a:schemeClr val="bg2"/>
              </a:solidFill>
            </p:grpSpPr>
            <p:sp>
              <p:nvSpPr>
                <p:cNvPr id="553" name="Freeform 55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54" name="Freeform 55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55" name="Group 113"/>
            <p:cNvGrpSpPr/>
            <p:nvPr/>
          </p:nvGrpSpPr>
          <p:grpSpPr>
            <a:xfrm>
              <a:off x="5952873" y="2660650"/>
              <a:ext cx="279226" cy="279226"/>
              <a:chOff x="8129377" y="1720034"/>
              <a:chExt cx="279226" cy="279226"/>
            </a:xfrm>
          </p:grpSpPr>
          <p:sp>
            <p:nvSpPr>
              <p:cNvPr id="556" name="Oval 55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57" name="Group 115"/>
              <p:cNvGrpSpPr/>
              <p:nvPr/>
            </p:nvGrpSpPr>
            <p:grpSpPr>
              <a:xfrm>
                <a:off x="8234764" y="1769177"/>
                <a:ext cx="72837" cy="187637"/>
                <a:chOff x="-1077913" y="2101851"/>
                <a:chExt cx="1011238" cy="2605088"/>
              </a:xfrm>
              <a:solidFill>
                <a:schemeClr val="bg2"/>
              </a:solidFill>
            </p:grpSpPr>
            <p:sp>
              <p:nvSpPr>
                <p:cNvPr id="558" name="Freeform 55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59" name="Freeform 55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60" name="Group 113"/>
            <p:cNvGrpSpPr/>
            <p:nvPr/>
          </p:nvGrpSpPr>
          <p:grpSpPr>
            <a:xfrm>
              <a:off x="5734886" y="2738419"/>
              <a:ext cx="279226" cy="279226"/>
              <a:chOff x="8129377" y="1720034"/>
              <a:chExt cx="279226" cy="279226"/>
            </a:xfrm>
          </p:grpSpPr>
          <p:sp>
            <p:nvSpPr>
              <p:cNvPr id="561" name="Oval 56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62" name="Group 115"/>
              <p:cNvGrpSpPr/>
              <p:nvPr/>
            </p:nvGrpSpPr>
            <p:grpSpPr>
              <a:xfrm>
                <a:off x="8234764" y="1769177"/>
                <a:ext cx="72837" cy="187637"/>
                <a:chOff x="-1077913" y="2101851"/>
                <a:chExt cx="1011238" cy="2605088"/>
              </a:xfrm>
              <a:solidFill>
                <a:schemeClr val="bg2"/>
              </a:solidFill>
            </p:grpSpPr>
            <p:sp>
              <p:nvSpPr>
                <p:cNvPr id="563" name="Freeform 56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64" name="Freeform 56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65" name="Group 113"/>
            <p:cNvGrpSpPr/>
            <p:nvPr/>
          </p:nvGrpSpPr>
          <p:grpSpPr>
            <a:xfrm>
              <a:off x="5182293" y="3157258"/>
              <a:ext cx="279226" cy="279226"/>
              <a:chOff x="8129377" y="1720034"/>
              <a:chExt cx="279226" cy="279226"/>
            </a:xfrm>
          </p:grpSpPr>
          <p:sp>
            <p:nvSpPr>
              <p:cNvPr id="566" name="Oval 56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67" name="Group 115"/>
              <p:cNvGrpSpPr/>
              <p:nvPr/>
            </p:nvGrpSpPr>
            <p:grpSpPr>
              <a:xfrm>
                <a:off x="8234764" y="1769177"/>
                <a:ext cx="72837" cy="187637"/>
                <a:chOff x="-1077913" y="2101851"/>
                <a:chExt cx="1011238" cy="2605088"/>
              </a:xfrm>
              <a:solidFill>
                <a:schemeClr val="bg2"/>
              </a:solidFill>
            </p:grpSpPr>
            <p:sp>
              <p:nvSpPr>
                <p:cNvPr id="568" name="Freeform 56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69" name="Freeform 56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70" name="Group 113"/>
            <p:cNvGrpSpPr/>
            <p:nvPr/>
          </p:nvGrpSpPr>
          <p:grpSpPr>
            <a:xfrm>
              <a:off x="4279445" y="3646125"/>
              <a:ext cx="279226" cy="279226"/>
              <a:chOff x="8129377" y="1720034"/>
              <a:chExt cx="279226" cy="279226"/>
            </a:xfrm>
          </p:grpSpPr>
          <p:sp>
            <p:nvSpPr>
              <p:cNvPr id="571" name="Oval 57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72" name="Group 115"/>
              <p:cNvGrpSpPr/>
              <p:nvPr/>
            </p:nvGrpSpPr>
            <p:grpSpPr>
              <a:xfrm>
                <a:off x="8234764" y="1769177"/>
                <a:ext cx="72837" cy="187637"/>
                <a:chOff x="-1077913" y="2101851"/>
                <a:chExt cx="1011238" cy="2605088"/>
              </a:xfrm>
              <a:solidFill>
                <a:schemeClr val="bg2"/>
              </a:solidFill>
            </p:grpSpPr>
            <p:sp>
              <p:nvSpPr>
                <p:cNvPr id="573" name="Freeform 57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74" name="Freeform 57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75" name="Group 113"/>
            <p:cNvGrpSpPr/>
            <p:nvPr/>
          </p:nvGrpSpPr>
          <p:grpSpPr>
            <a:xfrm>
              <a:off x="4133134" y="3824485"/>
              <a:ext cx="279226" cy="279226"/>
              <a:chOff x="8129377" y="1720034"/>
              <a:chExt cx="279226" cy="279226"/>
            </a:xfrm>
          </p:grpSpPr>
          <p:sp>
            <p:nvSpPr>
              <p:cNvPr id="576" name="Oval 57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77" name="Group 115"/>
              <p:cNvGrpSpPr/>
              <p:nvPr/>
            </p:nvGrpSpPr>
            <p:grpSpPr>
              <a:xfrm>
                <a:off x="8234764" y="1769177"/>
                <a:ext cx="72837" cy="187637"/>
                <a:chOff x="-1077913" y="2101851"/>
                <a:chExt cx="1011238" cy="2605088"/>
              </a:xfrm>
              <a:solidFill>
                <a:schemeClr val="bg2"/>
              </a:solidFill>
            </p:grpSpPr>
            <p:sp>
              <p:nvSpPr>
                <p:cNvPr id="578" name="Freeform 57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79" name="Freeform 57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80" name="Group 113"/>
            <p:cNvGrpSpPr/>
            <p:nvPr/>
          </p:nvGrpSpPr>
          <p:grpSpPr>
            <a:xfrm>
              <a:off x="4337179" y="4163523"/>
              <a:ext cx="279226" cy="279226"/>
              <a:chOff x="8129377" y="1720034"/>
              <a:chExt cx="279226" cy="279226"/>
            </a:xfrm>
          </p:grpSpPr>
          <p:sp>
            <p:nvSpPr>
              <p:cNvPr id="581" name="Oval 58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82" name="Group 115"/>
              <p:cNvGrpSpPr/>
              <p:nvPr/>
            </p:nvGrpSpPr>
            <p:grpSpPr>
              <a:xfrm>
                <a:off x="8234764" y="1769177"/>
                <a:ext cx="72837" cy="187637"/>
                <a:chOff x="-1077913" y="2101851"/>
                <a:chExt cx="1011238" cy="2605088"/>
              </a:xfrm>
              <a:solidFill>
                <a:schemeClr val="bg2"/>
              </a:solidFill>
            </p:grpSpPr>
            <p:sp>
              <p:nvSpPr>
                <p:cNvPr id="583" name="Freeform 58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84" name="Freeform 58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85" name="Group 113"/>
            <p:cNvGrpSpPr/>
            <p:nvPr/>
          </p:nvGrpSpPr>
          <p:grpSpPr>
            <a:xfrm>
              <a:off x="3809381" y="3540060"/>
              <a:ext cx="279226" cy="279226"/>
              <a:chOff x="8129377" y="1720034"/>
              <a:chExt cx="279226" cy="279226"/>
            </a:xfrm>
          </p:grpSpPr>
          <p:sp>
            <p:nvSpPr>
              <p:cNvPr id="586" name="Oval 58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87" name="Group 115"/>
              <p:cNvGrpSpPr/>
              <p:nvPr/>
            </p:nvGrpSpPr>
            <p:grpSpPr>
              <a:xfrm>
                <a:off x="8234764" y="1769177"/>
                <a:ext cx="72837" cy="187637"/>
                <a:chOff x="-1077913" y="2101851"/>
                <a:chExt cx="1011238" cy="2605088"/>
              </a:xfrm>
              <a:solidFill>
                <a:schemeClr val="bg2"/>
              </a:solidFill>
            </p:grpSpPr>
            <p:sp>
              <p:nvSpPr>
                <p:cNvPr id="588" name="Freeform 58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89" name="Freeform 58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90" name="Group 113"/>
            <p:cNvGrpSpPr/>
            <p:nvPr/>
          </p:nvGrpSpPr>
          <p:grpSpPr>
            <a:xfrm>
              <a:off x="4863831" y="917607"/>
              <a:ext cx="279226" cy="279226"/>
              <a:chOff x="8129377" y="1720034"/>
              <a:chExt cx="279226" cy="279226"/>
            </a:xfrm>
          </p:grpSpPr>
          <p:sp>
            <p:nvSpPr>
              <p:cNvPr id="591" name="Oval 59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92" name="Group 115"/>
              <p:cNvGrpSpPr/>
              <p:nvPr/>
            </p:nvGrpSpPr>
            <p:grpSpPr>
              <a:xfrm>
                <a:off x="8234764" y="1769177"/>
                <a:ext cx="72837" cy="187637"/>
                <a:chOff x="-1077913" y="2101851"/>
                <a:chExt cx="1011238" cy="2605088"/>
              </a:xfrm>
              <a:solidFill>
                <a:schemeClr val="bg2"/>
              </a:solidFill>
            </p:grpSpPr>
            <p:sp>
              <p:nvSpPr>
                <p:cNvPr id="593" name="Freeform 59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94" name="Freeform 59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95" name="Group 113"/>
            <p:cNvGrpSpPr/>
            <p:nvPr/>
          </p:nvGrpSpPr>
          <p:grpSpPr>
            <a:xfrm>
              <a:off x="4755847" y="1134656"/>
              <a:ext cx="279226" cy="279226"/>
              <a:chOff x="8129377" y="1720034"/>
              <a:chExt cx="279226" cy="279226"/>
            </a:xfrm>
          </p:grpSpPr>
          <p:sp>
            <p:nvSpPr>
              <p:cNvPr id="596" name="Oval 59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97" name="Group 115"/>
              <p:cNvGrpSpPr/>
              <p:nvPr/>
            </p:nvGrpSpPr>
            <p:grpSpPr>
              <a:xfrm>
                <a:off x="8234764" y="1769177"/>
                <a:ext cx="72837" cy="187637"/>
                <a:chOff x="-1077913" y="2101851"/>
                <a:chExt cx="1011238" cy="2605088"/>
              </a:xfrm>
              <a:solidFill>
                <a:schemeClr val="bg2"/>
              </a:solidFill>
            </p:grpSpPr>
            <p:sp>
              <p:nvSpPr>
                <p:cNvPr id="598" name="Freeform 59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99" name="Freeform 59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00" name="Group 113"/>
            <p:cNvGrpSpPr/>
            <p:nvPr/>
          </p:nvGrpSpPr>
          <p:grpSpPr>
            <a:xfrm>
              <a:off x="5854603" y="1536076"/>
              <a:ext cx="279226" cy="279226"/>
              <a:chOff x="8129377" y="1720034"/>
              <a:chExt cx="279226" cy="279226"/>
            </a:xfrm>
          </p:grpSpPr>
          <p:sp>
            <p:nvSpPr>
              <p:cNvPr id="601" name="Oval 60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02" name="Group 115"/>
              <p:cNvGrpSpPr/>
              <p:nvPr/>
            </p:nvGrpSpPr>
            <p:grpSpPr>
              <a:xfrm>
                <a:off x="8234764" y="1769177"/>
                <a:ext cx="72837" cy="187637"/>
                <a:chOff x="-1077913" y="2101851"/>
                <a:chExt cx="1011238" cy="2605088"/>
              </a:xfrm>
              <a:solidFill>
                <a:schemeClr val="bg2"/>
              </a:solidFill>
            </p:grpSpPr>
            <p:sp>
              <p:nvSpPr>
                <p:cNvPr id="603" name="Freeform 60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04" name="Freeform 60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05" name="Group 113"/>
            <p:cNvGrpSpPr/>
            <p:nvPr/>
          </p:nvGrpSpPr>
          <p:grpSpPr>
            <a:xfrm>
              <a:off x="4946538" y="1949058"/>
              <a:ext cx="279226" cy="279226"/>
              <a:chOff x="8129377" y="1720034"/>
              <a:chExt cx="279226" cy="279226"/>
            </a:xfrm>
          </p:grpSpPr>
          <p:sp>
            <p:nvSpPr>
              <p:cNvPr id="606" name="Oval 60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07" name="Group 115"/>
              <p:cNvGrpSpPr/>
              <p:nvPr/>
            </p:nvGrpSpPr>
            <p:grpSpPr>
              <a:xfrm>
                <a:off x="8234764" y="1769177"/>
                <a:ext cx="72837" cy="187637"/>
                <a:chOff x="-1077913" y="2101851"/>
                <a:chExt cx="1011238" cy="2605088"/>
              </a:xfrm>
              <a:solidFill>
                <a:schemeClr val="bg2"/>
              </a:solidFill>
            </p:grpSpPr>
            <p:sp>
              <p:nvSpPr>
                <p:cNvPr id="608" name="Freeform 60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09" name="Freeform 60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10" name="Group 113"/>
            <p:cNvGrpSpPr/>
            <p:nvPr/>
          </p:nvGrpSpPr>
          <p:grpSpPr>
            <a:xfrm>
              <a:off x="5540997" y="1793900"/>
              <a:ext cx="279226" cy="279226"/>
              <a:chOff x="8129377" y="1720034"/>
              <a:chExt cx="279226" cy="279226"/>
            </a:xfrm>
          </p:grpSpPr>
          <p:sp>
            <p:nvSpPr>
              <p:cNvPr id="611" name="Oval 61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12" name="Group 115"/>
              <p:cNvGrpSpPr/>
              <p:nvPr/>
            </p:nvGrpSpPr>
            <p:grpSpPr>
              <a:xfrm>
                <a:off x="8234764" y="1769177"/>
                <a:ext cx="72837" cy="187637"/>
                <a:chOff x="-1077913" y="2101851"/>
                <a:chExt cx="1011238" cy="2605088"/>
              </a:xfrm>
              <a:solidFill>
                <a:schemeClr val="bg2"/>
              </a:solidFill>
            </p:grpSpPr>
            <p:sp>
              <p:nvSpPr>
                <p:cNvPr id="613" name="Freeform 61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14" name="Freeform 61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15" name="Group 113"/>
            <p:cNvGrpSpPr/>
            <p:nvPr/>
          </p:nvGrpSpPr>
          <p:grpSpPr>
            <a:xfrm>
              <a:off x="5420057" y="1996003"/>
              <a:ext cx="279226" cy="279226"/>
              <a:chOff x="8129377" y="1720034"/>
              <a:chExt cx="279226" cy="279226"/>
            </a:xfrm>
          </p:grpSpPr>
          <p:sp>
            <p:nvSpPr>
              <p:cNvPr id="616" name="Oval 61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17" name="Group 115"/>
              <p:cNvGrpSpPr/>
              <p:nvPr/>
            </p:nvGrpSpPr>
            <p:grpSpPr>
              <a:xfrm>
                <a:off x="8234764" y="1769177"/>
                <a:ext cx="72837" cy="187637"/>
                <a:chOff x="-1077913" y="2101851"/>
                <a:chExt cx="1011238" cy="2605088"/>
              </a:xfrm>
              <a:solidFill>
                <a:schemeClr val="bg2"/>
              </a:solidFill>
            </p:grpSpPr>
            <p:sp>
              <p:nvSpPr>
                <p:cNvPr id="618" name="Freeform 61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19" name="Freeform 61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20" name="Group 113"/>
            <p:cNvGrpSpPr/>
            <p:nvPr/>
          </p:nvGrpSpPr>
          <p:grpSpPr>
            <a:xfrm>
              <a:off x="3647731" y="2878478"/>
              <a:ext cx="279226" cy="279226"/>
              <a:chOff x="8129377" y="1720034"/>
              <a:chExt cx="279226" cy="279226"/>
            </a:xfrm>
          </p:grpSpPr>
          <p:sp>
            <p:nvSpPr>
              <p:cNvPr id="621" name="Oval 62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22" name="Group 115"/>
              <p:cNvGrpSpPr/>
              <p:nvPr/>
            </p:nvGrpSpPr>
            <p:grpSpPr>
              <a:xfrm>
                <a:off x="8234764" y="1769177"/>
                <a:ext cx="72837" cy="187637"/>
                <a:chOff x="-1077913" y="2101851"/>
                <a:chExt cx="1011238" cy="2605088"/>
              </a:xfrm>
              <a:solidFill>
                <a:schemeClr val="bg2"/>
              </a:solidFill>
            </p:grpSpPr>
            <p:sp>
              <p:nvSpPr>
                <p:cNvPr id="623" name="Freeform 62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24" name="Freeform 62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25" name="Group 113"/>
            <p:cNvGrpSpPr/>
            <p:nvPr/>
          </p:nvGrpSpPr>
          <p:grpSpPr>
            <a:xfrm>
              <a:off x="3460844" y="3037365"/>
              <a:ext cx="279226" cy="279226"/>
              <a:chOff x="8129377" y="1720034"/>
              <a:chExt cx="279226" cy="279226"/>
            </a:xfrm>
          </p:grpSpPr>
          <p:sp>
            <p:nvSpPr>
              <p:cNvPr id="626" name="Oval 62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27" name="Group 115"/>
              <p:cNvGrpSpPr/>
              <p:nvPr/>
            </p:nvGrpSpPr>
            <p:grpSpPr>
              <a:xfrm>
                <a:off x="8234764" y="1769177"/>
                <a:ext cx="72837" cy="187637"/>
                <a:chOff x="-1077913" y="2101851"/>
                <a:chExt cx="1011238" cy="2605088"/>
              </a:xfrm>
              <a:solidFill>
                <a:schemeClr val="bg2"/>
              </a:solidFill>
            </p:grpSpPr>
            <p:sp>
              <p:nvSpPr>
                <p:cNvPr id="628" name="Freeform 62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29" name="Freeform 62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30" name="Group 113"/>
            <p:cNvGrpSpPr/>
            <p:nvPr/>
          </p:nvGrpSpPr>
          <p:grpSpPr>
            <a:xfrm>
              <a:off x="2636431" y="3589203"/>
              <a:ext cx="279226" cy="279226"/>
              <a:chOff x="8129377" y="1720034"/>
              <a:chExt cx="279226" cy="279226"/>
            </a:xfrm>
          </p:grpSpPr>
          <p:sp>
            <p:nvSpPr>
              <p:cNvPr id="631" name="Oval 63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32" name="Group 115"/>
              <p:cNvGrpSpPr/>
              <p:nvPr/>
            </p:nvGrpSpPr>
            <p:grpSpPr>
              <a:xfrm>
                <a:off x="8234764" y="1769177"/>
                <a:ext cx="72837" cy="187637"/>
                <a:chOff x="-1077913" y="2101851"/>
                <a:chExt cx="1011238" cy="2605088"/>
              </a:xfrm>
              <a:solidFill>
                <a:schemeClr val="bg2"/>
              </a:solidFill>
            </p:grpSpPr>
            <p:sp>
              <p:nvSpPr>
                <p:cNvPr id="633" name="Freeform 63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34" name="Freeform 63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35" name="Group 113"/>
            <p:cNvGrpSpPr/>
            <p:nvPr/>
          </p:nvGrpSpPr>
          <p:grpSpPr>
            <a:xfrm>
              <a:off x="2160540" y="3390741"/>
              <a:ext cx="279226" cy="279226"/>
              <a:chOff x="8129377" y="1720034"/>
              <a:chExt cx="279226" cy="279226"/>
            </a:xfrm>
          </p:grpSpPr>
          <p:sp>
            <p:nvSpPr>
              <p:cNvPr id="636" name="Oval 63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37" name="Group 115"/>
              <p:cNvGrpSpPr/>
              <p:nvPr/>
            </p:nvGrpSpPr>
            <p:grpSpPr>
              <a:xfrm>
                <a:off x="8234764" y="1769177"/>
                <a:ext cx="72837" cy="187637"/>
                <a:chOff x="-1077913" y="2101851"/>
                <a:chExt cx="1011238" cy="2605088"/>
              </a:xfrm>
              <a:solidFill>
                <a:schemeClr val="bg2"/>
              </a:solidFill>
            </p:grpSpPr>
            <p:sp>
              <p:nvSpPr>
                <p:cNvPr id="638" name="Freeform 63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39" name="Freeform 63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40" name="Group 113"/>
            <p:cNvGrpSpPr/>
            <p:nvPr/>
          </p:nvGrpSpPr>
          <p:grpSpPr>
            <a:xfrm>
              <a:off x="1951479" y="2946895"/>
              <a:ext cx="279226" cy="279226"/>
              <a:chOff x="8129377" y="1720034"/>
              <a:chExt cx="279226" cy="279226"/>
            </a:xfrm>
          </p:grpSpPr>
          <p:sp>
            <p:nvSpPr>
              <p:cNvPr id="641" name="Oval 64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42" name="Group 115"/>
              <p:cNvGrpSpPr/>
              <p:nvPr/>
            </p:nvGrpSpPr>
            <p:grpSpPr>
              <a:xfrm>
                <a:off x="8234764" y="1769177"/>
                <a:ext cx="72837" cy="187637"/>
                <a:chOff x="-1077913" y="2101851"/>
                <a:chExt cx="1011238" cy="2605088"/>
              </a:xfrm>
              <a:solidFill>
                <a:schemeClr val="bg2"/>
              </a:solidFill>
            </p:grpSpPr>
            <p:sp>
              <p:nvSpPr>
                <p:cNvPr id="643" name="Freeform 64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44" name="Freeform 64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45" name="Group 113"/>
            <p:cNvGrpSpPr/>
            <p:nvPr/>
          </p:nvGrpSpPr>
          <p:grpSpPr>
            <a:xfrm>
              <a:off x="2300153" y="2750842"/>
              <a:ext cx="279226" cy="279226"/>
              <a:chOff x="8129377" y="1720034"/>
              <a:chExt cx="279226" cy="279226"/>
            </a:xfrm>
          </p:grpSpPr>
          <p:sp>
            <p:nvSpPr>
              <p:cNvPr id="646" name="Oval 64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47" name="Group 115"/>
              <p:cNvGrpSpPr/>
              <p:nvPr/>
            </p:nvGrpSpPr>
            <p:grpSpPr>
              <a:xfrm>
                <a:off x="8234764" y="1769177"/>
                <a:ext cx="72837" cy="187637"/>
                <a:chOff x="-1077913" y="2101851"/>
                <a:chExt cx="1011238" cy="2605088"/>
              </a:xfrm>
              <a:solidFill>
                <a:schemeClr val="bg2"/>
              </a:solidFill>
            </p:grpSpPr>
            <p:sp>
              <p:nvSpPr>
                <p:cNvPr id="648" name="Freeform 64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49" name="Freeform 64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50" name="Group 113"/>
            <p:cNvGrpSpPr/>
            <p:nvPr/>
          </p:nvGrpSpPr>
          <p:grpSpPr>
            <a:xfrm>
              <a:off x="4081523" y="1732072"/>
              <a:ext cx="279226" cy="279226"/>
              <a:chOff x="8129377" y="1720034"/>
              <a:chExt cx="279226" cy="279226"/>
            </a:xfrm>
          </p:grpSpPr>
          <p:sp>
            <p:nvSpPr>
              <p:cNvPr id="651" name="Oval 65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52" name="Group 115"/>
              <p:cNvGrpSpPr/>
              <p:nvPr/>
            </p:nvGrpSpPr>
            <p:grpSpPr>
              <a:xfrm>
                <a:off x="8234764" y="1769177"/>
                <a:ext cx="72837" cy="187637"/>
                <a:chOff x="-1077913" y="2101851"/>
                <a:chExt cx="1011238" cy="2605088"/>
              </a:xfrm>
              <a:solidFill>
                <a:schemeClr val="bg2"/>
              </a:solidFill>
            </p:grpSpPr>
            <p:sp>
              <p:nvSpPr>
                <p:cNvPr id="653" name="Freeform 65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54" name="Freeform 65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55" name="Group 113"/>
            <p:cNvGrpSpPr/>
            <p:nvPr/>
          </p:nvGrpSpPr>
          <p:grpSpPr>
            <a:xfrm>
              <a:off x="2982324" y="2096862"/>
              <a:ext cx="279226" cy="279226"/>
              <a:chOff x="8129377" y="1720034"/>
              <a:chExt cx="279226" cy="279226"/>
            </a:xfrm>
          </p:grpSpPr>
          <p:sp>
            <p:nvSpPr>
              <p:cNvPr id="656" name="Oval 65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57" name="Group 115"/>
              <p:cNvGrpSpPr/>
              <p:nvPr/>
            </p:nvGrpSpPr>
            <p:grpSpPr>
              <a:xfrm>
                <a:off x="8234764" y="1769177"/>
                <a:ext cx="72837" cy="187637"/>
                <a:chOff x="-1077913" y="2101851"/>
                <a:chExt cx="1011238" cy="2605088"/>
              </a:xfrm>
              <a:solidFill>
                <a:schemeClr val="bg2"/>
              </a:solidFill>
            </p:grpSpPr>
            <p:sp>
              <p:nvSpPr>
                <p:cNvPr id="658" name="Freeform 65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59" name="Freeform 65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60" name="Group 113"/>
            <p:cNvGrpSpPr/>
            <p:nvPr/>
          </p:nvGrpSpPr>
          <p:grpSpPr>
            <a:xfrm>
              <a:off x="3186515" y="2230928"/>
              <a:ext cx="279226" cy="279226"/>
              <a:chOff x="8129377" y="1720034"/>
              <a:chExt cx="279226" cy="279226"/>
            </a:xfrm>
          </p:grpSpPr>
          <p:sp>
            <p:nvSpPr>
              <p:cNvPr id="661" name="Oval 660"/>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62" name="Group 115"/>
              <p:cNvGrpSpPr/>
              <p:nvPr/>
            </p:nvGrpSpPr>
            <p:grpSpPr>
              <a:xfrm>
                <a:off x="8234764" y="1769177"/>
                <a:ext cx="72837" cy="187637"/>
                <a:chOff x="-1077913" y="2101851"/>
                <a:chExt cx="1011238" cy="2605088"/>
              </a:xfrm>
              <a:solidFill>
                <a:schemeClr val="bg2"/>
              </a:solidFill>
            </p:grpSpPr>
            <p:sp>
              <p:nvSpPr>
                <p:cNvPr id="663" name="Freeform 662"/>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64" name="Freeform 663"/>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65" name="Group 113"/>
            <p:cNvGrpSpPr/>
            <p:nvPr/>
          </p:nvGrpSpPr>
          <p:grpSpPr>
            <a:xfrm>
              <a:off x="3511181" y="2088671"/>
              <a:ext cx="279226" cy="279226"/>
              <a:chOff x="8129377" y="1720034"/>
              <a:chExt cx="279226" cy="279226"/>
            </a:xfrm>
          </p:grpSpPr>
          <p:sp>
            <p:nvSpPr>
              <p:cNvPr id="666" name="Oval 66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67" name="Group 115"/>
              <p:cNvGrpSpPr/>
              <p:nvPr/>
            </p:nvGrpSpPr>
            <p:grpSpPr>
              <a:xfrm>
                <a:off x="8234764" y="1769177"/>
                <a:ext cx="72837" cy="187637"/>
                <a:chOff x="-1077913" y="2101851"/>
                <a:chExt cx="1011238" cy="2605088"/>
              </a:xfrm>
              <a:solidFill>
                <a:schemeClr val="bg2"/>
              </a:solidFill>
            </p:grpSpPr>
            <p:sp>
              <p:nvSpPr>
                <p:cNvPr id="668" name="Freeform 66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69" name="Freeform 66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sp>
        <p:nvSpPr>
          <p:cNvPr id="239" name="Rectangle 1"/>
          <p:cNvSpPr/>
          <p:nvPr>
            <p:custDataLst>
              <p:tags r:id="rId1"/>
            </p:custDataLst>
          </p:nvPr>
        </p:nvSpPr>
        <p:spPr>
          <a:xfrm>
            <a:off x="1116261" y="526731"/>
            <a:ext cx="8988552" cy="4571971"/>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03" name="Group 302"/>
          <p:cNvGrpSpPr/>
          <p:nvPr/>
        </p:nvGrpSpPr>
        <p:grpSpPr>
          <a:xfrm>
            <a:off x="6921996" y="3664208"/>
            <a:ext cx="140880" cy="574633"/>
            <a:chOff x="6794379" y="3582141"/>
            <a:chExt cx="206263" cy="841321"/>
          </a:xfrm>
        </p:grpSpPr>
        <p:sp>
          <p:nvSpPr>
            <p:cNvPr id="304" name="Oval 20"/>
            <p:cNvSpPr>
              <a:spLocks noChangeArrowheads="1"/>
            </p:cNvSpPr>
            <p:nvPr/>
          </p:nvSpPr>
          <p:spPr bwMode="auto">
            <a:xfrm>
              <a:off x="6794379" y="3899771"/>
              <a:ext cx="206263" cy="206059"/>
            </a:xfrm>
            <a:prstGeom prst="ellipse">
              <a:avLst/>
            </a:prstGeom>
            <a:solidFill>
              <a:srgbClr val="FF660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05" name="Freeform 21"/>
            <p:cNvSpPr>
              <a:spLocks/>
            </p:cNvSpPr>
            <p:nvPr/>
          </p:nvSpPr>
          <p:spPr bwMode="auto">
            <a:xfrm>
              <a:off x="6794379" y="3899771"/>
              <a:ext cx="103132" cy="206059"/>
            </a:xfrm>
            <a:custGeom>
              <a:avLst/>
              <a:gdLst>
                <a:gd name="T0" fmla="*/ 213 w 213"/>
                <a:gd name="T1" fmla="*/ 426 h 426"/>
                <a:gd name="T2" fmla="*/ 0 w 213"/>
                <a:gd name="T3" fmla="*/ 213 h 426"/>
                <a:gd name="T4" fmla="*/ 213 w 213"/>
                <a:gd name="T5" fmla="*/ 0 h 426"/>
                <a:gd name="T6" fmla="*/ 213 w 213"/>
                <a:gd name="T7" fmla="*/ 426 h 426"/>
              </a:gdLst>
              <a:ahLst/>
              <a:cxnLst>
                <a:cxn ang="0">
                  <a:pos x="T0" y="T1"/>
                </a:cxn>
                <a:cxn ang="0">
                  <a:pos x="T2" y="T3"/>
                </a:cxn>
                <a:cxn ang="0">
                  <a:pos x="T4" y="T5"/>
                </a:cxn>
                <a:cxn ang="0">
                  <a:pos x="T6" y="T7"/>
                </a:cxn>
              </a:cxnLst>
              <a:rect l="0" t="0" r="r" b="b"/>
              <a:pathLst>
                <a:path w="213" h="426">
                  <a:moveTo>
                    <a:pt x="213" y="426"/>
                  </a:moveTo>
                  <a:cubicBezTo>
                    <a:pt x="95" y="426"/>
                    <a:pt x="0" y="331"/>
                    <a:pt x="0" y="213"/>
                  </a:cubicBezTo>
                  <a:cubicBezTo>
                    <a:pt x="0" y="95"/>
                    <a:pt x="95" y="0"/>
                    <a:pt x="213" y="0"/>
                  </a:cubicBezTo>
                  <a:cubicBezTo>
                    <a:pt x="213" y="426"/>
                    <a:pt x="213" y="426"/>
                    <a:pt x="213" y="426"/>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06" name="Oval 20"/>
            <p:cNvSpPr>
              <a:spLocks noChangeArrowheads="1"/>
            </p:cNvSpPr>
            <p:nvPr/>
          </p:nvSpPr>
          <p:spPr bwMode="auto">
            <a:xfrm>
              <a:off x="6794379" y="3582141"/>
              <a:ext cx="206263" cy="206059"/>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07" name="Oval 20"/>
            <p:cNvSpPr>
              <a:spLocks noChangeArrowheads="1"/>
            </p:cNvSpPr>
            <p:nvPr/>
          </p:nvSpPr>
          <p:spPr bwMode="auto">
            <a:xfrm>
              <a:off x="6794379" y="4217403"/>
              <a:ext cx="206263" cy="206059"/>
            </a:xfrm>
            <a:prstGeom prst="ellipse">
              <a:avLst/>
            </a:pr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08" name="Freeform 21"/>
            <p:cNvSpPr>
              <a:spLocks/>
            </p:cNvSpPr>
            <p:nvPr/>
          </p:nvSpPr>
          <p:spPr bwMode="auto">
            <a:xfrm>
              <a:off x="6794379" y="4217403"/>
              <a:ext cx="103132" cy="206059"/>
            </a:xfrm>
            <a:custGeom>
              <a:avLst/>
              <a:gdLst>
                <a:gd name="T0" fmla="*/ 213 w 213"/>
                <a:gd name="T1" fmla="*/ 426 h 426"/>
                <a:gd name="T2" fmla="*/ 0 w 213"/>
                <a:gd name="T3" fmla="*/ 213 h 426"/>
                <a:gd name="T4" fmla="*/ 213 w 213"/>
                <a:gd name="T5" fmla="*/ 0 h 426"/>
                <a:gd name="T6" fmla="*/ 213 w 213"/>
                <a:gd name="T7" fmla="*/ 426 h 426"/>
              </a:gdLst>
              <a:ahLst/>
              <a:cxnLst>
                <a:cxn ang="0">
                  <a:pos x="T0" y="T1"/>
                </a:cxn>
                <a:cxn ang="0">
                  <a:pos x="T2" y="T3"/>
                </a:cxn>
                <a:cxn ang="0">
                  <a:pos x="T4" y="T5"/>
                </a:cxn>
                <a:cxn ang="0">
                  <a:pos x="T6" y="T7"/>
                </a:cxn>
              </a:cxnLst>
              <a:rect l="0" t="0" r="r" b="b"/>
              <a:pathLst>
                <a:path w="213" h="426">
                  <a:moveTo>
                    <a:pt x="213" y="426"/>
                  </a:moveTo>
                  <a:cubicBezTo>
                    <a:pt x="95" y="426"/>
                    <a:pt x="0" y="331"/>
                    <a:pt x="0" y="213"/>
                  </a:cubicBezTo>
                  <a:cubicBezTo>
                    <a:pt x="0" y="95"/>
                    <a:pt x="95" y="0"/>
                    <a:pt x="213" y="0"/>
                  </a:cubicBezTo>
                  <a:cubicBezTo>
                    <a:pt x="213" y="426"/>
                    <a:pt x="213" y="426"/>
                    <a:pt x="213" y="426"/>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sp>
        <p:nvSpPr>
          <p:cNvPr id="309" name="TextBox 308"/>
          <p:cNvSpPr txBox="1"/>
          <p:nvPr/>
        </p:nvSpPr>
        <p:spPr>
          <a:xfrm>
            <a:off x="7078489" y="3586401"/>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デュアル </a:t>
            </a:r>
            <a:r>
              <a:rPr lang="en-US" altLang="ja-JP" sz="1200" dirty="0">
                <a:solidFill>
                  <a:srgbClr val="58585B"/>
                </a:solidFill>
                <a:latin typeface="Arial"/>
                <a:ea typeface="ＭＳ Ｐゴシック"/>
              </a:rPr>
              <a:t>5 GHz</a:t>
            </a:r>
            <a:endParaRPr lang="ja-JP" altLang="en-US" sz="1200" dirty="0">
              <a:solidFill>
                <a:srgbClr val="58585B"/>
              </a:solidFill>
              <a:latin typeface="Arial"/>
              <a:ea typeface="ＭＳ Ｐゴシック"/>
              <a:cs typeface="Arial Narrow"/>
            </a:endParaRPr>
          </a:p>
        </p:txBody>
      </p:sp>
      <p:sp>
        <p:nvSpPr>
          <p:cNvPr id="310" name="TextBox 309"/>
          <p:cNvSpPr txBox="1"/>
          <p:nvPr/>
        </p:nvSpPr>
        <p:spPr>
          <a:xfrm>
            <a:off x="7078489" y="3812141"/>
            <a:ext cx="1390817" cy="276999"/>
          </a:xfrm>
          <a:prstGeom prst="rect">
            <a:avLst/>
          </a:prstGeom>
          <a:noFill/>
        </p:spPr>
        <p:txBody>
          <a:bodyPr wrap="square" rtlCol="0">
            <a:spAutoFit/>
          </a:bodyPr>
          <a:lstStyle/>
          <a:p>
            <a:r>
              <a:rPr lang="en-US" altLang="ja-JP" sz="1200" dirty="0">
                <a:solidFill>
                  <a:srgbClr val="58585B"/>
                </a:solidFill>
                <a:latin typeface="Arial"/>
                <a:ea typeface="ＭＳ Ｐゴシック"/>
              </a:rPr>
              <a:t>5 GHz/2.4 GHz </a:t>
            </a:r>
            <a:endParaRPr lang="ja-JP" altLang="en-US" sz="1200" dirty="0">
              <a:solidFill>
                <a:srgbClr val="58585B"/>
              </a:solidFill>
              <a:latin typeface="Arial"/>
              <a:ea typeface="ＭＳ Ｐゴシック"/>
              <a:cs typeface="Arial Narrow"/>
            </a:endParaRPr>
          </a:p>
        </p:txBody>
      </p:sp>
      <p:sp>
        <p:nvSpPr>
          <p:cNvPr id="311" name="TextBox 310"/>
          <p:cNvSpPr txBox="1"/>
          <p:nvPr/>
        </p:nvSpPr>
        <p:spPr>
          <a:xfrm>
            <a:off x="7078489" y="4030799"/>
            <a:ext cx="1627037" cy="584775"/>
          </a:xfrm>
          <a:prstGeom prst="rect">
            <a:avLst/>
          </a:prstGeom>
          <a:noFill/>
        </p:spPr>
        <p:txBody>
          <a:bodyPr wrap="square" rtlCol="0">
            <a:spAutoFit/>
          </a:bodyPr>
          <a:lstStyle/>
          <a:p>
            <a:r>
              <a:rPr lang="en-US" altLang="ja-JP" sz="1200" dirty="0">
                <a:solidFill>
                  <a:srgbClr val="58585B"/>
                </a:solidFill>
                <a:latin typeface="Arial"/>
                <a:ea typeface="ＭＳ Ｐゴシック"/>
              </a:rPr>
              <a:t>5 GHz/2.4GHz</a:t>
            </a:r>
            <a:br>
              <a:rPr lang="ja-JP" altLang="en-US" dirty="0">
                <a:latin typeface="Arial"/>
                <a:ea typeface="ＭＳ Ｐゴシック"/>
              </a:rPr>
            </a:br>
            <a:r>
              <a:rPr lang="ja-JP" altLang="en-US" sz="1000" dirty="0">
                <a:solidFill>
                  <a:srgbClr val="58585B"/>
                </a:solidFill>
                <a:latin typeface="Arial"/>
                <a:ea typeface="ＭＳ Ｐゴシック"/>
              </a:rPr>
              <a:t>（クライアントにサービスを提供していない）</a:t>
            </a:r>
            <a:endParaRPr lang="ja-JP" altLang="en-US" sz="1000" dirty="0">
              <a:solidFill>
                <a:srgbClr val="58585B"/>
              </a:solidFill>
              <a:latin typeface="Arial"/>
              <a:ea typeface="ＭＳ Ｐゴシック"/>
              <a:cs typeface="Arial Narrow"/>
            </a:endParaRPr>
          </a:p>
        </p:txBody>
      </p:sp>
      <p:grpSp>
        <p:nvGrpSpPr>
          <p:cNvPr id="361" name="Group 360"/>
          <p:cNvGrpSpPr/>
          <p:nvPr/>
        </p:nvGrpSpPr>
        <p:grpSpPr>
          <a:xfrm rot="10800000">
            <a:off x="7704677" y="1411030"/>
            <a:ext cx="1051915" cy="1051915"/>
            <a:chOff x="7597108" y="-981315"/>
            <a:chExt cx="1516552" cy="1516552"/>
          </a:xfrm>
        </p:grpSpPr>
        <p:sp>
          <p:nvSpPr>
            <p:cNvPr id="364"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65"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66" name="Group 365"/>
          <p:cNvGrpSpPr/>
          <p:nvPr/>
        </p:nvGrpSpPr>
        <p:grpSpPr>
          <a:xfrm rot="10800000">
            <a:off x="7835475" y="1541828"/>
            <a:ext cx="790319" cy="790319"/>
            <a:chOff x="7597108" y="-981315"/>
            <a:chExt cx="1516552" cy="1516552"/>
          </a:xfrm>
        </p:grpSpPr>
        <p:sp>
          <p:nvSpPr>
            <p:cNvPr id="367"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68"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69" name="Group 368"/>
          <p:cNvGrpSpPr/>
          <p:nvPr/>
        </p:nvGrpSpPr>
        <p:grpSpPr>
          <a:xfrm rot="10800000">
            <a:off x="7999125" y="1705477"/>
            <a:ext cx="463018" cy="463020"/>
            <a:chOff x="7597108" y="-981315"/>
            <a:chExt cx="1516552" cy="1516552"/>
          </a:xfrm>
        </p:grpSpPr>
        <p:sp>
          <p:nvSpPr>
            <p:cNvPr id="37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7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768" name="Group 767"/>
          <p:cNvGrpSpPr/>
          <p:nvPr/>
        </p:nvGrpSpPr>
        <p:grpSpPr>
          <a:xfrm>
            <a:off x="8057210" y="1761915"/>
            <a:ext cx="343195" cy="343195"/>
            <a:chOff x="2906640" y="3321441"/>
            <a:chExt cx="343195" cy="343195"/>
          </a:xfrm>
        </p:grpSpPr>
        <p:grpSp>
          <p:nvGrpSpPr>
            <p:cNvPr id="769" name="Group 768"/>
            <p:cNvGrpSpPr/>
            <p:nvPr/>
          </p:nvGrpSpPr>
          <p:grpSpPr>
            <a:xfrm>
              <a:off x="2906640" y="3321441"/>
              <a:ext cx="343195" cy="343195"/>
              <a:chOff x="2906640" y="3321441"/>
              <a:chExt cx="343195" cy="343195"/>
            </a:xfrm>
          </p:grpSpPr>
          <p:sp>
            <p:nvSpPr>
              <p:cNvPr id="773" name="Oval 772"/>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775"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770" name="Group 94"/>
            <p:cNvGrpSpPr/>
            <p:nvPr/>
          </p:nvGrpSpPr>
          <p:grpSpPr>
            <a:xfrm>
              <a:off x="2984534" y="3399032"/>
              <a:ext cx="187407" cy="188013"/>
              <a:chOff x="6003191" y="4235559"/>
              <a:chExt cx="493776" cy="495372"/>
            </a:xfrm>
            <a:solidFill>
              <a:schemeClr val="accent4"/>
            </a:solidFill>
          </p:grpSpPr>
          <p:sp>
            <p:nvSpPr>
              <p:cNvPr id="771"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772" name="Freeform 771"/>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72" name="Group 371"/>
          <p:cNvGrpSpPr/>
          <p:nvPr/>
        </p:nvGrpSpPr>
        <p:grpSpPr>
          <a:xfrm rot="10800000">
            <a:off x="6531218" y="1459012"/>
            <a:ext cx="1051915" cy="1051915"/>
            <a:chOff x="7597108" y="-981315"/>
            <a:chExt cx="1516552" cy="1516552"/>
          </a:xfrm>
        </p:grpSpPr>
        <p:sp>
          <p:nvSpPr>
            <p:cNvPr id="37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7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75" name="Group 374"/>
          <p:cNvGrpSpPr/>
          <p:nvPr/>
        </p:nvGrpSpPr>
        <p:grpSpPr>
          <a:xfrm rot="10800000">
            <a:off x="6662016" y="1589810"/>
            <a:ext cx="790319" cy="790319"/>
            <a:chOff x="7597108" y="-981315"/>
            <a:chExt cx="1516552" cy="1516552"/>
          </a:xfrm>
        </p:grpSpPr>
        <p:sp>
          <p:nvSpPr>
            <p:cNvPr id="376"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77"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78" name="Group 377"/>
          <p:cNvGrpSpPr/>
          <p:nvPr/>
        </p:nvGrpSpPr>
        <p:grpSpPr>
          <a:xfrm rot="10800000">
            <a:off x="6825666" y="1753459"/>
            <a:ext cx="463018" cy="463020"/>
            <a:chOff x="7597108" y="-981315"/>
            <a:chExt cx="1516552" cy="1516552"/>
          </a:xfrm>
        </p:grpSpPr>
        <p:sp>
          <p:nvSpPr>
            <p:cNvPr id="379"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8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45" name="Group 244"/>
          <p:cNvGrpSpPr/>
          <p:nvPr>
            <p:custDataLst>
              <p:tags r:id="rId2"/>
            </p:custDataLst>
          </p:nvPr>
        </p:nvGrpSpPr>
        <p:grpSpPr>
          <a:xfrm>
            <a:off x="6885578" y="1810457"/>
            <a:ext cx="343195" cy="343195"/>
            <a:chOff x="2906640" y="3321441"/>
            <a:chExt cx="343195" cy="343195"/>
          </a:xfrm>
        </p:grpSpPr>
        <p:grpSp>
          <p:nvGrpSpPr>
            <p:cNvPr id="264" name="Group 263"/>
            <p:cNvGrpSpPr/>
            <p:nvPr/>
          </p:nvGrpSpPr>
          <p:grpSpPr>
            <a:xfrm>
              <a:off x="2906640" y="3321441"/>
              <a:ext cx="343195" cy="343195"/>
              <a:chOff x="2906640" y="3321441"/>
              <a:chExt cx="343195" cy="343195"/>
            </a:xfrm>
          </p:grpSpPr>
          <p:sp>
            <p:nvSpPr>
              <p:cNvPr id="268" name="Oval 267"/>
              <p:cNvSpPr/>
              <p:nvPr/>
            </p:nvSpPr>
            <p:spPr>
              <a:xfrm>
                <a:off x="2906640" y="3321441"/>
                <a:ext cx="343195" cy="343195"/>
              </a:xfrm>
              <a:prstGeom prst="ellipse">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9" name="Group 268"/>
              <p:cNvGrpSpPr/>
              <p:nvPr/>
            </p:nvGrpSpPr>
            <p:grpSpPr>
              <a:xfrm>
                <a:off x="2918949" y="3333750"/>
                <a:ext cx="321737" cy="320131"/>
                <a:chOff x="-1081021" y="2271529"/>
                <a:chExt cx="1567918" cy="1560102"/>
              </a:xfrm>
            </p:grpSpPr>
            <p:sp>
              <p:nvSpPr>
                <p:cNvPr id="270" name="Freeform 13"/>
                <p:cNvSpPr>
                  <a:spLocks/>
                </p:cNvSpPr>
                <p:nvPr/>
              </p:nvSpPr>
              <p:spPr bwMode="auto">
                <a:xfrm>
                  <a:off x="-1081021" y="2271534"/>
                  <a:ext cx="776262" cy="1552524"/>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71" name="Freeform 14"/>
                <p:cNvSpPr>
                  <a:spLocks/>
                </p:cNvSpPr>
                <p:nvPr/>
              </p:nvSpPr>
              <p:spPr bwMode="auto">
                <a:xfrm>
                  <a:off x="-293156" y="2271529"/>
                  <a:ext cx="780053" cy="1560102"/>
                </a:xfrm>
                <a:custGeom>
                  <a:avLst/>
                  <a:gdLst>
                    <a:gd name="T0" fmla="*/ 0 w 2268"/>
                    <a:gd name="T1" fmla="*/ 4536 h 4536"/>
                    <a:gd name="T2" fmla="*/ 2268 w 2268"/>
                    <a:gd name="T3" fmla="*/ 2268 h 4536"/>
                    <a:gd name="T4" fmla="*/ 0 w 2268"/>
                    <a:gd name="T5" fmla="*/ 0 h 4536"/>
                    <a:gd name="T6" fmla="*/ 0 w 2268"/>
                    <a:gd name="T7" fmla="*/ 4536 h 4536"/>
                  </a:gdLst>
                  <a:ahLst/>
                  <a:cxnLst>
                    <a:cxn ang="0">
                      <a:pos x="T0" y="T1"/>
                    </a:cxn>
                    <a:cxn ang="0">
                      <a:pos x="T2" y="T3"/>
                    </a:cxn>
                    <a:cxn ang="0">
                      <a:pos x="T4" y="T5"/>
                    </a:cxn>
                    <a:cxn ang="0">
                      <a:pos x="T6" y="T7"/>
                    </a:cxn>
                  </a:cxnLst>
                  <a:rect l="0" t="0" r="r" b="b"/>
                  <a:pathLst>
                    <a:path w="2268" h="4536">
                      <a:moveTo>
                        <a:pt x="0" y="4536"/>
                      </a:moveTo>
                      <a:cubicBezTo>
                        <a:pt x="1253" y="4536"/>
                        <a:pt x="2268" y="3521"/>
                        <a:pt x="2268" y="2268"/>
                      </a:cubicBezTo>
                      <a:cubicBezTo>
                        <a:pt x="2268" y="1015"/>
                        <a:pt x="1253" y="0"/>
                        <a:pt x="0" y="0"/>
                      </a:cubicBezTo>
                      <a:lnTo>
                        <a:pt x="0" y="4536"/>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grpSp>
          <p:nvGrpSpPr>
            <p:cNvPr id="265" name="Group 94"/>
            <p:cNvGrpSpPr/>
            <p:nvPr/>
          </p:nvGrpSpPr>
          <p:grpSpPr>
            <a:xfrm>
              <a:off x="2984534" y="3399032"/>
              <a:ext cx="187407" cy="188013"/>
              <a:chOff x="6003191" y="4235559"/>
              <a:chExt cx="493776" cy="495372"/>
            </a:xfrm>
            <a:solidFill>
              <a:schemeClr val="accent4"/>
            </a:solidFill>
          </p:grpSpPr>
          <p:sp>
            <p:nvSpPr>
              <p:cNvPr id="26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67" name="Freeform 26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96" name="Group 395"/>
          <p:cNvGrpSpPr/>
          <p:nvPr/>
        </p:nvGrpSpPr>
        <p:grpSpPr>
          <a:xfrm rot="10800000">
            <a:off x="5290081" y="219475"/>
            <a:ext cx="1051914" cy="1051915"/>
            <a:chOff x="7597109" y="-981315"/>
            <a:chExt cx="1516551" cy="1516552"/>
          </a:xfrm>
        </p:grpSpPr>
        <p:sp>
          <p:nvSpPr>
            <p:cNvPr id="397" name="Freeform 5"/>
            <p:cNvSpPr>
              <a:spLocks/>
            </p:cNvSpPr>
            <p:nvPr/>
          </p:nvSpPr>
          <p:spPr bwMode="auto">
            <a:xfrm>
              <a:off x="7597109"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98"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99" name="Group 398"/>
          <p:cNvGrpSpPr/>
          <p:nvPr/>
        </p:nvGrpSpPr>
        <p:grpSpPr>
          <a:xfrm rot="10800000">
            <a:off x="5420877" y="350273"/>
            <a:ext cx="790319" cy="790319"/>
            <a:chOff x="7597108" y="-981315"/>
            <a:chExt cx="1516552" cy="1516552"/>
          </a:xfrm>
        </p:grpSpPr>
        <p:sp>
          <p:nvSpPr>
            <p:cNvPr id="40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0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02" name="Group 401"/>
          <p:cNvGrpSpPr/>
          <p:nvPr/>
        </p:nvGrpSpPr>
        <p:grpSpPr>
          <a:xfrm rot="10800000">
            <a:off x="5584527" y="513922"/>
            <a:ext cx="463018" cy="463020"/>
            <a:chOff x="7597108" y="-981315"/>
            <a:chExt cx="1516552" cy="1516552"/>
          </a:xfrm>
        </p:grpSpPr>
        <p:sp>
          <p:nvSpPr>
            <p:cNvPr id="40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0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47" name="Group 246"/>
          <p:cNvGrpSpPr/>
          <p:nvPr>
            <p:custDataLst>
              <p:tags r:id="rId3"/>
            </p:custDataLst>
          </p:nvPr>
        </p:nvGrpSpPr>
        <p:grpSpPr>
          <a:xfrm>
            <a:off x="5647092" y="564512"/>
            <a:ext cx="343195" cy="343195"/>
            <a:chOff x="2906640" y="3321441"/>
            <a:chExt cx="343195" cy="343195"/>
          </a:xfrm>
        </p:grpSpPr>
        <p:grpSp>
          <p:nvGrpSpPr>
            <p:cNvPr id="248" name="Group 247"/>
            <p:cNvGrpSpPr/>
            <p:nvPr/>
          </p:nvGrpSpPr>
          <p:grpSpPr>
            <a:xfrm>
              <a:off x="2906640" y="3321441"/>
              <a:ext cx="343195" cy="343195"/>
              <a:chOff x="2906640" y="3321441"/>
              <a:chExt cx="343195" cy="343195"/>
            </a:xfrm>
          </p:grpSpPr>
          <p:sp>
            <p:nvSpPr>
              <p:cNvPr id="252" name="Oval 251"/>
              <p:cNvSpPr/>
              <p:nvPr/>
            </p:nvSpPr>
            <p:spPr>
              <a:xfrm>
                <a:off x="2906640" y="3321441"/>
                <a:ext cx="343195" cy="343195"/>
              </a:xfrm>
              <a:prstGeom prst="ellipse">
                <a:avLst/>
              </a:prstGeom>
              <a:solidFill>
                <a:schemeClr val="tx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54" name="Freeform 13"/>
              <p:cNvSpPr>
                <a:spLocks/>
              </p:cNvSpPr>
              <p:nvPr/>
            </p:nvSpPr>
            <p:spPr bwMode="auto">
              <a:xfrm>
                <a:off x="2918949" y="3336343"/>
                <a:ext cx="157993" cy="315984"/>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249" name="Group 94"/>
            <p:cNvGrpSpPr/>
            <p:nvPr/>
          </p:nvGrpSpPr>
          <p:grpSpPr>
            <a:xfrm>
              <a:off x="2984534" y="3399032"/>
              <a:ext cx="187407" cy="188013"/>
              <a:chOff x="6003191" y="4235559"/>
              <a:chExt cx="493776" cy="495372"/>
            </a:xfrm>
            <a:solidFill>
              <a:schemeClr val="accent4"/>
            </a:solidFill>
          </p:grpSpPr>
          <p:sp>
            <p:nvSpPr>
              <p:cNvPr id="25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51" name="Freeform 25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81" name="Group 380"/>
          <p:cNvGrpSpPr/>
          <p:nvPr/>
        </p:nvGrpSpPr>
        <p:grpSpPr>
          <a:xfrm rot="10800000">
            <a:off x="5837144" y="475518"/>
            <a:ext cx="1051915" cy="1051915"/>
            <a:chOff x="7597108" y="-981315"/>
            <a:chExt cx="1516552" cy="1516552"/>
          </a:xfrm>
        </p:grpSpPr>
        <p:sp>
          <p:nvSpPr>
            <p:cNvPr id="38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8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84" name="Group 383"/>
          <p:cNvGrpSpPr/>
          <p:nvPr/>
        </p:nvGrpSpPr>
        <p:grpSpPr>
          <a:xfrm rot="10800000">
            <a:off x="5967942" y="606316"/>
            <a:ext cx="790319" cy="790319"/>
            <a:chOff x="7597108" y="-981315"/>
            <a:chExt cx="1516552" cy="1516552"/>
          </a:xfrm>
        </p:grpSpPr>
        <p:sp>
          <p:nvSpPr>
            <p:cNvPr id="385"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86"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87" name="Group 386"/>
          <p:cNvGrpSpPr/>
          <p:nvPr/>
        </p:nvGrpSpPr>
        <p:grpSpPr>
          <a:xfrm rot="10800000">
            <a:off x="6131592" y="769965"/>
            <a:ext cx="463018" cy="463020"/>
            <a:chOff x="7597108" y="-981315"/>
            <a:chExt cx="1516552" cy="1516552"/>
          </a:xfrm>
        </p:grpSpPr>
        <p:sp>
          <p:nvSpPr>
            <p:cNvPr id="388"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89"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531" name="Group 530"/>
          <p:cNvGrpSpPr/>
          <p:nvPr/>
        </p:nvGrpSpPr>
        <p:grpSpPr>
          <a:xfrm>
            <a:off x="6194476" y="823082"/>
            <a:ext cx="343195" cy="343195"/>
            <a:chOff x="2906640" y="3321441"/>
            <a:chExt cx="343195" cy="343195"/>
          </a:xfrm>
        </p:grpSpPr>
        <p:grpSp>
          <p:nvGrpSpPr>
            <p:cNvPr id="532" name="Group 531"/>
            <p:cNvGrpSpPr/>
            <p:nvPr/>
          </p:nvGrpSpPr>
          <p:grpSpPr>
            <a:xfrm>
              <a:off x="2906640" y="3321441"/>
              <a:ext cx="343195" cy="343195"/>
              <a:chOff x="2906640" y="3321441"/>
              <a:chExt cx="343195" cy="343195"/>
            </a:xfrm>
          </p:grpSpPr>
          <p:sp>
            <p:nvSpPr>
              <p:cNvPr id="536" name="Oval 535"/>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38" name="Freeform 13"/>
              <p:cNvSpPr>
                <a:spLocks/>
              </p:cNvSpPr>
              <p:nvPr/>
            </p:nvSpPr>
            <p:spPr bwMode="auto">
              <a:xfrm>
                <a:off x="2918949" y="3338809"/>
                <a:ext cx="156759" cy="313517"/>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533" name="Group 94"/>
            <p:cNvGrpSpPr/>
            <p:nvPr/>
          </p:nvGrpSpPr>
          <p:grpSpPr>
            <a:xfrm>
              <a:off x="2984534" y="3399032"/>
              <a:ext cx="187407" cy="188013"/>
              <a:chOff x="6003191" y="4235559"/>
              <a:chExt cx="493776" cy="495372"/>
            </a:xfrm>
            <a:solidFill>
              <a:schemeClr val="accent4"/>
            </a:solidFill>
          </p:grpSpPr>
          <p:sp>
            <p:nvSpPr>
              <p:cNvPr id="53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535" name="Freeform 53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05" name="Group 404"/>
          <p:cNvGrpSpPr/>
          <p:nvPr/>
        </p:nvGrpSpPr>
        <p:grpSpPr>
          <a:xfrm rot="10800000">
            <a:off x="5055160" y="960257"/>
            <a:ext cx="1051915" cy="1051915"/>
            <a:chOff x="7597108" y="-981315"/>
            <a:chExt cx="1516552" cy="1516552"/>
          </a:xfrm>
        </p:grpSpPr>
        <p:sp>
          <p:nvSpPr>
            <p:cNvPr id="406"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07"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08" name="Group 407"/>
          <p:cNvGrpSpPr/>
          <p:nvPr/>
        </p:nvGrpSpPr>
        <p:grpSpPr>
          <a:xfrm rot="10800000">
            <a:off x="5185958" y="1091055"/>
            <a:ext cx="790319" cy="790319"/>
            <a:chOff x="7597108" y="-981315"/>
            <a:chExt cx="1516552" cy="1516552"/>
          </a:xfrm>
        </p:grpSpPr>
        <p:sp>
          <p:nvSpPr>
            <p:cNvPr id="409"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1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11" name="Group 410"/>
          <p:cNvGrpSpPr/>
          <p:nvPr/>
        </p:nvGrpSpPr>
        <p:grpSpPr>
          <a:xfrm rot="10800000">
            <a:off x="5349608" y="1254704"/>
            <a:ext cx="463018" cy="463020"/>
            <a:chOff x="7597108" y="-981315"/>
            <a:chExt cx="1516552" cy="1516552"/>
          </a:xfrm>
        </p:grpSpPr>
        <p:sp>
          <p:nvSpPr>
            <p:cNvPr id="41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1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 name="Group 1"/>
          <p:cNvGrpSpPr/>
          <p:nvPr/>
        </p:nvGrpSpPr>
        <p:grpSpPr>
          <a:xfrm>
            <a:off x="5411567" y="1313514"/>
            <a:ext cx="343195" cy="343195"/>
            <a:chOff x="4925792" y="1313514"/>
            <a:chExt cx="343195" cy="343195"/>
          </a:xfrm>
        </p:grpSpPr>
        <p:grpSp>
          <p:nvGrpSpPr>
            <p:cNvPr id="904" name="Group 903"/>
            <p:cNvGrpSpPr/>
            <p:nvPr/>
          </p:nvGrpSpPr>
          <p:grpSpPr>
            <a:xfrm>
              <a:off x="4925792" y="1313514"/>
              <a:ext cx="343195" cy="343195"/>
              <a:chOff x="2906640" y="3321441"/>
              <a:chExt cx="343195" cy="343195"/>
            </a:xfrm>
          </p:grpSpPr>
          <p:sp>
            <p:nvSpPr>
              <p:cNvPr id="908" name="Oval 907"/>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910" name="Freeform 13"/>
              <p:cNvSpPr>
                <a:spLocks/>
              </p:cNvSpPr>
              <p:nvPr/>
            </p:nvSpPr>
            <p:spPr bwMode="auto">
              <a:xfrm>
                <a:off x="2921200" y="3338251"/>
                <a:ext cx="157038" cy="314075"/>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905" name="Group 94"/>
            <p:cNvGrpSpPr/>
            <p:nvPr/>
          </p:nvGrpSpPr>
          <p:grpSpPr>
            <a:xfrm>
              <a:off x="5003686" y="1391105"/>
              <a:ext cx="187407" cy="188013"/>
              <a:chOff x="6003191" y="4235559"/>
              <a:chExt cx="493776" cy="495372"/>
            </a:xfrm>
            <a:solidFill>
              <a:schemeClr val="accent4"/>
            </a:solidFill>
          </p:grpSpPr>
          <p:sp>
            <p:nvSpPr>
              <p:cNvPr id="90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907" name="Freeform 90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17" name="Group 416"/>
          <p:cNvGrpSpPr/>
          <p:nvPr/>
        </p:nvGrpSpPr>
        <p:grpSpPr>
          <a:xfrm rot="10800000">
            <a:off x="4202559" y="842522"/>
            <a:ext cx="1051914" cy="1051915"/>
            <a:chOff x="7597109" y="-981315"/>
            <a:chExt cx="1516551" cy="1516552"/>
          </a:xfrm>
        </p:grpSpPr>
        <p:sp>
          <p:nvSpPr>
            <p:cNvPr id="418" name="Freeform 5"/>
            <p:cNvSpPr>
              <a:spLocks/>
            </p:cNvSpPr>
            <p:nvPr/>
          </p:nvSpPr>
          <p:spPr bwMode="auto">
            <a:xfrm>
              <a:off x="7597109"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19"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20" name="Group 419"/>
          <p:cNvGrpSpPr/>
          <p:nvPr/>
        </p:nvGrpSpPr>
        <p:grpSpPr>
          <a:xfrm rot="10800000">
            <a:off x="4333355" y="973320"/>
            <a:ext cx="790319" cy="790319"/>
            <a:chOff x="7597108" y="-981315"/>
            <a:chExt cx="1516552" cy="1516552"/>
          </a:xfrm>
        </p:grpSpPr>
        <p:sp>
          <p:nvSpPr>
            <p:cNvPr id="42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2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23" name="Group 422"/>
          <p:cNvGrpSpPr/>
          <p:nvPr/>
        </p:nvGrpSpPr>
        <p:grpSpPr>
          <a:xfrm rot="10800000">
            <a:off x="4497005" y="1136969"/>
            <a:ext cx="463018" cy="463020"/>
            <a:chOff x="7597108" y="-981315"/>
            <a:chExt cx="1516552" cy="1516552"/>
          </a:xfrm>
        </p:grpSpPr>
        <p:sp>
          <p:nvSpPr>
            <p:cNvPr id="424"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25"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44" name="Group 243"/>
          <p:cNvGrpSpPr/>
          <p:nvPr>
            <p:custDataLst>
              <p:tags r:id="rId4"/>
            </p:custDataLst>
          </p:nvPr>
        </p:nvGrpSpPr>
        <p:grpSpPr>
          <a:xfrm>
            <a:off x="4557500" y="1193282"/>
            <a:ext cx="343195" cy="343195"/>
            <a:chOff x="2906640" y="3321441"/>
            <a:chExt cx="343195" cy="343195"/>
          </a:xfrm>
        </p:grpSpPr>
        <p:grpSp>
          <p:nvGrpSpPr>
            <p:cNvPr id="272" name="Group 271"/>
            <p:cNvGrpSpPr/>
            <p:nvPr/>
          </p:nvGrpSpPr>
          <p:grpSpPr>
            <a:xfrm>
              <a:off x="2906640" y="3321441"/>
              <a:ext cx="343195" cy="343195"/>
              <a:chOff x="2906640" y="3321441"/>
              <a:chExt cx="343195" cy="343195"/>
            </a:xfrm>
          </p:grpSpPr>
          <p:sp>
            <p:nvSpPr>
              <p:cNvPr id="276" name="Oval 275"/>
              <p:cNvSpPr/>
              <p:nvPr/>
            </p:nvSpPr>
            <p:spPr>
              <a:xfrm>
                <a:off x="2906640" y="3321441"/>
                <a:ext cx="343195" cy="343195"/>
              </a:xfrm>
              <a:prstGeom prst="ellipse">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77" name="Group 276"/>
              <p:cNvGrpSpPr/>
              <p:nvPr/>
            </p:nvGrpSpPr>
            <p:grpSpPr>
              <a:xfrm>
                <a:off x="2918949" y="3333750"/>
                <a:ext cx="319356" cy="323172"/>
                <a:chOff x="-1081021" y="2271529"/>
                <a:chExt cx="1556315" cy="1574922"/>
              </a:xfrm>
            </p:grpSpPr>
            <p:sp>
              <p:nvSpPr>
                <p:cNvPr id="278" name="Freeform 13"/>
                <p:cNvSpPr>
                  <a:spLocks/>
                </p:cNvSpPr>
                <p:nvPr/>
              </p:nvSpPr>
              <p:spPr bwMode="auto">
                <a:xfrm>
                  <a:off x="-1081021" y="2271534"/>
                  <a:ext cx="776262" cy="1552524"/>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79" name="Freeform 14"/>
                <p:cNvSpPr>
                  <a:spLocks/>
                </p:cNvSpPr>
                <p:nvPr/>
              </p:nvSpPr>
              <p:spPr bwMode="auto">
                <a:xfrm>
                  <a:off x="-304759" y="2271529"/>
                  <a:ext cx="780053" cy="1574922"/>
                </a:xfrm>
                <a:custGeom>
                  <a:avLst/>
                  <a:gdLst>
                    <a:gd name="T0" fmla="*/ 0 w 2268"/>
                    <a:gd name="T1" fmla="*/ 4536 h 4536"/>
                    <a:gd name="T2" fmla="*/ 2268 w 2268"/>
                    <a:gd name="T3" fmla="*/ 2268 h 4536"/>
                    <a:gd name="T4" fmla="*/ 0 w 2268"/>
                    <a:gd name="T5" fmla="*/ 0 h 4536"/>
                    <a:gd name="T6" fmla="*/ 0 w 2268"/>
                    <a:gd name="T7" fmla="*/ 4536 h 4536"/>
                  </a:gdLst>
                  <a:ahLst/>
                  <a:cxnLst>
                    <a:cxn ang="0">
                      <a:pos x="T0" y="T1"/>
                    </a:cxn>
                    <a:cxn ang="0">
                      <a:pos x="T2" y="T3"/>
                    </a:cxn>
                    <a:cxn ang="0">
                      <a:pos x="T4" y="T5"/>
                    </a:cxn>
                    <a:cxn ang="0">
                      <a:pos x="T6" y="T7"/>
                    </a:cxn>
                  </a:cxnLst>
                  <a:rect l="0" t="0" r="r" b="b"/>
                  <a:pathLst>
                    <a:path w="2268" h="4536">
                      <a:moveTo>
                        <a:pt x="0" y="4536"/>
                      </a:moveTo>
                      <a:cubicBezTo>
                        <a:pt x="1253" y="4536"/>
                        <a:pt x="2268" y="3521"/>
                        <a:pt x="2268" y="2268"/>
                      </a:cubicBezTo>
                      <a:cubicBezTo>
                        <a:pt x="2268" y="1015"/>
                        <a:pt x="1253" y="0"/>
                        <a:pt x="0" y="0"/>
                      </a:cubicBezTo>
                      <a:lnTo>
                        <a:pt x="0" y="4536"/>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grpSp>
          <p:nvGrpSpPr>
            <p:cNvPr id="273" name="Group 94"/>
            <p:cNvGrpSpPr/>
            <p:nvPr/>
          </p:nvGrpSpPr>
          <p:grpSpPr>
            <a:xfrm>
              <a:off x="2984534" y="3399032"/>
              <a:ext cx="187407" cy="188013"/>
              <a:chOff x="6003191" y="4235559"/>
              <a:chExt cx="493776" cy="495372"/>
            </a:xfrm>
            <a:solidFill>
              <a:schemeClr val="accent4"/>
            </a:solidFill>
          </p:grpSpPr>
          <p:sp>
            <p:nvSpPr>
              <p:cNvPr id="27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75" name="Freeform 27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26" name="Group 425"/>
          <p:cNvGrpSpPr/>
          <p:nvPr/>
        </p:nvGrpSpPr>
        <p:grpSpPr>
          <a:xfrm rot="10800000">
            <a:off x="3299753" y="1363363"/>
            <a:ext cx="1051915" cy="1051915"/>
            <a:chOff x="7597108" y="-981315"/>
            <a:chExt cx="1516552" cy="1516552"/>
          </a:xfrm>
        </p:grpSpPr>
        <p:sp>
          <p:nvSpPr>
            <p:cNvPr id="427"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28"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29" name="Group 428"/>
          <p:cNvGrpSpPr/>
          <p:nvPr/>
        </p:nvGrpSpPr>
        <p:grpSpPr>
          <a:xfrm rot="10800000">
            <a:off x="3430551" y="1494161"/>
            <a:ext cx="790319" cy="790319"/>
            <a:chOff x="7597108" y="-981315"/>
            <a:chExt cx="1516552" cy="1516552"/>
          </a:xfrm>
        </p:grpSpPr>
        <p:sp>
          <p:nvSpPr>
            <p:cNvPr id="43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3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32" name="Group 431"/>
          <p:cNvGrpSpPr/>
          <p:nvPr/>
        </p:nvGrpSpPr>
        <p:grpSpPr>
          <a:xfrm rot="10800000">
            <a:off x="3594201" y="1657810"/>
            <a:ext cx="463018" cy="463020"/>
            <a:chOff x="7597108" y="-981315"/>
            <a:chExt cx="1516552" cy="1516552"/>
          </a:xfrm>
        </p:grpSpPr>
        <p:sp>
          <p:nvSpPr>
            <p:cNvPr id="43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3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508" name="Group 507"/>
          <p:cNvGrpSpPr/>
          <p:nvPr/>
        </p:nvGrpSpPr>
        <p:grpSpPr>
          <a:xfrm>
            <a:off x="3657715" y="1711656"/>
            <a:ext cx="343195" cy="343195"/>
            <a:chOff x="2906640" y="3321441"/>
            <a:chExt cx="343195" cy="343195"/>
          </a:xfrm>
        </p:grpSpPr>
        <p:grpSp>
          <p:nvGrpSpPr>
            <p:cNvPr id="509" name="Group 508"/>
            <p:cNvGrpSpPr/>
            <p:nvPr/>
          </p:nvGrpSpPr>
          <p:grpSpPr>
            <a:xfrm>
              <a:off x="2906640" y="3321441"/>
              <a:ext cx="343195" cy="343195"/>
              <a:chOff x="2906640" y="3321441"/>
              <a:chExt cx="343195" cy="343195"/>
            </a:xfrm>
          </p:grpSpPr>
          <p:sp>
            <p:nvSpPr>
              <p:cNvPr id="513" name="Oval 512"/>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15" name="Freeform 13"/>
              <p:cNvSpPr>
                <a:spLocks/>
              </p:cNvSpPr>
              <p:nvPr/>
            </p:nvSpPr>
            <p:spPr bwMode="auto">
              <a:xfrm>
                <a:off x="2918949" y="3340953"/>
                <a:ext cx="155687" cy="311373"/>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510" name="Group 94"/>
            <p:cNvGrpSpPr/>
            <p:nvPr/>
          </p:nvGrpSpPr>
          <p:grpSpPr>
            <a:xfrm>
              <a:off x="2984534" y="3399032"/>
              <a:ext cx="187407" cy="188013"/>
              <a:chOff x="6003191" y="4235559"/>
              <a:chExt cx="493776" cy="495372"/>
            </a:xfrm>
            <a:solidFill>
              <a:schemeClr val="accent4"/>
            </a:solidFill>
          </p:grpSpPr>
          <p:sp>
            <p:nvSpPr>
              <p:cNvPr id="511"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512" name="Freeform 511"/>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35" name="Group 434"/>
          <p:cNvGrpSpPr/>
          <p:nvPr/>
        </p:nvGrpSpPr>
        <p:grpSpPr>
          <a:xfrm rot="10800000">
            <a:off x="2877114" y="2273093"/>
            <a:ext cx="1051915" cy="1051915"/>
            <a:chOff x="7597108" y="-981315"/>
            <a:chExt cx="1516552" cy="1516552"/>
          </a:xfrm>
        </p:grpSpPr>
        <p:sp>
          <p:nvSpPr>
            <p:cNvPr id="436"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37"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38" name="Group 437"/>
          <p:cNvGrpSpPr/>
          <p:nvPr/>
        </p:nvGrpSpPr>
        <p:grpSpPr>
          <a:xfrm rot="10800000">
            <a:off x="3007912" y="2403891"/>
            <a:ext cx="790319" cy="790319"/>
            <a:chOff x="7597108" y="-981315"/>
            <a:chExt cx="1516552" cy="1516552"/>
          </a:xfrm>
        </p:grpSpPr>
        <p:sp>
          <p:nvSpPr>
            <p:cNvPr id="439"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4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41" name="Group 440"/>
          <p:cNvGrpSpPr/>
          <p:nvPr/>
        </p:nvGrpSpPr>
        <p:grpSpPr>
          <a:xfrm rot="10800000">
            <a:off x="3171562" y="2567540"/>
            <a:ext cx="463018" cy="463020"/>
            <a:chOff x="7597108" y="-981315"/>
            <a:chExt cx="1516552" cy="1516552"/>
          </a:xfrm>
        </p:grpSpPr>
        <p:sp>
          <p:nvSpPr>
            <p:cNvPr id="44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4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5" name="Group 4"/>
          <p:cNvGrpSpPr/>
          <p:nvPr/>
        </p:nvGrpSpPr>
        <p:grpSpPr>
          <a:xfrm>
            <a:off x="3231019" y="2625475"/>
            <a:ext cx="343195" cy="343195"/>
            <a:chOff x="3231019" y="2625475"/>
            <a:chExt cx="343195" cy="343195"/>
          </a:xfrm>
        </p:grpSpPr>
        <p:grpSp>
          <p:nvGrpSpPr>
            <p:cNvPr id="313" name="Group 312"/>
            <p:cNvGrpSpPr/>
            <p:nvPr/>
          </p:nvGrpSpPr>
          <p:grpSpPr>
            <a:xfrm>
              <a:off x="3231019" y="2625475"/>
              <a:ext cx="343195" cy="343195"/>
              <a:chOff x="2906640" y="3321441"/>
              <a:chExt cx="343195" cy="343195"/>
            </a:xfrm>
          </p:grpSpPr>
          <p:sp>
            <p:nvSpPr>
              <p:cNvPr id="317" name="Oval 316"/>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9" name="Freeform 13"/>
              <p:cNvSpPr>
                <a:spLocks/>
              </p:cNvSpPr>
              <p:nvPr/>
            </p:nvSpPr>
            <p:spPr bwMode="auto">
              <a:xfrm>
                <a:off x="2920472" y="3336795"/>
                <a:ext cx="156244" cy="312488"/>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314" name="Group 94"/>
            <p:cNvGrpSpPr/>
            <p:nvPr/>
          </p:nvGrpSpPr>
          <p:grpSpPr>
            <a:xfrm>
              <a:off x="3308913" y="2703066"/>
              <a:ext cx="187407" cy="188013"/>
              <a:chOff x="6003191" y="4235559"/>
              <a:chExt cx="493776" cy="495372"/>
            </a:xfrm>
            <a:solidFill>
              <a:schemeClr val="accent4"/>
            </a:solidFill>
          </p:grpSpPr>
          <p:sp>
            <p:nvSpPr>
              <p:cNvPr id="315"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316" name="Freeform 315"/>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44" name="Group 443"/>
          <p:cNvGrpSpPr/>
          <p:nvPr/>
        </p:nvGrpSpPr>
        <p:grpSpPr>
          <a:xfrm rot="10800000">
            <a:off x="5524271" y="2390802"/>
            <a:ext cx="1051915" cy="1051915"/>
            <a:chOff x="7597108" y="-981315"/>
            <a:chExt cx="1516552" cy="1516552"/>
          </a:xfrm>
        </p:grpSpPr>
        <p:sp>
          <p:nvSpPr>
            <p:cNvPr id="445"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46"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47" name="Group 446"/>
          <p:cNvGrpSpPr/>
          <p:nvPr/>
        </p:nvGrpSpPr>
        <p:grpSpPr>
          <a:xfrm rot="10800000">
            <a:off x="5655069" y="2521600"/>
            <a:ext cx="790319" cy="790319"/>
            <a:chOff x="7597108" y="-981315"/>
            <a:chExt cx="1516552" cy="1516552"/>
          </a:xfrm>
        </p:grpSpPr>
        <p:sp>
          <p:nvSpPr>
            <p:cNvPr id="448"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49"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50" name="Group 449"/>
          <p:cNvGrpSpPr/>
          <p:nvPr/>
        </p:nvGrpSpPr>
        <p:grpSpPr>
          <a:xfrm rot="10800000">
            <a:off x="5811099" y="2685249"/>
            <a:ext cx="463018" cy="463020"/>
            <a:chOff x="7597108" y="-981315"/>
            <a:chExt cx="1516552" cy="1516552"/>
          </a:xfrm>
        </p:grpSpPr>
        <p:sp>
          <p:nvSpPr>
            <p:cNvPr id="45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5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684" name="Group 683"/>
          <p:cNvGrpSpPr/>
          <p:nvPr/>
        </p:nvGrpSpPr>
        <p:grpSpPr>
          <a:xfrm>
            <a:off x="5879777" y="2743722"/>
            <a:ext cx="343195" cy="343195"/>
            <a:chOff x="2906640" y="3321441"/>
            <a:chExt cx="343195" cy="343195"/>
          </a:xfrm>
        </p:grpSpPr>
        <p:grpSp>
          <p:nvGrpSpPr>
            <p:cNvPr id="685" name="Group 684"/>
            <p:cNvGrpSpPr/>
            <p:nvPr/>
          </p:nvGrpSpPr>
          <p:grpSpPr>
            <a:xfrm>
              <a:off x="2906640" y="3321441"/>
              <a:ext cx="343195" cy="343195"/>
              <a:chOff x="2906640" y="3321441"/>
              <a:chExt cx="343195" cy="343195"/>
            </a:xfrm>
          </p:grpSpPr>
          <p:sp>
            <p:nvSpPr>
              <p:cNvPr id="689" name="Oval 688"/>
              <p:cNvSpPr/>
              <p:nvPr/>
            </p:nvSpPr>
            <p:spPr>
              <a:xfrm>
                <a:off x="2906640" y="3321441"/>
                <a:ext cx="343195" cy="343195"/>
              </a:xfrm>
              <a:prstGeom prst="ellipse">
                <a:avLst/>
              </a:prstGeom>
              <a:solidFill>
                <a:srgbClr val="FA661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91"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686" name="Group 94"/>
            <p:cNvGrpSpPr/>
            <p:nvPr/>
          </p:nvGrpSpPr>
          <p:grpSpPr>
            <a:xfrm>
              <a:off x="2984534" y="3399032"/>
              <a:ext cx="187407" cy="188013"/>
              <a:chOff x="6003191" y="4235559"/>
              <a:chExt cx="493776" cy="495372"/>
            </a:xfrm>
            <a:solidFill>
              <a:schemeClr val="accent4"/>
            </a:solidFill>
          </p:grpSpPr>
          <p:sp>
            <p:nvSpPr>
              <p:cNvPr id="68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88" name="Freeform 68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53" name="Group 452"/>
          <p:cNvGrpSpPr/>
          <p:nvPr/>
        </p:nvGrpSpPr>
        <p:grpSpPr>
          <a:xfrm rot="10800000">
            <a:off x="4198339" y="2886781"/>
            <a:ext cx="1051914" cy="1051915"/>
            <a:chOff x="7597109" y="-981315"/>
            <a:chExt cx="1516551" cy="1516552"/>
          </a:xfrm>
        </p:grpSpPr>
        <p:sp>
          <p:nvSpPr>
            <p:cNvPr id="454" name="Freeform 5"/>
            <p:cNvSpPr>
              <a:spLocks/>
            </p:cNvSpPr>
            <p:nvPr/>
          </p:nvSpPr>
          <p:spPr bwMode="auto">
            <a:xfrm>
              <a:off x="7597109"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55"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56" name="Group 455"/>
          <p:cNvGrpSpPr/>
          <p:nvPr/>
        </p:nvGrpSpPr>
        <p:grpSpPr>
          <a:xfrm rot="10800000">
            <a:off x="4329135" y="3017579"/>
            <a:ext cx="790319" cy="790319"/>
            <a:chOff x="7597108" y="-981315"/>
            <a:chExt cx="1516552" cy="1516552"/>
          </a:xfrm>
        </p:grpSpPr>
        <p:sp>
          <p:nvSpPr>
            <p:cNvPr id="457"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58"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59" name="Group 458"/>
          <p:cNvGrpSpPr/>
          <p:nvPr/>
        </p:nvGrpSpPr>
        <p:grpSpPr>
          <a:xfrm rot="10800000">
            <a:off x="4492785" y="3181228"/>
            <a:ext cx="463018" cy="463020"/>
            <a:chOff x="7597108" y="-981315"/>
            <a:chExt cx="1516552" cy="1516552"/>
          </a:xfrm>
        </p:grpSpPr>
        <p:sp>
          <p:nvSpPr>
            <p:cNvPr id="46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chemeClr val="accent4">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6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46" name="Group 245"/>
          <p:cNvGrpSpPr/>
          <p:nvPr>
            <p:custDataLst>
              <p:tags r:id="rId5"/>
            </p:custDataLst>
          </p:nvPr>
        </p:nvGrpSpPr>
        <p:grpSpPr>
          <a:xfrm>
            <a:off x="4554940" y="3238946"/>
            <a:ext cx="343195" cy="343195"/>
            <a:chOff x="2906640" y="3321441"/>
            <a:chExt cx="343195" cy="343195"/>
          </a:xfrm>
        </p:grpSpPr>
        <p:grpSp>
          <p:nvGrpSpPr>
            <p:cNvPr id="256" name="Group 255"/>
            <p:cNvGrpSpPr/>
            <p:nvPr/>
          </p:nvGrpSpPr>
          <p:grpSpPr>
            <a:xfrm>
              <a:off x="2906640" y="3321441"/>
              <a:ext cx="343195" cy="343195"/>
              <a:chOff x="2906640" y="3321441"/>
              <a:chExt cx="343195" cy="343195"/>
            </a:xfrm>
          </p:grpSpPr>
          <p:sp>
            <p:nvSpPr>
              <p:cNvPr id="260" name="Oval 259"/>
              <p:cNvSpPr/>
              <p:nvPr/>
            </p:nvSpPr>
            <p:spPr>
              <a:xfrm>
                <a:off x="2906640" y="3321441"/>
                <a:ext cx="343195" cy="343195"/>
              </a:xfrm>
              <a:prstGeom prst="ellipse">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1" name="Group 260"/>
              <p:cNvGrpSpPr/>
              <p:nvPr/>
            </p:nvGrpSpPr>
            <p:grpSpPr>
              <a:xfrm>
                <a:off x="2918949" y="3333750"/>
                <a:ext cx="319356" cy="320131"/>
                <a:chOff x="-1081021" y="2271529"/>
                <a:chExt cx="1556315" cy="1560102"/>
              </a:xfrm>
            </p:grpSpPr>
            <p:sp>
              <p:nvSpPr>
                <p:cNvPr id="262" name="Freeform 13"/>
                <p:cNvSpPr>
                  <a:spLocks/>
                </p:cNvSpPr>
                <p:nvPr/>
              </p:nvSpPr>
              <p:spPr bwMode="auto">
                <a:xfrm>
                  <a:off x="-1081021" y="2271534"/>
                  <a:ext cx="776262" cy="1552524"/>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63" name="Freeform 14"/>
                <p:cNvSpPr>
                  <a:spLocks/>
                </p:cNvSpPr>
                <p:nvPr/>
              </p:nvSpPr>
              <p:spPr bwMode="auto">
                <a:xfrm>
                  <a:off x="-304759" y="2271529"/>
                  <a:ext cx="780053" cy="1560102"/>
                </a:xfrm>
                <a:custGeom>
                  <a:avLst/>
                  <a:gdLst>
                    <a:gd name="T0" fmla="*/ 0 w 2268"/>
                    <a:gd name="T1" fmla="*/ 4536 h 4536"/>
                    <a:gd name="T2" fmla="*/ 2268 w 2268"/>
                    <a:gd name="T3" fmla="*/ 2268 h 4536"/>
                    <a:gd name="T4" fmla="*/ 0 w 2268"/>
                    <a:gd name="T5" fmla="*/ 0 h 4536"/>
                    <a:gd name="T6" fmla="*/ 0 w 2268"/>
                    <a:gd name="T7" fmla="*/ 4536 h 4536"/>
                  </a:gdLst>
                  <a:ahLst/>
                  <a:cxnLst>
                    <a:cxn ang="0">
                      <a:pos x="T0" y="T1"/>
                    </a:cxn>
                    <a:cxn ang="0">
                      <a:pos x="T2" y="T3"/>
                    </a:cxn>
                    <a:cxn ang="0">
                      <a:pos x="T4" y="T5"/>
                    </a:cxn>
                    <a:cxn ang="0">
                      <a:pos x="T6" y="T7"/>
                    </a:cxn>
                  </a:cxnLst>
                  <a:rect l="0" t="0" r="r" b="b"/>
                  <a:pathLst>
                    <a:path w="2268" h="4536">
                      <a:moveTo>
                        <a:pt x="0" y="4536"/>
                      </a:moveTo>
                      <a:cubicBezTo>
                        <a:pt x="1253" y="4536"/>
                        <a:pt x="2268" y="3521"/>
                        <a:pt x="2268" y="2268"/>
                      </a:cubicBezTo>
                      <a:cubicBezTo>
                        <a:pt x="2268" y="1015"/>
                        <a:pt x="1253" y="0"/>
                        <a:pt x="0" y="0"/>
                      </a:cubicBezTo>
                      <a:lnTo>
                        <a:pt x="0" y="4536"/>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grpSp>
          <p:nvGrpSpPr>
            <p:cNvPr id="257" name="Group 94"/>
            <p:cNvGrpSpPr/>
            <p:nvPr/>
          </p:nvGrpSpPr>
          <p:grpSpPr>
            <a:xfrm>
              <a:off x="2984534" y="3399032"/>
              <a:ext cx="187407" cy="188013"/>
              <a:chOff x="6003191" y="4235559"/>
              <a:chExt cx="493776" cy="495372"/>
            </a:xfrm>
            <a:solidFill>
              <a:schemeClr val="accent4"/>
            </a:solidFill>
          </p:grpSpPr>
          <p:sp>
            <p:nvSpPr>
              <p:cNvPr id="25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59" name="Freeform 25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8" name="Rectangle 7"/>
          <p:cNvSpPr/>
          <p:nvPr/>
        </p:nvSpPr>
        <p:spPr>
          <a:xfrm>
            <a:off x="422956" y="4461686"/>
            <a:ext cx="640668" cy="5858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39" name="Rectangle 338"/>
          <p:cNvSpPr/>
          <p:nvPr/>
        </p:nvSpPr>
        <p:spPr>
          <a:xfrm>
            <a:off x="-10051" y="4591050"/>
            <a:ext cx="9179911" cy="55616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7" name="TextBox 6"/>
          <p:cNvSpPr txBox="1"/>
          <p:nvPr/>
        </p:nvSpPr>
        <p:spPr>
          <a:xfrm>
            <a:off x="115436" y="4664381"/>
            <a:ext cx="8520346" cy="369332"/>
          </a:xfrm>
          <a:prstGeom prst="rect">
            <a:avLst/>
          </a:prstGeom>
          <a:noFill/>
        </p:spPr>
        <p:txBody>
          <a:bodyPr wrap="none" rtlCol="0">
            <a:spAutoFit/>
          </a:bodyPr>
          <a:lstStyle/>
          <a:p>
            <a:r>
              <a:rPr lang="ja-JP" altLang="en-US" dirty="0">
                <a:solidFill>
                  <a:srgbClr val="FFFFFF"/>
                </a:solidFill>
                <a:latin typeface="Arial"/>
                <a:ea typeface="ＭＳ Ｐゴシック"/>
              </a:rPr>
              <a:t>干渉を回避するために、</a:t>
            </a:r>
            <a:r>
              <a:rPr lang="en-US" altLang="ja-JP" dirty="0">
                <a:solidFill>
                  <a:srgbClr val="FFFFFF"/>
                </a:solidFill>
                <a:latin typeface="Arial"/>
                <a:ea typeface="ＭＳ Ｐゴシック"/>
              </a:rPr>
              <a:t>HPE/Aruba </a:t>
            </a:r>
            <a:r>
              <a:rPr lang="ja-JP" altLang="en-US" dirty="0">
                <a:solidFill>
                  <a:srgbClr val="FFFFFF"/>
                </a:solidFill>
                <a:latin typeface="Arial"/>
                <a:ea typeface="ＭＳ Ｐゴシック"/>
              </a:rPr>
              <a:t>は一部の </a:t>
            </a:r>
            <a:r>
              <a:rPr lang="en-US" altLang="ja-JP" dirty="0">
                <a:solidFill>
                  <a:srgbClr val="FFFFFF"/>
                </a:solidFill>
                <a:latin typeface="Arial"/>
                <a:ea typeface="ＭＳ Ｐゴシック"/>
              </a:rPr>
              <a:t>2.4 </a:t>
            </a:r>
            <a:r>
              <a:rPr lang="ja-JP" altLang="en-US" dirty="0">
                <a:solidFill>
                  <a:srgbClr val="FFFFFF"/>
                </a:solidFill>
                <a:latin typeface="Arial"/>
                <a:ea typeface="ＭＳ Ｐゴシック"/>
              </a:rPr>
              <a:t>無線を削除してキャパシティを削減</a:t>
            </a:r>
            <a:endParaRPr lang="ja-JP" altLang="en-US" dirty="0">
              <a:solidFill>
                <a:srgbClr val="FFFFFF"/>
              </a:solidFill>
              <a:latin typeface="Arial"/>
              <a:ea typeface="ＭＳ Ｐゴシック"/>
              <a:cs typeface="+mn-cs"/>
            </a:endParaRPr>
          </a:p>
        </p:txBody>
      </p:sp>
      <p:sp>
        <p:nvSpPr>
          <p:cNvPr id="340" name="Rectangle 5"/>
          <p:cNvSpPr>
            <a:spLocks noChangeArrowheads="1"/>
          </p:cNvSpPr>
          <p:nvPr/>
        </p:nvSpPr>
        <p:spPr bwMode="auto">
          <a:xfrm>
            <a:off x="812446" y="1786922"/>
            <a:ext cx="322779" cy="1760166"/>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41" name="Rectangle 6"/>
          <p:cNvSpPr>
            <a:spLocks noChangeArrowheads="1"/>
          </p:cNvSpPr>
          <p:nvPr/>
        </p:nvSpPr>
        <p:spPr bwMode="auto">
          <a:xfrm>
            <a:off x="854938" y="1825329"/>
            <a:ext cx="237794" cy="1682536"/>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343" name="Freeform 8"/>
          <p:cNvSpPr>
            <a:spLocks/>
          </p:cNvSpPr>
          <p:nvPr/>
        </p:nvSpPr>
        <p:spPr bwMode="auto">
          <a:xfrm rot="10800000">
            <a:off x="1166479" y="3425120"/>
            <a:ext cx="56371" cy="111626"/>
          </a:xfrm>
          <a:custGeom>
            <a:avLst/>
            <a:gdLst>
              <a:gd name="T0" fmla="*/ 0 w 101"/>
              <a:gd name="T1" fmla="*/ 0 h 200"/>
              <a:gd name="T2" fmla="*/ 101 w 101"/>
              <a:gd name="T3" fmla="*/ 100 h 200"/>
              <a:gd name="T4" fmla="*/ 0 w 101"/>
              <a:gd name="T5" fmla="*/ 200 h 200"/>
              <a:gd name="T6" fmla="*/ 0 w 101"/>
              <a:gd name="T7" fmla="*/ 0 h 200"/>
            </a:gdLst>
            <a:ahLst/>
            <a:cxnLst>
              <a:cxn ang="0">
                <a:pos x="T0" y="T1"/>
              </a:cxn>
              <a:cxn ang="0">
                <a:pos x="T2" y="T3"/>
              </a:cxn>
              <a:cxn ang="0">
                <a:pos x="T4" y="T5"/>
              </a:cxn>
              <a:cxn ang="0">
                <a:pos x="T6" y="T7"/>
              </a:cxn>
            </a:cxnLst>
            <a:rect l="0" t="0" r="r" b="b"/>
            <a:pathLst>
              <a:path w="101" h="200">
                <a:moveTo>
                  <a:pt x="0" y="0"/>
                </a:moveTo>
                <a:lnTo>
                  <a:pt x="101" y="100"/>
                </a:lnTo>
                <a:lnTo>
                  <a:pt x="0" y="200"/>
                </a:lnTo>
                <a:lnTo>
                  <a:pt x="0"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88" name="Rectangle 287"/>
          <p:cNvSpPr/>
          <p:nvPr/>
        </p:nvSpPr>
        <p:spPr>
          <a:xfrm>
            <a:off x="487083" y="3571050"/>
            <a:ext cx="979756" cy="369332"/>
          </a:xfrm>
          <a:prstGeom prst="rect">
            <a:avLst/>
          </a:prstGeom>
        </p:spPr>
        <p:txBody>
          <a:bodyPr wrap="none">
            <a:spAutoFit/>
          </a:bodyPr>
          <a:lstStyle/>
          <a:p>
            <a:pPr algn="ctr"/>
            <a:r>
              <a:rPr lang="en-US" altLang="ja-JP" dirty="0">
                <a:solidFill>
                  <a:srgbClr val="58585B"/>
                </a:solidFill>
                <a:latin typeface="Arial"/>
                <a:ea typeface="ＭＳ Ｐゴシック"/>
              </a:rPr>
              <a:t>ARUBA</a:t>
            </a:r>
            <a:endParaRPr lang="ja-JP" altLang="en-US" dirty="0">
              <a:solidFill>
                <a:srgbClr val="58585B"/>
              </a:solidFill>
              <a:latin typeface="Arial"/>
              <a:ea typeface="ＭＳ Ｐゴシック"/>
              <a:cs typeface="+mn-cs"/>
            </a:endParaRPr>
          </a:p>
        </p:txBody>
      </p:sp>
      <p:sp>
        <p:nvSpPr>
          <p:cNvPr id="10" name="Rectangle 9"/>
          <p:cNvSpPr/>
          <p:nvPr/>
        </p:nvSpPr>
        <p:spPr>
          <a:xfrm>
            <a:off x="870298" y="2401582"/>
            <a:ext cx="204181" cy="109661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 name="Title 2"/>
          <p:cNvSpPr>
            <a:spLocks noGrp="1"/>
          </p:cNvSpPr>
          <p:nvPr>
            <p:ph type="title"/>
          </p:nvPr>
        </p:nvSpPr>
        <p:spPr>
          <a:noFill/>
        </p:spPr>
        <p:txBody>
          <a:bodyPr/>
          <a:lstStyle/>
          <a:p>
            <a:r>
              <a:rPr lang="en-US" altLang="ja-JP" sz="2800">
                <a:latin typeface="Arial"/>
                <a:ea typeface="ＭＳ Ｐゴシック"/>
              </a:rPr>
              <a:t>HPE/Aruba </a:t>
            </a:r>
            <a:r>
              <a:rPr lang="ja-JP" altLang="en-US" sz="2800">
                <a:latin typeface="Arial"/>
                <a:ea typeface="ＭＳ Ｐゴシック"/>
              </a:rPr>
              <a:t>環境</a:t>
            </a:r>
            <a:br>
              <a:rPr lang="ja-JP" altLang="en-US">
                <a:latin typeface="Arial"/>
                <a:ea typeface="ＭＳ Ｐゴシック"/>
              </a:rPr>
            </a:br>
            <a:r>
              <a:rPr lang="ja-JP" altLang="en-US" sz="1800">
                <a:solidFill>
                  <a:schemeClr val="accent1"/>
                </a:solidFill>
                <a:latin typeface="Arial"/>
                <a:ea typeface="ＭＳ Ｐゴシック"/>
              </a:rPr>
              <a:t>キャパシティを制限して干渉を回避</a:t>
            </a:r>
            <a:endParaRPr lang="ja-JP" altLang="en-US" sz="1800" dirty="0">
              <a:latin typeface="Arial"/>
              <a:ea typeface="ＭＳ Ｐゴシック"/>
            </a:endParaRPr>
          </a:p>
        </p:txBody>
      </p:sp>
    </p:spTree>
    <p:extLst>
      <p:ext uri="{BB962C8B-B14F-4D97-AF65-F5344CB8AC3E}">
        <p14:creationId xmlns:p14="http://schemas.microsoft.com/office/powerpoint/2010/main" val="180093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0" presetClass="path" presetSubtype="0" accel="50000" decel="50000" fill="hold" grpId="0" nodeType="withEffect">
                                  <p:stCondLst>
                                    <p:cond delay="0"/>
                                  </p:stCondLst>
                                  <p:childTnLst>
                                    <p:animMotion origin="layout" path="M -3.58867E-6 -3.01142E-6 L -3.58867E-6 -0.20857 " pathEditMode="relative" rAng="0" ptsTypes="AA">
                                      <p:cBhvr>
                                        <p:cTn id="9" dur="500" fill="hold"/>
                                        <p:tgtEl>
                                          <p:spTgt spid="343"/>
                                        </p:tgtEl>
                                        <p:attrNameLst>
                                          <p:attrName>ppt_x</p:attrName>
                                          <p:attrName>ppt_y</p:attrName>
                                        </p:attrNameLst>
                                      </p:cBhvr>
                                      <p:rCtr x="0" y="-10429"/>
                                    </p:animMotion>
                                  </p:childTnLst>
                                </p:cTn>
                              </p:par>
                              <p:par>
                                <p:cTn id="10" presetID="1" presetClass="entr" presetSubtype="0" fill="hold" nodeType="withEffect">
                                  <p:stCondLst>
                                    <p:cond delay="250"/>
                                  </p:stCondLst>
                                  <p:childTnLst>
                                    <p:set>
                                      <p:cBhvr>
                                        <p:cTn id="11" dur="1" fill="hold">
                                          <p:stCondLst>
                                            <p:cond delay="0"/>
                                          </p:stCondLst>
                                        </p:cTn>
                                        <p:tgtEl>
                                          <p:spTgt spid="361"/>
                                        </p:tgtEl>
                                        <p:attrNameLst>
                                          <p:attrName>style.visibility</p:attrName>
                                        </p:attrNameLst>
                                      </p:cBhvr>
                                      <p:to>
                                        <p:strVal val="visible"/>
                                      </p:to>
                                    </p:set>
                                  </p:childTnLst>
                                </p:cTn>
                              </p:par>
                              <p:par>
                                <p:cTn id="12" presetID="10" presetClass="exit" presetSubtype="0" repeatCount="indefinite" fill="hold" nodeType="withEffect">
                                  <p:stCondLst>
                                    <p:cond delay="300"/>
                                  </p:stCondLst>
                                  <p:childTnLst>
                                    <p:animEffect transition="out" filter="fade">
                                      <p:cBhvr>
                                        <p:cTn id="13" dur="1500"/>
                                        <p:tgtEl>
                                          <p:spTgt spid="361"/>
                                        </p:tgtEl>
                                      </p:cBhvr>
                                    </p:animEffect>
                                    <p:set>
                                      <p:cBhvr>
                                        <p:cTn id="14" dur="1" fill="hold">
                                          <p:stCondLst>
                                            <p:cond delay="1499"/>
                                          </p:stCondLst>
                                        </p:cTn>
                                        <p:tgtEl>
                                          <p:spTgt spid="361"/>
                                        </p:tgtEl>
                                        <p:attrNameLst>
                                          <p:attrName>style.visibility</p:attrName>
                                        </p:attrNameLst>
                                      </p:cBhvr>
                                      <p:to>
                                        <p:strVal val="hidden"/>
                                      </p:to>
                                    </p:set>
                                  </p:childTnLst>
                                </p:cTn>
                              </p:par>
                              <p:par>
                                <p:cTn id="15" presetID="6" presetClass="emph" presetSubtype="0" repeatCount="indefinite" decel="100000" fill="hold" nodeType="withEffect">
                                  <p:stCondLst>
                                    <p:cond delay="300"/>
                                  </p:stCondLst>
                                  <p:childTnLst>
                                    <p:animScale>
                                      <p:cBhvr>
                                        <p:cTn id="16" dur="1500" fill="hold"/>
                                        <p:tgtEl>
                                          <p:spTgt spid="361"/>
                                        </p:tgtEl>
                                      </p:cBhvr>
                                      <p:by x="125000" y="125000"/>
                                    </p:animScale>
                                  </p:childTnLst>
                                </p:cTn>
                              </p:par>
                              <p:par>
                                <p:cTn id="17" presetID="1" presetClass="entr" presetSubtype="0" fill="hold" nodeType="withEffect">
                                  <p:stCondLst>
                                    <p:cond delay="300"/>
                                  </p:stCondLst>
                                  <p:childTnLst>
                                    <p:set>
                                      <p:cBhvr>
                                        <p:cTn id="18" dur="1" fill="hold">
                                          <p:stCondLst>
                                            <p:cond delay="0"/>
                                          </p:stCondLst>
                                        </p:cTn>
                                        <p:tgtEl>
                                          <p:spTgt spid="378"/>
                                        </p:tgtEl>
                                        <p:attrNameLst>
                                          <p:attrName>style.visibility</p:attrName>
                                        </p:attrNameLst>
                                      </p:cBhvr>
                                      <p:to>
                                        <p:strVal val="visible"/>
                                      </p:to>
                                    </p:set>
                                  </p:childTnLst>
                                </p:cTn>
                              </p:par>
                              <p:par>
                                <p:cTn id="19" presetID="10" presetClass="exit" presetSubtype="0" repeatCount="indefinite" fill="hold" nodeType="withEffect">
                                  <p:stCondLst>
                                    <p:cond delay="50"/>
                                  </p:stCondLst>
                                  <p:childTnLst>
                                    <p:animEffect transition="out" filter="fade">
                                      <p:cBhvr>
                                        <p:cTn id="20" dur="1500"/>
                                        <p:tgtEl>
                                          <p:spTgt spid="378"/>
                                        </p:tgtEl>
                                      </p:cBhvr>
                                    </p:animEffect>
                                    <p:set>
                                      <p:cBhvr>
                                        <p:cTn id="21" dur="1" fill="hold">
                                          <p:stCondLst>
                                            <p:cond delay="1499"/>
                                          </p:stCondLst>
                                        </p:cTn>
                                        <p:tgtEl>
                                          <p:spTgt spid="378"/>
                                        </p:tgtEl>
                                        <p:attrNameLst>
                                          <p:attrName>style.visibility</p:attrName>
                                        </p:attrNameLst>
                                      </p:cBhvr>
                                      <p:to>
                                        <p:strVal val="hidden"/>
                                      </p:to>
                                    </p:set>
                                  </p:childTnLst>
                                </p:cTn>
                              </p:par>
                              <p:par>
                                <p:cTn id="22" presetID="6" presetClass="emph" presetSubtype="0" repeatCount="indefinite" decel="100000" fill="hold" nodeType="withEffect">
                                  <p:stCondLst>
                                    <p:cond delay="50"/>
                                  </p:stCondLst>
                                  <p:childTnLst>
                                    <p:animScale>
                                      <p:cBhvr>
                                        <p:cTn id="23" dur="1500" fill="hold"/>
                                        <p:tgtEl>
                                          <p:spTgt spid="378"/>
                                        </p:tgtEl>
                                      </p:cBhvr>
                                      <p:by x="125000" y="125000"/>
                                    </p:animScale>
                                  </p:childTnLst>
                                </p:cTn>
                              </p:par>
                              <p:par>
                                <p:cTn id="24" presetID="1" presetClass="entr" presetSubtype="0" fill="hold" nodeType="withEffect">
                                  <p:stCondLst>
                                    <p:cond delay="150"/>
                                  </p:stCondLst>
                                  <p:childTnLst>
                                    <p:set>
                                      <p:cBhvr>
                                        <p:cTn id="25" dur="1" fill="hold">
                                          <p:stCondLst>
                                            <p:cond delay="0"/>
                                          </p:stCondLst>
                                        </p:cTn>
                                        <p:tgtEl>
                                          <p:spTgt spid="375"/>
                                        </p:tgtEl>
                                        <p:attrNameLst>
                                          <p:attrName>style.visibility</p:attrName>
                                        </p:attrNameLst>
                                      </p:cBhvr>
                                      <p:to>
                                        <p:strVal val="visible"/>
                                      </p:to>
                                    </p:set>
                                  </p:childTnLst>
                                </p:cTn>
                              </p:par>
                              <p:par>
                                <p:cTn id="26" presetID="10" presetClass="exit" presetSubtype="0" repeatCount="indefinite" fill="hold" nodeType="withEffect">
                                  <p:stCondLst>
                                    <p:cond delay="200"/>
                                  </p:stCondLst>
                                  <p:childTnLst>
                                    <p:animEffect transition="out" filter="fade">
                                      <p:cBhvr>
                                        <p:cTn id="27" dur="1500"/>
                                        <p:tgtEl>
                                          <p:spTgt spid="375"/>
                                        </p:tgtEl>
                                      </p:cBhvr>
                                    </p:animEffect>
                                    <p:set>
                                      <p:cBhvr>
                                        <p:cTn id="28" dur="1" fill="hold">
                                          <p:stCondLst>
                                            <p:cond delay="1499"/>
                                          </p:stCondLst>
                                        </p:cTn>
                                        <p:tgtEl>
                                          <p:spTgt spid="375"/>
                                        </p:tgtEl>
                                        <p:attrNameLst>
                                          <p:attrName>style.visibility</p:attrName>
                                        </p:attrNameLst>
                                      </p:cBhvr>
                                      <p:to>
                                        <p:strVal val="hidden"/>
                                      </p:to>
                                    </p:set>
                                  </p:childTnLst>
                                </p:cTn>
                              </p:par>
                              <p:par>
                                <p:cTn id="29" presetID="6" presetClass="emph" presetSubtype="0" repeatCount="indefinite" decel="100000" fill="hold" nodeType="withEffect">
                                  <p:stCondLst>
                                    <p:cond delay="150"/>
                                  </p:stCondLst>
                                  <p:childTnLst>
                                    <p:animScale>
                                      <p:cBhvr>
                                        <p:cTn id="30" dur="1500" fill="hold"/>
                                        <p:tgtEl>
                                          <p:spTgt spid="375"/>
                                        </p:tgtEl>
                                      </p:cBhvr>
                                      <p:by x="125000" y="125000"/>
                                    </p:animScale>
                                  </p:childTnLst>
                                </p:cTn>
                              </p:par>
                              <p:par>
                                <p:cTn id="31" presetID="1" presetClass="entr" presetSubtype="0" fill="hold" nodeType="withEffect">
                                  <p:stCondLst>
                                    <p:cond delay="250"/>
                                  </p:stCondLst>
                                  <p:childTnLst>
                                    <p:set>
                                      <p:cBhvr>
                                        <p:cTn id="32" dur="1" fill="hold">
                                          <p:stCondLst>
                                            <p:cond delay="0"/>
                                          </p:stCondLst>
                                        </p:cTn>
                                        <p:tgtEl>
                                          <p:spTgt spid="372"/>
                                        </p:tgtEl>
                                        <p:attrNameLst>
                                          <p:attrName>style.visibility</p:attrName>
                                        </p:attrNameLst>
                                      </p:cBhvr>
                                      <p:to>
                                        <p:strVal val="visible"/>
                                      </p:to>
                                    </p:set>
                                  </p:childTnLst>
                                </p:cTn>
                              </p:par>
                              <p:par>
                                <p:cTn id="33" presetID="10" presetClass="exit" presetSubtype="0" repeatCount="indefinite" fill="hold" nodeType="withEffect">
                                  <p:stCondLst>
                                    <p:cond delay="300"/>
                                  </p:stCondLst>
                                  <p:childTnLst>
                                    <p:animEffect transition="out" filter="fade">
                                      <p:cBhvr>
                                        <p:cTn id="34" dur="1500"/>
                                        <p:tgtEl>
                                          <p:spTgt spid="372"/>
                                        </p:tgtEl>
                                      </p:cBhvr>
                                    </p:animEffect>
                                    <p:set>
                                      <p:cBhvr>
                                        <p:cTn id="35" dur="1" fill="hold">
                                          <p:stCondLst>
                                            <p:cond delay="1499"/>
                                          </p:stCondLst>
                                        </p:cTn>
                                        <p:tgtEl>
                                          <p:spTgt spid="372"/>
                                        </p:tgtEl>
                                        <p:attrNameLst>
                                          <p:attrName>style.visibility</p:attrName>
                                        </p:attrNameLst>
                                      </p:cBhvr>
                                      <p:to>
                                        <p:strVal val="hidden"/>
                                      </p:to>
                                    </p:set>
                                  </p:childTnLst>
                                </p:cTn>
                              </p:par>
                              <p:par>
                                <p:cTn id="36" presetID="6" presetClass="emph" presetSubtype="0" repeatCount="indefinite" decel="100000" fill="hold" nodeType="withEffect">
                                  <p:stCondLst>
                                    <p:cond delay="300"/>
                                  </p:stCondLst>
                                  <p:childTnLst>
                                    <p:animScale>
                                      <p:cBhvr>
                                        <p:cTn id="37" dur="1500" fill="hold"/>
                                        <p:tgtEl>
                                          <p:spTgt spid="372"/>
                                        </p:tgtEl>
                                      </p:cBhvr>
                                      <p:by x="125000" y="125000"/>
                                    </p:animScale>
                                  </p:childTnLst>
                                </p:cTn>
                              </p:par>
                              <p:par>
                                <p:cTn id="38" presetID="1" presetClass="entr" presetSubtype="0" fill="hold" nodeType="withEffect">
                                  <p:stCondLst>
                                    <p:cond delay="300"/>
                                  </p:stCondLst>
                                  <p:childTnLst>
                                    <p:set>
                                      <p:cBhvr>
                                        <p:cTn id="39" dur="1" fill="hold">
                                          <p:stCondLst>
                                            <p:cond delay="0"/>
                                          </p:stCondLst>
                                        </p:cTn>
                                        <p:tgtEl>
                                          <p:spTgt spid="387"/>
                                        </p:tgtEl>
                                        <p:attrNameLst>
                                          <p:attrName>style.visibility</p:attrName>
                                        </p:attrNameLst>
                                      </p:cBhvr>
                                      <p:to>
                                        <p:strVal val="visible"/>
                                      </p:to>
                                    </p:set>
                                  </p:childTnLst>
                                </p:cTn>
                              </p:par>
                              <p:par>
                                <p:cTn id="40" presetID="10" presetClass="exit" presetSubtype="0" repeatCount="indefinite" fill="hold" nodeType="withEffect">
                                  <p:stCondLst>
                                    <p:cond delay="50"/>
                                  </p:stCondLst>
                                  <p:childTnLst>
                                    <p:animEffect transition="out" filter="fade">
                                      <p:cBhvr>
                                        <p:cTn id="41" dur="1500"/>
                                        <p:tgtEl>
                                          <p:spTgt spid="387"/>
                                        </p:tgtEl>
                                      </p:cBhvr>
                                    </p:animEffect>
                                    <p:set>
                                      <p:cBhvr>
                                        <p:cTn id="42" dur="1" fill="hold">
                                          <p:stCondLst>
                                            <p:cond delay="1499"/>
                                          </p:stCondLst>
                                        </p:cTn>
                                        <p:tgtEl>
                                          <p:spTgt spid="387"/>
                                        </p:tgtEl>
                                        <p:attrNameLst>
                                          <p:attrName>style.visibility</p:attrName>
                                        </p:attrNameLst>
                                      </p:cBhvr>
                                      <p:to>
                                        <p:strVal val="hidden"/>
                                      </p:to>
                                    </p:set>
                                  </p:childTnLst>
                                </p:cTn>
                              </p:par>
                              <p:par>
                                <p:cTn id="43" presetID="6" presetClass="emph" presetSubtype="0" repeatCount="indefinite" decel="100000" fill="hold" nodeType="withEffect">
                                  <p:stCondLst>
                                    <p:cond delay="50"/>
                                  </p:stCondLst>
                                  <p:childTnLst>
                                    <p:animScale>
                                      <p:cBhvr>
                                        <p:cTn id="44" dur="1500" fill="hold"/>
                                        <p:tgtEl>
                                          <p:spTgt spid="387"/>
                                        </p:tgtEl>
                                      </p:cBhvr>
                                      <p:by x="125000" y="125000"/>
                                    </p:animScale>
                                  </p:childTnLst>
                                </p:cTn>
                              </p:par>
                              <p:par>
                                <p:cTn id="45" presetID="1" presetClass="entr" presetSubtype="0" fill="hold" nodeType="withEffect">
                                  <p:stCondLst>
                                    <p:cond delay="150"/>
                                  </p:stCondLst>
                                  <p:childTnLst>
                                    <p:set>
                                      <p:cBhvr>
                                        <p:cTn id="46" dur="1" fill="hold">
                                          <p:stCondLst>
                                            <p:cond delay="0"/>
                                          </p:stCondLst>
                                        </p:cTn>
                                        <p:tgtEl>
                                          <p:spTgt spid="384"/>
                                        </p:tgtEl>
                                        <p:attrNameLst>
                                          <p:attrName>style.visibility</p:attrName>
                                        </p:attrNameLst>
                                      </p:cBhvr>
                                      <p:to>
                                        <p:strVal val="visible"/>
                                      </p:to>
                                    </p:set>
                                  </p:childTnLst>
                                </p:cTn>
                              </p:par>
                              <p:par>
                                <p:cTn id="47" presetID="10" presetClass="exit" presetSubtype="0" repeatCount="indefinite" fill="hold" nodeType="withEffect">
                                  <p:stCondLst>
                                    <p:cond delay="200"/>
                                  </p:stCondLst>
                                  <p:childTnLst>
                                    <p:animEffect transition="out" filter="fade">
                                      <p:cBhvr>
                                        <p:cTn id="48" dur="1500"/>
                                        <p:tgtEl>
                                          <p:spTgt spid="384"/>
                                        </p:tgtEl>
                                      </p:cBhvr>
                                    </p:animEffect>
                                    <p:set>
                                      <p:cBhvr>
                                        <p:cTn id="49" dur="1" fill="hold">
                                          <p:stCondLst>
                                            <p:cond delay="1499"/>
                                          </p:stCondLst>
                                        </p:cTn>
                                        <p:tgtEl>
                                          <p:spTgt spid="384"/>
                                        </p:tgtEl>
                                        <p:attrNameLst>
                                          <p:attrName>style.visibility</p:attrName>
                                        </p:attrNameLst>
                                      </p:cBhvr>
                                      <p:to>
                                        <p:strVal val="hidden"/>
                                      </p:to>
                                    </p:set>
                                  </p:childTnLst>
                                </p:cTn>
                              </p:par>
                              <p:par>
                                <p:cTn id="50" presetID="6" presetClass="emph" presetSubtype="0" repeatCount="indefinite" decel="100000" fill="hold" nodeType="withEffect">
                                  <p:stCondLst>
                                    <p:cond delay="150"/>
                                  </p:stCondLst>
                                  <p:childTnLst>
                                    <p:animScale>
                                      <p:cBhvr>
                                        <p:cTn id="51" dur="1500" fill="hold"/>
                                        <p:tgtEl>
                                          <p:spTgt spid="384"/>
                                        </p:tgtEl>
                                      </p:cBhvr>
                                      <p:by x="125000" y="125000"/>
                                    </p:animScale>
                                  </p:childTnLst>
                                </p:cTn>
                              </p:par>
                              <p:par>
                                <p:cTn id="52" presetID="1" presetClass="entr" presetSubtype="0" fill="hold" nodeType="withEffect">
                                  <p:stCondLst>
                                    <p:cond delay="250"/>
                                  </p:stCondLst>
                                  <p:childTnLst>
                                    <p:set>
                                      <p:cBhvr>
                                        <p:cTn id="53" dur="1" fill="hold">
                                          <p:stCondLst>
                                            <p:cond delay="0"/>
                                          </p:stCondLst>
                                        </p:cTn>
                                        <p:tgtEl>
                                          <p:spTgt spid="381"/>
                                        </p:tgtEl>
                                        <p:attrNameLst>
                                          <p:attrName>style.visibility</p:attrName>
                                        </p:attrNameLst>
                                      </p:cBhvr>
                                      <p:to>
                                        <p:strVal val="visible"/>
                                      </p:to>
                                    </p:set>
                                  </p:childTnLst>
                                </p:cTn>
                              </p:par>
                              <p:par>
                                <p:cTn id="54" presetID="10" presetClass="exit" presetSubtype="0" repeatCount="indefinite" fill="hold" nodeType="withEffect">
                                  <p:stCondLst>
                                    <p:cond delay="300"/>
                                  </p:stCondLst>
                                  <p:childTnLst>
                                    <p:animEffect transition="out" filter="fade">
                                      <p:cBhvr>
                                        <p:cTn id="55" dur="1500"/>
                                        <p:tgtEl>
                                          <p:spTgt spid="381"/>
                                        </p:tgtEl>
                                      </p:cBhvr>
                                    </p:animEffect>
                                    <p:set>
                                      <p:cBhvr>
                                        <p:cTn id="56" dur="1" fill="hold">
                                          <p:stCondLst>
                                            <p:cond delay="1499"/>
                                          </p:stCondLst>
                                        </p:cTn>
                                        <p:tgtEl>
                                          <p:spTgt spid="381"/>
                                        </p:tgtEl>
                                        <p:attrNameLst>
                                          <p:attrName>style.visibility</p:attrName>
                                        </p:attrNameLst>
                                      </p:cBhvr>
                                      <p:to>
                                        <p:strVal val="hidden"/>
                                      </p:to>
                                    </p:set>
                                  </p:childTnLst>
                                </p:cTn>
                              </p:par>
                              <p:par>
                                <p:cTn id="57" presetID="6" presetClass="emph" presetSubtype="0" repeatCount="indefinite" decel="100000" fill="hold" nodeType="withEffect">
                                  <p:stCondLst>
                                    <p:cond delay="300"/>
                                  </p:stCondLst>
                                  <p:childTnLst>
                                    <p:animScale>
                                      <p:cBhvr>
                                        <p:cTn id="58" dur="1500" fill="hold"/>
                                        <p:tgtEl>
                                          <p:spTgt spid="381"/>
                                        </p:tgtEl>
                                      </p:cBhvr>
                                      <p:by x="125000" y="125000"/>
                                    </p:animScale>
                                  </p:childTnLst>
                                </p:cTn>
                              </p:par>
                              <p:par>
                                <p:cTn id="59" presetID="1" presetClass="entr" presetSubtype="0" fill="hold" nodeType="withEffect">
                                  <p:stCondLst>
                                    <p:cond delay="300"/>
                                  </p:stCondLst>
                                  <p:childTnLst>
                                    <p:set>
                                      <p:cBhvr>
                                        <p:cTn id="60" dur="1" fill="hold">
                                          <p:stCondLst>
                                            <p:cond delay="0"/>
                                          </p:stCondLst>
                                        </p:cTn>
                                        <p:tgtEl>
                                          <p:spTgt spid="402"/>
                                        </p:tgtEl>
                                        <p:attrNameLst>
                                          <p:attrName>style.visibility</p:attrName>
                                        </p:attrNameLst>
                                      </p:cBhvr>
                                      <p:to>
                                        <p:strVal val="visible"/>
                                      </p:to>
                                    </p:set>
                                  </p:childTnLst>
                                </p:cTn>
                              </p:par>
                              <p:par>
                                <p:cTn id="61" presetID="10" presetClass="exit" presetSubtype="0" repeatCount="indefinite" fill="hold" nodeType="withEffect">
                                  <p:stCondLst>
                                    <p:cond delay="50"/>
                                  </p:stCondLst>
                                  <p:childTnLst>
                                    <p:animEffect transition="out" filter="fade">
                                      <p:cBhvr>
                                        <p:cTn id="62" dur="1500"/>
                                        <p:tgtEl>
                                          <p:spTgt spid="402"/>
                                        </p:tgtEl>
                                      </p:cBhvr>
                                    </p:animEffect>
                                    <p:set>
                                      <p:cBhvr>
                                        <p:cTn id="63" dur="1" fill="hold">
                                          <p:stCondLst>
                                            <p:cond delay="1499"/>
                                          </p:stCondLst>
                                        </p:cTn>
                                        <p:tgtEl>
                                          <p:spTgt spid="402"/>
                                        </p:tgtEl>
                                        <p:attrNameLst>
                                          <p:attrName>style.visibility</p:attrName>
                                        </p:attrNameLst>
                                      </p:cBhvr>
                                      <p:to>
                                        <p:strVal val="hidden"/>
                                      </p:to>
                                    </p:set>
                                  </p:childTnLst>
                                </p:cTn>
                              </p:par>
                              <p:par>
                                <p:cTn id="64" presetID="6" presetClass="emph" presetSubtype="0" repeatCount="indefinite" decel="100000" fill="hold" nodeType="withEffect">
                                  <p:stCondLst>
                                    <p:cond delay="50"/>
                                  </p:stCondLst>
                                  <p:childTnLst>
                                    <p:animScale>
                                      <p:cBhvr>
                                        <p:cTn id="65" dur="1500" fill="hold"/>
                                        <p:tgtEl>
                                          <p:spTgt spid="402"/>
                                        </p:tgtEl>
                                      </p:cBhvr>
                                      <p:by x="125000" y="125000"/>
                                    </p:animScale>
                                  </p:childTnLst>
                                </p:cTn>
                              </p:par>
                              <p:par>
                                <p:cTn id="66" presetID="1" presetClass="entr" presetSubtype="0" fill="hold" nodeType="withEffect">
                                  <p:stCondLst>
                                    <p:cond delay="150"/>
                                  </p:stCondLst>
                                  <p:childTnLst>
                                    <p:set>
                                      <p:cBhvr>
                                        <p:cTn id="67" dur="1" fill="hold">
                                          <p:stCondLst>
                                            <p:cond delay="0"/>
                                          </p:stCondLst>
                                        </p:cTn>
                                        <p:tgtEl>
                                          <p:spTgt spid="399"/>
                                        </p:tgtEl>
                                        <p:attrNameLst>
                                          <p:attrName>style.visibility</p:attrName>
                                        </p:attrNameLst>
                                      </p:cBhvr>
                                      <p:to>
                                        <p:strVal val="visible"/>
                                      </p:to>
                                    </p:set>
                                  </p:childTnLst>
                                </p:cTn>
                              </p:par>
                              <p:par>
                                <p:cTn id="68" presetID="10" presetClass="exit" presetSubtype="0" repeatCount="indefinite" fill="hold" nodeType="withEffect">
                                  <p:stCondLst>
                                    <p:cond delay="200"/>
                                  </p:stCondLst>
                                  <p:childTnLst>
                                    <p:animEffect transition="out" filter="fade">
                                      <p:cBhvr>
                                        <p:cTn id="69" dur="1500"/>
                                        <p:tgtEl>
                                          <p:spTgt spid="399"/>
                                        </p:tgtEl>
                                      </p:cBhvr>
                                    </p:animEffect>
                                    <p:set>
                                      <p:cBhvr>
                                        <p:cTn id="70" dur="1" fill="hold">
                                          <p:stCondLst>
                                            <p:cond delay="1499"/>
                                          </p:stCondLst>
                                        </p:cTn>
                                        <p:tgtEl>
                                          <p:spTgt spid="399"/>
                                        </p:tgtEl>
                                        <p:attrNameLst>
                                          <p:attrName>style.visibility</p:attrName>
                                        </p:attrNameLst>
                                      </p:cBhvr>
                                      <p:to>
                                        <p:strVal val="hidden"/>
                                      </p:to>
                                    </p:set>
                                  </p:childTnLst>
                                </p:cTn>
                              </p:par>
                              <p:par>
                                <p:cTn id="71" presetID="6" presetClass="emph" presetSubtype="0" repeatCount="indefinite" decel="100000" fill="hold" nodeType="withEffect">
                                  <p:stCondLst>
                                    <p:cond delay="150"/>
                                  </p:stCondLst>
                                  <p:childTnLst>
                                    <p:animScale>
                                      <p:cBhvr>
                                        <p:cTn id="72" dur="1500" fill="hold"/>
                                        <p:tgtEl>
                                          <p:spTgt spid="399"/>
                                        </p:tgtEl>
                                      </p:cBhvr>
                                      <p:by x="125000" y="125000"/>
                                    </p:animScale>
                                  </p:childTnLst>
                                </p:cTn>
                              </p:par>
                              <p:par>
                                <p:cTn id="73" presetID="1" presetClass="entr" presetSubtype="0" fill="hold" nodeType="withEffect">
                                  <p:stCondLst>
                                    <p:cond delay="250"/>
                                  </p:stCondLst>
                                  <p:childTnLst>
                                    <p:set>
                                      <p:cBhvr>
                                        <p:cTn id="74" dur="1" fill="hold">
                                          <p:stCondLst>
                                            <p:cond delay="0"/>
                                          </p:stCondLst>
                                        </p:cTn>
                                        <p:tgtEl>
                                          <p:spTgt spid="396"/>
                                        </p:tgtEl>
                                        <p:attrNameLst>
                                          <p:attrName>style.visibility</p:attrName>
                                        </p:attrNameLst>
                                      </p:cBhvr>
                                      <p:to>
                                        <p:strVal val="visible"/>
                                      </p:to>
                                    </p:set>
                                  </p:childTnLst>
                                </p:cTn>
                              </p:par>
                              <p:par>
                                <p:cTn id="75" presetID="10" presetClass="exit" presetSubtype="0" repeatCount="indefinite" fill="hold" nodeType="withEffect">
                                  <p:stCondLst>
                                    <p:cond delay="300"/>
                                  </p:stCondLst>
                                  <p:childTnLst>
                                    <p:animEffect transition="out" filter="fade">
                                      <p:cBhvr>
                                        <p:cTn id="76" dur="1500"/>
                                        <p:tgtEl>
                                          <p:spTgt spid="396"/>
                                        </p:tgtEl>
                                      </p:cBhvr>
                                    </p:animEffect>
                                    <p:set>
                                      <p:cBhvr>
                                        <p:cTn id="77" dur="1" fill="hold">
                                          <p:stCondLst>
                                            <p:cond delay="1499"/>
                                          </p:stCondLst>
                                        </p:cTn>
                                        <p:tgtEl>
                                          <p:spTgt spid="396"/>
                                        </p:tgtEl>
                                        <p:attrNameLst>
                                          <p:attrName>style.visibility</p:attrName>
                                        </p:attrNameLst>
                                      </p:cBhvr>
                                      <p:to>
                                        <p:strVal val="hidden"/>
                                      </p:to>
                                    </p:set>
                                  </p:childTnLst>
                                </p:cTn>
                              </p:par>
                              <p:par>
                                <p:cTn id="78" presetID="6" presetClass="emph" presetSubtype="0" repeatCount="indefinite" decel="100000" fill="hold" nodeType="withEffect">
                                  <p:stCondLst>
                                    <p:cond delay="300"/>
                                  </p:stCondLst>
                                  <p:childTnLst>
                                    <p:animScale>
                                      <p:cBhvr>
                                        <p:cTn id="79" dur="1500" fill="hold"/>
                                        <p:tgtEl>
                                          <p:spTgt spid="396"/>
                                        </p:tgtEl>
                                      </p:cBhvr>
                                      <p:by x="125000" y="125000"/>
                                    </p:animScale>
                                  </p:childTnLst>
                                </p:cTn>
                              </p:par>
                              <p:par>
                                <p:cTn id="80" presetID="1" presetClass="entr" presetSubtype="0" fill="hold" nodeType="withEffect">
                                  <p:stCondLst>
                                    <p:cond delay="300"/>
                                  </p:stCondLst>
                                  <p:childTnLst>
                                    <p:set>
                                      <p:cBhvr>
                                        <p:cTn id="81" dur="1" fill="hold">
                                          <p:stCondLst>
                                            <p:cond delay="0"/>
                                          </p:stCondLst>
                                        </p:cTn>
                                        <p:tgtEl>
                                          <p:spTgt spid="411"/>
                                        </p:tgtEl>
                                        <p:attrNameLst>
                                          <p:attrName>style.visibility</p:attrName>
                                        </p:attrNameLst>
                                      </p:cBhvr>
                                      <p:to>
                                        <p:strVal val="visible"/>
                                      </p:to>
                                    </p:set>
                                  </p:childTnLst>
                                </p:cTn>
                              </p:par>
                              <p:par>
                                <p:cTn id="82" presetID="10" presetClass="exit" presetSubtype="0" repeatCount="indefinite" fill="hold" nodeType="withEffect">
                                  <p:stCondLst>
                                    <p:cond delay="50"/>
                                  </p:stCondLst>
                                  <p:childTnLst>
                                    <p:animEffect transition="out" filter="fade">
                                      <p:cBhvr>
                                        <p:cTn id="83" dur="1500"/>
                                        <p:tgtEl>
                                          <p:spTgt spid="411"/>
                                        </p:tgtEl>
                                      </p:cBhvr>
                                    </p:animEffect>
                                    <p:set>
                                      <p:cBhvr>
                                        <p:cTn id="84" dur="1" fill="hold">
                                          <p:stCondLst>
                                            <p:cond delay="1499"/>
                                          </p:stCondLst>
                                        </p:cTn>
                                        <p:tgtEl>
                                          <p:spTgt spid="411"/>
                                        </p:tgtEl>
                                        <p:attrNameLst>
                                          <p:attrName>style.visibility</p:attrName>
                                        </p:attrNameLst>
                                      </p:cBhvr>
                                      <p:to>
                                        <p:strVal val="hidden"/>
                                      </p:to>
                                    </p:set>
                                  </p:childTnLst>
                                </p:cTn>
                              </p:par>
                              <p:par>
                                <p:cTn id="85" presetID="6" presetClass="emph" presetSubtype="0" repeatCount="indefinite" decel="100000" fill="hold" nodeType="withEffect">
                                  <p:stCondLst>
                                    <p:cond delay="50"/>
                                  </p:stCondLst>
                                  <p:childTnLst>
                                    <p:animScale>
                                      <p:cBhvr>
                                        <p:cTn id="86" dur="1500" fill="hold"/>
                                        <p:tgtEl>
                                          <p:spTgt spid="411"/>
                                        </p:tgtEl>
                                      </p:cBhvr>
                                      <p:by x="125000" y="125000"/>
                                    </p:animScale>
                                  </p:childTnLst>
                                </p:cTn>
                              </p:par>
                              <p:par>
                                <p:cTn id="87" presetID="1" presetClass="entr" presetSubtype="0" fill="hold" nodeType="withEffect">
                                  <p:stCondLst>
                                    <p:cond delay="150"/>
                                  </p:stCondLst>
                                  <p:childTnLst>
                                    <p:set>
                                      <p:cBhvr>
                                        <p:cTn id="88" dur="1" fill="hold">
                                          <p:stCondLst>
                                            <p:cond delay="0"/>
                                          </p:stCondLst>
                                        </p:cTn>
                                        <p:tgtEl>
                                          <p:spTgt spid="408"/>
                                        </p:tgtEl>
                                        <p:attrNameLst>
                                          <p:attrName>style.visibility</p:attrName>
                                        </p:attrNameLst>
                                      </p:cBhvr>
                                      <p:to>
                                        <p:strVal val="visible"/>
                                      </p:to>
                                    </p:set>
                                  </p:childTnLst>
                                </p:cTn>
                              </p:par>
                              <p:par>
                                <p:cTn id="89" presetID="10" presetClass="exit" presetSubtype="0" repeatCount="indefinite" fill="hold" nodeType="withEffect">
                                  <p:stCondLst>
                                    <p:cond delay="200"/>
                                  </p:stCondLst>
                                  <p:childTnLst>
                                    <p:animEffect transition="out" filter="fade">
                                      <p:cBhvr>
                                        <p:cTn id="90" dur="1500"/>
                                        <p:tgtEl>
                                          <p:spTgt spid="408"/>
                                        </p:tgtEl>
                                      </p:cBhvr>
                                    </p:animEffect>
                                    <p:set>
                                      <p:cBhvr>
                                        <p:cTn id="91" dur="1" fill="hold">
                                          <p:stCondLst>
                                            <p:cond delay="1499"/>
                                          </p:stCondLst>
                                        </p:cTn>
                                        <p:tgtEl>
                                          <p:spTgt spid="408"/>
                                        </p:tgtEl>
                                        <p:attrNameLst>
                                          <p:attrName>style.visibility</p:attrName>
                                        </p:attrNameLst>
                                      </p:cBhvr>
                                      <p:to>
                                        <p:strVal val="hidden"/>
                                      </p:to>
                                    </p:set>
                                  </p:childTnLst>
                                </p:cTn>
                              </p:par>
                              <p:par>
                                <p:cTn id="92" presetID="6" presetClass="emph" presetSubtype="0" repeatCount="indefinite" decel="100000" fill="hold" nodeType="withEffect">
                                  <p:stCondLst>
                                    <p:cond delay="150"/>
                                  </p:stCondLst>
                                  <p:childTnLst>
                                    <p:animScale>
                                      <p:cBhvr>
                                        <p:cTn id="93" dur="1500" fill="hold"/>
                                        <p:tgtEl>
                                          <p:spTgt spid="408"/>
                                        </p:tgtEl>
                                      </p:cBhvr>
                                      <p:by x="125000" y="125000"/>
                                    </p:animScale>
                                  </p:childTnLst>
                                </p:cTn>
                              </p:par>
                              <p:par>
                                <p:cTn id="94" presetID="1" presetClass="entr" presetSubtype="0" fill="hold" nodeType="withEffect">
                                  <p:stCondLst>
                                    <p:cond delay="250"/>
                                  </p:stCondLst>
                                  <p:childTnLst>
                                    <p:set>
                                      <p:cBhvr>
                                        <p:cTn id="95" dur="1" fill="hold">
                                          <p:stCondLst>
                                            <p:cond delay="0"/>
                                          </p:stCondLst>
                                        </p:cTn>
                                        <p:tgtEl>
                                          <p:spTgt spid="405"/>
                                        </p:tgtEl>
                                        <p:attrNameLst>
                                          <p:attrName>style.visibility</p:attrName>
                                        </p:attrNameLst>
                                      </p:cBhvr>
                                      <p:to>
                                        <p:strVal val="visible"/>
                                      </p:to>
                                    </p:set>
                                  </p:childTnLst>
                                </p:cTn>
                              </p:par>
                              <p:par>
                                <p:cTn id="96" presetID="10" presetClass="exit" presetSubtype="0" repeatCount="indefinite" fill="hold" nodeType="withEffect">
                                  <p:stCondLst>
                                    <p:cond delay="300"/>
                                  </p:stCondLst>
                                  <p:childTnLst>
                                    <p:animEffect transition="out" filter="fade">
                                      <p:cBhvr>
                                        <p:cTn id="97" dur="1500"/>
                                        <p:tgtEl>
                                          <p:spTgt spid="405"/>
                                        </p:tgtEl>
                                      </p:cBhvr>
                                    </p:animEffect>
                                    <p:set>
                                      <p:cBhvr>
                                        <p:cTn id="98" dur="1" fill="hold">
                                          <p:stCondLst>
                                            <p:cond delay="1499"/>
                                          </p:stCondLst>
                                        </p:cTn>
                                        <p:tgtEl>
                                          <p:spTgt spid="405"/>
                                        </p:tgtEl>
                                        <p:attrNameLst>
                                          <p:attrName>style.visibility</p:attrName>
                                        </p:attrNameLst>
                                      </p:cBhvr>
                                      <p:to>
                                        <p:strVal val="hidden"/>
                                      </p:to>
                                    </p:set>
                                  </p:childTnLst>
                                </p:cTn>
                              </p:par>
                              <p:par>
                                <p:cTn id="99" presetID="6" presetClass="emph" presetSubtype="0" repeatCount="indefinite" decel="100000" fill="hold" nodeType="withEffect">
                                  <p:stCondLst>
                                    <p:cond delay="300"/>
                                  </p:stCondLst>
                                  <p:childTnLst>
                                    <p:animScale>
                                      <p:cBhvr>
                                        <p:cTn id="100" dur="1500" fill="hold"/>
                                        <p:tgtEl>
                                          <p:spTgt spid="405"/>
                                        </p:tgtEl>
                                      </p:cBhvr>
                                      <p:by x="125000" y="125000"/>
                                    </p:animScale>
                                  </p:childTnLst>
                                </p:cTn>
                              </p:par>
                              <p:par>
                                <p:cTn id="101" presetID="1" presetClass="entr" presetSubtype="0" fill="hold" nodeType="withEffect">
                                  <p:stCondLst>
                                    <p:cond delay="300"/>
                                  </p:stCondLst>
                                  <p:childTnLst>
                                    <p:set>
                                      <p:cBhvr>
                                        <p:cTn id="102" dur="1" fill="hold">
                                          <p:stCondLst>
                                            <p:cond delay="0"/>
                                          </p:stCondLst>
                                        </p:cTn>
                                        <p:tgtEl>
                                          <p:spTgt spid="423"/>
                                        </p:tgtEl>
                                        <p:attrNameLst>
                                          <p:attrName>style.visibility</p:attrName>
                                        </p:attrNameLst>
                                      </p:cBhvr>
                                      <p:to>
                                        <p:strVal val="visible"/>
                                      </p:to>
                                    </p:set>
                                  </p:childTnLst>
                                </p:cTn>
                              </p:par>
                              <p:par>
                                <p:cTn id="103" presetID="10" presetClass="exit" presetSubtype="0" repeatCount="indefinite" fill="hold" nodeType="withEffect">
                                  <p:stCondLst>
                                    <p:cond delay="50"/>
                                  </p:stCondLst>
                                  <p:childTnLst>
                                    <p:animEffect transition="out" filter="fade">
                                      <p:cBhvr>
                                        <p:cTn id="104" dur="1500"/>
                                        <p:tgtEl>
                                          <p:spTgt spid="423"/>
                                        </p:tgtEl>
                                      </p:cBhvr>
                                    </p:animEffect>
                                    <p:set>
                                      <p:cBhvr>
                                        <p:cTn id="105" dur="1" fill="hold">
                                          <p:stCondLst>
                                            <p:cond delay="1499"/>
                                          </p:stCondLst>
                                        </p:cTn>
                                        <p:tgtEl>
                                          <p:spTgt spid="423"/>
                                        </p:tgtEl>
                                        <p:attrNameLst>
                                          <p:attrName>style.visibility</p:attrName>
                                        </p:attrNameLst>
                                      </p:cBhvr>
                                      <p:to>
                                        <p:strVal val="hidden"/>
                                      </p:to>
                                    </p:set>
                                  </p:childTnLst>
                                </p:cTn>
                              </p:par>
                              <p:par>
                                <p:cTn id="106" presetID="6" presetClass="emph" presetSubtype="0" repeatCount="indefinite" decel="100000" fill="hold" nodeType="withEffect">
                                  <p:stCondLst>
                                    <p:cond delay="50"/>
                                  </p:stCondLst>
                                  <p:childTnLst>
                                    <p:animScale>
                                      <p:cBhvr>
                                        <p:cTn id="107" dur="1500" fill="hold"/>
                                        <p:tgtEl>
                                          <p:spTgt spid="423"/>
                                        </p:tgtEl>
                                      </p:cBhvr>
                                      <p:by x="125000" y="125000"/>
                                    </p:animScale>
                                  </p:childTnLst>
                                </p:cTn>
                              </p:par>
                              <p:par>
                                <p:cTn id="108" presetID="1" presetClass="entr" presetSubtype="0" fill="hold" nodeType="withEffect">
                                  <p:stCondLst>
                                    <p:cond delay="150"/>
                                  </p:stCondLst>
                                  <p:childTnLst>
                                    <p:set>
                                      <p:cBhvr>
                                        <p:cTn id="109" dur="1" fill="hold">
                                          <p:stCondLst>
                                            <p:cond delay="0"/>
                                          </p:stCondLst>
                                        </p:cTn>
                                        <p:tgtEl>
                                          <p:spTgt spid="420"/>
                                        </p:tgtEl>
                                        <p:attrNameLst>
                                          <p:attrName>style.visibility</p:attrName>
                                        </p:attrNameLst>
                                      </p:cBhvr>
                                      <p:to>
                                        <p:strVal val="visible"/>
                                      </p:to>
                                    </p:set>
                                  </p:childTnLst>
                                </p:cTn>
                              </p:par>
                              <p:par>
                                <p:cTn id="110" presetID="10" presetClass="exit" presetSubtype="0" repeatCount="indefinite" fill="hold" nodeType="withEffect">
                                  <p:stCondLst>
                                    <p:cond delay="200"/>
                                  </p:stCondLst>
                                  <p:childTnLst>
                                    <p:animEffect transition="out" filter="fade">
                                      <p:cBhvr>
                                        <p:cTn id="111" dur="1500"/>
                                        <p:tgtEl>
                                          <p:spTgt spid="420"/>
                                        </p:tgtEl>
                                      </p:cBhvr>
                                    </p:animEffect>
                                    <p:set>
                                      <p:cBhvr>
                                        <p:cTn id="112" dur="1" fill="hold">
                                          <p:stCondLst>
                                            <p:cond delay="1499"/>
                                          </p:stCondLst>
                                        </p:cTn>
                                        <p:tgtEl>
                                          <p:spTgt spid="420"/>
                                        </p:tgtEl>
                                        <p:attrNameLst>
                                          <p:attrName>style.visibility</p:attrName>
                                        </p:attrNameLst>
                                      </p:cBhvr>
                                      <p:to>
                                        <p:strVal val="hidden"/>
                                      </p:to>
                                    </p:set>
                                  </p:childTnLst>
                                </p:cTn>
                              </p:par>
                              <p:par>
                                <p:cTn id="113" presetID="6" presetClass="emph" presetSubtype="0" repeatCount="indefinite" decel="100000" fill="hold" nodeType="withEffect">
                                  <p:stCondLst>
                                    <p:cond delay="150"/>
                                  </p:stCondLst>
                                  <p:childTnLst>
                                    <p:animScale>
                                      <p:cBhvr>
                                        <p:cTn id="114" dur="1500" fill="hold"/>
                                        <p:tgtEl>
                                          <p:spTgt spid="420"/>
                                        </p:tgtEl>
                                      </p:cBhvr>
                                      <p:by x="125000" y="125000"/>
                                    </p:animScale>
                                  </p:childTnLst>
                                </p:cTn>
                              </p:par>
                              <p:par>
                                <p:cTn id="115" presetID="1" presetClass="entr" presetSubtype="0" fill="hold" nodeType="withEffect">
                                  <p:stCondLst>
                                    <p:cond delay="250"/>
                                  </p:stCondLst>
                                  <p:childTnLst>
                                    <p:set>
                                      <p:cBhvr>
                                        <p:cTn id="116" dur="1" fill="hold">
                                          <p:stCondLst>
                                            <p:cond delay="0"/>
                                          </p:stCondLst>
                                        </p:cTn>
                                        <p:tgtEl>
                                          <p:spTgt spid="417"/>
                                        </p:tgtEl>
                                        <p:attrNameLst>
                                          <p:attrName>style.visibility</p:attrName>
                                        </p:attrNameLst>
                                      </p:cBhvr>
                                      <p:to>
                                        <p:strVal val="visible"/>
                                      </p:to>
                                    </p:set>
                                  </p:childTnLst>
                                </p:cTn>
                              </p:par>
                              <p:par>
                                <p:cTn id="117" presetID="10" presetClass="exit" presetSubtype="0" repeatCount="indefinite" fill="hold" nodeType="withEffect">
                                  <p:stCondLst>
                                    <p:cond delay="300"/>
                                  </p:stCondLst>
                                  <p:childTnLst>
                                    <p:animEffect transition="out" filter="fade">
                                      <p:cBhvr>
                                        <p:cTn id="118" dur="1500"/>
                                        <p:tgtEl>
                                          <p:spTgt spid="417"/>
                                        </p:tgtEl>
                                      </p:cBhvr>
                                    </p:animEffect>
                                    <p:set>
                                      <p:cBhvr>
                                        <p:cTn id="119" dur="1" fill="hold">
                                          <p:stCondLst>
                                            <p:cond delay="1499"/>
                                          </p:stCondLst>
                                        </p:cTn>
                                        <p:tgtEl>
                                          <p:spTgt spid="417"/>
                                        </p:tgtEl>
                                        <p:attrNameLst>
                                          <p:attrName>style.visibility</p:attrName>
                                        </p:attrNameLst>
                                      </p:cBhvr>
                                      <p:to>
                                        <p:strVal val="hidden"/>
                                      </p:to>
                                    </p:set>
                                  </p:childTnLst>
                                </p:cTn>
                              </p:par>
                              <p:par>
                                <p:cTn id="120" presetID="6" presetClass="emph" presetSubtype="0" repeatCount="indefinite" decel="100000" fill="hold" nodeType="withEffect">
                                  <p:stCondLst>
                                    <p:cond delay="300"/>
                                  </p:stCondLst>
                                  <p:childTnLst>
                                    <p:animScale>
                                      <p:cBhvr>
                                        <p:cTn id="121" dur="1500" fill="hold"/>
                                        <p:tgtEl>
                                          <p:spTgt spid="417"/>
                                        </p:tgtEl>
                                      </p:cBhvr>
                                      <p:by x="125000" y="125000"/>
                                    </p:animScale>
                                  </p:childTnLst>
                                </p:cTn>
                              </p:par>
                              <p:par>
                                <p:cTn id="122" presetID="1" presetClass="entr" presetSubtype="0" fill="hold" nodeType="withEffect">
                                  <p:stCondLst>
                                    <p:cond delay="300"/>
                                  </p:stCondLst>
                                  <p:childTnLst>
                                    <p:set>
                                      <p:cBhvr>
                                        <p:cTn id="123" dur="1" fill="hold">
                                          <p:stCondLst>
                                            <p:cond delay="0"/>
                                          </p:stCondLst>
                                        </p:cTn>
                                        <p:tgtEl>
                                          <p:spTgt spid="432"/>
                                        </p:tgtEl>
                                        <p:attrNameLst>
                                          <p:attrName>style.visibility</p:attrName>
                                        </p:attrNameLst>
                                      </p:cBhvr>
                                      <p:to>
                                        <p:strVal val="visible"/>
                                      </p:to>
                                    </p:set>
                                  </p:childTnLst>
                                </p:cTn>
                              </p:par>
                              <p:par>
                                <p:cTn id="124" presetID="10" presetClass="exit" presetSubtype="0" repeatCount="indefinite" fill="hold" nodeType="withEffect">
                                  <p:stCondLst>
                                    <p:cond delay="50"/>
                                  </p:stCondLst>
                                  <p:childTnLst>
                                    <p:animEffect transition="out" filter="fade">
                                      <p:cBhvr>
                                        <p:cTn id="125" dur="1500"/>
                                        <p:tgtEl>
                                          <p:spTgt spid="432"/>
                                        </p:tgtEl>
                                      </p:cBhvr>
                                    </p:animEffect>
                                    <p:set>
                                      <p:cBhvr>
                                        <p:cTn id="126" dur="1" fill="hold">
                                          <p:stCondLst>
                                            <p:cond delay="1499"/>
                                          </p:stCondLst>
                                        </p:cTn>
                                        <p:tgtEl>
                                          <p:spTgt spid="432"/>
                                        </p:tgtEl>
                                        <p:attrNameLst>
                                          <p:attrName>style.visibility</p:attrName>
                                        </p:attrNameLst>
                                      </p:cBhvr>
                                      <p:to>
                                        <p:strVal val="hidden"/>
                                      </p:to>
                                    </p:set>
                                  </p:childTnLst>
                                </p:cTn>
                              </p:par>
                              <p:par>
                                <p:cTn id="127" presetID="6" presetClass="emph" presetSubtype="0" repeatCount="indefinite" decel="100000" fill="hold" nodeType="withEffect">
                                  <p:stCondLst>
                                    <p:cond delay="50"/>
                                  </p:stCondLst>
                                  <p:childTnLst>
                                    <p:animScale>
                                      <p:cBhvr>
                                        <p:cTn id="128" dur="1500" fill="hold"/>
                                        <p:tgtEl>
                                          <p:spTgt spid="432"/>
                                        </p:tgtEl>
                                      </p:cBhvr>
                                      <p:by x="125000" y="125000"/>
                                    </p:animScale>
                                  </p:childTnLst>
                                </p:cTn>
                              </p:par>
                              <p:par>
                                <p:cTn id="129" presetID="1" presetClass="entr" presetSubtype="0" fill="hold" nodeType="withEffect">
                                  <p:stCondLst>
                                    <p:cond delay="150"/>
                                  </p:stCondLst>
                                  <p:childTnLst>
                                    <p:set>
                                      <p:cBhvr>
                                        <p:cTn id="130" dur="1" fill="hold">
                                          <p:stCondLst>
                                            <p:cond delay="0"/>
                                          </p:stCondLst>
                                        </p:cTn>
                                        <p:tgtEl>
                                          <p:spTgt spid="429"/>
                                        </p:tgtEl>
                                        <p:attrNameLst>
                                          <p:attrName>style.visibility</p:attrName>
                                        </p:attrNameLst>
                                      </p:cBhvr>
                                      <p:to>
                                        <p:strVal val="visible"/>
                                      </p:to>
                                    </p:set>
                                  </p:childTnLst>
                                </p:cTn>
                              </p:par>
                              <p:par>
                                <p:cTn id="131" presetID="10" presetClass="exit" presetSubtype="0" repeatCount="indefinite" fill="hold" nodeType="withEffect">
                                  <p:stCondLst>
                                    <p:cond delay="200"/>
                                  </p:stCondLst>
                                  <p:childTnLst>
                                    <p:animEffect transition="out" filter="fade">
                                      <p:cBhvr>
                                        <p:cTn id="132" dur="1500"/>
                                        <p:tgtEl>
                                          <p:spTgt spid="429"/>
                                        </p:tgtEl>
                                      </p:cBhvr>
                                    </p:animEffect>
                                    <p:set>
                                      <p:cBhvr>
                                        <p:cTn id="133" dur="1" fill="hold">
                                          <p:stCondLst>
                                            <p:cond delay="1499"/>
                                          </p:stCondLst>
                                        </p:cTn>
                                        <p:tgtEl>
                                          <p:spTgt spid="429"/>
                                        </p:tgtEl>
                                        <p:attrNameLst>
                                          <p:attrName>style.visibility</p:attrName>
                                        </p:attrNameLst>
                                      </p:cBhvr>
                                      <p:to>
                                        <p:strVal val="hidden"/>
                                      </p:to>
                                    </p:set>
                                  </p:childTnLst>
                                </p:cTn>
                              </p:par>
                              <p:par>
                                <p:cTn id="134" presetID="6" presetClass="emph" presetSubtype="0" repeatCount="indefinite" decel="100000" fill="hold" nodeType="withEffect">
                                  <p:stCondLst>
                                    <p:cond delay="150"/>
                                  </p:stCondLst>
                                  <p:childTnLst>
                                    <p:animScale>
                                      <p:cBhvr>
                                        <p:cTn id="135" dur="1500" fill="hold"/>
                                        <p:tgtEl>
                                          <p:spTgt spid="429"/>
                                        </p:tgtEl>
                                      </p:cBhvr>
                                      <p:by x="125000" y="125000"/>
                                    </p:animScale>
                                  </p:childTnLst>
                                </p:cTn>
                              </p:par>
                              <p:par>
                                <p:cTn id="136" presetID="1" presetClass="entr" presetSubtype="0" fill="hold" nodeType="withEffect">
                                  <p:stCondLst>
                                    <p:cond delay="250"/>
                                  </p:stCondLst>
                                  <p:childTnLst>
                                    <p:set>
                                      <p:cBhvr>
                                        <p:cTn id="137" dur="1" fill="hold">
                                          <p:stCondLst>
                                            <p:cond delay="0"/>
                                          </p:stCondLst>
                                        </p:cTn>
                                        <p:tgtEl>
                                          <p:spTgt spid="426"/>
                                        </p:tgtEl>
                                        <p:attrNameLst>
                                          <p:attrName>style.visibility</p:attrName>
                                        </p:attrNameLst>
                                      </p:cBhvr>
                                      <p:to>
                                        <p:strVal val="visible"/>
                                      </p:to>
                                    </p:set>
                                  </p:childTnLst>
                                </p:cTn>
                              </p:par>
                              <p:par>
                                <p:cTn id="138" presetID="10" presetClass="exit" presetSubtype="0" repeatCount="indefinite" fill="hold" nodeType="withEffect">
                                  <p:stCondLst>
                                    <p:cond delay="300"/>
                                  </p:stCondLst>
                                  <p:childTnLst>
                                    <p:animEffect transition="out" filter="fade">
                                      <p:cBhvr>
                                        <p:cTn id="139" dur="1500"/>
                                        <p:tgtEl>
                                          <p:spTgt spid="426"/>
                                        </p:tgtEl>
                                      </p:cBhvr>
                                    </p:animEffect>
                                    <p:set>
                                      <p:cBhvr>
                                        <p:cTn id="140" dur="1" fill="hold">
                                          <p:stCondLst>
                                            <p:cond delay="1499"/>
                                          </p:stCondLst>
                                        </p:cTn>
                                        <p:tgtEl>
                                          <p:spTgt spid="426"/>
                                        </p:tgtEl>
                                        <p:attrNameLst>
                                          <p:attrName>style.visibility</p:attrName>
                                        </p:attrNameLst>
                                      </p:cBhvr>
                                      <p:to>
                                        <p:strVal val="hidden"/>
                                      </p:to>
                                    </p:set>
                                  </p:childTnLst>
                                </p:cTn>
                              </p:par>
                              <p:par>
                                <p:cTn id="141" presetID="6" presetClass="emph" presetSubtype="0" repeatCount="indefinite" decel="100000" fill="hold" nodeType="withEffect">
                                  <p:stCondLst>
                                    <p:cond delay="300"/>
                                  </p:stCondLst>
                                  <p:childTnLst>
                                    <p:animScale>
                                      <p:cBhvr>
                                        <p:cTn id="142" dur="1500" fill="hold"/>
                                        <p:tgtEl>
                                          <p:spTgt spid="426"/>
                                        </p:tgtEl>
                                      </p:cBhvr>
                                      <p:by x="125000" y="125000"/>
                                    </p:animScale>
                                  </p:childTnLst>
                                </p:cTn>
                              </p:par>
                              <p:par>
                                <p:cTn id="143" presetID="1" presetClass="entr" presetSubtype="0" fill="hold" nodeType="withEffect">
                                  <p:stCondLst>
                                    <p:cond delay="300"/>
                                  </p:stCondLst>
                                  <p:childTnLst>
                                    <p:set>
                                      <p:cBhvr>
                                        <p:cTn id="144" dur="1" fill="hold">
                                          <p:stCondLst>
                                            <p:cond delay="0"/>
                                          </p:stCondLst>
                                        </p:cTn>
                                        <p:tgtEl>
                                          <p:spTgt spid="441"/>
                                        </p:tgtEl>
                                        <p:attrNameLst>
                                          <p:attrName>style.visibility</p:attrName>
                                        </p:attrNameLst>
                                      </p:cBhvr>
                                      <p:to>
                                        <p:strVal val="visible"/>
                                      </p:to>
                                    </p:set>
                                  </p:childTnLst>
                                </p:cTn>
                              </p:par>
                              <p:par>
                                <p:cTn id="145" presetID="10" presetClass="exit" presetSubtype="0" repeatCount="indefinite" fill="hold" nodeType="withEffect">
                                  <p:stCondLst>
                                    <p:cond delay="50"/>
                                  </p:stCondLst>
                                  <p:childTnLst>
                                    <p:animEffect transition="out" filter="fade">
                                      <p:cBhvr>
                                        <p:cTn id="146" dur="1500"/>
                                        <p:tgtEl>
                                          <p:spTgt spid="441"/>
                                        </p:tgtEl>
                                      </p:cBhvr>
                                    </p:animEffect>
                                    <p:set>
                                      <p:cBhvr>
                                        <p:cTn id="147" dur="1" fill="hold">
                                          <p:stCondLst>
                                            <p:cond delay="1499"/>
                                          </p:stCondLst>
                                        </p:cTn>
                                        <p:tgtEl>
                                          <p:spTgt spid="441"/>
                                        </p:tgtEl>
                                        <p:attrNameLst>
                                          <p:attrName>style.visibility</p:attrName>
                                        </p:attrNameLst>
                                      </p:cBhvr>
                                      <p:to>
                                        <p:strVal val="hidden"/>
                                      </p:to>
                                    </p:set>
                                  </p:childTnLst>
                                </p:cTn>
                              </p:par>
                              <p:par>
                                <p:cTn id="148" presetID="6" presetClass="emph" presetSubtype="0" repeatCount="indefinite" decel="100000" fill="hold" nodeType="withEffect">
                                  <p:stCondLst>
                                    <p:cond delay="50"/>
                                  </p:stCondLst>
                                  <p:childTnLst>
                                    <p:animScale>
                                      <p:cBhvr>
                                        <p:cTn id="149" dur="1500" fill="hold"/>
                                        <p:tgtEl>
                                          <p:spTgt spid="441"/>
                                        </p:tgtEl>
                                      </p:cBhvr>
                                      <p:by x="125000" y="125000"/>
                                    </p:animScale>
                                  </p:childTnLst>
                                </p:cTn>
                              </p:par>
                              <p:par>
                                <p:cTn id="150" presetID="1" presetClass="entr" presetSubtype="0" fill="hold" nodeType="withEffect">
                                  <p:stCondLst>
                                    <p:cond delay="150"/>
                                  </p:stCondLst>
                                  <p:childTnLst>
                                    <p:set>
                                      <p:cBhvr>
                                        <p:cTn id="151" dur="1" fill="hold">
                                          <p:stCondLst>
                                            <p:cond delay="0"/>
                                          </p:stCondLst>
                                        </p:cTn>
                                        <p:tgtEl>
                                          <p:spTgt spid="438"/>
                                        </p:tgtEl>
                                        <p:attrNameLst>
                                          <p:attrName>style.visibility</p:attrName>
                                        </p:attrNameLst>
                                      </p:cBhvr>
                                      <p:to>
                                        <p:strVal val="visible"/>
                                      </p:to>
                                    </p:set>
                                  </p:childTnLst>
                                </p:cTn>
                              </p:par>
                              <p:par>
                                <p:cTn id="152" presetID="10" presetClass="exit" presetSubtype="0" repeatCount="indefinite" fill="hold" nodeType="withEffect">
                                  <p:stCondLst>
                                    <p:cond delay="200"/>
                                  </p:stCondLst>
                                  <p:childTnLst>
                                    <p:animEffect transition="out" filter="fade">
                                      <p:cBhvr>
                                        <p:cTn id="153" dur="1500"/>
                                        <p:tgtEl>
                                          <p:spTgt spid="438"/>
                                        </p:tgtEl>
                                      </p:cBhvr>
                                    </p:animEffect>
                                    <p:set>
                                      <p:cBhvr>
                                        <p:cTn id="154" dur="1" fill="hold">
                                          <p:stCondLst>
                                            <p:cond delay="1499"/>
                                          </p:stCondLst>
                                        </p:cTn>
                                        <p:tgtEl>
                                          <p:spTgt spid="438"/>
                                        </p:tgtEl>
                                        <p:attrNameLst>
                                          <p:attrName>style.visibility</p:attrName>
                                        </p:attrNameLst>
                                      </p:cBhvr>
                                      <p:to>
                                        <p:strVal val="hidden"/>
                                      </p:to>
                                    </p:set>
                                  </p:childTnLst>
                                </p:cTn>
                              </p:par>
                              <p:par>
                                <p:cTn id="155" presetID="6" presetClass="emph" presetSubtype="0" repeatCount="indefinite" decel="100000" fill="hold" nodeType="withEffect">
                                  <p:stCondLst>
                                    <p:cond delay="150"/>
                                  </p:stCondLst>
                                  <p:childTnLst>
                                    <p:animScale>
                                      <p:cBhvr>
                                        <p:cTn id="156" dur="1500" fill="hold"/>
                                        <p:tgtEl>
                                          <p:spTgt spid="438"/>
                                        </p:tgtEl>
                                      </p:cBhvr>
                                      <p:by x="125000" y="125000"/>
                                    </p:animScale>
                                  </p:childTnLst>
                                </p:cTn>
                              </p:par>
                              <p:par>
                                <p:cTn id="157" presetID="1" presetClass="entr" presetSubtype="0" fill="hold" nodeType="withEffect">
                                  <p:stCondLst>
                                    <p:cond delay="250"/>
                                  </p:stCondLst>
                                  <p:childTnLst>
                                    <p:set>
                                      <p:cBhvr>
                                        <p:cTn id="158" dur="1" fill="hold">
                                          <p:stCondLst>
                                            <p:cond delay="0"/>
                                          </p:stCondLst>
                                        </p:cTn>
                                        <p:tgtEl>
                                          <p:spTgt spid="435"/>
                                        </p:tgtEl>
                                        <p:attrNameLst>
                                          <p:attrName>style.visibility</p:attrName>
                                        </p:attrNameLst>
                                      </p:cBhvr>
                                      <p:to>
                                        <p:strVal val="visible"/>
                                      </p:to>
                                    </p:set>
                                  </p:childTnLst>
                                </p:cTn>
                              </p:par>
                              <p:par>
                                <p:cTn id="159" presetID="10" presetClass="exit" presetSubtype="0" repeatCount="indefinite" fill="hold" nodeType="withEffect">
                                  <p:stCondLst>
                                    <p:cond delay="300"/>
                                  </p:stCondLst>
                                  <p:childTnLst>
                                    <p:animEffect transition="out" filter="fade">
                                      <p:cBhvr>
                                        <p:cTn id="160" dur="1500"/>
                                        <p:tgtEl>
                                          <p:spTgt spid="435"/>
                                        </p:tgtEl>
                                      </p:cBhvr>
                                    </p:animEffect>
                                    <p:set>
                                      <p:cBhvr>
                                        <p:cTn id="161" dur="1" fill="hold">
                                          <p:stCondLst>
                                            <p:cond delay="1499"/>
                                          </p:stCondLst>
                                        </p:cTn>
                                        <p:tgtEl>
                                          <p:spTgt spid="435"/>
                                        </p:tgtEl>
                                        <p:attrNameLst>
                                          <p:attrName>style.visibility</p:attrName>
                                        </p:attrNameLst>
                                      </p:cBhvr>
                                      <p:to>
                                        <p:strVal val="hidden"/>
                                      </p:to>
                                    </p:set>
                                  </p:childTnLst>
                                </p:cTn>
                              </p:par>
                              <p:par>
                                <p:cTn id="162" presetID="6" presetClass="emph" presetSubtype="0" repeatCount="indefinite" decel="100000" fill="hold" nodeType="withEffect">
                                  <p:stCondLst>
                                    <p:cond delay="300"/>
                                  </p:stCondLst>
                                  <p:childTnLst>
                                    <p:animScale>
                                      <p:cBhvr>
                                        <p:cTn id="163" dur="1500" fill="hold"/>
                                        <p:tgtEl>
                                          <p:spTgt spid="435"/>
                                        </p:tgtEl>
                                      </p:cBhvr>
                                      <p:by x="125000" y="125000"/>
                                    </p:animScale>
                                  </p:childTnLst>
                                </p:cTn>
                              </p:par>
                              <p:par>
                                <p:cTn id="164" presetID="1" presetClass="entr" presetSubtype="0" fill="hold" nodeType="withEffect">
                                  <p:stCondLst>
                                    <p:cond delay="300"/>
                                  </p:stCondLst>
                                  <p:childTnLst>
                                    <p:set>
                                      <p:cBhvr>
                                        <p:cTn id="165" dur="1" fill="hold">
                                          <p:stCondLst>
                                            <p:cond delay="0"/>
                                          </p:stCondLst>
                                        </p:cTn>
                                        <p:tgtEl>
                                          <p:spTgt spid="450"/>
                                        </p:tgtEl>
                                        <p:attrNameLst>
                                          <p:attrName>style.visibility</p:attrName>
                                        </p:attrNameLst>
                                      </p:cBhvr>
                                      <p:to>
                                        <p:strVal val="visible"/>
                                      </p:to>
                                    </p:set>
                                  </p:childTnLst>
                                </p:cTn>
                              </p:par>
                              <p:par>
                                <p:cTn id="166" presetID="10" presetClass="exit" presetSubtype="0" repeatCount="indefinite" fill="hold" nodeType="withEffect">
                                  <p:stCondLst>
                                    <p:cond delay="50"/>
                                  </p:stCondLst>
                                  <p:childTnLst>
                                    <p:animEffect transition="out" filter="fade">
                                      <p:cBhvr>
                                        <p:cTn id="167" dur="1500"/>
                                        <p:tgtEl>
                                          <p:spTgt spid="450"/>
                                        </p:tgtEl>
                                      </p:cBhvr>
                                    </p:animEffect>
                                    <p:set>
                                      <p:cBhvr>
                                        <p:cTn id="168" dur="1" fill="hold">
                                          <p:stCondLst>
                                            <p:cond delay="1499"/>
                                          </p:stCondLst>
                                        </p:cTn>
                                        <p:tgtEl>
                                          <p:spTgt spid="450"/>
                                        </p:tgtEl>
                                        <p:attrNameLst>
                                          <p:attrName>style.visibility</p:attrName>
                                        </p:attrNameLst>
                                      </p:cBhvr>
                                      <p:to>
                                        <p:strVal val="hidden"/>
                                      </p:to>
                                    </p:set>
                                  </p:childTnLst>
                                </p:cTn>
                              </p:par>
                              <p:par>
                                <p:cTn id="169" presetID="6" presetClass="emph" presetSubtype="0" repeatCount="indefinite" decel="100000" fill="hold" nodeType="withEffect">
                                  <p:stCondLst>
                                    <p:cond delay="50"/>
                                  </p:stCondLst>
                                  <p:childTnLst>
                                    <p:animScale>
                                      <p:cBhvr>
                                        <p:cTn id="170" dur="1500" fill="hold"/>
                                        <p:tgtEl>
                                          <p:spTgt spid="450"/>
                                        </p:tgtEl>
                                      </p:cBhvr>
                                      <p:by x="125000" y="125000"/>
                                    </p:animScale>
                                  </p:childTnLst>
                                </p:cTn>
                              </p:par>
                              <p:par>
                                <p:cTn id="171" presetID="1" presetClass="entr" presetSubtype="0" fill="hold" nodeType="withEffect">
                                  <p:stCondLst>
                                    <p:cond delay="150"/>
                                  </p:stCondLst>
                                  <p:childTnLst>
                                    <p:set>
                                      <p:cBhvr>
                                        <p:cTn id="172" dur="1" fill="hold">
                                          <p:stCondLst>
                                            <p:cond delay="0"/>
                                          </p:stCondLst>
                                        </p:cTn>
                                        <p:tgtEl>
                                          <p:spTgt spid="447"/>
                                        </p:tgtEl>
                                        <p:attrNameLst>
                                          <p:attrName>style.visibility</p:attrName>
                                        </p:attrNameLst>
                                      </p:cBhvr>
                                      <p:to>
                                        <p:strVal val="visible"/>
                                      </p:to>
                                    </p:set>
                                  </p:childTnLst>
                                </p:cTn>
                              </p:par>
                              <p:par>
                                <p:cTn id="173" presetID="10" presetClass="exit" presetSubtype="0" repeatCount="indefinite" fill="hold" nodeType="withEffect">
                                  <p:stCondLst>
                                    <p:cond delay="200"/>
                                  </p:stCondLst>
                                  <p:childTnLst>
                                    <p:animEffect transition="out" filter="fade">
                                      <p:cBhvr>
                                        <p:cTn id="174" dur="1500"/>
                                        <p:tgtEl>
                                          <p:spTgt spid="447"/>
                                        </p:tgtEl>
                                      </p:cBhvr>
                                    </p:animEffect>
                                    <p:set>
                                      <p:cBhvr>
                                        <p:cTn id="175" dur="1" fill="hold">
                                          <p:stCondLst>
                                            <p:cond delay="1499"/>
                                          </p:stCondLst>
                                        </p:cTn>
                                        <p:tgtEl>
                                          <p:spTgt spid="447"/>
                                        </p:tgtEl>
                                        <p:attrNameLst>
                                          <p:attrName>style.visibility</p:attrName>
                                        </p:attrNameLst>
                                      </p:cBhvr>
                                      <p:to>
                                        <p:strVal val="hidden"/>
                                      </p:to>
                                    </p:set>
                                  </p:childTnLst>
                                </p:cTn>
                              </p:par>
                              <p:par>
                                <p:cTn id="176" presetID="6" presetClass="emph" presetSubtype="0" repeatCount="indefinite" decel="100000" fill="hold" nodeType="withEffect">
                                  <p:stCondLst>
                                    <p:cond delay="150"/>
                                  </p:stCondLst>
                                  <p:childTnLst>
                                    <p:animScale>
                                      <p:cBhvr>
                                        <p:cTn id="177" dur="1500" fill="hold"/>
                                        <p:tgtEl>
                                          <p:spTgt spid="447"/>
                                        </p:tgtEl>
                                      </p:cBhvr>
                                      <p:by x="125000" y="125000"/>
                                    </p:animScale>
                                  </p:childTnLst>
                                </p:cTn>
                              </p:par>
                              <p:par>
                                <p:cTn id="178" presetID="1" presetClass="entr" presetSubtype="0" fill="hold" nodeType="withEffect">
                                  <p:stCondLst>
                                    <p:cond delay="250"/>
                                  </p:stCondLst>
                                  <p:childTnLst>
                                    <p:set>
                                      <p:cBhvr>
                                        <p:cTn id="179" dur="1" fill="hold">
                                          <p:stCondLst>
                                            <p:cond delay="0"/>
                                          </p:stCondLst>
                                        </p:cTn>
                                        <p:tgtEl>
                                          <p:spTgt spid="444"/>
                                        </p:tgtEl>
                                        <p:attrNameLst>
                                          <p:attrName>style.visibility</p:attrName>
                                        </p:attrNameLst>
                                      </p:cBhvr>
                                      <p:to>
                                        <p:strVal val="visible"/>
                                      </p:to>
                                    </p:set>
                                  </p:childTnLst>
                                </p:cTn>
                              </p:par>
                              <p:par>
                                <p:cTn id="180" presetID="10" presetClass="exit" presetSubtype="0" repeatCount="indefinite" fill="hold" nodeType="withEffect">
                                  <p:stCondLst>
                                    <p:cond delay="300"/>
                                  </p:stCondLst>
                                  <p:childTnLst>
                                    <p:animEffect transition="out" filter="fade">
                                      <p:cBhvr>
                                        <p:cTn id="181" dur="1500"/>
                                        <p:tgtEl>
                                          <p:spTgt spid="444"/>
                                        </p:tgtEl>
                                      </p:cBhvr>
                                    </p:animEffect>
                                    <p:set>
                                      <p:cBhvr>
                                        <p:cTn id="182" dur="1" fill="hold">
                                          <p:stCondLst>
                                            <p:cond delay="1499"/>
                                          </p:stCondLst>
                                        </p:cTn>
                                        <p:tgtEl>
                                          <p:spTgt spid="444"/>
                                        </p:tgtEl>
                                        <p:attrNameLst>
                                          <p:attrName>style.visibility</p:attrName>
                                        </p:attrNameLst>
                                      </p:cBhvr>
                                      <p:to>
                                        <p:strVal val="hidden"/>
                                      </p:to>
                                    </p:set>
                                  </p:childTnLst>
                                </p:cTn>
                              </p:par>
                              <p:par>
                                <p:cTn id="183" presetID="6" presetClass="emph" presetSubtype="0" repeatCount="indefinite" decel="100000" fill="hold" nodeType="withEffect">
                                  <p:stCondLst>
                                    <p:cond delay="300"/>
                                  </p:stCondLst>
                                  <p:childTnLst>
                                    <p:animScale>
                                      <p:cBhvr>
                                        <p:cTn id="184" dur="1500" fill="hold"/>
                                        <p:tgtEl>
                                          <p:spTgt spid="444"/>
                                        </p:tgtEl>
                                      </p:cBhvr>
                                      <p:by x="125000" y="125000"/>
                                    </p:animScale>
                                  </p:childTnLst>
                                </p:cTn>
                              </p:par>
                              <p:par>
                                <p:cTn id="185" presetID="1" presetClass="entr" presetSubtype="0" fill="hold" nodeType="withEffect">
                                  <p:stCondLst>
                                    <p:cond delay="300"/>
                                  </p:stCondLst>
                                  <p:childTnLst>
                                    <p:set>
                                      <p:cBhvr>
                                        <p:cTn id="186" dur="1" fill="hold">
                                          <p:stCondLst>
                                            <p:cond delay="0"/>
                                          </p:stCondLst>
                                        </p:cTn>
                                        <p:tgtEl>
                                          <p:spTgt spid="459"/>
                                        </p:tgtEl>
                                        <p:attrNameLst>
                                          <p:attrName>style.visibility</p:attrName>
                                        </p:attrNameLst>
                                      </p:cBhvr>
                                      <p:to>
                                        <p:strVal val="visible"/>
                                      </p:to>
                                    </p:set>
                                  </p:childTnLst>
                                </p:cTn>
                              </p:par>
                              <p:par>
                                <p:cTn id="187" presetID="10" presetClass="exit" presetSubtype="0" repeatCount="indefinite" fill="hold" nodeType="withEffect">
                                  <p:stCondLst>
                                    <p:cond delay="50"/>
                                  </p:stCondLst>
                                  <p:childTnLst>
                                    <p:animEffect transition="out" filter="fade">
                                      <p:cBhvr>
                                        <p:cTn id="188" dur="1500"/>
                                        <p:tgtEl>
                                          <p:spTgt spid="459"/>
                                        </p:tgtEl>
                                      </p:cBhvr>
                                    </p:animEffect>
                                    <p:set>
                                      <p:cBhvr>
                                        <p:cTn id="189" dur="1" fill="hold">
                                          <p:stCondLst>
                                            <p:cond delay="1499"/>
                                          </p:stCondLst>
                                        </p:cTn>
                                        <p:tgtEl>
                                          <p:spTgt spid="459"/>
                                        </p:tgtEl>
                                        <p:attrNameLst>
                                          <p:attrName>style.visibility</p:attrName>
                                        </p:attrNameLst>
                                      </p:cBhvr>
                                      <p:to>
                                        <p:strVal val="hidden"/>
                                      </p:to>
                                    </p:set>
                                  </p:childTnLst>
                                </p:cTn>
                              </p:par>
                              <p:par>
                                <p:cTn id="190" presetID="6" presetClass="emph" presetSubtype="0" repeatCount="indefinite" decel="100000" fill="hold" nodeType="withEffect">
                                  <p:stCondLst>
                                    <p:cond delay="50"/>
                                  </p:stCondLst>
                                  <p:childTnLst>
                                    <p:animScale>
                                      <p:cBhvr>
                                        <p:cTn id="191" dur="1500" fill="hold"/>
                                        <p:tgtEl>
                                          <p:spTgt spid="459"/>
                                        </p:tgtEl>
                                      </p:cBhvr>
                                      <p:by x="125000" y="125000"/>
                                    </p:animScale>
                                  </p:childTnLst>
                                </p:cTn>
                              </p:par>
                              <p:par>
                                <p:cTn id="192" presetID="1" presetClass="entr" presetSubtype="0" fill="hold" nodeType="withEffect">
                                  <p:stCondLst>
                                    <p:cond delay="150"/>
                                  </p:stCondLst>
                                  <p:childTnLst>
                                    <p:set>
                                      <p:cBhvr>
                                        <p:cTn id="193" dur="1" fill="hold">
                                          <p:stCondLst>
                                            <p:cond delay="0"/>
                                          </p:stCondLst>
                                        </p:cTn>
                                        <p:tgtEl>
                                          <p:spTgt spid="456"/>
                                        </p:tgtEl>
                                        <p:attrNameLst>
                                          <p:attrName>style.visibility</p:attrName>
                                        </p:attrNameLst>
                                      </p:cBhvr>
                                      <p:to>
                                        <p:strVal val="visible"/>
                                      </p:to>
                                    </p:set>
                                  </p:childTnLst>
                                </p:cTn>
                              </p:par>
                              <p:par>
                                <p:cTn id="194" presetID="10" presetClass="exit" presetSubtype="0" repeatCount="indefinite" fill="hold" nodeType="withEffect">
                                  <p:stCondLst>
                                    <p:cond delay="200"/>
                                  </p:stCondLst>
                                  <p:childTnLst>
                                    <p:animEffect transition="out" filter="fade">
                                      <p:cBhvr>
                                        <p:cTn id="195" dur="1500"/>
                                        <p:tgtEl>
                                          <p:spTgt spid="456"/>
                                        </p:tgtEl>
                                      </p:cBhvr>
                                    </p:animEffect>
                                    <p:set>
                                      <p:cBhvr>
                                        <p:cTn id="196" dur="1" fill="hold">
                                          <p:stCondLst>
                                            <p:cond delay="1499"/>
                                          </p:stCondLst>
                                        </p:cTn>
                                        <p:tgtEl>
                                          <p:spTgt spid="456"/>
                                        </p:tgtEl>
                                        <p:attrNameLst>
                                          <p:attrName>style.visibility</p:attrName>
                                        </p:attrNameLst>
                                      </p:cBhvr>
                                      <p:to>
                                        <p:strVal val="hidden"/>
                                      </p:to>
                                    </p:set>
                                  </p:childTnLst>
                                </p:cTn>
                              </p:par>
                              <p:par>
                                <p:cTn id="197" presetID="6" presetClass="emph" presetSubtype="0" repeatCount="indefinite" decel="100000" fill="hold" nodeType="withEffect">
                                  <p:stCondLst>
                                    <p:cond delay="150"/>
                                  </p:stCondLst>
                                  <p:childTnLst>
                                    <p:animScale>
                                      <p:cBhvr>
                                        <p:cTn id="198" dur="1500" fill="hold"/>
                                        <p:tgtEl>
                                          <p:spTgt spid="456"/>
                                        </p:tgtEl>
                                      </p:cBhvr>
                                      <p:by x="125000" y="125000"/>
                                    </p:animScale>
                                  </p:childTnLst>
                                </p:cTn>
                              </p:par>
                              <p:par>
                                <p:cTn id="199" presetID="1" presetClass="entr" presetSubtype="0" fill="hold" nodeType="withEffect">
                                  <p:stCondLst>
                                    <p:cond delay="250"/>
                                  </p:stCondLst>
                                  <p:childTnLst>
                                    <p:set>
                                      <p:cBhvr>
                                        <p:cTn id="200" dur="1" fill="hold">
                                          <p:stCondLst>
                                            <p:cond delay="0"/>
                                          </p:stCondLst>
                                        </p:cTn>
                                        <p:tgtEl>
                                          <p:spTgt spid="453"/>
                                        </p:tgtEl>
                                        <p:attrNameLst>
                                          <p:attrName>style.visibility</p:attrName>
                                        </p:attrNameLst>
                                      </p:cBhvr>
                                      <p:to>
                                        <p:strVal val="visible"/>
                                      </p:to>
                                    </p:set>
                                  </p:childTnLst>
                                </p:cTn>
                              </p:par>
                              <p:par>
                                <p:cTn id="201" presetID="10" presetClass="exit" presetSubtype="0" repeatCount="indefinite" fill="hold" nodeType="withEffect">
                                  <p:stCondLst>
                                    <p:cond delay="300"/>
                                  </p:stCondLst>
                                  <p:childTnLst>
                                    <p:animEffect transition="out" filter="fade">
                                      <p:cBhvr>
                                        <p:cTn id="202" dur="1500"/>
                                        <p:tgtEl>
                                          <p:spTgt spid="453"/>
                                        </p:tgtEl>
                                      </p:cBhvr>
                                    </p:animEffect>
                                    <p:set>
                                      <p:cBhvr>
                                        <p:cTn id="203" dur="1" fill="hold">
                                          <p:stCondLst>
                                            <p:cond delay="1499"/>
                                          </p:stCondLst>
                                        </p:cTn>
                                        <p:tgtEl>
                                          <p:spTgt spid="453"/>
                                        </p:tgtEl>
                                        <p:attrNameLst>
                                          <p:attrName>style.visibility</p:attrName>
                                        </p:attrNameLst>
                                      </p:cBhvr>
                                      <p:to>
                                        <p:strVal val="hidden"/>
                                      </p:to>
                                    </p:set>
                                  </p:childTnLst>
                                </p:cTn>
                              </p:par>
                              <p:par>
                                <p:cTn id="204" presetID="6" presetClass="emph" presetSubtype="0" repeatCount="indefinite" decel="100000" fill="hold" nodeType="withEffect">
                                  <p:stCondLst>
                                    <p:cond delay="300"/>
                                  </p:stCondLst>
                                  <p:childTnLst>
                                    <p:animScale>
                                      <p:cBhvr>
                                        <p:cTn id="205" dur="1500" fill="hold"/>
                                        <p:tgtEl>
                                          <p:spTgt spid="453"/>
                                        </p:tgtEl>
                                      </p:cBhvr>
                                      <p:by x="125000" y="125000"/>
                                    </p:animScale>
                                  </p:childTnLst>
                                </p:cTn>
                              </p:par>
                              <p:par>
                                <p:cTn id="206" presetID="10" presetClass="entr" presetSubtype="0" fill="hold" grpId="0" nodeType="withEffect">
                                  <p:stCondLst>
                                    <p:cond delay="300"/>
                                  </p:stCondLst>
                                  <p:childTnLst>
                                    <p:set>
                                      <p:cBhvr>
                                        <p:cTn id="207" dur="1" fill="hold">
                                          <p:stCondLst>
                                            <p:cond delay="0"/>
                                          </p:stCondLst>
                                        </p:cTn>
                                        <p:tgtEl>
                                          <p:spTgt spid="7"/>
                                        </p:tgtEl>
                                        <p:attrNameLst>
                                          <p:attrName>style.visibility</p:attrName>
                                        </p:attrNameLst>
                                      </p:cBhvr>
                                      <p:to>
                                        <p:strVal val="visible"/>
                                      </p:to>
                                    </p:set>
                                    <p:animEffect transition="in" filter="fade">
                                      <p:cBhvr>
                                        <p:cTn id="208" dur="500"/>
                                        <p:tgtEl>
                                          <p:spTgt spid="7"/>
                                        </p:tgtEl>
                                      </p:cBhvr>
                                    </p:animEffect>
                                  </p:childTnLst>
                                </p:cTn>
                              </p:par>
                              <p:par>
                                <p:cTn id="209" presetID="10" presetClass="entr" presetSubtype="0" fill="hold" grpId="0" nodeType="withEffect">
                                  <p:stCondLst>
                                    <p:cond delay="300"/>
                                  </p:stCondLst>
                                  <p:childTnLst>
                                    <p:set>
                                      <p:cBhvr>
                                        <p:cTn id="210" dur="1" fill="hold">
                                          <p:stCondLst>
                                            <p:cond delay="0"/>
                                          </p:stCondLst>
                                        </p:cTn>
                                        <p:tgtEl>
                                          <p:spTgt spid="339"/>
                                        </p:tgtEl>
                                        <p:attrNameLst>
                                          <p:attrName>style.visibility</p:attrName>
                                        </p:attrNameLst>
                                      </p:cBhvr>
                                      <p:to>
                                        <p:strVal val="visible"/>
                                      </p:to>
                                    </p:set>
                                    <p:animEffect transition="in" filter="fade">
                                      <p:cBhvr>
                                        <p:cTn id="211"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p:bldP spid="7" grpId="0"/>
      <p:bldP spid="343"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4483" y="535237"/>
            <a:ext cx="6786584" cy="4250826"/>
          </a:xfrm>
          <a:prstGeom prst="rect">
            <a:avLst/>
          </a:prstGeom>
        </p:spPr>
      </p:pic>
      <p:sp>
        <p:nvSpPr>
          <p:cNvPr id="309" name="Rectangle 1"/>
          <p:cNvSpPr/>
          <p:nvPr>
            <p:custDataLst>
              <p:tags r:id="rId1"/>
            </p:custDataLst>
          </p:nvPr>
        </p:nvSpPr>
        <p:spPr>
          <a:xfrm>
            <a:off x="1116261" y="526731"/>
            <a:ext cx="8988552" cy="4571971"/>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21" name="Group 113"/>
          <p:cNvGrpSpPr/>
          <p:nvPr/>
        </p:nvGrpSpPr>
        <p:grpSpPr>
          <a:xfrm>
            <a:off x="7627857" y="1995343"/>
            <a:ext cx="279226" cy="279226"/>
            <a:chOff x="8129377" y="1720034"/>
            <a:chExt cx="279226" cy="279226"/>
          </a:xfrm>
        </p:grpSpPr>
        <p:sp>
          <p:nvSpPr>
            <p:cNvPr id="222" name="Oval 221"/>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23" name="Group 115"/>
            <p:cNvGrpSpPr/>
            <p:nvPr/>
          </p:nvGrpSpPr>
          <p:grpSpPr>
            <a:xfrm>
              <a:off x="8234764" y="1769177"/>
              <a:ext cx="72837" cy="187637"/>
              <a:chOff x="-1077913" y="2101851"/>
              <a:chExt cx="1011238" cy="2605088"/>
            </a:xfrm>
            <a:solidFill>
              <a:schemeClr val="bg2"/>
            </a:solidFill>
          </p:grpSpPr>
          <p:sp>
            <p:nvSpPr>
              <p:cNvPr id="224" name="Freeform 223"/>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225" name="Freeform 224"/>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25" name="Group 113"/>
          <p:cNvGrpSpPr/>
          <p:nvPr/>
        </p:nvGrpSpPr>
        <p:grpSpPr>
          <a:xfrm>
            <a:off x="7243673" y="2352439"/>
            <a:ext cx="279226" cy="279226"/>
            <a:chOff x="8129377" y="1720034"/>
            <a:chExt cx="279226" cy="279226"/>
          </a:xfrm>
        </p:grpSpPr>
        <p:sp>
          <p:nvSpPr>
            <p:cNvPr id="326" name="Oval 32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27" name="Group 115"/>
            <p:cNvGrpSpPr/>
            <p:nvPr/>
          </p:nvGrpSpPr>
          <p:grpSpPr>
            <a:xfrm>
              <a:off x="8234764" y="1769177"/>
              <a:ext cx="72837" cy="187637"/>
              <a:chOff x="-1077913" y="2101851"/>
              <a:chExt cx="1011238" cy="2605088"/>
            </a:xfrm>
            <a:solidFill>
              <a:schemeClr val="bg2"/>
            </a:solidFill>
          </p:grpSpPr>
          <p:sp>
            <p:nvSpPr>
              <p:cNvPr id="328" name="Freeform 32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29" name="Freeform 32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35" name="Group 113"/>
          <p:cNvGrpSpPr/>
          <p:nvPr/>
        </p:nvGrpSpPr>
        <p:grpSpPr>
          <a:xfrm>
            <a:off x="6737643" y="3010222"/>
            <a:ext cx="279226" cy="279226"/>
            <a:chOff x="8129377" y="1720034"/>
            <a:chExt cx="279226" cy="279226"/>
          </a:xfrm>
        </p:grpSpPr>
        <p:sp>
          <p:nvSpPr>
            <p:cNvPr id="336" name="Oval 33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37" name="Group 115"/>
            <p:cNvGrpSpPr/>
            <p:nvPr/>
          </p:nvGrpSpPr>
          <p:grpSpPr>
            <a:xfrm>
              <a:off x="8234764" y="1769177"/>
              <a:ext cx="72837" cy="187637"/>
              <a:chOff x="-1077913" y="2101851"/>
              <a:chExt cx="1011238" cy="2605088"/>
            </a:xfrm>
            <a:solidFill>
              <a:schemeClr val="bg2"/>
            </a:solidFill>
          </p:grpSpPr>
          <p:sp>
            <p:nvSpPr>
              <p:cNvPr id="338" name="Freeform 33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39" name="Freeform 33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45" name="Group 113"/>
          <p:cNvGrpSpPr/>
          <p:nvPr/>
        </p:nvGrpSpPr>
        <p:grpSpPr>
          <a:xfrm>
            <a:off x="6438648" y="2660650"/>
            <a:ext cx="279226" cy="279226"/>
            <a:chOff x="8129377" y="1720034"/>
            <a:chExt cx="279226" cy="279226"/>
          </a:xfrm>
        </p:grpSpPr>
        <p:sp>
          <p:nvSpPr>
            <p:cNvPr id="346" name="Oval 34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47" name="Group 115"/>
            <p:cNvGrpSpPr/>
            <p:nvPr/>
          </p:nvGrpSpPr>
          <p:grpSpPr>
            <a:xfrm>
              <a:off x="8234764" y="1769177"/>
              <a:ext cx="72837" cy="187637"/>
              <a:chOff x="-1077913" y="2101851"/>
              <a:chExt cx="1011238" cy="2605088"/>
            </a:xfrm>
            <a:solidFill>
              <a:schemeClr val="bg2"/>
            </a:solidFill>
          </p:grpSpPr>
          <p:sp>
            <p:nvSpPr>
              <p:cNvPr id="348" name="Freeform 34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49" name="Freeform 34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55" name="Group 113"/>
          <p:cNvGrpSpPr/>
          <p:nvPr/>
        </p:nvGrpSpPr>
        <p:grpSpPr>
          <a:xfrm>
            <a:off x="6220661" y="2738419"/>
            <a:ext cx="279226" cy="279226"/>
            <a:chOff x="8129377" y="1720034"/>
            <a:chExt cx="279226" cy="279226"/>
          </a:xfrm>
        </p:grpSpPr>
        <p:sp>
          <p:nvSpPr>
            <p:cNvPr id="356" name="Oval 35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57" name="Group 115"/>
            <p:cNvGrpSpPr/>
            <p:nvPr/>
          </p:nvGrpSpPr>
          <p:grpSpPr>
            <a:xfrm>
              <a:off x="8234764" y="1769177"/>
              <a:ext cx="72837" cy="187637"/>
              <a:chOff x="-1077913" y="2101851"/>
              <a:chExt cx="1011238" cy="2605088"/>
            </a:xfrm>
            <a:solidFill>
              <a:schemeClr val="bg2"/>
            </a:solidFill>
          </p:grpSpPr>
          <p:sp>
            <p:nvSpPr>
              <p:cNvPr id="358" name="Freeform 35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59" name="Freeform 35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65" name="Group 113"/>
          <p:cNvGrpSpPr/>
          <p:nvPr/>
        </p:nvGrpSpPr>
        <p:grpSpPr>
          <a:xfrm>
            <a:off x="5668068" y="3157258"/>
            <a:ext cx="279226" cy="279226"/>
            <a:chOff x="8129377" y="1720034"/>
            <a:chExt cx="279226" cy="279226"/>
          </a:xfrm>
        </p:grpSpPr>
        <p:sp>
          <p:nvSpPr>
            <p:cNvPr id="366" name="Oval 36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67" name="Group 115"/>
            <p:cNvGrpSpPr/>
            <p:nvPr/>
          </p:nvGrpSpPr>
          <p:grpSpPr>
            <a:xfrm>
              <a:off x="8234764" y="1769177"/>
              <a:ext cx="72837" cy="187637"/>
              <a:chOff x="-1077913" y="2101851"/>
              <a:chExt cx="1011238" cy="2605088"/>
            </a:xfrm>
            <a:solidFill>
              <a:schemeClr val="bg2"/>
            </a:solidFill>
          </p:grpSpPr>
          <p:sp>
            <p:nvSpPr>
              <p:cNvPr id="368" name="Freeform 36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69" name="Freeform 36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75" name="Group 113"/>
          <p:cNvGrpSpPr/>
          <p:nvPr/>
        </p:nvGrpSpPr>
        <p:grpSpPr>
          <a:xfrm>
            <a:off x="4765220" y="3646125"/>
            <a:ext cx="279226" cy="279226"/>
            <a:chOff x="8129377" y="1720034"/>
            <a:chExt cx="279226" cy="279226"/>
          </a:xfrm>
        </p:grpSpPr>
        <p:sp>
          <p:nvSpPr>
            <p:cNvPr id="376" name="Oval 37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77" name="Group 115"/>
            <p:cNvGrpSpPr/>
            <p:nvPr/>
          </p:nvGrpSpPr>
          <p:grpSpPr>
            <a:xfrm>
              <a:off x="8234764" y="1769177"/>
              <a:ext cx="72837" cy="187637"/>
              <a:chOff x="-1077913" y="2101851"/>
              <a:chExt cx="1011238" cy="2605088"/>
            </a:xfrm>
            <a:solidFill>
              <a:schemeClr val="bg2"/>
            </a:solidFill>
          </p:grpSpPr>
          <p:sp>
            <p:nvSpPr>
              <p:cNvPr id="378" name="Freeform 37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79" name="Freeform 37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85" name="Group 113"/>
          <p:cNvGrpSpPr/>
          <p:nvPr/>
        </p:nvGrpSpPr>
        <p:grpSpPr>
          <a:xfrm>
            <a:off x="4618909" y="3824485"/>
            <a:ext cx="279226" cy="279226"/>
            <a:chOff x="8129377" y="1720034"/>
            <a:chExt cx="279226" cy="279226"/>
          </a:xfrm>
        </p:grpSpPr>
        <p:sp>
          <p:nvSpPr>
            <p:cNvPr id="386" name="Oval 38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87" name="Group 115"/>
            <p:cNvGrpSpPr/>
            <p:nvPr/>
          </p:nvGrpSpPr>
          <p:grpSpPr>
            <a:xfrm>
              <a:off x="8234764" y="1769177"/>
              <a:ext cx="72837" cy="187637"/>
              <a:chOff x="-1077913" y="2101851"/>
              <a:chExt cx="1011238" cy="2605088"/>
            </a:xfrm>
            <a:solidFill>
              <a:schemeClr val="bg2"/>
            </a:solidFill>
          </p:grpSpPr>
          <p:sp>
            <p:nvSpPr>
              <p:cNvPr id="388" name="Freeform 38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89" name="Freeform 38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395" name="Group 113"/>
          <p:cNvGrpSpPr/>
          <p:nvPr/>
        </p:nvGrpSpPr>
        <p:grpSpPr>
          <a:xfrm>
            <a:off x="4822954" y="4163523"/>
            <a:ext cx="279226" cy="279226"/>
            <a:chOff x="8129377" y="1720034"/>
            <a:chExt cx="279226" cy="279226"/>
          </a:xfrm>
        </p:grpSpPr>
        <p:sp>
          <p:nvSpPr>
            <p:cNvPr id="396" name="Oval 39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97" name="Group 115"/>
            <p:cNvGrpSpPr/>
            <p:nvPr/>
          </p:nvGrpSpPr>
          <p:grpSpPr>
            <a:xfrm>
              <a:off x="8234764" y="1769177"/>
              <a:ext cx="72837" cy="187637"/>
              <a:chOff x="-1077913" y="2101851"/>
              <a:chExt cx="1011238" cy="2605088"/>
            </a:xfrm>
            <a:solidFill>
              <a:schemeClr val="bg2"/>
            </a:solidFill>
          </p:grpSpPr>
          <p:sp>
            <p:nvSpPr>
              <p:cNvPr id="398" name="Freeform 39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399" name="Freeform 39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05" name="Group 113"/>
          <p:cNvGrpSpPr/>
          <p:nvPr/>
        </p:nvGrpSpPr>
        <p:grpSpPr>
          <a:xfrm>
            <a:off x="4295156" y="3540060"/>
            <a:ext cx="279226" cy="279226"/>
            <a:chOff x="8129377" y="1720034"/>
            <a:chExt cx="279226" cy="279226"/>
          </a:xfrm>
        </p:grpSpPr>
        <p:sp>
          <p:nvSpPr>
            <p:cNvPr id="406" name="Oval 40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07" name="Group 115"/>
            <p:cNvGrpSpPr/>
            <p:nvPr/>
          </p:nvGrpSpPr>
          <p:grpSpPr>
            <a:xfrm>
              <a:off x="8234764" y="1769177"/>
              <a:ext cx="72837" cy="187637"/>
              <a:chOff x="-1077913" y="2101851"/>
              <a:chExt cx="1011238" cy="2605088"/>
            </a:xfrm>
            <a:solidFill>
              <a:schemeClr val="bg2"/>
            </a:solidFill>
          </p:grpSpPr>
          <p:sp>
            <p:nvSpPr>
              <p:cNvPr id="408" name="Freeform 40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09" name="Freeform 40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15" name="Group 113"/>
          <p:cNvGrpSpPr/>
          <p:nvPr/>
        </p:nvGrpSpPr>
        <p:grpSpPr>
          <a:xfrm>
            <a:off x="5349606" y="917607"/>
            <a:ext cx="279226" cy="279226"/>
            <a:chOff x="8129377" y="1720034"/>
            <a:chExt cx="279226" cy="279226"/>
          </a:xfrm>
        </p:grpSpPr>
        <p:sp>
          <p:nvSpPr>
            <p:cNvPr id="416" name="Oval 41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17" name="Group 115"/>
            <p:cNvGrpSpPr/>
            <p:nvPr/>
          </p:nvGrpSpPr>
          <p:grpSpPr>
            <a:xfrm>
              <a:off x="8234764" y="1769177"/>
              <a:ext cx="72837" cy="187637"/>
              <a:chOff x="-1077913" y="2101851"/>
              <a:chExt cx="1011238" cy="2605088"/>
            </a:xfrm>
            <a:solidFill>
              <a:schemeClr val="bg2"/>
            </a:solidFill>
          </p:grpSpPr>
          <p:sp>
            <p:nvSpPr>
              <p:cNvPr id="418" name="Freeform 41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19" name="Freeform 41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25" name="Group 113"/>
          <p:cNvGrpSpPr/>
          <p:nvPr/>
        </p:nvGrpSpPr>
        <p:grpSpPr>
          <a:xfrm>
            <a:off x="5241622" y="1134656"/>
            <a:ext cx="279226" cy="279226"/>
            <a:chOff x="8129377" y="1720034"/>
            <a:chExt cx="279226" cy="279226"/>
          </a:xfrm>
        </p:grpSpPr>
        <p:sp>
          <p:nvSpPr>
            <p:cNvPr id="426" name="Oval 42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27" name="Group 115"/>
            <p:cNvGrpSpPr/>
            <p:nvPr/>
          </p:nvGrpSpPr>
          <p:grpSpPr>
            <a:xfrm>
              <a:off x="8234764" y="1769177"/>
              <a:ext cx="72837" cy="187637"/>
              <a:chOff x="-1077913" y="2101851"/>
              <a:chExt cx="1011238" cy="2605088"/>
            </a:xfrm>
            <a:solidFill>
              <a:schemeClr val="bg2"/>
            </a:solidFill>
          </p:grpSpPr>
          <p:sp>
            <p:nvSpPr>
              <p:cNvPr id="428" name="Freeform 42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29" name="Freeform 42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35" name="Group 113"/>
          <p:cNvGrpSpPr/>
          <p:nvPr/>
        </p:nvGrpSpPr>
        <p:grpSpPr>
          <a:xfrm>
            <a:off x="6340378" y="1536076"/>
            <a:ext cx="279226" cy="279226"/>
            <a:chOff x="8129377" y="1720034"/>
            <a:chExt cx="279226" cy="279226"/>
          </a:xfrm>
        </p:grpSpPr>
        <p:sp>
          <p:nvSpPr>
            <p:cNvPr id="436" name="Oval 43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37" name="Group 115"/>
            <p:cNvGrpSpPr/>
            <p:nvPr/>
          </p:nvGrpSpPr>
          <p:grpSpPr>
            <a:xfrm>
              <a:off x="8234764" y="1769177"/>
              <a:ext cx="72837" cy="187637"/>
              <a:chOff x="-1077913" y="2101851"/>
              <a:chExt cx="1011238" cy="2605088"/>
            </a:xfrm>
            <a:solidFill>
              <a:schemeClr val="bg2"/>
            </a:solidFill>
          </p:grpSpPr>
          <p:sp>
            <p:nvSpPr>
              <p:cNvPr id="438" name="Freeform 43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39" name="Freeform 43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45" name="Group 113"/>
          <p:cNvGrpSpPr/>
          <p:nvPr/>
        </p:nvGrpSpPr>
        <p:grpSpPr>
          <a:xfrm>
            <a:off x="5432313" y="1949058"/>
            <a:ext cx="279226" cy="279226"/>
            <a:chOff x="8129377" y="1720034"/>
            <a:chExt cx="279226" cy="279226"/>
          </a:xfrm>
        </p:grpSpPr>
        <p:sp>
          <p:nvSpPr>
            <p:cNvPr id="446" name="Oval 44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47" name="Group 115"/>
            <p:cNvGrpSpPr/>
            <p:nvPr/>
          </p:nvGrpSpPr>
          <p:grpSpPr>
            <a:xfrm>
              <a:off x="8234764" y="1769177"/>
              <a:ext cx="72837" cy="187637"/>
              <a:chOff x="-1077913" y="2101851"/>
              <a:chExt cx="1011238" cy="2605088"/>
            </a:xfrm>
            <a:solidFill>
              <a:schemeClr val="bg2"/>
            </a:solidFill>
          </p:grpSpPr>
          <p:sp>
            <p:nvSpPr>
              <p:cNvPr id="448" name="Freeform 44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49" name="Freeform 44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55" name="Group 113"/>
          <p:cNvGrpSpPr/>
          <p:nvPr/>
        </p:nvGrpSpPr>
        <p:grpSpPr>
          <a:xfrm>
            <a:off x="6026772" y="1793900"/>
            <a:ext cx="279226" cy="279226"/>
            <a:chOff x="8129377" y="1720034"/>
            <a:chExt cx="279226" cy="279226"/>
          </a:xfrm>
        </p:grpSpPr>
        <p:sp>
          <p:nvSpPr>
            <p:cNvPr id="456" name="Oval 45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57" name="Group 115"/>
            <p:cNvGrpSpPr/>
            <p:nvPr/>
          </p:nvGrpSpPr>
          <p:grpSpPr>
            <a:xfrm>
              <a:off x="8234764" y="1769177"/>
              <a:ext cx="72837" cy="187637"/>
              <a:chOff x="-1077913" y="2101851"/>
              <a:chExt cx="1011238" cy="2605088"/>
            </a:xfrm>
            <a:solidFill>
              <a:schemeClr val="bg2"/>
            </a:solidFill>
          </p:grpSpPr>
          <p:sp>
            <p:nvSpPr>
              <p:cNvPr id="458" name="Freeform 45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59" name="Freeform 45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65" name="Group 113"/>
          <p:cNvGrpSpPr/>
          <p:nvPr/>
        </p:nvGrpSpPr>
        <p:grpSpPr>
          <a:xfrm>
            <a:off x="5905832" y="1996003"/>
            <a:ext cx="279226" cy="279226"/>
            <a:chOff x="8129377" y="1720034"/>
            <a:chExt cx="279226" cy="279226"/>
          </a:xfrm>
        </p:grpSpPr>
        <p:sp>
          <p:nvSpPr>
            <p:cNvPr id="466" name="Oval 46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67" name="Group 115"/>
            <p:cNvGrpSpPr/>
            <p:nvPr/>
          </p:nvGrpSpPr>
          <p:grpSpPr>
            <a:xfrm>
              <a:off x="8234764" y="1769177"/>
              <a:ext cx="72837" cy="187637"/>
              <a:chOff x="-1077913" y="2101851"/>
              <a:chExt cx="1011238" cy="2605088"/>
            </a:xfrm>
            <a:solidFill>
              <a:schemeClr val="bg2"/>
            </a:solidFill>
          </p:grpSpPr>
          <p:sp>
            <p:nvSpPr>
              <p:cNvPr id="468" name="Freeform 46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69" name="Freeform 46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75" name="Group 113"/>
          <p:cNvGrpSpPr/>
          <p:nvPr/>
        </p:nvGrpSpPr>
        <p:grpSpPr>
          <a:xfrm>
            <a:off x="4133506" y="2878478"/>
            <a:ext cx="279226" cy="279226"/>
            <a:chOff x="8129377" y="1720034"/>
            <a:chExt cx="279226" cy="279226"/>
          </a:xfrm>
        </p:grpSpPr>
        <p:sp>
          <p:nvSpPr>
            <p:cNvPr id="476" name="Oval 47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77" name="Group 115"/>
            <p:cNvGrpSpPr/>
            <p:nvPr/>
          </p:nvGrpSpPr>
          <p:grpSpPr>
            <a:xfrm>
              <a:off x="8234764" y="1769177"/>
              <a:ext cx="72837" cy="187637"/>
              <a:chOff x="-1077913" y="2101851"/>
              <a:chExt cx="1011238" cy="2605088"/>
            </a:xfrm>
            <a:solidFill>
              <a:schemeClr val="bg2"/>
            </a:solidFill>
          </p:grpSpPr>
          <p:sp>
            <p:nvSpPr>
              <p:cNvPr id="478" name="Freeform 47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79" name="Freeform 47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85" name="Group 113"/>
          <p:cNvGrpSpPr/>
          <p:nvPr/>
        </p:nvGrpSpPr>
        <p:grpSpPr>
          <a:xfrm>
            <a:off x="3946619" y="3037365"/>
            <a:ext cx="279226" cy="279226"/>
            <a:chOff x="8129377" y="1720034"/>
            <a:chExt cx="279226" cy="279226"/>
          </a:xfrm>
        </p:grpSpPr>
        <p:sp>
          <p:nvSpPr>
            <p:cNvPr id="486" name="Oval 48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87" name="Group 115"/>
            <p:cNvGrpSpPr/>
            <p:nvPr/>
          </p:nvGrpSpPr>
          <p:grpSpPr>
            <a:xfrm>
              <a:off x="8234764" y="1769177"/>
              <a:ext cx="72837" cy="187637"/>
              <a:chOff x="-1077913" y="2101851"/>
              <a:chExt cx="1011238" cy="2605088"/>
            </a:xfrm>
            <a:solidFill>
              <a:schemeClr val="bg2"/>
            </a:solidFill>
          </p:grpSpPr>
          <p:sp>
            <p:nvSpPr>
              <p:cNvPr id="488" name="Freeform 48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89" name="Freeform 48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495" name="Group 113"/>
          <p:cNvGrpSpPr/>
          <p:nvPr/>
        </p:nvGrpSpPr>
        <p:grpSpPr>
          <a:xfrm>
            <a:off x="3122206" y="3589203"/>
            <a:ext cx="279226" cy="279226"/>
            <a:chOff x="8129377" y="1720034"/>
            <a:chExt cx="279226" cy="279226"/>
          </a:xfrm>
        </p:grpSpPr>
        <p:sp>
          <p:nvSpPr>
            <p:cNvPr id="496" name="Oval 49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497" name="Group 115"/>
            <p:cNvGrpSpPr/>
            <p:nvPr/>
          </p:nvGrpSpPr>
          <p:grpSpPr>
            <a:xfrm>
              <a:off x="8234764" y="1769177"/>
              <a:ext cx="72837" cy="187637"/>
              <a:chOff x="-1077913" y="2101851"/>
              <a:chExt cx="1011238" cy="2605088"/>
            </a:xfrm>
            <a:solidFill>
              <a:schemeClr val="bg2"/>
            </a:solidFill>
          </p:grpSpPr>
          <p:sp>
            <p:nvSpPr>
              <p:cNvPr id="498" name="Freeform 49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499" name="Freeform 49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05" name="Group 113"/>
          <p:cNvGrpSpPr/>
          <p:nvPr/>
        </p:nvGrpSpPr>
        <p:grpSpPr>
          <a:xfrm>
            <a:off x="2646315" y="3390741"/>
            <a:ext cx="279226" cy="279226"/>
            <a:chOff x="8129377" y="1720034"/>
            <a:chExt cx="279226" cy="279226"/>
          </a:xfrm>
        </p:grpSpPr>
        <p:sp>
          <p:nvSpPr>
            <p:cNvPr id="506" name="Oval 50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07" name="Group 115"/>
            <p:cNvGrpSpPr/>
            <p:nvPr/>
          </p:nvGrpSpPr>
          <p:grpSpPr>
            <a:xfrm>
              <a:off x="8234764" y="1769177"/>
              <a:ext cx="72837" cy="187637"/>
              <a:chOff x="-1077913" y="2101851"/>
              <a:chExt cx="1011238" cy="2605088"/>
            </a:xfrm>
            <a:solidFill>
              <a:schemeClr val="bg2"/>
            </a:solidFill>
          </p:grpSpPr>
          <p:sp>
            <p:nvSpPr>
              <p:cNvPr id="508" name="Freeform 50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09" name="Freeform 50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15" name="Group 113"/>
          <p:cNvGrpSpPr/>
          <p:nvPr/>
        </p:nvGrpSpPr>
        <p:grpSpPr>
          <a:xfrm>
            <a:off x="2437254" y="2946895"/>
            <a:ext cx="279226" cy="279226"/>
            <a:chOff x="8129377" y="1720034"/>
            <a:chExt cx="279226" cy="279226"/>
          </a:xfrm>
        </p:grpSpPr>
        <p:sp>
          <p:nvSpPr>
            <p:cNvPr id="516" name="Oval 51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17" name="Group 115"/>
            <p:cNvGrpSpPr/>
            <p:nvPr/>
          </p:nvGrpSpPr>
          <p:grpSpPr>
            <a:xfrm>
              <a:off x="8234764" y="1769177"/>
              <a:ext cx="72837" cy="187637"/>
              <a:chOff x="-1077913" y="2101851"/>
              <a:chExt cx="1011238" cy="2605088"/>
            </a:xfrm>
            <a:solidFill>
              <a:schemeClr val="bg2"/>
            </a:solidFill>
          </p:grpSpPr>
          <p:sp>
            <p:nvSpPr>
              <p:cNvPr id="518" name="Freeform 51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19" name="Freeform 51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25" name="Group 113"/>
          <p:cNvGrpSpPr/>
          <p:nvPr/>
        </p:nvGrpSpPr>
        <p:grpSpPr>
          <a:xfrm>
            <a:off x="2785928" y="2750842"/>
            <a:ext cx="279226" cy="279226"/>
            <a:chOff x="8129377" y="1720034"/>
            <a:chExt cx="279226" cy="279226"/>
          </a:xfrm>
        </p:grpSpPr>
        <p:sp>
          <p:nvSpPr>
            <p:cNvPr id="526" name="Oval 52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27" name="Group 115"/>
            <p:cNvGrpSpPr/>
            <p:nvPr/>
          </p:nvGrpSpPr>
          <p:grpSpPr>
            <a:xfrm>
              <a:off x="8234764" y="1769177"/>
              <a:ext cx="72837" cy="187637"/>
              <a:chOff x="-1077913" y="2101851"/>
              <a:chExt cx="1011238" cy="2605088"/>
            </a:xfrm>
            <a:solidFill>
              <a:schemeClr val="bg2"/>
            </a:solidFill>
          </p:grpSpPr>
          <p:sp>
            <p:nvSpPr>
              <p:cNvPr id="528" name="Freeform 52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29" name="Freeform 52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35" name="Group 113"/>
          <p:cNvGrpSpPr/>
          <p:nvPr/>
        </p:nvGrpSpPr>
        <p:grpSpPr>
          <a:xfrm>
            <a:off x="4567298" y="1732072"/>
            <a:ext cx="279226" cy="279226"/>
            <a:chOff x="8129377" y="1720034"/>
            <a:chExt cx="279226" cy="279226"/>
          </a:xfrm>
        </p:grpSpPr>
        <p:sp>
          <p:nvSpPr>
            <p:cNvPr id="536" name="Oval 53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37" name="Group 115"/>
            <p:cNvGrpSpPr/>
            <p:nvPr/>
          </p:nvGrpSpPr>
          <p:grpSpPr>
            <a:xfrm>
              <a:off x="8234764" y="1769177"/>
              <a:ext cx="72837" cy="187637"/>
              <a:chOff x="-1077913" y="2101851"/>
              <a:chExt cx="1011238" cy="2605088"/>
            </a:xfrm>
            <a:solidFill>
              <a:schemeClr val="bg2"/>
            </a:solidFill>
          </p:grpSpPr>
          <p:sp>
            <p:nvSpPr>
              <p:cNvPr id="538" name="Freeform 53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39" name="Freeform 53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45" name="Group 113"/>
          <p:cNvGrpSpPr/>
          <p:nvPr/>
        </p:nvGrpSpPr>
        <p:grpSpPr>
          <a:xfrm>
            <a:off x="3468099" y="2096862"/>
            <a:ext cx="279226" cy="279226"/>
            <a:chOff x="8129377" y="1720034"/>
            <a:chExt cx="279226" cy="279226"/>
          </a:xfrm>
        </p:grpSpPr>
        <p:sp>
          <p:nvSpPr>
            <p:cNvPr id="546" name="Oval 54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47" name="Group 115"/>
            <p:cNvGrpSpPr/>
            <p:nvPr/>
          </p:nvGrpSpPr>
          <p:grpSpPr>
            <a:xfrm>
              <a:off x="8234764" y="1769177"/>
              <a:ext cx="72837" cy="187637"/>
              <a:chOff x="-1077913" y="2101851"/>
              <a:chExt cx="1011238" cy="2605088"/>
            </a:xfrm>
            <a:solidFill>
              <a:schemeClr val="bg2"/>
            </a:solidFill>
          </p:grpSpPr>
          <p:sp>
            <p:nvSpPr>
              <p:cNvPr id="548" name="Freeform 54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49" name="Freeform 54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55" name="Group 113"/>
          <p:cNvGrpSpPr/>
          <p:nvPr/>
        </p:nvGrpSpPr>
        <p:grpSpPr>
          <a:xfrm>
            <a:off x="3672290" y="2230928"/>
            <a:ext cx="279226" cy="279226"/>
            <a:chOff x="8129377" y="1720034"/>
            <a:chExt cx="279226" cy="279226"/>
          </a:xfrm>
        </p:grpSpPr>
        <p:sp>
          <p:nvSpPr>
            <p:cNvPr id="556" name="Oval 55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57" name="Group 115"/>
            <p:cNvGrpSpPr/>
            <p:nvPr/>
          </p:nvGrpSpPr>
          <p:grpSpPr>
            <a:xfrm>
              <a:off x="8234764" y="1769177"/>
              <a:ext cx="72837" cy="187637"/>
              <a:chOff x="-1077913" y="2101851"/>
              <a:chExt cx="1011238" cy="2605088"/>
            </a:xfrm>
            <a:solidFill>
              <a:schemeClr val="bg2"/>
            </a:solidFill>
          </p:grpSpPr>
          <p:sp>
            <p:nvSpPr>
              <p:cNvPr id="558" name="Freeform 55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59" name="Freeform 55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565" name="Group 113"/>
          <p:cNvGrpSpPr/>
          <p:nvPr/>
        </p:nvGrpSpPr>
        <p:grpSpPr>
          <a:xfrm>
            <a:off x="3996956" y="2088671"/>
            <a:ext cx="279226" cy="279226"/>
            <a:chOff x="8129377" y="1720034"/>
            <a:chExt cx="279226" cy="279226"/>
          </a:xfrm>
        </p:grpSpPr>
        <p:sp>
          <p:nvSpPr>
            <p:cNvPr id="566" name="Oval 565"/>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67" name="Group 115"/>
            <p:cNvGrpSpPr/>
            <p:nvPr/>
          </p:nvGrpSpPr>
          <p:grpSpPr>
            <a:xfrm>
              <a:off x="8234764" y="1769177"/>
              <a:ext cx="72837" cy="187637"/>
              <a:chOff x="-1077913" y="2101851"/>
              <a:chExt cx="1011238" cy="2605088"/>
            </a:xfrm>
            <a:solidFill>
              <a:schemeClr val="bg2"/>
            </a:solidFill>
          </p:grpSpPr>
          <p:sp>
            <p:nvSpPr>
              <p:cNvPr id="568" name="Freeform 567"/>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569" name="Freeform 568"/>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sp>
        <p:nvSpPr>
          <p:cNvPr id="3" name="Title 2"/>
          <p:cNvSpPr>
            <a:spLocks noGrp="1"/>
          </p:cNvSpPr>
          <p:nvPr>
            <p:ph type="title"/>
          </p:nvPr>
        </p:nvSpPr>
        <p:spPr/>
        <p:txBody>
          <a:bodyPr/>
          <a:lstStyle/>
          <a:p>
            <a:r>
              <a:rPr lang="ja-JP" altLang="en-US">
                <a:latin typeface="Arial"/>
                <a:ea typeface="ＭＳ Ｐゴシック"/>
              </a:rPr>
              <a:t>シスコ環境</a:t>
            </a:r>
            <a:br>
              <a:rPr lang="ja-JP" altLang="en-US">
                <a:latin typeface="Arial"/>
                <a:ea typeface="ＭＳ Ｐゴシック"/>
              </a:rPr>
            </a:br>
            <a:r>
              <a:rPr lang="ja-JP" altLang="en-US" sz="1800">
                <a:solidFill>
                  <a:schemeClr val="accent1"/>
                </a:solidFill>
                <a:latin typeface="Arial"/>
                <a:ea typeface="ＭＳ Ｐゴシック"/>
              </a:rPr>
              <a:t>キャパシティを維持しつつ干渉を回避</a:t>
            </a:r>
            <a:endParaRPr lang="ja-JP" altLang="en-US" sz="1800" dirty="0">
              <a:latin typeface="Arial"/>
              <a:ea typeface="ＭＳ Ｐゴシック"/>
            </a:endParaRPr>
          </a:p>
        </p:txBody>
      </p:sp>
      <p:grpSp>
        <p:nvGrpSpPr>
          <p:cNvPr id="278" name="Group 277"/>
          <p:cNvGrpSpPr/>
          <p:nvPr/>
        </p:nvGrpSpPr>
        <p:grpSpPr>
          <a:xfrm>
            <a:off x="6921996" y="3664208"/>
            <a:ext cx="140880" cy="574633"/>
            <a:chOff x="6794379" y="3582141"/>
            <a:chExt cx="206263" cy="841321"/>
          </a:xfrm>
        </p:grpSpPr>
        <p:sp>
          <p:nvSpPr>
            <p:cNvPr id="279" name="Oval 20"/>
            <p:cNvSpPr>
              <a:spLocks noChangeArrowheads="1"/>
            </p:cNvSpPr>
            <p:nvPr/>
          </p:nvSpPr>
          <p:spPr bwMode="auto">
            <a:xfrm>
              <a:off x="6794379" y="3899771"/>
              <a:ext cx="206263" cy="206059"/>
            </a:xfrm>
            <a:prstGeom prst="ellipse">
              <a:avLst/>
            </a:prstGeom>
            <a:solidFill>
              <a:srgbClr val="FF660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80" name="Freeform 21"/>
            <p:cNvSpPr>
              <a:spLocks/>
            </p:cNvSpPr>
            <p:nvPr/>
          </p:nvSpPr>
          <p:spPr bwMode="auto">
            <a:xfrm>
              <a:off x="6794379" y="3899771"/>
              <a:ext cx="103132" cy="206059"/>
            </a:xfrm>
            <a:custGeom>
              <a:avLst/>
              <a:gdLst>
                <a:gd name="T0" fmla="*/ 213 w 213"/>
                <a:gd name="T1" fmla="*/ 426 h 426"/>
                <a:gd name="T2" fmla="*/ 0 w 213"/>
                <a:gd name="T3" fmla="*/ 213 h 426"/>
                <a:gd name="T4" fmla="*/ 213 w 213"/>
                <a:gd name="T5" fmla="*/ 0 h 426"/>
                <a:gd name="T6" fmla="*/ 213 w 213"/>
                <a:gd name="T7" fmla="*/ 426 h 426"/>
              </a:gdLst>
              <a:ahLst/>
              <a:cxnLst>
                <a:cxn ang="0">
                  <a:pos x="T0" y="T1"/>
                </a:cxn>
                <a:cxn ang="0">
                  <a:pos x="T2" y="T3"/>
                </a:cxn>
                <a:cxn ang="0">
                  <a:pos x="T4" y="T5"/>
                </a:cxn>
                <a:cxn ang="0">
                  <a:pos x="T6" y="T7"/>
                </a:cxn>
              </a:cxnLst>
              <a:rect l="0" t="0" r="r" b="b"/>
              <a:pathLst>
                <a:path w="213" h="426">
                  <a:moveTo>
                    <a:pt x="213" y="426"/>
                  </a:moveTo>
                  <a:cubicBezTo>
                    <a:pt x="95" y="426"/>
                    <a:pt x="0" y="331"/>
                    <a:pt x="0" y="213"/>
                  </a:cubicBezTo>
                  <a:cubicBezTo>
                    <a:pt x="0" y="95"/>
                    <a:pt x="95" y="0"/>
                    <a:pt x="213" y="0"/>
                  </a:cubicBezTo>
                  <a:cubicBezTo>
                    <a:pt x="213" y="426"/>
                    <a:pt x="213" y="426"/>
                    <a:pt x="213" y="426"/>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81" name="Oval 20"/>
            <p:cNvSpPr>
              <a:spLocks noChangeArrowheads="1"/>
            </p:cNvSpPr>
            <p:nvPr/>
          </p:nvSpPr>
          <p:spPr bwMode="auto">
            <a:xfrm>
              <a:off x="6794379" y="3582141"/>
              <a:ext cx="206263" cy="206059"/>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82" name="Oval 20"/>
            <p:cNvSpPr>
              <a:spLocks noChangeArrowheads="1"/>
            </p:cNvSpPr>
            <p:nvPr/>
          </p:nvSpPr>
          <p:spPr bwMode="auto">
            <a:xfrm>
              <a:off x="6794379" y="4217403"/>
              <a:ext cx="206263" cy="206059"/>
            </a:xfrm>
            <a:prstGeom prst="ellipse">
              <a:avLst/>
            </a:pr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92" name="Freeform 21"/>
            <p:cNvSpPr>
              <a:spLocks/>
            </p:cNvSpPr>
            <p:nvPr/>
          </p:nvSpPr>
          <p:spPr bwMode="auto">
            <a:xfrm>
              <a:off x="6794379" y="4217403"/>
              <a:ext cx="103132" cy="206059"/>
            </a:xfrm>
            <a:custGeom>
              <a:avLst/>
              <a:gdLst>
                <a:gd name="T0" fmla="*/ 213 w 213"/>
                <a:gd name="T1" fmla="*/ 426 h 426"/>
                <a:gd name="T2" fmla="*/ 0 w 213"/>
                <a:gd name="T3" fmla="*/ 213 h 426"/>
                <a:gd name="T4" fmla="*/ 213 w 213"/>
                <a:gd name="T5" fmla="*/ 0 h 426"/>
                <a:gd name="T6" fmla="*/ 213 w 213"/>
                <a:gd name="T7" fmla="*/ 426 h 426"/>
              </a:gdLst>
              <a:ahLst/>
              <a:cxnLst>
                <a:cxn ang="0">
                  <a:pos x="T0" y="T1"/>
                </a:cxn>
                <a:cxn ang="0">
                  <a:pos x="T2" y="T3"/>
                </a:cxn>
                <a:cxn ang="0">
                  <a:pos x="T4" y="T5"/>
                </a:cxn>
                <a:cxn ang="0">
                  <a:pos x="T6" y="T7"/>
                </a:cxn>
              </a:cxnLst>
              <a:rect l="0" t="0" r="r" b="b"/>
              <a:pathLst>
                <a:path w="213" h="426">
                  <a:moveTo>
                    <a:pt x="213" y="426"/>
                  </a:moveTo>
                  <a:cubicBezTo>
                    <a:pt x="95" y="426"/>
                    <a:pt x="0" y="331"/>
                    <a:pt x="0" y="213"/>
                  </a:cubicBezTo>
                  <a:cubicBezTo>
                    <a:pt x="0" y="95"/>
                    <a:pt x="95" y="0"/>
                    <a:pt x="213" y="0"/>
                  </a:cubicBezTo>
                  <a:cubicBezTo>
                    <a:pt x="213" y="426"/>
                    <a:pt x="213" y="426"/>
                    <a:pt x="213" y="426"/>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sp>
        <p:nvSpPr>
          <p:cNvPr id="293" name="TextBox 292"/>
          <p:cNvSpPr txBox="1"/>
          <p:nvPr/>
        </p:nvSpPr>
        <p:spPr>
          <a:xfrm>
            <a:off x="7078489" y="3586401"/>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デュアル </a:t>
            </a:r>
            <a:r>
              <a:rPr lang="en-US" altLang="ja-JP" sz="1200" dirty="0">
                <a:solidFill>
                  <a:srgbClr val="58585B"/>
                </a:solidFill>
                <a:latin typeface="Arial"/>
                <a:ea typeface="ＭＳ Ｐゴシック"/>
              </a:rPr>
              <a:t>5 GHz</a:t>
            </a:r>
            <a:endParaRPr lang="ja-JP" altLang="en-US" sz="1200" dirty="0">
              <a:solidFill>
                <a:srgbClr val="58585B"/>
              </a:solidFill>
              <a:latin typeface="Arial"/>
              <a:ea typeface="ＭＳ Ｐゴシック"/>
              <a:cs typeface="Arial Narrow"/>
            </a:endParaRPr>
          </a:p>
        </p:txBody>
      </p:sp>
      <p:sp>
        <p:nvSpPr>
          <p:cNvPr id="294" name="TextBox 293"/>
          <p:cNvSpPr txBox="1"/>
          <p:nvPr/>
        </p:nvSpPr>
        <p:spPr>
          <a:xfrm>
            <a:off x="7078489" y="3812141"/>
            <a:ext cx="1390817" cy="276999"/>
          </a:xfrm>
          <a:prstGeom prst="rect">
            <a:avLst/>
          </a:prstGeom>
          <a:noFill/>
        </p:spPr>
        <p:txBody>
          <a:bodyPr wrap="square" rtlCol="0">
            <a:spAutoFit/>
          </a:bodyPr>
          <a:lstStyle/>
          <a:p>
            <a:r>
              <a:rPr lang="en-US" altLang="ja-JP" sz="1200" dirty="0">
                <a:solidFill>
                  <a:srgbClr val="58585B"/>
                </a:solidFill>
                <a:latin typeface="Arial"/>
                <a:ea typeface="ＭＳ Ｐゴシック"/>
              </a:rPr>
              <a:t>5 GHz/2.4 GHz </a:t>
            </a:r>
            <a:endParaRPr lang="ja-JP" altLang="en-US" sz="1200" dirty="0">
              <a:solidFill>
                <a:srgbClr val="58585B"/>
              </a:solidFill>
              <a:latin typeface="Arial"/>
              <a:ea typeface="ＭＳ Ｐゴシック"/>
              <a:cs typeface="Arial Narrow"/>
            </a:endParaRPr>
          </a:p>
        </p:txBody>
      </p:sp>
      <p:sp>
        <p:nvSpPr>
          <p:cNvPr id="295" name="TextBox 294"/>
          <p:cNvSpPr txBox="1"/>
          <p:nvPr/>
        </p:nvSpPr>
        <p:spPr>
          <a:xfrm>
            <a:off x="7078489" y="4030799"/>
            <a:ext cx="2065511" cy="584775"/>
          </a:xfrm>
          <a:prstGeom prst="rect">
            <a:avLst/>
          </a:prstGeom>
          <a:noFill/>
        </p:spPr>
        <p:txBody>
          <a:bodyPr wrap="square" rtlCol="0">
            <a:spAutoFit/>
          </a:bodyPr>
          <a:lstStyle/>
          <a:p>
            <a:r>
              <a:rPr lang="en-US" altLang="ja-JP" sz="1200" dirty="0">
                <a:solidFill>
                  <a:srgbClr val="58585B"/>
                </a:solidFill>
                <a:latin typeface="Arial"/>
                <a:ea typeface="ＭＳ Ｐゴシック"/>
              </a:rPr>
              <a:t>5 GHz/2.4GHz</a:t>
            </a:r>
            <a:br>
              <a:rPr lang="ja-JP" altLang="en-US" dirty="0">
                <a:latin typeface="Arial"/>
                <a:ea typeface="ＭＳ Ｐゴシック"/>
              </a:rPr>
            </a:br>
            <a:r>
              <a:rPr lang="ja-JP" altLang="en-US" sz="1000" dirty="0">
                <a:solidFill>
                  <a:srgbClr val="58585B"/>
                </a:solidFill>
                <a:latin typeface="Arial"/>
                <a:ea typeface="ＭＳ Ｐゴシック"/>
              </a:rPr>
              <a:t>（クライアントにサービスを提供していない）</a:t>
            </a:r>
            <a:endParaRPr lang="ja-JP" altLang="en-US" sz="1000" dirty="0">
              <a:solidFill>
                <a:srgbClr val="58585B"/>
              </a:solidFill>
              <a:latin typeface="Arial"/>
              <a:ea typeface="ＭＳ Ｐゴシック"/>
              <a:cs typeface="Arial Narrow"/>
            </a:endParaRPr>
          </a:p>
        </p:txBody>
      </p:sp>
      <p:sp>
        <p:nvSpPr>
          <p:cNvPr id="228" name="Rectangle 227"/>
          <p:cNvSpPr/>
          <p:nvPr/>
        </p:nvSpPr>
        <p:spPr>
          <a:xfrm>
            <a:off x="584866" y="3571050"/>
            <a:ext cx="784189" cy="369332"/>
          </a:xfrm>
          <a:prstGeom prst="rect">
            <a:avLst/>
          </a:prstGeom>
        </p:spPr>
        <p:txBody>
          <a:bodyPr wrap="none">
            <a:spAutoFit/>
          </a:bodyPr>
          <a:lstStyle/>
          <a:p>
            <a:pPr algn="ctr"/>
            <a:r>
              <a:rPr lang="ja-JP" altLang="en-US" dirty="0">
                <a:solidFill>
                  <a:srgbClr val="58585B"/>
                </a:solidFill>
                <a:latin typeface="Arial"/>
                <a:ea typeface="ＭＳ Ｐゴシック"/>
              </a:rPr>
              <a:t>シスコ</a:t>
            </a:r>
            <a:endParaRPr lang="ja-JP" altLang="en-US" dirty="0">
              <a:solidFill>
                <a:srgbClr val="58585B"/>
              </a:solidFill>
              <a:latin typeface="Arial"/>
              <a:ea typeface="ＭＳ Ｐゴシック"/>
              <a:cs typeface="+mn-cs"/>
            </a:endParaRPr>
          </a:p>
        </p:txBody>
      </p:sp>
      <p:sp>
        <p:nvSpPr>
          <p:cNvPr id="229" name="Rectangle 5"/>
          <p:cNvSpPr>
            <a:spLocks noChangeArrowheads="1"/>
          </p:cNvSpPr>
          <p:nvPr/>
        </p:nvSpPr>
        <p:spPr bwMode="auto">
          <a:xfrm>
            <a:off x="812446" y="1786922"/>
            <a:ext cx="322779" cy="1760166"/>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30" name="Rectangle 6"/>
          <p:cNvSpPr>
            <a:spLocks noChangeArrowheads="1"/>
          </p:cNvSpPr>
          <p:nvPr/>
        </p:nvSpPr>
        <p:spPr bwMode="auto">
          <a:xfrm>
            <a:off x="854938" y="1825329"/>
            <a:ext cx="237794" cy="1682536"/>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31" name="Rectangle 7"/>
          <p:cNvSpPr>
            <a:spLocks noChangeArrowheads="1"/>
          </p:cNvSpPr>
          <p:nvPr/>
        </p:nvSpPr>
        <p:spPr bwMode="auto">
          <a:xfrm>
            <a:off x="874736" y="1895776"/>
            <a:ext cx="198198" cy="1593506"/>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32" name="Freeform 8"/>
          <p:cNvSpPr>
            <a:spLocks/>
          </p:cNvSpPr>
          <p:nvPr/>
        </p:nvSpPr>
        <p:spPr bwMode="auto">
          <a:xfrm rot="10800000">
            <a:off x="1166480" y="3427329"/>
            <a:ext cx="56371" cy="111626"/>
          </a:xfrm>
          <a:custGeom>
            <a:avLst/>
            <a:gdLst>
              <a:gd name="T0" fmla="*/ 0 w 101"/>
              <a:gd name="T1" fmla="*/ 0 h 200"/>
              <a:gd name="T2" fmla="*/ 101 w 101"/>
              <a:gd name="T3" fmla="*/ 100 h 200"/>
              <a:gd name="T4" fmla="*/ 0 w 101"/>
              <a:gd name="T5" fmla="*/ 200 h 200"/>
              <a:gd name="T6" fmla="*/ 0 w 101"/>
              <a:gd name="T7" fmla="*/ 0 h 200"/>
            </a:gdLst>
            <a:ahLst/>
            <a:cxnLst>
              <a:cxn ang="0">
                <a:pos x="T0" y="T1"/>
              </a:cxn>
              <a:cxn ang="0">
                <a:pos x="T2" y="T3"/>
              </a:cxn>
              <a:cxn ang="0">
                <a:pos x="T4" y="T5"/>
              </a:cxn>
              <a:cxn ang="0">
                <a:pos x="T6" y="T7"/>
              </a:cxn>
            </a:cxnLst>
            <a:rect l="0" t="0" r="r" b="b"/>
            <a:pathLst>
              <a:path w="101" h="200">
                <a:moveTo>
                  <a:pt x="0" y="0"/>
                </a:moveTo>
                <a:lnTo>
                  <a:pt x="101" y="100"/>
                </a:lnTo>
                <a:lnTo>
                  <a:pt x="0" y="200"/>
                </a:lnTo>
                <a:lnTo>
                  <a:pt x="0"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49" name="Oval 248"/>
          <p:cNvSpPr/>
          <p:nvPr/>
        </p:nvSpPr>
        <p:spPr>
          <a:xfrm>
            <a:off x="4195049" y="2890829"/>
            <a:ext cx="1051914" cy="1051914"/>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50" name="Oval 249"/>
          <p:cNvSpPr/>
          <p:nvPr/>
        </p:nvSpPr>
        <p:spPr>
          <a:xfrm>
            <a:off x="4325847" y="3021627"/>
            <a:ext cx="790318" cy="790318"/>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51" name="Oval 250"/>
          <p:cNvSpPr/>
          <p:nvPr/>
        </p:nvSpPr>
        <p:spPr>
          <a:xfrm>
            <a:off x="4480452" y="3176233"/>
            <a:ext cx="481111" cy="481109"/>
          </a:xfrm>
          <a:prstGeom prst="ellipse">
            <a:avLst/>
          </a:pr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88" name="Group 92"/>
          <p:cNvGrpSpPr/>
          <p:nvPr/>
        </p:nvGrpSpPr>
        <p:grpSpPr>
          <a:xfrm>
            <a:off x="4554940" y="3238946"/>
            <a:ext cx="343195" cy="343195"/>
            <a:chOff x="11022921" y="-2056847"/>
            <a:chExt cx="904242" cy="904242"/>
          </a:xfrm>
        </p:grpSpPr>
        <p:sp>
          <p:nvSpPr>
            <p:cNvPr id="589" name="Oval 588"/>
            <p:cNvSpPr/>
            <p:nvPr/>
          </p:nvSpPr>
          <p:spPr>
            <a:xfrm>
              <a:off x="11022921" y="-2056847"/>
              <a:ext cx="904242" cy="904242"/>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90" name="Group 94"/>
            <p:cNvGrpSpPr/>
            <p:nvPr/>
          </p:nvGrpSpPr>
          <p:grpSpPr>
            <a:xfrm>
              <a:off x="11228154" y="-1852412"/>
              <a:ext cx="493776" cy="495372"/>
              <a:chOff x="6003191" y="4235559"/>
              <a:chExt cx="493776" cy="495372"/>
            </a:xfrm>
            <a:solidFill>
              <a:schemeClr val="accent4"/>
            </a:solidFill>
          </p:grpSpPr>
          <p:sp>
            <p:nvSpPr>
              <p:cNvPr id="591"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592" name="Freeform 591"/>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269" name="Oval 268"/>
          <p:cNvSpPr/>
          <p:nvPr/>
        </p:nvSpPr>
        <p:spPr>
          <a:xfrm>
            <a:off x="4199040" y="843861"/>
            <a:ext cx="1051914" cy="1051914"/>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70" name="Oval 269"/>
          <p:cNvSpPr/>
          <p:nvPr/>
        </p:nvSpPr>
        <p:spPr>
          <a:xfrm>
            <a:off x="4329838" y="974659"/>
            <a:ext cx="790318" cy="790318"/>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71" name="Oval 270"/>
          <p:cNvSpPr/>
          <p:nvPr/>
        </p:nvSpPr>
        <p:spPr>
          <a:xfrm>
            <a:off x="4484443" y="1129265"/>
            <a:ext cx="481111" cy="481109"/>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72" name="Oval 271"/>
          <p:cNvSpPr/>
          <p:nvPr/>
        </p:nvSpPr>
        <p:spPr>
          <a:xfrm>
            <a:off x="5297762" y="220894"/>
            <a:ext cx="1051914" cy="1051914"/>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73" name="Oval 272"/>
          <p:cNvSpPr/>
          <p:nvPr/>
        </p:nvSpPr>
        <p:spPr>
          <a:xfrm>
            <a:off x="5428560" y="351692"/>
            <a:ext cx="790318" cy="790318"/>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74" name="Oval 273"/>
          <p:cNvSpPr/>
          <p:nvPr/>
        </p:nvSpPr>
        <p:spPr>
          <a:xfrm>
            <a:off x="5583165" y="506298"/>
            <a:ext cx="481111" cy="481109"/>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1" name="Oval 310"/>
          <p:cNvSpPr/>
          <p:nvPr/>
        </p:nvSpPr>
        <p:spPr>
          <a:xfrm>
            <a:off x="5837012" y="1850736"/>
            <a:ext cx="1051914" cy="1051914"/>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2" name="Oval 311"/>
          <p:cNvSpPr/>
          <p:nvPr/>
        </p:nvSpPr>
        <p:spPr>
          <a:xfrm>
            <a:off x="5967810" y="1981534"/>
            <a:ext cx="790318" cy="790318"/>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3" name="Oval 312"/>
          <p:cNvSpPr/>
          <p:nvPr/>
        </p:nvSpPr>
        <p:spPr>
          <a:xfrm>
            <a:off x="6122415" y="2136140"/>
            <a:ext cx="481111" cy="481109"/>
          </a:xfrm>
          <a:prstGeom prst="ellipse">
            <a:avLst/>
          </a:pr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14" name="Oval 313"/>
          <p:cNvSpPr/>
          <p:nvPr/>
        </p:nvSpPr>
        <p:spPr>
          <a:xfrm>
            <a:off x="6526728" y="1462892"/>
            <a:ext cx="1051914" cy="1051914"/>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0" name="Oval 319"/>
          <p:cNvSpPr/>
          <p:nvPr/>
        </p:nvSpPr>
        <p:spPr>
          <a:xfrm>
            <a:off x="6657526" y="1593690"/>
            <a:ext cx="790318" cy="790318"/>
          </a:xfrm>
          <a:prstGeom prst="ellipse">
            <a:avLst/>
          </a:pr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1" name="Oval 320"/>
          <p:cNvSpPr/>
          <p:nvPr/>
        </p:nvSpPr>
        <p:spPr>
          <a:xfrm>
            <a:off x="6812131" y="1748296"/>
            <a:ext cx="481111" cy="481109"/>
          </a:xfrm>
          <a:prstGeom prst="ellipse">
            <a:avLst/>
          </a:pr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4" name="Group 92"/>
          <p:cNvGrpSpPr/>
          <p:nvPr/>
        </p:nvGrpSpPr>
        <p:grpSpPr>
          <a:xfrm>
            <a:off x="4554940" y="1192889"/>
            <a:ext cx="343195" cy="343195"/>
            <a:chOff x="11022921" y="-2056847"/>
            <a:chExt cx="904242" cy="904242"/>
          </a:xfrm>
        </p:grpSpPr>
        <p:sp>
          <p:nvSpPr>
            <p:cNvPr id="265" name="Oval 264"/>
            <p:cNvSpPr/>
            <p:nvPr/>
          </p:nvSpPr>
          <p:spPr>
            <a:xfrm>
              <a:off x="11022921" y="-2056847"/>
              <a:ext cx="904242" cy="904242"/>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6" name="Group 94"/>
            <p:cNvGrpSpPr/>
            <p:nvPr/>
          </p:nvGrpSpPr>
          <p:grpSpPr>
            <a:xfrm>
              <a:off x="11228154" y="-1852412"/>
              <a:ext cx="493776" cy="495372"/>
              <a:chOff x="6003191" y="4235559"/>
              <a:chExt cx="493776" cy="495372"/>
            </a:xfrm>
            <a:solidFill>
              <a:schemeClr val="accent4"/>
            </a:solidFill>
          </p:grpSpPr>
          <p:sp>
            <p:nvSpPr>
              <p:cNvPr id="26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68" name="Freeform 26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15" name="Group 92"/>
          <p:cNvGrpSpPr/>
          <p:nvPr/>
        </p:nvGrpSpPr>
        <p:grpSpPr>
          <a:xfrm>
            <a:off x="5647092" y="564512"/>
            <a:ext cx="343195" cy="343195"/>
            <a:chOff x="11022921" y="-2056847"/>
            <a:chExt cx="904242" cy="904242"/>
          </a:xfrm>
        </p:grpSpPr>
        <p:sp>
          <p:nvSpPr>
            <p:cNvPr id="316" name="Oval 315"/>
            <p:cNvSpPr/>
            <p:nvPr/>
          </p:nvSpPr>
          <p:spPr>
            <a:xfrm>
              <a:off x="11022921" y="-2056847"/>
              <a:ext cx="904242" cy="904242"/>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17" name="Group 94"/>
            <p:cNvGrpSpPr/>
            <p:nvPr/>
          </p:nvGrpSpPr>
          <p:grpSpPr>
            <a:xfrm>
              <a:off x="11228154" y="-1852412"/>
              <a:ext cx="493776" cy="495372"/>
              <a:chOff x="6003191" y="4235559"/>
              <a:chExt cx="493776" cy="495372"/>
            </a:xfrm>
            <a:solidFill>
              <a:schemeClr val="accent4"/>
            </a:solidFill>
          </p:grpSpPr>
          <p:sp>
            <p:nvSpPr>
              <p:cNvPr id="31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319" name="Freeform 31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620" name="Group 619"/>
          <p:cNvGrpSpPr/>
          <p:nvPr/>
        </p:nvGrpSpPr>
        <p:grpSpPr>
          <a:xfrm>
            <a:off x="6194476" y="2200725"/>
            <a:ext cx="343195" cy="343195"/>
            <a:chOff x="2906640" y="3321441"/>
            <a:chExt cx="343195" cy="343195"/>
          </a:xfrm>
        </p:grpSpPr>
        <p:sp>
          <p:nvSpPr>
            <p:cNvPr id="625" name="Oval 624"/>
            <p:cNvSpPr/>
            <p:nvPr/>
          </p:nvSpPr>
          <p:spPr>
            <a:xfrm>
              <a:off x="2906640" y="3321441"/>
              <a:ext cx="343195" cy="343195"/>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22" name="Group 94"/>
            <p:cNvGrpSpPr/>
            <p:nvPr/>
          </p:nvGrpSpPr>
          <p:grpSpPr>
            <a:xfrm>
              <a:off x="2984534" y="3399032"/>
              <a:ext cx="187407" cy="188013"/>
              <a:chOff x="6003191" y="4235559"/>
              <a:chExt cx="493776" cy="495372"/>
            </a:xfrm>
            <a:solidFill>
              <a:schemeClr val="accent4"/>
            </a:solidFill>
          </p:grpSpPr>
          <p:sp>
            <p:nvSpPr>
              <p:cNvPr id="623"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24" name="Freeform 623"/>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634" name="Group 633"/>
          <p:cNvGrpSpPr/>
          <p:nvPr/>
        </p:nvGrpSpPr>
        <p:grpSpPr>
          <a:xfrm>
            <a:off x="6885578" y="1810457"/>
            <a:ext cx="343195" cy="343195"/>
            <a:chOff x="2906640" y="3321441"/>
            <a:chExt cx="343195" cy="343195"/>
          </a:xfrm>
        </p:grpSpPr>
        <p:sp>
          <p:nvSpPr>
            <p:cNvPr id="635" name="Oval 634"/>
            <p:cNvSpPr/>
            <p:nvPr/>
          </p:nvSpPr>
          <p:spPr>
            <a:xfrm>
              <a:off x="2906640" y="3321441"/>
              <a:ext cx="343195" cy="343195"/>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36" name="Group 94"/>
            <p:cNvGrpSpPr/>
            <p:nvPr/>
          </p:nvGrpSpPr>
          <p:grpSpPr>
            <a:xfrm>
              <a:off x="2984534" y="3399032"/>
              <a:ext cx="187407" cy="188013"/>
              <a:chOff x="6003191" y="4235559"/>
              <a:chExt cx="493776" cy="495372"/>
            </a:xfrm>
            <a:solidFill>
              <a:schemeClr val="accent4"/>
            </a:solidFill>
          </p:grpSpPr>
          <p:sp>
            <p:nvSpPr>
              <p:cNvPr id="63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38" name="Freeform 63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43" name="Group 342"/>
          <p:cNvGrpSpPr/>
          <p:nvPr/>
        </p:nvGrpSpPr>
        <p:grpSpPr>
          <a:xfrm rot="10800000">
            <a:off x="5839011" y="481841"/>
            <a:ext cx="1051915" cy="1051915"/>
            <a:chOff x="7597108" y="-981315"/>
            <a:chExt cx="1516552" cy="1516552"/>
          </a:xfrm>
        </p:grpSpPr>
        <p:sp>
          <p:nvSpPr>
            <p:cNvPr id="344"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5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51" name="Group 350"/>
          <p:cNvGrpSpPr/>
          <p:nvPr/>
        </p:nvGrpSpPr>
        <p:grpSpPr>
          <a:xfrm rot="10800000">
            <a:off x="5969809" y="612639"/>
            <a:ext cx="790319" cy="790319"/>
            <a:chOff x="7597108" y="-981315"/>
            <a:chExt cx="1516552" cy="1516552"/>
          </a:xfrm>
        </p:grpSpPr>
        <p:sp>
          <p:nvSpPr>
            <p:cNvPr id="35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5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54" name="Group 353"/>
          <p:cNvGrpSpPr/>
          <p:nvPr/>
        </p:nvGrpSpPr>
        <p:grpSpPr>
          <a:xfrm rot="10800000">
            <a:off x="6133459" y="776288"/>
            <a:ext cx="463018" cy="463020"/>
            <a:chOff x="7597108" y="-981315"/>
            <a:chExt cx="1516552" cy="1516552"/>
          </a:xfrm>
        </p:grpSpPr>
        <p:sp>
          <p:nvSpPr>
            <p:cNvPr id="36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6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01" name="Group 300"/>
          <p:cNvGrpSpPr/>
          <p:nvPr/>
        </p:nvGrpSpPr>
        <p:grpSpPr>
          <a:xfrm>
            <a:off x="6194476" y="823082"/>
            <a:ext cx="343195" cy="343195"/>
            <a:chOff x="2906640" y="3321441"/>
            <a:chExt cx="343195" cy="343195"/>
          </a:xfrm>
        </p:grpSpPr>
        <p:grpSp>
          <p:nvGrpSpPr>
            <p:cNvPr id="302" name="Group 301"/>
            <p:cNvGrpSpPr/>
            <p:nvPr/>
          </p:nvGrpSpPr>
          <p:grpSpPr>
            <a:xfrm>
              <a:off x="2906640" y="3321441"/>
              <a:ext cx="343195" cy="343195"/>
              <a:chOff x="2906640" y="3321441"/>
              <a:chExt cx="343195" cy="343195"/>
            </a:xfrm>
          </p:grpSpPr>
          <p:sp>
            <p:nvSpPr>
              <p:cNvPr id="306" name="Oval 305"/>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08" name="Freeform 13"/>
              <p:cNvSpPr>
                <a:spLocks/>
              </p:cNvSpPr>
              <p:nvPr/>
            </p:nvSpPr>
            <p:spPr bwMode="auto">
              <a:xfrm>
                <a:off x="2921544" y="3338939"/>
                <a:ext cx="156694" cy="313387"/>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303" name="Group 94"/>
            <p:cNvGrpSpPr/>
            <p:nvPr/>
          </p:nvGrpSpPr>
          <p:grpSpPr>
            <a:xfrm>
              <a:off x="2984534" y="3399032"/>
              <a:ext cx="187407" cy="188013"/>
              <a:chOff x="6003191" y="4235559"/>
              <a:chExt cx="493776" cy="495372"/>
            </a:xfrm>
            <a:solidFill>
              <a:schemeClr val="accent4"/>
            </a:solidFill>
          </p:grpSpPr>
          <p:sp>
            <p:nvSpPr>
              <p:cNvPr id="30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305" name="Freeform 30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84" name="Group 383"/>
          <p:cNvGrpSpPr/>
          <p:nvPr/>
        </p:nvGrpSpPr>
        <p:grpSpPr>
          <a:xfrm rot="10800000">
            <a:off x="7704677" y="1411030"/>
            <a:ext cx="1051915" cy="1051915"/>
            <a:chOff x="7597108" y="-981315"/>
            <a:chExt cx="1516552" cy="1516552"/>
          </a:xfrm>
        </p:grpSpPr>
        <p:sp>
          <p:nvSpPr>
            <p:cNvPr id="39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9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392" name="Group 391"/>
          <p:cNvGrpSpPr/>
          <p:nvPr/>
        </p:nvGrpSpPr>
        <p:grpSpPr>
          <a:xfrm rot="10800000">
            <a:off x="7835475" y="1541828"/>
            <a:ext cx="790319" cy="790319"/>
            <a:chOff x="7597108" y="-981315"/>
            <a:chExt cx="1516552" cy="1516552"/>
          </a:xfrm>
        </p:grpSpPr>
        <p:sp>
          <p:nvSpPr>
            <p:cNvPr id="39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39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00" name="Group 399"/>
          <p:cNvGrpSpPr/>
          <p:nvPr/>
        </p:nvGrpSpPr>
        <p:grpSpPr>
          <a:xfrm rot="10800000">
            <a:off x="7999125" y="1705477"/>
            <a:ext cx="463018" cy="463020"/>
            <a:chOff x="7597108" y="-981315"/>
            <a:chExt cx="1516552" cy="1516552"/>
          </a:xfrm>
        </p:grpSpPr>
        <p:sp>
          <p:nvSpPr>
            <p:cNvPr id="40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0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639" name="Group 638"/>
          <p:cNvGrpSpPr/>
          <p:nvPr/>
        </p:nvGrpSpPr>
        <p:grpSpPr>
          <a:xfrm>
            <a:off x="8057210" y="1761915"/>
            <a:ext cx="343195" cy="343195"/>
            <a:chOff x="2906640" y="3321441"/>
            <a:chExt cx="343195" cy="343195"/>
          </a:xfrm>
        </p:grpSpPr>
        <p:grpSp>
          <p:nvGrpSpPr>
            <p:cNvPr id="640" name="Group 639"/>
            <p:cNvGrpSpPr/>
            <p:nvPr/>
          </p:nvGrpSpPr>
          <p:grpSpPr>
            <a:xfrm>
              <a:off x="2906640" y="3321441"/>
              <a:ext cx="343195" cy="343195"/>
              <a:chOff x="2906640" y="3321441"/>
              <a:chExt cx="343195" cy="343195"/>
            </a:xfrm>
          </p:grpSpPr>
          <p:sp>
            <p:nvSpPr>
              <p:cNvPr id="644" name="Oval 643"/>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46"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641" name="Group 94"/>
            <p:cNvGrpSpPr/>
            <p:nvPr/>
          </p:nvGrpSpPr>
          <p:grpSpPr>
            <a:xfrm>
              <a:off x="2984534" y="3399032"/>
              <a:ext cx="187407" cy="188013"/>
              <a:chOff x="6003191" y="4235559"/>
              <a:chExt cx="493776" cy="495372"/>
            </a:xfrm>
            <a:solidFill>
              <a:schemeClr val="accent4"/>
            </a:solidFill>
          </p:grpSpPr>
          <p:sp>
            <p:nvSpPr>
              <p:cNvPr id="64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43" name="Freeform 64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32" name="Group 431"/>
          <p:cNvGrpSpPr/>
          <p:nvPr/>
        </p:nvGrpSpPr>
        <p:grpSpPr>
          <a:xfrm rot="10800000">
            <a:off x="5055811" y="962072"/>
            <a:ext cx="1051915" cy="1051915"/>
            <a:chOff x="7597108" y="-981315"/>
            <a:chExt cx="1516552" cy="1516552"/>
          </a:xfrm>
        </p:grpSpPr>
        <p:sp>
          <p:nvSpPr>
            <p:cNvPr id="43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3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40" name="Group 439"/>
          <p:cNvGrpSpPr/>
          <p:nvPr/>
        </p:nvGrpSpPr>
        <p:grpSpPr>
          <a:xfrm rot="10800000">
            <a:off x="5186609" y="1092870"/>
            <a:ext cx="790319" cy="790319"/>
            <a:chOff x="7597108" y="-981315"/>
            <a:chExt cx="1516552" cy="1516552"/>
          </a:xfrm>
        </p:grpSpPr>
        <p:sp>
          <p:nvSpPr>
            <p:cNvPr id="44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4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43" name="Group 442"/>
          <p:cNvGrpSpPr/>
          <p:nvPr/>
        </p:nvGrpSpPr>
        <p:grpSpPr>
          <a:xfrm rot="10800000">
            <a:off x="5350259" y="1256519"/>
            <a:ext cx="463018" cy="463020"/>
            <a:chOff x="7597108" y="-981315"/>
            <a:chExt cx="1516552" cy="1516552"/>
          </a:xfrm>
        </p:grpSpPr>
        <p:sp>
          <p:nvSpPr>
            <p:cNvPr id="444"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5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83" name="Group 282"/>
          <p:cNvGrpSpPr/>
          <p:nvPr/>
        </p:nvGrpSpPr>
        <p:grpSpPr>
          <a:xfrm>
            <a:off x="5411567" y="1313514"/>
            <a:ext cx="343195" cy="343195"/>
            <a:chOff x="2906640" y="3321441"/>
            <a:chExt cx="343195" cy="343195"/>
          </a:xfrm>
        </p:grpSpPr>
        <p:grpSp>
          <p:nvGrpSpPr>
            <p:cNvPr id="284" name="Group 283"/>
            <p:cNvGrpSpPr/>
            <p:nvPr/>
          </p:nvGrpSpPr>
          <p:grpSpPr>
            <a:xfrm>
              <a:off x="2906640" y="3321441"/>
              <a:ext cx="343195" cy="343195"/>
              <a:chOff x="2906640" y="3321441"/>
              <a:chExt cx="343195" cy="343195"/>
            </a:xfrm>
          </p:grpSpPr>
          <p:sp>
            <p:nvSpPr>
              <p:cNvPr id="288" name="Oval 287"/>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90" name="Freeform 13"/>
              <p:cNvSpPr>
                <a:spLocks/>
              </p:cNvSpPr>
              <p:nvPr/>
            </p:nvSpPr>
            <p:spPr bwMode="auto">
              <a:xfrm>
                <a:off x="2921942" y="3339737"/>
                <a:ext cx="156296" cy="312590"/>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285" name="Group 94"/>
            <p:cNvGrpSpPr/>
            <p:nvPr/>
          </p:nvGrpSpPr>
          <p:grpSpPr>
            <a:xfrm>
              <a:off x="2984534" y="3399032"/>
              <a:ext cx="187407" cy="188013"/>
              <a:chOff x="6003191" y="4235559"/>
              <a:chExt cx="493776" cy="495372"/>
            </a:xfrm>
            <a:solidFill>
              <a:schemeClr val="accent4"/>
            </a:solidFill>
          </p:grpSpPr>
          <p:sp>
            <p:nvSpPr>
              <p:cNvPr id="28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87" name="Freeform 28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51" name="Group 450"/>
          <p:cNvGrpSpPr/>
          <p:nvPr/>
        </p:nvGrpSpPr>
        <p:grpSpPr>
          <a:xfrm rot="10800000">
            <a:off x="3302414" y="1360697"/>
            <a:ext cx="1051915" cy="1051915"/>
            <a:chOff x="7597108" y="-981315"/>
            <a:chExt cx="1516552" cy="1516552"/>
          </a:xfrm>
        </p:grpSpPr>
        <p:sp>
          <p:nvSpPr>
            <p:cNvPr id="45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5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54" name="Group 453"/>
          <p:cNvGrpSpPr/>
          <p:nvPr/>
        </p:nvGrpSpPr>
        <p:grpSpPr>
          <a:xfrm rot="10800000">
            <a:off x="3433212" y="1491495"/>
            <a:ext cx="790319" cy="790319"/>
            <a:chOff x="7597108" y="-981315"/>
            <a:chExt cx="1516552" cy="1516552"/>
          </a:xfrm>
        </p:grpSpPr>
        <p:sp>
          <p:nvSpPr>
            <p:cNvPr id="46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6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62" name="Group 461"/>
          <p:cNvGrpSpPr/>
          <p:nvPr/>
        </p:nvGrpSpPr>
        <p:grpSpPr>
          <a:xfrm rot="10800000">
            <a:off x="3596862" y="1655144"/>
            <a:ext cx="463018" cy="463020"/>
            <a:chOff x="7597108" y="-981315"/>
            <a:chExt cx="1516552" cy="1516552"/>
          </a:xfrm>
        </p:grpSpPr>
        <p:sp>
          <p:nvSpPr>
            <p:cNvPr id="46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6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255" name="Group 254"/>
          <p:cNvGrpSpPr/>
          <p:nvPr/>
        </p:nvGrpSpPr>
        <p:grpSpPr>
          <a:xfrm>
            <a:off x="3657715" y="1711656"/>
            <a:ext cx="343195" cy="343195"/>
            <a:chOff x="2906640" y="3321441"/>
            <a:chExt cx="343195" cy="343195"/>
          </a:xfrm>
        </p:grpSpPr>
        <p:grpSp>
          <p:nvGrpSpPr>
            <p:cNvPr id="256" name="Group 255"/>
            <p:cNvGrpSpPr/>
            <p:nvPr/>
          </p:nvGrpSpPr>
          <p:grpSpPr>
            <a:xfrm>
              <a:off x="2906640" y="3321441"/>
              <a:ext cx="343195" cy="343195"/>
              <a:chOff x="2906640" y="3321441"/>
              <a:chExt cx="343195" cy="343195"/>
            </a:xfrm>
          </p:grpSpPr>
          <p:sp>
            <p:nvSpPr>
              <p:cNvPr id="260" name="Oval 259"/>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62"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257" name="Group 94"/>
            <p:cNvGrpSpPr/>
            <p:nvPr/>
          </p:nvGrpSpPr>
          <p:grpSpPr>
            <a:xfrm>
              <a:off x="2984534" y="3399032"/>
              <a:ext cx="187407" cy="188013"/>
              <a:chOff x="6003191" y="4235559"/>
              <a:chExt cx="493776" cy="495372"/>
            </a:xfrm>
            <a:solidFill>
              <a:schemeClr val="accent4"/>
            </a:solidFill>
          </p:grpSpPr>
          <p:sp>
            <p:nvSpPr>
              <p:cNvPr id="25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59" name="Freeform 25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70" name="Group 469"/>
          <p:cNvGrpSpPr/>
          <p:nvPr/>
        </p:nvGrpSpPr>
        <p:grpSpPr>
          <a:xfrm rot="10800000">
            <a:off x="2878505" y="2275229"/>
            <a:ext cx="1051915" cy="1051915"/>
            <a:chOff x="7597108" y="-981315"/>
            <a:chExt cx="1516552" cy="1516552"/>
          </a:xfrm>
        </p:grpSpPr>
        <p:sp>
          <p:nvSpPr>
            <p:cNvPr id="47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7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73" name="Group 472"/>
          <p:cNvGrpSpPr/>
          <p:nvPr/>
        </p:nvGrpSpPr>
        <p:grpSpPr>
          <a:xfrm rot="10800000">
            <a:off x="3009303" y="2406027"/>
            <a:ext cx="790319" cy="790319"/>
            <a:chOff x="7597108" y="-981315"/>
            <a:chExt cx="1516552" cy="1516552"/>
          </a:xfrm>
        </p:grpSpPr>
        <p:sp>
          <p:nvSpPr>
            <p:cNvPr id="474"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80"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81" name="Group 480"/>
          <p:cNvGrpSpPr/>
          <p:nvPr/>
        </p:nvGrpSpPr>
        <p:grpSpPr>
          <a:xfrm rot="10800000">
            <a:off x="3172953" y="2569676"/>
            <a:ext cx="463018" cy="463020"/>
            <a:chOff x="7597108" y="-981315"/>
            <a:chExt cx="1516552" cy="1516552"/>
          </a:xfrm>
        </p:grpSpPr>
        <p:sp>
          <p:nvSpPr>
            <p:cNvPr id="482"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83"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19" name="Group 18"/>
          <p:cNvGrpSpPr/>
          <p:nvPr/>
        </p:nvGrpSpPr>
        <p:grpSpPr>
          <a:xfrm>
            <a:off x="3231019" y="2625475"/>
            <a:ext cx="343195" cy="343195"/>
            <a:chOff x="2906640" y="3321441"/>
            <a:chExt cx="343195" cy="343195"/>
          </a:xfrm>
        </p:grpSpPr>
        <p:grpSp>
          <p:nvGrpSpPr>
            <p:cNvPr id="18" name="Group 17"/>
            <p:cNvGrpSpPr/>
            <p:nvPr/>
          </p:nvGrpSpPr>
          <p:grpSpPr>
            <a:xfrm>
              <a:off x="2906640" y="3321441"/>
              <a:ext cx="343195" cy="343195"/>
              <a:chOff x="2906640" y="3321441"/>
              <a:chExt cx="343195" cy="343195"/>
            </a:xfrm>
          </p:grpSpPr>
          <p:sp>
            <p:nvSpPr>
              <p:cNvPr id="56" name="Oval 55"/>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5"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57" name="Group 94"/>
            <p:cNvGrpSpPr/>
            <p:nvPr/>
          </p:nvGrpSpPr>
          <p:grpSpPr>
            <a:xfrm>
              <a:off x="2984534" y="3399032"/>
              <a:ext cx="187407" cy="188013"/>
              <a:chOff x="6003191" y="4235559"/>
              <a:chExt cx="493776" cy="495372"/>
            </a:xfrm>
            <a:solidFill>
              <a:schemeClr val="accent4"/>
            </a:solidFill>
          </p:grpSpPr>
          <p:sp>
            <p:nvSpPr>
              <p:cNvPr id="5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59" name="Freeform 5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484" name="Group 483"/>
          <p:cNvGrpSpPr/>
          <p:nvPr/>
        </p:nvGrpSpPr>
        <p:grpSpPr>
          <a:xfrm rot="10800000">
            <a:off x="5066929" y="2396106"/>
            <a:ext cx="1051915" cy="1051915"/>
            <a:chOff x="7597108" y="-981315"/>
            <a:chExt cx="1516552" cy="1516552"/>
          </a:xfrm>
        </p:grpSpPr>
        <p:sp>
          <p:nvSpPr>
            <p:cNvPr id="490"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91"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492" name="Group 491"/>
          <p:cNvGrpSpPr/>
          <p:nvPr/>
        </p:nvGrpSpPr>
        <p:grpSpPr>
          <a:xfrm rot="10800000">
            <a:off x="5197727" y="2526904"/>
            <a:ext cx="790319" cy="790319"/>
            <a:chOff x="7597108" y="-981315"/>
            <a:chExt cx="1516552" cy="1516552"/>
          </a:xfrm>
        </p:grpSpPr>
        <p:sp>
          <p:nvSpPr>
            <p:cNvPr id="493"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494"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500" name="Group 499"/>
          <p:cNvGrpSpPr/>
          <p:nvPr/>
        </p:nvGrpSpPr>
        <p:grpSpPr>
          <a:xfrm rot="10800000">
            <a:off x="5361377" y="2690553"/>
            <a:ext cx="463018" cy="463020"/>
            <a:chOff x="7597108" y="-981315"/>
            <a:chExt cx="1516552" cy="1516552"/>
          </a:xfrm>
        </p:grpSpPr>
        <p:sp>
          <p:nvSpPr>
            <p:cNvPr id="501" name="Freeform 5"/>
            <p:cNvSpPr>
              <a:spLocks/>
            </p:cNvSpPr>
            <p:nvPr/>
          </p:nvSpPr>
          <p:spPr bwMode="auto">
            <a:xfrm>
              <a:off x="7597108" y="-981315"/>
              <a:ext cx="758663" cy="1516552"/>
            </a:xfrm>
            <a:custGeom>
              <a:avLst/>
              <a:gdLst>
                <a:gd name="T0" fmla="*/ 828 w 828"/>
                <a:gd name="T1" fmla="*/ 1655 h 1655"/>
                <a:gd name="T2" fmla="*/ 0 w 828"/>
                <a:gd name="T3" fmla="*/ 827 h 1655"/>
                <a:gd name="T4" fmla="*/ 828 w 828"/>
                <a:gd name="T5" fmla="*/ 0 h 1655"/>
                <a:gd name="T6" fmla="*/ 828 w 828"/>
                <a:gd name="T7" fmla="*/ 1655 h 1655"/>
              </a:gdLst>
              <a:ahLst/>
              <a:cxnLst>
                <a:cxn ang="0">
                  <a:pos x="T0" y="T1"/>
                </a:cxn>
                <a:cxn ang="0">
                  <a:pos x="T2" y="T3"/>
                </a:cxn>
                <a:cxn ang="0">
                  <a:pos x="T4" y="T5"/>
                </a:cxn>
                <a:cxn ang="0">
                  <a:pos x="T6" y="T7"/>
                </a:cxn>
              </a:cxnLst>
              <a:rect l="0" t="0" r="r" b="b"/>
              <a:pathLst>
                <a:path w="828" h="1655">
                  <a:moveTo>
                    <a:pt x="828" y="1655"/>
                  </a:moveTo>
                  <a:cubicBezTo>
                    <a:pt x="371" y="1655"/>
                    <a:pt x="0" y="1284"/>
                    <a:pt x="0" y="827"/>
                  </a:cubicBezTo>
                  <a:cubicBezTo>
                    <a:pt x="0" y="370"/>
                    <a:pt x="371" y="0"/>
                    <a:pt x="828" y="0"/>
                  </a:cubicBezTo>
                  <a:lnTo>
                    <a:pt x="828" y="1655"/>
                  </a:lnTo>
                  <a:close/>
                </a:path>
              </a:pathLst>
            </a:custGeom>
            <a:solidFill>
              <a:srgbClr val="FF66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sp>
          <p:nvSpPr>
            <p:cNvPr id="502" name="Freeform 6"/>
            <p:cNvSpPr>
              <a:spLocks/>
            </p:cNvSpPr>
            <p:nvPr/>
          </p:nvSpPr>
          <p:spPr bwMode="auto">
            <a:xfrm>
              <a:off x="8355771" y="-981315"/>
              <a:ext cx="757889" cy="1516552"/>
            </a:xfrm>
            <a:custGeom>
              <a:avLst/>
              <a:gdLst>
                <a:gd name="T0" fmla="*/ 0 w 827"/>
                <a:gd name="T1" fmla="*/ 1655 h 1655"/>
                <a:gd name="T2" fmla="*/ 827 w 827"/>
                <a:gd name="T3" fmla="*/ 827 h 1655"/>
                <a:gd name="T4" fmla="*/ 0 w 827"/>
                <a:gd name="T5" fmla="*/ 0 h 1655"/>
                <a:gd name="T6" fmla="*/ 0 w 827"/>
                <a:gd name="T7" fmla="*/ 1655 h 1655"/>
              </a:gdLst>
              <a:ahLst/>
              <a:cxnLst>
                <a:cxn ang="0">
                  <a:pos x="T0" y="T1"/>
                </a:cxn>
                <a:cxn ang="0">
                  <a:pos x="T2" y="T3"/>
                </a:cxn>
                <a:cxn ang="0">
                  <a:pos x="T4" y="T5"/>
                </a:cxn>
                <a:cxn ang="0">
                  <a:pos x="T6" y="T7"/>
                </a:cxn>
              </a:cxnLst>
              <a:rect l="0" t="0" r="r" b="b"/>
              <a:pathLst>
                <a:path w="827" h="1655">
                  <a:moveTo>
                    <a:pt x="0" y="1655"/>
                  </a:moveTo>
                  <a:cubicBezTo>
                    <a:pt x="457" y="1655"/>
                    <a:pt x="827" y="1284"/>
                    <a:pt x="827" y="827"/>
                  </a:cubicBezTo>
                  <a:cubicBezTo>
                    <a:pt x="827" y="370"/>
                    <a:pt x="457" y="0"/>
                    <a:pt x="0" y="0"/>
                  </a:cubicBezTo>
                  <a:lnTo>
                    <a:pt x="0" y="1655"/>
                  </a:lnTo>
                  <a:close/>
                </a:path>
              </a:pathLst>
            </a:custGeom>
            <a:solidFill>
              <a:srgbClr val="00B05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ＭＳ Ｐゴシック"/>
              </a:endParaRPr>
            </a:p>
          </p:txBody>
        </p:sp>
      </p:grpSp>
      <p:grpSp>
        <p:nvGrpSpPr>
          <p:cNvPr id="602" name="Group 601"/>
          <p:cNvGrpSpPr/>
          <p:nvPr/>
        </p:nvGrpSpPr>
        <p:grpSpPr>
          <a:xfrm>
            <a:off x="5422577" y="2743722"/>
            <a:ext cx="343195" cy="343195"/>
            <a:chOff x="2906640" y="3321441"/>
            <a:chExt cx="343195" cy="343195"/>
          </a:xfrm>
        </p:grpSpPr>
        <p:grpSp>
          <p:nvGrpSpPr>
            <p:cNvPr id="603" name="Group 602"/>
            <p:cNvGrpSpPr/>
            <p:nvPr/>
          </p:nvGrpSpPr>
          <p:grpSpPr>
            <a:xfrm>
              <a:off x="2906640" y="3321441"/>
              <a:ext cx="343195" cy="343195"/>
              <a:chOff x="2906640" y="3321441"/>
              <a:chExt cx="343195" cy="343195"/>
            </a:xfrm>
          </p:grpSpPr>
          <p:sp>
            <p:nvSpPr>
              <p:cNvPr id="607" name="Oval 606"/>
              <p:cNvSpPr/>
              <p:nvPr/>
            </p:nvSpPr>
            <p:spPr>
              <a:xfrm>
                <a:off x="2906640" y="3321441"/>
                <a:ext cx="343195" cy="343195"/>
              </a:xfrm>
              <a:prstGeom prst="ellipse">
                <a:avLst/>
              </a:prstGeom>
              <a:solidFill>
                <a:srgbClr val="FF66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09" name="Freeform 13"/>
              <p:cNvSpPr>
                <a:spLocks/>
              </p:cNvSpPr>
              <p:nvPr/>
            </p:nvSpPr>
            <p:spPr bwMode="auto">
              <a:xfrm>
                <a:off x="2918949" y="3333751"/>
                <a:ext cx="159289" cy="318576"/>
              </a:xfrm>
              <a:custGeom>
                <a:avLst/>
                <a:gdLst>
                  <a:gd name="T0" fmla="*/ 2268 w 2268"/>
                  <a:gd name="T1" fmla="*/ 4536 h 4536"/>
                  <a:gd name="T2" fmla="*/ 0 w 2268"/>
                  <a:gd name="T3" fmla="*/ 2268 h 4536"/>
                  <a:gd name="T4" fmla="*/ 2268 w 2268"/>
                  <a:gd name="T5" fmla="*/ 0 h 4536"/>
                  <a:gd name="T6" fmla="*/ 2268 w 2268"/>
                  <a:gd name="T7" fmla="*/ 4536 h 4536"/>
                </a:gdLst>
                <a:ahLst/>
                <a:cxnLst>
                  <a:cxn ang="0">
                    <a:pos x="T0" y="T1"/>
                  </a:cxn>
                  <a:cxn ang="0">
                    <a:pos x="T2" y="T3"/>
                  </a:cxn>
                  <a:cxn ang="0">
                    <a:pos x="T4" y="T5"/>
                  </a:cxn>
                  <a:cxn ang="0">
                    <a:pos x="T6" y="T7"/>
                  </a:cxn>
                </a:cxnLst>
                <a:rect l="0" t="0" r="r" b="b"/>
                <a:pathLst>
                  <a:path w="2268" h="4536">
                    <a:moveTo>
                      <a:pt x="2268" y="4536"/>
                    </a:moveTo>
                    <a:cubicBezTo>
                      <a:pt x="1015" y="4536"/>
                      <a:pt x="0" y="3521"/>
                      <a:pt x="0" y="2268"/>
                    </a:cubicBezTo>
                    <a:cubicBezTo>
                      <a:pt x="0" y="1015"/>
                      <a:pt x="1015" y="0"/>
                      <a:pt x="2268" y="0"/>
                    </a:cubicBezTo>
                    <a:lnTo>
                      <a:pt x="2268" y="4536"/>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604" name="Group 94"/>
            <p:cNvGrpSpPr/>
            <p:nvPr/>
          </p:nvGrpSpPr>
          <p:grpSpPr>
            <a:xfrm>
              <a:off x="2984534" y="3399032"/>
              <a:ext cx="187407" cy="188013"/>
              <a:chOff x="6003191" y="4235559"/>
              <a:chExt cx="493776" cy="495372"/>
            </a:xfrm>
            <a:solidFill>
              <a:schemeClr val="accent4"/>
            </a:solidFill>
          </p:grpSpPr>
          <p:sp>
            <p:nvSpPr>
              <p:cNvPr id="605"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06" name="Freeform 605"/>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307" name="Rectangle 306"/>
          <p:cNvSpPr/>
          <p:nvPr/>
        </p:nvSpPr>
        <p:spPr>
          <a:xfrm>
            <a:off x="-15574" y="4587335"/>
            <a:ext cx="9179911" cy="55616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6" name="TextBox 5"/>
          <p:cNvSpPr txBox="1"/>
          <p:nvPr/>
        </p:nvSpPr>
        <p:spPr>
          <a:xfrm>
            <a:off x="44637" y="4680751"/>
            <a:ext cx="9084538" cy="369332"/>
          </a:xfrm>
          <a:prstGeom prst="rect">
            <a:avLst/>
          </a:prstGeom>
          <a:noFill/>
        </p:spPr>
        <p:txBody>
          <a:bodyPr wrap="none" rtlCol="0">
            <a:spAutoFit/>
          </a:bodyPr>
          <a:lstStyle/>
          <a:p>
            <a:pPr algn="ctr"/>
            <a:r>
              <a:rPr lang="ja-JP" altLang="en-US" dirty="0">
                <a:solidFill>
                  <a:srgbClr val="FFFFFF"/>
                </a:solidFill>
                <a:latin typeface="Arial"/>
                <a:ea typeface="ＭＳ Ｐゴシック"/>
              </a:rPr>
              <a:t>シスコ ソリューションでは、ユーザは </a:t>
            </a:r>
            <a:r>
              <a:rPr lang="en-US" altLang="ja-JP" dirty="0">
                <a:solidFill>
                  <a:srgbClr val="FFFFFF"/>
                </a:solidFill>
                <a:latin typeface="Arial"/>
                <a:ea typeface="ＭＳ Ｐゴシック"/>
              </a:rPr>
              <a:t>2.4 </a:t>
            </a:r>
            <a:r>
              <a:rPr lang="ja-JP" altLang="en-US" dirty="0">
                <a:solidFill>
                  <a:srgbClr val="FFFFFF"/>
                </a:solidFill>
                <a:latin typeface="Arial"/>
                <a:ea typeface="ＭＳ Ｐゴシック"/>
              </a:rPr>
              <a:t>無線を </a:t>
            </a:r>
            <a:r>
              <a:rPr lang="en-US" altLang="ja-JP" dirty="0">
                <a:solidFill>
                  <a:srgbClr val="FFFFFF"/>
                </a:solidFill>
                <a:latin typeface="Arial"/>
                <a:ea typeface="ＭＳ Ｐゴシック"/>
              </a:rPr>
              <a:t>5 GHz </a:t>
            </a:r>
            <a:r>
              <a:rPr lang="ja-JP" altLang="en-US" dirty="0">
                <a:solidFill>
                  <a:srgbClr val="FFFFFF"/>
                </a:solidFill>
                <a:latin typeface="Arial"/>
                <a:ea typeface="ＭＳ Ｐゴシック"/>
              </a:rPr>
              <a:t>に変更し、キャパシティを追加可能</a:t>
            </a:r>
            <a:endParaRPr lang="ja-JP" altLang="en-US" dirty="0">
              <a:solidFill>
                <a:srgbClr val="FFFFFF"/>
              </a:solidFill>
              <a:latin typeface="Arial"/>
              <a:ea typeface="ＭＳ Ｐゴシック"/>
              <a:cs typeface="+mn-cs"/>
            </a:endParaRPr>
          </a:p>
        </p:txBody>
      </p:sp>
      <p:sp>
        <p:nvSpPr>
          <p:cNvPr id="5" name="TextBox 4"/>
          <p:cNvSpPr txBox="1"/>
          <p:nvPr/>
        </p:nvSpPr>
        <p:spPr>
          <a:xfrm>
            <a:off x="67968" y="1007799"/>
            <a:ext cx="3562042" cy="830997"/>
          </a:xfrm>
          <a:prstGeom prst="rect">
            <a:avLst/>
          </a:prstGeom>
          <a:noFill/>
        </p:spPr>
        <p:txBody>
          <a:bodyPr wrap="square" rtlCol="0">
            <a:spAutoFit/>
          </a:bodyPr>
          <a:lstStyle/>
          <a:p>
            <a:pPr algn="ctr"/>
            <a:r>
              <a:rPr lang="ja-JP" altLang="en-US" b="1" dirty="0">
                <a:solidFill>
                  <a:srgbClr val="049FD9"/>
                </a:solidFill>
                <a:latin typeface="Arial"/>
                <a:ea typeface="ＭＳ Ｐゴシック"/>
              </a:rPr>
              <a:t>キャパシティが </a:t>
            </a:r>
            <a:r>
              <a:rPr lang="en-US" altLang="ja-JP" b="1" dirty="0">
                <a:solidFill>
                  <a:srgbClr val="049FD9"/>
                </a:solidFill>
                <a:latin typeface="Arial"/>
                <a:ea typeface="ＭＳ Ｐゴシック"/>
              </a:rPr>
              <a:t>20 </a:t>
            </a:r>
            <a:r>
              <a:rPr lang="ja-JP" altLang="en-US" b="1" dirty="0">
                <a:solidFill>
                  <a:srgbClr val="049FD9"/>
                </a:solidFill>
                <a:latin typeface="Arial"/>
                <a:ea typeface="ＭＳ Ｐゴシック"/>
              </a:rPr>
              <a:t>～ </a:t>
            </a:r>
            <a:r>
              <a:rPr lang="en-US" altLang="ja-JP" b="1" dirty="0">
                <a:solidFill>
                  <a:srgbClr val="049FD9"/>
                </a:solidFill>
                <a:latin typeface="Arial"/>
                <a:ea typeface="ＭＳ Ｐゴシック"/>
              </a:rPr>
              <a:t>25 % </a:t>
            </a:r>
            <a:r>
              <a:rPr lang="ja-JP" altLang="en-US" b="1" dirty="0">
                <a:solidFill>
                  <a:srgbClr val="049FD9"/>
                </a:solidFill>
                <a:latin typeface="Arial"/>
                <a:ea typeface="ＭＳ Ｐゴシック"/>
              </a:rPr>
              <a:t>多い</a:t>
            </a:r>
          </a:p>
          <a:p>
            <a:pPr algn="ctr"/>
            <a:r>
              <a:rPr lang="ja-JP" altLang="en-US" sz="1200" dirty="0">
                <a:solidFill>
                  <a:srgbClr val="58585B"/>
                </a:solidFill>
                <a:latin typeface="Arial"/>
                <a:ea typeface="ＭＳ Ｐゴシック"/>
              </a:rPr>
              <a:t>最も拮抗している競合他社と比較した場合</a:t>
            </a:r>
            <a:endParaRPr lang="ja-JP" altLang="en-US" sz="1200" dirty="0">
              <a:solidFill>
                <a:srgbClr val="58585B"/>
              </a:solidFill>
              <a:latin typeface="Arial"/>
              <a:ea typeface="ＭＳ Ｐゴシック"/>
              <a:cs typeface="+mn-cs"/>
            </a:endParaRPr>
          </a:p>
        </p:txBody>
      </p:sp>
    </p:spTree>
    <p:extLst>
      <p:ext uri="{BB962C8B-B14F-4D97-AF65-F5344CB8AC3E}">
        <p14:creationId xmlns:p14="http://schemas.microsoft.com/office/powerpoint/2010/main" val="83791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wipe(down)">
                                      <p:cBhvr>
                                        <p:cTn id="7" dur="500"/>
                                        <p:tgtEl>
                                          <p:spTgt spid="231"/>
                                        </p:tgtEl>
                                      </p:cBhvr>
                                    </p:animEffect>
                                  </p:childTnLst>
                                </p:cTn>
                              </p:par>
                              <p:par>
                                <p:cTn id="8" presetID="0" presetClass="path" presetSubtype="0" accel="50000" decel="50000" fill="hold" grpId="0" nodeType="withEffect">
                                  <p:stCondLst>
                                    <p:cond delay="0"/>
                                  </p:stCondLst>
                                  <p:childTnLst>
                                    <p:animMotion origin="layout" path="M -3.58867E-6 -1.55816E-6 L -3.58867E-6 -0.30793 " pathEditMode="relative" rAng="0" ptsTypes="AA">
                                      <p:cBhvr>
                                        <p:cTn id="9" dur="500" fill="hold"/>
                                        <p:tgtEl>
                                          <p:spTgt spid="232"/>
                                        </p:tgtEl>
                                        <p:attrNameLst>
                                          <p:attrName>ppt_x</p:attrName>
                                          <p:attrName>ppt_y</p:attrName>
                                        </p:attrNameLst>
                                      </p:cBhvr>
                                      <p:rCtr x="0" y="-15396"/>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51"/>
                                        </p:tgtEl>
                                        <p:attrNameLst>
                                          <p:attrName>style.visibility</p:attrName>
                                        </p:attrNameLst>
                                      </p:cBhvr>
                                      <p:to>
                                        <p:strVal val="visible"/>
                                      </p:to>
                                    </p:set>
                                  </p:childTnLst>
                                </p:cTn>
                              </p:par>
                              <p:par>
                                <p:cTn id="13" presetID="10" presetClass="exit" presetSubtype="0" repeatCount="indefinite" fill="hold" grpId="1" nodeType="withEffect">
                                  <p:stCondLst>
                                    <p:cond delay="50"/>
                                  </p:stCondLst>
                                  <p:childTnLst>
                                    <p:animEffect transition="out" filter="fade">
                                      <p:cBhvr>
                                        <p:cTn id="14" dur="1500"/>
                                        <p:tgtEl>
                                          <p:spTgt spid="251"/>
                                        </p:tgtEl>
                                      </p:cBhvr>
                                    </p:animEffect>
                                    <p:set>
                                      <p:cBhvr>
                                        <p:cTn id="15" dur="1" fill="hold">
                                          <p:stCondLst>
                                            <p:cond delay="1499"/>
                                          </p:stCondLst>
                                        </p:cTn>
                                        <p:tgtEl>
                                          <p:spTgt spid="251"/>
                                        </p:tgtEl>
                                        <p:attrNameLst>
                                          <p:attrName>style.visibility</p:attrName>
                                        </p:attrNameLst>
                                      </p:cBhvr>
                                      <p:to>
                                        <p:strVal val="hidden"/>
                                      </p:to>
                                    </p:set>
                                  </p:childTnLst>
                                </p:cTn>
                              </p:par>
                              <p:par>
                                <p:cTn id="16" presetID="6" presetClass="emph" presetSubtype="0" repeatCount="indefinite" decel="100000" fill="hold" grpId="2" nodeType="withEffect">
                                  <p:stCondLst>
                                    <p:cond delay="50"/>
                                  </p:stCondLst>
                                  <p:childTnLst>
                                    <p:animScale>
                                      <p:cBhvr>
                                        <p:cTn id="17" dur="1500" fill="hold"/>
                                        <p:tgtEl>
                                          <p:spTgt spid="251"/>
                                        </p:tgtEl>
                                      </p:cBhvr>
                                      <p:by x="125000" y="125000"/>
                                    </p:animScale>
                                  </p:childTnLst>
                                </p:cTn>
                              </p:par>
                              <p:par>
                                <p:cTn id="18" presetID="1" presetClass="entr" presetSubtype="0" fill="hold" grpId="0" nodeType="withEffect">
                                  <p:stCondLst>
                                    <p:cond delay="150"/>
                                  </p:stCondLst>
                                  <p:childTnLst>
                                    <p:set>
                                      <p:cBhvr>
                                        <p:cTn id="19" dur="1" fill="hold">
                                          <p:stCondLst>
                                            <p:cond delay="0"/>
                                          </p:stCondLst>
                                        </p:cTn>
                                        <p:tgtEl>
                                          <p:spTgt spid="250"/>
                                        </p:tgtEl>
                                        <p:attrNameLst>
                                          <p:attrName>style.visibility</p:attrName>
                                        </p:attrNameLst>
                                      </p:cBhvr>
                                      <p:to>
                                        <p:strVal val="visible"/>
                                      </p:to>
                                    </p:set>
                                  </p:childTnLst>
                                </p:cTn>
                              </p:par>
                              <p:par>
                                <p:cTn id="20" presetID="10" presetClass="exit" presetSubtype="0" repeatCount="indefinite" fill="hold" grpId="1" nodeType="withEffect">
                                  <p:stCondLst>
                                    <p:cond delay="200"/>
                                  </p:stCondLst>
                                  <p:childTnLst>
                                    <p:animEffect transition="out" filter="fade">
                                      <p:cBhvr>
                                        <p:cTn id="21" dur="1500"/>
                                        <p:tgtEl>
                                          <p:spTgt spid="250"/>
                                        </p:tgtEl>
                                      </p:cBhvr>
                                    </p:animEffect>
                                    <p:set>
                                      <p:cBhvr>
                                        <p:cTn id="22" dur="1" fill="hold">
                                          <p:stCondLst>
                                            <p:cond delay="1499"/>
                                          </p:stCondLst>
                                        </p:cTn>
                                        <p:tgtEl>
                                          <p:spTgt spid="250"/>
                                        </p:tgtEl>
                                        <p:attrNameLst>
                                          <p:attrName>style.visibility</p:attrName>
                                        </p:attrNameLst>
                                      </p:cBhvr>
                                      <p:to>
                                        <p:strVal val="hidden"/>
                                      </p:to>
                                    </p:set>
                                  </p:childTnLst>
                                </p:cTn>
                              </p:par>
                              <p:par>
                                <p:cTn id="23" presetID="6" presetClass="emph" presetSubtype="0" repeatCount="indefinite" decel="100000" fill="hold" grpId="2" nodeType="withEffect">
                                  <p:stCondLst>
                                    <p:cond delay="150"/>
                                  </p:stCondLst>
                                  <p:childTnLst>
                                    <p:animScale>
                                      <p:cBhvr>
                                        <p:cTn id="24" dur="1500" fill="hold"/>
                                        <p:tgtEl>
                                          <p:spTgt spid="250"/>
                                        </p:tgtEl>
                                      </p:cBhvr>
                                      <p:by x="125000" y="125000"/>
                                    </p:animScale>
                                  </p:childTnLst>
                                </p:cTn>
                              </p:par>
                              <p:par>
                                <p:cTn id="25" presetID="1" presetClass="entr" presetSubtype="0" fill="hold" grpId="0" nodeType="withEffect">
                                  <p:stCondLst>
                                    <p:cond delay="250"/>
                                  </p:stCondLst>
                                  <p:childTnLst>
                                    <p:set>
                                      <p:cBhvr>
                                        <p:cTn id="26" dur="1" fill="hold">
                                          <p:stCondLst>
                                            <p:cond delay="0"/>
                                          </p:stCondLst>
                                        </p:cTn>
                                        <p:tgtEl>
                                          <p:spTgt spid="249"/>
                                        </p:tgtEl>
                                        <p:attrNameLst>
                                          <p:attrName>style.visibility</p:attrName>
                                        </p:attrNameLst>
                                      </p:cBhvr>
                                      <p:to>
                                        <p:strVal val="visible"/>
                                      </p:to>
                                    </p:set>
                                  </p:childTnLst>
                                </p:cTn>
                              </p:par>
                              <p:par>
                                <p:cTn id="27" presetID="10" presetClass="exit" presetSubtype="0" repeatCount="indefinite" fill="hold" grpId="1" nodeType="withEffect">
                                  <p:stCondLst>
                                    <p:cond delay="300"/>
                                  </p:stCondLst>
                                  <p:childTnLst>
                                    <p:animEffect transition="out" filter="fade">
                                      <p:cBhvr>
                                        <p:cTn id="28" dur="1500"/>
                                        <p:tgtEl>
                                          <p:spTgt spid="249"/>
                                        </p:tgtEl>
                                      </p:cBhvr>
                                    </p:animEffect>
                                    <p:set>
                                      <p:cBhvr>
                                        <p:cTn id="29" dur="1" fill="hold">
                                          <p:stCondLst>
                                            <p:cond delay="1499"/>
                                          </p:stCondLst>
                                        </p:cTn>
                                        <p:tgtEl>
                                          <p:spTgt spid="249"/>
                                        </p:tgtEl>
                                        <p:attrNameLst>
                                          <p:attrName>style.visibility</p:attrName>
                                        </p:attrNameLst>
                                      </p:cBhvr>
                                      <p:to>
                                        <p:strVal val="hidden"/>
                                      </p:to>
                                    </p:set>
                                  </p:childTnLst>
                                </p:cTn>
                              </p:par>
                              <p:par>
                                <p:cTn id="30" presetID="6" presetClass="emph" presetSubtype="0" repeatCount="indefinite" decel="100000" fill="hold" grpId="2" nodeType="withEffect">
                                  <p:stCondLst>
                                    <p:cond delay="300"/>
                                  </p:stCondLst>
                                  <p:childTnLst>
                                    <p:animScale>
                                      <p:cBhvr>
                                        <p:cTn id="31" dur="1500" fill="hold"/>
                                        <p:tgtEl>
                                          <p:spTgt spid="249"/>
                                        </p:tgtEl>
                                      </p:cBhvr>
                                      <p:by x="125000" y="125000"/>
                                    </p:animScale>
                                  </p:childTnLst>
                                </p:cTn>
                              </p:par>
                              <p:par>
                                <p:cTn id="32" presetID="1" presetClass="entr" presetSubtype="0" fill="hold" grpId="0" nodeType="withEffect">
                                  <p:stCondLst>
                                    <p:cond delay="300"/>
                                  </p:stCondLst>
                                  <p:childTnLst>
                                    <p:set>
                                      <p:cBhvr>
                                        <p:cTn id="33" dur="1" fill="hold">
                                          <p:stCondLst>
                                            <p:cond delay="0"/>
                                          </p:stCondLst>
                                        </p:cTn>
                                        <p:tgtEl>
                                          <p:spTgt spid="271"/>
                                        </p:tgtEl>
                                        <p:attrNameLst>
                                          <p:attrName>style.visibility</p:attrName>
                                        </p:attrNameLst>
                                      </p:cBhvr>
                                      <p:to>
                                        <p:strVal val="visible"/>
                                      </p:to>
                                    </p:set>
                                  </p:childTnLst>
                                </p:cTn>
                              </p:par>
                              <p:par>
                                <p:cTn id="34" presetID="10" presetClass="exit" presetSubtype="0" repeatCount="indefinite" fill="hold" grpId="1" nodeType="withEffect">
                                  <p:stCondLst>
                                    <p:cond delay="50"/>
                                  </p:stCondLst>
                                  <p:childTnLst>
                                    <p:animEffect transition="out" filter="fade">
                                      <p:cBhvr>
                                        <p:cTn id="35" dur="1500"/>
                                        <p:tgtEl>
                                          <p:spTgt spid="271"/>
                                        </p:tgtEl>
                                      </p:cBhvr>
                                    </p:animEffect>
                                    <p:set>
                                      <p:cBhvr>
                                        <p:cTn id="36" dur="1" fill="hold">
                                          <p:stCondLst>
                                            <p:cond delay="1499"/>
                                          </p:stCondLst>
                                        </p:cTn>
                                        <p:tgtEl>
                                          <p:spTgt spid="271"/>
                                        </p:tgtEl>
                                        <p:attrNameLst>
                                          <p:attrName>style.visibility</p:attrName>
                                        </p:attrNameLst>
                                      </p:cBhvr>
                                      <p:to>
                                        <p:strVal val="hidden"/>
                                      </p:to>
                                    </p:set>
                                  </p:childTnLst>
                                </p:cTn>
                              </p:par>
                              <p:par>
                                <p:cTn id="37" presetID="6" presetClass="emph" presetSubtype="0" repeatCount="indefinite" decel="100000" fill="hold" grpId="2" nodeType="withEffect">
                                  <p:stCondLst>
                                    <p:cond delay="50"/>
                                  </p:stCondLst>
                                  <p:childTnLst>
                                    <p:animScale>
                                      <p:cBhvr>
                                        <p:cTn id="38" dur="1500" fill="hold"/>
                                        <p:tgtEl>
                                          <p:spTgt spid="271"/>
                                        </p:tgtEl>
                                      </p:cBhvr>
                                      <p:by x="125000" y="125000"/>
                                    </p:animScale>
                                  </p:childTnLst>
                                </p:cTn>
                              </p:par>
                              <p:par>
                                <p:cTn id="39" presetID="1" presetClass="entr" presetSubtype="0" fill="hold" grpId="0" nodeType="withEffect">
                                  <p:stCondLst>
                                    <p:cond delay="150"/>
                                  </p:stCondLst>
                                  <p:childTnLst>
                                    <p:set>
                                      <p:cBhvr>
                                        <p:cTn id="40" dur="1" fill="hold">
                                          <p:stCondLst>
                                            <p:cond delay="0"/>
                                          </p:stCondLst>
                                        </p:cTn>
                                        <p:tgtEl>
                                          <p:spTgt spid="270"/>
                                        </p:tgtEl>
                                        <p:attrNameLst>
                                          <p:attrName>style.visibility</p:attrName>
                                        </p:attrNameLst>
                                      </p:cBhvr>
                                      <p:to>
                                        <p:strVal val="visible"/>
                                      </p:to>
                                    </p:set>
                                  </p:childTnLst>
                                </p:cTn>
                              </p:par>
                              <p:par>
                                <p:cTn id="41" presetID="10" presetClass="exit" presetSubtype="0" repeatCount="indefinite" fill="hold" grpId="1" nodeType="withEffect">
                                  <p:stCondLst>
                                    <p:cond delay="200"/>
                                  </p:stCondLst>
                                  <p:childTnLst>
                                    <p:animEffect transition="out" filter="fade">
                                      <p:cBhvr>
                                        <p:cTn id="42" dur="1500"/>
                                        <p:tgtEl>
                                          <p:spTgt spid="270"/>
                                        </p:tgtEl>
                                      </p:cBhvr>
                                    </p:animEffect>
                                    <p:set>
                                      <p:cBhvr>
                                        <p:cTn id="43" dur="1" fill="hold">
                                          <p:stCondLst>
                                            <p:cond delay="1499"/>
                                          </p:stCondLst>
                                        </p:cTn>
                                        <p:tgtEl>
                                          <p:spTgt spid="270"/>
                                        </p:tgtEl>
                                        <p:attrNameLst>
                                          <p:attrName>style.visibility</p:attrName>
                                        </p:attrNameLst>
                                      </p:cBhvr>
                                      <p:to>
                                        <p:strVal val="hidden"/>
                                      </p:to>
                                    </p:set>
                                  </p:childTnLst>
                                </p:cTn>
                              </p:par>
                              <p:par>
                                <p:cTn id="44" presetID="6" presetClass="emph" presetSubtype="0" repeatCount="indefinite" decel="100000" fill="hold" grpId="2" nodeType="withEffect">
                                  <p:stCondLst>
                                    <p:cond delay="150"/>
                                  </p:stCondLst>
                                  <p:childTnLst>
                                    <p:animScale>
                                      <p:cBhvr>
                                        <p:cTn id="45" dur="1500" fill="hold"/>
                                        <p:tgtEl>
                                          <p:spTgt spid="270"/>
                                        </p:tgtEl>
                                      </p:cBhvr>
                                      <p:by x="125000" y="125000"/>
                                    </p:animScale>
                                  </p:childTnLst>
                                </p:cTn>
                              </p:par>
                              <p:par>
                                <p:cTn id="46" presetID="1" presetClass="entr" presetSubtype="0" fill="hold" grpId="0" nodeType="withEffect">
                                  <p:stCondLst>
                                    <p:cond delay="250"/>
                                  </p:stCondLst>
                                  <p:childTnLst>
                                    <p:set>
                                      <p:cBhvr>
                                        <p:cTn id="47" dur="1" fill="hold">
                                          <p:stCondLst>
                                            <p:cond delay="0"/>
                                          </p:stCondLst>
                                        </p:cTn>
                                        <p:tgtEl>
                                          <p:spTgt spid="269"/>
                                        </p:tgtEl>
                                        <p:attrNameLst>
                                          <p:attrName>style.visibility</p:attrName>
                                        </p:attrNameLst>
                                      </p:cBhvr>
                                      <p:to>
                                        <p:strVal val="visible"/>
                                      </p:to>
                                    </p:set>
                                  </p:childTnLst>
                                </p:cTn>
                              </p:par>
                              <p:par>
                                <p:cTn id="48" presetID="10" presetClass="exit" presetSubtype="0" repeatCount="indefinite" fill="hold" grpId="1" nodeType="withEffect">
                                  <p:stCondLst>
                                    <p:cond delay="300"/>
                                  </p:stCondLst>
                                  <p:childTnLst>
                                    <p:animEffect transition="out" filter="fade">
                                      <p:cBhvr>
                                        <p:cTn id="49" dur="1500"/>
                                        <p:tgtEl>
                                          <p:spTgt spid="269"/>
                                        </p:tgtEl>
                                      </p:cBhvr>
                                    </p:animEffect>
                                    <p:set>
                                      <p:cBhvr>
                                        <p:cTn id="50" dur="1" fill="hold">
                                          <p:stCondLst>
                                            <p:cond delay="1499"/>
                                          </p:stCondLst>
                                        </p:cTn>
                                        <p:tgtEl>
                                          <p:spTgt spid="269"/>
                                        </p:tgtEl>
                                        <p:attrNameLst>
                                          <p:attrName>style.visibility</p:attrName>
                                        </p:attrNameLst>
                                      </p:cBhvr>
                                      <p:to>
                                        <p:strVal val="hidden"/>
                                      </p:to>
                                    </p:set>
                                  </p:childTnLst>
                                </p:cTn>
                              </p:par>
                              <p:par>
                                <p:cTn id="51" presetID="6" presetClass="emph" presetSubtype="0" repeatCount="indefinite" decel="100000" fill="hold" grpId="2" nodeType="withEffect">
                                  <p:stCondLst>
                                    <p:cond delay="300"/>
                                  </p:stCondLst>
                                  <p:childTnLst>
                                    <p:animScale>
                                      <p:cBhvr>
                                        <p:cTn id="52" dur="1500" fill="hold"/>
                                        <p:tgtEl>
                                          <p:spTgt spid="269"/>
                                        </p:tgtEl>
                                      </p:cBhvr>
                                      <p:by x="125000" y="125000"/>
                                    </p:animScale>
                                  </p:childTnLst>
                                </p:cTn>
                              </p:par>
                              <p:par>
                                <p:cTn id="53" presetID="1" presetClass="entr" presetSubtype="0" fill="hold" grpId="0" nodeType="withEffect">
                                  <p:stCondLst>
                                    <p:cond delay="300"/>
                                  </p:stCondLst>
                                  <p:childTnLst>
                                    <p:set>
                                      <p:cBhvr>
                                        <p:cTn id="54" dur="1" fill="hold">
                                          <p:stCondLst>
                                            <p:cond delay="0"/>
                                          </p:stCondLst>
                                        </p:cTn>
                                        <p:tgtEl>
                                          <p:spTgt spid="274"/>
                                        </p:tgtEl>
                                        <p:attrNameLst>
                                          <p:attrName>style.visibility</p:attrName>
                                        </p:attrNameLst>
                                      </p:cBhvr>
                                      <p:to>
                                        <p:strVal val="visible"/>
                                      </p:to>
                                    </p:set>
                                  </p:childTnLst>
                                </p:cTn>
                              </p:par>
                              <p:par>
                                <p:cTn id="55" presetID="10" presetClass="exit" presetSubtype="0" repeatCount="indefinite" fill="hold" grpId="1" nodeType="withEffect">
                                  <p:stCondLst>
                                    <p:cond delay="50"/>
                                  </p:stCondLst>
                                  <p:childTnLst>
                                    <p:animEffect transition="out" filter="fade">
                                      <p:cBhvr>
                                        <p:cTn id="56" dur="1500"/>
                                        <p:tgtEl>
                                          <p:spTgt spid="274"/>
                                        </p:tgtEl>
                                      </p:cBhvr>
                                    </p:animEffect>
                                    <p:set>
                                      <p:cBhvr>
                                        <p:cTn id="57" dur="1" fill="hold">
                                          <p:stCondLst>
                                            <p:cond delay="1499"/>
                                          </p:stCondLst>
                                        </p:cTn>
                                        <p:tgtEl>
                                          <p:spTgt spid="274"/>
                                        </p:tgtEl>
                                        <p:attrNameLst>
                                          <p:attrName>style.visibility</p:attrName>
                                        </p:attrNameLst>
                                      </p:cBhvr>
                                      <p:to>
                                        <p:strVal val="hidden"/>
                                      </p:to>
                                    </p:set>
                                  </p:childTnLst>
                                </p:cTn>
                              </p:par>
                              <p:par>
                                <p:cTn id="58" presetID="6" presetClass="emph" presetSubtype="0" repeatCount="indefinite" decel="100000" fill="hold" grpId="2" nodeType="withEffect">
                                  <p:stCondLst>
                                    <p:cond delay="50"/>
                                  </p:stCondLst>
                                  <p:childTnLst>
                                    <p:animScale>
                                      <p:cBhvr>
                                        <p:cTn id="59" dur="1500" fill="hold"/>
                                        <p:tgtEl>
                                          <p:spTgt spid="274"/>
                                        </p:tgtEl>
                                      </p:cBhvr>
                                      <p:by x="125000" y="125000"/>
                                    </p:animScale>
                                  </p:childTnLst>
                                </p:cTn>
                              </p:par>
                              <p:par>
                                <p:cTn id="60" presetID="1" presetClass="entr" presetSubtype="0" fill="hold" grpId="0" nodeType="withEffect">
                                  <p:stCondLst>
                                    <p:cond delay="150"/>
                                  </p:stCondLst>
                                  <p:childTnLst>
                                    <p:set>
                                      <p:cBhvr>
                                        <p:cTn id="61" dur="1" fill="hold">
                                          <p:stCondLst>
                                            <p:cond delay="0"/>
                                          </p:stCondLst>
                                        </p:cTn>
                                        <p:tgtEl>
                                          <p:spTgt spid="273"/>
                                        </p:tgtEl>
                                        <p:attrNameLst>
                                          <p:attrName>style.visibility</p:attrName>
                                        </p:attrNameLst>
                                      </p:cBhvr>
                                      <p:to>
                                        <p:strVal val="visible"/>
                                      </p:to>
                                    </p:set>
                                  </p:childTnLst>
                                </p:cTn>
                              </p:par>
                              <p:par>
                                <p:cTn id="62" presetID="10" presetClass="exit" presetSubtype="0" repeatCount="indefinite" fill="hold" grpId="1" nodeType="withEffect">
                                  <p:stCondLst>
                                    <p:cond delay="200"/>
                                  </p:stCondLst>
                                  <p:childTnLst>
                                    <p:animEffect transition="out" filter="fade">
                                      <p:cBhvr>
                                        <p:cTn id="63" dur="1500"/>
                                        <p:tgtEl>
                                          <p:spTgt spid="273"/>
                                        </p:tgtEl>
                                      </p:cBhvr>
                                    </p:animEffect>
                                    <p:set>
                                      <p:cBhvr>
                                        <p:cTn id="64" dur="1" fill="hold">
                                          <p:stCondLst>
                                            <p:cond delay="1499"/>
                                          </p:stCondLst>
                                        </p:cTn>
                                        <p:tgtEl>
                                          <p:spTgt spid="273"/>
                                        </p:tgtEl>
                                        <p:attrNameLst>
                                          <p:attrName>style.visibility</p:attrName>
                                        </p:attrNameLst>
                                      </p:cBhvr>
                                      <p:to>
                                        <p:strVal val="hidden"/>
                                      </p:to>
                                    </p:set>
                                  </p:childTnLst>
                                </p:cTn>
                              </p:par>
                              <p:par>
                                <p:cTn id="65" presetID="6" presetClass="emph" presetSubtype="0" repeatCount="indefinite" decel="100000" fill="hold" grpId="2" nodeType="withEffect">
                                  <p:stCondLst>
                                    <p:cond delay="150"/>
                                  </p:stCondLst>
                                  <p:childTnLst>
                                    <p:animScale>
                                      <p:cBhvr>
                                        <p:cTn id="66" dur="1500" fill="hold"/>
                                        <p:tgtEl>
                                          <p:spTgt spid="273"/>
                                        </p:tgtEl>
                                      </p:cBhvr>
                                      <p:by x="125000" y="125000"/>
                                    </p:animScale>
                                  </p:childTnLst>
                                </p:cTn>
                              </p:par>
                              <p:par>
                                <p:cTn id="67" presetID="1" presetClass="entr" presetSubtype="0" fill="hold" grpId="0" nodeType="withEffect">
                                  <p:stCondLst>
                                    <p:cond delay="250"/>
                                  </p:stCondLst>
                                  <p:childTnLst>
                                    <p:set>
                                      <p:cBhvr>
                                        <p:cTn id="68" dur="1" fill="hold">
                                          <p:stCondLst>
                                            <p:cond delay="0"/>
                                          </p:stCondLst>
                                        </p:cTn>
                                        <p:tgtEl>
                                          <p:spTgt spid="272"/>
                                        </p:tgtEl>
                                        <p:attrNameLst>
                                          <p:attrName>style.visibility</p:attrName>
                                        </p:attrNameLst>
                                      </p:cBhvr>
                                      <p:to>
                                        <p:strVal val="visible"/>
                                      </p:to>
                                    </p:set>
                                  </p:childTnLst>
                                </p:cTn>
                              </p:par>
                              <p:par>
                                <p:cTn id="69" presetID="10" presetClass="exit" presetSubtype="0" repeatCount="indefinite" fill="hold" grpId="1" nodeType="withEffect">
                                  <p:stCondLst>
                                    <p:cond delay="300"/>
                                  </p:stCondLst>
                                  <p:childTnLst>
                                    <p:animEffect transition="out" filter="fade">
                                      <p:cBhvr>
                                        <p:cTn id="70" dur="1500"/>
                                        <p:tgtEl>
                                          <p:spTgt spid="272"/>
                                        </p:tgtEl>
                                      </p:cBhvr>
                                    </p:animEffect>
                                    <p:set>
                                      <p:cBhvr>
                                        <p:cTn id="71" dur="1" fill="hold">
                                          <p:stCondLst>
                                            <p:cond delay="1499"/>
                                          </p:stCondLst>
                                        </p:cTn>
                                        <p:tgtEl>
                                          <p:spTgt spid="272"/>
                                        </p:tgtEl>
                                        <p:attrNameLst>
                                          <p:attrName>style.visibility</p:attrName>
                                        </p:attrNameLst>
                                      </p:cBhvr>
                                      <p:to>
                                        <p:strVal val="hidden"/>
                                      </p:to>
                                    </p:set>
                                  </p:childTnLst>
                                </p:cTn>
                              </p:par>
                              <p:par>
                                <p:cTn id="72" presetID="6" presetClass="emph" presetSubtype="0" repeatCount="indefinite" decel="100000" fill="hold" grpId="2" nodeType="withEffect">
                                  <p:stCondLst>
                                    <p:cond delay="300"/>
                                  </p:stCondLst>
                                  <p:childTnLst>
                                    <p:animScale>
                                      <p:cBhvr>
                                        <p:cTn id="73" dur="1500" fill="hold"/>
                                        <p:tgtEl>
                                          <p:spTgt spid="272"/>
                                        </p:tgtEl>
                                      </p:cBhvr>
                                      <p:by x="125000" y="125000"/>
                                    </p:animScale>
                                  </p:childTnLst>
                                </p:cTn>
                              </p:par>
                              <p:par>
                                <p:cTn id="74" presetID="1" presetClass="entr" presetSubtype="0" fill="hold" grpId="0" nodeType="withEffect">
                                  <p:stCondLst>
                                    <p:cond delay="300"/>
                                  </p:stCondLst>
                                  <p:childTnLst>
                                    <p:set>
                                      <p:cBhvr>
                                        <p:cTn id="75" dur="1" fill="hold">
                                          <p:stCondLst>
                                            <p:cond delay="0"/>
                                          </p:stCondLst>
                                        </p:cTn>
                                        <p:tgtEl>
                                          <p:spTgt spid="313"/>
                                        </p:tgtEl>
                                        <p:attrNameLst>
                                          <p:attrName>style.visibility</p:attrName>
                                        </p:attrNameLst>
                                      </p:cBhvr>
                                      <p:to>
                                        <p:strVal val="visible"/>
                                      </p:to>
                                    </p:set>
                                  </p:childTnLst>
                                </p:cTn>
                              </p:par>
                              <p:par>
                                <p:cTn id="76" presetID="10" presetClass="exit" presetSubtype="0" repeatCount="indefinite" fill="hold" grpId="1" nodeType="withEffect">
                                  <p:stCondLst>
                                    <p:cond delay="50"/>
                                  </p:stCondLst>
                                  <p:childTnLst>
                                    <p:animEffect transition="out" filter="fade">
                                      <p:cBhvr>
                                        <p:cTn id="77" dur="1500"/>
                                        <p:tgtEl>
                                          <p:spTgt spid="313"/>
                                        </p:tgtEl>
                                      </p:cBhvr>
                                    </p:animEffect>
                                    <p:set>
                                      <p:cBhvr>
                                        <p:cTn id="78" dur="1" fill="hold">
                                          <p:stCondLst>
                                            <p:cond delay="1499"/>
                                          </p:stCondLst>
                                        </p:cTn>
                                        <p:tgtEl>
                                          <p:spTgt spid="313"/>
                                        </p:tgtEl>
                                        <p:attrNameLst>
                                          <p:attrName>style.visibility</p:attrName>
                                        </p:attrNameLst>
                                      </p:cBhvr>
                                      <p:to>
                                        <p:strVal val="hidden"/>
                                      </p:to>
                                    </p:set>
                                  </p:childTnLst>
                                </p:cTn>
                              </p:par>
                              <p:par>
                                <p:cTn id="79" presetID="6" presetClass="emph" presetSubtype="0" repeatCount="indefinite" decel="100000" fill="hold" grpId="2" nodeType="withEffect">
                                  <p:stCondLst>
                                    <p:cond delay="50"/>
                                  </p:stCondLst>
                                  <p:childTnLst>
                                    <p:animScale>
                                      <p:cBhvr>
                                        <p:cTn id="80" dur="1500" fill="hold"/>
                                        <p:tgtEl>
                                          <p:spTgt spid="313"/>
                                        </p:tgtEl>
                                      </p:cBhvr>
                                      <p:by x="125000" y="125000"/>
                                    </p:animScale>
                                  </p:childTnLst>
                                </p:cTn>
                              </p:par>
                              <p:par>
                                <p:cTn id="81" presetID="1" presetClass="entr" presetSubtype="0" fill="hold" grpId="0" nodeType="withEffect">
                                  <p:stCondLst>
                                    <p:cond delay="150"/>
                                  </p:stCondLst>
                                  <p:childTnLst>
                                    <p:set>
                                      <p:cBhvr>
                                        <p:cTn id="82" dur="1" fill="hold">
                                          <p:stCondLst>
                                            <p:cond delay="0"/>
                                          </p:stCondLst>
                                        </p:cTn>
                                        <p:tgtEl>
                                          <p:spTgt spid="312"/>
                                        </p:tgtEl>
                                        <p:attrNameLst>
                                          <p:attrName>style.visibility</p:attrName>
                                        </p:attrNameLst>
                                      </p:cBhvr>
                                      <p:to>
                                        <p:strVal val="visible"/>
                                      </p:to>
                                    </p:set>
                                  </p:childTnLst>
                                </p:cTn>
                              </p:par>
                              <p:par>
                                <p:cTn id="83" presetID="10" presetClass="exit" presetSubtype="0" repeatCount="indefinite" fill="hold" grpId="1" nodeType="withEffect">
                                  <p:stCondLst>
                                    <p:cond delay="200"/>
                                  </p:stCondLst>
                                  <p:childTnLst>
                                    <p:animEffect transition="out" filter="fade">
                                      <p:cBhvr>
                                        <p:cTn id="84" dur="1500"/>
                                        <p:tgtEl>
                                          <p:spTgt spid="312"/>
                                        </p:tgtEl>
                                      </p:cBhvr>
                                    </p:animEffect>
                                    <p:set>
                                      <p:cBhvr>
                                        <p:cTn id="85" dur="1" fill="hold">
                                          <p:stCondLst>
                                            <p:cond delay="1499"/>
                                          </p:stCondLst>
                                        </p:cTn>
                                        <p:tgtEl>
                                          <p:spTgt spid="312"/>
                                        </p:tgtEl>
                                        <p:attrNameLst>
                                          <p:attrName>style.visibility</p:attrName>
                                        </p:attrNameLst>
                                      </p:cBhvr>
                                      <p:to>
                                        <p:strVal val="hidden"/>
                                      </p:to>
                                    </p:set>
                                  </p:childTnLst>
                                </p:cTn>
                              </p:par>
                              <p:par>
                                <p:cTn id="86" presetID="6" presetClass="emph" presetSubtype="0" repeatCount="indefinite" decel="100000" fill="hold" grpId="2" nodeType="withEffect">
                                  <p:stCondLst>
                                    <p:cond delay="150"/>
                                  </p:stCondLst>
                                  <p:childTnLst>
                                    <p:animScale>
                                      <p:cBhvr>
                                        <p:cTn id="87" dur="1500" fill="hold"/>
                                        <p:tgtEl>
                                          <p:spTgt spid="312"/>
                                        </p:tgtEl>
                                      </p:cBhvr>
                                      <p:by x="125000" y="125000"/>
                                    </p:animScale>
                                  </p:childTnLst>
                                </p:cTn>
                              </p:par>
                              <p:par>
                                <p:cTn id="88" presetID="1" presetClass="entr" presetSubtype="0" fill="hold" grpId="0" nodeType="withEffect">
                                  <p:stCondLst>
                                    <p:cond delay="250"/>
                                  </p:stCondLst>
                                  <p:childTnLst>
                                    <p:set>
                                      <p:cBhvr>
                                        <p:cTn id="89" dur="1" fill="hold">
                                          <p:stCondLst>
                                            <p:cond delay="0"/>
                                          </p:stCondLst>
                                        </p:cTn>
                                        <p:tgtEl>
                                          <p:spTgt spid="311"/>
                                        </p:tgtEl>
                                        <p:attrNameLst>
                                          <p:attrName>style.visibility</p:attrName>
                                        </p:attrNameLst>
                                      </p:cBhvr>
                                      <p:to>
                                        <p:strVal val="visible"/>
                                      </p:to>
                                    </p:set>
                                  </p:childTnLst>
                                </p:cTn>
                              </p:par>
                              <p:par>
                                <p:cTn id="90" presetID="10" presetClass="exit" presetSubtype="0" repeatCount="indefinite" fill="hold" grpId="1" nodeType="withEffect">
                                  <p:stCondLst>
                                    <p:cond delay="300"/>
                                  </p:stCondLst>
                                  <p:childTnLst>
                                    <p:animEffect transition="out" filter="fade">
                                      <p:cBhvr>
                                        <p:cTn id="91" dur="1500"/>
                                        <p:tgtEl>
                                          <p:spTgt spid="311"/>
                                        </p:tgtEl>
                                      </p:cBhvr>
                                    </p:animEffect>
                                    <p:set>
                                      <p:cBhvr>
                                        <p:cTn id="92" dur="1" fill="hold">
                                          <p:stCondLst>
                                            <p:cond delay="1499"/>
                                          </p:stCondLst>
                                        </p:cTn>
                                        <p:tgtEl>
                                          <p:spTgt spid="311"/>
                                        </p:tgtEl>
                                        <p:attrNameLst>
                                          <p:attrName>style.visibility</p:attrName>
                                        </p:attrNameLst>
                                      </p:cBhvr>
                                      <p:to>
                                        <p:strVal val="hidden"/>
                                      </p:to>
                                    </p:set>
                                  </p:childTnLst>
                                </p:cTn>
                              </p:par>
                              <p:par>
                                <p:cTn id="93" presetID="6" presetClass="emph" presetSubtype="0" repeatCount="indefinite" decel="100000" fill="hold" grpId="2" nodeType="withEffect">
                                  <p:stCondLst>
                                    <p:cond delay="300"/>
                                  </p:stCondLst>
                                  <p:childTnLst>
                                    <p:animScale>
                                      <p:cBhvr>
                                        <p:cTn id="94" dur="1500" fill="hold"/>
                                        <p:tgtEl>
                                          <p:spTgt spid="311"/>
                                        </p:tgtEl>
                                      </p:cBhvr>
                                      <p:by x="125000" y="125000"/>
                                    </p:animScale>
                                  </p:childTnLst>
                                </p:cTn>
                              </p:par>
                              <p:par>
                                <p:cTn id="95" presetID="1" presetClass="entr" presetSubtype="0" fill="hold" grpId="0" nodeType="withEffect">
                                  <p:stCondLst>
                                    <p:cond delay="300"/>
                                  </p:stCondLst>
                                  <p:childTnLst>
                                    <p:set>
                                      <p:cBhvr>
                                        <p:cTn id="96" dur="1" fill="hold">
                                          <p:stCondLst>
                                            <p:cond delay="0"/>
                                          </p:stCondLst>
                                        </p:cTn>
                                        <p:tgtEl>
                                          <p:spTgt spid="321"/>
                                        </p:tgtEl>
                                        <p:attrNameLst>
                                          <p:attrName>style.visibility</p:attrName>
                                        </p:attrNameLst>
                                      </p:cBhvr>
                                      <p:to>
                                        <p:strVal val="visible"/>
                                      </p:to>
                                    </p:set>
                                  </p:childTnLst>
                                </p:cTn>
                              </p:par>
                              <p:par>
                                <p:cTn id="97" presetID="10" presetClass="exit" presetSubtype="0" repeatCount="indefinite" fill="hold" grpId="1" nodeType="withEffect">
                                  <p:stCondLst>
                                    <p:cond delay="50"/>
                                  </p:stCondLst>
                                  <p:childTnLst>
                                    <p:animEffect transition="out" filter="fade">
                                      <p:cBhvr>
                                        <p:cTn id="98" dur="1500"/>
                                        <p:tgtEl>
                                          <p:spTgt spid="321"/>
                                        </p:tgtEl>
                                      </p:cBhvr>
                                    </p:animEffect>
                                    <p:set>
                                      <p:cBhvr>
                                        <p:cTn id="99" dur="1" fill="hold">
                                          <p:stCondLst>
                                            <p:cond delay="1499"/>
                                          </p:stCondLst>
                                        </p:cTn>
                                        <p:tgtEl>
                                          <p:spTgt spid="321"/>
                                        </p:tgtEl>
                                        <p:attrNameLst>
                                          <p:attrName>style.visibility</p:attrName>
                                        </p:attrNameLst>
                                      </p:cBhvr>
                                      <p:to>
                                        <p:strVal val="hidden"/>
                                      </p:to>
                                    </p:set>
                                  </p:childTnLst>
                                </p:cTn>
                              </p:par>
                              <p:par>
                                <p:cTn id="100" presetID="6" presetClass="emph" presetSubtype="0" repeatCount="indefinite" decel="100000" fill="hold" grpId="2" nodeType="withEffect">
                                  <p:stCondLst>
                                    <p:cond delay="50"/>
                                  </p:stCondLst>
                                  <p:childTnLst>
                                    <p:animScale>
                                      <p:cBhvr>
                                        <p:cTn id="101" dur="1500" fill="hold"/>
                                        <p:tgtEl>
                                          <p:spTgt spid="321"/>
                                        </p:tgtEl>
                                      </p:cBhvr>
                                      <p:by x="125000" y="125000"/>
                                    </p:animScale>
                                  </p:childTnLst>
                                </p:cTn>
                              </p:par>
                              <p:par>
                                <p:cTn id="102" presetID="1" presetClass="entr" presetSubtype="0" fill="hold" grpId="0" nodeType="withEffect">
                                  <p:stCondLst>
                                    <p:cond delay="150"/>
                                  </p:stCondLst>
                                  <p:childTnLst>
                                    <p:set>
                                      <p:cBhvr>
                                        <p:cTn id="103" dur="1" fill="hold">
                                          <p:stCondLst>
                                            <p:cond delay="0"/>
                                          </p:stCondLst>
                                        </p:cTn>
                                        <p:tgtEl>
                                          <p:spTgt spid="320"/>
                                        </p:tgtEl>
                                        <p:attrNameLst>
                                          <p:attrName>style.visibility</p:attrName>
                                        </p:attrNameLst>
                                      </p:cBhvr>
                                      <p:to>
                                        <p:strVal val="visible"/>
                                      </p:to>
                                    </p:set>
                                  </p:childTnLst>
                                </p:cTn>
                              </p:par>
                              <p:par>
                                <p:cTn id="104" presetID="10" presetClass="exit" presetSubtype="0" repeatCount="indefinite" fill="hold" grpId="1" nodeType="withEffect">
                                  <p:stCondLst>
                                    <p:cond delay="200"/>
                                  </p:stCondLst>
                                  <p:childTnLst>
                                    <p:animEffect transition="out" filter="fade">
                                      <p:cBhvr>
                                        <p:cTn id="105" dur="1500"/>
                                        <p:tgtEl>
                                          <p:spTgt spid="320"/>
                                        </p:tgtEl>
                                      </p:cBhvr>
                                    </p:animEffect>
                                    <p:set>
                                      <p:cBhvr>
                                        <p:cTn id="106" dur="1" fill="hold">
                                          <p:stCondLst>
                                            <p:cond delay="1499"/>
                                          </p:stCondLst>
                                        </p:cTn>
                                        <p:tgtEl>
                                          <p:spTgt spid="320"/>
                                        </p:tgtEl>
                                        <p:attrNameLst>
                                          <p:attrName>style.visibility</p:attrName>
                                        </p:attrNameLst>
                                      </p:cBhvr>
                                      <p:to>
                                        <p:strVal val="hidden"/>
                                      </p:to>
                                    </p:set>
                                  </p:childTnLst>
                                </p:cTn>
                              </p:par>
                              <p:par>
                                <p:cTn id="107" presetID="6" presetClass="emph" presetSubtype="0" repeatCount="indefinite" decel="100000" fill="hold" grpId="2" nodeType="withEffect">
                                  <p:stCondLst>
                                    <p:cond delay="150"/>
                                  </p:stCondLst>
                                  <p:childTnLst>
                                    <p:animScale>
                                      <p:cBhvr>
                                        <p:cTn id="108" dur="1500" fill="hold"/>
                                        <p:tgtEl>
                                          <p:spTgt spid="320"/>
                                        </p:tgtEl>
                                      </p:cBhvr>
                                      <p:by x="125000" y="125000"/>
                                    </p:animScale>
                                  </p:childTnLst>
                                </p:cTn>
                              </p:par>
                              <p:par>
                                <p:cTn id="109" presetID="1" presetClass="entr" presetSubtype="0" fill="hold" grpId="0" nodeType="withEffect">
                                  <p:stCondLst>
                                    <p:cond delay="250"/>
                                  </p:stCondLst>
                                  <p:childTnLst>
                                    <p:set>
                                      <p:cBhvr>
                                        <p:cTn id="110" dur="1" fill="hold">
                                          <p:stCondLst>
                                            <p:cond delay="0"/>
                                          </p:stCondLst>
                                        </p:cTn>
                                        <p:tgtEl>
                                          <p:spTgt spid="314"/>
                                        </p:tgtEl>
                                        <p:attrNameLst>
                                          <p:attrName>style.visibility</p:attrName>
                                        </p:attrNameLst>
                                      </p:cBhvr>
                                      <p:to>
                                        <p:strVal val="visible"/>
                                      </p:to>
                                    </p:set>
                                  </p:childTnLst>
                                </p:cTn>
                              </p:par>
                              <p:par>
                                <p:cTn id="111" presetID="10" presetClass="exit" presetSubtype="0" repeatCount="indefinite" fill="hold" grpId="1" nodeType="withEffect">
                                  <p:stCondLst>
                                    <p:cond delay="300"/>
                                  </p:stCondLst>
                                  <p:childTnLst>
                                    <p:animEffect transition="out" filter="fade">
                                      <p:cBhvr>
                                        <p:cTn id="112" dur="1500"/>
                                        <p:tgtEl>
                                          <p:spTgt spid="314"/>
                                        </p:tgtEl>
                                      </p:cBhvr>
                                    </p:animEffect>
                                    <p:set>
                                      <p:cBhvr>
                                        <p:cTn id="113" dur="1" fill="hold">
                                          <p:stCondLst>
                                            <p:cond delay="1499"/>
                                          </p:stCondLst>
                                        </p:cTn>
                                        <p:tgtEl>
                                          <p:spTgt spid="314"/>
                                        </p:tgtEl>
                                        <p:attrNameLst>
                                          <p:attrName>style.visibility</p:attrName>
                                        </p:attrNameLst>
                                      </p:cBhvr>
                                      <p:to>
                                        <p:strVal val="hidden"/>
                                      </p:to>
                                    </p:set>
                                  </p:childTnLst>
                                </p:cTn>
                              </p:par>
                              <p:par>
                                <p:cTn id="114" presetID="6" presetClass="emph" presetSubtype="0" repeatCount="indefinite" decel="100000" fill="hold" grpId="2" nodeType="withEffect">
                                  <p:stCondLst>
                                    <p:cond delay="300"/>
                                  </p:stCondLst>
                                  <p:childTnLst>
                                    <p:animScale>
                                      <p:cBhvr>
                                        <p:cTn id="115" dur="1500" fill="hold"/>
                                        <p:tgtEl>
                                          <p:spTgt spid="314"/>
                                        </p:tgtEl>
                                      </p:cBhvr>
                                      <p:by x="125000" y="125000"/>
                                    </p:animScale>
                                  </p:childTnLst>
                                </p:cTn>
                              </p:par>
                              <p:par>
                                <p:cTn id="116" presetID="1" presetClass="entr" presetSubtype="0" fill="hold" nodeType="withEffect">
                                  <p:stCondLst>
                                    <p:cond delay="300"/>
                                  </p:stCondLst>
                                  <p:childTnLst>
                                    <p:set>
                                      <p:cBhvr>
                                        <p:cTn id="117" dur="1" fill="hold">
                                          <p:stCondLst>
                                            <p:cond delay="0"/>
                                          </p:stCondLst>
                                        </p:cTn>
                                        <p:tgtEl>
                                          <p:spTgt spid="354"/>
                                        </p:tgtEl>
                                        <p:attrNameLst>
                                          <p:attrName>style.visibility</p:attrName>
                                        </p:attrNameLst>
                                      </p:cBhvr>
                                      <p:to>
                                        <p:strVal val="visible"/>
                                      </p:to>
                                    </p:set>
                                  </p:childTnLst>
                                </p:cTn>
                              </p:par>
                              <p:par>
                                <p:cTn id="118" presetID="10" presetClass="exit" presetSubtype="0" repeatCount="indefinite" fill="hold" nodeType="withEffect">
                                  <p:stCondLst>
                                    <p:cond delay="50"/>
                                  </p:stCondLst>
                                  <p:childTnLst>
                                    <p:animEffect transition="out" filter="fade">
                                      <p:cBhvr>
                                        <p:cTn id="119" dur="1500"/>
                                        <p:tgtEl>
                                          <p:spTgt spid="354"/>
                                        </p:tgtEl>
                                      </p:cBhvr>
                                    </p:animEffect>
                                    <p:set>
                                      <p:cBhvr>
                                        <p:cTn id="120" dur="1" fill="hold">
                                          <p:stCondLst>
                                            <p:cond delay="1499"/>
                                          </p:stCondLst>
                                        </p:cTn>
                                        <p:tgtEl>
                                          <p:spTgt spid="354"/>
                                        </p:tgtEl>
                                        <p:attrNameLst>
                                          <p:attrName>style.visibility</p:attrName>
                                        </p:attrNameLst>
                                      </p:cBhvr>
                                      <p:to>
                                        <p:strVal val="hidden"/>
                                      </p:to>
                                    </p:set>
                                  </p:childTnLst>
                                </p:cTn>
                              </p:par>
                              <p:par>
                                <p:cTn id="121" presetID="6" presetClass="emph" presetSubtype="0" repeatCount="indefinite" decel="100000" fill="hold" nodeType="withEffect">
                                  <p:stCondLst>
                                    <p:cond delay="50"/>
                                  </p:stCondLst>
                                  <p:childTnLst>
                                    <p:animScale>
                                      <p:cBhvr>
                                        <p:cTn id="122" dur="1500" fill="hold"/>
                                        <p:tgtEl>
                                          <p:spTgt spid="354"/>
                                        </p:tgtEl>
                                      </p:cBhvr>
                                      <p:by x="125000" y="125000"/>
                                    </p:animScale>
                                  </p:childTnLst>
                                </p:cTn>
                              </p:par>
                              <p:par>
                                <p:cTn id="123" presetID="1" presetClass="entr" presetSubtype="0" fill="hold" nodeType="withEffect">
                                  <p:stCondLst>
                                    <p:cond delay="150"/>
                                  </p:stCondLst>
                                  <p:childTnLst>
                                    <p:set>
                                      <p:cBhvr>
                                        <p:cTn id="124" dur="1" fill="hold">
                                          <p:stCondLst>
                                            <p:cond delay="0"/>
                                          </p:stCondLst>
                                        </p:cTn>
                                        <p:tgtEl>
                                          <p:spTgt spid="351"/>
                                        </p:tgtEl>
                                        <p:attrNameLst>
                                          <p:attrName>style.visibility</p:attrName>
                                        </p:attrNameLst>
                                      </p:cBhvr>
                                      <p:to>
                                        <p:strVal val="visible"/>
                                      </p:to>
                                    </p:set>
                                  </p:childTnLst>
                                </p:cTn>
                              </p:par>
                              <p:par>
                                <p:cTn id="125" presetID="10" presetClass="exit" presetSubtype="0" repeatCount="indefinite" fill="hold" nodeType="withEffect">
                                  <p:stCondLst>
                                    <p:cond delay="200"/>
                                  </p:stCondLst>
                                  <p:childTnLst>
                                    <p:animEffect transition="out" filter="fade">
                                      <p:cBhvr>
                                        <p:cTn id="126" dur="1500"/>
                                        <p:tgtEl>
                                          <p:spTgt spid="351"/>
                                        </p:tgtEl>
                                      </p:cBhvr>
                                    </p:animEffect>
                                    <p:set>
                                      <p:cBhvr>
                                        <p:cTn id="127" dur="1" fill="hold">
                                          <p:stCondLst>
                                            <p:cond delay="1499"/>
                                          </p:stCondLst>
                                        </p:cTn>
                                        <p:tgtEl>
                                          <p:spTgt spid="351"/>
                                        </p:tgtEl>
                                        <p:attrNameLst>
                                          <p:attrName>style.visibility</p:attrName>
                                        </p:attrNameLst>
                                      </p:cBhvr>
                                      <p:to>
                                        <p:strVal val="hidden"/>
                                      </p:to>
                                    </p:set>
                                  </p:childTnLst>
                                </p:cTn>
                              </p:par>
                              <p:par>
                                <p:cTn id="128" presetID="6" presetClass="emph" presetSubtype="0" repeatCount="indefinite" decel="100000" fill="hold" nodeType="withEffect">
                                  <p:stCondLst>
                                    <p:cond delay="150"/>
                                  </p:stCondLst>
                                  <p:childTnLst>
                                    <p:animScale>
                                      <p:cBhvr>
                                        <p:cTn id="129" dur="1500" fill="hold"/>
                                        <p:tgtEl>
                                          <p:spTgt spid="351"/>
                                        </p:tgtEl>
                                      </p:cBhvr>
                                      <p:by x="125000" y="125000"/>
                                    </p:animScale>
                                  </p:childTnLst>
                                </p:cTn>
                              </p:par>
                              <p:par>
                                <p:cTn id="130" presetID="1" presetClass="entr" presetSubtype="0" fill="hold" nodeType="withEffect">
                                  <p:stCondLst>
                                    <p:cond delay="250"/>
                                  </p:stCondLst>
                                  <p:childTnLst>
                                    <p:set>
                                      <p:cBhvr>
                                        <p:cTn id="131" dur="1" fill="hold">
                                          <p:stCondLst>
                                            <p:cond delay="0"/>
                                          </p:stCondLst>
                                        </p:cTn>
                                        <p:tgtEl>
                                          <p:spTgt spid="343"/>
                                        </p:tgtEl>
                                        <p:attrNameLst>
                                          <p:attrName>style.visibility</p:attrName>
                                        </p:attrNameLst>
                                      </p:cBhvr>
                                      <p:to>
                                        <p:strVal val="visible"/>
                                      </p:to>
                                    </p:set>
                                  </p:childTnLst>
                                </p:cTn>
                              </p:par>
                              <p:par>
                                <p:cTn id="132" presetID="10" presetClass="exit" presetSubtype="0" repeatCount="indefinite" fill="hold" nodeType="withEffect">
                                  <p:stCondLst>
                                    <p:cond delay="300"/>
                                  </p:stCondLst>
                                  <p:childTnLst>
                                    <p:animEffect transition="out" filter="fade">
                                      <p:cBhvr>
                                        <p:cTn id="133" dur="1500"/>
                                        <p:tgtEl>
                                          <p:spTgt spid="343"/>
                                        </p:tgtEl>
                                      </p:cBhvr>
                                    </p:animEffect>
                                    <p:set>
                                      <p:cBhvr>
                                        <p:cTn id="134" dur="1" fill="hold">
                                          <p:stCondLst>
                                            <p:cond delay="1499"/>
                                          </p:stCondLst>
                                        </p:cTn>
                                        <p:tgtEl>
                                          <p:spTgt spid="343"/>
                                        </p:tgtEl>
                                        <p:attrNameLst>
                                          <p:attrName>style.visibility</p:attrName>
                                        </p:attrNameLst>
                                      </p:cBhvr>
                                      <p:to>
                                        <p:strVal val="hidden"/>
                                      </p:to>
                                    </p:set>
                                  </p:childTnLst>
                                </p:cTn>
                              </p:par>
                              <p:par>
                                <p:cTn id="135" presetID="6" presetClass="emph" presetSubtype="0" repeatCount="indefinite" decel="100000" fill="hold" nodeType="withEffect">
                                  <p:stCondLst>
                                    <p:cond delay="300"/>
                                  </p:stCondLst>
                                  <p:childTnLst>
                                    <p:animScale>
                                      <p:cBhvr>
                                        <p:cTn id="136" dur="1500" fill="hold"/>
                                        <p:tgtEl>
                                          <p:spTgt spid="343"/>
                                        </p:tgtEl>
                                      </p:cBhvr>
                                      <p:by x="125000" y="125000"/>
                                    </p:animScale>
                                  </p:childTnLst>
                                </p:cTn>
                              </p:par>
                              <p:par>
                                <p:cTn id="137" presetID="1" presetClass="entr" presetSubtype="0" fill="hold" nodeType="withEffect">
                                  <p:stCondLst>
                                    <p:cond delay="300"/>
                                  </p:stCondLst>
                                  <p:childTnLst>
                                    <p:set>
                                      <p:cBhvr>
                                        <p:cTn id="138" dur="1" fill="hold">
                                          <p:stCondLst>
                                            <p:cond delay="0"/>
                                          </p:stCondLst>
                                        </p:cTn>
                                        <p:tgtEl>
                                          <p:spTgt spid="400"/>
                                        </p:tgtEl>
                                        <p:attrNameLst>
                                          <p:attrName>style.visibility</p:attrName>
                                        </p:attrNameLst>
                                      </p:cBhvr>
                                      <p:to>
                                        <p:strVal val="visible"/>
                                      </p:to>
                                    </p:set>
                                  </p:childTnLst>
                                </p:cTn>
                              </p:par>
                              <p:par>
                                <p:cTn id="139" presetID="10" presetClass="exit" presetSubtype="0" repeatCount="indefinite" fill="hold" nodeType="withEffect">
                                  <p:stCondLst>
                                    <p:cond delay="50"/>
                                  </p:stCondLst>
                                  <p:childTnLst>
                                    <p:animEffect transition="out" filter="fade">
                                      <p:cBhvr>
                                        <p:cTn id="140" dur="1500"/>
                                        <p:tgtEl>
                                          <p:spTgt spid="400"/>
                                        </p:tgtEl>
                                      </p:cBhvr>
                                    </p:animEffect>
                                    <p:set>
                                      <p:cBhvr>
                                        <p:cTn id="141" dur="1" fill="hold">
                                          <p:stCondLst>
                                            <p:cond delay="1499"/>
                                          </p:stCondLst>
                                        </p:cTn>
                                        <p:tgtEl>
                                          <p:spTgt spid="400"/>
                                        </p:tgtEl>
                                        <p:attrNameLst>
                                          <p:attrName>style.visibility</p:attrName>
                                        </p:attrNameLst>
                                      </p:cBhvr>
                                      <p:to>
                                        <p:strVal val="hidden"/>
                                      </p:to>
                                    </p:set>
                                  </p:childTnLst>
                                </p:cTn>
                              </p:par>
                              <p:par>
                                <p:cTn id="142" presetID="6" presetClass="emph" presetSubtype="0" repeatCount="indefinite" decel="100000" fill="hold" nodeType="withEffect">
                                  <p:stCondLst>
                                    <p:cond delay="50"/>
                                  </p:stCondLst>
                                  <p:childTnLst>
                                    <p:animScale>
                                      <p:cBhvr>
                                        <p:cTn id="143" dur="1500" fill="hold"/>
                                        <p:tgtEl>
                                          <p:spTgt spid="400"/>
                                        </p:tgtEl>
                                      </p:cBhvr>
                                      <p:by x="125000" y="125000"/>
                                    </p:animScale>
                                  </p:childTnLst>
                                </p:cTn>
                              </p:par>
                              <p:par>
                                <p:cTn id="144" presetID="1" presetClass="entr" presetSubtype="0" fill="hold" nodeType="withEffect">
                                  <p:stCondLst>
                                    <p:cond delay="150"/>
                                  </p:stCondLst>
                                  <p:childTnLst>
                                    <p:set>
                                      <p:cBhvr>
                                        <p:cTn id="145" dur="1" fill="hold">
                                          <p:stCondLst>
                                            <p:cond delay="0"/>
                                          </p:stCondLst>
                                        </p:cTn>
                                        <p:tgtEl>
                                          <p:spTgt spid="392"/>
                                        </p:tgtEl>
                                        <p:attrNameLst>
                                          <p:attrName>style.visibility</p:attrName>
                                        </p:attrNameLst>
                                      </p:cBhvr>
                                      <p:to>
                                        <p:strVal val="visible"/>
                                      </p:to>
                                    </p:set>
                                  </p:childTnLst>
                                </p:cTn>
                              </p:par>
                              <p:par>
                                <p:cTn id="146" presetID="10" presetClass="exit" presetSubtype="0" repeatCount="indefinite" fill="hold" nodeType="withEffect">
                                  <p:stCondLst>
                                    <p:cond delay="200"/>
                                  </p:stCondLst>
                                  <p:childTnLst>
                                    <p:animEffect transition="out" filter="fade">
                                      <p:cBhvr>
                                        <p:cTn id="147" dur="1500"/>
                                        <p:tgtEl>
                                          <p:spTgt spid="392"/>
                                        </p:tgtEl>
                                      </p:cBhvr>
                                    </p:animEffect>
                                    <p:set>
                                      <p:cBhvr>
                                        <p:cTn id="148" dur="1" fill="hold">
                                          <p:stCondLst>
                                            <p:cond delay="1499"/>
                                          </p:stCondLst>
                                        </p:cTn>
                                        <p:tgtEl>
                                          <p:spTgt spid="392"/>
                                        </p:tgtEl>
                                        <p:attrNameLst>
                                          <p:attrName>style.visibility</p:attrName>
                                        </p:attrNameLst>
                                      </p:cBhvr>
                                      <p:to>
                                        <p:strVal val="hidden"/>
                                      </p:to>
                                    </p:set>
                                  </p:childTnLst>
                                </p:cTn>
                              </p:par>
                              <p:par>
                                <p:cTn id="149" presetID="6" presetClass="emph" presetSubtype="0" repeatCount="indefinite" decel="100000" fill="hold" nodeType="withEffect">
                                  <p:stCondLst>
                                    <p:cond delay="150"/>
                                  </p:stCondLst>
                                  <p:childTnLst>
                                    <p:animScale>
                                      <p:cBhvr>
                                        <p:cTn id="150" dur="1500" fill="hold"/>
                                        <p:tgtEl>
                                          <p:spTgt spid="392"/>
                                        </p:tgtEl>
                                      </p:cBhvr>
                                      <p:by x="125000" y="125000"/>
                                    </p:animScale>
                                  </p:childTnLst>
                                </p:cTn>
                              </p:par>
                              <p:par>
                                <p:cTn id="151" presetID="1" presetClass="entr" presetSubtype="0" fill="hold" nodeType="withEffect">
                                  <p:stCondLst>
                                    <p:cond delay="250"/>
                                  </p:stCondLst>
                                  <p:childTnLst>
                                    <p:set>
                                      <p:cBhvr>
                                        <p:cTn id="152" dur="1" fill="hold">
                                          <p:stCondLst>
                                            <p:cond delay="0"/>
                                          </p:stCondLst>
                                        </p:cTn>
                                        <p:tgtEl>
                                          <p:spTgt spid="384"/>
                                        </p:tgtEl>
                                        <p:attrNameLst>
                                          <p:attrName>style.visibility</p:attrName>
                                        </p:attrNameLst>
                                      </p:cBhvr>
                                      <p:to>
                                        <p:strVal val="visible"/>
                                      </p:to>
                                    </p:set>
                                  </p:childTnLst>
                                </p:cTn>
                              </p:par>
                              <p:par>
                                <p:cTn id="153" presetID="10" presetClass="exit" presetSubtype="0" repeatCount="indefinite" fill="hold" nodeType="withEffect">
                                  <p:stCondLst>
                                    <p:cond delay="300"/>
                                  </p:stCondLst>
                                  <p:childTnLst>
                                    <p:animEffect transition="out" filter="fade">
                                      <p:cBhvr>
                                        <p:cTn id="154" dur="1500"/>
                                        <p:tgtEl>
                                          <p:spTgt spid="384"/>
                                        </p:tgtEl>
                                      </p:cBhvr>
                                    </p:animEffect>
                                    <p:set>
                                      <p:cBhvr>
                                        <p:cTn id="155" dur="1" fill="hold">
                                          <p:stCondLst>
                                            <p:cond delay="1499"/>
                                          </p:stCondLst>
                                        </p:cTn>
                                        <p:tgtEl>
                                          <p:spTgt spid="384"/>
                                        </p:tgtEl>
                                        <p:attrNameLst>
                                          <p:attrName>style.visibility</p:attrName>
                                        </p:attrNameLst>
                                      </p:cBhvr>
                                      <p:to>
                                        <p:strVal val="hidden"/>
                                      </p:to>
                                    </p:set>
                                  </p:childTnLst>
                                </p:cTn>
                              </p:par>
                              <p:par>
                                <p:cTn id="156" presetID="6" presetClass="emph" presetSubtype="0" repeatCount="indefinite" decel="100000" fill="hold" nodeType="withEffect">
                                  <p:stCondLst>
                                    <p:cond delay="300"/>
                                  </p:stCondLst>
                                  <p:childTnLst>
                                    <p:animScale>
                                      <p:cBhvr>
                                        <p:cTn id="157" dur="1500" fill="hold"/>
                                        <p:tgtEl>
                                          <p:spTgt spid="384"/>
                                        </p:tgtEl>
                                      </p:cBhvr>
                                      <p:by x="125000" y="125000"/>
                                    </p:animScale>
                                  </p:childTnLst>
                                </p:cTn>
                              </p:par>
                              <p:par>
                                <p:cTn id="158" presetID="1" presetClass="entr" presetSubtype="0" fill="hold" nodeType="withEffect">
                                  <p:stCondLst>
                                    <p:cond delay="300"/>
                                  </p:stCondLst>
                                  <p:childTnLst>
                                    <p:set>
                                      <p:cBhvr>
                                        <p:cTn id="159" dur="1" fill="hold">
                                          <p:stCondLst>
                                            <p:cond delay="0"/>
                                          </p:stCondLst>
                                        </p:cTn>
                                        <p:tgtEl>
                                          <p:spTgt spid="443"/>
                                        </p:tgtEl>
                                        <p:attrNameLst>
                                          <p:attrName>style.visibility</p:attrName>
                                        </p:attrNameLst>
                                      </p:cBhvr>
                                      <p:to>
                                        <p:strVal val="visible"/>
                                      </p:to>
                                    </p:set>
                                  </p:childTnLst>
                                </p:cTn>
                              </p:par>
                              <p:par>
                                <p:cTn id="160" presetID="10" presetClass="exit" presetSubtype="0" repeatCount="indefinite" fill="hold" nodeType="withEffect">
                                  <p:stCondLst>
                                    <p:cond delay="50"/>
                                  </p:stCondLst>
                                  <p:childTnLst>
                                    <p:animEffect transition="out" filter="fade">
                                      <p:cBhvr>
                                        <p:cTn id="161" dur="1500"/>
                                        <p:tgtEl>
                                          <p:spTgt spid="443"/>
                                        </p:tgtEl>
                                      </p:cBhvr>
                                    </p:animEffect>
                                    <p:set>
                                      <p:cBhvr>
                                        <p:cTn id="162" dur="1" fill="hold">
                                          <p:stCondLst>
                                            <p:cond delay="1499"/>
                                          </p:stCondLst>
                                        </p:cTn>
                                        <p:tgtEl>
                                          <p:spTgt spid="443"/>
                                        </p:tgtEl>
                                        <p:attrNameLst>
                                          <p:attrName>style.visibility</p:attrName>
                                        </p:attrNameLst>
                                      </p:cBhvr>
                                      <p:to>
                                        <p:strVal val="hidden"/>
                                      </p:to>
                                    </p:set>
                                  </p:childTnLst>
                                </p:cTn>
                              </p:par>
                              <p:par>
                                <p:cTn id="163" presetID="6" presetClass="emph" presetSubtype="0" repeatCount="indefinite" decel="100000" fill="hold" nodeType="withEffect">
                                  <p:stCondLst>
                                    <p:cond delay="50"/>
                                  </p:stCondLst>
                                  <p:childTnLst>
                                    <p:animScale>
                                      <p:cBhvr>
                                        <p:cTn id="164" dur="1500" fill="hold"/>
                                        <p:tgtEl>
                                          <p:spTgt spid="443"/>
                                        </p:tgtEl>
                                      </p:cBhvr>
                                      <p:by x="125000" y="125000"/>
                                    </p:animScale>
                                  </p:childTnLst>
                                </p:cTn>
                              </p:par>
                              <p:par>
                                <p:cTn id="165" presetID="1" presetClass="entr" presetSubtype="0" fill="hold" nodeType="withEffect">
                                  <p:stCondLst>
                                    <p:cond delay="150"/>
                                  </p:stCondLst>
                                  <p:childTnLst>
                                    <p:set>
                                      <p:cBhvr>
                                        <p:cTn id="166" dur="1" fill="hold">
                                          <p:stCondLst>
                                            <p:cond delay="0"/>
                                          </p:stCondLst>
                                        </p:cTn>
                                        <p:tgtEl>
                                          <p:spTgt spid="440"/>
                                        </p:tgtEl>
                                        <p:attrNameLst>
                                          <p:attrName>style.visibility</p:attrName>
                                        </p:attrNameLst>
                                      </p:cBhvr>
                                      <p:to>
                                        <p:strVal val="visible"/>
                                      </p:to>
                                    </p:set>
                                  </p:childTnLst>
                                </p:cTn>
                              </p:par>
                              <p:par>
                                <p:cTn id="167" presetID="10" presetClass="exit" presetSubtype="0" repeatCount="indefinite" fill="hold" nodeType="withEffect">
                                  <p:stCondLst>
                                    <p:cond delay="200"/>
                                  </p:stCondLst>
                                  <p:childTnLst>
                                    <p:animEffect transition="out" filter="fade">
                                      <p:cBhvr>
                                        <p:cTn id="168" dur="1500"/>
                                        <p:tgtEl>
                                          <p:spTgt spid="440"/>
                                        </p:tgtEl>
                                      </p:cBhvr>
                                    </p:animEffect>
                                    <p:set>
                                      <p:cBhvr>
                                        <p:cTn id="169" dur="1" fill="hold">
                                          <p:stCondLst>
                                            <p:cond delay="1499"/>
                                          </p:stCondLst>
                                        </p:cTn>
                                        <p:tgtEl>
                                          <p:spTgt spid="440"/>
                                        </p:tgtEl>
                                        <p:attrNameLst>
                                          <p:attrName>style.visibility</p:attrName>
                                        </p:attrNameLst>
                                      </p:cBhvr>
                                      <p:to>
                                        <p:strVal val="hidden"/>
                                      </p:to>
                                    </p:set>
                                  </p:childTnLst>
                                </p:cTn>
                              </p:par>
                              <p:par>
                                <p:cTn id="170" presetID="6" presetClass="emph" presetSubtype="0" repeatCount="indefinite" decel="100000" fill="hold" nodeType="withEffect">
                                  <p:stCondLst>
                                    <p:cond delay="150"/>
                                  </p:stCondLst>
                                  <p:childTnLst>
                                    <p:animScale>
                                      <p:cBhvr>
                                        <p:cTn id="171" dur="1500" fill="hold"/>
                                        <p:tgtEl>
                                          <p:spTgt spid="440"/>
                                        </p:tgtEl>
                                      </p:cBhvr>
                                      <p:by x="125000" y="125000"/>
                                    </p:animScale>
                                  </p:childTnLst>
                                </p:cTn>
                              </p:par>
                              <p:par>
                                <p:cTn id="172" presetID="1" presetClass="entr" presetSubtype="0" fill="hold" nodeType="withEffect">
                                  <p:stCondLst>
                                    <p:cond delay="250"/>
                                  </p:stCondLst>
                                  <p:childTnLst>
                                    <p:set>
                                      <p:cBhvr>
                                        <p:cTn id="173" dur="1" fill="hold">
                                          <p:stCondLst>
                                            <p:cond delay="0"/>
                                          </p:stCondLst>
                                        </p:cTn>
                                        <p:tgtEl>
                                          <p:spTgt spid="432"/>
                                        </p:tgtEl>
                                        <p:attrNameLst>
                                          <p:attrName>style.visibility</p:attrName>
                                        </p:attrNameLst>
                                      </p:cBhvr>
                                      <p:to>
                                        <p:strVal val="visible"/>
                                      </p:to>
                                    </p:set>
                                  </p:childTnLst>
                                </p:cTn>
                              </p:par>
                              <p:par>
                                <p:cTn id="174" presetID="10" presetClass="exit" presetSubtype="0" repeatCount="indefinite" fill="hold" nodeType="withEffect">
                                  <p:stCondLst>
                                    <p:cond delay="300"/>
                                  </p:stCondLst>
                                  <p:childTnLst>
                                    <p:animEffect transition="out" filter="fade">
                                      <p:cBhvr>
                                        <p:cTn id="175" dur="1500"/>
                                        <p:tgtEl>
                                          <p:spTgt spid="432"/>
                                        </p:tgtEl>
                                      </p:cBhvr>
                                    </p:animEffect>
                                    <p:set>
                                      <p:cBhvr>
                                        <p:cTn id="176" dur="1" fill="hold">
                                          <p:stCondLst>
                                            <p:cond delay="1499"/>
                                          </p:stCondLst>
                                        </p:cTn>
                                        <p:tgtEl>
                                          <p:spTgt spid="432"/>
                                        </p:tgtEl>
                                        <p:attrNameLst>
                                          <p:attrName>style.visibility</p:attrName>
                                        </p:attrNameLst>
                                      </p:cBhvr>
                                      <p:to>
                                        <p:strVal val="hidden"/>
                                      </p:to>
                                    </p:set>
                                  </p:childTnLst>
                                </p:cTn>
                              </p:par>
                              <p:par>
                                <p:cTn id="177" presetID="6" presetClass="emph" presetSubtype="0" repeatCount="indefinite" decel="100000" fill="hold" nodeType="withEffect">
                                  <p:stCondLst>
                                    <p:cond delay="300"/>
                                  </p:stCondLst>
                                  <p:childTnLst>
                                    <p:animScale>
                                      <p:cBhvr>
                                        <p:cTn id="178" dur="1500" fill="hold"/>
                                        <p:tgtEl>
                                          <p:spTgt spid="432"/>
                                        </p:tgtEl>
                                      </p:cBhvr>
                                      <p:by x="125000" y="125000"/>
                                    </p:animScale>
                                  </p:childTnLst>
                                </p:cTn>
                              </p:par>
                              <p:par>
                                <p:cTn id="179" presetID="1" presetClass="entr" presetSubtype="0" fill="hold" nodeType="withEffect">
                                  <p:stCondLst>
                                    <p:cond delay="300"/>
                                  </p:stCondLst>
                                  <p:childTnLst>
                                    <p:set>
                                      <p:cBhvr>
                                        <p:cTn id="180" dur="1" fill="hold">
                                          <p:stCondLst>
                                            <p:cond delay="0"/>
                                          </p:stCondLst>
                                        </p:cTn>
                                        <p:tgtEl>
                                          <p:spTgt spid="462"/>
                                        </p:tgtEl>
                                        <p:attrNameLst>
                                          <p:attrName>style.visibility</p:attrName>
                                        </p:attrNameLst>
                                      </p:cBhvr>
                                      <p:to>
                                        <p:strVal val="visible"/>
                                      </p:to>
                                    </p:set>
                                  </p:childTnLst>
                                </p:cTn>
                              </p:par>
                              <p:par>
                                <p:cTn id="181" presetID="10" presetClass="exit" presetSubtype="0" repeatCount="indefinite" fill="hold" nodeType="withEffect">
                                  <p:stCondLst>
                                    <p:cond delay="50"/>
                                  </p:stCondLst>
                                  <p:childTnLst>
                                    <p:animEffect transition="out" filter="fade">
                                      <p:cBhvr>
                                        <p:cTn id="182" dur="1500"/>
                                        <p:tgtEl>
                                          <p:spTgt spid="462"/>
                                        </p:tgtEl>
                                      </p:cBhvr>
                                    </p:animEffect>
                                    <p:set>
                                      <p:cBhvr>
                                        <p:cTn id="183" dur="1" fill="hold">
                                          <p:stCondLst>
                                            <p:cond delay="1499"/>
                                          </p:stCondLst>
                                        </p:cTn>
                                        <p:tgtEl>
                                          <p:spTgt spid="462"/>
                                        </p:tgtEl>
                                        <p:attrNameLst>
                                          <p:attrName>style.visibility</p:attrName>
                                        </p:attrNameLst>
                                      </p:cBhvr>
                                      <p:to>
                                        <p:strVal val="hidden"/>
                                      </p:to>
                                    </p:set>
                                  </p:childTnLst>
                                </p:cTn>
                              </p:par>
                              <p:par>
                                <p:cTn id="184" presetID="6" presetClass="emph" presetSubtype="0" repeatCount="indefinite" decel="100000" fill="hold" nodeType="withEffect">
                                  <p:stCondLst>
                                    <p:cond delay="50"/>
                                  </p:stCondLst>
                                  <p:childTnLst>
                                    <p:animScale>
                                      <p:cBhvr>
                                        <p:cTn id="185" dur="1500" fill="hold"/>
                                        <p:tgtEl>
                                          <p:spTgt spid="462"/>
                                        </p:tgtEl>
                                      </p:cBhvr>
                                      <p:by x="125000" y="125000"/>
                                    </p:animScale>
                                  </p:childTnLst>
                                </p:cTn>
                              </p:par>
                              <p:par>
                                <p:cTn id="186" presetID="1" presetClass="entr" presetSubtype="0" fill="hold" nodeType="withEffect">
                                  <p:stCondLst>
                                    <p:cond delay="150"/>
                                  </p:stCondLst>
                                  <p:childTnLst>
                                    <p:set>
                                      <p:cBhvr>
                                        <p:cTn id="187" dur="1" fill="hold">
                                          <p:stCondLst>
                                            <p:cond delay="0"/>
                                          </p:stCondLst>
                                        </p:cTn>
                                        <p:tgtEl>
                                          <p:spTgt spid="454"/>
                                        </p:tgtEl>
                                        <p:attrNameLst>
                                          <p:attrName>style.visibility</p:attrName>
                                        </p:attrNameLst>
                                      </p:cBhvr>
                                      <p:to>
                                        <p:strVal val="visible"/>
                                      </p:to>
                                    </p:set>
                                  </p:childTnLst>
                                </p:cTn>
                              </p:par>
                              <p:par>
                                <p:cTn id="188" presetID="10" presetClass="exit" presetSubtype="0" repeatCount="indefinite" fill="hold" nodeType="withEffect">
                                  <p:stCondLst>
                                    <p:cond delay="200"/>
                                  </p:stCondLst>
                                  <p:childTnLst>
                                    <p:animEffect transition="out" filter="fade">
                                      <p:cBhvr>
                                        <p:cTn id="189" dur="1500"/>
                                        <p:tgtEl>
                                          <p:spTgt spid="454"/>
                                        </p:tgtEl>
                                      </p:cBhvr>
                                    </p:animEffect>
                                    <p:set>
                                      <p:cBhvr>
                                        <p:cTn id="190" dur="1" fill="hold">
                                          <p:stCondLst>
                                            <p:cond delay="1499"/>
                                          </p:stCondLst>
                                        </p:cTn>
                                        <p:tgtEl>
                                          <p:spTgt spid="454"/>
                                        </p:tgtEl>
                                        <p:attrNameLst>
                                          <p:attrName>style.visibility</p:attrName>
                                        </p:attrNameLst>
                                      </p:cBhvr>
                                      <p:to>
                                        <p:strVal val="hidden"/>
                                      </p:to>
                                    </p:set>
                                  </p:childTnLst>
                                </p:cTn>
                              </p:par>
                              <p:par>
                                <p:cTn id="191" presetID="6" presetClass="emph" presetSubtype="0" repeatCount="indefinite" decel="100000" fill="hold" nodeType="withEffect">
                                  <p:stCondLst>
                                    <p:cond delay="150"/>
                                  </p:stCondLst>
                                  <p:childTnLst>
                                    <p:animScale>
                                      <p:cBhvr>
                                        <p:cTn id="192" dur="1500" fill="hold"/>
                                        <p:tgtEl>
                                          <p:spTgt spid="454"/>
                                        </p:tgtEl>
                                      </p:cBhvr>
                                      <p:by x="125000" y="125000"/>
                                    </p:animScale>
                                  </p:childTnLst>
                                </p:cTn>
                              </p:par>
                              <p:par>
                                <p:cTn id="193" presetID="1" presetClass="entr" presetSubtype="0" fill="hold" nodeType="withEffect">
                                  <p:stCondLst>
                                    <p:cond delay="250"/>
                                  </p:stCondLst>
                                  <p:childTnLst>
                                    <p:set>
                                      <p:cBhvr>
                                        <p:cTn id="194" dur="1" fill="hold">
                                          <p:stCondLst>
                                            <p:cond delay="0"/>
                                          </p:stCondLst>
                                        </p:cTn>
                                        <p:tgtEl>
                                          <p:spTgt spid="451"/>
                                        </p:tgtEl>
                                        <p:attrNameLst>
                                          <p:attrName>style.visibility</p:attrName>
                                        </p:attrNameLst>
                                      </p:cBhvr>
                                      <p:to>
                                        <p:strVal val="visible"/>
                                      </p:to>
                                    </p:set>
                                  </p:childTnLst>
                                </p:cTn>
                              </p:par>
                              <p:par>
                                <p:cTn id="195" presetID="10" presetClass="exit" presetSubtype="0" repeatCount="indefinite" fill="hold" nodeType="withEffect">
                                  <p:stCondLst>
                                    <p:cond delay="300"/>
                                  </p:stCondLst>
                                  <p:childTnLst>
                                    <p:animEffect transition="out" filter="fade">
                                      <p:cBhvr>
                                        <p:cTn id="196" dur="1500"/>
                                        <p:tgtEl>
                                          <p:spTgt spid="451"/>
                                        </p:tgtEl>
                                      </p:cBhvr>
                                    </p:animEffect>
                                    <p:set>
                                      <p:cBhvr>
                                        <p:cTn id="197" dur="1" fill="hold">
                                          <p:stCondLst>
                                            <p:cond delay="1499"/>
                                          </p:stCondLst>
                                        </p:cTn>
                                        <p:tgtEl>
                                          <p:spTgt spid="451"/>
                                        </p:tgtEl>
                                        <p:attrNameLst>
                                          <p:attrName>style.visibility</p:attrName>
                                        </p:attrNameLst>
                                      </p:cBhvr>
                                      <p:to>
                                        <p:strVal val="hidden"/>
                                      </p:to>
                                    </p:set>
                                  </p:childTnLst>
                                </p:cTn>
                              </p:par>
                              <p:par>
                                <p:cTn id="198" presetID="6" presetClass="emph" presetSubtype="0" repeatCount="indefinite" decel="100000" fill="hold" nodeType="withEffect">
                                  <p:stCondLst>
                                    <p:cond delay="300"/>
                                  </p:stCondLst>
                                  <p:childTnLst>
                                    <p:animScale>
                                      <p:cBhvr>
                                        <p:cTn id="199" dur="1500" fill="hold"/>
                                        <p:tgtEl>
                                          <p:spTgt spid="451"/>
                                        </p:tgtEl>
                                      </p:cBhvr>
                                      <p:by x="125000" y="125000"/>
                                    </p:animScale>
                                  </p:childTnLst>
                                </p:cTn>
                              </p:par>
                              <p:par>
                                <p:cTn id="200" presetID="1" presetClass="entr" presetSubtype="0" fill="hold" nodeType="withEffect">
                                  <p:stCondLst>
                                    <p:cond delay="300"/>
                                  </p:stCondLst>
                                  <p:childTnLst>
                                    <p:set>
                                      <p:cBhvr>
                                        <p:cTn id="201" dur="1" fill="hold">
                                          <p:stCondLst>
                                            <p:cond delay="0"/>
                                          </p:stCondLst>
                                        </p:cTn>
                                        <p:tgtEl>
                                          <p:spTgt spid="481"/>
                                        </p:tgtEl>
                                        <p:attrNameLst>
                                          <p:attrName>style.visibility</p:attrName>
                                        </p:attrNameLst>
                                      </p:cBhvr>
                                      <p:to>
                                        <p:strVal val="visible"/>
                                      </p:to>
                                    </p:set>
                                  </p:childTnLst>
                                </p:cTn>
                              </p:par>
                              <p:par>
                                <p:cTn id="202" presetID="10" presetClass="exit" presetSubtype="0" repeatCount="indefinite" fill="hold" nodeType="withEffect">
                                  <p:stCondLst>
                                    <p:cond delay="50"/>
                                  </p:stCondLst>
                                  <p:childTnLst>
                                    <p:animEffect transition="out" filter="fade">
                                      <p:cBhvr>
                                        <p:cTn id="203" dur="1500"/>
                                        <p:tgtEl>
                                          <p:spTgt spid="481"/>
                                        </p:tgtEl>
                                      </p:cBhvr>
                                    </p:animEffect>
                                    <p:set>
                                      <p:cBhvr>
                                        <p:cTn id="204" dur="1" fill="hold">
                                          <p:stCondLst>
                                            <p:cond delay="1499"/>
                                          </p:stCondLst>
                                        </p:cTn>
                                        <p:tgtEl>
                                          <p:spTgt spid="481"/>
                                        </p:tgtEl>
                                        <p:attrNameLst>
                                          <p:attrName>style.visibility</p:attrName>
                                        </p:attrNameLst>
                                      </p:cBhvr>
                                      <p:to>
                                        <p:strVal val="hidden"/>
                                      </p:to>
                                    </p:set>
                                  </p:childTnLst>
                                </p:cTn>
                              </p:par>
                              <p:par>
                                <p:cTn id="205" presetID="6" presetClass="emph" presetSubtype="0" repeatCount="indefinite" decel="100000" fill="hold" nodeType="withEffect">
                                  <p:stCondLst>
                                    <p:cond delay="50"/>
                                  </p:stCondLst>
                                  <p:childTnLst>
                                    <p:animScale>
                                      <p:cBhvr>
                                        <p:cTn id="206" dur="1500" fill="hold"/>
                                        <p:tgtEl>
                                          <p:spTgt spid="481"/>
                                        </p:tgtEl>
                                      </p:cBhvr>
                                      <p:by x="125000" y="125000"/>
                                    </p:animScale>
                                  </p:childTnLst>
                                </p:cTn>
                              </p:par>
                              <p:par>
                                <p:cTn id="207" presetID="1" presetClass="entr" presetSubtype="0" fill="hold" nodeType="withEffect">
                                  <p:stCondLst>
                                    <p:cond delay="150"/>
                                  </p:stCondLst>
                                  <p:childTnLst>
                                    <p:set>
                                      <p:cBhvr>
                                        <p:cTn id="208" dur="1" fill="hold">
                                          <p:stCondLst>
                                            <p:cond delay="0"/>
                                          </p:stCondLst>
                                        </p:cTn>
                                        <p:tgtEl>
                                          <p:spTgt spid="473"/>
                                        </p:tgtEl>
                                        <p:attrNameLst>
                                          <p:attrName>style.visibility</p:attrName>
                                        </p:attrNameLst>
                                      </p:cBhvr>
                                      <p:to>
                                        <p:strVal val="visible"/>
                                      </p:to>
                                    </p:set>
                                  </p:childTnLst>
                                </p:cTn>
                              </p:par>
                              <p:par>
                                <p:cTn id="209" presetID="10" presetClass="exit" presetSubtype="0" repeatCount="indefinite" fill="hold" nodeType="withEffect">
                                  <p:stCondLst>
                                    <p:cond delay="200"/>
                                  </p:stCondLst>
                                  <p:childTnLst>
                                    <p:animEffect transition="out" filter="fade">
                                      <p:cBhvr>
                                        <p:cTn id="210" dur="1500"/>
                                        <p:tgtEl>
                                          <p:spTgt spid="473"/>
                                        </p:tgtEl>
                                      </p:cBhvr>
                                    </p:animEffect>
                                    <p:set>
                                      <p:cBhvr>
                                        <p:cTn id="211" dur="1" fill="hold">
                                          <p:stCondLst>
                                            <p:cond delay="1499"/>
                                          </p:stCondLst>
                                        </p:cTn>
                                        <p:tgtEl>
                                          <p:spTgt spid="473"/>
                                        </p:tgtEl>
                                        <p:attrNameLst>
                                          <p:attrName>style.visibility</p:attrName>
                                        </p:attrNameLst>
                                      </p:cBhvr>
                                      <p:to>
                                        <p:strVal val="hidden"/>
                                      </p:to>
                                    </p:set>
                                  </p:childTnLst>
                                </p:cTn>
                              </p:par>
                              <p:par>
                                <p:cTn id="212" presetID="6" presetClass="emph" presetSubtype="0" repeatCount="indefinite" decel="100000" fill="hold" nodeType="withEffect">
                                  <p:stCondLst>
                                    <p:cond delay="150"/>
                                  </p:stCondLst>
                                  <p:childTnLst>
                                    <p:animScale>
                                      <p:cBhvr>
                                        <p:cTn id="213" dur="1500" fill="hold"/>
                                        <p:tgtEl>
                                          <p:spTgt spid="473"/>
                                        </p:tgtEl>
                                      </p:cBhvr>
                                      <p:by x="125000" y="125000"/>
                                    </p:animScale>
                                  </p:childTnLst>
                                </p:cTn>
                              </p:par>
                              <p:par>
                                <p:cTn id="214" presetID="1" presetClass="entr" presetSubtype="0" fill="hold" nodeType="withEffect">
                                  <p:stCondLst>
                                    <p:cond delay="250"/>
                                  </p:stCondLst>
                                  <p:childTnLst>
                                    <p:set>
                                      <p:cBhvr>
                                        <p:cTn id="215" dur="1" fill="hold">
                                          <p:stCondLst>
                                            <p:cond delay="0"/>
                                          </p:stCondLst>
                                        </p:cTn>
                                        <p:tgtEl>
                                          <p:spTgt spid="470"/>
                                        </p:tgtEl>
                                        <p:attrNameLst>
                                          <p:attrName>style.visibility</p:attrName>
                                        </p:attrNameLst>
                                      </p:cBhvr>
                                      <p:to>
                                        <p:strVal val="visible"/>
                                      </p:to>
                                    </p:set>
                                  </p:childTnLst>
                                </p:cTn>
                              </p:par>
                              <p:par>
                                <p:cTn id="216" presetID="10" presetClass="exit" presetSubtype="0" repeatCount="indefinite" fill="hold" nodeType="withEffect">
                                  <p:stCondLst>
                                    <p:cond delay="300"/>
                                  </p:stCondLst>
                                  <p:childTnLst>
                                    <p:animEffect transition="out" filter="fade">
                                      <p:cBhvr>
                                        <p:cTn id="217" dur="1500"/>
                                        <p:tgtEl>
                                          <p:spTgt spid="470"/>
                                        </p:tgtEl>
                                      </p:cBhvr>
                                    </p:animEffect>
                                    <p:set>
                                      <p:cBhvr>
                                        <p:cTn id="218" dur="1" fill="hold">
                                          <p:stCondLst>
                                            <p:cond delay="1499"/>
                                          </p:stCondLst>
                                        </p:cTn>
                                        <p:tgtEl>
                                          <p:spTgt spid="470"/>
                                        </p:tgtEl>
                                        <p:attrNameLst>
                                          <p:attrName>style.visibility</p:attrName>
                                        </p:attrNameLst>
                                      </p:cBhvr>
                                      <p:to>
                                        <p:strVal val="hidden"/>
                                      </p:to>
                                    </p:set>
                                  </p:childTnLst>
                                </p:cTn>
                              </p:par>
                              <p:par>
                                <p:cTn id="219" presetID="6" presetClass="emph" presetSubtype="0" repeatCount="indefinite" decel="100000" fill="hold" nodeType="withEffect">
                                  <p:stCondLst>
                                    <p:cond delay="300"/>
                                  </p:stCondLst>
                                  <p:childTnLst>
                                    <p:animScale>
                                      <p:cBhvr>
                                        <p:cTn id="220" dur="1500" fill="hold"/>
                                        <p:tgtEl>
                                          <p:spTgt spid="470"/>
                                        </p:tgtEl>
                                      </p:cBhvr>
                                      <p:by x="125000" y="125000"/>
                                    </p:animScale>
                                  </p:childTnLst>
                                </p:cTn>
                              </p:par>
                              <p:par>
                                <p:cTn id="221" presetID="1" presetClass="entr" presetSubtype="0" fill="hold" nodeType="withEffect">
                                  <p:stCondLst>
                                    <p:cond delay="300"/>
                                  </p:stCondLst>
                                  <p:childTnLst>
                                    <p:set>
                                      <p:cBhvr>
                                        <p:cTn id="222" dur="1" fill="hold">
                                          <p:stCondLst>
                                            <p:cond delay="0"/>
                                          </p:stCondLst>
                                        </p:cTn>
                                        <p:tgtEl>
                                          <p:spTgt spid="500"/>
                                        </p:tgtEl>
                                        <p:attrNameLst>
                                          <p:attrName>style.visibility</p:attrName>
                                        </p:attrNameLst>
                                      </p:cBhvr>
                                      <p:to>
                                        <p:strVal val="visible"/>
                                      </p:to>
                                    </p:set>
                                  </p:childTnLst>
                                </p:cTn>
                              </p:par>
                              <p:par>
                                <p:cTn id="223" presetID="10" presetClass="exit" presetSubtype="0" repeatCount="indefinite" fill="hold" nodeType="withEffect">
                                  <p:stCondLst>
                                    <p:cond delay="50"/>
                                  </p:stCondLst>
                                  <p:childTnLst>
                                    <p:animEffect transition="out" filter="fade">
                                      <p:cBhvr>
                                        <p:cTn id="224" dur="1500"/>
                                        <p:tgtEl>
                                          <p:spTgt spid="500"/>
                                        </p:tgtEl>
                                      </p:cBhvr>
                                    </p:animEffect>
                                    <p:set>
                                      <p:cBhvr>
                                        <p:cTn id="225" dur="1" fill="hold">
                                          <p:stCondLst>
                                            <p:cond delay="1499"/>
                                          </p:stCondLst>
                                        </p:cTn>
                                        <p:tgtEl>
                                          <p:spTgt spid="500"/>
                                        </p:tgtEl>
                                        <p:attrNameLst>
                                          <p:attrName>style.visibility</p:attrName>
                                        </p:attrNameLst>
                                      </p:cBhvr>
                                      <p:to>
                                        <p:strVal val="hidden"/>
                                      </p:to>
                                    </p:set>
                                  </p:childTnLst>
                                </p:cTn>
                              </p:par>
                              <p:par>
                                <p:cTn id="226" presetID="6" presetClass="emph" presetSubtype="0" repeatCount="indefinite" decel="100000" fill="hold" nodeType="withEffect">
                                  <p:stCondLst>
                                    <p:cond delay="50"/>
                                  </p:stCondLst>
                                  <p:childTnLst>
                                    <p:animScale>
                                      <p:cBhvr>
                                        <p:cTn id="227" dur="1500" fill="hold"/>
                                        <p:tgtEl>
                                          <p:spTgt spid="500"/>
                                        </p:tgtEl>
                                      </p:cBhvr>
                                      <p:by x="125000" y="125000"/>
                                    </p:animScale>
                                  </p:childTnLst>
                                </p:cTn>
                              </p:par>
                              <p:par>
                                <p:cTn id="228" presetID="1" presetClass="entr" presetSubtype="0" fill="hold" nodeType="withEffect">
                                  <p:stCondLst>
                                    <p:cond delay="150"/>
                                  </p:stCondLst>
                                  <p:childTnLst>
                                    <p:set>
                                      <p:cBhvr>
                                        <p:cTn id="229" dur="1" fill="hold">
                                          <p:stCondLst>
                                            <p:cond delay="0"/>
                                          </p:stCondLst>
                                        </p:cTn>
                                        <p:tgtEl>
                                          <p:spTgt spid="492"/>
                                        </p:tgtEl>
                                        <p:attrNameLst>
                                          <p:attrName>style.visibility</p:attrName>
                                        </p:attrNameLst>
                                      </p:cBhvr>
                                      <p:to>
                                        <p:strVal val="visible"/>
                                      </p:to>
                                    </p:set>
                                  </p:childTnLst>
                                </p:cTn>
                              </p:par>
                              <p:par>
                                <p:cTn id="230" presetID="10" presetClass="exit" presetSubtype="0" repeatCount="indefinite" fill="hold" nodeType="withEffect">
                                  <p:stCondLst>
                                    <p:cond delay="200"/>
                                  </p:stCondLst>
                                  <p:childTnLst>
                                    <p:animEffect transition="out" filter="fade">
                                      <p:cBhvr>
                                        <p:cTn id="231" dur="1500"/>
                                        <p:tgtEl>
                                          <p:spTgt spid="492"/>
                                        </p:tgtEl>
                                      </p:cBhvr>
                                    </p:animEffect>
                                    <p:set>
                                      <p:cBhvr>
                                        <p:cTn id="232" dur="1" fill="hold">
                                          <p:stCondLst>
                                            <p:cond delay="1499"/>
                                          </p:stCondLst>
                                        </p:cTn>
                                        <p:tgtEl>
                                          <p:spTgt spid="492"/>
                                        </p:tgtEl>
                                        <p:attrNameLst>
                                          <p:attrName>style.visibility</p:attrName>
                                        </p:attrNameLst>
                                      </p:cBhvr>
                                      <p:to>
                                        <p:strVal val="hidden"/>
                                      </p:to>
                                    </p:set>
                                  </p:childTnLst>
                                </p:cTn>
                              </p:par>
                              <p:par>
                                <p:cTn id="233" presetID="6" presetClass="emph" presetSubtype="0" repeatCount="indefinite" decel="100000" fill="hold" nodeType="withEffect">
                                  <p:stCondLst>
                                    <p:cond delay="150"/>
                                  </p:stCondLst>
                                  <p:childTnLst>
                                    <p:animScale>
                                      <p:cBhvr>
                                        <p:cTn id="234" dur="1500" fill="hold"/>
                                        <p:tgtEl>
                                          <p:spTgt spid="492"/>
                                        </p:tgtEl>
                                      </p:cBhvr>
                                      <p:by x="125000" y="125000"/>
                                    </p:animScale>
                                  </p:childTnLst>
                                </p:cTn>
                              </p:par>
                              <p:par>
                                <p:cTn id="235" presetID="1" presetClass="entr" presetSubtype="0" fill="hold" nodeType="withEffect">
                                  <p:stCondLst>
                                    <p:cond delay="250"/>
                                  </p:stCondLst>
                                  <p:childTnLst>
                                    <p:set>
                                      <p:cBhvr>
                                        <p:cTn id="236" dur="1" fill="hold">
                                          <p:stCondLst>
                                            <p:cond delay="0"/>
                                          </p:stCondLst>
                                        </p:cTn>
                                        <p:tgtEl>
                                          <p:spTgt spid="484"/>
                                        </p:tgtEl>
                                        <p:attrNameLst>
                                          <p:attrName>style.visibility</p:attrName>
                                        </p:attrNameLst>
                                      </p:cBhvr>
                                      <p:to>
                                        <p:strVal val="visible"/>
                                      </p:to>
                                    </p:set>
                                  </p:childTnLst>
                                </p:cTn>
                              </p:par>
                              <p:par>
                                <p:cTn id="237" presetID="10" presetClass="exit" presetSubtype="0" repeatCount="indefinite" fill="hold" nodeType="withEffect">
                                  <p:stCondLst>
                                    <p:cond delay="300"/>
                                  </p:stCondLst>
                                  <p:childTnLst>
                                    <p:animEffect transition="out" filter="fade">
                                      <p:cBhvr>
                                        <p:cTn id="238" dur="1500"/>
                                        <p:tgtEl>
                                          <p:spTgt spid="484"/>
                                        </p:tgtEl>
                                      </p:cBhvr>
                                    </p:animEffect>
                                    <p:set>
                                      <p:cBhvr>
                                        <p:cTn id="239" dur="1" fill="hold">
                                          <p:stCondLst>
                                            <p:cond delay="1499"/>
                                          </p:stCondLst>
                                        </p:cTn>
                                        <p:tgtEl>
                                          <p:spTgt spid="484"/>
                                        </p:tgtEl>
                                        <p:attrNameLst>
                                          <p:attrName>style.visibility</p:attrName>
                                        </p:attrNameLst>
                                      </p:cBhvr>
                                      <p:to>
                                        <p:strVal val="hidden"/>
                                      </p:to>
                                    </p:set>
                                  </p:childTnLst>
                                </p:cTn>
                              </p:par>
                              <p:par>
                                <p:cTn id="240" presetID="6" presetClass="emph" presetSubtype="0" repeatCount="indefinite" decel="100000" fill="hold" nodeType="withEffect">
                                  <p:stCondLst>
                                    <p:cond delay="300"/>
                                  </p:stCondLst>
                                  <p:childTnLst>
                                    <p:animScale>
                                      <p:cBhvr>
                                        <p:cTn id="241" dur="1500" fill="hold"/>
                                        <p:tgtEl>
                                          <p:spTgt spid="484"/>
                                        </p:tgtEl>
                                      </p:cBhvr>
                                      <p:by x="125000" y="125000"/>
                                    </p:animScale>
                                  </p:childTnLst>
                                </p:cTn>
                              </p:par>
                              <p:par>
                                <p:cTn id="242" presetID="10" presetClass="entr" presetSubtype="0" fill="hold" grpId="0" nodeType="withEffect">
                                  <p:stCondLst>
                                    <p:cond delay="300"/>
                                  </p:stCondLst>
                                  <p:childTnLst>
                                    <p:set>
                                      <p:cBhvr>
                                        <p:cTn id="243" dur="1" fill="hold">
                                          <p:stCondLst>
                                            <p:cond delay="0"/>
                                          </p:stCondLst>
                                        </p:cTn>
                                        <p:tgtEl>
                                          <p:spTgt spid="6"/>
                                        </p:tgtEl>
                                        <p:attrNameLst>
                                          <p:attrName>style.visibility</p:attrName>
                                        </p:attrNameLst>
                                      </p:cBhvr>
                                      <p:to>
                                        <p:strVal val="visible"/>
                                      </p:to>
                                    </p:set>
                                    <p:animEffect transition="in" filter="fade">
                                      <p:cBhvr>
                                        <p:cTn id="244" dur="500"/>
                                        <p:tgtEl>
                                          <p:spTgt spid="6"/>
                                        </p:tgtEl>
                                      </p:cBhvr>
                                    </p:animEffect>
                                  </p:childTnLst>
                                </p:cTn>
                              </p:par>
                              <p:par>
                                <p:cTn id="245" presetID="10" presetClass="entr" presetSubtype="0" fill="hold" grpId="0" nodeType="withEffect">
                                  <p:stCondLst>
                                    <p:cond delay="300"/>
                                  </p:stCondLst>
                                  <p:childTnLst>
                                    <p:set>
                                      <p:cBhvr>
                                        <p:cTn id="246" dur="1" fill="hold">
                                          <p:stCondLst>
                                            <p:cond delay="0"/>
                                          </p:stCondLst>
                                        </p:cTn>
                                        <p:tgtEl>
                                          <p:spTgt spid="307"/>
                                        </p:tgtEl>
                                        <p:attrNameLst>
                                          <p:attrName>style.visibility</p:attrName>
                                        </p:attrNameLst>
                                      </p:cBhvr>
                                      <p:to>
                                        <p:strVal val="visible"/>
                                      </p:to>
                                    </p:set>
                                    <p:animEffect transition="in" filter="fade">
                                      <p:cBhvr>
                                        <p:cTn id="247" dur="500"/>
                                        <p:tgtEl>
                                          <p:spTgt spid="307"/>
                                        </p:tgtEl>
                                      </p:cBhvr>
                                    </p:animEffect>
                                  </p:childTnLst>
                                </p:cTn>
                              </p:par>
                            </p:childTnLst>
                          </p:cTn>
                        </p:par>
                        <p:par>
                          <p:cTn id="248" fill="hold">
                            <p:stCondLst>
                              <p:cond delay="2300"/>
                            </p:stCondLst>
                            <p:childTnLst>
                              <p:par>
                                <p:cTn id="249" presetID="16" presetClass="entr" presetSubtype="37" fill="hold" grpId="0" nodeType="afterEffect">
                                  <p:stCondLst>
                                    <p:cond delay="0"/>
                                  </p:stCondLst>
                                  <p:childTnLst>
                                    <p:set>
                                      <p:cBhvr>
                                        <p:cTn id="250" dur="1" fill="hold">
                                          <p:stCondLst>
                                            <p:cond delay="0"/>
                                          </p:stCondLst>
                                        </p:cTn>
                                        <p:tgtEl>
                                          <p:spTgt spid="5"/>
                                        </p:tgtEl>
                                        <p:attrNameLst>
                                          <p:attrName>style.visibility</p:attrName>
                                        </p:attrNameLst>
                                      </p:cBhvr>
                                      <p:to>
                                        <p:strVal val="visible"/>
                                      </p:to>
                                    </p:set>
                                    <p:animEffect transition="in" filter="barn(outVertical)">
                                      <p:cBhvr>
                                        <p:cTn id="2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animBg="1"/>
      <p:bldP spid="249" grpId="0" animBg="1"/>
      <p:bldP spid="249" grpId="1" animBg="1"/>
      <p:bldP spid="249" grpId="2" animBg="1"/>
      <p:bldP spid="250" grpId="0" animBg="1"/>
      <p:bldP spid="250" grpId="1" animBg="1"/>
      <p:bldP spid="250" grpId="2" animBg="1"/>
      <p:bldP spid="251" grpId="0" animBg="1"/>
      <p:bldP spid="251" grpId="1" animBg="1"/>
      <p:bldP spid="251" grpId="2" animBg="1"/>
      <p:bldP spid="269" grpId="0" animBg="1"/>
      <p:bldP spid="269" grpId="1" animBg="1"/>
      <p:bldP spid="269" grpId="2" animBg="1"/>
      <p:bldP spid="270" grpId="0" animBg="1"/>
      <p:bldP spid="270" grpId="1" animBg="1"/>
      <p:bldP spid="270" grpId="2" animBg="1"/>
      <p:bldP spid="271" grpId="0" animBg="1"/>
      <p:bldP spid="271" grpId="1" animBg="1"/>
      <p:bldP spid="271" grpId="2" animBg="1"/>
      <p:bldP spid="272" grpId="0" animBg="1"/>
      <p:bldP spid="272" grpId="1" animBg="1"/>
      <p:bldP spid="272" grpId="2" animBg="1"/>
      <p:bldP spid="273" grpId="0" animBg="1"/>
      <p:bldP spid="273" grpId="1" animBg="1"/>
      <p:bldP spid="273" grpId="2" animBg="1"/>
      <p:bldP spid="274" grpId="0" animBg="1"/>
      <p:bldP spid="274" grpId="1" animBg="1"/>
      <p:bldP spid="274" grpId="2" animBg="1"/>
      <p:bldP spid="311" grpId="0" animBg="1"/>
      <p:bldP spid="311" grpId="1" animBg="1"/>
      <p:bldP spid="311" grpId="2" animBg="1"/>
      <p:bldP spid="312" grpId="0" animBg="1"/>
      <p:bldP spid="312" grpId="1" animBg="1"/>
      <p:bldP spid="312" grpId="2" animBg="1"/>
      <p:bldP spid="313" grpId="0" animBg="1"/>
      <p:bldP spid="313" grpId="1" animBg="1"/>
      <p:bldP spid="313" grpId="2" animBg="1"/>
      <p:bldP spid="314" grpId="0" animBg="1"/>
      <p:bldP spid="314" grpId="1" animBg="1"/>
      <p:bldP spid="314" grpId="2" animBg="1"/>
      <p:bldP spid="320" grpId="0" animBg="1"/>
      <p:bldP spid="320" grpId="1" animBg="1"/>
      <p:bldP spid="320" grpId="2" animBg="1"/>
      <p:bldP spid="321" grpId="0" animBg="1"/>
      <p:bldP spid="321" grpId="1" animBg="1"/>
      <p:bldP spid="321" grpId="2" animBg="1"/>
      <p:bldP spid="307" grpId="0" animBg="1"/>
      <p:bldP spid="6"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b="-38"/>
          <a:stretch/>
        </p:blipFill>
        <p:spPr>
          <a:xfrm>
            <a:off x="4635299" y="1241310"/>
            <a:ext cx="4508700" cy="3903687"/>
          </a:xfrm>
          <a:prstGeom prst="rect">
            <a:avLst/>
          </a:prstGeom>
        </p:spPr>
      </p:pic>
      <p:sp>
        <p:nvSpPr>
          <p:cNvPr id="21" name="Rectangle 20"/>
          <p:cNvSpPr/>
          <p:nvPr/>
        </p:nvSpPr>
        <p:spPr>
          <a:xfrm>
            <a:off x="2986329" y="1145052"/>
            <a:ext cx="4984191" cy="3999945"/>
          </a:xfrm>
          <a:prstGeom prst="rect">
            <a:avLst/>
          </a:prstGeom>
          <a:gradFill>
            <a:gsLst>
              <a:gs pos="37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 name="Title 1"/>
          <p:cNvSpPr>
            <a:spLocks noGrp="1"/>
          </p:cNvSpPr>
          <p:nvPr>
            <p:ph type="title"/>
          </p:nvPr>
        </p:nvSpPr>
        <p:spPr/>
        <p:txBody>
          <a:bodyPr/>
          <a:lstStyle/>
          <a:p>
            <a:r>
              <a:rPr lang="en-US" altLang="ja-JP">
                <a:latin typeface="Arial"/>
                <a:ea typeface="ＭＳ Ｐゴシック"/>
              </a:rPr>
              <a:t>2 </a:t>
            </a:r>
            <a:r>
              <a:rPr lang="ja-JP" altLang="en-US">
                <a:latin typeface="Arial"/>
                <a:ea typeface="ＭＳ Ｐゴシック"/>
              </a:rPr>
              <a:t>つの異なるエリアでカバレッジを最大化</a:t>
            </a:r>
            <a:br>
              <a:rPr lang="ja-JP" altLang="en-US">
                <a:latin typeface="Arial"/>
                <a:ea typeface="ＭＳ Ｐゴシック"/>
              </a:rPr>
            </a:br>
            <a:r>
              <a:rPr lang="ja-JP" altLang="en-US" sz="2000">
                <a:solidFill>
                  <a:schemeClr val="accent1"/>
                </a:solidFill>
                <a:latin typeface="Arial"/>
                <a:ea typeface="ＭＳ Ｐゴシック"/>
              </a:rPr>
              <a:t>デュアル </a:t>
            </a:r>
            <a:r>
              <a:rPr lang="en-US" altLang="ja-JP" sz="2000">
                <a:solidFill>
                  <a:schemeClr val="accent1"/>
                </a:solidFill>
                <a:latin typeface="Arial"/>
                <a:ea typeface="ＭＳ Ｐゴシック"/>
              </a:rPr>
              <a:t>5 GHz </a:t>
            </a:r>
            <a:r>
              <a:rPr lang="ja-JP" altLang="en-US" sz="2000">
                <a:solidFill>
                  <a:schemeClr val="accent1"/>
                </a:solidFill>
                <a:latin typeface="Arial"/>
                <a:ea typeface="ＭＳ Ｐゴシック"/>
              </a:rPr>
              <a:t>マクロ</a:t>
            </a:r>
            <a:r>
              <a:rPr lang="en-US" altLang="ja-JP" sz="2000">
                <a:solidFill>
                  <a:schemeClr val="accent1"/>
                </a:solidFill>
                <a:latin typeface="Arial"/>
                <a:ea typeface="ＭＳ Ｐゴシック"/>
              </a:rPr>
              <a:t>/</a:t>
            </a:r>
            <a:r>
              <a:rPr lang="ja-JP" altLang="en-US" sz="2000">
                <a:solidFill>
                  <a:schemeClr val="accent1"/>
                </a:solidFill>
                <a:latin typeface="Arial"/>
                <a:ea typeface="ＭＳ Ｐゴシック"/>
              </a:rPr>
              <a:t>マクロ セル</a:t>
            </a:r>
            <a:endParaRPr lang="ja-JP" altLang="en-US" sz="2000" dirty="0">
              <a:solidFill>
                <a:schemeClr val="accent1"/>
              </a:solidFill>
              <a:latin typeface="Arial"/>
              <a:ea typeface="ＭＳ Ｐゴシック"/>
            </a:endParaRPr>
          </a:p>
        </p:txBody>
      </p:sp>
      <p:sp>
        <p:nvSpPr>
          <p:cNvPr id="10" name="Rectangle 9"/>
          <p:cNvSpPr/>
          <p:nvPr/>
        </p:nvSpPr>
        <p:spPr>
          <a:xfrm>
            <a:off x="0" y="4408081"/>
            <a:ext cx="9179911" cy="735419"/>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11" name="TextBox 10"/>
          <p:cNvSpPr txBox="1"/>
          <p:nvPr/>
        </p:nvSpPr>
        <p:spPr>
          <a:xfrm>
            <a:off x="0" y="4601992"/>
            <a:ext cx="9143999" cy="369332"/>
          </a:xfrm>
          <a:prstGeom prst="rect">
            <a:avLst/>
          </a:prstGeom>
          <a:noFill/>
        </p:spPr>
        <p:txBody>
          <a:bodyPr wrap="square" rtlCol="0">
            <a:spAutoFit/>
          </a:bodyPr>
          <a:lstStyle/>
          <a:p>
            <a:pPr algn="ctr"/>
            <a:r>
              <a:rPr lang="ja-JP" altLang="en-US" dirty="0">
                <a:solidFill>
                  <a:srgbClr val="FFFFFF"/>
                </a:solidFill>
                <a:latin typeface="Arial"/>
                <a:ea typeface="ＭＳ Ｐゴシック"/>
              </a:rPr>
              <a:t>アクセス ポイントの削減でネットワーク コストを最適化</a:t>
            </a:r>
          </a:p>
        </p:txBody>
      </p:sp>
      <p:sp>
        <p:nvSpPr>
          <p:cNvPr id="12" name="Rectangle 11"/>
          <p:cNvSpPr/>
          <p:nvPr/>
        </p:nvSpPr>
        <p:spPr>
          <a:xfrm>
            <a:off x="437766" y="1176720"/>
            <a:ext cx="3540345" cy="553998"/>
          </a:xfrm>
          <a:prstGeom prst="rect">
            <a:avLst/>
          </a:prstGeom>
        </p:spPr>
        <p:txBody>
          <a:bodyPr wrap="square">
            <a:spAutoFit/>
          </a:bodyPr>
          <a:lstStyle/>
          <a:p>
            <a:r>
              <a:rPr lang="ja-JP" altLang="en-US" sz="1500" dirty="0">
                <a:solidFill>
                  <a:srgbClr val="049FD9"/>
                </a:solidFill>
                <a:latin typeface="Arial"/>
                <a:ea typeface="ＭＳ Ｐゴシック"/>
              </a:rPr>
              <a:t>外部アンテナを使用して、</a:t>
            </a:r>
            <a:r>
              <a:rPr lang="en-US" altLang="ja-JP" sz="1500" dirty="0">
                <a:solidFill>
                  <a:srgbClr val="049FD9"/>
                </a:solidFill>
                <a:latin typeface="Arial"/>
                <a:ea typeface="ＭＳ Ｐゴシック"/>
              </a:rPr>
              <a:t>1 </a:t>
            </a:r>
            <a:r>
              <a:rPr lang="ja-JP" altLang="en-US" sz="1500" dirty="0">
                <a:solidFill>
                  <a:srgbClr val="049FD9"/>
                </a:solidFill>
                <a:latin typeface="Arial"/>
                <a:ea typeface="ＭＳ Ｐゴシック"/>
              </a:rPr>
              <a:t>つのアクセス ポイントで </a:t>
            </a:r>
            <a:r>
              <a:rPr lang="en-US" altLang="ja-JP" sz="1500" dirty="0">
                <a:solidFill>
                  <a:srgbClr val="049FD9"/>
                </a:solidFill>
                <a:latin typeface="Arial"/>
                <a:ea typeface="ＭＳ Ｐゴシック"/>
              </a:rPr>
              <a:t>2 </a:t>
            </a:r>
            <a:r>
              <a:rPr lang="ja-JP" altLang="en-US" sz="1500" dirty="0">
                <a:solidFill>
                  <a:srgbClr val="049FD9"/>
                </a:solidFill>
                <a:latin typeface="Arial"/>
                <a:ea typeface="ＭＳ Ｐゴシック"/>
              </a:rPr>
              <a:t>つの異なるエリアをカバー </a:t>
            </a:r>
          </a:p>
        </p:txBody>
      </p:sp>
      <p:cxnSp>
        <p:nvCxnSpPr>
          <p:cNvPr id="13" name="Straight Connector 12"/>
          <p:cNvCxnSpPr/>
          <p:nvPr/>
        </p:nvCxnSpPr>
        <p:spPr>
          <a:xfrm>
            <a:off x="544850" y="2184637"/>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37766" y="2407724"/>
            <a:ext cx="4015788" cy="553998"/>
          </a:xfrm>
          <a:prstGeom prst="rect">
            <a:avLst/>
          </a:prstGeom>
        </p:spPr>
        <p:txBody>
          <a:bodyPr wrap="square">
            <a:spAutoFit/>
          </a:bodyPr>
          <a:lstStyle/>
          <a:p>
            <a:r>
              <a:rPr lang="ja-JP" altLang="en-US" sz="1500" dirty="0">
                <a:solidFill>
                  <a:srgbClr val="049FD9"/>
                </a:solidFill>
                <a:latin typeface="Arial"/>
                <a:ea typeface="ＭＳ Ｐゴシック"/>
              </a:rPr>
              <a:t>密度のニーズが一致している場所で優れたユーザ エクスペリエンスを提供</a:t>
            </a:r>
          </a:p>
        </p:txBody>
      </p:sp>
      <p:cxnSp>
        <p:nvCxnSpPr>
          <p:cNvPr id="15" name="Straight Connector 14"/>
          <p:cNvCxnSpPr/>
          <p:nvPr/>
        </p:nvCxnSpPr>
        <p:spPr>
          <a:xfrm>
            <a:off x="544850" y="3184809"/>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37766" y="3407896"/>
            <a:ext cx="4015788" cy="784830"/>
          </a:xfrm>
          <a:prstGeom prst="rect">
            <a:avLst/>
          </a:prstGeom>
        </p:spPr>
        <p:txBody>
          <a:bodyPr wrap="square">
            <a:spAutoFit/>
          </a:bodyPr>
          <a:lstStyle/>
          <a:p>
            <a:r>
              <a:rPr lang="ja-JP" altLang="en-US" sz="1500" dirty="0">
                <a:solidFill>
                  <a:srgbClr val="049FD9"/>
                </a:solidFill>
                <a:latin typeface="Arial"/>
                <a:ea typeface="ＭＳ Ｐゴシック"/>
              </a:rPr>
              <a:t>保管倉庫に最適：</a:t>
            </a:r>
            <a:r>
              <a:rPr lang="en-US" altLang="ja-JP" sz="1500" dirty="0">
                <a:solidFill>
                  <a:srgbClr val="049FD9"/>
                </a:solidFill>
                <a:latin typeface="Arial"/>
                <a:ea typeface="ＭＳ Ｐゴシック"/>
              </a:rPr>
              <a:t>1 </a:t>
            </a:r>
            <a:r>
              <a:rPr lang="ja-JP" altLang="en-US" sz="1500" dirty="0">
                <a:solidFill>
                  <a:srgbClr val="049FD9"/>
                </a:solidFill>
                <a:latin typeface="Arial"/>
                <a:ea typeface="ＭＳ Ｐゴシック"/>
              </a:rPr>
              <a:t>つのデュアル無線アクセス ポイントで広いスペースの異なる区域をカバーし、コストを最適化</a:t>
            </a:r>
          </a:p>
        </p:txBody>
      </p:sp>
    </p:spTree>
    <p:extLst>
      <p:ext uri="{BB962C8B-B14F-4D97-AF65-F5344CB8AC3E}">
        <p14:creationId xmlns:p14="http://schemas.microsoft.com/office/powerpoint/2010/main" val="23733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4411" y="832553"/>
            <a:ext cx="6600028" cy="4166032"/>
          </a:xfrm>
          <a:prstGeom prst="rect">
            <a:avLst/>
          </a:prstGeom>
        </p:spPr>
      </p:pic>
      <p:sp>
        <p:nvSpPr>
          <p:cNvPr id="334" name="Rectangle 1"/>
          <p:cNvSpPr/>
          <p:nvPr>
            <p:custDataLst>
              <p:tags r:id="rId1"/>
            </p:custDataLst>
          </p:nvPr>
        </p:nvSpPr>
        <p:spPr>
          <a:xfrm>
            <a:off x="0" y="274320"/>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9" name="Group 113"/>
          <p:cNvGrpSpPr/>
          <p:nvPr/>
        </p:nvGrpSpPr>
        <p:grpSpPr>
          <a:xfrm>
            <a:off x="3599259" y="3891713"/>
            <a:ext cx="279226" cy="279226"/>
            <a:chOff x="8129377" y="1720034"/>
            <a:chExt cx="279226" cy="279226"/>
          </a:xfrm>
        </p:grpSpPr>
        <p:sp>
          <p:nvSpPr>
            <p:cNvPr id="60" name="Oval 5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1" name="Group 115"/>
            <p:cNvGrpSpPr/>
            <p:nvPr/>
          </p:nvGrpSpPr>
          <p:grpSpPr>
            <a:xfrm>
              <a:off x="8234764" y="1769177"/>
              <a:ext cx="72837" cy="187637"/>
              <a:chOff x="-1077913" y="2101851"/>
              <a:chExt cx="1011238" cy="2605088"/>
            </a:xfrm>
            <a:solidFill>
              <a:schemeClr val="bg2"/>
            </a:solidFill>
          </p:grpSpPr>
          <p:sp>
            <p:nvSpPr>
              <p:cNvPr id="62" name="Freeform 6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3" name="Freeform 6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9" name="Group 113"/>
          <p:cNvGrpSpPr/>
          <p:nvPr/>
        </p:nvGrpSpPr>
        <p:grpSpPr>
          <a:xfrm>
            <a:off x="5025346" y="2939965"/>
            <a:ext cx="279226" cy="279226"/>
            <a:chOff x="8129377" y="1720034"/>
            <a:chExt cx="279226" cy="279226"/>
          </a:xfrm>
        </p:grpSpPr>
        <p:sp>
          <p:nvSpPr>
            <p:cNvPr id="70" name="Oval 6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71" name="Group 115"/>
            <p:cNvGrpSpPr/>
            <p:nvPr/>
          </p:nvGrpSpPr>
          <p:grpSpPr>
            <a:xfrm>
              <a:off x="8234764" y="1769177"/>
              <a:ext cx="72837" cy="187637"/>
              <a:chOff x="-1077913" y="2101851"/>
              <a:chExt cx="1011238" cy="2605088"/>
            </a:xfrm>
            <a:solidFill>
              <a:schemeClr val="bg2"/>
            </a:solidFill>
          </p:grpSpPr>
          <p:sp>
            <p:nvSpPr>
              <p:cNvPr id="72" name="Freeform 7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73" name="Freeform 7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84" name="Group 113"/>
          <p:cNvGrpSpPr/>
          <p:nvPr/>
        </p:nvGrpSpPr>
        <p:grpSpPr>
          <a:xfrm>
            <a:off x="5772128" y="2565345"/>
            <a:ext cx="279226" cy="279226"/>
            <a:chOff x="8129377" y="1720034"/>
            <a:chExt cx="279226" cy="279226"/>
          </a:xfrm>
        </p:grpSpPr>
        <p:sp>
          <p:nvSpPr>
            <p:cNvPr id="85" name="Oval 84"/>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86" name="Group 115"/>
            <p:cNvGrpSpPr/>
            <p:nvPr/>
          </p:nvGrpSpPr>
          <p:grpSpPr>
            <a:xfrm>
              <a:off x="8234764" y="1769177"/>
              <a:ext cx="72837" cy="187637"/>
              <a:chOff x="-1077913" y="2101851"/>
              <a:chExt cx="1011238" cy="2605088"/>
            </a:xfrm>
            <a:solidFill>
              <a:schemeClr val="bg2"/>
            </a:solidFill>
          </p:grpSpPr>
          <p:sp>
            <p:nvSpPr>
              <p:cNvPr id="87" name="Freeform 86"/>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88" name="Freeform 87"/>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89" name="Group 113"/>
          <p:cNvGrpSpPr/>
          <p:nvPr/>
        </p:nvGrpSpPr>
        <p:grpSpPr>
          <a:xfrm>
            <a:off x="4880661" y="2057047"/>
            <a:ext cx="279226" cy="279226"/>
            <a:chOff x="8129377" y="1720034"/>
            <a:chExt cx="279226" cy="279226"/>
          </a:xfrm>
        </p:grpSpPr>
        <p:sp>
          <p:nvSpPr>
            <p:cNvPr id="90" name="Oval 8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91" name="Group 115"/>
            <p:cNvGrpSpPr/>
            <p:nvPr/>
          </p:nvGrpSpPr>
          <p:grpSpPr>
            <a:xfrm>
              <a:off x="8234764" y="1769177"/>
              <a:ext cx="72837" cy="187637"/>
              <a:chOff x="-1077913" y="2101851"/>
              <a:chExt cx="1011238" cy="2605088"/>
            </a:xfrm>
            <a:solidFill>
              <a:schemeClr val="bg2"/>
            </a:solidFill>
          </p:grpSpPr>
          <p:sp>
            <p:nvSpPr>
              <p:cNvPr id="92" name="Freeform 9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93" name="Freeform 9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sp>
        <p:nvSpPr>
          <p:cNvPr id="205" name="Oval 204"/>
          <p:cNvSpPr/>
          <p:nvPr/>
        </p:nvSpPr>
        <p:spPr>
          <a:xfrm rot="19980492">
            <a:off x="3770755" y="1209590"/>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6" name="Oval 205"/>
          <p:cNvSpPr/>
          <p:nvPr/>
        </p:nvSpPr>
        <p:spPr>
          <a:xfrm rot="19980492">
            <a:off x="3790927" y="1367987"/>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7" name="Oval 206"/>
          <p:cNvSpPr/>
          <p:nvPr/>
        </p:nvSpPr>
        <p:spPr>
          <a:xfrm rot="19980492">
            <a:off x="3819570" y="1544878"/>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53" name="Group 92"/>
          <p:cNvGrpSpPr/>
          <p:nvPr/>
        </p:nvGrpSpPr>
        <p:grpSpPr>
          <a:xfrm>
            <a:off x="3590603" y="1654431"/>
            <a:ext cx="343195" cy="343195"/>
            <a:chOff x="11022921" y="-2056847"/>
            <a:chExt cx="904242" cy="904242"/>
          </a:xfrm>
        </p:grpSpPr>
        <p:sp>
          <p:nvSpPr>
            <p:cNvPr id="154" name="Oval 153"/>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55" name="Group 94"/>
            <p:cNvGrpSpPr/>
            <p:nvPr/>
          </p:nvGrpSpPr>
          <p:grpSpPr>
            <a:xfrm>
              <a:off x="11228154" y="-1852412"/>
              <a:ext cx="493776" cy="495372"/>
              <a:chOff x="6003191" y="4235559"/>
              <a:chExt cx="493776" cy="495372"/>
            </a:xfrm>
            <a:solidFill>
              <a:schemeClr val="accent4"/>
            </a:solidFill>
          </p:grpSpPr>
          <p:sp>
            <p:nvSpPr>
              <p:cNvPr id="15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157" name="Freeform 15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208" name="Oval 207"/>
          <p:cNvSpPr/>
          <p:nvPr/>
        </p:nvSpPr>
        <p:spPr>
          <a:xfrm rot="19980492">
            <a:off x="4747000" y="1908288"/>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9" name="Oval 208"/>
          <p:cNvSpPr/>
          <p:nvPr/>
        </p:nvSpPr>
        <p:spPr>
          <a:xfrm rot="19980492">
            <a:off x="4767172" y="2066685"/>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0" name="Oval 209"/>
          <p:cNvSpPr/>
          <p:nvPr/>
        </p:nvSpPr>
        <p:spPr>
          <a:xfrm rot="19980492">
            <a:off x="4795815" y="2243576"/>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1" name="Oval 210"/>
          <p:cNvSpPr/>
          <p:nvPr/>
        </p:nvSpPr>
        <p:spPr>
          <a:xfrm rot="19980492">
            <a:off x="5494410" y="2410328"/>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2" name="Oval 211"/>
          <p:cNvSpPr/>
          <p:nvPr/>
        </p:nvSpPr>
        <p:spPr>
          <a:xfrm rot="19980492">
            <a:off x="5514582" y="2568725"/>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3" name="Oval 212"/>
          <p:cNvSpPr/>
          <p:nvPr/>
        </p:nvSpPr>
        <p:spPr>
          <a:xfrm rot="19980492">
            <a:off x="5543225" y="2745616"/>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07" name="Group 92"/>
          <p:cNvGrpSpPr/>
          <p:nvPr/>
        </p:nvGrpSpPr>
        <p:grpSpPr>
          <a:xfrm>
            <a:off x="5318159" y="2860104"/>
            <a:ext cx="343195" cy="343195"/>
            <a:chOff x="11022921" y="-2056847"/>
            <a:chExt cx="904242" cy="904242"/>
          </a:xfrm>
        </p:grpSpPr>
        <p:sp>
          <p:nvSpPr>
            <p:cNvPr id="308" name="Oval 307"/>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09" name="Group 94"/>
            <p:cNvGrpSpPr/>
            <p:nvPr/>
          </p:nvGrpSpPr>
          <p:grpSpPr>
            <a:xfrm>
              <a:off x="11228154" y="-1852412"/>
              <a:ext cx="493776" cy="495372"/>
              <a:chOff x="6003191" y="4235559"/>
              <a:chExt cx="493776" cy="495372"/>
            </a:xfrm>
            <a:solidFill>
              <a:schemeClr val="accent4"/>
            </a:solidFill>
          </p:grpSpPr>
          <p:sp>
            <p:nvSpPr>
              <p:cNvPr id="31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311" name="Freeform 31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312" name="Group 92"/>
          <p:cNvGrpSpPr/>
          <p:nvPr/>
        </p:nvGrpSpPr>
        <p:grpSpPr>
          <a:xfrm>
            <a:off x="4563407" y="2357910"/>
            <a:ext cx="343195" cy="343195"/>
            <a:chOff x="11022921" y="-2056847"/>
            <a:chExt cx="904242" cy="904242"/>
          </a:xfrm>
        </p:grpSpPr>
        <p:sp>
          <p:nvSpPr>
            <p:cNvPr id="313" name="Oval 312"/>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314" name="Group 94"/>
            <p:cNvGrpSpPr/>
            <p:nvPr/>
          </p:nvGrpSpPr>
          <p:grpSpPr>
            <a:xfrm>
              <a:off x="11228154" y="-1852412"/>
              <a:ext cx="493776" cy="495372"/>
              <a:chOff x="6003191" y="4235559"/>
              <a:chExt cx="493776" cy="495372"/>
            </a:xfrm>
            <a:solidFill>
              <a:schemeClr val="accent4"/>
            </a:solidFill>
          </p:grpSpPr>
          <p:sp>
            <p:nvSpPr>
              <p:cNvPr id="315"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316" name="Freeform 315"/>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320" name="Oval 319"/>
          <p:cNvSpPr/>
          <p:nvPr/>
        </p:nvSpPr>
        <p:spPr>
          <a:xfrm rot="19980492">
            <a:off x="1668139" y="2412925"/>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1" name="Oval 320"/>
          <p:cNvSpPr/>
          <p:nvPr/>
        </p:nvSpPr>
        <p:spPr>
          <a:xfrm rot="19980492">
            <a:off x="1688311" y="2571322"/>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2" name="Oval 321"/>
          <p:cNvSpPr/>
          <p:nvPr/>
        </p:nvSpPr>
        <p:spPr>
          <a:xfrm rot="19980492">
            <a:off x="1716954" y="2748213"/>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93" name="Group 92"/>
          <p:cNvGrpSpPr/>
          <p:nvPr/>
        </p:nvGrpSpPr>
        <p:grpSpPr>
          <a:xfrm>
            <a:off x="1453798" y="2907767"/>
            <a:ext cx="343195" cy="343195"/>
            <a:chOff x="11022921" y="-2056847"/>
            <a:chExt cx="904242" cy="904242"/>
          </a:xfrm>
        </p:grpSpPr>
        <p:sp>
          <p:nvSpPr>
            <p:cNvPr id="294" name="Oval 293"/>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95" name="Group 94"/>
            <p:cNvGrpSpPr/>
            <p:nvPr/>
          </p:nvGrpSpPr>
          <p:grpSpPr>
            <a:xfrm>
              <a:off x="11228154" y="-1852412"/>
              <a:ext cx="493776" cy="495372"/>
              <a:chOff x="6003191" y="4235559"/>
              <a:chExt cx="493776" cy="495372"/>
            </a:xfrm>
            <a:solidFill>
              <a:schemeClr val="accent4"/>
            </a:solidFill>
          </p:grpSpPr>
          <p:sp>
            <p:nvSpPr>
              <p:cNvPr id="29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97" name="Freeform 29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323" name="Oval 322"/>
          <p:cNvSpPr/>
          <p:nvPr/>
        </p:nvSpPr>
        <p:spPr>
          <a:xfrm rot="19980492">
            <a:off x="2582089" y="3184309"/>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4" name="Oval 323"/>
          <p:cNvSpPr/>
          <p:nvPr/>
        </p:nvSpPr>
        <p:spPr>
          <a:xfrm rot="19980492">
            <a:off x="2602261" y="3342706"/>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5" name="Oval 324"/>
          <p:cNvSpPr/>
          <p:nvPr/>
        </p:nvSpPr>
        <p:spPr>
          <a:xfrm rot="19980492">
            <a:off x="2630904" y="3519597"/>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7" name="Group 92"/>
          <p:cNvGrpSpPr/>
          <p:nvPr/>
        </p:nvGrpSpPr>
        <p:grpSpPr>
          <a:xfrm>
            <a:off x="2423924" y="3646527"/>
            <a:ext cx="343195" cy="343195"/>
            <a:chOff x="11022921" y="-2056847"/>
            <a:chExt cx="904242" cy="904242"/>
          </a:xfrm>
        </p:grpSpPr>
        <p:sp>
          <p:nvSpPr>
            <p:cNvPr id="268" name="Oval 267"/>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69" name="Group 94"/>
            <p:cNvGrpSpPr/>
            <p:nvPr/>
          </p:nvGrpSpPr>
          <p:grpSpPr>
            <a:xfrm>
              <a:off x="11228154" y="-1852412"/>
              <a:ext cx="493776" cy="495372"/>
              <a:chOff x="6003191" y="4235559"/>
              <a:chExt cx="493776" cy="495372"/>
            </a:xfrm>
            <a:solidFill>
              <a:schemeClr val="accent4"/>
            </a:solidFill>
          </p:grpSpPr>
          <p:sp>
            <p:nvSpPr>
              <p:cNvPr id="27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71" name="Freeform 27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326" name="Oval 325"/>
          <p:cNvSpPr/>
          <p:nvPr/>
        </p:nvSpPr>
        <p:spPr>
          <a:xfrm rot="19980492">
            <a:off x="3497567" y="3627901"/>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7" name="Oval 326"/>
          <p:cNvSpPr/>
          <p:nvPr/>
        </p:nvSpPr>
        <p:spPr>
          <a:xfrm rot="19980492">
            <a:off x="3517739" y="3786298"/>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328" name="Oval 327"/>
          <p:cNvSpPr/>
          <p:nvPr/>
        </p:nvSpPr>
        <p:spPr>
          <a:xfrm rot="19980492">
            <a:off x="3546382" y="3963189"/>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41" name="Group 92"/>
          <p:cNvGrpSpPr/>
          <p:nvPr/>
        </p:nvGrpSpPr>
        <p:grpSpPr>
          <a:xfrm>
            <a:off x="3309890" y="4112026"/>
            <a:ext cx="343195" cy="343195"/>
            <a:chOff x="11022921" y="-2056847"/>
            <a:chExt cx="904242" cy="904242"/>
          </a:xfrm>
        </p:grpSpPr>
        <p:sp>
          <p:nvSpPr>
            <p:cNvPr id="242" name="Oval 241"/>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43" name="Group 94"/>
            <p:cNvGrpSpPr/>
            <p:nvPr/>
          </p:nvGrpSpPr>
          <p:grpSpPr>
            <a:xfrm>
              <a:off x="11228154" y="-1852412"/>
              <a:ext cx="493776" cy="495372"/>
              <a:chOff x="6003191" y="4235559"/>
              <a:chExt cx="493776" cy="495372"/>
            </a:xfrm>
            <a:solidFill>
              <a:schemeClr val="accent4"/>
            </a:solidFill>
          </p:grpSpPr>
          <p:sp>
            <p:nvSpPr>
              <p:cNvPr id="24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45" name="Freeform 24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94" name="Rectangle 93"/>
          <p:cNvSpPr/>
          <p:nvPr/>
        </p:nvSpPr>
        <p:spPr>
          <a:xfrm rot="5400000">
            <a:off x="3755170" y="-3761763"/>
            <a:ext cx="1642647"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185" name="Title 2"/>
          <p:cNvSpPr>
            <a:spLocks noGrp="1"/>
          </p:cNvSpPr>
          <p:nvPr>
            <p:ph type="title"/>
          </p:nvPr>
        </p:nvSpPr>
        <p:spPr/>
        <p:txBody>
          <a:bodyPr/>
          <a:lstStyle/>
          <a:p>
            <a:r>
              <a:rPr lang="ja-JP" altLang="en-US">
                <a:latin typeface="Arial"/>
                <a:ea typeface="ＭＳ Ｐゴシック"/>
              </a:rPr>
              <a:t>マクロ</a:t>
            </a:r>
            <a:r>
              <a:rPr lang="en-US" altLang="ja-JP">
                <a:latin typeface="Arial"/>
                <a:ea typeface="ＭＳ Ｐゴシック"/>
              </a:rPr>
              <a:t>/</a:t>
            </a:r>
            <a:r>
              <a:rPr lang="ja-JP" altLang="en-US">
                <a:latin typeface="Arial"/>
                <a:ea typeface="ＭＳ Ｐゴシック"/>
              </a:rPr>
              <a:t>マクロ </a:t>
            </a:r>
            <a:r>
              <a:rPr lang="en-US" altLang="ja-JP">
                <a:latin typeface="Arial"/>
                <a:ea typeface="ＭＳ Ｐゴシック"/>
              </a:rPr>
              <a:t>– HPE/Aruba </a:t>
            </a:r>
            <a:r>
              <a:rPr lang="ja-JP" altLang="en-US">
                <a:latin typeface="Arial"/>
                <a:ea typeface="ＭＳ Ｐゴシック"/>
              </a:rPr>
              <a:t>環境</a:t>
            </a:r>
            <a:br>
              <a:rPr lang="ja-JP" altLang="en-US">
                <a:latin typeface="Arial"/>
                <a:ea typeface="ＭＳ Ｐゴシック"/>
              </a:rPr>
            </a:br>
            <a:r>
              <a:rPr lang="ja-JP" altLang="en-US" sz="2000">
                <a:solidFill>
                  <a:schemeClr val="accent1"/>
                </a:solidFill>
                <a:latin typeface="Arial"/>
                <a:ea typeface="ＭＳ Ｐゴシック"/>
              </a:rPr>
              <a:t>カバレッジが異なる方向アンテナ</a:t>
            </a:r>
            <a:endParaRPr lang="ja-JP" altLang="en-US" sz="2000" dirty="0">
              <a:solidFill>
                <a:schemeClr val="accent1"/>
              </a:solidFill>
              <a:latin typeface="Arial"/>
              <a:ea typeface="ＭＳ Ｐゴシック"/>
            </a:endParaRPr>
          </a:p>
        </p:txBody>
      </p:sp>
      <p:sp>
        <p:nvSpPr>
          <p:cNvPr id="95" name="Rectangle 94"/>
          <p:cNvSpPr/>
          <p:nvPr/>
        </p:nvSpPr>
        <p:spPr>
          <a:xfrm>
            <a:off x="-10051" y="4591050"/>
            <a:ext cx="9179911" cy="55616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a:r>
              <a:rPr lang="ja-JP" altLang="en-US" sz="2000" dirty="0">
                <a:solidFill>
                  <a:srgbClr val="FFFFFF"/>
                </a:solidFill>
                <a:latin typeface="Arial"/>
                <a:ea typeface="ＭＳ Ｐゴシック"/>
              </a:rPr>
              <a:t>カバレッジに必要なアクセス ポイントが増加</a:t>
            </a:r>
            <a:endParaRPr lang="ja-JP" altLang="en-US" sz="2000" dirty="0">
              <a:solidFill>
                <a:srgbClr val="FFFFFF"/>
              </a:solidFill>
              <a:latin typeface="Arial"/>
              <a:ea typeface="ＭＳ Ｐゴシック"/>
              <a:cs typeface="+mn-cs"/>
            </a:endParaRPr>
          </a:p>
        </p:txBody>
      </p:sp>
    </p:spTree>
    <p:extLst>
      <p:ext uri="{BB962C8B-B14F-4D97-AF65-F5344CB8AC3E}">
        <p14:creationId xmlns:p14="http://schemas.microsoft.com/office/powerpoint/2010/main" val="29426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par>
                                <p:cTn id="11" presetID="10" presetClass="exit" presetSubtype="0" repeatCount="indefinite" fill="hold" grpId="1" nodeType="withEffect">
                                  <p:stCondLst>
                                    <p:cond delay="50"/>
                                  </p:stCondLst>
                                  <p:childTnLst>
                                    <p:animEffect transition="out" filter="fade">
                                      <p:cBhvr>
                                        <p:cTn id="12" dur="1500"/>
                                        <p:tgtEl>
                                          <p:spTgt spid="207"/>
                                        </p:tgtEl>
                                      </p:cBhvr>
                                    </p:animEffect>
                                    <p:set>
                                      <p:cBhvr>
                                        <p:cTn id="13" dur="1" fill="hold">
                                          <p:stCondLst>
                                            <p:cond delay="1499"/>
                                          </p:stCondLst>
                                        </p:cTn>
                                        <p:tgtEl>
                                          <p:spTgt spid="207"/>
                                        </p:tgtEl>
                                        <p:attrNameLst>
                                          <p:attrName>style.visibility</p:attrName>
                                        </p:attrNameLst>
                                      </p:cBhvr>
                                      <p:to>
                                        <p:strVal val="hidden"/>
                                      </p:to>
                                    </p:set>
                                  </p:childTnLst>
                                </p:cTn>
                              </p:par>
                              <p:par>
                                <p:cTn id="14" presetID="6" presetClass="emph" presetSubtype="0" repeatCount="indefinite" decel="100000" fill="hold" grpId="2" nodeType="withEffect">
                                  <p:stCondLst>
                                    <p:cond delay="50"/>
                                  </p:stCondLst>
                                  <p:childTnLst>
                                    <p:animScale>
                                      <p:cBhvr>
                                        <p:cTn id="15" dur="1500" fill="hold"/>
                                        <p:tgtEl>
                                          <p:spTgt spid="207"/>
                                        </p:tgtEl>
                                      </p:cBhvr>
                                      <p:by x="125000" y="125000"/>
                                    </p:animScale>
                                  </p:childTnLst>
                                </p:cTn>
                              </p:par>
                              <p:par>
                                <p:cTn id="16" presetID="1" presetClass="entr" presetSubtype="0" fill="hold" grpId="0" nodeType="withEffect">
                                  <p:stCondLst>
                                    <p:cond delay="150"/>
                                  </p:stCondLst>
                                  <p:childTnLst>
                                    <p:set>
                                      <p:cBhvr>
                                        <p:cTn id="17" dur="1" fill="hold">
                                          <p:stCondLst>
                                            <p:cond delay="0"/>
                                          </p:stCondLst>
                                        </p:cTn>
                                        <p:tgtEl>
                                          <p:spTgt spid="206"/>
                                        </p:tgtEl>
                                        <p:attrNameLst>
                                          <p:attrName>style.visibility</p:attrName>
                                        </p:attrNameLst>
                                      </p:cBhvr>
                                      <p:to>
                                        <p:strVal val="visible"/>
                                      </p:to>
                                    </p:set>
                                  </p:childTnLst>
                                </p:cTn>
                              </p:par>
                              <p:par>
                                <p:cTn id="18" presetID="10" presetClass="exit" presetSubtype="0" repeatCount="indefinite" fill="hold" grpId="1" nodeType="withEffect">
                                  <p:stCondLst>
                                    <p:cond delay="200"/>
                                  </p:stCondLst>
                                  <p:childTnLst>
                                    <p:animEffect transition="out" filter="fade">
                                      <p:cBhvr>
                                        <p:cTn id="19" dur="1500"/>
                                        <p:tgtEl>
                                          <p:spTgt spid="206"/>
                                        </p:tgtEl>
                                      </p:cBhvr>
                                    </p:animEffect>
                                    <p:set>
                                      <p:cBhvr>
                                        <p:cTn id="20" dur="1" fill="hold">
                                          <p:stCondLst>
                                            <p:cond delay="1499"/>
                                          </p:stCondLst>
                                        </p:cTn>
                                        <p:tgtEl>
                                          <p:spTgt spid="206"/>
                                        </p:tgtEl>
                                        <p:attrNameLst>
                                          <p:attrName>style.visibility</p:attrName>
                                        </p:attrNameLst>
                                      </p:cBhvr>
                                      <p:to>
                                        <p:strVal val="hidden"/>
                                      </p:to>
                                    </p:set>
                                  </p:childTnLst>
                                </p:cTn>
                              </p:par>
                              <p:par>
                                <p:cTn id="21" presetID="6" presetClass="emph" presetSubtype="0" repeatCount="indefinite" decel="100000" fill="hold" grpId="2" nodeType="withEffect">
                                  <p:stCondLst>
                                    <p:cond delay="200"/>
                                  </p:stCondLst>
                                  <p:childTnLst>
                                    <p:animScale>
                                      <p:cBhvr>
                                        <p:cTn id="22" dur="1500" fill="hold"/>
                                        <p:tgtEl>
                                          <p:spTgt spid="206"/>
                                        </p:tgtEl>
                                      </p:cBhvr>
                                      <p:by x="125000" y="125000"/>
                                    </p:animScale>
                                  </p:childTnLst>
                                </p:cTn>
                              </p:par>
                              <p:par>
                                <p:cTn id="23" presetID="1" presetClass="entr" presetSubtype="0" fill="hold" grpId="0" nodeType="withEffect">
                                  <p:stCondLst>
                                    <p:cond delay="250"/>
                                  </p:stCondLst>
                                  <p:childTnLst>
                                    <p:set>
                                      <p:cBhvr>
                                        <p:cTn id="24" dur="1" fill="hold">
                                          <p:stCondLst>
                                            <p:cond delay="0"/>
                                          </p:stCondLst>
                                        </p:cTn>
                                        <p:tgtEl>
                                          <p:spTgt spid="205"/>
                                        </p:tgtEl>
                                        <p:attrNameLst>
                                          <p:attrName>style.visibility</p:attrName>
                                        </p:attrNameLst>
                                      </p:cBhvr>
                                      <p:to>
                                        <p:strVal val="visible"/>
                                      </p:to>
                                    </p:set>
                                  </p:childTnLst>
                                </p:cTn>
                              </p:par>
                              <p:par>
                                <p:cTn id="25" presetID="10" presetClass="exit" presetSubtype="0" repeatCount="indefinite" fill="hold" grpId="1" nodeType="withEffect">
                                  <p:stCondLst>
                                    <p:cond delay="300"/>
                                  </p:stCondLst>
                                  <p:childTnLst>
                                    <p:animEffect transition="out" filter="fade">
                                      <p:cBhvr>
                                        <p:cTn id="26" dur="1500"/>
                                        <p:tgtEl>
                                          <p:spTgt spid="205"/>
                                        </p:tgtEl>
                                      </p:cBhvr>
                                    </p:animEffect>
                                    <p:set>
                                      <p:cBhvr>
                                        <p:cTn id="27" dur="1" fill="hold">
                                          <p:stCondLst>
                                            <p:cond delay="1499"/>
                                          </p:stCondLst>
                                        </p:cTn>
                                        <p:tgtEl>
                                          <p:spTgt spid="205"/>
                                        </p:tgtEl>
                                        <p:attrNameLst>
                                          <p:attrName>style.visibility</p:attrName>
                                        </p:attrNameLst>
                                      </p:cBhvr>
                                      <p:to>
                                        <p:strVal val="hidden"/>
                                      </p:to>
                                    </p:set>
                                  </p:childTnLst>
                                </p:cTn>
                              </p:par>
                              <p:par>
                                <p:cTn id="28" presetID="6" presetClass="emph" presetSubtype="0" repeatCount="indefinite" decel="100000" fill="hold" grpId="2" nodeType="withEffect">
                                  <p:stCondLst>
                                    <p:cond delay="300"/>
                                  </p:stCondLst>
                                  <p:childTnLst>
                                    <p:animScale>
                                      <p:cBhvr>
                                        <p:cTn id="29" dur="1500" fill="hold"/>
                                        <p:tgtEl>
                                          <p:spTgt spid="205"/>
                                        </p:tgtEl>
                                      </p:cBhvr>
                                      <p:by x="125000" y="125000"/>
                                    </p:animScale>
                                  </p:childTnLst>
                                </p:cTn>
                              </p:par>
                              <p:par>
                                <p:cTn id="30" presetID="1" presetClass="entr" presetSubtype="0"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childTnLst>
                                </p:cTn>
                              </p:par>
                              <p:par>
                                <p:cTn id="32" presetID="10" presetClass="exit" presetSubtype="0" repeatCount="indefinite" fill="hold" grpId="1" nodeType="withEffect">
                                  <p:stCondLst>
                                    <p:cond delay="50"/>
                                  </p:stCondLst>
                                  <p:childTnLst>
                                    <p:animEffect transition="out" filter="fade">
                                      <p:cBhvr>
                                        <p:cTn id="33" dur="1500"/>
                                        <p:tgtEl>
                                          <p:spTgt spid="210"/>
                                        </p:tgtEl>
                                      </p:cBhvr>
                                    </p:animEffect>
                                    <p:set>
                                      <p:cBhvr>
                                        <p:cTn id="34" dur="1" fill="hold">
                                          <p:stCondLst>
                                            <p:cond delay="1499"/>
                                          </p:stCondLst>
                                        </p:cTn>
                                        <p:tgtEl>
                                          <p:spTgt spid="210"/>
                                        </p:tgtEl>
                                        <p:attrNameLst>
                                          <p:attrName>style.visibility</p:attrName>
                                        </p:attrNameLst>
                                      </p:cBhvr>
                                      <p:to>
                                        <p:strVal val="hidden"/>
                                      </p:to>
                                    </p:set>
                                  </p:childTnLst>
                                </p:cTn>
                              </p:par>
                              <p:par>
                                <p:cTn id="35" presetID="6" presetClass="emph" presetSubtype="0" repeatCount="indefinite" decel="100000" fill="hold" grpId="2" nodeType="withEffect">
                                  <p:stCondLst>
                                    <p:cond delay="50"/>
                                  </p:stCondLst>
                                  <p:childTnLst>
                                    <p:animScale>
                                      <p:cBhvr>
                                        <p:cTn id="36" dur="1500" fill="hold"/>
                                        <p:tgtEl>
                                          <p:spTgt spid="210"/>
                                        </p:tgtEl>
                                      </p:cBhvr>
                                      <p:by x="125000" y="125000"/>
                                    </p:animScale>
                                  </p:childTnLst>
                                </p:cTn>
                              </p:par>
                              <p:par>
                                <p:cTn id="37" presetID="1" presetClass="entr" presetSubtype="0" fill="hold" grpId="0" nodeType="withEffect">
                                  <p:stCondLst>
                                    <p:cond delay="150"/>
                                  </p:stCondLst>
                                  <p:childTnLst>
                                    <p:set>
                                      <p:cBhvr>
                                        <p:cTn id="38" dur="1" fill="hold">
                                          <p:stCondLst>
                                            <p:cond delay="0"/>
                                          </p:stCondLst>
                                        </p:cTn>
                                        <p:tgtEl>
                                          <p:spTgt spid="209"/>
                                        </p:tgtEl>
                                        <p:attrNameLst>
                                          <p:attrName>style.visibility</p:attrName>
                                        </p:attrNameLst>
                                      </p:cBhvr>
                                      <p:to>
                                        <p:strVal val="visible"/>
                                      </p:to>
                                    </p:set>
                                  </p:childTnLst>
                                </p:cTn>
                              </p:par>
                              <p:par>
                                <p:cTn id="39" presetID="10" presetClass="exit" presetSubtype="0" repeatCount="indefinite" fill="hold" grpId="1" nodeType="withEffect">
                                  <p:stCondLst>
                                    <p:cond delay="200"/>
                                  </p:stCondLst>
                                  <p:childTnLst>
                                    <p:animEffect transition="out" filter="fade">
                                      <p:cBhvr>
                                        <p:cTn id="40" dur="1500"/>
                                        <p:tgtEl>
                                          <p:spTgt spid="209"/>
                                        </p:tgtEl>
                                      </p:cBhvr>
                                    </p:animEffect>
                                    <p:set>
                                      <p:cBhvr>
                                        <p:cTn id="41" dur="1" fill="hold">
                                          <p:stCondLst>
                                            <p:cond delay="1499"/>
                                          </p:stCondLst>
                                        </p:cTn>
                                        <p:tgtEl>
                                          <p:spTgt spid="209"/>
                                        </p:tgtEl>
                                        <p:attrNameLst>
                                          <p:attrName>style.visibility</p:attrName>
                                        </p:attrNameLst>
                                      </p:cBhvr>
                                      <p:to>
                                        <p:strVal val="hidden"/>
                                      </p:to>
                                    </p:set>
                                  </p:childTnLst>
                                </p:cTn>
                              </p:par>
                              <p:par>
                                <p:cTn id="42" presetID="6" presetClass="emph" presetSubtype="0" repeatCount="indefinite" decel="100000" fill="hold" grpId="2" nodeType="withEffect">
                                  <p:stCondLst>
                                    <p:cond delay="200"/>
                                  </p:stCondLst>
                                  <p:childTnLst>
                                    <p:animScale>
                                      <p:cBhvr>
                                        <p:cTn id="43" dur="1500" fill="hold"/>
                                        <p:tgtEl>
                                          <p:spTgt spid="209"/>
                                        </p:tgtEl>
                                      </p:cBhvr>
                                      <p:by x="125000" y="125000"/>
                                    </p:animScale>
                                  </p:childTnLst>
                                </p:cTn>
                              </p:par>
                              <p:par>
                                <p:cTn id="44" presetID="1" presetClass="entr" presetSubtype="0" fill="hold" grpId="0" nodeType="withEffect">
                                  <p:stCondLst>
                                    <p:cond delay="250"/>
                                  </p:stCondLst>
                                  <p:childTnLst>
                                    <p:set>
                                      <p:cBhvr>
                                        <p:cTn id="45" dur="1" fill="hold">
                                          <p:stCondLst>
                                            <p:cond delay="0"/>
                                          </p:stCondLst>
                                        </p:cTn>
                                        <p:tgtEl>
                                          <p:spTgt spid="208"/>
                                        </p:tgtEl>
                                        <p:attrNameLst>
                                          <p:attrName>style.visibility</p:attrName>
                                        </p:attrNameLst>
                                      </p:cBhvr>
                                      <p:to>
                                        <p:strVal val="visible"/>
                                      </p:to>
                                    </p:set>
                                  </p:childTnLst>
                                </p:cTn>
                              </p:par>
                              <p:par>
                                <p:cTn id="46" presetID="10" presetClass="exit" presetSubtype="0" repeatCount="indefinite" fill="hold" grpId="1" nodeType="withEffect">
                                  <p:stCondLst>
                                    <p:cond delay="300"/>
                                  </p:stCondLst>
                                  <p:childTnLst>
                                    <p:animEffect transition="out" filter="fade">
                                      <p:cBhvr>
                                        <p:cTn id="47" dur="1500"/>
                                        <p:tgtEl>
                                          <p:spTgt spid="208"/>
                                        </p:tgtEl>
                                      </p:cBhvr>
                                    </p:animEffect>
                                    <p:set>
                                      <p:cBhvr>
                                        <p:cTn id="48" dur="1" fill="hold">
                                          <p:stCondLst>
                                            <p:cond delay="1499"/>
                                          </p:stCondLst>
                                        </p:cTn>
                                        <p:tgtEl>
                                          <p:spTgt spid="208"/>
                                        </p:tgtEl>
                                        <p:attrNameLst>
                                          <p:attrName>style.visibility</p:attrName>
                                        </p:attrNameLst>
                                      </p:cBhvr>
                                      <p:to>
                                        <p:strVal val="hidden"/>
                                      </p:to>
                                    </p:set>
                                  </p:childTnLst>
                                </p:cTn>
                              </p:par>
                              <p:par>
                                <p:cTn id="49" presetID="6" presetClass="emph" presetSubtype="0" repeatCount="indefinite" decel="100000" fill="hold" grpId="2" nodeType="withEffect">
                                  <p:stCondLst>
                                    <p:cond delay="300"/>
                                  </p:stCondLst>
                                  <p:childTnLst>
                                    <p:animScale>
                                      <p:cBhvr>
                                        <p:cTn id="50" dur="1500" fill="hold"/>
                                        <p:tgtEl>
                                          <p:spTgt spid="208"/>
                                        </p:tgtEl>
                                      </p:cBhvr>
                                      <p:by x="125000" y="125000"/>
                                    </p:animScale>
                                  </p:childTnLst>
                                </p:cTn>
                              </p:par>
                              <p:par>
                                <p:cTn id="51" presetID="1" presetClass="entr" presetSubtype="0" fill="hold" grpId="0" nodeType="withEffect">
                                  <p:stCondLst>
                                    <p:cond delay="0"/>
                                  </p:stCondLst>
                                  <p:childTnLst>
                                    <p:set>
                                      <p:cBhvr>
                                        <p:cTn id="52" dur="1" fill="hold">
                                          <p:stCondLst>
                                            <p:cond delay="0"/>
                                          </p:stCondLst>
                                        </p:cTn>
                                        <p:tgtEl>
                                          <p:spTgt spid="213"/>
                                        </p:tgtEl>
                                        <p:attrNameLst>
                                          <p:attrName>style.visibility</p:attrName>
                                        </p:attrNameLst>
                                      </p:cBhvr>
                                      <p:to>
                                        <p:strVal val="visible"/>
                                      </p:to>
                                    </p:set>
                                  </p:childTnLst>
                                </p:cTn>
                              </p:par>
                              <p:par>
                                <p:cTn id="53" presetID="1" presetClass="entr" presetSubtype="0" fill="hold" grpId="0" nodeType="withEffect">
                                  <p:stCondLst>
                                    <p:cond delay="150"/>
                                  </p:stCondLst>
                                  <p:childTnLst>
                                    <p:set>
                                      <p:cBhvr>
                                        <p:cTn id="54" dur="1" fill="hold">
                                          <p:stCondLst>
                                            <p:cond delay="0"/>
                                          </p:stCondLst>
                                        </p:cTn>
                                        <p:tgtEl>
                                          <p:spTgt spid="212"/>
                                        </p:tgtEl>
                                        <p:attrNameLst>
                                          <p:attrName>style.visibility</p:attrName>
                                        </p:attrNameLst>
                                      </p:cBhvr>
                                      <p:to>
                                        <p:strVal val="visible"/>
                                      </p:to>
                                    </p:set>
                                  </p:childTnLst>
                                </p:cTn>
                              </p:par>
                              <p:par>
                                <p:cTn id="55" presetID="10" presetClass="exit" presetSubtype="0" repeatCount="indefinite" fill="hold" grpId="1" nodeType="withEffect">
                                  <p:stCondLst>
                                    <p:cond delay="200"/>
                                  </p:stCondLst>
                                  <p:childTnLst>
                                    <p:animEffect transition="out" filter="fade">
                                      <p:cBhvr>
                                        <p:cTn id="56" dur="1500"/>
                                        <p:tgtEl>
                                          <p:spTgt spid="212"/>
                                        </p:tgtEl>
                                      </p:cBhvr>
                                    </p:animEffect>
                                    <p:set>
                                      <p:cBhvr>
                                        <p:cTn id="57" dur="1" fill="hold">
                                          <p:stCondLst>
                                            <p:cond delay="1499"/>
                                          </p:stCondLst>
                                        </p:cTn>
                                        <p:tgtEl>
                                          <p:spTgt spid="212"/>
                                        </p:tgtEl>
                                        <p:attrNameLst>
                                          <p:attrName>style.visibility</p:attrName>
                                        </p:attrNameLst>
                                      </p:cBhvr>
                                      <p:to>
                                        <p:strVal val="hidden"/>
                                      </p:to>
                                    </p:set>
                                  </p:childTnLst>
                                </p:cTn>
                              </p:par>
                              <p:par>
                                <p:cTn id="58" presetID="6" presetClass="emph" presetSubtype="0" repeatCount="indefinite" decel="100000" fill="hold" grpId="2" nodeType="withEffect">
                                  <p:stCondLst>
                                    <p:cond delay="200"/>
                                  </p:stCondLst>
                                  <p:childTnLst>
                                    <p:animScale>
                                      <p:cBhvr>
                                        <p:cTn id="59" dur="1500" fill="hold"/>
                                        <p:tgtEl>
                                          <p:spTgt spid="212"/>
                                        </p:tgtEl>
                                      </p:cBhvr>
                                      <p:by x="125000" y="125000"/>
                                    </p:animScale>
                                  </p:childTnLst>
                                </p:cTn>
                              </p:par>
                              <p:par>
                                <p:cTn id="60" presetID="10" presetClass="exit" presetSubtype="0" repeatCount="indefinite" fill="hold" grpId="1" nodeType="withEffect">
                                  <p:stCondLst>
                                    <p:cond delay="50"/>
                                  </p:stCondLst>
                                  <p:childTnLst>
                                    <p:animEffect transition="out" filter="fade">
                                      <p:cBhvr>
                                        <p:cTn id="61" dur="1500"/>
                                        <p:tgtEl>
                                          <p:spTgt spid="213"/>
                                        </p:tgtEl>
                                      </p:cBhvr>
                                    </p:animEffect>
                                    <p:set>
                                      <p:cBhvr>
                                        <p:cTn id="62" dur="1" fill="hold">
                                          <p:stCondLst>
                                            <p:cond delay="1499"/>
                                          </p:stCondLst>
                                        </p:cTn>
                                        <p:tgtEl>
                                          <p:spTgt spid="213"/>
                                        </p:tgtEl>
                                        <p:attrNameLst>
                                          <p:attrName>style.visibility</p:attrName>
                                        </p:attrNameLst>
                                      </p:cBhvr>
                                      <p:to>
                                        <p:strVal val="hidden"/>
                                      </p:to>
                                    </p:set>
                                  </p:childTnLst>
                                </p:cTn>
                              </p:par>
                              <p:par>
                                <p:cTn id="63" presetID="6" presetClass="emph" presetSubtype="0" repeatCount="indefinite" decel="100000" fill="hold" grpId="2" nodeType="withEffect">
                                  <p:stCondLst>
                                    <p:cond delay="50"/>
                                  </p:stCondLst>
                                  <p:childTnLst>
                                    <p:animScale>
                                      <p:cBhvr>
                                        <p:cTn id="64" dur="1500" fill="hold"/>
                                        <p:tgtEl>
                                          <p:spTgt spid="213"/>
                                        </p:tgtEl>
                                      </p:cBhvr>
                                      <p:by x="125000" y="125000"/>
                                    </p:animScale>
                                  </p:childTnLst>
                                </p:cTn>
                              </p:par>
                              <p:par>
                                <p:cTn id="65" presetID="1" presetClass="entr" presetSubtype="0" fill="hold" grpId="0" nodeType="withEffect">
                                  <p:stCondLst>
                                    <p:cond delay="250"/>
                                  </p:stCondLst>
                                  <p:childTnLst>
                                    <p:set>
                                      <p:cBhvr>
                                        <p:cTn id="66" dur="1" fill="hold">
                                          <p:stCondLst>
                                            <p:cond delay="0"/>
                                          </p:stCondLst>
                                        </p:cTn>
                                        <p:tgtEl>
                                          <p:spTgt spid="211"/>
                                        </p:tgtEl>
                                        <p:attrNameLst>
                                          <p:attrName>style.visibility</p:attrName>
                                        </p:attrNameLst>
                                      </p:cBhvr>
                                      <p:to>
                                        <p:strVal val="visible"/>
                                      </p:to>
                                    </p:set>
                                  </p:childTnLst>
                                </p:cTn>
                              </p:par>
                              <p:par>
                                <p:cTn id="67" presetID="10" presetClass="exit" presetSubtype="0" repeatCount="indefinite" fill="hold" grpId="1" nodeType="withEffect">
                                  <p:stCondLst>
                                    <p:cond delay="300"/>
                                  </p:stCondLst>
                                  <p:childTnLst>
                                    <p:animEffect transition="out" filter="fade">
                                      <p:cBhvr>
                                        <p:cTn id="68" dur="1500"/>
                                        <p:tgtEl>
                                          <p:spTgt spid="211"/>
                                        </p:tgtEl>
                                      </p:cBhvr>
                                    </p:animEffect>
                                    <p:set>
                                      <p:cBhvr>
                                        <p:cTn id="69" dur="1" fill="hold">
                                          <p:stCondLst>
                                            <p:cond delay="1499"/>
                                          </p:stCondLst>
                                        </p:cTn>
                                        <p:tgtEl>
                                          <p:spTgt spid="211"/>
                                        </p:tgtEl>
                                        <p:attrNameLst>
                                          <p:attrName>style.visibility</p:attrName>
                                        </p:attrNameLst>
                                      </p:cBhvr>
                                      <p:to>
                                        <p:strVal val="hidden"/>
                                      </p:to>
                                    </p:set>
                                  </p:childTnLst>
                                </p:cTn>
                              </p:par>
                              <p:par>
                                <p:cTn id="70" presetID="6" presetClass="emph" presetSubtype="0" repeatCount="indefinite" decel="100000" fill="hold" grpId="2" nodeType="withEffect">
                                  <p:stCondLst>
                                    <p:cond delay="300"/>
                                  </p:stCondLst>
                                  <p:childTnLst>
                                    <p:animScale>
                                      <p:cBhvr>
                                        <p:cTn id="71" dur="1500" fill="hold"/>
                                        <p:tgtEl>
                                          <p:spTgt spid="211"/>
                                        </p:tgtEl>
                                      </p:cBhvr>
                                      <p:by x="125000" y="125000"/>
                                    </p:animScale>
                                  </p:childTnLst>
                                </p:cTn>
                              </p:par>
                              <p:par>
                                <p:cTn id="72" presetID="1" presetClass="entr" presetSubtype="0" fill="hold" grpId="0" nodeType="withEffect">
                                  <p:stCondLst>
                                    <p:cond delay="0"/>
                                  </p:stCondLst>
                                  <p:childTnLst>
                                    <p:set>
                                      <p:cBhvr>
                                        <p:cTn id="73" dur="1" fill="hold">
                                          <p:stCondLst>
                                            <p:cond delay="0"/>
                                          </p:stCondLst>
                                        </p:cTn>
                                        <p:tgtEl>
                                          <p:spTgt spid="322"/>
                                        </p:tgtEl>
                                        <p:attrNameLst>
                                          <p:attrName>style.visibility</p:attrName>
                                        </p:attrNameLst>
                                      </p:cBhvr>
                                      <p:to>
                                        <p:strVal val="visible"/>
                                      </p:to>
                                    </p:set>
                                  </p:childTnLst>
                                </p:cTn>
                              </p:par>
                              <p:par>
                                <p:cTn id="74" presetID="10" presetClass="exit" presetSubtype="0" repeatCount="indefinite" fill="hold" grpId="1" nodeType="withEffect">
                                  <p:stCondLst>
                                    <p:cond delay="50"/>
                                  </p:stCondLst>
                                  <p:childTnLst>
                                    <p:animEffect transition="out" filter="fade">
                                      <p:cBhvr>
                                        <p:cTn id="75" dur="1500"/>
                                        <p:tgtEl>
                                          <p:spTgt spid="322"/>
                                        </p:tgtEl>
                                      </p:cBhvr>
                                    </p:animEffect>
                                    <p:set>
                                      <p:cBhvr>
                                        <p:cTn id="76" dur="1" fill="hold">
                                          <p:stCondLst>
                                            <p:cond delay="1499"/>
                                          </p:stCondLst>
                                        </p:cTn>
                                        <p:tgtEl>
                                          <p:spTgt spid="322"/>
                                        </p:tgtEl>
                                        <p:attrNameLst>
                                          <p:attrName>style.visibility</p:attrName>
                                        </p:attrNameLst>
                                      </p:cBhvr>
                                      <p:to>
                                        <p:strVal val="hidden"/>
                                      </p:to>
                                    </p:set>
                                  </p:childTnLst>
                                </p:cTn>
                              </p:par>
                              <p:par>
                                <p:cTn id="77" presetID="6" presetClass="emph" presetSubtype="0" repeatCount="indefinite" decel="100000" fill="hold" grpId="2" nodeType="withEffect">
                                  <p:stCondLst>
                                    <p:cond delay="50"/>
                                  </p:stCondLst>
                                  <p:childTnLst>
                                    <p:animScale>
                                      <p:cBhvr>
                                        <p:cTn id="78" dur="1500" fill="hold"/>
                                        <p:tgtEl>
                                          <p:spTgt spid="322"/>
                                        </p:tgtEl>
                                      </p:cBhvr>
                                      <p:by x="125000" y="125000"/>
                                    </p:animScale>
                                  </p:childTnLst>
                                </p:cTn>
                              </p:par>
                              <p:par>
                                <p:cTn id="79" presetID="1" presetClass="entr" presetSubtype="0" fill="hold" grpId="0" nodeType="withEffect">
                                  <p:stCondLst>
                                    <p:cond delay="150"/>
                                  </p:stCondLst>
                                  <p:childTnLst>
                                    <p:set>
                                      <p:cBhvr>
                                        <p:cTn id="80" dur="1" fill="hold">
                                          <p:stCondLst>
                                            <p:cond delay="0"/>
                                          </p:stCondLst>
                                        </p:cTn>
                                        <p:tgtEl>
                                          <p:spTgt spid="321"/>
                                        </p:tgtEl>
                                        <p:attrNameLst>
                                          <p:attrName>style.visibility</p:attrName>
                                        </p:attrNameLst>
                                      </p:cBhvr>
                                      <p:to>
                                        <p:strVal val="visible"/>
                                      </p:to>
                                    </p:set>
                                  </p:childTnLst>
                                </p:cTn>
                              </p:par>
                              <p:par>
                                <p:cTn id="81" presetID="10" presetClass="exit" presetSubtype="0" repeatCount="indefinite" fill="hold" grpId="1" nodeType="withEffect">
                                  <p:stCondLst>
                                    <p:cond delay="200"/>
                                  </p:stCondLst>
                                  <p:childTnLst>
                                    <p:animEffect transition="out" filter="fade">
                                      <p:cBhvr>
                                        <p:cTn id="82" dur="1500"/>
                                        <p:tgtEl>
                                          <p:spTgt spid="321"/>
                                        </p:tgtEl>
                                      </p:cBhvr>
                                    </p:animEffect>
                                    <p:set>
                                      <p:cBhvr>
                                        <p:cTn id="83" dur="1" fill="hold">
                                          <p:stCondLst>
                                            <p:cond delay="1499"/>
                                          </p:stCondLst>
                                        </p:cTn>
                                        <p:tgtEl>
                                          <p:spTgt spid="321"/>
                                        </p:tgtEl>
                                        <p:attrNameLst>
                                          <p:attrName>style.visibility</p:attrName>
                                        </p:attrNameLst>
                                      </p:cBhvr>
                                      <p:to>
                                        <p:strVal val="hidden"/>
                                      </p:to>
                                    </p:set>
                                  </p:childTnLst>
                                </p:cTn>
                              </p:par>
                              <p:par>
                                <p:cTn id="84" presetID="6" presetClass="emph" presetSubtype="0" repeatCount="indefinite" decel="100000" fill="hold" grpId="2" nodeType="withEffect">
                                  <p:stCondLst>
                                    <p:cond delay="200"/>
                                  </p:stCondLst>
                                  <p:childTnLst>
                                    <p:animScale>
                                      <p:cBhvr>
                                        <p:cTn id="85" dur="1500" fill="hold"/>
                                        <p:tgtEl>
                                          <p:spTgt spid="321"/>
                                        </p:tgtEl>
                                      </p:cBhvr>
                                      <p:by x="125000" y="125000"/>
                                    </p:animScale>
                                  </p:childTnLst>
                                </p:cTn>
                              </p:par>
                              <p:par>
                                <p:cTn id="86" presetID="1" presetClass="entr" presetSubtype="0" fill="hold" grpId="0" nodeType="withEffect">
                                  <p:stCondLst>
                                    <p:cond delay="250"/>
                                  </p:stCondLst>
                                  <p:childTnLst>
                                    <p:set>
                                      <p:cBhvr>
                                        <p:cTn id="87" dur="1" fill="hold">
                                          <p:stCondLst>
                                            <p:cond delay="0"/>
                                          </p:stCondLst>
                                        </p:cTn>
                                        <p:tgtEl>
                                          <p:spTgt spid="320"/>
                                        </p:tgtEl>
                                        <p:attrNameLst>
                                          <p:attrName>style.visibility</p:attrName>
                                        </p:attrNameLst>
                                      </p:cBhvr>
                                      <p:to>
                                        <p:strVal val="visible"/>
                                      </p:to>
                                    </p:set>
                                  </p:childTnLst>
                                </p:cTn>
                              </p:par>
                              <p:par>
                                <p:cTn id="88" presetID="10" presetClass="exit" presetSubtype="0" repeatCount="indefinite" fill="hold" grpId="1" nodeType="withEffect">
                                  <p:stCondLst>
                                    <p:cond delay="300"/>
                                  </p:stCondLst>
                                  <p:childTnLst>
                                    <p:animEffect transition="out" filter="fade">
                                      <p:cBhvr>
                                        <p:cTn id="89" dur="1500"/>
                                        <p:tgtEl>
                                          <p:spTgt spid="320"/>
                                        </p:tgtEl>
                                      </p:cBhvr>
                                    </p:animEffect>
                                    <p:set>
                                      <p:cBhvr>
                                        <p:cTn id="90" dur="1" fill="hold">
                                          <p:stCondLst>
                                            <p:cond delay="1499"/>
                                          </p:stCondLst>
                                        </p:cTn>
                                        <p:tgtEl>
                                          <p:spTgt spid="320"/>
                                        </p:tgtEl>
                                        <p:attrNameLst>
                                          <p:attrName>style.visibility</p:attrName>
                                        </p:attrNameLst>
                                      </p:cBhvr>
                                      <p:to>
                                        <p:strVal val="hidden"/>
                                      </p:to>
                                    </p:set>
                                  </p:childTnLst>
                                </p:cTn>
                              </p:par>
                              <p:par>
                                <p:cTn id="91" presetID="6" presetClass="emph" presetSubtype="0" repeatCount="indefinite" decel="100000" fill="hold" grpId="2" nodeType="withEffect">
                                  <p:stCondLst>
                                    <p:cond delay="300"/>
                                  </p:stCondLst>
                                  <p:childTnLst>
                                    <p:animScale>
                                      <p:cBhvr>
                                        <p:cTn id="92" dur="1500" fill="hold"/>
                                        <p:tgtEl>
                                          <p:spTgt spid="320"/>
                                        </p:tgtEl>
                                      </p:cBhvr>
                                      <p:by x="125000" y="125000"/>
                                    </p:animScale>
                                  </p:childTnLst>
                                </p:cTn>
                              </p:par>
                              <p:par>
                                <p:cTn id="93" presetID="1" presetClass="entr" presetSubtype="0" fill="hold" grpId="0" nodeType="withEffect">
                                  <p:stCondLst>
                                    <p:cond delay="0"/>
                                  </p:stCondLst>
                                  <p:childTnLst>
                                    <p:set>
                                      <p:cBhvr>
                                        <p:cTn id="94" dur="1" fill="hold">
                                          <p:stCondLst>
                                            <p:cond delay="0"/>
                                          </p:stCondLst>
                                        </p:cTn>
                                        <p:tgtEl>
                                          <p:spTgt spid="325"/>
                                        </p:tgtEl>
                                        <p:attrNameLst>
                                          <p:attrName>style.visibility</p:attrName>
                                        </p:attrNameLst>
                                      </p:cBhvr>
                                      <p:to>
                                        <p:strVal val="visible"/>
                                      </p:to>
                                    </p:set>
                                  </p:childTnLst>
                                </p:cTn>
                              </p:par>
                              <p:par>
                                <p:cTn id="95" presetID="10" presetClass="exit" presetSubtype="0" repeatCount="indefinite" fill="hold" grpId="1" nodeType="withEffect">
                                  <p:stCondLst>
                                    <p:cond delay="50"/>
                                  </p:stCondLst>
                                  <p:childTnLst>
                                    <p:animEffect transition="out" filter="fade">
                                      <p:cBhvr>
                                        <p:cTn id="96" dur="1500"/>
                                        <p:tgtEl>
                                          <p:spTgt spid="325"/>
                                        </p:tgtEl>
                                      </p:cBhvr>
                                    </p:animEffect>
                                    <p:set>
                                      <p:cBhvr>
                                        <p:cTn id="97" dur="1" fill="hold">
                                          <p:stCondLst>
                                            <p:cond delay="1499"/>
                                          </p:stCondLst>
                                        </p:cTn>
                                        <p:tgtEl>
                                          <p:spTgt spid="325"/>
                                        </p:tgtEl>
                                        <p:attrNameLst>
                                          <p:attrName>style.visibility</p:attrName>
                                        </p:attrNameLst>
                                      </p:cBhvr>
                                      <p:to>
                                        <p:strVal val="hidden"/>
                                      </p:to>
                                    </p:set>
                                  </p:childTnLst>
                                </p:cTn>
                              </p:par>
                              <p:par>
                                <p:cTn id="98" presetID="6" presetClass="emph" presetSubtype="0" repeatCount="indefinite" decel="100000" fill="hold" grpId="2" nodeType="withEffect">
                                  <p:stCondLst>
                                    <p:cond delay="50"/>
                                  </p:stCondLst>
                                  <p:childTnLst>
                                    <p:animScale>
                                      <p:cBhvr>
                                        <p:cTn id="99" dur="1500" fill="hold"/>
                                        <p:tgtEl>
                                          <p:spTgt spid="325"/>
                                        </p:tgtEl>
                                      </p:cBhvr>
                                      <p:by x="125000" y="125000"/>
                                    </p:animScale>
                                  </p:childTnLst>
                                </p:cTn>
                              </p:par>
                              <p:par>
                                <p:cTn id="100" presetID="1" presetClass="entr" presetSubtype="0" fill="hold" grpId="0" nodeType="withEffect">
                                  <p:stCondLst>
                                    <p:cond delay="150"/>
                                  </p:stCondLst>
                                  <p:childTnLst>
                                    <p:set>
                                      <p:cBhvr>
                                        <p:cTn id="101" dur="1" fill="hold">
                                          <p:stCondLst>
                                            <p:cond delay="0"/>
                                          </p:stCondLst>
                                        </p:cTn>
                                        <p:tgtEl>
                                          <p:spTgt spid="324"/>
                                        </p:tgtEl>
                                        <p:attrNameLst>
                                          <p:attrName>style.visibility</p:attrName>
                                        </p:attrNameLst>
                                      </p:cBhvr>
                                      <p:to>
                                        <p:strVal val="visible"/>
                                      </p:to>
                                    </p:set>
                                  </p:childTnLst>
                                </p:cTn>
                              </p:par>
                              <p:par>
                                <p:cTn id="102" presetID="10" presetClass="exit" presetSubtype="0" repeatCount="indefinite" fill="hold" grpId="1" nodeType="withEffect">
                                  <p:stCondLst>
                                    <p:cond delay="200"/>
                                  </p:stCondLst>
                                  <p:childTnLst>
                                    <p:animEffect transition="out" filter="fade">
                                      <p:cBhvr>
                                        <p:cTn id="103" dur="1500"/>
                                        <p:tgtEl>
                                          <p:spTgt spid="324"/>
                                        </p:tgtEl>
                                      </p:cBhvr>
                                    </p:animEffect>
                                    <p:set>
                                      <p:cBhvr>
                                        <p:cTn id="104" dur="1" fill="hold">
                                          <p:stCondLst>
                                            <p:cond delay="1499"/>
                                          </p:stCondLst>
                                        </p:cTn>
                                        <p:tgtEl>
                                          <p:spTgt spid="324"/>
                                        </p:tgtEl>
                                        <p:attrNameLst>
                                          <p:attrName>style.visibility</p:attrName>
                                        </p:attrNameLst>
                                      </p:cBhvr>
                                      <p:to>
                                        <p:strVal val="hidden"/>
                                      </p:to>
                                    </p:set>
                                  </p:childTnLst>
                                </p:cTn>
                              </p:par>
                              <p:par>
                                <p:cTn id="105" presetID="6" presetClass="emph" presetSubtype="0" repeatCount="indefinite" decel="100000" fill="hold" grpId="2" nodeType="withEffect">
                                  <p:stCondLst>
                                    <p:cond delay="200"/>
                                  </p:stCondLst>
                                  <p:childTnLst>
                                    <p:animScale>
                                      <p:cBhvr>
                                        <p:cTn id="106" dur="1500" fill="hold"/>
                                        <p:tgtEl>
                                          <p:spTgt spid="324"/>
                                        </p:tgtEl>
                                      </p:cBhvr>
                                      <p:by x="125000" y="125000"/>
                                    </p:animScale>
                                  </p:childTnLst>
                                </p:cTn>
                              </p:par>
                              <p:par>
                                <p:cTn id="107" presetID="1" presetClass="entr" presetSubtype="0" fill="hold" grpId="0" nodeType="withEffect">
                                  <p:stCondLst>
                                    <p:cond delay="250"/>
                                  </p:stCondLst>
                                  <p:childTnLst>
                                    <p:set>
                                      <p:cBhvr>
                                        <p:cTn id="108" dur="1" fill="hold">
                                          <p:stCondLst>
                                            <p:cond delay="0"/>
                                          </p:stCondLst>
                                        </p:cTn>
                                        <p:tgtEl>
                                          <p:spTgt spid="323"/>
                                        </p:tgtEl>
                                        <p:attrNameLst>
                                          <p:attrName>style.visibility</p:attrName>
                                        </p:attrNameLst>
                                      </p:cBhvr>
                                      <p:to>
                                        <p:strVal val="visible"/>
                                      </p:to>
                                    </p:set>
                                  </p:childTnLst>
                                </p:cTn>
                              </p:par>
                              <p:par>
                                <p:cTn id="109" presetID="10" presetClass="exit" presetSubtype="0" repeatCount="indefinite" fill="hold" grpId="1" nodeType="withEffect">
                                  <p:stCondLst>
                                    <p:cond delay="300"/>
                                  </p:stCondLst>
                                  <p:childTnLst>
                                    <p:animEffect transition="out" filter="fade">
                                      <p:cBhvr>
                                        <p:cTn id="110" dur="1500"/>
                                        <p:tgtEl>
                                          <p:spTgt spid="323"/>
                                        </p:tgtEl>
                                      </p:cBhvr>
                                    </p:animEffect>
                                    <p:set>
                                      <p:cBhvr>
                                        <p:cTn id="111" dur="1" fill="hold">
                                          <p:stCondLst>
                                            <p:cond delay="1499"/>
                                          </p:stCondLst>
                                        </p:cTn>
                                        <p:tgtEl>
                                          <p:spTgt spid="323"/>
                                        </p:tgtEl>
                                        <p:attrNameLst>
                                          <p:attrName>style.visibility</p:attrName>
                                        </p:attrNameLst>
                                      </p:cBhvr>
                                      <p:to>
                                        <p:strVal val="hidden"/>
                                      </p:to>
                                    </p:set>
                                  </p:childTnLst>
                                </p:cTn>
                              </p:par>
                              <p:par>
                                <p:cTn id="112" presetID="6" presetClass="emph" presetSubtype="0" repeatCount="indefinite" decel="100000" fill="hold" grpId="2" nodeType="withEffect">
                                  <p:stCondLst>
                                    <p:cond delay="300"/>
                                  </p:stCondLst>
                                  <p:childTnLst>
                                    <p:animScale>
                                      <p:cBhvr>
                                        <p:cTn id="113" dur="1500" fill="hold"/>
                                        <p:tgtEl>
                                          <p:spTgt spid="323"/>
                                        </p:tgtEl>
                                      </p:cBhvr>
                                      <p:by x="125000" y="125000"/>
                                    </p:animScale>
                                  </p:childTnLst>
                                </p:cTn>
                              </p:par>
                              <p:par>
                                <p:cTn id="114" presetID="1" presetClass="entr" presetSubtype="0" fill="hold" grpId="0" nodeType="withEffect">
                                  <p:stCondLst>
                                    <p:cond delay="0"/>
                                  </p:stCondLst>
                                  <p:childTnLst>
                                    <p:set>
                                      <p:cBhvr>
                                        <p:cTn id="115" dur="1" fill="hold">
                                          <p:stCondLst>
                                            <p:cond delay="0"/>
                                          </p:stCondLst>
                                        </p:cTn>
                                        <p:tgtEl>
                                          <p:spTgt spid="328"/>
                                        </p:tgtEl>
                                        <p:attrNameLst>
                                          <p:attrName>style.visibility</p:attrName>
                                        </p:attrNameLst>
                                      </p:cBhvr>
                                      <p:to>
                                        <p:strVal val="visible"/>
                                      </p:to>
                                    </p:set>
                                  </p:childTnLst>
                                </p:cTn>
                              </p:par>
                              <p:par>
                                <p:cTn id="116" presetID="10" presetClass="exit" presetSubtype="0" repeatCount="indefinite" fill="hold" grpId="1" nodeType="withEffect">
                                  <p:stCondLst>
                                    <p:cond delay="50"/>
                                  </p:stCondLst>
                                  <p:childTnLst>
                                    <p:animEffect transition="out" filter="fade">
                                      <p:cBhvr>
                                        <p:cTn id="117" dur="1500"/>
                                        <p:tgtEl>
                                          <p:spTgt spid="328"/>
                                        </p:tgtEl>
                                      </p:cBhvr>
                                    </p:animEffect>
                                    <p:set>
                                      <p:cBhvr>
                                        <p:cTn id="118" dur="1" fill="hold">
                                          <p:stCondLst>
                                            <p:cond delay="1499"/>
                                          </p:stCondLst>
                                        </p:cTn>
                                        <p:tgtEl>
                                          <p:spTgt spid="328"/>
                                        </p:tgtEl>
                                        <p:attrNameLst>
                                          <p:attrName>style.visibility</p:attrName>
                                        </p:attrNameLst>
                                      </p:cBhvr>
                                      <p:to>
                                        <p:strVal val="hidden"/>
                                      </p:to>
                                    </p:set>
                                  </p:childTnLst>
                                </p:cTn>
                              </p:par>
                              <p:par>
                                <p:cTn id="119" presetID="6" presetClass="emph" presetSubtype="0" repeatCount="indefinite" decel="100000" fill="hold" grpId="2" nodeType="withEffect">
                                  <p:stCondLst>
                                    <p:cond delay="50"/>
                                  </p:stCondLst>
                                  <p:childTnLst>
                                    <p:animScale>
                                      <p:cBhvr>
                                        <p:cTn id="120" dur="1500" fill="hold"/>
                                        <p:tgtEl>
                                          <p:spTgt spid="328"/>
                                        </p:tgtEl>
                                      </p:cBhvr>
                                      <p:by x="125000" y="125000"/>
                                    </p:animScale>
                                  </p:childTnLst>
                                </p:cTn>
                              </p:par>
                              <p:par>
                                <p:cTn id="121" presetID="1" presetClass="entr" presetSubtype="0" fill="hold" grpId="0" nodeType="withEffect">
                                  <p:stCondLst>
                                    <p:cond delay="150"/>
                                  </p:stCondLst>
                                  <p:childTnLst>
                                    <p:set>
                                      <p:cBhvr>
                                        <p:cTn id="122" dur="1" fill="hold">
                                          <p:stCondLst>
                                            <p:cond delay="0"/>
                                          </p:stCondLst>
                                        </p:cTn>
                                        <p:tgtEl>
                                          <p:spTgt spid="327"/>
                                        </p:tgtEl>
                                        <p:attrNameLst>
                                          <p:attrName>style.visibility</p:attrName>
                                        </p:attrNameLst>
                                      </p:cBhvr>
                                      <p:to>
                                        <p:strVal val="visible"/>
                                      </p:to>
                                    </p:set>
                                  </p:childTnLst>
                                </p:cTn>
                              </p:par>
                              <p:par>
                                <p:cTn id="123" presetID="10" presetClass="exit" presetSubtype="0" repeatCount="indefinite" fill="hold" grpId="1" nodeType="withEffect">
                                  <p:stCondLst>
                                    <p:cond delay="200"/>
                                  </p:stCondLst>
                                  <p:childTnLst>
                                    <p:animEffect transition="out" filter="fade">
                                      <p:cBhvr>
                                        <p:cTn id="124" dur="1500"/>
                                        <p:tgtEl>
                                          <p:spTgt spid="327"/>
                                        </p:tgtEl>
                                      </p:cBhvr>
                                    </p:animEffect>
                                    <p:set>
                                      <p:cBhvr>
                                        <p:cTn id="125" dur="1" fill="hold">
                                          <p:stCondLst>
                                            <p:cond delay="1499"/>
                                          </p:stCondLst>
                                        </p:cTn>
                                        <p:tgtEl>
                                          <p:spTgt spid="327"/>
                                        </p:tgtEl>
                                        <p:attrNameLst>
                                          <p:attrName>style.visibility</p:attrName>
                                        </p:attrNameLst>
                                      </p:cBhvr>
                                      <p:to>
                                        <p:strVal val="hidden"/>
                                      </p:to>
                                    </p:set>
                                  </p:childTnLst>
                                </p:cTn>
                              </p:par>
                              <p:par>
                                <p:cTn id="126" presetID="6" presetClass="emph" presetSubtype="0" repeatCount="indefinite" decel="100000" fill="hold" grpId="2" nodeType="withEffect">
                                  <p:stCondLst>
                                    <p:cond delay="200"/>
                                  </p:stCondLst>
                                  <p:childTnLst>
                                    <p:animScale>
                                      <p:cBhvr>
                                        <p:cTn id="127" dur="1500" fill="hold"/>
                                        <p:tgtEl>
                                          <p:spTgt spid="327"/>
                                        </p:tgtEl>
                                      </p:cBhvr>
                                      <p:by x="125000" y="125000"/>
                                    </p:animScale>
                                  </p:childTnLst>
                                </p:cTn>
                              </p:par>
                              <p:par>
                                <p:cTn id="128" presetID="1" presetClass="entr" presetSubtype="0" fill="hold" grpId="0" nodeType="withEffect">
                                  <p:stCondLst>
                                    <p:cond delay="250"/>
                                  </p:stCondLst>
                                  <p:childTnLst>
                                    <p:set>
                                      <p:cBhvr>
                                        <p:cTn id="129" dur="1" fill="hold">
                                          <p:stCondLst>
                                            <p:cond delay="0"/>
                                          </p:stCondLst>
                                        </p:cTn>
                                        <p:tgtEl>
                                          <p:spTgt spid="326"/>
                                        </p:tgtEl>
                                        <p:attrNameLst>
                                          <p:attrName>style.visibility</p:attrName>
                                        </p:attrNameLst>
                                      </p:cBhvr>
                                      <p:to>
                                        <p:strVal val="visible"/>
                                      </p:to>
                                    </p:set>
                                  </p:childTnLst>
                                </p:cTn>
                              </p:par>
                              <p:par>
                                <p:cTn id="130" presetID="10" presetClass="exit" presetSubtype="0" repeatCount="indefinite" fill="hold" grpId="1" nodeType="withEffect">
                                  <p:stCondLst>
                                    <p:cond delay="300"/>
                                  </p:stCondLst>
                                  <p:childTnLst>
                                    <p:animEffect transition="out" filter="fade">
                                      <p:cBhvr>
                                        <p:cTn id="131" dur="1500"/>
                                        <p:tgtEl>
                                          <p:spTgt spid="326"/>
                                        </p:tgtEl>
                                      </p:cBhvr>
                                    </p:animEffect>
                                    <p:set>
                                      <p:cBhvr>
                                        <p:cTn id="132" dur="1" fill="hold">
                                          <p:stCondLst>
                                            <p:cond delay="1499"/>
                                          </p:stCondLst>
                                        </p:cTn>
                                        <p:tgtEl>
                                          <p:spTgt spid="326"/>
                                        </p:tgtEl>
                                        <p:attrNameLst>
                                          <p:attrName>style.visibility</p:attrName>
                                        </p:attrNameLst>
                                      </p:cBhvr>
                                      <p:to>
                                        <p:strVal val="hidden"/>
                                      </p:to>
                                    </p:set>
                                  </p:childTnLst>
                                </p:cTn>
                              </p:par>
                              <p:par>
                                <p:cTn id="133" presetID="6" presetClass="emph" presetSubtype="0" repeatCount="indefinite" decel="100000" fill="hold" grpId="2" nodeType="withEffect">
                                  <p:stCondLst>
                                    <p:cond delay="300"/>
                                  </p:stCondLst>
                                  <p:childTnLst>
                                    <p:animScale>
                                      <p:cBhvr>
                                        <p:cTn id="134" dur="1500" fill="hold"/>
                                        <p:tgtEl>
                                          <p:spTgt spid="32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320" grpId="0" animBg="1"/>
      <p:bldP spid="320" grpId="1" animBg="1"/>
      <p:bldP spid="320" grpId="2" animBg="1"/>
      <p:bldP spid="321" grpId="0" animBg="1"/>
      <p:bldP spid="321" grpId="1" animBg="1"/>
      <p:bldP spid="321" grpId="2" animBg="1"/>
      <p:bldP spid="322" grpId="0" animBg="1"/>
      <p:bldP spid="322" grpId="1" animBg="1"/>
      <p:bldP spid="322" grpId="2" animBg="1"/>
      <p:bldP spid="323" grpId="0" animBg="1"/>
      <p:bldP spid="323" grpId="1" animBg="1"/>
      <p:bldP spid="323" grpId="2" animBg="1"/>
      <p:bldP spid="324" grpId="0" animBg="1"/>
      <p:bldP spid="324" grpId="1" animBg="1"/>
      <p:bldP spid="324" grpId="2" animBg="1"/>
      <p:bldP spid="325" grpId="0" animBg="1"/>
      <p:bldP spid="325" grpId="1" animBg="1"/>
      <p:bldP spid="325" grpId="2" animBg="1"/>
      <p:bldP spid="326" grpId="0" animBg="1"/>
      <p:bldP spid="326" grpId="1" animBg="1"/>
      <p:bldP spid="326" grpId="2" animBg="1"/>
      <p:bldP spid="327" grpId="0" animBg="1"/>
      <p:bldP spid="327" grpId="1" animBg="1"/>
      <p:bldP spid="327" grpId="2" animBg="1"/>
      <p:bldP spid="328" grpId="0" animBg="1"/>
      <p:bldP spid="328" grpId="1" animBg="1"/>
      <p:bldP spid="32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4411" y="832553"/>
            <a:ext cx="6600028" cy="4166032"/>
          </a:xfrm>
          <a:prstGeom prst="rect">
            <a:avLst/>
          </a:prstGeom>
        </p:spPr>
      </p:pic>
      <p:sp>
        <p:nvSpPr>
          <p:cNvPr id="334" name="Rectangle 1"/>
          <p:cNvSpPr/>
          <p:nvPr>
            <p:custDataLst>
              <p:tags r:id="rId1"/>
            </p:custDataLst>
          </p:nvPr>
        </p:nvSpPr>
        <p:spPr>
          <a:xfrm>
            <a:off x="0" y="274320"/>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59" name="Group 113"/>
          <p:cNvGrpSpPr/>
          <p:nvPr/>
        </p:nvGrpSpPr>
        <p:grpSpPr>
          <a:xfrm>
            <a:off x="3599259" y="3891713"/>
            <a:ext cx="279226" cy="279226"/>
            <a:chOff x="8129377" y="1720034"/>
            <a:chExt cx="279226" cy="279226"/>
          </a:xfrm>
        </p:grpSpPr>
        <p:sp>
          <p:nvSpPr>
            <p:cNvPr id="60" name="Oval 5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1" name="Group 115"/>
            <p:cNvGrpSpPr/>
            <p:nvPr/>
          </p:nvGrpSpPr>
          <p:grpSpPr>
            <a:xfrm>
              <a:off x="8234764" y="1769177"/>
              <a:ext cx="72837" cy="187637"/>
              <a:chOff x="-1077913" y="2101851"/>
              <a:chExt cx="1011238" cy="2605088"/>
            </a:xfrm>
            <a:solidFill>
              <a:schemeClr val="bg2"/>
            </a:solidFill>
          </p:grpSpPr>
          <p:sp>
            <p:nvSpPr>
              <p:cNvPr id="62" name="Freeform 6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63" name="Freeform 6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9" name="Group 113"/>
          <p:cNvGrpSpPr/>
          <p:nvPr/>
        </p:nvGrpSpPr>
        <p:grpSpPr>
          <a:xfrm>
            <a:off x="5025346" y="2939965"/>
            <a:ext cx="279226" cy="279226"/>
            <a:chOff x="8129377" y="1720034"/>
            <a:chExt cx="279226" cy="279226"/>
          </a:xfrm>
        </p:grpSpPr>
        <p:sp>
          <p:nvSpPr>
            <p:cNvPr id="70" name="Oval 6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71" name="Group 115"/>
            <p:cNvGrpSpPr/>
            <p:nvPr/>
          </p:nvGrpSpPr>
          <p:grpSpPr>
            <a:xfrm>
              <a:off x="8234764" y="1769177"/>
              <a:ext cx="72837" cy="187637"/>
              <a:chOff x="-1077913" y="2101851"/>
              <a:chExt cx="1011238" cy="2605088"/>
            </a:xfrm>
            <a:solidFill>
              <a:schemeClr val="bg2"/>
            </a:solidFill>
          </p:grpSpPr>
          <p:sp>
            <p:nvSpPr>
              <p:cNvPr id="72" name="Freeform 7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73" name="Freeform 7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84" name="Group 113"/>
          <p:cNvGrpSpPr/>
          <p:nvPr/>
        </p:nvGrpSpPr>
        <p:grpSpPr>
          <a:xfrm>
            <a:off x="5772128" y="2565345"/>
            <a:ext cx="279226" cy="279226"/>
            <a:chOff x="8129377" y="1720034"/>
            <a:chExt cx="279226" cy="279226"/>
          </a:xfrm>
        </p:grpSpPr>
        <p:sp>
          <p:nvSpPr>
            <p:cNvPr id="85" name="Oval 84"/>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86" name="Group 115"/>
            <p:cNvGrpSpPr/>
            <p:nvPr/>
          </p:nvGrpSpPr>
          <p:grpSpPr>
            <a:xfrm>
              <a:off x="8234764" y="1769177"/>
              <a:ext cx="72837" cy="187637"/>
              <a:chOff x="-1077913" y="2101851"/>
              <a:chExt cx="1011238" cy="2605088"/>
            </a:xfrm>
            <a:solidFill>
              <a:schemeClr val="bg2"/>
            </a:solidFill>
          </p:grpSpPr>
          <p:sp>
            <p:nvSpPr>
              <p:cNvPr id="87" name="Freeform 86"/>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88" name="Freeform 87"/>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89" name="Group 113"/>
          <p:cNvGrpSpPr/>
          <p:nvPr/>
        </p:nvGrpSpPr>
        <p:grpSpPr>
          <a:xfrm>
            <a:off x="4880661" y="2057047"/>
            <a:ext cx="279226" cy="279226"/>
            <a:chOff x="8129377" y="1720034"/>
            <a:chExt cx="279226" cy="279226"/>
          </a:xfrm>
        </p:grpSpPr>
        <p:sp>
          <p:nvSpPr>
            <p:cNvPr id="90" name="Oval 89"/>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91" name="Group 115"/>
            <p:cNvGrpSpPr/>
            <p:nvPr/>
          </p:nvGrpSpPr>
          <p:grpSpPr>
            <a:xfrm>
              <a:off x="8234764" y="1769177"/>
              <a:ext cx="72837" cy="187637"/>
              <a:chOff x="-1077913" y="2101851"/>
              <a:chExt cx="1011238" cy="2605088"/>
            </a:xfrm>
            <a:solidFill>
              <a:schemeClr val="bg2"/>
            </a:solidFill>
          </p:grpSpPr>
          <p:sp>
            <p:nvSpPr>
              <p:cNvPr id="92" name="Freeform 91"/>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93" name="Freeform 92"/>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sp>
        <p:nvSpPr>
          <p:cNvPr id="121" name="Rectangle 120"/>
          <p:cNvSpPr/>
          <p:nvPr/>
        </p:nvSpPr>
        <p:spPr>
          <a:xfrm rot="5400000">
            <a:off x="3755170" y="-3761763"/>
            <a:ext cx="1642647"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185" name="Title 2"/>
          <p:cNvSpPr>
            <a:spLocks noGrp="1"/>
          </p:cNvSpPr>
          <p:nvPr>
            <p:ph type="title"/>
          </p:nvPr>
        </p:nvSpPr>
        <p:spPr/>
        <p:txBody>
          <a:bodyPr/>
          <a:lstStyle/>
          <a:p>
            <a:r>
              <a:rPr lang="ja-JP" altLang="en-US">
                <a:latin typeface="Arial"/>
                <a:ea typeface="ＭＳ Ｐゴシック"/>
              </a:rPr>
              <a:t>マクロ</a:t>
            </a:r>
            <a:r>
              <a:rPr lang="en-US" altLang="ja-JP">
                <a:latin typeface="Arial"/>
                <a:ea typeface="ＭＳ Ｐゴシック"/>
              </a:rPr>
              <a:t>/</a:t>
            </a:r>
            <a:r>
              <a:rPr lang="ja-JP" altLang="en-US">
                <a:latin typeface="Arial"/>
                <a:ea typeface="ＭＳ Ｐゴシック"/>
              </a:rPr>
              <a:t>マクロ </a:t>
            </a:r>
            <a:r>
              <a:rPr lang="en-US" altLang="ja-JP">
                <a:latin typeface="Arial"/>
                <a:ea typeface="ＭＳ Ｐゴシック"/>
              </a:rPr>
              <a:t>– </a:t>
            </a:r>
            <a:r>
              <a:rPr lang="ja-JP" altLang="en-US">
                <a:latin typeface="Arial"/>
                <a:ea typeface="ＭＳ Ｐゴシック"/>
              </a:rPr>
              <a:t>シスコ環境</a:t>
            </a:r>
            <a:br>
              <a:rPr lang="ja-JP" altLang="en-US">
                <a:latin typeface="Arial"/>
                <a:ea typeface="ＭＳ Ｐゴシック"/>
              </a:rPr>
            </a:br>
            <a:r>
              <a:rPr lang="ja-JP" altLang="en-US" sz="2000">
                <a:solidFill>
                  <a:schemeClr val="accent1"/>
                </a:solidFill>
                <a:latin typeface="Arial"/>
                <a:ea typeface="ＭＳ Ｐゴシック"/>
              </a:rPr>
              <a:t>カバレッジが異なる方向アンテナ</a:t>
            </a:r>
            <a:endParaRPr lang="ja-JP" altLang="en-US" sz="2000" dirty="0">
              <a:solidFill>
                <a:schemeClr val="accent1"/>
              </a:solidFill>
              <a:latin typeface="Arial"/>
              <a:ea typeface="ＭＳ Ｐゴシック"/>
            </a:endParaRPr>
          </a:p>
        </p:txBody>
      </p:sp>
      <p:sp>
        <p:nvSpPr>
          <p:cNvPr id="182" name="Oval 181"/>
          <p:cNvSpPr/>
          <p:nvPr/>
        </p:nvSpPr>
        <p:spPr>
          <a:xfrm rot="19980492">
            <a:off x="3770755" y="1209590"/>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3" name="Oval 182"/>
          <p:cNvSpPr/>
          <p:nvPr/>
        </p:nvSpPr>
        <p:spPr>
          <a:xfrm rot="19980492">
            <a:off x="3790927" y="1367987"/>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4" name="Oval 183"/>
          <p:cNvSpPr/>
          <p:nvPr/>
        </p:nvSpPr>
        <p:spPr>
          <a:xfrm rot="19980492">
            <a:off x="3819570" y="1544878"/>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6" name="Oval 185"/>
          <p:cNvSpPr/>
          <p:nvPr/>
        </p:nvSpPr>
        <p:spPr>
          <a:xfrm rot="9000000">
            <a:off x="2087466" y="2123141"/>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7" name="Oval 186"/>
          <p:cNvSpPr/>
          <p:nvPr/>
        </p:nvSpPr>
        <p:spPr>
          <a:xfrm rot="9000000">
            <a:off x="2475938" y="2075163"/>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8" name="Oval 187"/>
          <p:cNvSpPr/>
          <p:nvPr/>
        </p:nvSpPr>
        <p:spPr>
          <a:xfrm rot="9000000">
            <a:off x="2971008" y="2017104"/>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7" name="Oval 206"/>
          <p:cNvSpPr/>
          <p:nvPr/>
        </p:nvSpPr>
        <p:spPr>
          <a:xfrm rot="19980492">
            <a:off x="4747000" y="1908288"/>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8" name="Oval 207"/>
          <p:cNvSpPr/>
          <p:nvPr/>
        </p:nvSpPr>
        <p:spPr>
          <a:xfrm rot="19980492">
            <a:off x="4767172" y="2066685"/>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09" name="Oval 208"/>
          <p:cNvSpPr/>
          <p:nvPr/>
        </p:nvSpPr>
        <p:spPr>
          <a:xfrm rot="19980492">
            <a:off x="4795815" y="2243576"/>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0" name="Oval 209"/>
          <p:cNvSpPr/>
          <p:nvPr/>
        </p:nvSpPr>
        <p:spPr>
          <a:xfrm rot="9000000">
            <a:off x="3063711" y="2821839"/>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1" name="Oval 210"/>
          <p:cNvSpPr/>
          <p:nvPr/>
        </p:nvSpPr>
        <p:spPr>
          <a:xfrm rot="9000000">
            <a:off x="3452183" y="2773861"/>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12" name="Oval 211"/>
          <p:cNvSpPr/>
          <p:nvPr/>
        </p:nvSpPr>
        <p:spPr>
          <a:xfrm rot="9000000">
            <a:off x="3918977" y="2715802"/>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29" name="Oval 228"/>
          <p:cNvSpPr/>
          <p:nvPr/>
        </p:nvSpPr>
        <p:spPr>
          <a:xfrm rot="19980492">
            <a:off x="5494410" y="2410328"/>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30" name="Oval 229"/>
          <p:cNvSpPr/>
          <p:nvPr/>
        </p:nvSpPr>
        <p:spPr>
          <a:xfrm rot="19980492">
            <a:off x="5514582" y="2568725"/>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31" name="Oval 230"/>
          <p:cNvSpPr/>
          <p:nvPr/>
        </p:nvSpPr>
        <p:spPr>
          <a:xfrm rot="19980492">
            <a:off x="5543225" y="2745616"/>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32" name="Oval 231"/>
          <p:cNvSpPr/>
          <p:nvPr/>
        </p:nvSpPr>
        <p:spPr>
          <a:xfrm rot="9000000">
            <a:off x="3811121" y="3323879"/>
            <a:ext cx="1694119" cy="4461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33" name="Oval 232"/>
          <p:cNvSpPr/>
          <p:nvPr/>
        </p:nvSpPr>
        <p:spPr>
          <a:xfrm rot="9000000">
            <a:off x="4199593" y="3275901"/>
            <a:ext cx="1272816" cy="335172"/>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34" name="Oval 233"/>
          <p:cNvSpPr/>
          <p:nvPr/>
        </p:nvSpPr>
        <p:spPr>
          <a:xfrm rot="9000000">
            <a:off x="4666387" y="3217842"/>
            <a:ext cx="774833" cy="204038"/>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246" name="Group 11"/>
          <p:cNvGrpSpPr>
            <a:grpSpLocks noChangeAspect="1"/>
          </p:cNvGrpSpPr>
          <p:nvPr/>
        </p:nvGrpSpPr>
        <p:grpSpPr bwMode="auto">
          <a:xfrm>
            <a:off x="3579665" y="1642646"/>
            <a:ext cx="373210" cy="373210"/>
            <a:chOff x="2093" y="835"/>
            <a:chExt cx="1570" cy="1570"/>
          </a:xfrm>
          <a:effectLst>
            <a:outerShdw blurRad="88900" sx="102000" sy="102000" algn="ctr" rotWithShape="0">
              <a:prstClr val="black">
                <a:alpha val="40000"/>
              </a:prstClr>
            </a:outerShdw>
          </a:effectLst>
        </p:grpSpPr>
        <p:sp>
          <p:nvSpPr>
            <p:cNvPr id="247" name="Oval 12"/>
            <p:cNvSpPr>
              <a:spLocks noChangeArrowheads="1"/>
            </p:cNvSpPr>
            <p:nvPr/>
          </p:nvSpPr>
          <p:spPr bwMode="auto">
            <a:xfrm>
              <a:off x="2155" y="899"/>
              <a:ext cx="1448" cy="1449"/>
            </a:xfrm>
            <a:prstGeom prst="ellipse">
              <a:avLst/>
            </a:prstGeom>
            <a:solidFill>
              <a:srgbClr val="0C9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48" name="Freeform 13"/>
            <p:cNvSpPr>
              <a:spLocks noEditPoints="1"/>
            </p:cNvSpPr>
            <p:nvPr/>
          </p:nvSpPr>
          <p:spPr bwMode="auto">
            <a:xfrm>
              <a:off x="2100" y="845"/>
              <a:ext cx="1558" cy="1557"/>
            </a:xfrm>
            <a:custGeom>
              <a:avLst/>
              <a:gdLst>
                <a:gd name="T0" fmla="*/ 328 w 656"/>
                <a:gd name="T1" fmla="*/ 656 h 656"/>
                <a:gd name="T2" fmla="*/ 0 w 656"/>
                <a:gd name="T3" fmla="*/ 328 h 656"/>
                <a:gd name="T4" fmla="*/ 328 w 656"/>
                <a:gd name="T5" fmla="*/ 0 h 656"/>
                <a:gd name="T6" fmla="*/ 656 w 656"/>
                <a:gd name="T7" fmla="*/ 328 h 656"/>
                <a:gd name="T8" fmla="*/ 328 w 656"/>
                <a:gd name="T9" fmla="*/ 656 h 656"/>
                <a:gd name="T10" fmla="*/ 328 w 656"/>
                <a:gd name="T11" fmla="*/ 46 h 656"/>
                <a:gd name="T12" fmla="*/ 47 w 656"/>
                <a:gd name="T13" fmla="*/ 328 h 656"/>
                <a:gd name="T14" fmla="*/ 328 w 656"/>
                <a:gd name="T15" fmla="*/ 610 h 656"/>
                <a:gd name="T16" fmla="*/ 610 w 656"/>
                <a:gd name="T17" fmla="*/ 328 h 656"/>
                <a:gd name="T18" fmla="*/ 328 w 656"/>
                <a:gd name="T19" fmla="*/ 4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6" h="656">
                  <a:moveTo>
                    <a:pt x="328" y="656"/>
                  </a:moveTo>
                  <a:cubicBezTo>
                    <a:pt x="148" y="656"/>
                    <a:pt x="0" y="509"/>
                    <a:pt x="0" y="328"/>
                  </a:cubicBezTo>
                  <a:cubicBezTo>
                    <a:pt x="0" y="147"/>
                    <a:pt x="148" y="0"/>
                    <a:pt x="328" y="0"/>
                  </a:cubicBezTo>
                  <a:cubicBezTo>
                    <a:pt x="509" y="0"/>
                    <a:pt x="656" y="147"/>
                    <a:pt x="656" y="328"/>
                  </a:cubicBezTo>
                  <a:cubicBezTo>
                    <a:pt x="656" y="509"/>
                    <a:pt x="509" y="656"/>
                    <a:pt x="328" y="656"/>
                  </a:cubicBezTo>
                  <a:close/>
                  <a:moveTo>
                    <a:pt x="328" y="46"/>
                  </a:moveTo>
                  <a:cubicBezTo>
                    <a:pt x="173" y="46"/>
                    <a:pt x="47" y="173"/>
                    <a:pt x="47" y="328"/>
                  </a:cubicBezTo>
                  <a:cubicBezTo>
                    <a:pt x="47" y="484"/>
                    <a:pt x="173" y="610"/>
                    <a:pt x="328" y="610"/>
                  </a:cubicBezTo>
                  <a:cubicBezTo>
                    <a:pt x="484" y="610"/>
                    <a:pt x="610" y="484"/>
                    <a:pt x="610" y="328"/>
                  </a:cubicBezTo>
                  <a:cubicBezTo>
                    <a:pt x="610" y="173"/>
                    <a:pt x="484" y="46"/>
                    <a:pt x="328" y="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49" name="Freeform 14"/>
            <p:cNvSpPr>
              <a:spLocks noEditPoints="1"/>
            </p:cNvSpPr>
            <p:nvPr/>
          </p:nvSpPr>
          <p:spPr bwMode="auto">
            <a:xfrm>
              <a:off x="2699" y="1443"/>
              <a:ext cx="349" cy="354"/>
            </a:xfrm>
            <a:custGeom>
              <a:avLst/>
              <a:gdLst>
                <a:gd name="T0" fmla="*/ 110 w 147"/>
                <a:gd name="T1" fmla="*/ 0 h 149"/>
                <a:gd name="T2" fmla="*/ 37 w 147"/>
                <a:gd name="T3" fmla="*/ 0 h 149"/>
                <a:gd name="T4" fmla="*/ 0 w 147"/>
                <a:gd name="T5" fmla="*/ 37 h 149"/>
                <a:gd name="T6" fmla="*/ 0 w 147"/>
                <a:gd name="T7" fmla="*/ 112 h 149"/>
                <a:gd name="T8" fmla="*/ 37 w 147"/>
                <a:gd name="T9" fmla="*/ 149 h 149"/>
                <a:gd name="T10" fmla="*/ 110 w 147"/>
                <a:gd name="T11" fmla="*/ 149 h 149"/>
                <a:gd name="T12" fmla="*/ 147 w 147"/>
                <a:gd name="T13" fmla="*/ 112 h 149"/>
                <a:gd name="T14" fmla="*/ 147 w 147"/>
                <a:gd name="T15" fmla="*/ 37 h 149"/>
                <a:gd name="T16" fmla="*/ 110 w 147"/>
                <a:gd name="T17" fmla="*/ 0 h 149"/>
                <a:gd name="T18" fmla="*/ 79 w 147"/>
                <a:gd name="T19" fmla="*/ 25 h 149"/>
                <a:gd name="T20" fmla="*/ 68 w 147"/>
                <a:gd name="T21" fmla="*/ 25 h 149"/>
                <a:gd name="T22" fmla="*/ 68 w 147"/>
                <a:gd name="T23" fmla="*/ 13 h 149"/>
                <a:gd name="T24" fmla="*/ 79 w 147"/>
                <a:gd name="T25" fmla="*/ 13 h 149"/>
                <a:gd name="T26" fmla="*/ 79 w 147"/>
                <a:gd name="T27" fmla="*/ 25 h 149"/>
                <a:gd name="T28" fmla="*/ 79 w 147"/>
                <a:gd name="T29" fmla="*/ 2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49">
                  <a:moveTo>
                    <a:pt x="110" y="0"/>
                  </a:moveTo>
                  <a:cubicBezTo>
                    <a:pt x="37" y="0"/>
                    <a:pt x="37" y="0"/>
                    <a:pt x="37" y="0"/>
                  </a:cubicBezTo>
                  <a:cubicBezTo>
                    <a:pt x="17" y="0"/>
                    <a:pt x="0" y="17"/>
                    <a:pt x="0" y="37"/>
                  </a:cubicBezTo>
                  <a:cubicBezTo>
                    <a:pt x="0" y="112"/>
                    <a:pt x="0" y="112"/>
                    <a:pt x="0" y="112"/>
                  </a:cubicBezTo>
                  <a:cubicBezTo>
                    <a:pt x="0" y="133"/>
                    <a:pt x="17" y="149"/>
                    <a:pt x="37" y="149"/>
                  </a:cubicBezTo>
                  <a:cubicBezTo>
                    <a:pt x="110" y="149"/>
                    <a:pt x="110" y="149"/>
                    <a:pt x="110" y="149"/>
                  </a:cubicBezTo>
                  <a:cubicBezTo>
                    <a:pt x="131" y="149"/>
                    <a:pt x="147" y="133"/>
                    <a:pt x="147" y="112"/>
                  </a:cubicBezTo>
                  <a:cubicBezTo>
                    <a:pt x="147" y="37"/>
                    <a:pt x="147" y="37"/>
                    <a:pt x="147" y="37"/>
                  </a:cubicBezTo>
                  <a:cubicBezTo>
                    <a:pt x="147" y="17"/>
                    <a:pt x="131" y="0"/>
                    <a:pt x="110" y="0"/>
                  </a:cubicBezTo>
                  <a:close/>
                  <a:moveTo>
                    <a:pt x="79" y="25"/>
                  </a:moveTo>
                  <a:cubicBezTo>
                    <a:pt x="68" y="25"/>
                    <a:pt x="68" y="25"/>
                    <a:pt x="68" y="25"/>
                  </a:cubicBezTo>
                  <a:cubicBezTo>
                    <a:pt x="68" y="13"/>
                    <a:pt x="68" y="13"/>
                    <a:pt x="68" y="13"/>
                  </a:cubicBezTo>
                  <a:cubicBezTo>
                    <a:pt x="79" y="13"/>
                    <a:pt x="79" y="13"/>
                    <a:pt x="79" y="13"/>
                  </a:cubicBezTo>
                  <a:cubicBezTo>
                    <a:pt x="79" y="25"/>
                    <a:pt x="79" y="25"/>
                    <a:pt x="79" y="25"/>
                  </a:cubicBezTo>
                  <a:cubicBezTo>
                    <a:pt x="79" y="25"/>
                    <a:pt x="79" y="25"/>
                    <a:pt x="79"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50" name="Freeform 15"/>
            <p:cNvSpPr>
              <a:spLocks noEditPoints="1"/>
            </p:cNvSpPr>
            <p:nvPr/>
          </p:nvSpPr>
          <p:spPr bwMode="auto">
            <a:xfrm>
              <a:off x="2093" y="835"/>
              <a:ext cx="1570" cy="1570"/>
            </a:xfrm>
            <a:custGeom>
              <a:avLst/>
              <a:gdLst>
                <a:gd name="T0" fmla="*/ 490 w 661"/>
                <a:gd name="T1" fmla="*/ 451 h 661"/>
                <a:gd name="T2" fmla="*/ 497 w 661"/>
                <a:gd name="T3" fmla="*/ 419 h 661"/>
                <a:gd name="T4" fmla="*/ 497 w 661"/>
                <a:gd name="T5" fmla="*/ 243 h 661"/>
                <a:gd name="T6" fmla="*/ 490 w 661"/>
                <a:gd name="T7" fmla="*/ 211 h 661"/>
                <a:gd name="T8" fmla="*/ 650 w 661"/>
                <a:gd name="T9" fmla="*/ 50 h 661"/>
                <a:gd name="T10" fmla="*/ 650 w 661"/>
                <a:gd name="T11" fmla="*/ 11 h 661"/>
                <a:gd name="T12" fmla="*/ 649 w 661"/>
                <a:gd name="T13" fmla="*/ 11 h 661"/>
                <a:gd name="T14" fmla="*/ 610 w 661"/>
                <a:gd name="T15" fmla="*/ 11 h 661"/>
                <a:gd name="T16" fmla="*/ 450 w 661"/>
                <a:gd name="T17" fmla="*/ 171 h 661"/>
                <a:gd name="T18" fmla="*/ 418 w 661"/>
                <a:gd name="T19" fmla="*/ 164 h 661"/>
                <a:gd name="T20" fmla="*/ 242 w 661"/>
                <a:gd name="T21" fmla="*/ 164 h 661"/>
                <a:gd name="T22" fmla="*/ 210 w 661"/>
                <a:gd name="T23" fmla="*/ 171 h 661"/>
                <a:gd name="T24" fmla="*/ 50 w 661"/>
                <a:gd name="T25" fmla="*/ 11 h 661"/>
                <a:gd name="T26" fmla="*/ 11 w 661"/>
                <a:gd name="T27" fmla="*/ 11 h 661"/>
                <a:gd name="T28" fmla="*/ 10 w 661"/>
                <a:gd name="T29" fmla="*/ 11 h 661"/>
                <a:gd name="T30" fmla="*/ 10 w 661"/>
                <a:gd name="T31" fmla="*/ 50 h 661"/>
                <a:gd name="T32" fmla="*/ 170 w 661"/>
                <a:gd name="T33" fmla="*/ 211 h 661"/>
                <a:gd name="T34" fmla="*/ 163 w 661"/>
                <a:gd name="T35" fmla="*/ 243 h 661"/>
                <a:gd name="T36" fmla="*/ 163 w 661"/>
                <a:gd name="T37" fmla="*/ 419 h 661"/>
                <a:gd name="T38" fmla="*/ 170 w 661"/>
                <a:gd name="T39" fmla="*/ 451 h 661"/>
                <a:gd name="T40" fmla="*/ 10 w 661"/>
                <a:gd name="T41" fmla="*/ 611 h 661"/>
                <a:gd name="T42" fmla="*/ 10 w 661"/>
                <a:gd name="T43" fmla="*/ 650 h 661"/>
                <a:gd name="T44" fmla="*/ 11 w 661"/>
                <a:gd name="T45" fmla="*/ 650 h 661"/>
                <a:gd name="T46" fmla="*/ 50 w 661"/>
                <a:gd name="T47" fmla="*/ 650 h 661"/>
                <a:gd name="T48" fmla="*/ 210 w 661"/>
                <a:gd name="T49" fmla="*/ 490 h 661"/>
                <a:gd name="T50" fmla="*/ 242 w 661"/>
                <a:gd name="T51" fmla="*/ 497 h 661"/>
                <a:gd name="T52" fmla="*/ 418 w 661"/>
                <a:gd name="T53" fmla="*/ 497 h 661"/>
                <a:gd name="T54" fmla="*/ 450 w 661"/>
                <a:gd name="T55" fmla="*/ 490 h 661"/>
                <a:gd name="T56" fmla="*/ 610 w 661"/>
                <a:gd name="T57" fmla="*/ 650 h 661"/>
                <a:gd name="T58" fmla="*/ 649 w 661"/>
                <a:gd name="T59" fmla="*/ 650 h 661"/>
                <a:gd name="T60" fmla="*/ 650 w 661"/>
                <a:gd name="T61" fmla="*/ 650 h 661"/>
                <a:gd name="T62" fmla="*/ 650 w 661"/>
                <a:gd name="T63" fmla="*/ 611 h 661"/>
                <a:gd name="T64" fmla="*/ 490 w 661"/>
                <a:gd name="T65" fmla="*/ 451 h 661"/>
                <a:gd name="T66" fmla="*/ 413 w 661"/>
                <a:gd name="T67" fmla="*/ 368 h 661"/>
                <a:gd name="T68" fmla="*/ 367 w 661"/>
                <a:gd name="T69" fmla="*/ 413 h 661"/>
                <a:gd name="T70" fmla="*/ 293 w 661"/>
                <a:gd name="T71" fmla="*/ 413 h 661"/>
                <a:gd name="T72" fmla="*/ 247 w 661"/>
                <a:gd name="T73" fmla="*/ 368 h 661"/>
                <a:gd name="T74" fmla="*/ 247 w 661"/>
                <a:gd name="T75" fmla="*/ 294 h 661"/>
                <a:gd name="T76" fmla="*/ 293 w 661"/>
                <a:gd name="T77" fmla="*/ 248 h 661"/>
                <a:gd name="T78" fmla="*/ 367 w 661"/>
                <a:gd name="T79" fmla="*/ 248 h 661"/>
                <a:gd name="T80" fmla="*/ 413 w 661"/>
                <a:gd name="T81" fmla="*/ 294 h 661"/>
                <a:gd name="T82" fmla="*/ 413 w 661"/>
                <a:gd name="T83" fmla="*/ 368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1" h="661">
                  <a:moveTo>
                    <a:pt x="490" y="451"/>
                  </a:moveTo>
                  <a:cubicBezTo>
                    <a:pt x="494" y="441"/>
                    <a:pt x="497" y="430"/>
                    <a:pt x="497" y="419"/>
                  </a:cubicBezTo>
                  <a:cubicBezTo>
                    <a:pt x="497" y="243"/>
                    <a:pt x="497" y="243"/>
                    <a:pt x="497" y="243"/>
                  </a:cubicBezTo>
                  <a:cubicBezTo>
                    <a:pt x="497" y="231"/>
                    <a:pt x="494" y="220"/>
                    <a:pt x="490" y="211"/>
                  </a:cubicBezTo>
                  <a:cubicBezTo>
                    <a:pt x="650" y="50"/>
                    <a:pt x="650" y="50"/>
                    <a:pt x="650" y="50"/>
                  </a:cubicBezTo>
                  <a:cubicBezTo>
                    <a:pt x="661" y="40"/>
                    <a:pt x="661" y="22"/>
                    <a:pt x="650" y="11"/>
                  </a:cubicBezTo>
                  <a:cubicBezTo>
                    <a:pt x="649" y="11"/>
                    <a:pt x="649" y="11"/>
                    <a:pt x="649" y="11"/>
                  </a:cubicBezTo>
                  <a:cubicBezTo>
                    <a:pt x="639" y="0"/>
                    <a:pt x="621" y="0"/>
                    <a:pt x="610" y="11"/>
                  </a:cubicBezTo>
                  <a:cubicBezTo>
                    <a:pt x="450" y="171"/>
                    <a:pt x="450" y="171"/>
                    <a:pt x="450" y="171"/>
                  </a:cubicBezTo>
                  <a:cubicBezTo>
                    <a:pt x="440" y="167"/>
                    <a:pt x="429" y="164"/>
                    <a:pt x="418" y="164"/>
                  </a:cubicBezTo>
                  <a:cubicBezTo>
                    <a:pt x="242" y="164"/>
                    <a:pt x="242" y="164"/>
                    <a:pt x="242" y="164"/>
                  </a:cubicBezTo>
                  <a:cubicBezTo>
                    <a:pt x="231" y="164"/>
                    <a:pt x="220" y="167"/>
                    <a:pt x="210" y="171"/>
                  </a:cubicBezTo>
                  <a:cubicBezTo>
                    <a:pt x="50" y="11"/>
                    <a:pt x="50" y="11"/>
                    <a:pt x="50" y="11"/>
                  </a:cubicBezTo>
                  <a:cubicBezTo>
                    <a:pt x="39" y="0"/>
                    <a:pt x="21" y="0"/>
                    <a:pt x="11" y="11"/>
                  </a:cubicBezTo>
                  <a:cubicBezTo>
                    <a:pt x="10" y="11"/>
                    <a:pt x="10" y="11"/>
                    <a:pt x="10" y="11"/>
                  </a:cubicBezTo>
                  <a:cubicBezTo>
                    <a:pt x="0" y="22"/>
                    <a:pt x="0" y="40"/>
                    <a:pt x="10" y="50"/>
                  </a:cubicBezTo>
                  <a:cubicBezTo>
                    <a:pt x="170" y="211"/>
                    <a:pt x="170" y="211"/>
                    <a:pt x="170" y="211"/>
                  </a:cubicBezTo>
                  <a:cubicBezTo>
                    <a:pt x="166" y="220"/>
                    <a:pt x="163" y="231"/>
                    <a:pt x="163" y="243"/>
                  </a:cubicBezTo>
                  <a:cubicBezTo>
                    <a:pt x="163" y="419"/>
                    <a:pt x="163" y="419"/>
                    <a:pt x="163" y="419"/>
                  </a:cubicBezTo>
                  <a:cubicBezTo>
                    <a:pt x="163" y="430"/>
                    <a:pt x="166" y="441"/>
                    <a:pt x="170" y="451"/>
                  </a:cubicBezTo>
                  <a:cubicBezTo>
                    <a:pt x="10" y="611"/>
                    <a:pt x="10" y="611"/>
                    <a:pt x="10" y="611"/>
                  </a:cubicBezTo>
                  <a:cubicBezTo>
                    <a:pt x="0" y="622"/>
                    <a:pt x="0" y="639"/>
                    <a:pt x="10" y="650"/>
                  </a:cubicBezTo>
                  <a:cubicBezTo>
                    <a:pt x="11" y="650"/>
                    <a:pt x="11" y="650"/>
                    <a:pt x="11" y="650"/>
                  </a:cubicBezTo>
                  <a:cubicBezTo>
                    <a:pt x="21" y="661"/>
                    <a:pt x="39" y="661"/>
                    <a:pt x="50" y="650"/>
                  </a:cubicBezTo>
                  <a:cubicBezTo>
                    <a:pt x="210" y="490"/>
                    <a:pt x="210" y="490"/>
                    <a:pt x="210" y="490"/>
                  </a:cubicBezTo>
                  <a:cubicBezTo>
                    <a:pt x="220" y="495"/>
                    <a:pt x="231" y="497"/>
                    <a:pt x="242" y="497"/>
                  </a:cubicBezTo>
                  <a:cubicBezTo>
                    <a:pt x="418" y="497"/>
                    <a:pt x="418" y="497"/>
                    <a:pt x="418" y="497"/>
                  </a:cubicBezTo>
                  <a:cubicBezTo>
                    <a:pt x="429" y="497"/>
                    <a:pt x="440" y="495"/>
                    <a:pt x="450" y="490"/>
                  </a:cubicBezTo>
                  <a:cubicBezTo>
                    <a:pt x="610" y="650"/>
                    <a:pt x="610" y="650"/>
                    <a:pt x="610" y="650"/>
                  </a:cubicBezTo>
                  <a:cubicBezTo>
                    <a:pt x="621" y="661"/>
                    <a:pt x="639" y="661"/>
                    <a:pt x="649" y="650"/>
                  </a:cubicBezTo>
                  <a:cubicBezTo>
                    <a:pt x="650" y="650"/>
                    <a:pt x="650" y="650"/>
                    <a:pt x="650" y="650"/>
                  </a:cubicBezTo>
                  <a:cubicBezTo>
                    <a:pt x="661" y="639"/>
                    <a:pt x="661" y="622"/>
                    <a:pt x="650" y="611"/>
                  </a:cubicBezTo>
                  <a:lnTo>
                    <a:pt x="490" y="451"/>
                  </a:lnTo>
                  <a:close/>
                  <a:moveTo>
                    <a:pt x="413" y="368"/>
                  </a:moveTo>
                  <a:cubicBezTo>
                    <a:pt x="413" y="393"/>
                    <a:pt x="392" y="413"/>
                    <a:pt x="367" y="413"/>
                  </a:cubicBezTo>
                  <a:cubicBezTo>
                    <a:pt x="293" y="413"/>
                    <a:pt x="293" y="413"/>
                    <a:pt x="293" y="413"/>
                  </a:cubicBezTo>
                  <a:cubicBezTo>
                    <a:pt x="268" y="413"/>
                    <a:pt x="247" y="393"/>
                    <a:pt x="247" y="368"/>
                  </a:cubicBezTo>
                  <a:cubicBezTo>
                    <a:pt x="247" y="294"/>
                    <a:pt x="247" y="294"/>
                    <a:pt x="247" y="294"/>
                  </a:cubicBezTo>
                  <a:cubicBezTo>
                    <a:pt x="247" y="268"/>
                    <a:pt x="268" y="248"/>
                    <a:pt x="293" y="248"/>
                  </a:cubicBezTo>
                  <a:cubicBezTo>
                    <a:pt x="367" y="248"/>
                    <a:pt x="367" y="248"/>
                    <a:pt x="367" y="248"/>
                  </a:cubicBezTo>
                  <a:cubicBezTo>
                    <a:pt x="392" y="248"/>
                    <a:pt x="413" y="268"/>
                    <a:pt x="413" y="294"/>
                  </a:cubicBezTo>
                  <a:lnTo>
                    <a:pt x="413" y="3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256" name="Group 11"/>
          <p:cNvGrpSpPr>
            <a:grpSpLocks noChangeAspect="1"/>
          </p:cNvGrpSpPr>
          <p:nvPr/>
        </p:nvGrpSpPr>
        <p:grpSpPr bwMode="auto">
          <a:xfrm>
            <a:off x="4550412" y="2340254"/>
            <a:ext cx="373210" cy="373210"/>
            <a:chOff x="2093" y="835"/>
            <a:chExt cx="1570" cy="1570"/>
          </a:xfrm>
          <a:effectLst>
            <a:outerShdw blurRad="88900" sx="102000" sy="102000" algn="ctr" rotWithShape="0">
              <a:prstClr val="black">
                <a:alpha val="40000"/>
              </a:prstClr>
            </a:outerShdw>
          </a:effectLst>
        </p:grpSpPr>
        <p:sp>
          <p:nvSpPr>
            <p:cNvPr id="257" name="Oval 12"/>
            <p:cNvSpPr>
              <a:spLocks noChangeArrowheads="1"/>
            </p:cNvSpPr>
            <p:nvPr/>
          </p:nvSpPr>
          <p:spPr bwMode="auto">
            <a:xfrm>
              <a:off x="2155" y="899"/>
              <a:ext cx="1448" cy="1449"/>
            </a:xfrm>
            <a:prstGeom prst="ellipse">
              <a:avLst/>
            </a:prstGeom>
            <a:solidFill>
              <a:srgbClr val="0C9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58" name="Freeform 13"/>
            <p:cNvSpPr>
              <a:spLocks noEditPoints="1"/>
            </p:cNvSpPr>
            <p:nvPr/>
          </p:nvSpPr>
          <p:spPr bwMode="auto">
            <a:xfrm>
              <a:off x="2100" y="845"/>
              <a:ext cx="1558" cy="1557"/>
            </a:xfrm>
            <a:custGeom>
              <a:avLst/>
              <a:gdLst>
                <a:gd name="T0" fmla="*/ 328 w 656"/>
                <a:gd name="T1" fmla="*/ 656 h 656"/>
                <a:gd name="T2" fmla="*/ 0 w 656"/>
                <a:gd name="T3" fmla="*/ 328 h 656"/>
                <a:gd name="T4" fmla="*/ 328 w 656"/>
                <a:gd name="T5" fmla="*/ 0 h 656"/>
                <a:gd name="T6" fmla="*/ 656 w 656"/>
                <a:gd name="T7" fmla="*/ 328 h 656"/>
                <a:gd name="T8" fmla="*/ 328 w 656"/>
                <a:gd name="T9" fmla="*/ 656 h 656"/>
                <a:gd name="T10" fmla="*/ 328 w 656"/>
                <a:gd name="T11" fmla="*/ 46 h 656"/>
                <a:gd name="T12" fmla="*/ 47 w 656"/>
                <a:gd name="T13" fmla="*/ 328 h 656"/>
                <a:gd name="T14" fmla="*/ 328 w 656"/>
                <a:gd name="T15" fmla="*/ 610 h 656"/>
                <a:gd name="T16" fmla="*/ 610 w 656"/>
                <a:gd name="T17" fmla="*/ 328 h 656"/>
                <a:gd name="T18" fmla="*/ 328 w 656"/>
                <a:gd name="T19" fmla="*/ 4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6" h="656">
                  <a:moveTo>
                    <a:pt x="328" y="656"/>
                  </a:moveTo>
                  <a:cubicBezTo>
                    <a:pt x="148" y="656"/>
                    <a:pt x="0" y="509"/>
                    <a:pt x="0" y="328"/>
                  </a:cubicBezTo>
                  <a:cubicBezTo>
                    <a:pt x="0" y="147"/>
                    <a:pt x="148" y="0"/>
                    <a:pt x="328" y="0"/>
                  </a:cubicBezTo>
                  <a:cubicBezTo>
                    <a:pt x="509" y="0"/>
                    <a:pt x="656" y="147"/>
                    <a:pt x="656" y="328"/>
                  </a:cubicBezTo>
                  <a:cubicBezTo>
                    <a:pt x="656" y="509"/>
                    <a:pt x="509" y="656"/>
                    <a:pt x="328" y="656"/>
                  </a:cubicBezTo>
                  <a:close/>
                  <a:moveTo>
                    <a:pt x="328" y="46"/>
                  </a:moveTo>
                  <a:cubicBezTo>
                    <a:pt x="173" y="46"/>
                    <a:pt x="47" y="173"/>
                    <a:pt x="47" y="328"/>
                  </a:cubicBezTo>
                  <a:cubicBezTo>
                    <a:pt x="47" y="484"/>
                    <a:pt x="173" y="610"/>
                    <a:pt x="328" y="610"/>
                  </a:cubicBezTo>
                  <a:cubicBezTo>
                    <a:pt x="484" y="610"/>
                    <a:pt x="610" y="484"/>
                    <a:pt x="610" y="328"/>
                  </a:cubicBezTo>
                  <a:cubicBezTo>
                    <a:pt x="610" y="173"/>
                    <a:pt x="484" y="46"/>
                    <a:pt x="328" y="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59" name="Freeform 14"/>
            <p:cNvSpPr>
              <a:spLocks noEditPoints="1"/>
            </p:cNvSpPr>
            <p:nvPr/>
          </p:nvSpPr>
          <p:spPr bwMode="auto">
            <a:xfrm>
              <a:off x="2699" y="1443"/>
              <a:ext cx="349" cy="354"/>
            </a:xfrm>
            <a:custGeom>
              <a:avLst/>
              <a:gdLst>
                <a:gd name="T0" fmla="*/ 110 w 147"/>
                <a:gd name="T1" fmla="*/ 0 h 149"/>
                <a:gd name="T2" fmla="*/ 37 w 147"/>
                <a:gd name="T3" fmla="*/ 0 h 149"/>
                <a:gd name="T4" fmla="*/ 0 w 147"/>
                <a:gd name="T5" fmla="*/ 37 h 149"/>
                <a:gd name="T6" fmla="*/ 0 w 147"/>
                <a:gd name="T7" fmla="*/ 112 h 149"/>
                <a:gd name="T8" fmla="*/ 37 w 147"/>
                <a:gd name="T9" fmla="*/ 149 h 149"/>
                <a:gd name="T10" fmla="*/ 110 w 147"/>
                <a:gd name="T11" fmla="*/ 149 h 149"/>
                <a:gd name="T12" fmla="*/ 147 w 147"/>
                <a:gd name="T13" fmla="*/ 112 h 149"/>
                <a:gd name="T14" fmla="*/ 147 w 147"/>
                <a:gd name="T15" fmla="*/ 37 h 149"/>
                <a:gd name="T16" fmla="*/ 110 w 147"/>
                <a:gd name="T17" fmla="*/ 0 h 149"/>
                <a:gd name="T18" fmla="*/ 79 w 147"/>
                <a:gd name="T19" fmla="*/ 25 h 149"/>
                <a:gd name="T20" fmla="*/ 68 w 147"/>
                <a:gd name="T21" fmla="*/ 25 h 149"/>
                <a:gd name="T22" fmla="*/ 68 w 147"/>
                <a:gd name="T23" fmla="*/ 13 h 149"/>
                <a:gd name="T24" fmla="*/ 79 w 147"/>
                <a:gd name="T25" fmla="*/ 13 h 149"/>
                <a:gd name="T26" fmla="*/ 79 w 147"/>
                <a:gd name="T27" fmla="*/ 25 h 149"/>
                <a:gd name="T28" fmla="*/ 79 w 147"/>
                <a:gd name="T29" fmla="*/ 2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49">
                  <a:moveTo>
                    <a:pt x="110" y="0"/>
                  </a:moveTo>
                  <a:cubicBezTo>
                    <a:pt x="37" y="0"/>
                    <a:pt x="37" y="0"/>
                    <a:pt x="37" y="0"/>
                  </a:cubicBezTo>
                  <a:cubicBezTo>
                    <a:pt x="17" y="0"/>
                    <a:pt x="0" y="17"/>
                    <a:pt x="0" y="37"/>
                  </a:cubicBezTo>
                  <a:cubicBezTo>
                    <a:pt x="0" y="112"/>
                    <a:pt x="0" y="112"/>
                    <a:pt x="0" y="112"/>
                  </a:cubicBezTo>
                  <a:cubicBezTo>
                    <a:pt x="0" y="133"/>
                    <a:pt x="17" y="149"/>
                    <a:pt x="37" y="149"/>
                  </a:cubicBezTo>
                  <a:cubicBezTo>
                    <a:pt x="110" y="149"/>
                    <a:pt x="110" y="149"/>
                    <a:pt x="110" y="149"/>
                  </a:cubicBezTo>
                  <a:cubicBezTo>
                    <a:pt x="131" y="149"/>
                    <a:pt x="147" y="133"/>
                    <a:pt x="147" y="112"/>
                  </a:cubicBezTo>
                  <a:cubicBezTo>
                    <a:pt x="147" y="37"/>
                    <a:pt x="147" y="37"/>
                    <a:pt x="147" y="37"/>
                  </a:cubicBezTo>
                  <a:cubicBezTo>
                    <a:pt x="147" y="17"/>
                    <a:pt x="131" y="0"/>
                    <a:pt x="110" y="0"/>
                  </a:cubicBezTo>
                  <a:close/>
                  <a:moveTo>
                    <a:pt x="79" y="25"/>
                  </a:moveTo>
                  <a:cubicBezTo>
                    <a:pt x="68" y="25"/>
                    <a:pt x="68" y="25"/>
                    <a:pt x="68" y="25"/>
                  </a:cubicBezTo>
                  <a:cubicBezTo>
                    <a:pt x="68" y="13"/>
                    <a:pt x="68" y="13"/>
                    <a:pt x="68" y="13"/>
                  </a:cubicBezTo>
                  <a:cubicBezTo>
                    <a:pt x="79" y="13"/>
                    <a:pt x="79" y="13"/>
                    <a:pt x="79" y="13"/>
                  </a:cubicBezTo>
                  <a:cubicBezTo>
                    <a:pt x="79" y="25"/>
                    <a:pt x="79" y="25"/>
                    <a:pt x="79" y="25"/>
                  </a:cubicBezTo>
                  <a:cubicBezTo>
                    <a:pt x="79" y="25"/>
                    <a:pt x="79" y="25"/>
                    <a:pt x="79"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60" name="Freeform 15"/>
            <p:cNvSpPr>
              <a:spLocks noEditPoints="1"/>
            </p:cNvSpPr>
            <p:nvPr/>
          </p:nvSpPr>
          <p:spPr bwMode="auto">
            <a:xfrm>
              <a:off x="2093" y="835"/>
              <a:ext cx="1570" cy="1570"/>
            </a:xfrm>
            <a:custGeom>
              <a:avLst/>
              <a:gdLst>
                <a:gd name="T0" fmla="*/ 490 w 661"/>
                <a:gd name="T1" fmla="*/ 451 h 661"/>
                <a:gd name="T2" fmla="*/ 497 w 661"/>
                <a:gd name="T3" fmla="*/ 419 h 661"/>
                <a:gd name="T4" fmla="*/ 497 w 661"/>
                <a:gd name="T5" fmla="*/ 243 h 661"/>
                <a:gd name="T6" fmla="*/ 490 w 661"/>
                <a:gd name="T7" fmla="*/ 211 h 661"/>
                <a:gd name="T8" fmla="*/ 650 w 661"/>
                <a:gd name="T9" fmla="*/ 50 h 661"/>
                <a:gd name="T10" fmla="*/ 650 w 661"/>
                <a:gd name="T11" fmla="*/ 11 h 661"/>
                <a:gd name="T12" fmla="*/ 649 w 661"/>
                <a:gd name="T13" fmla="*/ 11 h 661"/>
                <a:gd name="T14" fmla="*/ 610 w 661"/>
                <a:gd name="T15" fmla="*/ 11 h 661"/>
                <a:gd name="T16" fmla="*/ 450 w 661"/>
                <a:gd name="T17" fmla="*/ 171 h 661"/>
                <a:gd name="T18" fmla="*/ 418 w 661"/>
                <a:gd name="T19" fmla="*/ 164 h 661"/>
                <a:gd name="T20" fmla="*/ 242 w 661"/>
                <a:gd name="T21" fmla="*/ 164 h 661"/>
                <a:gd name="T22" fmla="*/ 210 w 661"/>
                <a:gd name="T23" fmla="*/ 171 h 661"/>
                <a:gd name="T24" fmla="*/ 50 w 661"/>
                <a:gd name="T25" fmla="*/ 11 h 661"/>
                <a:gd name="T26" fmla="*/ 11 w 661"/>
                <a:gd name="T27" fmla="*/ 11 h 661"/>
                <a:gd name="T28" fmla="*/ 10 w 661"/>
                <a:gd name="T29" fmla="*/ 11 h 661"/>
                <a:gd name="T30" fmla="*/ 10 w 661"/>
                <a:gd name="T31" fmla="*/ 50 h 661"/>
                <a:gd name="T32" fmla="*/ 170 w 661"/>
                <a:gd name="T33" fmla="*/ 211 h 661"/>
                <a:gd name="T34" fmla="*/ 163 w 661"/>
                <a:gd name="T35" fmla="*/ 243 h 661"/>
                <a:gd name="T36" fmla="*/ 163 w 661"/>
                <a:gd name="T37" fmla="*/ 419 h 661"/>
                <a:gd name="T38" fmla="*/ 170 w 661"/>
                <a:gd name="T39" fmla="*/ 451 h 661"/>
                <a:gd name="T40" fmla="*/ 10 w 661"/>
                <a:gd name="T41" fmla="*/ 611 h 661"/>
                <a:gd name="T42" fmla="*/ 10 w 661"/>
                <a:gd name="T43" fmla="*/ 650 h 661"/>
                <a:gd name="T44" fmla="*/ 11 w 661"/>
                <a:gd name="T45" fmla="*/ 650 h 661"/>
                <a:gd name="T46" fmla="*/ 50 w 661"/>
                <a:gd name="T47" fmla="*/ 650 h 661"/>
                <a:gd name="T48" fmla="*/ 210 w 661"/>
                <a:gd name="T49" fmla="*/ 490 h 661"/>
                <a:gd name="T50" fmla="*/ 242 w 661"/>
                <a:gd name="T51" fmla="*/ 497 h 661"/>
                <a:gd name="T52" fmla="*/ 418 w 661"/>
                <a:gd name="T53" fmla="*/ 497 h 661"/>
                <a:gd name="T54" fmla="*/ 450 w 661"/>
                <a:gd name="T55" fmla="*/ 490 h 661"/>
                <a:gd name="T56" fmla="*/ 610 w 661"/>
                <a:gd name="T57" fmla="*/ 650 h 661"/>
                <a:gd name="T58" fmla="*/ 649 w 661"/>
                <a:gd name="T59" fmla="*/ 650 h 661"/>
                <a:gd name="T60" fmla="*/ 650 w 661"/>
                <a:gd name="T61" fmla="*/ 650 h 661"/>
                <a:gd name="T62" fmla="*/ 650 w 661"/>
                <a:gd name="T63" fmla="*/ 611 h 661"/>
                <a:gd name="T64" fmla="*/ 490 w 661"/>
                <a:gd name="T65" fmla="*/ 451 h 661"/>
                <a:gd name="T66" fmla="*/ 413 w 661"/>
                <a:gd name="T67" fmla="*/ 368 h 661"/>
                <a:gd name="T68" fmla="*/ 367 w 661"/>
                <a:gd name="T69" fmla="*/ 413 h 661"/>
                <a:gd name="T70" fmla="*/ 293 w 661"/>
                <a:gd name="T71" fmla="*/ 413 h 661"/>
                <a:gd name="T72" fmla="*/ 247 w 661"/>
                <a:gd name="T73" fmla="*/ 368 h 661"/>
                <a:gd name="T74" fmla="*/ 247 w 661"/>
                <a:gd name="T75" fmla="*/ 294 h 661"/>
                <a:gd name="T76" fmla="*/ 293 w 661"/>
                <a:gd name="T77" fmla="*/ 248 h 661"/>
                <a:gd name="T78" fmla="*/ 367 w 661"/>
                <a:gd name="T79" fmla="*/ 248 h 661"/>
                <a:gd name="T80" fmla="*/ 413 w 661"/>
                <a:gd name="T81" fmla="*/ 294 h 661"/>
                <a:gd name="T82" fmla="*/ 413 w 661"/>
                <a:gd name="T83" fmla="*/ 368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1" h="661">
                  <a:moveTo>
                    <a:pt x="490" y="451"/>
                  </a:moveTo>
                  <a:cubicBezTo>
                    <a:pt x="494" y="441"/>
                    <a:pt x="497" y="430"/>
                    <a:pt x="497" y="419"/>
                  </a:cubicBezTo>
                  <a:cubicBezTo>
                    <a:pt x="497" y="243"/>
                    <a:pt x="497" y="243"/>
                    <a:pt x="497" y="243"/>
                  </a:cubicBezTo>
                  <a:cubicBezTo>
                    <a:pt x="497" y="231"/>
                    <a:pt x="494" y="220"/>
                    <a:pt x="490" y="211"/>
                  </a:cubicBezTo>
                  <a:cubicBezTo>
                    <a:pt x="650" y="50"/>
                    <a:pt x="650" y="50"/>
                    <a:pt x="650" y="50"/>
                  </a:cubicBezTo>
                  <a:cubicBezTo>
                    <a:pt x="661" y="40"/>
                    <a:pt x="661" y="22"/>
                    <a:pt x="650" y="11"/>
                  </a:cubicBezTo>
                  <a:cubicBezTo>
                    <a:pt x="649" y="11"/>
                    <a:pt x="649" y="11"/>
                    <a:pt x="649" y="11"/>
                  </a:cubicBezTo>
                  <a:cubicBezTo>
                    <a:pt x="639" y="0"/>
                    <a:pt x="621" y="0"/>
                    <a:pt x="610" y="11"/>
                  </a:cubicBezTo>
                  <a:cubicBezTo>
                    <a:pt x="450" y="171"/>
                    <a:pt x="450" y="171"/>
                    <a:pt x="450" y="171"/>
                  </a:cubicBezTo>
                  <a:cubicBezTo>
                    <a:pt x="440" y="167"/>
                    <a:pt x="429" y="164"/>
                    <a:pt x="418" y="164"/>
                  </a:cubicBezTo>
                  <a:cubicBezTo>
                    <a:pt x="242" y="164"/>
                    <a:pt x="242" y="164"/>
                    <a:pt x="242" y="164"/>
                  </a:cubicBezTo>
                  <a:cubicBezTo>
                    <a:pt x="231" y="164"/>
                    <a:pt x="220" y="167"/>
                    <a:pt x="210" y="171"/>
                  </a:cubicBezTo>
                  <a:cubicBezTo>
                    <a:pt x="50" y="11"/>
                    <a:pt x="50" y="11"/>
                    <a:pt x="50" y="11"/>
                  </a:cubicBezTo>
                  <a:cubicBezTo>
                    <a:pt x="39" y="0"/>
                    <a:pt x="21" y="0"/>
                    <a:pt x="11" y="11"/>
                  </a:cubicBezTo>
                  <a:cubicBezTo>
                    <a:pt x="10" y="11"/>
                    <a:pt x="10" y="11"/>
                    <a:pt x="10" y="11"/>
                  </a:cubicBezTo>
                  <a:cubicBezTo>
                    <a:pt x="0" y="22"/>
                    <a:pt x="0" y="40"/>
                    <a:pt x="10" y="50"/>
                  </a:cubicBezTo>
                  <a:cubicBezTo>
                    <a:pt x="170" y="211"/>
                    <a:pt x="170" y="211"/>
                    <a:pt x="170" y="211"/>
                  </a:cubicBezTo>
                  <a:cubicBezTo>
                    <a:pt x="166" y="220"/>
                    <a:pt x="163" y="231"/>
                    <a:pt x="163" y="243"/>
                  </a:cubicBezTo>
                  <a:cubicBezTo>
                    <a:pt x="163" y="419"/>
                    <a:pt x="163" y="419"/>
                    <a:pt x="163" y="419"/>
                  </a:cubicBezTo>
                  <a:cubicBezTo>
                    <a:pt x="163" y="430"/>
                    <a:pt x="166" y="441"/>
                    <a:pt x="170" y="451"/>
                  </a:cubicBezTo>
                  <a:cubicBezTo>
                    <a:pt x="10" y="611"/>
                    <a:pt x="10" y="611"/>
                    <a:pt x="10" y="611"/>
                  </a:cubicBezTo>
                  <a:cubicBezTo>
                    <a:pt x="0" y="622"/>
                    <a:pt x="0" y="639"/>
                    <a:pt x="10" y="650"/>
                  </a:cubicBezTo>
                  <a:cubicBezTo>
                    <a:pt x="11" y="650"/>
                    <a:pt x="11" y="650"/>
                    <a:pt x="11" y="650"/>
                  </a:cubicBezTo>
                  <a:cubicBezTo>
                    <a:pt x="21" y="661"/>
                    <a:pt x="39" y="661"/>
                    <a:pt x="50" y="650"/>
                  </a:cubicBezTo>
                  <a:cubicBezTo>
                    <a:pt x="210" y="490"/>
                    <a:pt x="210" y="490"/>
                    <a:pt x="210" y="490"/>
                  </a:cubicBezTo>
                  <a:cubicBezTo>
                    <a:pt x="220" y="495"/>
                    <a:pt x="231" y="497"/>
                    <a:pt x="242" y="497"/>
                  </a:cubicBezTo>
                  <a:cubicBezTo>
                    <a:pt x="418" y="497"/>
                    <a:pt x="418" y="497"/>
                    <a:pt x="418" y="497"/>
                  </a:cubicBezTo>
                  <a:cubicBezTo>
                    <a:pt x="429" y="497"/>
                    <a:pt x="440" y="495"/>
                    <a:pt x="450" y="490"/>
                  </a:cubicBezTo>
                  <a:cubicBezTo>
                    <a:pt x="610" y="650"/>
                    <a:pt x="610" y="650"/>
                    <a:pt x="610" y="650"/>
                  </a:cubicBezTo>
                  <a:cubicBezTo>
                    <a:pt x="621" y="661"/>
                    <a:pt x="639" y="661"/>
                    <a:pt x="649" y="650"/>
                  </a:cubicBezTo>
                  <a:cubicBezTo>
                    <a:pt x="650" y="650"/>
                    <a:pt x="650" y="650"/>
                    <a:pt x="650" y="650"/>
                  </a:cubicBezTo>
                  <a:cubicBezTo>
                    <a:pt x="661" y="639"/>
                    <a:pt x="661" y="622"/>
                    <a:pt x="650" y="611"/>
                  </a:cubicBezTo>
                  <a:lnTo>
                    <a:pt x="490" y="451"/>
                  </a:lnTo>
                  <a:close/>
                  <a:moveTo>
                    <a:pt x="413" y="368"/>
                  </a:moveTo>
                  <a:cubicBezTo>
                    <a:pt x="413" y="393"/>
                    <a:pt x="392" y="413"/>
                    <a:pt x="367" y="413"/>
                  </a:cubicBezTo>
                  <a:cubicBezTo>
                    <a:pt x="293" y="413"/>
                    <a:pt x="293" y="413"/>
                    <a:pt x="293" y="413"/>
                  </a:cubicBezTo>
                  <a:cubicBezTo>
                    <a:pt x="268" y="413"/>
                    <a:pt x="247" y="393"/>
                    <a:pt x="247" y="368"/>
                  </a:cubicBezTo>
                  <a:cubicBezTo>
                    <a:pt x="247" y="294"/>
                    <a:pt x="247" y="294"/>
                    <a:pt x="247" y="294"/>
                  </a:cubicBezTo>
                  <a:cubicBezTo>
                    <a:pt x="247" y="268"/>
                    <a:pt x="268" y="248"/>
                    <a:pt x="293" y="248"/>
                  </a:cubicBezTo>
                  <a:cubicBezTo>
                    <a:pt x="367" y="248"/>
                    <a:pt x="367" y="248"/>
                    <a:pt x="367" y="248"/>
                  </a:cubicBezTo>
                  <a:cubicBezTo>
                    <a:pt x="392" y="248"/>
                    <a:pt x="413" y="268"/>
                    <a:pt x="413" y="294"/>
                  </a:cubicBezTo>
                  <a:lnTo>
                    <a:pt x="413" y="3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266" name="Group 11"/>
          <p:cNvGrpSpPr>
            <a:grpSpLocks noChangeAspect="1"/>
          </p:cNvGrpSpPr>
          <p:nvPr/>
        </p:nvGrpSpPr>
        <p:grpSpPr bwMode="auto">
          <a:xfrm>
            <a:off x="5304222" y="2843204"/>
            <a:ext cx="373210" cy="373210"/>
            <a:chOff x="2093" y="835"/>
            <a:chExt cx="1570" cy="1570"/>
          </a:xfrm>
          <a:effectLst>
            <a:outerShdw blurRad="88900" sx="102000" sy="102000" algn="ctr" rotWithShape="0">
              <a:prstClr val="black">
                <a:alpha val="40000"/>
              </a:prstClr>
            </a:outerShdw>
          </a:effectLst>
        </p:grpSpPr>
        <p:sp>
          <p:nvSpPr>
            <p:cNvPr id="267" name="Oval 12"/>
            <p:cNvSpPr>
              <a:spLocks noChangeArrowheads="1"/>
            </p:cNvSpPr>
            <p:nvPr/>
          </p:nvSpPr>
          <p:spPr bwMode="auto">
            <a:xfrm>
              <a:off x="2155" y="899"/>
              <a:ext cx="1448" cy="1449"/>
            </a:xfrm>
            <a:prstGeom prst="ellipse">
              <a:avLst/>
            </a:prstGeom>
            <a:solidFill>
              <a:srgbClr val="0C9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68" name="Freeform 13"/>
            <p:cNvSpPr>
              <a:spLocks noEditPoints="1"/>
            </p:cNvSpPr>
            <p:nvPr/>
          </p:nvSpPr>
          <p:spPr bwMode="auto">
            <a:xfrm>
              <a:off x="2100" y="845"/>
              <a:ext cx="1558" cy="1557"/>
            </a:xfrm>
            <a:custGeom>
              <a:avLst/>
              <a:gdLst>
                <a:gd name="T0" fmla="*/ 328 w 656"/>
                <a:gd name="T1" fmla="*/ 656 h 656"/>
                <a:gd name="T2" fmla="*/ 0 w 656"/>
                <a:gd name="T3" fmla="*/ 328 h 656"/>
                <a:gd name="T4" fmla="*/ 328 w 656"/>
                <a:gd name="T5" fmla="*/ 0 h 656"/>
                <a:gd name="T6" fmla="*/ 656 w 656"/>
                <a:gd name="T7" fmla="*/ 328 h 656"/>
                <a:gd name="T8" fmla="*/ 328 w 656"/>
                <a:gd name="T9" fmla="*/ 656 h 656"/>
                <a:gd name="T10" fmla="*/ 328 w 656"/>
                <a:gd name="T11" fmla="*/ 46 h 656"/>
                <a:gd name="T12" fmla="*/ 47 w 656"/>
                <a:gd name="T13" fmla="*/ 328 h 656"/>
                <a:gd name="T14" fmla="*/ 328 w 656"/>
                <a:gd name="T15" fmla="*/ 610 h 656"/>
                <a:gd name="T16" fmla="*/ 610 w 656"/>
                <a:gd name="T17" fmla="*/ 328 h 656"/>
                <a:gd name="T18" fmla="*/ 328 w 656"/>
                <a:gd name="T19" fmla="*/ 4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6" h="656">
                  <a:moveTo>
                    <a:pt x="328" y="656"/>
                  </a:moveTo>
                  <a:cubicBezTo>
                    <a:pt x="148" y="656"/>
                    <a:pt x="0" y="509"/>
                    <a:pt x="0" y="328"/>
                  </a:cubicBezTo>
                  <a:cubicBezTo>
                    <a:pt x="0" y="147"/>
                    <a:pt x="148" y="0"/>
                    <a:pt x="328" y="0"/>
                  </a:cubicBezTo>
                  <a:cubicBezTo>
                    <a:pt x="509" y="0"/>
                    <a:pt x="656" y="147"/>
                    <a:pt x="656" y="328"/>
                  </a:cubicBezTo>
                  <a:cubicBezTo>
                    <a:pt x="656" y="509"/>
                    <a:pt x="509" y="656"/>
                    <a:pt x="328" y="656"/>
                  </a:cubicBezTo>
                  <a:close/>
                  <a:moveTo>
                    <a:pt x="328" y="46"/>
                  </a:moveTo>
                  <a:cubicBezTo>
                    <a:pt x="173" y="46"/>
                    <a:pt x="47" y="173"/>
                    <a:pt x="47" y="328"/>
                  </a:cubicBezTo>
                  <a:cubicBezTo>
                    <a:pt x="47" y="484"/>
                    <a:pt x="173" y="610"/>
                    <a:pt x="328" y="610"/>
                  </a:cubicBezTo>
                  <a:cubicBezTo>
                    <a:pt x="484" y="610"/>
                    <a:pt x="610" y="484"/>
                    <a:pt x="610" y="328"/>
                  </a:cubicBezTo>
                  <a:cubicBezTo>
                    <a:pt x="610" y="173"/>
                    <a:pt x="484" y="46"/>
                    <a:pt x="328" y="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69" name="Freeform 14"/>
            <p:cNvSpPr>
              <a:spLocks noEditPoints="1"/>
            </p:cNvSpPr>
            <p:nvPr/>
          </p:nvSpPr>
          <p:spPr bwMode="auto">
            <a:xfrm>
              <a:off x="2699" y="1443"/>
              <a:ext cx="349" cy="354"/>
            </a:xfrm>
            <a:custGeom>
              <a:avLst/>
              <a:gdLst>
                <a:gd name="T0" fmla="*/ 110 w 147"/>
                <a:gd name="T1" fmla="*/ 0 h 149"/>
                <a:gd name="T2" fmla="*/ 37 w 147"/>
                <a:gd name="T3" fmla="*/ 0 h 149"/>
                <a:gd name="T4" fmla="*/ 0 w 147"/>
                <a:gd name="T5" fmla="*/ 37 h 149"/>
                <a:gd name="T6" fmla="*/ 0 w 147"/>
                <a:gd name="T7" fmla="*/ 112 h 149"/>
                <a:gd name="T8" fmla="*/ 37 w 147"/>
                <a:gd name="T9" fmla="*/ 149 h 149"/>
                <a:gd name="T10" fmla="*/ 110 w 147"/>
                <a:gd name="T11" fmla="*/ 149 h 149"/>
                <a:gd name="T12" fmla="*/ 147 w 147"/>
                <a:gd name="T13" fmla="*/ 112 h 149"/>
                <a:gd name="T14" fmla="*/ 147 w 147"/>
                <a:gd name="T15" fmla="*/ 37 h 149"/>
                <a:gd name="T16" fmla="*/ 110 w 147"/>
                <a:gd name="T17" fmla="*/ 0 h 149"/>
                <a:gd name="T18" fmla="*/ 79 w 147"/>
                <a:gd name="T19" fmla="*/ 25 h 149"/>
                <a:gd name="T20" fmla="*/ 68 w 147"/>
                <a:gd name="T21" fmla="*/ 25 h 149"/>
                <a:gd name="T22" fmla="*/ 68 w 147"/>
                <a:gd name="T23" fmla="*/ 13 h 149"/>
                <a:gd name="T24" fmla="*/ 79 w 147"/>
                <a:gd name="T25" fmla="*/ 13 h 149"/>
                <a:gd name="T26" fmla="*/ 79 w 147"/>
                <a:gd name="T27" fmla="*/ 25 h 149"/>
                <a:gd name="T28" fmla="*/ 79 w 147"/>
                <a:gd name="T29" fmla="*/ 2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49">
                  <a:moveTo>
                    <a:pt x="110" y="0"/>
                  </a:moveTo>
                  <a:cubicBezTo>
                    <a:pt x="37" y="0"/>
                    <a:pt x="37" y="0"/>
                    <a:pt x="37" y="0"/>
                  </a:cubicBezTo>
                  <a:cubicBezTo>
                    <a:pt x="17" y="0"/>
                    <a:pt x="0" y="17"/>
                    <a:pt x="0" y="37"/>
                  </a:cubicBezTo>
                  <a:cubicBezTo>
                    <a:pt x="0" y="112"/>
                    <a:pt x="0" y="112"/>
                    <a:pt x="0" y="112"/>
                  </a:cubicBezTo>
                  <a:cubicBezTo>
                    <a:pt x="0" y="133"/>
                    <a:pt x="17" y="149"/>
                    <a:pt x="37" y="149"/>
                  </a:cubicBezTo>
                  <a:cubicBezTo>
                    <a:pt x="110" y="149"/>
                    <a:pt x="110" y="149"/>
                    <a:pt x="110" y="149"/>
                  </a:cubicBezTo>
                  <a:cubicBezTo>
                    <a:pt x="131" y="149"/>
                    <a:pt x="147" y="133"/>
                    <a:pt x="147" y="112"/>
                  </a:cubicBezTo>
                  <a:cubicBezTo>
                    <a:pt x="147" y="37"/>
                    <a:pt x="147" y="37"/>
                    <a:pt x="147" y="37"/>
                  </a:cubicBezTo>
                  <a:cubicBezTo>
                    <a:pt x="147" y="17"/>
                    <a:pt x="131" y="0"/>
                    <a:pt x="110" y="0"/>
                  </a:cubicBezTo>
                  <a:close/>
                  <a:moveTo>
                    <a:pt x="79" y="25"/>
                  </a:moveTo>
                  <a:cubicBezTo>
                    <a:pt x="68" y="25"/>
                    <a:pt x="68" y="25"/>
                    <a:pt x="68" y="25"/>
                  </a:cubicBezTo>
                  <a:cubicBezTo>
                    <a:pt x="68" y="13"/>
                    <a:pt x="68" y="13"/>
                    <a:pt x="68" y="13"/>
                  </a:cubicBezTo>
                  <a:cubicBezTo>
                    <a:pt x="79" y="13"/>
                    <a:pt x="79" y="13"/>
                    <a:pt x="79" y="13"/>
                  </a:cubicBezTo>
                  <a:cubicBezTo>
                    <a:pt x="79" y="25"/>
                    <a:pt x="79" y="25"/>
                    <a:pt x="79" y="25"/>
                  </a:cubicBezTo>
                  <a:cubicBezTo>
                    <a:pt x="79" y="25"/>
                    <a:pt x="79" y="25"/>
                    <a:pt x="79"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270" name="Freeform 15"/>
            <p:cNvSpPr>
              <a:spLocks noEditPoints="1"/>
            </p:cNvSpPr>
            <p:nvPr/>
          </p:nvSpPr>
          <p:spPr bwMode="auto">
            <a:xfrm>
              <a:off x="2093" y="835"/>
              <a:ext cx="1570" cy="1570"/>
            </a:xfrm>
            <a:custGeom>
              <a:avLst/>
              <a:gdLst>
                <a:gd name="T0" fmla="*/ 490 w 661"/>
                <a:gd name="T1" fmla="*/ 451 h 661"/>
                <a:gd name="T2" fmla="*/ 497 w 661"/>
                <a:gd name="T3" fmla="*/ 419 h 661"/>
                <a:gd name="T4" fmla="*/ 497 w 661"/>
                <a:gd name="T5" fmla="*/ 243 h 661"/>
                <a:gd name="T6" fmla="*/ 490 w 661"/>
                <a:gd name="T7" fmla="*/ 211 h 661"/>
                <a:gd name="T8" fmla="*/ 650 w 661"/>
                <a:gd name="T9" fmla="*/ 50 h 661"/>
                <a:gd name="T10" fmla="*/ 650 w 661"/>
                <a:gd name="T11" fmla="*/ 11 h 661"/>
                <a:gd name="T12" fmla="*/ 649 w 661"/>
                <a:gd name="T13" fmla="*/ 11 h 661"/>
                <a:gd name="T14" fmla="*/ 610 w 661"/>
                <a:gd name="T15" fmla="*/ 11 h 661"/>
                <a:gd name="T16" fmla="*/ 450 w 661"/>
                <a:gd name="T17" fmla="*/ 171 h 661"/>
                <a:gd name="T18" fmla="*/ 418 w 661"/>
                <a:gd name="T19" fmla="*/ 164 h 661"/>
                <a:gd name="T20" fmla="*/ 242 w 661"/>
                <a:gd name="T21" fmla="*/ 164 h 661"/>
                <a:gd name="T22" fmla="*/ 210 w 661"/>
                <a:gd name="T23" fmla="*/ 171 h 661"/>
                <a:gd name="T24" fmla="*/ 50 w 661"/>
                <a:gd name="T25" fmla="*/ 11 h 661"/>
                <a:gd name="T26" fmla="*/ 11 w 661"/>
                <a:gd name="T27" fmla="*/ 11 h 661"/>
                <a:gd name="T28" fmla="*/ 10 w 661"/>
                <a:gd name="T29" fmla="*/ 11 h 661"/>
                <a:gd name="T30" fmla="*/ 10 w 661"/>
                <a:gd name="T31" fmla="*/ 50 h 661"/>
                <a:gd name="T32" fmla="*/ 170 w 661"/>
                <a:gd name="T33" fmla="*/ 211 h 661"/>
                <a:gd name="T34" fmla="*/ 163 w 661"/>
                <a:gd name="T35" fmla="*/ 243 h 661"/>
                <a:gd name="T36" fmla="*/ 163 w 661"/>
                <a:gd name="T37" fmla="*/ 419 h 661"/>
                <a:gd name="T38" fmla="*/ 170 w 661"/>
                <a:gd name="T39" fmla="*/ 451 h 661"/>
                <a:gd name="T40" fmla="*/ 10 w 661"/>
                <a:gd name="T41" fmla="*/ 611 h 661"/>
                <a:gd name="T42" fmla="*/ 10 w 661"/>
                <a:gd name="T43" fmla="*/ 650 h 661"/>
                <a:gd name="T44" fmla="*/ 11 w 661"/>
                <a:gd name="T45" fmla="*/ 650 h 661"/>
                <a:gd name="T46" fmla="*/ 50 w 661"/>
                <a:gd name="T47" fmla="*/ 650 h 661"/>
                <a:gd name="T48" fmla="*/ 210 w 661"/>
                <a:gd name="T49" fmla="*/ 490 h 661"/>
                <a:gd name="T50" fmla="*/ 242 w 661"/>
                <a:gd name="T51" fmla="*/ 497 h 661"/>
                <a:gd name="T52" fmla="*/ 418 w 661"/>
                <a:gd name="T53" fmla="*/ 497 h 661"/>
                <a:gd name="T54" fmla="*/ 450 w 661"/>
                <a:gd name="T55" fmla="*/ 490 h 661"/>
                <a:gd name="T56" fmla="*/ 610 w 661"/>
                <a:gd name="T57" fmla="*/ 650 h 661"/>
                <a:gd name="T58" fmla="*/ 649 w 661"/>
                <a:gd name="T59" fmla="*/ 650 h 661"/>
                <a:gd name="T60" fmla="*/ 650 w 661"/>
                <a:gd name="T61" fmla="*/ 650 h 661"/>
                <a:gd name="T62" fmla="*/ 650 w 661"/>
                <a:gd name="T63" fmla="*/ 611 h 661"/>
                <a:gd name="T64" fmla="*/ 490 w 661"/>
                <a:gd name="T65" fmla="*/ 451 h 661"/>
                <a:gd name="T66" fmla="*/ 413 w 661"/>
                <a:gd name="T67" fmla="*/ 368 h 661"/>
                <a:gd name="T68" fmla="*/ 367 w 661"/>
                <a:gd name="T69" fmla="*/ 413 h 661"/>
                <a:gd name="T70" fmla="*/ 293 w 661"/>
                <a:gd name="T71" fmla="*/ 413 h 661"/>
                <a:gd name="T72" fmla="*/ 247 w 661"/>
                <a:gd name="T73" fmla="*/ 368 h 661"/>
                <a:gd name="T74" fmla="*/ 247 w 661"/>
                <a:gd name="T75" fmla="*/ 294 h 661"/>
                <a:gd name="T76" fmla="*/ 293 w 661"/>
                <a:gd name="T77" fmla="*/ 248 h 661"/>
                <a:gd name="T78" fmla="*/ 367 w 661"/>
                <a:gd name="T79" fmla="*/ 248 h 661"/>
                <a:gd name="T80" fmla="*/ 413 w 661"/>
                <a:gd name="T81" fmla="*/ 294 h 661"/>
                <a:gd name="T82" fmla="*/ 413 w 661"/>
                <a:gd name="T83" fmla="*/ 368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1" h="661">
                  <a:moveTo>
                    <a:pt x="490" y="451"/>
                  </a:moveTo>
                  <a:cubicBezTo>
                    <a:pt x="494" y="441"/>
                    <a:pt x="497" y="430"/>
                    <a:pt x="497" y="419"/>
                  </a:cubicBezTo>
                  <a:cubicBezTo>
                    <a:pt x="497" y="243"/>
                    <a:pt x="497" y="243"/>
                    <a:pt x="497" y="243"/>
                  </a:cubicBezTo>
                  <a:cubicBezTo>
                    <a:pt x="497" y="231"/>
                    <a:pt x="494" y="220"/>
                    <a:pt x="490" y="211"/>
                  </a:cubicBezTo>
                  <a:cubicBezTo>
                    <a:pt x="650" y="50"/>
                    <a:pt x="650" y="50"/>
                    <a:pt x="650" y="50"/>
                  </a:cubicBezTo>
                  <a:cubicBezTo>
                    <a:pt x="661" y="40"/>
                    <a:pt x="661" y="22"/>
                    <a:pt x="650" y="11"/>
                  </a:cubicBezTo>
                  <a:cubicBezTo>
                    <a:pt x="649" y="11"/>
                    <a:pt x="649" y="11"/>
                    <a:pt x="649" y="11"/>
                  </a:cubicBezTo>
                  <a:cubicBezTo>
                    <a:pt x="639" y="0"/>
                    <a:pt x="621" y="0"/>
                    <a:pt x="610" y="11"/>
                  </a:cubicBezTo>
                  <a:cubicBezTo>
                    <a:pt x="450" y="171"/>
                    <a:pt x="450" y="171"/>
                    <a:pt x="450" y="171"/>
                  </a:cubicBezTo>
                  <a:cubicBezTo>
                    <a:pt x="440" y="167"/>
                    <a:pt x="429" y="164"/>
                    <a:pt x="418" y="164"/>
                  </a:cubicBezTo>
                  <a:cubicBezTo>
                    <a:pt x="242" y="164"/>
                    <a:pt x="242" y="164"/>
                    <a:pt x="242" y="164"/>
                  </a:cubicBezTo>
                  <a:cubicBezTo>
                    <a:pt x="231" y="164"/>
                    <a:pt x="220" y="167"/>
                    <a:pt x="210" y="171"/>
                  </a:cubicBezTo>
                  <a:cubicBezTo>
                    <a:pt x="50" y="11"/>
                    <a:pt x="50" y="11"/>
                    <a:pt x="50" y="11"/>
                  </a:cubicBezTo>
                  <a:cubicBezTo>
                    <a:pt x="39" y="0"/>
                    <a:pt x="21" y="0"/>
                    <a:pt x="11" y="11"/>
                  </a:cubicBezTo>
                  <a:cubicBezTo>
                    <a:pt x="10" y="11"/>
                    <a:pt x="10" y="11"/>
                    <a:pt x="10" y="11"/>
                  </a:cubicBezTo>
                  <a:cubicBezTo>
                    <a:pt x="0" y="22"/>
                    <a:pt x="0" y="40"/>
                    <a:pt x="10" y="50"/>
                  </a:cubicBezTo>
                  <a:cubicBezTo>
                    <a:pt x="170" y="211"/>
                    <a:pt x="170" y="211"/>
                    <a:pt x="170" y="211"/>
                  </a:cubicBezTo>
                  <a:cubicBezTo>
                    <a:pt x="166" y="220"/>
                    <a:pt x="163" y="231"/>
                    <a:pt x="163" y="243"/>
                  </a:cubicBezTo>
                  <a:cubicBezTo>
                    <a:pt x="163" y="419"/>
                    <a:pt x="163" y="419"/>
                    <a:pt x="163" y="419"/>
                  </a:cubicBezTo>
                  <a:cubicBezTo>
                    <a:pt x="163" y="430"/>
                    <a:pt x="166" y="441"/>
                    <a:pt x="170" y="451"/>
                  </a:cubicBezTo>
                  <a:cubicBezTo>
                    <a:pt x="10" y="611"/>
                    <a:pt x="10" y="611"/>
                    <a:pt x="10" y="611"/>
                  </a:cubicBezTo>
                  <a:cubicBezTo>
                    <a:pt x="0" y="622"/>
                    <a:pt x="0" y="639"/>
                    <a:pt x="10" y="650"/>
                  </a:cubicBezTo>
                  <a:cubicBezTo>
                    <a:pt x="11" y="650"/>
                    <a:pt x="11" y="650"/>
                    <a:pt x="11" y="650"/>
                  </a:cubicBezTo>
                  <a:cubicBezTo>
                    <a:pt x="21" y="661"/>
                    <a:pt x="39" y="661"/>
                    <a:pt x="50" y="650"/>
                  </a:cubicBezTo>
                  <a:cubicBezTo>
                    <a:pt x="210" y="490"/>
                    <a:pt x="210" y="490"/>
                    <a:pt x="210" y="490"/>
                  </a:cubicBezTo>
                  <a:cubicBezTo>
                    <a:pt x="220" y="495"/>
                    <a:pt x="231" y="497"/>
                    <a:pt x="242" y="497"/>
                  </a:cubicBezTo>
                  <a:cubicBezTo>
                    <a:pt x="418" y="497"/>
                    <a:pt x="418" y="497"/>
                    <a:pt x="418" y="497"/>
                  </a:cubicBezTo>
                  <a:cubicBezTo>
                    <a:pt x="429" y="497"/>
                    <a:pt x="440" y="495"/>
                    <a:pt x="450" y="490"/>
                  </a:cubicBezTo>
                  <a:cubicBezTo>
                    <a:pt x="610" y="650"/>
                    <a:pt x="610" y="650"/>
                    <a:pt x="610" y="650"/>
                  </a:cubicBezTo>
                  <a:cubicBezTo>
                    <a:pt x="621" y="661"/>
                    <a:pt x="639" y="661"/>
                    <a:pt x="649" y="650"/>
                  </a:cubicBezTo>
                  <a:cubicBezTo>
                    <a:pt x="650" y="650"/>
                    <a:pt x="650" y="650"/>
                    <a:pt x="650" y="650"/>
                  </a:cubicBezTo>
                  <a:cubicBezTo>
                    <a:pt x="661" y="639"/>
                    <a:pt x="661" y="622"/>
                    <a:pt x="650" y="611"/>
                  </a:cubicBezTo>
                  <a:lnTo>
                    <a:pt x="490" y="451"/>
                  </a:lnTo>
                  <a:close/>
                  <a:moveTo>
                    <a:pt x="413" y="368"/>
                  </a:moveTo>
                  <a:cubicBezTo>
                    <a:pt x="413" y="393"/>
                    <a:pt x="392" y="413"/>
                    <a:pt x="367" y="413"/>
                  </a:cubicBezTo>
                  <a:cubicBezTo>
                    <a:pt x="293" y="413"/>
                    <a:pt x="293" y="413"/>
                    <a:pt x="293" y="413"/>
                  </a:cubicBezTo>
                  <a:cubicBezTo>
                    <a:pt x="268" y="413"/>
                    <a:pt x="247" y="393"/>
                    <a:pt x="247" y="368"/>
                  </a:cubicBezTo>
                  <a:cubicBezTo>
                    <a:pt x="247" y="294"/>
                    <a:pt x="247" y="294"/>
                    <a:pt x="247" y="294"/>
                  </a:cubicBezTo>
                  <a:cubicBezTo>
                    <a:pt x="247" y="268"/>
                    <a:pt x="268" y="248"/>
                    <a:pt x="293" y="248"/>
                  </a:cubicBezTo>
                  <a:cubicBezTo>
                    <a:pt x="367" y="248"/>
                    <a:pt x="367" y="248"/>
                    <a:pt x="367" y="248"/>
                  </a:cubicBezTo>
                  <a:cubicBezTo>
                    <a:pt x="392" y="248"/>
                    <a:pt x="413" y="268"/>
                    <a:pt x="413" y="294"/>
                  </a:cubicBezTo>
                  <a:lnTo>
                    <a:pt x="413" y="3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sp>
        <p:nvSpPr>
          <p:cNvPr id="75" name="Rectangle 74"/>
          <p:cNvSpPr/>
          <p:nvPr/>
        </p:nvSpPr>
        <p:spPr>
          <a:xfrm>
            <a:off x="-10051" y="4591050"/>
            <a:ext cx="9179911" cy="55616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a:r>
              <a:rPr lang="ja-JP" altLang="en-US" sz="2000" dirty="0">
                <a:solidFill>
                  <a:srgbClr val="FFFFFF"/>
                </a:solidFill>
                <a:latin typeface="Arial"/>
                <a:ea typeface="ＭＳ Ｐゴシック"/>
              </a:rPr>
              <a:t>少ないアクセス ポイントで広範囲をカバー</a:t>
            </a:r>
          </a:p>
        </p:txBody>
      </p:sp>
      <p:sp>
        <p:nvSpPr>
          <p:cNvPr id="76" name="TextBox 75"/>
          <p:cNvSpPr txBox="1"/>
          <p:nvPr/>
        </p:nvSpPr>
        <p:spPr>
          <a:xfrm>
            <a:off x="358778" y="1160593"/>
            <a:ext cx="2577988" cy="1200329"/>
          </a:xfrm>
          <a:prstGeom prst="rect">
            <a:avLst/>
          </a:prstGeom>
          <a:noFill/>
        </p:spPr>
        <p:txBody>
          <a:bodyPr wrap="square" rtlCol="0">
            <a:spAutoFit/>
          </a:bodyPr>
          <a:lstStyle/>
          <a:p>
            <a:pPr algn="ctr"/>
            <a:r>
              <a:rPr lang="ja-JP" altLang="en-US" b="1" dirty="0">
                <a:solidFill>
                  <a:srgbClr val="049FD9"/>
                </a:solidFill>
                <a:latin typeface="Arial"/>
                <a:ea typeface="ＭＳ Ｐゴシック"/>
              </a:rPr>
              <a:t>競合他社と比べて </a:t>
            </a:r>
            <a:r>
              <a:rPr lang="en-US" altLang="ja-JP" b="1" dirty="0">
                <a:solidFill>
                  <a:srgbClr val="049FD9"/>
                </a:solidFill>
                <a:latin typeface="Arial"/>
                <a:ea typeface="ＭＳ Ｐゴシック"/>
              </a:rPr>
              <a:t>35 % </a:t>
            </a:r>
            <a:r>
              <a:rPr lang="ja-JP" altLang="en-US" b="1" dirty="0">
                <a:solidFill>
                  <a:srgbClr val="049FD9"/>
                </a:solidFill>
                <a:latin typeface="Arial"/>
                <a:ea typeface="ＭＳ Ｐゴシック"/>
              </a:rPr>
              <a:t>を超えるコスト削減 </a:t>
            </a:r>
          </a:p>
          <a:p>
            <a:pPr algn="ctr"/>
            <a:r>
              <a:rPr lang="en-US" altLang="ja-JP" sz="1200" b="1" dirty="0">
                <a:solidFill>
                  <a:srgbClr val="58585B"/>
                </a:solidFill>
                <a:latin typeface="Arial"/>
                <a:ea typeface="ＭＳ Ｐゴシック"/>
              </a:rPr>
              <a:t>10 </a:t>
            </a:r>
            <a:r>
              <a:rPr lang="ja-JP" altLang="en-US" sz="1200" b="1" dirty="0">
                <a:solidFill>
                  <a:srgbClr val="58585B"/>
                </a:solidFill>
                <a:latin typeface="Arial"/>
                <a:ea typeface="ＭＳ Ｐゴシック"/>
              </a:rPr>
              <a:t>台の </a:t>
            </a:r>
            <a:r>
              <a:rPr lang="en-US" altLang="ja-JP" sz="1200" b="1" dirty="0">
                <a:solidFill>
                  <a:srgbClr val="58585B"/>
                </a:solidFill>
                <a:latin typeface="Arial"/>
                <a:ea typeface="ＭＳ Ｐゴシック"/>
              </a:rPr>
              <a:t>AP </a:t>
            </a:r>
            <a:r>
              <a:rPr lang="ja-JP" altLang="en-US" sz="1200" b="1" dirty="0">
                <a:solidFill>
                  <a:srgbClr val="58585B"/>
                </a:solidFill>
                <a:latin typeface="Arial"/>
                <a:ea typeface="ＭＳ Ｐゴシック"/>
              </a:rPr>
              <a:t>ネットワークに関連する配線、ポート、およびコントローラに</a:t>
            </a:r>
            <a:br>
              <a:rPr lang="en-US" altLang="ja-JP" sz="1200" b="1" dirty="0">
                <a:solidFill>
                  <a:srgbClr val="58585B"/>
                </a:solidFill>
                <a:latin typeface="Arial"/>
                <a:ea typeface="ＭＳ Ｐゴシック"/>
              </a:rPr>
            </a:br>
            <a:r>
              <a:rPr lang="ja-JP" altLang="en-US" sz="1200" b="1" dirty="0">
                <a:solidFill>
                  <a:srgbClr val="58585B"/>
                </a:solidFill>
                <a:latin typeface="Arial"/>
                <a:ea typeface="ＭＳ Ｐゴシック"/>
              </a:rPr>
              <a:t>基づいて算出 </a:t>
            </a:r>
            <a:endParaRPr lang="ja-JP" altLang="en-US" sz="1200" dirty="0">
              <a:solidFill>
                <a:srgbClr val="58585B"/>
              </a:solidFill>
              <a:latin typeface="Arial"/>
              <a:ea typeface="ＭＳ Ｐゴシック"/>
              <a:cs typeface="+mn-cs"/>
            </a:endParaRPr>
          </a:p>
        </p:txBody>
      </p:sp>
    </p:spTree>
    <p:extLst>
      <p:ext uri="{BB962C8B-B14F-4D97-AF65-F5344CB8AC3E}">
        <p14:creationId xmlns:p14="http://schemas.microsoft.com/office/powerpoint/2010/main" val="41531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8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1"/>
                                        </p:tgtEl>
                                        <p:attrNameLst>
                                          <p:attrName>style.visibility</p:attrName>
                                        </p:attrNameLst>
                                      </p:cBhvr>
                                      <p:to>
                                        <p:strVal val="visible"/>
                                      </p:to>
                                    </p:set>
                                  </p:childTnLst>
                                </p:cTn>
                              </p:par>
                              <p:par>
                                <p:cTn id="20" presetID="10" presetClass="exit" presetSubtype="0" repeatCount="indefinite" fill="hold" grpId="1" nodeType="withEffect">
                                  <p:stCondLst>
                                    <p:cond delay="50"/>
                                  </p:stCondLst>
                                  <p:childTnLst>
                                    <p:animEffect transition="out" filter="fade">
                                      <p:cBhvr>
                                        <p:cTn id="21" dur="1500"/>
                                        <p:tgtEl>
                                          <p:spTgt spid="184"/>
                                        </p:tgtEl>
                                      </p:cBhvr>
                                    </p:animEffect>
                                    <p:set>
                                      <p:cBhvr>
                                        <p:cTn id="22" dur="1" fill="hold">
                                          <p:stCondLst>
                                            <p:cond delay="1499"/>
                                          </p:stCondLst>
                                        </p:cTn>
                                        <p:tgtEl>
                                          <p:spTgt spid="184"/>
                                        </p:tgtEl>
                                        <p:attrNameLst>
                                          <p:attrName>style.visibility</p:attrName>
                                        </p:attrNameLst>
                                      </p:cBhvr>
                                      <p:to>
                                        <p:strVal val="hidden"/>
                                      </p:to>
                                    </p:set>
                                  </p:childTnLst>
                                </p:cTn>
                              </p:par>
                              <p:par>
                                <p:cTn id="23" presetID="10" presetClass="exit" presetSubtype="0" repeatCount="indefinite" fill="hold" grpId="1" nodeType="withEffect">
                                  <p:stCondLst>
                                    <p:cond delay="50"/>
                                  </p:stCondLst>
                                  <p:childTnLst>
                                    <p:animEffect transition="out" filter="fade">
                                      <p:cBhvr>
                                        <p:cTn id="24" dur="1500"/>
                                        <p:tgtEl>
                                          <p:spTgt spid="188"/>
                                        </p:tgtEl>
                                      </p:cBhvr>
                                    </p:animEffect>
                                    <p:set>
                                      <p:cBhvr>
                                        <p:cTn id="25" dur="1" fill="hold">
                                          <p:stCondLst>
                                            <p:cond delay="1499"/>
                                          </p:stCondLst>
                                        </p:cTn>
                                        <p:tgtEl>
                                          <p:spTgt spid="188"/>
                                        </p:tgtEl>
                                        <p:attrNameLst>
                                          <p:attrName>style.visibility</p:attrName>
                                        </p:attrNameLst>
                                      </p:cBhvr>
                                      <p:to>
                                        <p:strVal val="hidden"/>
                                      </p:to>
                                    </p:set>
                                  </p:childTnLst>
                                </p:cTn>
                              </p:par>
                              <p:par>
                                <p:cTn id="26" presetID="10" presetClass="exit" presetSubtype="0" repeatCount="indefinite" fill="hold" grpId="1" nodeType="withEffect">
                                  <p:stCondLst>
                                    <p:cond delay="50"/>
                                  </p:stCondLst>
                                  <p:childTnLst>
                                    <p:animEffect transition="out" filter="fade">
                                      <p:cBhvr>
                                        <p:cTn id="27" dur="1500"/>
                                        <p:tgtEl>
                                          <p:spTgt spid="209"/>
                                        </p:tgtEl>
                                      </p:cBhvr>
                                    </p:animEffect>
                                    <p:set>
                                      <p:cBhvr>
                                        <p:cTn id="28" dur="1" fill="hold">
                                          <p:stCondLst>
                                            <p:cond delay="1499"/>
                                          </p:stCondLst>
                                        </p:cTn>
                                        <p:tgtEl>
                                          <p:spTgt spid="209"/>
                                        </p:tgtEl>
                                        <p:attrNameLst>
                                          <p:attrName>style.visibility</p:attrName>
                                        </p:attrNameLst>
                                      </p:cBhvr>
                                      <p:to>
                                        <p:strVal val="hidden"/>
                                      </p:to>
                                    </p:set>
                                  </p:childTnLst>
                                </p:cTn>
                              </p:par>
                              <p:par>
                                <p:cTn id="29" presetID="10" presetClass="exit" presetSubtype="0" repeatCount="indefinite" fill="hold" grpId="1" nodeType="withEffect">
                                  <p:stCondLst>
                                    <p:cond delay="50"/>
                                  </p:stCondLst>
                                  <p:childTnLst>
                                    <p:animEffect transition="out" filter="fade">
                                      <p:cBhvr>
                                        <p:cTn id="30" dur="1500"/>
                                        <p:tgtEl>
                                          <p:spTgt spid="212"/>
                                        </p:tgtEl>
                                      </p:cBhvr>
                                    </p:animEffect>
                                    <p:set>
                                      <p:cBhvr>
                                        <p:cTn id="31" dur="1" fill="hold">
                                          <p:stCondLst>
                                            <p:cond delay="1499"/>
                                          </p:stCondLst>
                                        </p:cTn>
                                        <p:tgtEl>
                                          <p:spTgt spid="212"/>
                                        </p:tgtEl>
                                        <p:attrNameLst>
                                          <p:attrName>style.visibility</p:attrName>
                                        </p:attrNameLst>
                                      </p:cBhvr>
                                      <p:to>
                                        <p:strVal val="hidden"/>
                                      </p:to>
                                    </p:set>
                                  </p:childTnLst>
                                </p:cTn>
                              </p:par>
                              <p:par>
                                <p:cTn id="32" presetID="6" presetClass="emph" presetSubtype="0" repeatCount="indefinite" decel="100000" fill="hold" grpId="2" nodeType="withEffect">
                                  <p:stCondLst>
                                    <p:cond delay="50"/>
                                  </p:stCondLst>
                                  <p:childTnLst>
                                    <p:animScale>
                                      <p:cBhvr>
                                        <p:cTn id="33" dur="1500" fill="hold"/>
                                        <p:tgtEl>
                                          <p:spTgt spid="184"/>
                                        </p:tgtEl>
                                      </p:cBhvr>
                                      <p:by x="125000" y="125000"/>
                                    </p:animScale>
                                  </p:childTnLst>
                                </p:cTn>
                              </p:par>
                              <p:par>
                                <p:cTn id="34" presetID="6" presetClass="emph" presetSubtype="0" repeatCount="indefinite" decel="100000" fill="hold" grpId="2" nodeType="withEffect">
                                  <p:stCondLst>
                                    <p:cond delay="50"/>
                                  </p:stCondLst>
                                  <p:childTnLst>
                                    <p:animScale>
                                      <p:cBhvr>
                                        <p:cTn id="35" dur="1500" fill="hold"/>
                                        <p:tgtEl>
                                          <p:spTgt spid="188"/>
                                        </p:tgtEl>
                                      </p:cBhvr>
                                      <p:by x="125000" y="125000"/>
                                    </p:animScale>
                                  </p:childTnLst>
                                </p:cTn>
                              </p:par>
                              <p:par>
                                <p:cTn id="36" presetID="6" presetClass="emph" presetSubtype="0" repeatCount="indefinite" decel="100000" fill="hold" grpId="2" nodeType="withEffect">
                                  <p:stCondLst>
                                    <p:cond delay="50"/>
                                  </p:stCondLst>
                                  <p:childTnLst>
                                    <p:animScale>
                                      <p:cBhvr>
                                        <p:cTn id="37" dur="1500" fill="hold"/>
                                        <p:tgtEl>
                                          <p:spTgt spid="212"/>
                                        </p:tgtEl>
                                      </p:cBhvr>
                                      <p:by x="125000" y="125000"/>
                                    </p:animScale>
                                  </p:childTnLst>
                                </p:cTn>
                              </p:par>
                              <p:par>
                                <p:cTn id="38" presetID="1" presetClass="entr" presetSubtype="0" fill="hold" grpId="0" nodeType="withEffect">
                                  <p:stCondLst>
                                    <p:cond delay="150"/>
                                  </p:stCondLst>
                                  <p:childTnLst>
                                    <p:set>
                                      <p:cBhvr>
                                        <p:cTn id="39" dur="1" fill="hold">
                                          <p:stCondLst>
                                            <p:cond delay="0"/>
                                          </p:stCondLst>
                                        </p:cTn>
                                        <p:tgtEl>
                                          <p:spTgt spid="183"/>
                                        </p:tgtEl>
                                        <p:attrNameLst>
                                          <p:attrName>style.visibility</p:attrName>
                                        </p:attrNameLst>
                                      </p:cBhvr>
                                      <p:to>
                                        <p:strVal val="visible"/>
                                      </p:to>
                                    </p:set>
                                  </p:childTnLst>
                                </p:cTn>
                              </p:par>
                              <p:par>
                                <p:cTn id="40" presetID="1" presetClass="entr" presetSubtype="0" fill="hold" grpId="0" nodeType="withEffect">
                                  <p:stCondLst>
                                    <p:cond delay="150"/>
                                  </p:stCondLst>
                                  <p:childTnLst>
                                    <p:set>
                                      <p:cBhvr>
                                        <p:cTn id="41" dur="1" fill="hold">
                                          <p:stCondLst>
                                            <p:cond delay="0"/>
                                          </p:stCondLst>
                                        </p:cTn>
                                        <p:tgtEl>
                                          <p:spTgt spid="187"/>
                                        </p:tgtEl>
                                        <p:attrNameLst>
                                          <p:attrName>style.visibility</p:attrName>
                                        </p:attrNameLst>
                                      </p:cBhvr>
                                      <p:to>
                                        <p:strVal val="visible"/>
                                      </p:to>
                                    </p:set>
                                  </p:childTnLst>
                                </p:cTn>
                              </p:par>
                              <p:par>
                                <p:cTn id="42" presetID="10" presetClass="exit" presetSubtype="0" repeatCount="indefinite" fill="hold" grpId="1" nodeType="withEffect">
                                  <p:stCondLst>
                                    <p:cond delay="200"/>
                                  </p:stCondLst>
                                  <p:childTnLst>
                                    <p:animEffect transition="out" filter="fade">
                                      <p:cBhvr>
                                        <p:cTn id="43" dur="1500"/>
                                        <p:tgtEl>
                                          <p:spTgt spid="183"/>
                                        </p:tgtEl>
                                      </p:cBhvr>
                                    </p:animEffect>
                                    <p:set>
                                      <p:cBhvr>
                                        <p:cTn id="44" dur="1" fill="hold">
                                          <p:stCondLst>
                                            <p:cond delay="1499"/>
                                          </p:stCondLst>
                                        </p:cTn>
                                        <p:tgtEl>
                                          <p:spTgt spid="183"/>
                                        </p:tgtEl>
                                        <p:attrNameLst>
                                          <p:attrName>style.visibility</p:attrName>
                                        </p:attrNameLst>
                                      </p:cBhvr>
                                      <p:to>
                                        <p:strVal val="hidden"/>
                                      </p:to>
                                    </p:set>
                                  </p:childTnLst>
                                </p:cTn>
                              </p:par>
                              <p:par>
                                <p:cTn id="45" presetID="10" presetClass="exit" presetSubtype="0" repeatCount="indefinite" fill="hold" grpId="1" nodeType="withEffect">
                                  <p:stCondLst>
                                    <p:cond delay="200"/>
                                  </p:stCondLst>
                                  <p:childTnLst>
                                    <p:animEffect transition="out" filter="fade">
                                      <p:cBhvr>
                                        <p:cTn id="46" dur="1500"/>
                                        <p:tgtEl>
                                          <p:spTgt spid="187"/>
                                        </p:tgtEl>
                                      </p:cBhvr>
                                    </p:animEffect>
                                    <p:set>
                                      <p:cBhvr>
                                        <p:cTn id="47" dur="1" fill="hold">
                                          <p:stCondLst>
                                            <p:cond delay="1499"/>
                                          </p:stCondLst>
                                        </p:cTn>
                                        <p:tgtEl>
                                          <p:spTgt spid="187"/>
                                        </p:tgtEl>
                                        <p:attrNameLst>
                                          <p:attrName>style.visibility</p:attrName>
                                        </p:attrNameLst>
                                      </p:cBhvr>
                                      <p:to>
                                        <p:strVal val="hidden"/>
                                      </p:to>
                                    </p:set>
                                  </p:childTnLst>
                                </p:cTn>
                              </p:par>
                              <p:par>
                                <p:cTn id="48" presetID="6" presetClass="emph" presetSubtype="0" repeatCount="indefinite" decel="100000" fill="hold" grpId="2" nodeType="withEffect">
                                  <p:stCondLst>
                                    <p:cond delay="200"/>
                                  </p:stCondLst>
                                  <p:childTnLst>
                                    <p:animScale>
                                      <p:cBhvr>
                                        <p:cTn id="49" dur="1500" fill="hold"/>
                                        <p:tgtEl>
                                          <p:spTgt spid="183"/>
                                        </p:tgtEl>
                                      </p:cBhvr>
                                      <p:by x="125000" y="125000"/>
                                    </p:animScale>
                                  </p:childTnLst>
                                </p:cTn>
                              </p:par>
                              <p:par>
                                <p:cTn id="50" presetID="6" presetClass="emph" presetSubtype="0" repeatCount="indefinite" decel="100000" fill="hold" grpId="2" nodeType="withEffect">
                                  <p:stCondLst>
                                    <p:cond delay="200"/>
                                  </p:stCondLst>
                                  <p:childTnLst>
                                    <p:animScale>
                                      <p:cBhvr>
                                        <p:cTn id="51" dur="1500" fill="hold"/>
                                        <p:tgtEl>
                                          <p:spTgt spid="187"/>
                                        </p:tgtEl>
                                      </p:cBhvr>
                                      <p:by x="125000" y="125000"/>
                                    </p:animScale>
                                  </p:childTnLst>
                                </p:cTn>
                              </p:par>
                              <p:par>
                                <p:cTn id="52" presetID="1" presetClass="entr" presetSubtype="0" fill="hold" grpId="0" nodeType="withEffect">
                                  <p:stCondLst>
                                    <p:cond delay="250"/>
                                  </p:stCondLst>
                                  <p:childTnLst>
                                    <p:set>
                                      <p:cBhvr>
                                        <p:cTn id="53" dur="1" fill="hold">
                                          <p:stCondLst>
                                            <p:cond delay="0"/>
                                          </p:stCondLst>
                                        </p:cTn>
                                        <p:tgtEl>
                                          <p:spTgt spid="182"/>
                                        </p:tgtEl>
                                        <p:attrNameLst>
                                          <p:attrName>style.visibility</p:attrName>
                                        </p:attrNameLst>
                                      </p:cBhvr>
                                      <p:to>
                                        <p:strVal val="visible"/>
                                      </p:to>
                                    </p:set>
                                  </p:childTnLst>
                                </p:cTn>
                              </p:par>
                              <p:par>
                                <p:cTn id="54" presetID="1" presetClass="entr" presetSubtype="0" fill="hold" grpId="0" nodeType="withEffect">
                                  <p:stCondLst>
                                    <p:cond delay="250"/>
                                  </p:stCondLst>
                                  <p:childTnLst>
                                    <p:set>
                                      <p:cBhvr>
                                        <p:cTn id="55" dur="1" fill="hold">
                                          <p:stCondLst>
                                            <p:cond delay="0"/>
                                          </p:stCondLst>
                                        </p:cTn>
                                        <p:tgtEl>
                                          <p:spTgt spid="186"/>
                                        </p:tgtEl>
                                        <p:attrNameLst>
                                          <p:attrName>style.visibility</p:attrName>
                                        </p:attrNameLst>
                                      </p:cBhvr>
                                      <p:to>
                                        <p:strVal val="visible"/>
                                      </p:to>
                                    </p:set>
                                  </p:childTnLst>
                                </p:cTn>
                              </p:par>
                              <p:par>
                                <p:cTn id="56" presetID="10" presetClass="exit" presetSubtype="0" repeatCount="indefinite" fill="hold" grpId="1" nodeType="withEffect">
                                  <p:stCondLst>
                                    <p:cond delay="300"/>
                                  </p:stCondLst>
                                  <p:childTnLst>
                                    <p:animEffect transition="out" filter="fade">
                                      <p:cBhvr>
                                        <p:cTn id="57" dur="1500"/>
                                        <p:tgtEl>
                                          <p:spTgt spid="182"/>
                                        </p:tgtEl>
                                      </p:cBhvr>
                                    </p:animEffect>
                                    <p:set>
                                      <p:cBhvr>
                                        <p:cTn id="58" dur="1" fill="hold">
                                          <p:stCondLst>
                                            <p:cond delay="1499"/>
                                          </p:stCondLst>
                                        </p:cTn>
                                        <p:tgtEl>
                                          <p:spTgt spid="182"/>
                                        </p:tgtEl>
                                        <p:attrNameLst>
                                          <p:attrName>style.visibility</p:attrName>
                                        </p:attrNameLst>
                                      </p:cBhvr>
                                      <p:to>
                                        <p:strVal val="hidden"/>
                                      </p:to>
                                    </p:set>
                                  </p:childTnLst>
                                </p:cTn>
                              </p:par>
                              <p:par>
                                <p:cTn id="59" presetID="10" presetClass="exit" presetSubtype="0" repeatCount="indefinite" fill="hold" grpId="1" nodeType="withEffect">
                                  <p:stCondLst>
                                    <p:cond delay="300"/>
                                  </p:stCondLst>
                                  <p:childTnLst>
                                    <p:animEffect transition="out" filter="fade">
                                      <p:cBhvr>
                                        <p:cTn id="60" dur="1500"/>
                                        <p:tgtEl>
                                          <p:spTgt spid="186"/>
                                        </p:tgtEl>
                                      </p:cBhvr>
                                    </p:animEffect>
                                    <p:set>
                                      <p:cBhvr>
                                        <p:cTn id="61" dur="1" fill="hold">
                                          <p:stCondLst>
                                            <p:cond delay="1499"/>
                                          </p:stCondLst>
                                        </p:cTn>
                                        <p:tgtEl>
                                          <p:spTgt spid="186"/>
                                        </p:tgtEl>
                                        <p:attrNameLst>
                                          <p:attrName>style.visibility</p:attrName>
                                        </p:attrNameLst>
                                      </p:cBhvr>
                                      <p:to>
                                        <p:strVal val="hidden"/>
                                      </p:to>
                                    </p:set>
                                  </p:childTnLst>
                                </p:cTn>
                              </p:par>
                              <p:par>
                                <p:cTn id="62" presetID="6" presetClass="emph" presetSubtype="0" repeatCount="indefinite" decel="100000" fill="hold" grpId="2" nodeType="withEffect">
                                  <p:stCondLst>
                                    <p:cond delay="300"/>
                                  </p:stCondLst>
                                  <p:childTnLst>
                                    <p:animScale>
                                      <p:cBhvr>
                                        <p:cTn id="63" dur="1500" fill="hold"/>
                                        <p:tgtEl>
                                          <p:spTgt spid="182"/>
                                        </p:tgtEl>
                                      </p:cBhvr>
                                      <p:by x="125000" y="125000"/>
                                    </p:animScale>
                                  </p:childTnLst>
                                </p:cTn>
                              </p:par>
                              <p:par>
                                <p:cTn id="64" presetID="6" presetClass="emph" presetSubtype="0" repeatCount="indefinite" decel="100000" fill="hold" grpId="2" nodeType="withEffect">
                                  <p:stCondLst>
                                    <p:cond delay="300"/>
                                  </p:stCondLst>
                                  <p:childTnLst>
                                    <p:animScale>
                                      <p:cBhvr>
                                        <p:cTn id="65" dur="1500" fill="hold"/>
                                        <p:tgtEl>
                                          <p:spTgt spid="186"/>
                                        </p:tgtEl>
                                      </p:cBhvr>
                                      <p:by x="125000" y="125000"/>
                                    </p:animScale>
                                  </p:childTnLst>
                                </p:cTn>
                              </p:par>
                              <p:par>
                                <p:cTn id="66" presetID="6" presetClass="emph" presetSubtype="0" repeatCount="indefinite" decel="100000" fill="hold" grpId="2" nodeType="withEffect">
                                  <p:stCondLst>
                                    <p:cond delay="50"/>
                                  </p:stCondLst>
                                  <p:childTnLst>
                                    <p:animScale>
                                      <p:cBhvr>
                                        <p:cTn id="67" dur="1500" fill="hold"/>
                                        <p:tgtEl>
                                          <p:spTgt spid="209"/>
                                        </p:tgtEl>
                                      </p:cBhvr>
                                      <p:by x="125000" y="125000"/>
                                    </p:animScale>
                                  </p:childTnLst>
                                </p:cTn>
                              </p:par>
                              <p:par>
                                <p:cTn id="68" presetID="1" presetClass="entr" presetSubtype="0" fill="hold" grpId="0" nodeType="withEffect">
                                  <p:stCondLst>
                                    <p:cond delay="150"/>
                                  </p:stCondLst>
                                  <p:childTnLst>
                                    <p:set>
                                      <p:cBhvr>
                                        <p:cTn id="69" dur="1" fill="hold">
                                          <p:stCondLst>
                                            <p:cond delay="0"/>
                                          </p:stCondLst>
                                        </p:cTn>
                                        <p:tgtEl>
                                          <p:spTgt spid="208"/>
                                        </p:tgtEl>
                                        <p:attrNameLst>
                                          <p:attrName>style.visibility</p:attrName>
                                        </p:attrNameLst>
                                      </p:cBhvr>
                                      <p:to>
                                        <p:strVal val="visible"/>
                                      </p:to>
                                    </p:set>
                                  </p:childTnLst>
                                </p:cTn>
                              </p:par>
                              <p:par>
                                <p:cTn id="70" presetID="1" presetClass="entr" presetSubtype="0" fill="hold" grpId="0" nodeType="withEffect">
                                  <p:stCondLst>
                                    <p:cond delay="150"/>
                                  </p:stCondLst>
                                  <p:childTnLst>
                                    <p:set>
                                      <p:cBhvr>
                                        <p:cTn id="71" dur="1" fill="hold">
                                          <p:stCondLst>
                                            <p:cond delay="0"/>
                                          </p:stCondLst>
                                        </p:cTn>
                                        <p:tgtEl>
                                          <p:spTgt spid="230"/>
                                        </p:tgtEl>
                                        <p:attrNameLst>
                                          <p:attrName>style.visibility</p:attrName>
                                        </p:attrNameLst>
                                      </p:cBhvr>
                                      <p:to>
                                        <p:strVal val="visible"/>
                                      </p:to>
                                    </p:set>
                                  </p:childTnLst>
                                </p:cTn>
                              </p:par>
                              <p:par>
                                <p:cTn id="72" presetID="1" presetClass="entr" presetSubtype="0" fill="hold" grpId="0" nodeType="withEffect">
                                  <p:stCondLst>
                                    <p:cond delay="150"/>
                                  </p:stCondLst>
                                  <p:childTnLst>
                                    <p:set>
                                      <p:cBhvr>
                                        <p:cTn id="73" dur="1" fill="hold">
                                          <p:stCondLst>
                                            <p:cond delay="0"/>
                                          </p:stCondLst>
                                        </p:cTn>
                                        <p:tgtEl>
                                          <p:spTgt spid="211"/>
                                        </p:tgtEl>
                                        <p:attrNameLst>
                                          <p:attrName>style.visibility</p:attrName>
                                        </p:attrNameLst>
                                      </p:cBhvr>
                                      <p:to>
                                        <p:strVal val="visible"/>
                                      </p:to>
                                    </p:set>
                                  </p:childTnLst>
                                </p:cTn>
                              </p:par>
                              <p:par>
                                <p:cTn id="74" presetID="10" presetClass="exit" presetSubtype="0" repeatCount="indefinite" fill="hold" grpId="1" nodeType="withEffect">
                                  <p:stCondLst>
                                    <p:cond delay="200"/>
                                  </p:stCondLst>
                                  <p:childTnLst>
                                    <p:animEffect transition="out" filter="fade">
                                      <p:cBhvr>
                                        <p:cTn id="75" dur="1500"/>
                                        <p:tgtEl>
                                          <p:spTgt spid="208"/>
                                        </p:tgtEl>
                                      </p:cBhvr>
                                    </p:animEffect>
                                    <p:set>
                                      <p:cBhvr>
                                        <p:cTn id="76" dur="1" fill="hold">
                                          <p:stCondLst>
                                            <p:cond delay="1499"/>
                                          </p:stCondLst>
                                        </p:cTn>
                                        <p:tgtEl>
                                          <p:spTgt spid="208"/>
                                        </p:tgtEl>
                                        <p:attrNameLst>
                                          <p:attrName>style.visibility</p:attrName>
                                        </p:attrNameLst>
                                      </p:cBhvr>
                                      <p:to>
                                        <p:strVal val="hidden"/>
                                      </p:to>
                                    </p:set>
                                  </p:childTnLst>
                                </p:cTn>
                              </p:par>
                              <p:par>
                                <p:cTn id="77" presetID="10" presetClass="exit" presetSubtype="0" repeatCount="indefinite" fill="hold" grpId="1" nodeType="withEffect">
                                  <p:stCondLst>
                                    <p:cond delay="200"/>
                                  </p:stCondLst>
                                  <p:childTnLst>
                                    <p:animEffect transition="out" filter="fade">
                                      <p:cBhvr>
                                        <p:cTn id="78" dur="1500"/>
                                        <p:tgtEl>
                                          <p:spTgt spid="230"/>
                                        </p:tgtEl>
                                      </p:cBhvr>
                                    </p:animEffect>
                                    <p:set>
                                      <p:cBhvr>
                                        <p:cTn id="79" dur="1" fill="hold">
                                          <p:stCondLst>
                                            <p:cond delay="1499"/>
                                          </p:stCondLst>
                                        </p:cTn>
                                        <p:tgtEl>
                                          <p:spTgt spid="230"/>
                                        </p:tgtEl>
                                        <p:attrNameLst>
                                          <p:attrName>style.visibility</p:attrName>
                                        </p:attrNameLst>
                                      </p:cBhvr>
                                      <p:to>
                                        <p:strVal val="hidden"/>
                                      </p:to>
                                    </p:set>
                                  </p:childTnLst>
                                </p:cTn>
                              </p:par>
                              <p:par>
                                <p:cTn id="80" presetID="10" presetClass="exit" presetSubtype="0" repeatCount="indefinite" fill="hold" grpId="1" nodeType="withEffect">
                                  <p:stCondLst>
                                    <p:cond delay="200"/>
                                  </p:stCondLst>
                                  <p:childTnLst>
                                    <p:animEffect transition="out" filter="fade">
                                      <p:cBhvr>
                                        <p:cTn id="81" dur="1500"/>
                                        <p:tgtEl>
                                          <p:spTgt spid="211"/>
                                        </p:tgtEl>
                                      </p:cBhvr>
                                    </p:animEffect>
                                    <p:set>
                                      <p:cBhvr>
                                        <p:cTn id="82" dur="1" fill="hold">
                                          <p:stCondLst>
                                            <p:cond delay="1499"/>
                                          </p:stCondLst>
                                        </p:cTn>
                                        <p:tgtEl>
                                          <p:spTgt spid="211"/>
                                        </p:tgtEl>
                                        <p:attrNameLst>
                                          <p:attrName>style.visibility</p:attrName>
                                        </p:attrNameLst>
                                      </p:cBhvr>
                                      <p:to>
                                        <p:strVal val="hidden"/>
                                      </p:to>
                                    </p:set>
                                  </p:childTnLst>
                                </p:cTn>
                              </p:par>
                              <p:par>
                                <p:cTn id="83" presetID="6" presetClass="emph" presetSubtype="0" repeatCount="indefinite" decel="100000" fill="hold" grpId="2" nodeType="withEffect">
                                  <p:stCondLst>
                                    <p:cond delay="200"/>
                                  </p:stCondLst>
                                  <p:childTnLst>
                                    <p:animScale>
                                      <p:cBhvr>
                                        <p:cTn id="84" dur="1500" fill="hold"/>
                                        <p:tgtEl>
                                          <p:spTgt spid="208"/>
                                        </p:tgtEl>
                                      </p:cBhvr>
                                      <p:by x="125000" y="125000"/>
                                    </p:animScale>
                                  </p:childTnLst>
                                </p:cTn>
                              </p:par>
                              <p:par>
                                <p:cTn id="85" presetID="6" presetClass="emph" presetSubtype="0" repeatCount="indefinite" decel="100000" fill="hold" grpId="2" nodeType="withEffect">
                                  <p:stCondLst>
                                    <p:cond delay="200"/>
                                  </p:stCondLst>
                                  <p:childTnLst>
                                    <p:animScale>
                                      <p:cBhvr>
                                        <p:cTn id="86" dur="1500" fill="hold"/>
                                        <p:tgtEl>
                                          <p:spTgt spid="230"/>
                                        </p:tgtEl>
                                      </p:cBhvr>
                                      <p:by x="125000" y="125000"/>
                                    </p:animScale>
                                  </p:childTnLst>
                                </p:cTn>
                              </p:par>
                              <p:par>
                                <p:cTn id="87" presetID="6" presetClass="emph" presetSubtype="0" repeatCount="indefinite" decel="100000" fill="hold" grpId="2" nodeType="withEffect">
                                  <p:stCondLst>
                                    <p:cond delay="200"/>
                                  </p:stCondLst>
                                  <p:childTnLst>
                                    <p:animScale>
                                      <p:cBhvr>
                                        <p:cTn id="88" dur="1500" fill="hold"/>
                                        <p:tgtEl>
                                          <p:spTgt spid="211"/>
                                        </p:tgtEl>
                                      </p:cBhvr>
                                      <p:by x="125000" y="125000"/>
                                    </p:animScale>
                                  </p:childTnLst>
                                </p:cTn>
                              </p:par>
                              <p:par>
                                <p:cTn id="89" presetID="1" presetClass="entr" presetSubtype="0" fill="hold" grpId="0" nodeType="withEffect">
                                  <p:stCondLst>
                                    <p:cond delay="250"/>
                                  </p:stCondLst>
                                  <p:childTnLst>
                                    <p:set>
                                      <p:cBhvr>
                                        <p:cTn id="90" dur="1" fill="hold">
                                          <p:stCondLst>
                                            <p:cond delay="0"/>
                                          </p:stCondLst>
                                        </p:cTn>
                                        <p:tgtEl>
                                          <p:spTgt spid="207"/>
                                        </p:tgtEl>
                                        <p:attrNameLst>
                                          <p:attrName>style.visibility</p:attrName>
                                        </p:attrNameLst>
                                      </p:cBhvr>
                                      <p:to>
                                        <p:strVal val="visible"/>
                                      </p:to>
                                    </p:set>
                                  </p:childTnLst>
                                </p:cTn>
                              </p:par>
                              <p:par>
                                <p:cTn id="91" presetID="1" presetClass="entr" presetSubtype="0" fill="hold" grpId="0" nodeType="withEffect">
                                  <p:stCondLst>
                                    <p:cond delay="250"/>
                                  </p:stCondLst>
                                  <p:childTnLst>
                                    <p:set>
                                      <p:cBhvr>
                                        <p:cTn id="92" dur="1" fill="hold">
                                          <p:stCondLst>
                                            <p:cond delay="0"/>
                                          </p:stCondLst>
                                        </p:cTn>
                                        <p:tgtEl>
                                          <p:spTgt spid="210"/>
                                        </p:tgtEl>
                                        <p:attrNameLst>
                                          <p:attrName>style.visibility</p:attrName>
                                        </p:attrNameLst>
                                      </p:cBhvr>
                                      <p:to>
                                        <p:strVal val="visible"/>
                                      </p:to>
                                    </p:set>
                                  </p:childTnLst>
                                </p:cTn>
                              </p:par>
                              <p:par>
                                <p:cTn id="93" presetID="10" presetClass="exit" presetSubtype="0" repeatCount="indefinite" fill="hold" grpId="1" nodeType="withEffect">
                                  <p:stCondLst>
                                    <p:cond delay="300"/>
                                  </p:stCondLst>
                                  <p:childTnLst>
                                    <p:animEffect transition="out" filter="fade">
                                      <p:cBhvr>
                                        <p:cTn id="94" dur="1500"/>
                                        <p:tgtEl>
                                          <p:spTgt spid="207"/>
                                        </p:tgtEl>
                                      </p:cBhvr>
                                    </p:animEffect>
                                    <p:set>
                                      <p:cBhvr>
                                        <p:cTn id="95" dur="1" fill="hold">
                                          <p:stCondLst>
                                            <p:cond delay="1499"/>
                                          </p:stCondLst>
                                        </p:cTn>
                                        <p:tgtEl>
                                          <p:spTgt spid="207"/>
                                        </p:tgtEl>
                                        <p:attrNameLst>
                                          <p:attrName>style.visibility</p:attrName>
                                        </p:attrNameLst>
                                      </p:cBhvr>
                                      <p:to>
                                        <p:strVal val="hidden"/>
                                      </p:to>
                                    </p:set>
                                  </p:childTnLst>
                                </p:cTn>
                              </p:par>
                              <p:par>
                                <p:cTn id="96" presetID="10" presetClass="exit" presetSubtype="0" repeatCount="indefinite" fill="hold" grpId="1" nodeType="withEffect">
                                  <p:stCondLst>
                                    <p:cond delay="300"/>
                                  </p:stCondLst>
                                  <p:childTnLst>
                                    <p:animEffect transition="out" filter="fade">
                                      <p:cBhvr>
                                        <p:cTn id="97" dur="1500"/>
                                        <p:tgtEl>
                                          <p:spTgt spid="210"/>
                                        </p:tgtEl>
                                      </p:cBhvr>
                                    </p:animEffect>
                                    <p:set>
                                      <p:cBhvr>
                                        <p:cTn id="98" dur="1" fill="hold">
                                          <p:stCondLst>
                                            <p:cond delay="1499"/>
                                          </p:stCondLst>
                                        </p:cTn>
                                        <p:tgtEl>
                                          <p:spTgt spid="210"/>
                                        </p:tgtEl>
                                        <p:attrNameLst>
                                          <p:attrName>style.visibility</p:attrName>
                                        </p:attrNameLst>
                                      </p:cBhvr>
                                      <p:to>
                                        <p:strVal val="hidden"/>
                                      </p:to>
                                    </p:set>
                                  </p:childTnLst>
                                </p:cTn>
                              </p:par>
                              <p:par>
                                <p:cTn id="99" presetID="6" presetClass="emph" presetSubtype="0" repeatCount="indefinite" decel="100000" fill="hold" grpId="2" nodeType="withEffect">
                                  <p:stCondLst>
                                    <p:cond delay="300"/>
                                  </p:stCondLst>
                                  <p:childTnLst>
                                    <p:animScale>
                                      <p:cBhvr>
                                        <p:cTn id="100" dur="1500" fill="hold"/>
                                        <p:tgtEl>
                                          <p:spTgt spid="207"/>
                                        </p:tgtEl>
                                      </p:cBhvr>
                                      <p:by x="125000" y="125000"/>
                                    </p:animScale>
                                  </p:childTnLst>
                                </p:cTn>
                              </p:par>
                              <p:par>
                                <p:cTn id="101" presetID="6" presetClass="emph" presetSubtype="0" repeatCount="indefinite" decel="100000" fill="hold" grpId="2" nodeType="withEffect">
                                  <p:stCondLst>
                                    <p:cond delay="300"/>
                                  </p:stCondLst>
                                  <p:childTnLst>
                                    <p:animScale>
                                      <p:cBhvr>
                                        <p:cTn id="102" dur="1500" fill="hold"/>
                                        <p:tgtEl>
                                          <p:spTgt spid="210"/>
                                        </p:tgtEl>
                                      </p:cBhvr>
                                      <p:by x="125000" y="125000"/>
                                    </p:animScale>
                                  </p:childTnLst>
                                </p:cTn>
                              </p:par>
                              <p:par>
                                <p:cTn id="103" presetID="1" presetClass="entr" presetSubtype="0" fill="hold" grpId="0" nodeType="withEffect">
                                  <p:stCondLst>
                                    <p:cond delay="0"/>
                                  </p:stCondLst>
                                  <p:childTnLst>
                                    <p:set>
                                      <p:cBhvr>
                                        <p:cTn id="104" dur="1" fill="hold">
                                          <p:stCondLst>
                                            <p:cond delay="0"/>
                                          </p:stCondLst>
                                        </p:cTn>
                                        <p:tgtEl>
                                          <p:spTgt spid="234"/>
                                        </p:tgtEl>
                                        <p:attrNameLst>
                                          <p:attrName>style.visibility</p:attrName>
                                        </p:attrNameLst>
                                      </p:cBhvr>
                                      <p:to>
                                        <p:strVal val="visible"/>
                                      </p:to>
                                    </p:set>
                                  </p:childTnLst>
                                </p:cTn>
                              </p:par>
                              <p:par>
                                <p:cTn id="105" presetID="10" presetClass="exit" presetSubtype="0" repeatCount="indefinite" fill="hold" grpId="1" nodeType="withEffect">
                                  <p:stCondLst>
                                    <p:cond delay="50"/>
                                  </p:stCondLst>
                                  <p:childTnLst>
                                    <p:animEffect transition="out" filter="fade">
                                      <p:cBhvr>
                                        <p:cTn id="106" dur="1500"/>
                                        <p:tgtEl>
                                          <p:spTgt spid="231"/>
                                        </p:tgtEl>
                                      </p:cBhvr>
                                    </p:animEffect>
                                    <p:set>
                                      <p:cBhvr>
                                        <p:cTn id="107" dur="1" fill="hold">
                                          <p:stCondLst>
                                            <p:cond delay="1499"/>
                                          </p:stCondLst>
                                        </p:cTn>
                                        <p:tgtEl>
                                          <p:spTgt spid="231"/>
                                        </p:tgtEl>
                                        <p:attrNameLst>
                                          <p:attrName>style.visibility</p:attrName>
                                        </p:attrNameLst>
                                      </p:cBhvr>
                                      <p:to>
                                        <p:strVal val="hidden"/>
                                      </p:to>
                                    </p:set>
                                  </p:childTnLst>
                                </p:cTn>
                              </p:par>
                              <p:par>
                                <p:cTn id="108" presetID="10" presetClass="exit" presetSubtype="0" repeatCount="indefinite" fill="hold" grpId="1" nodeType="withEffect">
                                  <p:stCondLst>
                                    <p:cond delay="100"/>
                                  </p:stCondLst>
                                  <p:childTnLst>
                                    <p:animEffect transition="out" filter="fade">
                                      <p:cBhvr>
                                        <p:cTn id="109" dur="1500"/>
                                        <p:tgtEl>
                                          <p:spTgt spid="234"/>
                                        </p:tgtEl>
                                      </p:cBhvr>
                                    </p:animEffect>
                                    <p:set>
                                      <p:cBhvr>
                                        <p:cTn id="110" dur="1" fill="hold">
                                          <p:stCondLst>
                                            <p:cond delay="1499"/>
                                          </p:stCondLst>
                                        </p:cTn>
                                        <p:tgtEl>
                                          <p:spTgt spid="234"/>
                                        </p:tgtEl>
                                        <p:attrNameLst>
                                          <p:attrName>style.visibility</p:attrName>
                                        </p:attrNameLst>
                                      </p:cBhvr>
                                      <p:to>
                                        <p:strVal val="hidden"/>
                                      </p:to>
                                    </p:set>
                                  </p:childTnLst>
                                </p:cTn>
                              </p:par>
                              <p:par>
                                <p:cTn id="111" presetID="6" presetClass="emph" presetSubtype="0" repeatCount="indefinite" decel="100000" fill="hold" grpId="2" nodeType="withEffect">
                                  <p:stCondLst>
                                    <p:cond delay="50"/>
                                  </p:stCondLst>
                                  <p:childTnLst>
                                    <p:animScale>
                                      <p:cBhvr>
                                        <p:cTn id="112" dur="1500" fill="hold"/>
                                        <p:tgtEl>
                                          <p:spTgt spid="234"/>
                                        </p:tgtEl>
                                      </p:cBhvr>
                                      <p:by x="125000" y="125000"/>
                                    </p:animScale>
                                  </p:childTnLst>
                                </p:cTn>
                              </p:par>
                              <p:par>
                                <p:cTn id="113" presetID="6" presetClass="emph" presetSubtype="0" repeatCount="indefinite" decel="100000" fill="hold" grpId="2" nodeType="withEffect">
                                  <p:stCondLst>
                                    <p:cond delay="50"/>
                                  </p:stCondLst>
                                  <p:childTnLst>
                                    <p:animScale>
                                      <p:cBhvr>
                                        <p:cTn id="114" dur="1500" fill="hold"/>
                                        <p:tgtEl>
                                          <p:spTgt spid="231"/>
                                        </p:tgtEl>
                                      </p:cBhvr>
                                      <p:by x="125000" y="125000"/>
                                    </p:animScale>
                                  </p:childTnLst>
                                </p:cTn>
                              </p:par>
                              <p:par>
                                <p:cTn id="115" presetID="1" presetClass="entr" presetSubtype="0" fill="hold" grpId="0" nodeType="withEffect">
                                  <p:stCondLst>
                                    <p:cond delay="150"/>
                                  </p:stCondLst>
                                  <p:childTnLst>
                                    <p:set>
                                      <p:cBhvr>
                                        <p:cTn id="116" dur="1" fill="hold">
                                          <p:stCondLst>
                                            <p:cond delay="0"/>
                                          </p:stCondLst>
                                        </p:cTn>
                                        <p:tgtEl>
                                          <p:spTgt spid="233"/>
                                        </p:tgtEl>
                                        <p:attrNameLst>
                                          <p:attrName>style.visibility</p:attrName>
                                        </p:attrNameLst>
                                      </p:cBhvr>
                                      <p:to>
                                        <p:strVal val="visible"/>
                                      </p:to>
                                    </p:set>
                                  </p:childTnLst>
                                </p:cTn>
                              </p:par>
                              <p:par>
                                <p:cTn id="117" presetID="10" presetClass="exit" presetSubtype="0" repeatCount="indefinite" fill="hold" grpId="1" nodeType="withEffect">
                                  <p:stCondLst>
                                    <p:cond delay="200"/>
                                  </p:stCondLst>
                                  <p:childTnLst>
                                    <p:animEffect transition="out" filter="fade">
                                      <p:cBhvr>
                                        <p:cTn id="118" dur="1500"/>
                                        <p:tgtEl>
                                          <p:spTgt spid="233"/>
                                        </p:tgtEl>
                                      </p:cBhvr>
                                    </p:animEffect>
                                    <p:set>
                                      <p:cBhvr>
                                        <p:cTn id="119" dur="1" fill="hold">
                                          <p:stCondLst>
                                            <p:cond delay="1499"/>
                                          </p:stCondLst>
                                        </p:cTn>
                                        <p:tgtEl>
                                          <p:spTgt spid="233"/>
                                        </p:tgtEl>
                                        <p:attrNameLst>
                                          <p:attrName>style.visibility</p:attrName>
                                        </p:attrNameLst>
                                      </p:cBhvr>
                                      <p:to>
                                        <p:strVal val="hidden"/>
                                      </p:to>
                                    </p:set>
                                  </p:childTnLst>
                                </p:cTn>
                              </p:par>
                              <p:par>
                                <p:cTn id="120" presetID="6" presetClass="emph" presetSubtype="0" repeatCount="indefinite" decel="100000" fill="hold" grpId="2" nodeType="withEffect">
                                  <p:stCondLst>
                                    <p:cond delay="200"/>
                                  </p:stCondLst>
                                  <p:childTnLst>
                                    <p:animScale>
                                      <p:cBhvr>
                                        <p:cTn id="121" dur="1500" fill="hold"/>
                                        <p:tgtEl>
                                          <p:spTgt spid="233"/>
                                        </p:tgtEl>
                                      </p:cBhvr>
                                      <p:by x="125000" y="125000"/>
                                    </p:animScale>
                                  </p:childTnLst>
                                </p:cTn>
                              </p:par>
                              <p:par>
                                <p:cTn id="122" presetID="1" presetClass="entr" presetSubtype="0" fill="hold" grpId="0" nodeType="withEffect">
                                  <p:stCondLst>
                                    <p:cond delay="250"/>
                                  </p:stCondLst>
                                  <p:childTnLst>
                                    <p:set>
                                      <p:cBhvr>
                                        <p:cTn id="123" dur="1" fill="hold">
                                          <p:stCondLst>
                                            <p:cond delay="0"/>
                                          </p:stCondLst>
                                        </p:cTn>
                                        <p:tgtEl>
                                          <p:spTgt spid="229"/>
                                        </p:tgtEl>
                                        <p:attrNameLst>
                                          <p:attrName>style.visibility</p:attrName>
                                        </p:attrNameLst>
                                      </p:cBhvr>
                                      <p:to>
                                        <p:strVal val="visible"/>
                                      </p:to>
                                    </p:set>
                                  </p:childTnLst>
                                </p:cTn>
                              </p:par>
                              <p:par>
                                <p:cTn id="124" presetID="1" presetClass="entr" presetSubtype="0" fill="hold" grpId="0" nodeType="withEffect">
                                  <p:stCondLst>
                                    <p:cond delay="250"/>
                                  </p:stCondLst>
                                  <p:childTnLst>
                                    <p:set>
                                      <p:cBhvr>
                                        <p:cTn id="125" dur="1" fill="hold">
                                          <p:stCondLst>
                                            <p:cond delay="0"/>
                                          </p:stCondLst>
                                        </p:cTn>
                                        <p:tgtEl>
                                          <p:spTgt spid="232"/>
                                        </p:tgtEl>
                                        <p:attrNameLst>
                                          <p:attrName>style.visibility</p:attrName>
                                        </p:attrNameLst>
                                      </p:cBhvr>
                                      <p:to>
                                        <p:strVal val="visible"/>
                                      </p:to>
                                    </p:set>
                                  </p:childTnLst>
                                </p:cTn>
                              </p:par>
                              <p:par>
                                <p:cTn id="126" presetID="10" presetClass="exit" presetSubtype="0" repeatCount="indefinite" fill="hold" grpId="1" nodeType="withEffect">
                                  <p:stCondLst>
                                    <p:cond delay="300"/>
                                  </p:stCondLst>
                                  <p:childTnLst>
                                    <p:animEffect transition="out" filter="fade">
                                      <p:cBhvr>
                                        <p:cTn id="127" dur="1500"/>
                                        <p:tgtEl>
                                          <p:spTgt spid="229"/>
                                        </p:tgtEl>
                                      </p:cBhvr>
                                    </p:animEffect>
                                    <p:set>
                                      <p:cBhvr>
                                        <p:cTn id="128" dur="1" fill="hold">
                                          <p:stCondLst>
                                            <p:cond delay="1499"/>
                                          </p:stCondLst>
                                        </p:cTn>
                                        <p:tgtEl>
                                          <p:spTgt spid="229"/>
                                        </p:tgtEl>
                                        <p:attrNameLst>
                                          <p:attrName>style.visibility</p:attrName>
                                        </p:attrNameLst>
                                      </p:cBhvr>
                                      <p:to>
                                        <p:strVal val="hidden"/>
                                      </p:to>
                                    </p:set>
                                  </p:childTnLst>
                                </p:cTn>
                              </p:par>
                              <p:par>
                                <p:cTn id="129" presetID="10" presetClass="exit" presetSubtype="0" repeatCount="indefinite" fill="hold" grpId="1" nodeType="withEffect">
                                  <p:stCondLst>
                                    <p:cond delay="300"/>
                                  </p:stCondLst>
                                  <p:childTnLst>
                                    <p:animEffect transition="out" filter="fade">
                                      <p:cBhvr>
                                        <p:cTn id="130" dur="1500"/>
                                        <p:tgtEl>
                                          <p:spTgt spid="232"/>
                                        </p:tgtEl>
                                      </p:cBhvr>
                                    </p:animEffect>
                                    <p:set>
                                      <p:cBhvr>
                                        <p:cTn id="131" dur="1" fill="hold">
                                          <p:stCondLst>
                                            <p:cond delay="1499"/>
                                          </p:stCondLst>
                                        </p:cTn>
                                        <p:tgtEl>
                                          <p:spTgt spid="232"/>
                                        </p:tgtEl>
                                        <p:attrNameLst>
                                          <p:attrName>style.visibility</p:attrName>
                                        </p:attrNameLst>
                                      </p:cBhvr>
                                      <p:to>
                                        <p:strVal val="hidden"/>
                                      </p:to>
                                    </p:set>
                                  </p:childTnLst>
                                </p:cTn>
                              </p:par>
                              <p:par>
                                <p:cTn id="132" presetID="6" presetClass="emph" presetSubtype="0" repeatCount="indefinite" decel="100000" fill="hold" grpId="2" nodeType="withEffect">
                                  <p:stCondLst>
                                    <p:cond delay="300"/>
                                  </p:stCondLst>
                                  <p:childTnLst>
                                    <p:animScale>
                                      <p:cBhvr>
                                        <p:cTn id="133" dur="1500" fill="hold"/>
                                        <p:tgtEl>
                                          <p:spTgt spid="229"/>
                                        </p:tgtEl>
                                      </p:cBhvr>
                                      <p:by x="125000" y="125000"/>
                                    </p:animScale>
                                  </p:childTnLst>
                                </p:cTn>
                              </p:par>
                              <p:par>
                                <p:cTn id="134" presetID="6" presetClass="emph" presetSubtype="0" repeatCount="indefinite" decel="100000" fill="hold" grpId="2" nodeType="withEffect">
                                  <p:stCondLst>
                                    <p:cond delay="300"/>
                                  </p:stCondLst>
                                  <p:childTnLst>
                                    <p:animScale>
                                      <p:cBhvr>
                                        <p:cTn id="135" dur="1500" fill="hold"/>
                                        <p:tgtEl>
                                          <p:spTgt spid="232"/>
                                        </p:tgtEl>
                                      </p:cBhvr>
                                      <p:by x="125000" y="125000"/>
                                    </p:animScale>
                                  </p:childTnLst>
                                </p:cTn>
                              </p:par>
                            </p:childTnLst>
                          </p:cTn>
                        </p:par>
                        <p:par>
                          <p:cTn id="136" fill="hold">
                            <p:stCondLst>
                              <p:cond delay="2800"/>
                            </p:stCondLst>
                            <p:childTnLst>
                              <p:par>
                                <p:cTn id="137" presetID="16" presetClass="entr" presetSubtype="37" fill="hold" grpId="0" nodeType="afterEffect">
                                  <p:stCondLst>
                                    <p:cond delay="0"/>
                                  </p:stCondLst>
                                  <p:childTnLst>
                                    <p:set>
                                      <p:cBhvr>
                                        <p:cTn id="138" dur="1" fill="hold">
                                          <p:stCondLst>
                                            <p:cond delay="0"/>
                                          </p:stCondLst>
                                        </p:cTn>
                                        <p:tgtEl>
                                          <p:spTgt spid="76"/>
                                        </p:tgtEl>
                                        <p:attrNameLst>
                                          <p:attrName>style.visibility</p:attrName>
                                        </p:attrNameLst>
                                      </p:cBhvr>
                                      <p:to>
                                        <p:strVal val="visible"/>
                                      </p:to>
                                    </p:set>
                                    <p:animEffect transition="in" filter="barn(outVertical)">
                                      <p:cBhvr>
                                        <p:cTn id="1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182" grpId="0" animBg="1"/>
      <p:bldP spid="182" grpId="1" animBg="1"/>
      <p:bldP spid="182" grpId="2" animBg="1"/>
      <p:bldP spid="183" grpId="0" animBg="1"/>
      <p:bldP spid="183" grpId="1" animBg="1"/>
      <p:bldP spid="183" grpId="2" animBg="1"/>
      <p:bldP spid="184" grpId="0" animBg="1"/>
      <p:bldP spid="184" grpId="1" animBg="1"/>
      <p:bldP spid="184" grpId="2" animBg="1"/>
      <p:bldP spid="186" grpId="0" animBg="1"/>
      <p:bldP spid="186" grpId="1" animBg="1"/>
      <p:bldP spid="186" grpId="2" animBg="1"/>
      <p:bldP spid="187" grpId="0" animBg="1"/>
      <p:bldP spid="187" grpId="1" animBg="1"/>
      <p:bldP spid="187" grpId="2" animBg="1"/>
      <p:bldP spid="188" grpId="0" animBg="1"/>
      <p:bldP spid="188" grpId="1" animBg="1"/>
      <p:bldP spid="188"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29" grpId="0" animBg="1"/>
      <p:bldP spid="229" grpId="1" animBg="1"/>
      <p:bldP spid="229" grpId="2" animBg="1"/>
      <p:bldP spid="230" grpId="0" animBg="1"/>
      <p:bldP spid="230" grpId="1" animBg="1"/>
      <p:bldP spid="230" grpId="2" animBg="1"/>
      <p:bldP spid="231" grpId="0" animBg="1"/>
      <p:bldP spid="231" grpId="1" animBg="1"/>
      <p:bldP spid="231" grpId="2" animBg="1"/>
      <p:bldP spid="232" grpId="0" animBg="1"/>
      <p:bldP spid="232" grpId="1" animBg="1"/>
      <p:bldP spid="232" grpId="2" animBg="1"/>
      <p:bldP spid="233" grpId="0" animBg="1"/>
      <p:bldP spid="233" grpId="1" animBg="1"/>
      <p:bldP spid="233" grpId="2" animBg="1"/>
      <p:bldP spid="234" grpId="0" animBg="1"/>
      <p:bldP spid="234" grpId="1" animBg="1"/>
      <p:bldP spid="234" grpId="2" animBg="1"/>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23077"/>
          <a:stretch/>
        </p:blipFill>
        <p:spPr>
          <a:xfrm>
            <a:off x="3657599" y="1260389"/>
            <a:ext cx="5486400" cy="3657600"/>
          </a:xfrm>
          <a:prstGeom prst="rect">
            <a:avLst/>
          </a:prstGeom>
        </p:spPr>
      </p:pic>
      <p:sp>
        <p:nvSpPr>
          <p:cNvPr id="20" name="Rectangle 19"/>
          <p:cNvSpPr/>
          <p:nvPr/>
        </p:nvSpPr>
        <p:spPr>
          <a:xfrm>
            <a:off x="2986329" y="1145052"/>
            <a:ext cx="4984191" cy="3999945"/>
          </a:xfrm>
          <a:prstGeom prst="rect">
            <a:avLst/>
          </a:prstGeom>
          <a:gradFill>
            <a:gsLst>
              <a:gs pos="37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 name="Title 1"/>
          <p:cNvSpPr>
            <a:spLocks noGrp="1"/>
          </p:cNvSpPr>
          <p:nvPr>
            <p:ph type="title"/>
          </p:nvPr>
        </p:nvSpPr>
        <p:spPr>
          <a:xfrm>
            <a:off x="437765" y="341313"/>
            <a:ext cx="8742145" cy="731837"/>
          </a:xfrm>
        </p:spPr>
        <p:txBody>
          <a:bodyPr/>
          <a:lstStyle/>
          <a:p>
            <a:r>
              <a:rPr lang="ja-JP" altLang="en-US" dirty="0">
                <a:latin typeface="Arial"/>
                <a:ea typeface="ＭＳ Ｐゴシック"/>
              </a:rPr>
              <a:t>ネットワークでのレガシー デバイスのセグメント化</a:t>
            </a:r>
            <a:br>
              <a:rPr lang="ja-JP" altLang="en-US" dirty="0">
                <a:latin typeface="Arial"/>
                <a:ea typeface="ＭＳ Ｐゴシック"/>
              </a:rPr>
            </a:br>
            <a:r>
              <a:rPr lang="ja-JP" altLang="en-US" sz="2000" dirty="0">
                <a:solidFill>
                  <a:schemeClr val="accent1"/>
                </a:solidFill>
                <a:latin typeface="Arial"/>
                <a:ea typeface="ＭＳ Ｐゴシック"/>
              </a:rPr>
              <a:t>フレキシブル ラジオ アサインメントによるユーザ エクスペリエンスの向上</a:t>
            </a:r>
          </a:p>
        </p:txBody>
      </p:sp>
      <p:sp>
        <p:nvSpPr>
          <p:cNvPr id="11" name="Rectangle 10"/>
          <p:cNvSpPr/>
          <p:nvPr/>
        </p:nvSpPr>
        <p:spPr>
          <a:xfrm>
            <a:off x="0" y="4404841"/>
            <a:ext cx="9179911" cy="735419"/>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12" name="TextBox 11"/>
          <p:cNvSpPr txBox="1"/>
          <p:nvPr/>
        </p:nvSpPr>
        <p:spPr>
          <a:xfrm>
            <a:off x="0" y="4598752"/>
            <a:ext cx="9143999" cy="369332"/>
          </a:xfrm>
          <a:prstGeom prst="rect">
            <a:avLst/>
          </a:prstGeom>
          <a:noFill/>
        </p:spPr>
        <p:txBody>
          <a:bodyPr wrap="square" rtlCol="0">
            <a:spAutoFit/>
          </a:bodyPr>
          <a:lstStyle/>
          <a:p>
            <a:pPr algn="ctr"/>
            <a:r>
              <a:rPr lang="ja-JP" altLang="en-US" dirty="0">
                <a:solidFill>
                  <a:srgbClr val="FFFFFF"/>
                </a:solidFill>
                <a:latin typeface="Arial"/>
                <a:ea typeface="ＭＳ Ｐゴシック"/>
              </a:rPr>
              <a:t>レガシー クライアントの耐用年数を延長するとともに、優れたユーザ エクスペリエンスを提供</a:t>
            </a:r>
          </a:p>
        </p:txBody>
      </p:sp>
      <p:sp>
        <p:nvSpPr>
          <p:cNvPr id="13" name="Rectangle 12"/>
          <p:cNvSpPr/>
          <p:nvPr/>
        </p:nvSpPr>
        <p:spPr>
          <a:xfrm>
            <a:off x="437766" y="1088637"/>
            <a:ext cx="3703092" cy="784830"/>
          </a:xfrm>
          <a:prstGeom prst="rect">
            <a:avLst/>
          </a:prstGeom>
        </p:spPr>
        <p:txBody>
          <a:bodyPr wrap="square">
            <a:spAutoFit/>
          </a:bodyPr>
          <a:lstStyle/>
          <a:p>
            <a:r>
              <a:rPr lang="ja-JP" altLang="en-US" sz="1500" dirty="0">
                <a:solidFill>
                  <a:srgbClr val="049FD9"/>
                </a:solidFill>
                <a:latin typeface="Arial"/>
                <a:ea typeface="ＭＳ Ｐゴシック"/>
              </a:rPr>
              <a:t>パフォーマンスを低下させるレガシー クライアントを分離することでユーザ エクスペリエンスを向上</a:t>
            </a:r>
          </a:p>
        </p:txBody>
      </p:sp>
      <p:cxnSp>
        <p:nvCxnSpPr>
          <p:cNvPr id="14" name="Straight Connector 13"/>
          <p:cNvCxnSpPr/>
          <p:nvPr/>
        </p:nvCxnSpPr>
        <p:spPr>
          <a:xfrm>
            <a:off x="544850" y="1950565"/>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7766" y="2173652"/>
            <a:ext cx="4015788" cy="784830"/>
          </a:xfrm>
          <a:prstGeom prst="rect">
            <a:avLst/>
          </a:prstGeom>
        </p:spPr>
        <p:txBody>
          <a:bodyPr wrap="square">
            <a:spAutoFit/>
          </a:bodyPr>
          <a:lstStyle/>
          <a:p>
            <a:r>
              <a:rPr lang="ja-JP" altLang="en-US" sz="1500" dirty="0">
                <a:solidFill>
                  <a:srgbClr val="049FD9"/>
                </a:solidFill>
                <a:latin typeface="Arial"/>
                <a:ea typeface="ＭＳ Ｐゴシック"/>
              </a:rPr>
              <a:t>高性能クライアントが </a:t>
            </a:r>
            <a:r>
              <a:rPr lang="en-US" altLang="ja-JP" sz="1500" dirty="0">
                <a:solidFill>
                  <a:srgbClr val="049FD9"/>
                </a:solidFill>
                <a:latin typeface="Arial"/>
                <a:ea typeface="ＭＳ Ｐゴシック"/>
              </a:rPr>
              <a:t>5 Ghz </a:t>
            </a:r>
            <a:r>
              <a:rPr lang="ja-JP" altLang="en-US" sz="1500" dirty="0">
                <a:solidFill>
                  <a:srgbClr val="049FD9"/>
                </a:solidFill>
                <a:latin typeface="Arial"/>
                <a:ea typeface="ＭＳ Ｐゴシック"/>
              </a:rPr>
              <a:t>無線で接続中、</a:t>
            </a:r>
            <a:r>
              <a:rPr lang="en-US" altLang="ja-JP" sz="1500" dirty="0">
                <a:solidFill>
                  <a:srgbClr val="049FD9"/>
                </a:solidFill>
                <a:latin typeface="Arial"/>
                <a:ea typeface="ＭＳ Ｐゴシック"/>
              </a:rPr>
              <a:t>11b </a:t>
            </a:r>
            <a:r>
              <a:rPr lang="ja-JP" altLang="en-US" sz="1500" dirty="0">
                <a:solidFill>
                  <a:srgbClr val="049FD9"/>
                </a:solidFill>
                <a:latin typeface="Arial"/>
                <a:ea typeface="ＭＳ Ｐゴシック"/>
              </a:rPr>
              <a:t>などのレガシー トラフィック向けに特定の </a:t>
            </a:r>
            <a:r>
              <a:rPr lang="en-US" altLang="ja-JP" sz="1500" dirty="0">
                <a:solidFill>
                  <a:srgbClr val="049FD9"/>
                </a:solidFill>
                <a:latin typeface="Arial"/>
                <a:ea typeface="ＭＳ Ｐゴシック"/>
              </a:rPr>
              <a:t>2.4 Ghz </a:t>
            </a:r>
            <a:r>
              <a:rPr lang="ja-JP" altLang="en-US" sz="1500" dirty="0">
                <a:solidFill>
                  <a:srgbClr val="049FD9"/>
                </a:solidFill>
                <a:latin typeface="Arial"/>
                <a:ea typeface="ＭＳ Ｐゴシック"/>
              </a:rPr>
              <a:t>無線を確保</a:t>
            </a:r>
          </a:p>
        </p:txBody>
      </p:sp>
      <p:cxnSp>
        <p:nvCxnSpPr>
          <p:cNvPr id="16" name="Straight Connector 15"/>
          <p:cNvCxnSpPr/>
          <p:nvPr/>
        </p:nvCxnSpPr>
        <p:spPr>
          <a:xfrm>
            <a:off x="544850" y="3181569"/>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766" y="3404656"/>
            <a:ext cx="4015788" cy="784830"/>
          </a:xfrm>
          <a:prstGeom prst="rect">
            <a:avLst/>
          </a:prstGeom>
        </p:spPr>
        <p:txBody>
          <a:bodyPr wrap="square">
            <a:spAutoFit/>
          </a:bodyPr>
          <a:lstStyle/>
          <a:p>
            <a:r>
              <a:rPr lang="ja-JP" altLang="en-US" sz="1500" dirty="0">
                <a:solidFill>
                  <a:srgbClr val="049FD9"/>
                </a:solidFill>
                <a:latin typeface="Arial"/>
                <a:ea typeface="ＭＳ Ｐゴシック"/>
              </a:rPr>
              <a:t>さまざまな最新デバイスとレガシー デバイスが混在している、医療機関、保管倉庫、小売店のネットワークに最適</a:t>
            </a:r>
          </a:p>
        </p:txBody>
      </p:sp>
    </p:spTree>
    <p:extLst>
      <p:ext uri="{BB962C8B-B14F-4D97-AF65-F5344CB8AC3E}">
        <p14:creationId xmlns:p14="http://schemas.microsoft.com/office/powerpoint/2010/main" val="250098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9005" y="1504205"/>
            <a:ext cx="5096328" cy="3464035"/>
          </a:xfrm>
          <a:prstGeom prst="rect">
            <a:avLst/>
          </a:prstGeom>
        </p:spPr>
      </p:pic>
      <p:sp>
        <p:nvSpPr>
          <p:cNvPr id="54" name="Rectangle 53"/>
          <p:cNvSpPr/>
          <p:nvPr/>
        </p:nvSpPr>
        <p:spPr>
          <a:xfrm rot="5400000">
            <a:off x="3866880" y="-3873473"/>
            <a:ext cx="1419227"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84" name="Rectangle 1"/>
          <p:cNvSpPr/>
          <p:nvPr>
            <p:custDataLst>
              <p:tags r:id="rId1"/>
            </p:custDataLst>
          </p:nvPr>
        </p:nvSpPr>
        <p:spPr>
          <a:xfrm>
            <a:off x="74269" y="264463"/>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89" name="TextBox 188"/>
          <p:cNvSpPr txBox="1"/>
          <p:nvPr/>
        </p:nvSpPr>
        <p:spPr>
          <a:xfrm>
            <a:off x="710747" y="3805059"/>
            <a:ext cx="2384877" cy="230832"/>
          </a:xfrm>
          <a:prstGeom prst="rect">
            <a:avLst/>
          </a:prstGeom>
          <a:noFill/>
        </p:spPr>
        <p:txBody>
          <a:bodyPr wrap="square" rtlCol="0">
            <a:spAutoFit/>
          </a:bodyPr>
          <a:lstStyle/>
          <a:p>
            <a:r>
              <a:rPr lang="en-US" altLang="ja-JP" sz="900" dirty="0">
                <a:solidFill>
                  <a:srgbClr val="58585B"/>
                </a:solidFill>
                <a:latin typeface="Arial"/>
                <a:ea typeface="ＭＳ Ｐゴシック"/>
              </a:rPr>
              <a:t>2.4 GHz </a:t>
            </a:r>
            <a:r>
              <a:rPr lang="ja-JP" altLang="en-US" sz="900" dirty="0">
                <a:solidFill>
                  <a:srgbClr val="58585B"/>
                </a:solidFill>
                <a:latin typeface="Arial"/>
                <a:ea typeface="ＭＳ Ｐゴシック"/>
              </a:rPr>
              <a:t>レガシー クライアントのカバレッジ</a:t>
            </a:r>
            <a:endParaRPr lang="ja-JP" altLang="en-US" sz="900" dirty="0">
              <a:solidFill>
                <a:srgbClr val="58585B"/>
              </a:solidFill>
              <a:latin typeface="Arial"/>
              <a:ea typeface="ＭＳ Ｐゴシック"/>
              <a:cs typeface="Arial Narrow"/>
            </a:endParaRPr>
          </a:p>
        </p:txBody>
      </p:sp>
      <p:sp>
        <p:nvSpPr>
          <p:cNvPr id="190" name="TextBox 189"/>
          <p:cNvSpPr txBox="1"/>
          <p:nvPr/>
        </p:nvSpPr>
        <p:spPr>
          <a:xfrm>
            <a:off x="710748" y="4068507"/>
            <a:ext cx="2384876" cy="230832"/>
          </a:xfrm>
          <a:prstGeom prst="rect">
            <a:avLst/>
          </a:prstGeom>
          <a:noFill/>
        </p:spPr>
        <p:txBody>
          <a:bodyPr wrap="square" rtlCol="0">
            <a:spAutoFit/>
          </a:bodyPr>
          <a:lstStyle/>
          <a:p>
            <a:r>
              <a:rPr lang="en-US" altLang="ja-JP" sz="900" dirty="0">
                <a:solidFill>
                  <a:srgbClr val="58585B"/>
                </a:solidFill>
                <a:latin typeface="Arial"/>
                <a:ea typeface="ＭＳ Ｐゴシック"/>
              </a:rPr>
              <a:t>5 GHz </a:t>
            </a:r>
            <a:r>
              <a:rPr lang="ja-JP" altLang="en-US" sz="900" dirty="0">
                <a:solidFill>
                  <a:srgbClr val="58585B"/>
                </a:solidFill>
                <a:latin typeface="Arial"/>
                <a:ea typeface="ＭＳ Ｐゴシック"/>
              </a:rPr>
              <a:t>高性能クライアントのカバレッジ</a:t>
            </a:r>
            <a:endParaRPr lang="ja-JP" altLang="en-US" sz="900" dirty="0">
              <a:solidFill>
                <a:srgbClr val="58585B"/>
              </a:solidFill>
              <a:latin typeface="Arial"/>
              <a:ea typeface="ＭＳ Ｐゴシック"/>
              <a:cs typeface="Arial Narrow"/>
            </a:endParaRPr>
          </a:p>
        </p:txBody>
      </p:sp>
      <p:sp>
        <p:nvSpPr>
          <p:cNvPr id="108" name="Title 1"/>
          <p:cNvSpPr>
            <a:spLocks noGrp="1"/>
          </p:cNvSpPr>
          <p:nvPr>
            <p:ph type="title"/>
          </p:nvPr>
        </p:nvSpPr>
        <p:spPr>
          <a:xfrm>
            <a:off x="437766" y="341313"/>
            <a:ext cx="8721814" cy="731837"/>
          </a:xfrm>
        </p:spPr>
        <p:txBody>
          <a:bodyPr/>
          <a:lstStyle/>
          <a:p>
            <a:r>
              <a:rPr lang="ja-JP" altLang="en-US" dirty="0">
                <a:latin typeface="Arial"/>
                <a:ea typeface="ＭＳ Ｐゴシック"/>
              </a:rPr>
              <a:t>ネットワークでのレガシー デバイスのセグメント化</a:t>
            </a:r>
            <a:br>
              <a:rPr lang="ja-JP" altLang="en-US" dirty="0">
                <a:latin typeface="Arial"/>
                <a:ea typeface="ＭＳ Ｐゴシック"/>
              </a:rPr>
            </a:br>
            <a:r>
              <a:rPr lang="ja-JP" altLang="en-US" sz="2000" dirty="0">
                <a:solidFill>
                  <a:schemeClr val="accent1"/>
                </a:solidFill>
                <a:latin typeface="Arial"/>
                <a:ea typeface="ＭＳ Ｐゴシック"/>
              </a:rPr>
              <a:t>フレキシブル ラジオ アサインメントによるユーザ エクスペリエンスの向上</a:t>
            </a:r>
          </a:p>
        </p:txBody>
      </p:sp>
      <p:sp>
        <p:nvSpPr>
          <p:cNvPr id="55" name="TextBox 54"/>
          <p:cNvSpPr txBox="1"/>
          <p:nvPr/>
        </p:nvSpPr>
        <p:spPr>
          <a:xfrm>
            <a:off x="574268" y="1390888"/>
            <a:ext cx="2638832" cy="830997"/>
          </a:xfrm>
          <a:prstGeom prst="rect">
            <a:avLst/>
          </a:prstGeom>
          <a:noFill/>
        </p:spPr>
        <p:txBody>
          <a:bodyPr wrap="square" rtlCol="0">
            <a:spAutoFit/>
          </a:bodyPr>
          <a:lstStyle/>
          <a:p>
            <a:r>
              <a:rPr lang="ja-JP" altLang="en-US" sz="1200" b="1">
                <a:solidFill>
                  <a:srgbClr val="58585B"/>
                </a:solidFill>
                <a:latin typeface="Arial"/>
                <a:ea typeface="ＭＳ Ｐゴシック"/>
              </a:rPr>
              <a:t>医療機関、保管倉庫、製造業、</a:t>
            </a:r>
            <a:br>
              <a:rPr lang="ja-JP" altLang="en-US">
                <a:latin typeface="Arial"/>
                <a:ea typeface="ＭＳ Ｐゴシック"/>
              </a:rPr>
            </a:br>
            <a:r>
              <a:rPr lang="ja-JP" altLang="en-US" sz="1200" b="1">
                <a:solidFill>
                  <a:srgbClr val="58585B"/>
                </a:solidFill>
                <a:latin typeface="Arial"/>
                <a:ea typeface="ＭＳ Ｐゴシック"/>
              </a:rPr>
              <a:t>幼稚園から高校までの教育機関</a:t>
            </a:r>
            <a:br>
              <a:rPr lang="ja-JP" altLang="en-US">
                <a:latin typeface="Arial"/>
                <a:ea typeface="ＭＳ Ｐゴシック"/>
              </a:rPr>
            </a:br>
            <a:r>
              <a:rPr lang="ja-JP" altLang="en-US" sz="1200" b="1">
                <a:solidFill>
                  <a:srgbClr val="58585B"/>
                </a:solidFill>
                <a:latin typeface="Arial"/>
                <a:ea typeface="ＭＳ Ｐゴシック"/>
              </a:rPr>
              <a:t>など、クライアントが混在したネットワーク環境に最適 </a:t>
            </a:r>
            <a:endParaRPr lang="ja-JP" altLang="en-US" sz="1200" b="1" dirty="0">
              <a:solidFill>
                <a:srgbClr val="58585B"/>
              </a:solidFill>
              <a:latin typeface="Arial"/>
              <a:ea typeface="ＭＳ Ｐゴシック"/>
            </a:endParaRPr>
          </a:p>
        </p:txBody>
      </p:sp>
      <p:cxnSp>
        <p:nvCxnSpPr>
          <p:cNvPr id="56" name="Straight Connector 55"/>
          <p:cNvCxnSpPr/>
          <p:nvPr/>
        </p:nvCxnSpPr>
        <p:spPr>
          <a:xfrm>
            <a:off x="560336" y="1474855"/>
            <a:ext cx="0" cy="66112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3727293" y="3629821"/>
            <a:ext cx="1051914" cy="10519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87" name="Oval 86"/>
          <p:cNvSpPr/>
          <p:nvPr/>
        </p:nvSpPr>
        <p:spPr>
          <a:xfrm>
            <a:off x="3858091" y="3760619"/>
            <a:ext cx="790318" cy="790318"/>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88" name="Oval 87"/>
          <p:cNvSpPr/>
          <p:nvPr/>
        </p:nvSpPr>
        <p:spPr>
          <a:xfrm>
            <a:off x="4012696" y="3915225"/>
            <a:ext cx="481111" cy="481109"/>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17" name="Group 92"/>
          <p:cNvGrpSpPr/>
          <p:nvPr/>
        </p:nvGrpSpPr>
        <p:grpSpPr>
          <a:xfrm>
            <a:off x="4727496" y="3984180"/>
            <a:ext cx="343195" cy="343195"/>
            <a:chOff x="11022921" y="-2056847"/>
            <a:chExt cx="904242" cy="904242"/>
          </a:xfrm>
        </p:grpSpPr>
        <p:sp>
          <p:nvSpPr>
            <p:cNvPr id="118" name="Oval 117"/>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19" name="Group 94"/>
            <p:cNvGrpSpPr/>
            <p:nvPr/>
          </p:nvGrpSpPr>
          <p:grpSpPr>
            <a:xfrm>
              <a:off x="11228154" y="-1852412"/>
              <a:ext cx="493776" cy="495372"/>
              <a:chOff x="6003191" y="4235559"/>
              <a:chExt cx="493776" cy="495372"/>
            </a:xfrm>
            <a:solidFill>
              <a:schemeClr val="accent4"/>
            </a:solidFill>
          </p:grpSpPr>
          <p:sp>
            <p:nvSpPr>
              <p:cNvPr id="12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121" name="Freeform 12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110" name="Group 109"/>
          <p:cNvGrpSpPr/>
          <p:nvPr/>
        </p:nvGrpSpPr>
        <p:grpSpPr>
          <a:xfrm>
            <a:off x="510066" y="3848396"/>
            <a:ext cx="229258" cy="182403"/>
            <a:chOff x="4200542" y="1335040"/>
            <a:chExt cx="1029695" cy="819251"/>
          </a:xfrm>
        </p:grpSpPr>
        <p:sp>
          <p:nvSpPr>
            <p:cNvPr id="111" name="Freeform 6"/>
            <p:cNvSpPr>
              <a:spLocks/>
            </p:cNvSpPr>
            <p:nvPr/>
          </p:nvSpPr>
          <p:spPr bwMode="auto">
            <a:xfrm>
              <a:off x="4200542" y="1335040"/>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12" name="Freeform 7"/>
            <p:cNvSpPr>
              <a:spLocks/>
            </p:cNvSpPr>
            <p:nvPr/>
          </p:nvSpPr>
          <p:spPr bwMode="auto">
            <a:xfrm>
              <a:off x="4317670" y="1532184"/>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13" name="Freeform 8"/>
            <p:cNvSpPr>
              <a:spLocks/>
            </p:cNvSpPr>
            <p:nvPr/>
          </p:nvSpPr>
          <p:spPr bwMode="auto">
            <a:xfrm>
              <a:off x="4436943" y="1708733"/>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14" name="Freeform 9"/>
            <p:cNvSpPr>
              <a:spLocks/>
            </p:cNvSpPr>
            <p:nvPr/>
          </p:nvSpPr>
          <p:spPr bwMode="auto">
            <a:xfrm>
              <a:off x="4555787" y="1902230"/>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115" name="Group 114"/>
          <p:cNvGrpSpPr/>
          <p:nvPr/>
        </p:nvGrpSpPr>
        <p:grpSpPr>
          <a:xfrm>
            <a:off x="510066" y="4076919"/>
            <a:ext cx="229258" cy="182403"/>
            <a:chOff x="4200542" y="1335040"/>
            <a:chExt cx="1029695" cy="819251"/>
          </a:xfrm>
          <a:solidFill>
            <a:srgbClr val="00B050"/>
          </a:solidFill>
        </p:grpSpPr>
        <p:sp>
          <p:nvSpPr>
            <p:cNvPr id="116" name="Freeform 6"/>
            <p:cNvSpPr>
              <a:spLocks/>
            </p:cNvSpPr>
            <p:nvPr/>
          </p:nvSpPr>
          <p:spPr bwMode="auto">
            <a:xfrm>
              <a:off x="4200542" y="1335040"/>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22" name="Freeform 7"/>
            <p:cNvSpPr>
              <a:spLocks/>
            </p:cNvSpPr>
            <p:nvPr/>
          </p:nvSpPr>
          <p:spPr bwMode="auto">
            <a:xfrm>
              <a:off x="4317670" y="1532184"/>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23" name="Freeform 8"/>
            <p:cNvSpPr>
              <a:spLocks/>
            </p:cNvSpPr>
            <p:nvPr/>
          </p:nvSpPr>
          <p:spPr bwMode="auto">
            <a:xfrm>
              <a:off x="4436943" y="1708733"/>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24" name="Freeform 9"/>
            <p:cNvSpPr>
              <a:spLocks/>
            </p:cNvSpPr>
            <p:nvPr/>
          </p:nvSpPr>
          <p:spPr bwMode="auto">
            <a:xfrm>
              <a:off x="4555787" y="1902230"/>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59" name="Group 58"/>
          <p:cNvGrpSpPr/>
          <p:nvPr/>
        </p:nvGrpSpPr>
        <p:grpSpPr>
          <a:xfrm>
            <a:off x="4603601" y="1620041"/>
            <a:ext cx="393018" cy="312695"/>
            <a:chOff x="5322247" y="2114715"/>
            <a:chExt cx="1029695" cy="819251"/>
          </a:xfrm>
          <a:solidFill>
            <a:schemeClr val="bg2"/>
          </a:solidFill>
        </p:grpSpPr>
        <p:sp>
          <p:nvSpPr>
            <p:cNvPr id="60"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1"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2"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3"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64" name="Group 63"/>
          <p:cNvGrpSpPr/>
          <p:nvPr/>
        </p:nvGrpSpPr>
        <p:grpSpPr>
          <a:xfrm>
            <a:off x="4210583" y="1516075"/>
            <a:ext cx="393018" cy="312695"/>
            <a:chOff x="5322247" y="2114715"/>
            <a:chExt cx="1029695" cy="819251"/>
          </a:xfrm>
          <a:solidFill>
            <a:schemeClr val="bg2"/>
          </a:solidFill>
        </p:grpSpPr>
        <p:sp>
          <p:nvSpPr>
            <p:cNvPr id="65"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6"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7"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68"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3" name="Group 2"/>
          <p:cNvGrpSpPr/>
          <p:nvPr/>
        </p:nvGrpSpPr>
        <p:grpSpPr>
          <a:xfrm>
            <a:off x="5674919" y="2636752"/>
            <a:ext cx="393018" cy="312695"/>
            <a:chOff x="5322247" y="2114715"/>
            <a:chExt cx="1029695" cy="819251"/>
          </a:xfrm>
        </p:grpSpPr>
        <p:sp>
          <p:nvSpPr>
            <p:cNvPr id="80"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81"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82"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83"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51" name="Group 50"/>
          <p:cNvGrpSpPr/>
          <p:nvPr/>
        </p:nvGrpSpPr>
        <p:grpSpPr>
          <a:xfrm>
            <a:off x="5261329" y="1929215"/>
            <a:ext cx="393018" cy="312695"/>
            <a:chOff x="5322247" y="2114715"/>
            <a:chExt cx="1029695" cy="819251"/>
          </a:xfrm>
        </p:grpSpPr>
        <p:sp>
          <p:nvSpPr>
            <p:cNvPr id="52"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53"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57"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58"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137" name="Group 113"/>
          <p:cNvGrpSpPr/>
          <p:nvPr/>
        </p:nvGrpSpPr>
        <p:grpSpPr>
          <a:xfrm>
            <a:off x="5210505" y="2289566"/>
            <a:ext cx="494667" cy="494667"/>
            <a:chOff x="8129377" y="1720034"/>
            <a:chExt cx="279226" cy="279226"/>
          </a:xfrm>
        </p:grpSpPr>
        <p:sp>
          <p:nvSpPr>
            <p:cNvPr id="138" name="Oval 137"/>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39" name="Group 115"/>
            <p:cNvGrpSpPr/>
            <p:nvPr/>
          </p:nvGrpSpPr>
          <p:grpSpPr>
            <a:xfrm>
              <a:off x="8234764" y="1769177"/>
              <a:ext cx="72837" cy="187637"/>
              <a:chOff x="-1077913" y="2101851"/>
              <a:chExt cx="1011238" cy="2605088"/>
            </a:xfrm>
            <a:solidFill>
              <a:schemeClr val="bg2"/>
            </a:solidFill>
          </p:grpSpPr>
          <p:sp>
            <p:nvSpPr>
              <p:cNvPr id="140" name="Freeform 139"/>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41" name="Freeform 140"/>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127" name="Group 113"/>
          <p:cNvGrpSpPr/>
          <p:nvPr/>
        </p:nvGrpSpPr>
        <p:grpSpPr>
          <a:xfrm>
            <a:off x="5624095" y="3002394"/>
            <a:ext cx="494667" cy="494667"/>
            <a:chOff x="8129377" y="1720034"/>
            <a:chExt cx="279226" cy="279226"/>
          </a:xfrm>
        </p:grpSpPr>
        <p:sp>
          <p:nvSpPr>
            <p:cNvPr id="128" name="Oval 127"/>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29" name="Group 115"/>
            <p:cNvGrpSpPr/>
            <p:nvPr/>
          </p:nvGrpSpPr>
          <p:grpSpPr>
            <a:xfrm>
              <a:off x="8234764" y="1769177"/>
              <a:ext cx="72837" cy="187637"/>
              <a:chOff x="-1077913" y="2101851"/>
              <a:chExt cx="1011238" cy="2605088"/>
            </a:xfrm>
            <a:solidFill>
              <a:schemeClr val="bg2"/>
            </a:solidFill>
          </p:grpSpPr>
          <p:sp>
            <p:nvSpPr>
              <p:cNvPr id="130" name="Freeform 129"/>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131" name="Freeform 130"/>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grpSp>
        <p:nvGrpSpPr>
          <p:cNvPr id="69" name="Group 68"/>
          <p:cNvGrpSpPr/>
          <p:nvPr/>
        </p:nvGrpSpPr>
        <p:grpSpPr>
          <a:xfrm>
            <a:off x="3905098" y="1725318"/>
            <a:ext cx="393018" cy="312695"/>
            <a:chOff x="5322247" y="2114715"/>
            <a:chExt cx="1029695" cy="819251"/>
          </a:xfrm>
          <a:solidFill>
            <a:schemeClr val="bg2"/>
          </a:solidFill>
        </p:grpSpPr>
        <p:sp>
          <p:nvSpPr>
            <p:cNvPr id="70"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1"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2"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3"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9530" y="1902006"/>
            <a:ext cx="908525" cy="1233543"/>
          </a:xfrm>
          <a:prstGeom prst="rect">
            <a:avLst/>
          </a:prstGeom>
        </p:spPr>
      </p:pic>
      <p:grpSp>
        <p:nvGrpSpPr>
          <p:cNvPr id="74" name="Group 73"/>
          <p:cNvGrpSpPr/>
          <p:nvPr/>
        </p:nvGrpSpPr>
        <p:grpSpPr>
          <a:xfrm>
            <a:off x="6077283" y="2802366"/>
            <a:ext cx="393018" cy="312695"/>
            <a:chOff x="5322247" y="2114715"/>
            <a:chExt cx="1029695" cy="819251"/>
          </a:xfrm>
        </p:grpSpPr>
        <p:sp>
          <p:nvSpPr>
            <p:cNvPr id="75"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85"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92"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93"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94" name="Group 113"/>
          <p:cNvGrpSpPr/>
          <p:nvPr/>
        </p:nvGrpSpPr>
        <p:grpSpPr>
          <a:xfrm>
            <a:off x="6026459" y="3168008"/>
            <a:ext cx="494667" cy="494667"/>
            <a:chOff x="8129377" y="1720034"/>
            <a:chExt cx="279226" cy="279226"/>
          </a:xfrm>
        </p:grpSpPr>
        <p:sp>
          <p:nvSpPr>
            <p:cNvPr id="95" name="Oval 94"/>
            <p:cNvSpPr/>
            <p:nvPr/>
          </p:nvSpPr>
          <p:spPr>
            <a:xfrm>
              <a:off x="8129377" y="1720034"/>
              <a:ext cx="279226" cy="279226"/>
            </a:xfrm>
            <a:prstGeom prst="ellipse">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96" name="Group 115"/>
            <p:cNvGrpSpPr/>
            <p:nvPr/>
          </p:nvGrpSpPr>
          <p:grpSpPr>
            <a:xfrm>
              <a:off x="8234764" y="1769177"/>
              <a:ext cx="72837" cy="187637"/>
              <a:chOff x="-1077913" y="2101851"/>
              <a:chExt cx="1011238" cy="2605088"/>
            </a:xfrm>
            <a:solidFill>
              <a:schemeClr val="bg2"/>
            </a:solidFill>
          </p:grpSpPr>
          <p:sp>
            <p:nvSpPr>
              <p:cNvPr id="97" name="Freeform 96"/>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sp>
            <p:nvSpPr>
              <p:cNvPr id="98" name="Freeform 97"/>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58585B"/>
                  </a:solidFill>
                  <a:latin typeface="Arial"/>
                  <a:ea typeface="ＭＳ Ｐゴシック"/>
                  <a:cs typeface="+mn-cs"/>
                </a:endParaRPr>
              </a:p>
            </p:txBody>
          </p:sp>
        </p:grpSp>
      </p:grpSp>
      <p:sp>
        <p:nvSpPr>
          <p:cNvPr id="77" name="Rectangle 76"/>
          <p:cNvSpPr/>
          <p:nvPr/>
        </p:nvSpPr>
        <p:spPr>
          <a:xfrm>
            <a:off x="0" y="4601992"/>
            <a:ext cx="9179911" cy="541508"/>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78" name="TextBox 77"/>
          <p:cNvSpPr txBox="1"/>
          <p:nvPr/>
        </p:nvSpPr>
        <p:spPr>
          <a:xfrm>
            <a:off x="0" y="4697242"/>
            <a:ext cx="9143999" cy="353943"/>
          </a:xfrm>
          <a:prstGeom prst="rect">
            <a:avLst/>
          </a:prstGeom>
          <a:noFill/>
        </p:spPr>
        <p:txBody>
          <a:bodyPr wrap="square" rtlCol="0">
            <a:spAutoFit/>
          </a:bodyPr>
          <a:lstStyle/>
          <a:p>
            <a:pPr algn="ctr"/>
            <a:r>
              <a:rPr lang="ja-JP" altLang="en-US" sz="1700" dirty="0">
                <a:solidFill>
                  <a:srgbClr val="FFFFFF"/>
                </a:solidFill>
                <a:latin typeface="Arial"/>
                <a:ea typeface="ＭＳ Ｐゴシック"/>
              </a:rPr>
              <a:t>医療機関のレガシー クライアントをセグメント化しネットワーク全体のパフォーマンス低下を回避</a:t>
            </a:r>
            <a:endParaRPr lang="ja-JP" altLang="en-US" sz="1700" dirty="0">
              <a:solidFill>
                <a:srgbClr val="FFFFFF"/>
              </a:solidFill>
              <a:latin typeface="Arial"/>
              <a:ea typeface="ＭＳ Ｐゴシック"/>
              <a:cs typeface="+mn-cs"/>
            </a:endParaRPr>
          </a:p>
        </p:txBody>
      </p:sp>
      <p:sp>
        <p:nvSpPr>
          <p:cNvPr id="89" name="Oval 88"/>
          <p:cNvSpPr/>
          <p:nvPr/>
        </p:nvSpPr>
        <p:spPr>
          <a:xfrm>
            <a:off x="5044833" y="3256268"/>
            <a:ext cx="1425467" cy="1425467"/>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90" name="Oval 89"/>
          <p:cNvSpPr/>
          <p:nvPr/>
        </p:nvSpPr>
        <p:spPr>
          <a:xfrm>
            <a:off x="5222079" y="3433514"/>
            <a:ext cx="1070974" cy="1070974"/>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91" name="Oval 90"/>
          <p:cNvSpPr/>
          <p:nvPr/>
        </p:nvSpPr>
        <p:spPr>
          <a:xfrm>
            <a:off x="5431585" y="3643022"/>
            <a:ext cx="651962" cy="651959"/>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pic>
        <p:nvPicPr>
          <p:cNvPr id="79" name="Picture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0689" y="1888288"/>
            <a:ext cx="908525" cy="1233543"/>
          </a:xfrm>
          <a:prstGeom prst="rect">
            <a:avLst/>
          </a:prstGeom>
        </p:spPr>
      </p:pic>
      <p:grpSp>
        <p:nvGrpSpPr>
          <p:cNvPr id="99" name="Group 98"/>
          <p:cNvGrpSpPr/>
          <p:nvPr/>
        </p:nvGrpSpPr>
        <p:grpSpPr>
          <a:xfrm>
            <a:off x="3907795" y="1728362"/>
            <a:ext cx="393018" cy="312695"/>
            <a:chOff x="5322247" y="2114715"/>
            <a:chExt cx="1029695" cy="819251"/>
          </a:xfrm>
        </p:grpSpPr>
        <p:sp>
          <p:nvSpPr>
            <p:cNvPr id="100"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01"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02"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03"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104" name="Group 103"/>
          <p:cNvGrpSpPr/>
          <p:nvPr/>
        </p:nvGrpSpPr>
        <p:grpSpPr>
          <a:xfrm>
            <a:off x="4210583" y="1516075"/>
            <a:ext cx="393018" cy="312695"/>
            <a:chOff x="5322247" y="2114715"/>
            <a:chExt cx="1029695" cy="819251"/>
          </a:xfrm>
        </p:grpSpPr>
        <p:sp>
          <p:nvSpPr>
            <p:cNvPr id="105"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06"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09"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25"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grpSp>
        <p:nvGrpSpPr>
          <p:cNvPr id="126" name="Group 125"/>
          <p:cNvGrpSpPr/>
          <p:nvPr/>
        </p:nvGrpSpPr>
        <p:grpSpPr>
          <a:xfrm>
            <a:off x="4611713" y="1630515"/>
            <a:ext cx="393018" cy="312695"/>
            <a:chOff x="5322247" y="2114715"/>
            <a:chExt cx="1029695" cy="819251"/>
          </a:xfrm>
        </p:grpSpPr>
        <p:sp>
          <p:nvSpPr>
            <p:cNvPr id="132" name="Freeform 6"/>
            <p:cNvSpPr>
              <a:spLocks/>
            </p:cNvSpPr>
            <p:nvPr/>
          </p:nvSpPr>
          <p:spPr bwMode="auto">
            <a:xfrm>
              <a:off x="5322247" y="2114715"/>
              <a:ext cx="1029695" cy="362109"/>
            </a:xfrm>
            <a:custGeom>
              <a:avLst/>
              <a:gdLst>
                <a:gd name="T0" fmla="*/ 2029 w 2029"/>
                <a:gd name="T1" fmla="*/ 598 h 713"/>
                <a:gd name="T2" fmla="*/ 1914 w 2029"/>
                <a:gd name="T3" fmla="*/ 713 h 713"/>
                <a:gd name="T4" fmla="*/ 1014 w 2029"/>
                <a:gd name="T5" fmla="*/ 342 h 713"/>
                <a:gd name="T6" fmla="*/ 114 w 2029"/>
                <a:gd name="T7" fmla="*/ 713 h 713"/>
                <a:gd name="T8" fmla="*/ 0 w 2029"/>
                <a:gd name="T9" fmla="*/ 600 h 713"/>
                <a:gd name="T10" fmla="*/ 2029 w 2029"/>
                <a:gd name="T11" fmla="*/ 598 h 713"/>
              </a:gdLst>
              <a:ahLst/>
              <a:cxnLst>
                <a:cxn ang="0">
                  <a:pos x="T0" y="T1"/>
                </a:cxn>
                <a:cxn ang="0">
                  <a:pos x="T2" y="T3"/>
                </a:cxn>
                <a:cxn ang="0">
                  <a:pos x="T4" y="T5"/>
                </a:cxn>
                <a:cxn ang="0">
                  <a:pos x="T6" y="T7"/>
                </a:cxn>
                <a:cxn ang="0">
                  <a:pos x="T8" y="T9"/>
                </a:cxn>
                <a:cxn ang="0">
                  <a:pos x="T10" y="T11"/>
                </a:cxn>
              </a:cxnLst>
              <a:rect l="0" t="0" r="r" b="b"/>
              <a:pathLst>
                <a:path w="2029" h="713">
                  <a:moveTo>
                    <a:pt x="2029" y="598"/>
                  </a:moveTo>
                  <a:cubicBezTo>
                    <a:pt x="1990" y="637"/>
                    <a:pt x="1953" y="675"/>
                    <a:pt x="1914" y="713"/>
                  </a:cubicBezTo>
                  <a:cubicBezTo>
                    <a:pt x="1664" y="471"/>
                    <a:pt x="1364" y="342"/>
                    <a:pt x="1014" y="342"/>
                  </a:cubicBezTo>
                  <a:cubicBezTo>
                    <a:pt x="664" y="342"/>
                    <a:pt x="364" y="471"/>
                    <a:pt x="114" y="713"/>
                  </a:cubicBezTo>
                  <a:cubicBezTo>
                    <a:pt x="75" y="675"/>
                    <a:pt x="38" y="637"/>
                    <a:pt x="0" y="600"/>
                  </a:cubicBezTo>
                  <a:cubicBezTo>
                    <a:pt x="497" y="75"/>
                    <a:pt x="1431" y="0"/>
                    <a:pt x="2029" y="5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33" name="Freeform 7"/>
            <p:cNvSpPr>
              <a:spLocks/>
            </p:cNvSpPr>
            <p:nvPr/>
          </p:nvSpPr>
          <p:spPr bwMode="auto">
            <a:xfrm>
              <a:off x="5439375" y="2311859"/>
              <a:ext cx="794796" cy="283381"/>
            </a:xfrm>
            <a:custGeom>
              <a:avLst/>
              <a:gdLst>
                <a:gd name="T0" fmla="*/ 114 w 1566"/>
                <a:gd name="T1" fmla="*/ 558 h 558"/>
                <a:gd name="T2" fmla="*/ 0 w 1566"/>
                <a:gd name="T3" fmla="*/ 443 h 558"/>
                <a:gd name="T4" fmla="*/ 1566 w 1566"/>
                <a:gd name="T5" fmla="*/ 443 h 558"/>
                <a:gd name="T6" fmla="*/ 1452 w 1566"/>
                <a:gd name="T7" fmla="*/ 557 h 558"/>
                <a:gd name="T8" fmla="*/ 784 w 1566"/>
                <a:gd name="T9" fmla="*/ 281 h 558"/>
                <a:gd name="T10" fmla="*/ 114 w 1566"/>
                <a:gd name="T11" fmla="*/ 558 h 558"/>
              </a:gdLst>
              <a:ahLst/>
              <a:cxnLst>
                <a:cxn ang="0">
                  <a:pos x="T0" y="T1"/>
                </a:cxn>
                <a:cxn ang="0">
                  <a:pos x="T2" y="T3"/>
                </a:cxn>
                <a:cxn ang="0">
                  <a:pos x="T4" y="T5"/>
                </a:cxn>
                <a:cxn ang="0">
                  <a:pos x="T6" y="T7"/>
                </a:cxn>
                <a:cxn ang="0">
                  <a:pos x="T8" y="T9"/>
                </a:cxn>
                <a:cxn ang="0">
                  <a:pos x="T10" y="T11"/>
                </a:cxn>
              </a:cxnLst>
              <a:rect l="0" t="0" r="r" b="b"/>
              <a:pathLst>
                <a:path w="1566" h="558">
                  <a:moveTo>
                    <a:pt x="114" y="558"/>
                  </a:moveTo>
                  <a:cubicBezTo>
                    <a:pt x="75" y="519"/>
                    <a:pt x="38" y="481"/>
                    <a:pt x="0" y="443"/>
                  </a:cubicBezTo>
                  <a:cubicBezTo>
                    <a:pt x="405" y="17"/>
                    <a:pt x="1138" y="0"/>
                    <a:pt x="1566" y="443"/>
                  </a:cubicBezTo>
                  <a:cubicBezTo>
                    <a:pt x="1528" y="480"/>
                    <a:pt x="1490" y="518"/>
                    <a:pt x="1452" y="557"/>
                  </a:cubicBezTo>
                  <a:cubicBezTo>
                    <a:pt x="1266" y="378"/>
                    <a:pt x="1044" y="282"/>
                    <a:pt x="784" y="281"/>
                  </a:cubicBezTo>
                  <a:cubicBezTo>
                    <a:pt x="524" y="281"/>
                    <a:pt x="302" y="377"/>
                    <a:pt x="114" y="55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34" name="Freeform 8"/>
            <p:cNvSpPr>
              <a:spLocks/>
            </p:cNvSpPr>
            <p:nvPr/>
          </p:nvSpPr>
          <p:spPr bwMode="auto">
            <a:xfrm>
              <a:off x="5558648" y="2488408"/>
              <a:ext cx="558395" cy="223530"/>
            </a:xfrm>
            <a:custGeom>
              <a:avLst/>
              <a:gdLst>
                <a:gd name="T0" fmla="*/ 1100 w 1100"/>
                <a:gd name="T1" fmla="*/ 326 h 440"/>
                <a:gd name="T2" fmla="*/ 985 w 1100"/>
                <a:gd name="T3" fmla="*/ 440 h 440"/>
                <a:gd name="T4" fmla="*/ 549 w 1100"/>
                <a:gd name="T5" fmla="*/ 261 h 440"/>
                <a:gd name="T6" fmla="*/ 112 w 1100"/>
                <a:gd name="T7" fmla="*/ 439 h 440"/>
                <a:gd name="T8" fmla="*/ 0 w 1100"/>
                <a:gd name="T9" fmla="*/ 324 h 440"/>
                <a:gd name="T10" fmla="*/ 1100 w 1100"/>
                <a:gd name="T11" fmla="*/ 326 h 440"/>
              </a:gdLst>
              <a:ahLst/>
              <a:cxnLst>
                <a:cxn ang="0">
                  <a:pos x="T0" y="T1"/>
                </a:cxn>
                <a:cxn ang="0">
                  <a:pos x="T2" y="T3"/>
                </a:cxn>
                <a:cxn ang="0">
                  <a:pos x="T4" y="T5"/>
                </a:cxn>
                <a:cxn ang="0">
                  <a:pos x="T6" y="T7"/>
                </a:cxn>
                <a:cxn ang="0">
                  <a:pos x="T8" y="T9"/>
                </a:cxn>
                <a:cxn ang="0">
                  <a:pos x="T10" y="T11"/>
                </a:cxn>
              </a:cxnLst>
              <a:rect l="0" t="0" r="r" b="b"/>
              <a:pathLst>
                <a:path w="1100" h="440">
                  <a:moveTo>
                    <a:pt x="1100" y="326"/>
                  </a:moveTo>
                  <a:cubicBezTo>
                    <a:pt x="1061" y="364"/>
                    <a:pt x="1024" y="402"/>
                    <a:pt x="985" y="440"/>
                  </a:cubicBezTo>
                  <a:cubicBezTo>
                    <a:pt x="864" y="325"/>
                    <a:pt x="719" y="261"/>
                    <a:pt x="549" y="261"/>
                  </a:cubicBezTo>
                  <a:cubicBezTo>
                    <a:pt x="379" y="261"/>
                    <a:pt x="234" y="323"/>
                    <a:pt x="112" y="439"/>
                  </a:cubicBezTo>
                  <a:cubicBezTo>
                    <a:pt x="75" y="401"/>
                    <a:pt x="37" y="363"/>
                    <a:pt x="0" y="324"/>
                  </a:cubicBezTo>
                  <a:cubicBezTo>
                    <a:pt x="262" y="42"/>
                    <a:pt x="778" y="0"/>
                    <a:pt x="1100" y="32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135" name="Freeform 9"/>
            <p:cNvSpPr>
              <a:spLocks/>
            </p:cNvSpPr>
            <p:nvPr/>
          </p:nvSpPr>
          <p:spPr bwMode="auto">
            <a:xfrm>
              <a:off x="5677492" y="2681905"/>
              <a:ext cx="321136" cy="252061"/>
            </a:xfrm>
            <a:custGeom>
              <a:avLst/>
              <a:gdLst>
                <a:gd name="T0" fmla="*/ 315 w 633"/>
                <a:gd name="T1" fmla="*/ 496 h 496"/>
                <a:gd name="T2" fmla="*/ 0 w 633"/>
                <a:gd name="T3" fmla="*/ 181 h 496"/>
                <a:gd name="T4" fmla="*/ 633 w 633"/>
                <a:gd name="T5" fmla="*/ 185 h 496"/>
                <a:gd name="T6" fmla="*/ 315 w 633"/>
                <a:gd name="T7" fmla="*/ 496 h 496"/>
              </a:gdLst>
              <a:ahLst/>
              <a:cxnLst>
                <a:cxn ang="0">
                  <a:pos x="T0" y="T1"/>
                </a:cxn>
                <a:cxn ang="0">
                  <a:pos x="T2" y="T3"/>
                </a:cxn>
                <a:cxn ang="0">
                  <a:pos x="T4" y="T5"/>
                </a:cxn>
                <a:cxn ang="0">
                  <a:pos x="T6" y="T7"/>
                </a:cxn>
              </a:cxnLst>
              <a:rect l="0" t="0" r="r" b="b"/>
              <a:pathLst>
                <a:path w="633" h="496">
                  <a:moveTo>
                    <a:pt x="315" y="496"/>
                  </a:moveTo>
                  <a:cubicBezTo>
                    <a:pt x="210" y="391"/>
                    <a:pt x="105" y="286"/>
                    <a:pt x="0" y="181"/>
                  </a:cubicBezTo>
                  <a:cubicBezTo>
                    <a:pt x="156" y="13"/>
                    <a:pt x="454" y="0"/>
                    <a:pt x="633" y="185"/>
                  </a:cubicBezTo>
                  <a:cubicBezTo>
                    <a:pt x="527" y="288"/>
                    <a:pt x="421" y="392"/>
                    <a:pt x="315" y="496"/>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sp>
        <p:nvSpPr>
          <p:cNvPr id="136" name="Oval 135"/>
          <p:cNvSpPr/>
          <p:nvPr/>
        </p:nvSpPr>
        <p:spPr>
          <a:xfrm>
            <a:off x="3330653" y="3343544"/>
            <a:ext cx="1425467" cy="1425467"/>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42" name="Oval 141"/>
          <p:cNvSpPr/>
          <p:nvPr/>
        </p:nvSpPr>
        <p:spPr>
          <a:xfrm>
            <a:off x="3507899" y="3520790"/>
            <a:ext cx="1070974" cy="1070974"/>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143" name="Oval 142"/>
          <p:cNvSpPr/>
          <p:nvPr/>
        </p:nvSpPr>
        <p:spPr>
          <a:xfrm>
            <a:off x="3717405" y="3730298"/>
            <a:ext cx="651962" cy="651959"/>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Tree>
    <p:extLst>
      <p:ext uri="{BB962C8B-B14F-4D97-AF65-F5344CB8AC3E}">
        <p14:creationId xmlns:p14="http://schemas.microsoft.com/office/powerpoint/2010/main" val="378312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0" presetClass="exit" presetSubtype="0" repeatCount="indefinite" fill="hold" grpId="1" nodeType="withEffect">
                                  <p:stCondLst>
                                    <p:cond delay="50"/>
                                  </p:stCondLst>
                                  <p:childTnLst>
                                    <p:animEffect transition="out" filter="fade">
                                      <p:cBhvr>
                                        <p:cTn id="14" dur="1500"/>
                                        <p:tgtEl>
                                          <p:spTgt spid="88"/>
                                        </p:tgtEl>
                                      </p:cBhvr>
                                    </p:animEffect>
                                    <p:set>
                                      <p:cBhvr>
                                        <p:cTn id="15" dur="1" fill="hold">
                                          <p:stCondLst>
                                            <p:cond delay="1499"/>
                                          </p:stCondLst>
                                        </p:cTn>
                                        <p:tgtEl>
                                          <p:spTgt spid="88"/>
                                        </p:tgtEl>
                                        <p:attrNameLst>
                                          <p:attrName>style.visibility</p:attrName>
                                        </p:attrNameLst>
                                      </p:cBhvr>
                                      <p:to>
                                        <p:strVal val="hidden"/>
                                      </p:to>
                                    </p:set>
                                  </p:childTnLst>
                                </p:cTn>
                              </p:par>
                              <p:par>
                                <p:cTn id="16" presetID="10" presetClass="exit" presetSubtype="0" repeatCount="indefinite" fill="hold" grpId="1" nodeType="withEffect">
                                  <p:stCondLst>
                                    <p:cond delay="50"/>
                                  </p:stCondLst>
                                  <p:childTnLst>
                                    <p:animEffect transition="out" filter="fade">
                                      <p:cBhvr>
                                        <p:cTn id="17" dur="1500"/>
                                        <p:tgtEl>
                                          <p:spTgt spid="91"/>
                                        </p:tgtEl>
                                      </p:cBhvr>
                                    </p:animEffect>
                                    <p:set>
                                      <p:cBhvr>
                                        <p:cTn id="18" dur="1" fill="hold">
                                          <p:stCondLst>
                                            <p:cond delay="1499"/>
                                          </p:stCondLst>
                                        </p:cTn>
                                        <p:tgtEl>
                                          <p:spTgt spid="91"/>
                                        </p:tgtEl>
                                        <p:attrNameLst>
                                          <p:attrName>style.visibility</p:attrName>
                                        </p:attrNameLst>
                                      </p:cBhvr>
                                      <p:to>
                                        <p:strVal val="hidden"/>
                                      </p:to>
                                    </p:set>
                                  </p:childTnLst>
                                </p:cTn>
                              </p:par>
                              <p:par>
                                <p:cTn id="19" presetID="6" presetClass="emph" presetSubtype="0" repeatCount="indefinite" decel="100000" fill="hold" grpId="2" nodeType="withEffect">
                                  <p:stCondLst>
                                    <p:cond delay="50"/>
                                  </p:stCondLst>
                                  <p:childTnLst>
                                    <p:animScale>
                                      <p:cBhvr>
                                        <p:cTn id="20" dur="1500" fill="hold"/>
                                        <p:tgtEl>
                                          <p:spTgt spid="88"/>
                                        </p:tgtEl>
                                      </p:cBhvr>
                                      <p:by x="125000" y="125000"/>
                                    </p:animScale>
                                  </p:childTnLst>
                                </p:cTn>
                              </p:par>
                              <p:par>
                                <p:cTn id="21" presetID="6" presetClass="emph" presetSubtype="0" repeatCount="indefinite" decel="100000" fill="hold" grpId="2" nodeType="withEffect">
                                  <p:stCondLst>
                                    <p:cond delay="50"/>
                                  </p:stCondLst>
                                  <p:childTnLst>
                                    <p:animScale>
                                      <p:cBhvr>
                                        <p:cTn id="22" dur="1500" fill="hold"/>
                                        <p:tgtEl>
                                          <p:spTgt spid="91"/>
                                        </p:tgtEl>
                                      </p:cBhvr>
                                      <p:by x="125000" y="125000"/>
                                    </p:animScale>
                                  </p:childTnLst>
                                </p:cTn>
                              </p:par>
                              <p:par>
                                <p:cTn id="23" presetID="1" presetClass="entr" presetSubtype="0" fill="hold" grpId="0" nodeType="withEffect">
                                  <p:stCondLst>
                                    <p:cond delay="15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150"/>
                                  </p:stCondLst>
                                  <p:childTnLst>
                                    <p:set>
                                      <p:cBhvr>
                                        <p:cTn id="26" dur="1" fill="hold">
                                          <p:stCondLst>
                                            <p:cond delay="0"/>
                                          </p:stCondLst>
                                        </p:cTn>
                                        <p:tgtEl>
                                          <p:spTgt spid="90"/>
                                        </p:tgtEl>
                                        <p:attrNameLst>
                                          <p:attrName>style.visibility</p:attrName>
                                        </p:attrNameLst>
                                      </p:cBhvr>
                                      <p:to>
                                        <p:strVal val="visible"/>
                                      </p:to>
                                    </p:set>
                                  </p:childTnLst>
                                </p:cTn>
                              </p:par>
                              <p:par>
                                <p:cTn id="27" presetID="10" presetClass="exit" presetSubtype="0" repeatCount="indefinite" fill="hold" grpId="1" nodeType="withEffect">
                                  <p:stCondLst>
                                    <p:cond delay="200"/>
                                  </p:stCondLst>
                                  <p:childTnLst>
                                    <p:animEffect transition="out" filter="fade">
                                      <p:cBhvr>
                                        <p:cTn id="28" dur="1500"/>
                                        <p:tgtEl>
                                          <p:spTgt spid="87"/>
                                        </p:tgtEl>
                                      </p:cBhvr>
                                    </p:animEffect>
                                    <p:set>
                                      <p:cBhvr>
                                        <p:cTn id="29" dur="1" fill="hold">
                                          <p:stCondLst>
                                            <p:cond delay="1499"/>
                                          </p:stCondLst>
                                        </p:cTn>
                                        <p:tgtEl>
                                          <p:spTgt spid="87"/>
                                        </p:tgtEl>
                                        <p:attrNameLst>
                                          <p:attrName>style.visibility</p:attrName>
                                        </p:attrNameLst>
                                      </p:cBhvr>
                                      <p:to>
                                        <p:strVal val="hidden"/>
                                      </p:to>
                                    </p:set>
                                  </p:childTnLst>
                                </p:cTn>
                              </p:par>
                              <p:par>
                                <p:cTn id="30" presetID="10" presetClass="exit" presetSubtype="0" repeatCount="indefinite" fill="hold" grpId="1" nodeType="withEffect">
                                  <p:stCondLst>
                                    <p:cond delay="200"/>
                                  </p:stCondLst>
                                  <p:childTnLst>
                                    <p:animEffect transition="out" filter="fade">
                                      <p:cBhvr>
                                        <p:cTn id="31" dur="1500"/>
                                        <p:tgtEl>
                                          <p:spTgt spid="90"/>
                                        </p:tgtEl>
                                      </p:cBhvr>
                                    </p:animEffect>
                                    <p:set>
                                      <p:cBhvr>
                                        <p:cTn id="32" dur="1" fill="hold">
                                          <p:stCondLst>
                                            <p:cond delay="1499"/>
                                          </p:stCondLst>
                                        </p:cTn>
                                        <p:tgtEl>
                                          <p:spTgt spid="90"/>
                                        </p:tgtEl>
                                        <p:attrNameLst>
                                          <p:attrName>style.visibility</p:attrName>
                                        </p:attrNameLst>
                                      </p:cBhvr>
                                      <p:to>
                                        <p:strVal val="hidden"/>
                                      </p:to>
                                    </p:set>
                                  </p:childTnLst>
                                </p:cTn>
                              </p:par>
                              <p:par>
                                <p:cTn id="33" presetID="6" presetClass="emph" presetSubtype="0" repeatCount="indefinite" decel="100000" fill="hold" grpId="2" nodeType="withEffect">
                                  <p:stCondLst>
                                    <p:cond delay="150"/>
                                  </p:stCondLst>
                                  <p:childTnLst>
                                    <p:animScale>
                                      <p:cBhvr>
                                        <p:cTn id="34" dur="1500" fill="hold"/>
                                        <p:tgtEl>
                                          <p:spTgt spid="87"/>
                                        </p:tgtEl>
                                      </p:cBhvr>
                                      <p:by x="125000" y="125000"/>
                                    </p:animScale>
                                  </p:childTnLst>
                                </p:cTn>
                              </p:par>
                              <p:par>
                                <p:cTn id="35" presetID="6" presetClass="emph" presetSubtype="0" repeatCount="indefinite" decel="100000" fill="hold" grpId="2" nodeType="withEffect">
                                  <p:stCondLst>
                                    <p:cond delay="200"/>
                                  </p:stCondLst>
                                  <p:childTnLst>
                                    <p:animScale>
                                      <p:cBhvr>
                                        <p:cTn id="36" dur="1500" fill="hold"/>
                                        <p:tgtEl>
                                          <p:spTgt spid="90"/>
                                        </p:tgtEl>
                                      </p:cBhvr>
                                      <p:by x="125000" y="125000"/>
                                    </p:animScale>
                                  </p:childTnLst>
                                </p:cTn>
                              </p:par>
                              <p:par>
                                <p:cTn id="37" presetID="1" presetClass="entr" presetSubtype="0" fill="hold" grpId="0" nodeType="withEffect">
                                  <p:stCondLst>
                                    <p:cond delay="25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250"/>
                                  </p:stCondLst>
                                  <p:childTnLst>
                                    <p:set>
                                      <p:cBhvr>
                                        <p:cTn id="40" dur="1" fill="hold">
                                          <p:stCondLst>
                                            <p:cond delay="0"/>
                                          </p:stCondLst>
                                        </p:cTn>
                                        <p:tgtEl>
                                          <p:spTgt spid="89"/>
                                        </p:tgtEl>
                                        <p:attrNameLst>
                                          <p:attrName>style.visibility</p:attrName>
                                        </p:attrNameLst>
                                      </p:cBhvr>
                                      <p:to>
                                        <p:strVal val="visible"/>
                                      </p:to>
                                    </p:set>
                                  </p:childTnLst>
                                </p:cTn>
                              </p:par>
                              <p:par>
                                <p:cTn id="41" presetID="10" presetClass="exit" presetSubtype="0" repeatCount="indefinite" fill="hold" grpId="1" nodeType="withEffect">
                                  <p:stCondLst>
                                    <p:cond delay="300"/>
                                  </p:stCondLst>
                                  <p:childTnLst>
                                    <p:animEffect transition="out" filter="fade">
                                      <p:cBhvr>
                                        <p:cTn id="42" dur="1500"/>
                                        <p:tgtEl>
                                          <p:spTgt spid="86"/>
                                        </p:tgtEl>
                                      </p:cBhvr>
                                    </p:animEffect>
                                    <p:set>
                                      <p:cBhvr>
                                        <p:cTn id="43" dur="1" fill="hold">
                                          <p:stCondLst>
                                            <p:cond delay="1499"/>
                                          </p:stCondLst>
                                        </p:cTn>
                                        <p:tgtEl>
                                          <p:spTgt spid="86"/>
                                        </p:tgtEl>
                                        <p:attrNameLst>
                                          <p:attrName>style.visibility</p:attrName>
                                        </p:attrNameLst>
                                      </p:cBhvr>
                                      <p:to>
                                        <p:strVal val="hidden"/>
                                      </p:to>
                                    </p:set>
                                  </p:childTnLst>
                                </p:cTn>
                              </p:par>
                              <p:par>
                                <p:cTn id="44" presetID="10" presetClass="exit" presetSubtype="0" repeatCount="indefinite" fill="hold" grpId="1" nodeType="withEffect">
                                  <p:stCondLst>
                                    <p:cond delay="300"/>
                                  </p:stCondLst>
                                  <p:childTnLst>
                                    <p:animEffect transition="out" filter="fade">
                                      <p:cBhvr>
                                        <p:cTn id="45" dur="1500"/>
                                        <p:tgtEl>
                                          <p:spTgt spid="89"/>
                                        </p:tgtEl>
                                      </p:cBhvr>
                                    </p:animEffect>
                                    <p:set>
                                      <p:cBhvr>
                                        <p:cTn id="46" dur="1" fill="hold">
                                          <p:stCondLst>
                                            <p:cond delay="1499"/>
                                          </p:stCondLst>
                                        </p:cTn>
                                        <p:tgtEl>
                                          <p:spTgt spid="89"/>
                                        </p:tgtEl>
                                        <p:attrNameLst>
                                          <p:attrName>style.visibility</p:attrName>
                                        </p:attrNameLst>
                                      </p:cBhvr>
                                      <p:to>
                                        <p:strVal val="hidden"/>
                                      </p:to>
                                    </p:set>
                                  </p:childTnLst>
                                </p:cTn>
                              </p:par>
                              <p:par>
                                <p:cTn id="47" presetID="6" presetClass="emph" presetSubtype="0" repeatCount="indefinite" decel="100000" fill="hold" grpId="2" nodeType="withEffect">
                                  <p:stCondLst>
                                    <p:cond delay="300"/>
                                  </p:stCondLst>
                                  <p:childTnLst>
                                    <p:animScale>
                                      <p:cBhvr>
                                        <p:cTn id="48" dur="1500" fill="hold"/>
                                        <p:tgtEl>
                                          <p:spTgt spid="86"/>
                                        </p:tgtEl>
                                      </p:cBhvr>
                                      <p:by x="125000" y="125000"/>
                                    </p:animScale>
                                  </p:childTnLst>
                                </p:cTn>
                              </p:par>
                              <p:par>
                                <p:cTn id="49" presetID="6" presetClass="emph" presetSubtype="0" repeatCount="indefinite" decel="100000" fill="hold" grpId="2" nodeType="withEffect">
                                  <p:stCondLst>
                                    <p:cond delay="300"/>
                                  </p:stCondLst>
                                  <p:childTnLst>
                                    <p:animScale>
                                      <p:cBhvr>
                                        <p:cTn id="50" dur="1500" fill="hold"/>
                                        <p:tgtEl>
                                          <p:spTgt spid="89"/>
                                        </p:tgtEl>
                                      </p:cBhvr>
                                      <p:by x="125000" y="125000"/>
                                    </p:animScale>
                                  </p:childTnLst>
                                </p:cTn>
                              </p:par>
                              <p:par>
                                <p:cTn id="51" presetID="10" presetClass="entr" presetSubtype="0" fill="hold" nodeType="withEffect">
                                  <p:stCondLst>
                                    <p:cond delay="25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childTnLst>
                                </p:cTn>
                              </p:par>
                              <p:par>
                                <p:cTn id="54" presetID="64" presetClass="path" presetSubtype="0" accel="50000" decel="50000" fill="hold" nodeType="withEffect">
                                  <p:stCondLst>
                                    <p:cond delay="250"/>
                                  </p:stCondLst>
                                  <p:childTnLst>
                                    <p:animMotion origin="layout" path="M -3.88889E-6 0.07654 L -3.88889E-6 0.00062 " pathEditMode="relative" rAng="0" ptsTypes="AA">
                                      <p:cBhvr>
                                        <p:cTn id="55" dur="1000" fill="hold"/>
                                        <p:tgtEl>
                                          <p:spTgt spid="3"/>
                                        </p:tgtEl>
                                        <p:attrNameLst>
                                          <p:attrName>ppt_x</p:attrName>
                                          <p:attrName>ppt_y</p:attrName>
                                        </p:attrNameLst>
                                      </p:cBhvr>
                                      <p:rCtr x="0" y="-3796"/>
                                    </p:animMotion>
                                  </p:childTnLst>
                                </p:cTn>
                              </p:par>
                              <p:par>
                                <p:cTn id="56" presetID="10" presetClass="entr" presetSubtype="0" fill="hold" nodeType="withEffect">
                                  <p:stCondLst>
                                    <p:cond delay="25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childTnLst>
                                </p:cTn>
                              </p:par>
                              <p:par>
                                <p:cTn id="59" presetID="64" presetClass="path" presetSubtype="0" accel="50000" decel="50000" fill="hold" nodeType="withEffect">
                                  <p:stCondLst>
                                    <p:cond delay="250"/>
                                  </p:stCondLst>
                                  <p:childTnLst>
                                    <p:animMotion origin="layout" path="M 5E-6 0.07654 L 5E-6 0.00061 " pathEditMode="relative" rAng="0" ptsTypes="AA">
                                      <p:cBhvr>
                                        <p:cTn id="60" dur="1000" fill="hold"/>
                                        <p:tgtEl>
                                          <p:spTgt spid="51"/>
                                        </p:tgtEl>
                                        <p:attrNameLst>
                                          <p:attrName>ppt_x</p:attrName>
                                          <p:attrName>ppt_y</p:attrName>
                                        </p:attrNameLst>
                                      </p:cBhvr>
                                      <p:rCtr x="0" y="-3796"/>
                                    </p:animMotion>
                                  </p:childTnLst>
                                </p:cTn>
                              </p:par>
                              <p:par>
                                <p:cTn id="61" presetID="10" presetClass="entr" presetSubtype="0"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childTnLst>
                                </p:cTn>
                              </p:par>
                              <p:par>
                                <p:cTn id="64" presetID="64" presetClass="path" presetSubtype="0" accel="50000" decel="50000" fill="hold" nodeType="withEffect">
                                  <p:stCondLst>
                                    <p:cond delay="250"/>
                                  </p:stCondLst>
                                  <p:childTnLst>
                                    <p:animMotion origin="layout" path="M 3.61111E-6 0.05803 L 3.61111E-6 0.00062 " pathEditMode="relative" rAng="0" ptsTypes="AA">
                                      <p:cBhvr>
                                        <p:cTn id="65" dur="1000" fill="hold"/>
                                        <p:tgtEl>
                                          <p:spTgt spid="59"/>
                                        </p:tgtEl>
                                        <p:attrNameLst>
                                          <p:attrName>ppt_x</p:attrName>
                                          <p:attrName>ppt_y</p:attrName>
                                        </p:attrNameLst>
                                      </p:cBhvr>
                                      <p:rCtr x="0" y="-2870"/>
                                    </p:animMotion>
                                  </p:childTnLst>
                                </p:cTn>
                              </p:par>
                              <p:par>
                                <p:cTn id="66" presetID="10" presetClass="entr" presetSubtype="0" fill="hold" nodeType="withEffect">
                                  <p:stCondLst>
                                    <p:cond delay="25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1000"/>
                                        <p:tgtEl>
                                          <p:spTgt spid="64"/>
                                        </p:tgtEl>
                                      </p:cBhvr>
                                    </p:animEffect>
                                  </p:childTnLst>
                                </p:cTn>
                              </p:par>
                              <p:par>
                                <p:cTn id="69" presetID="64" presetClass="path" presetSubtype="0" accel="50000" decel="50000" fill="hold" nodeType="withEffect">
                                  <p:stCondLst>
                                    <p:cond delay="250"/>
                                  </p:stCondLst>
                                  <p:childTnLst>
                                    <p:animMotion origin="layout" path="M -4.44444E-6 0.07654 L -4.44444E-6 0.00062 " pathEditMode="relative" rAng="0" ptsTypes="AA">
                                      <p:cBhvr>
                                        <p:cTn id="70" dur="1000" fill="hold"/>
                                        <p:tgtEl>
                                          <p:spTgt spid="64"/>
                                        </p:tgtEl>
                                        <p:attrNameLst>
                                          <p:attrName>ppt_x</p:attrName>
                                          <p:attrName>ppt_y</p:attrName>
                                        </p:attrNameLst>
                                      </p:cBhvr>
                                      <p:rCtr x="0" y="-3796"/>
                                    </p:animMotion>
                                  </p:childTnLst>
                                </p:cTn>
                              </p:par>
                              <p:par>
                                <p:cTn id="71" presetID="10" presetClass="entr" presetSubtype="0" fill="hold" nodeType="withEffect">
                                  <p:stCondLst>
                                    <p:cond delay="25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1000"/>
                                        <p:tgtEl>
                                          <p:spTgt spid="69"/>
                                        </p:tgtEl>
                                      </p:cBhvr>
                                    </p:animEffect>
                                  </p:childTnLst>
                                </p:cTn>
                              </p:par>
                              <p:par>
                                <p:cTn id="74" presetID="64" presetClass="path" presetSubtype="0" accel="50000" decel="50000" fill="hold" nodeType="withEffect">
                                  <p:stCondLst>
                                    <p:cond delay="250"/>
                                  </p:stCondLst>
                                  <p:childTnLst>
                                    <p:animMotion origin="layout" path="M 2.5E-6 0.07654 L 2.5E-6 0.00062 " pathEditMode="relative" rAng="0" ptsTypes="AA">
                                      <p:cBhvr>
                                        <p:cTn id="75" dur="1000" fill="hold"/>
                                        <p:tgtEl>
                                          <p:spTgt spid="69"/>
                                        </p:tgtEl>
                                        <p:attrNameLst>
                                          <p:attrName>ppt_x</p:attrName>
                                          <p:attrName>ppt_y</p:attrName>
                                        </p:attrNameLst>
                                      </p:cBhvr>
                                      <p:rCtr x="0" y="-3796"/>
                                    </p:animMotion>
                                  </p:childTnLst>
                                </p:cTn>
                              </p:par>
                              <p:par>
                                <p:cTn id="76" presetID="10" presetClass="entr" presetSubtype="0" fill="hold" nodeType="withEffect">
                                  <p:stCondLst>
                                    <p:cond delay="25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childTnLst>
                                </p:cTn>
                              </p:par>
                              <p:par>
                                <p:cTn id="79" presetID="64" presetClass="path" presetSubtype="0" accel="50000" decel="50000" fill="hold" nodeType="withEffect">
                                  <p:stCondLst>
                                    <p:cond delay="250"/>
                                  </p:stCondLst>
                                  <p:childTnLst>
                                    <p:animMotion origin="layout" path="M -1.11111E-6 0.07654 L -1.11111E-6 0.00062 " pathEditMode="relative" rAng="0" ptsTypes="AA">
                                      <p:cBhvr>
                                        <p:cTn id="80" dur="1000" fill="hold"/>
                                        <p:tgtEl>
                                          <p:spTgt spid="74"/>
                                        </p:tgtEl>
                                        <p:attrNameLst>
                                          <p:attrName>ppt_x</p:attrName>
                                          <p:attrName>ppt_y</p:attrName>
                                        </p:attrNameLst>
                                      </p:cBhvr>
                                      <p:rCtr x="0" y="-3796"/>
                                    </p:animMotion>
                                  </p:childTnLst>
                                </p:cTn>
                              </p:par>
                            </p:childTnLst>
                          </p:cTn>
                        </p:par>
                      </p:childTnLst>
                    </p:cTn>
                  </p:par>
                  <p:par>
                    <p:cTn id="81" fill="hold">
                      <p:stCondLst>
                        <p:cond delay="indefinite"/>
                      </p:stCondLst>
                      <p:childTnLst>
                        <p:par>
                          <p:cTn id="82" fill="hold">
                            <p:stCondLst>
                              <p:cond delay="0"/>
                            </p:stCondLst>
                            <p:childTnLst>
                              <p:par>
                                <p:cTn id="83" presetID="2" presetClass="exit" presetSubtype="2" fill="hold" nodeType="clickEffect">
                                  <p:stCondLst>
                                    <p:cond delay="0"/>
                                  </p:stCondLst>
                                  <p:childTnLst>
                                    <p:anim calcmode="lin" valueType="num">
                                      <p:cBhvr additive="base">
                                        <p:cTn id="84" dur="500"/>
                                        <p:tgtEl>
                                          <p:spTgt spid="2"/>
                                        </p:tgtEl>
                                        <p:attrNameLst>
                                          <p:attrName>ppt_x</p:attrName>
                                        </p:attrNameLst>
                                      </p:cBhvr>
                                      <p:tavLst>
                                        <p:tav tm="0">
                                          <p:val>
                                            <p:strVal val="ppt_x"/>
                                          </p:val>
                                        </p:tav>
                                        <p:tav tm="100000">
                                          <p:val>
                                            <p:strVal val="1+ppt_w/2"/>
                                          </p:val>
                                        </p:tav>
                                      </p:tavLst>
                                    </p:anim>
                                    <p:anim calcmode="lin" valueType="num">
                                      <p:cBhvr additive="base">
                                        <p:cTn id="85" dur="500"/>
                                        <p:tgtEl>
                                          <p:spTgt spid="2"/>
                                        </p:tgtEl>
                                        <p:attrNameLst>
                                          <p:attrName>ppt_y</p:attrName>
                                        </p:attrNameLst>
                                      </p:cBhvr>
                                      <p:tavLst>
                                        <p:tav tm="0">
                                          <p:val>
                                            <p:strVal val="ppt_y"/>
                                          </p:val>
                                        </p:tav>
                                        <p:tav tm="100000">
                                          <p:val>
                                            <p:strVal val="ppt_y"/>
                                          </p:val>
                                        </p:tav>
                                      </p:tavLst>
                                    </p:anim>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500"/>
                            </p:stCondLst>
                            <p:childTnLst>
                              <p:par>
                                <p:cTn id="88" presetID="10" presetClass="exit" presetSubtype="0" fill="hold" nodeType="afterEffect">
                                  <p:stCondLst>
                                    <p:cond delay="0"/>
                                  </p:stCondLst>
                                  <p:childTnLst>
                                    <p:animEffect transition="out" filter="fade">
                                      <p:cBhvr>
                                        <p:cTn id="89" dur="500"/>
                                        <p:tgtEl>
                                          <p:spTgt spid="59"/>
                                        </p:tgtEl>
                                      </p:cBhvr>
                                    </p:animEffect>
                                    <p:set>
                                      <p:cBhvr>
                                        <p:cTn id="90" dur="1" fill="hold">
                                          <p:stCondLst>
                                            <p:cond delay="499"/>
                                          </p:stCondLst>
                                        </p:cTn>
                                        <p:tgtEl>
                                          <p:spTgt spid="5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64"/>
                                        </p:tgtEl>
                                      </p:cBhvr>
                                    </p:animEffect>
                                    <p:set>
                                      <p:cBhvr>
                                        <p:cTn id="93" dur="1" fill="hold">
                                          <p:stCondLst>
                                            <p:cond delay="499"/>
                                          </p:stCondLst>
                                        </p:cTn>
                                        <p:tgtEl>
                                          <p:spTgt spid="64"/>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69"/>
                                        </p:tgtEl>
                                      </p:cBhvr>
                                    </p:animEffect>
                                    <p:set>
                                      <p:cBhvr>
                                        <p:cTn id="96" dur="1" fill="hold">
                                          <p:stCondLst>
                                            <p:cond delay="499"/>
                                          </p:stCondLst>
                                        </p:cTn>
                                        <p:tgtEl>
                                          <p:spTgt spid="69"/>
                                        </p:tgtEl>
                                        <p:attrNameLst>
                                          <p:attrName>style.visibility</p:attrName>
                                        </p:attrNameLst>
                                      </p:cBhvr>
                                      <p:to>
                                        <p:strVal val="hidden"/>
                                      </p:to>
                                    </p:set>
                                  </p:childTnLst>
                                </p:cTn>
                              </p:par>
                            </p:childTnLst>
                          </p:cTn>
                        </p:par>
                        <p:par>
                          <p:cTn id="97" fill="hold">
                            <p:stCondLst>
                              <p:cond delay="1000"/>
                            </p:stCondLst>
                            <p:childTnLst>
                              <p:par>
                                <p:cTn id="98" presetID="2" presetClass="entr" presetSubtype="8" fill="hold" nodeType="afterEffect">
                                  <p:stCondLst>
                                    <p:cond delay="0"/>
                                  </p:stCondLst>
                                  <p:childTnLst>
                                    <p:set>
                                      <p:cBhvr>
                                        <p:cTn id="99" dur="1" fill="hold">
                                          <p:stCondLst>
                                            <p:cond delay="0"/>
                                          </p:stCondLst>
                                        </p:cTn>
                                        <p:tgtEl>
                                          <p:spTgt spid="79"/>
                                        </p:tgtEl>
                                        <p:attrNameLst>
                                          <p:attrName>style.visibility</p:attrName>
                                        </p:attrNameLst>
                                      </p:cBhvr>
                                      <p:to>
                                        <p:strVal val="visible"/>
                                      </p:to>
                                    </p:set>
                                    <p:anim calcmode="lin" valueType="num">
                                      <p:cBhvr additive="base">
                                        <p:cTn id="100" dur="500" fill="hold"/>
                                        <p:tgtEl>
                                          <p:spTgt spid="79"/>
                                        </p:tgtEl>
                                        <p:attrNameLst>
                                          <p:attrName>ppt_x</p:attrName>
                                        </p:attrNameLst>
                                      </p:cBhvr>
                                      <p:tavLst>
                                        <p:tav tm="0">
                                          <p:val>
                                            <p:strVal val="0-#ppt_w/2"/>
                                          </p:val>
                                        </p:tav>
                                        <p:tav tm="100000">
                                          <p:val>
                                            <p:strVal val="#ppt_x"/>
                                          </p:val>
                                        </p:tav>
                                      </p:tavLst>
                                    </p:anim>
                                    <p:anim calcmode="lin" valueType="num">
                                      <p:cBhvr additive="base">
                                        <p:cTn id="101" dur="500" fill="hold"/>
                                        <p:tgtEl>
                                          <p:spTgt spid="79"/>
                                        </p:tgtEl>
                                        <p:attrNameLst>
                                          <p:attrName>ppt_y</p:attrName>
                                        </p:attrNameLst>
                                      </p:cBhvr>
                                      <p:tavLst>
                                        <p:tav tm="0">
                                          <p:val>
                                            <p:strVal val="#ppt_y"/>
                                          </p:val>
                                        </p:tav>
                                        <p:tav tm="100000">
                                          <p:val>
                                            <p:strVal val="#ppt_y"/>
                                          </p:val>
                                        </p:tav>
                                      </p:tavLst>
                                    </p:anim>
                                  </p:childTnLst>
                                </p:cTn>
                              </p:par>
                              <p:par>
                                <p:cTn id="102" presetID="10" presetClass="entr" presetSubtype="0" fill="hold" nodeType="withEffect">
                                  <p:stCondLst>
                                    <p:cond delay="25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1000"/>
                                        <p:tgtEl>
                                          <p:spTgt spid="99"/>
                                        </p:tgtEl>
                                      </p:cBhvr>
                                    </p:animEffect>
                                  </p:childTnLst>
                                </p:cTn>
                              </p:par>
                              <p:par>
                                <p:cTn id="105" presetID="64" presetClass="path" presetSubtype="0" accel="50000" decel="50000" fill="hold" nodeType="withEffect">
                                  <p:stCondLst>
                                    <p:cond delay="250"/>
                                  </p:stCondLst>
                                  <p:childTnLst>
                                    <p:animMotion origin="layout" path="M -1.11111E-6 0.07654 L -1.11111E-6 0.00062 " pathEditMode="relative" rAng="0" ptsTypes="AA">
                                      <p:cBhvr>
                                        <p:cTn id="106" dur="1000" fill="hold"/>
                                        <p:tgtEl>
                                          <p:spTgt spid="99"/>
                                        </p:tgtEl>
                                        <p:attrNameLst>
                                          <p:attrName>ppt_x</p:attrName>
                                          <p:attrName>ppt_y</p:attrName>
                                        </p:attrNameLst>
                                      </p:cBhvr>
                                      <p:rCtr x="0" y="-3796"/>
                                    </p:animMotion>
                                  </p:childTnLst>
                                </p:cTn>
                              </p:par>
                              <p:par>
                                <p:cTn id="107" presetID="10" presetClass="entr" presetSubtype="0" fill="hold" nodeType="withEffect">
                                  <p:stCondLst>
                                    <p:cond delay="250"/>
                                  </p:stCondLst>
                                  <p:childTnLst>
                                    <p:set>
                                      <p:cBhvr>
                                        <p:cTn id="108" dur="1" fill="hold">
                                          <p:stCondLst>
                                            <p:cond delay="0"/>
                                          </p:stCondLst>
                                        </p:cTn>
                                        <p:tgtEl>
                                          <p:spTgt spid="104"/>
                                        </p:tgtEl>
                                        <p:attrNameLst>
                                          <p:attrName>style.visibility</p:attrName>
                                        </p:attrNameLst>
                                      </p:cBhvr>
                                      <p:to>
                                        <p:strVal val="visible"/>
                                      </p:to>
                                    </p:set>
                                    <p:animEffect transition="in" filter="fade">
                                      <p:cBhvr>
                                        <p:cTn id="109" dur="1000"/>
                                        <p:tgtEl>
                                          <p:spTgt spid="104"/>
                                        </p:tgtEl>
                                      </p:cBhvr>
                                    </p:animEffect>
                                  </p:childTnLst>
                                </p:cTn>
                              </p:par>
                              <p:par>
                                <p:cTn id="110" presetID="64" presetClass="path" presetSubtype="0" accel="50000" decel="50000" fill="hold" nodeType="withEffect">
                                  <p:stCondLst>
                                    <p:cond delay="250"/>
                                  </p:stCondLst>
                                  <p:childTnLst>
                                    <p:animMotion origin="layout" path="M -1.11111E-6 0.07654 L -1.11111E-6 0.00062 " pathEditMode="relative" rAng="0" ptsTypes="AA">
                                      <p:cBhvr>
                                        <p:cTn id="111" dur="1000" fill="hold"/>
                                        <p:tgtEl>
                                          <p:spTgt spid="104"/>
                                        </p:tgtEl>
                                        <p:attrNameLst>
                                          <p:attrName>ppt_x</p:attrName>
                                          <p:attrName>ppt_y</p:attrName>
                                        </p:attrNameLst>
                                      </p:cBhvr>
                                      <p:rCtr x="0" y="-3796"/>
                                    </p:animMotion>
                                  </p:childTnLst>
                                </p:cTn>
                              </p:par>
                              <p:par>
                                <p:cTn id="112" presetID="10" presetClass="entr" presetSubtype="0" fill="hold" nodeType="withEffect">
                                  <p:stCondLst>
                                    <p:cond delay="250"/>
                                  </p:stCondLst>
                                  <p:childTnLst>
                                    <p:set>
                                      <p:cBhvr>
                                        <p:cTn id="113" dur="1" fill="hold">
                                          <p:stCondLst>
                                            <p:cond delay="0"/>
                                          </p:stCondLst>
                                        </p:cTn>
                                        <p:tgtEl>
                                          <p:spTgt spid="126"/>
                                        </p:tgtEl>
                                        <p:attrNameLst>
                                          <p:attrName>style.visibility</p:attrName>
                                        </p:attrNameLst>
                                      </p:cBhvr>
                                      <p:to>
                                        <p:strVal val="visible"/>
                                      </p:to>
                                    </p:set>
                                    <p:animEffect transition="in" filter="fade">
                                      <p:cBhvr>
                                        <p:cTn id="114" dur="1000"/>
                                        <p:tgtEl>
                                          <p:spTgt spid="126"/>
                                        </p:tgtEl>
                                      </p:cBhvr>
                                    </p:animEffect>
                                  </p:childTnLst>
                                </p:cTn>
                              </p:par>
                              <p:par>
                                <p:cTn id="115" presetID="64" presetClass="path" presetSubtype="0" accel="50000" decel="50000" fill="hold" nodeType="withEffect">
                                  <p:stCondLst>
                                    <p:cond delay="250"/>
                                  </p:stCondLst>
                                  <p:childTnLst>
                                    <p:animMotion origin="layout" path="M -1.11111E-6 0.07654 L -1.11111E-6 0.00062 " pathEditMode="relative" rAng="0" ptsTypes="AA">
                                      <p:cBhvr>
                                        <p:cTn id="116" dur="1000" fill="hold"/>
                                        <p:tgtEl>
                                          <p:spTgt spid="126"/>
                                        </p:tgtEl>
                                        <p:attrNameLst>
                                          <p:attrName>ppt_x</p:attrName>
                                          <p:attrName>ppt_y</p:attrName>
                                        </p:attrNameLst>
                                      </p:cBhvr>
                                      <p:rCtr x="0" y="-3796"/>
                                    </p:animMotion>
                                  </p:childTnLst>
                                </p:cTn>
                              </p:par>
                            </p:childTnLst>
                          </p:cTn>
                        </p:par>
                        <p:par>
                          <p:cTn id="117" fill="hold">
                            <p:stCondLst>
                              <p:cond delay="2250"/>
                            </p:stCondLst>
                            <p:childTnLst>
                              <p:par>
                                <p:cTn id="118" presetID="1" presetClass="exit" presetSubtype="0" fill="hold" grpId="3" nodeType="afterEffect">
                                  <p:stCondLst>
                                    <p:cond delay="0"/>
                                  </p:stCondLst>
                                  <p:childTnLst>
                                    <p:set>
                                      <p:cBhvr>
                                        <p:cTn id="119" dur="1" fill="hold">
                                          <p:stCondLst>
                                            <p:cond delay="0"/>
                                          </p:stCondLst>
                                        </p:cTn>
                                        <p:tgtEl>
                                          <p:spTgt spid="86"/>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87"/>
                                        </p:tgtEl>
                                        <p:attrNameLst>
                                          <p:attrName>style.visibility</p:attrName>
                                        </p:attrNameLst>
                                      </p:cBhvr>
                                      <p:to>
                                        <p:strVal val="hidden"/>
                                      </p:to>
                                    </p:set>
                                  </p:childTnLst>
                                </p:cTn>
                              </p:par>
                              <p:par>
                                <p:cTn id="122" presetID="1" presetClass="exit" presetSubtype="0" fill="hold" grpId="3" nodeType="withEffect">
                                  <p:stCondLst>
                                    <p:cond delay="0"/>
                                  </p:stCondLst>
                                  <p:childTnLst>
                                    <p:set>
                                      <p:cBhvr>
                                        <p:cTn id="123" dur="1" fill="hold">
                                          <p:stCondLst>
                                            <p:cond delay="0"/>
                                          </p:stCondLst>
                                        </p:cTn>
                                        <p:tgtEl>
                                          <p:spTgt spid="88"/>
                                        </p:tgtEl>
                                        <p:attrNameLst>
                                          <p:attrName>style.visibility</p:attrName>
                                        </p:attrNameLst>
                                      </p:cBhvr>
                                      <p:to>
                                        <p:strVal val="hidden"/>
                                      </p:to>
                                    </p:set>
                                  </p:childTnLst>
                                </p:cTn>
                              </p:par>
                            </p:childTnLst>
                          </p:cTn>
                        </p:par>
                        <p:par>
                          <p:cTn id="124" fill="hold">
                            <p:stCondLst>
                              <p:cond delay="2250"/>
                            </p:stCondLst>
                            <p:childTnLst>
                              <p:par>
                                <p:cTn id="125" presetID="1" presetClass="entr" presetSubtype="0" fill="hold" grpId="3" nodeType="afterEffect">
                                  <p:stCondLst>
                                    <p:cond delay="0"/>
                                  </p:stCondLst>
                                  <p:childTnLst>
                                    <p:set>
                                      <p:cBhvr>
                                        <p:cTn id="126" dur="1" fill="hold">
                                          <p:stCondLst>
                                            <p:cond delay="0"/>
                                          </p:stCondLst>
                                        </p:cTn>
                                        <p:tgtEl>
                                          <p:spTgt spid="136"/>
                                        </p:tgtEl>
                                        <p:attrNameLst>
                                          <p:attrName>style.visibility</p:attrName>
                                        </p:attrNameLst>
                                      </p:cBhvr>
                                      <p:to>
                                        <p:strVal val="visible"/>
                                      </p:to>
                                    </p:set>
                                  </p:childTnLst>
                                </p:cTn>
                              </p:par>
                              <p:par>
                                <p:cTn id="127" presetID="1" presetClass="entr" presetSubtype="0" fill="hold" grpId="3" nodeType="withEffect">
                                  <p:stCondLst>
                                    <p:cond delay="0"/>
                                  </p:stCondLst>
                                  <p:childTnLst>
                                    <p:set>
                                      <p:cBhvr>
                                        <p:cTn id="128" dur="1" fill="hold">
                                          <p:stCondLst>
                                            <p:cond delay="0"/>
                                          </p:stCondLst>
                                        </p:cTn>
                                        <p:tgtEl>
                                          <p:spTgt spid="142"/>
                                        </p:tgtEl>
                                        <p:attrNameLst>
                                          <p:attrName>style.visibility</p:attrName>
                                        </p:attrNameLst>
                                      </p:cBhvr>
                                      <p:to>
                                        <p:strVal val="visible"/>
                                      </p:to>
                                    </p:set>
                                  </p:childTnLst>
                                </p:cTn>
                              </p:par>
                              <p:par>
                                <p:cTn id="129" presetID="1" presetClass="entr" presetSubtype="0" fill="hold" grpId="3" nodeType="withEffect">
                                  <p:stCondLst>
                                    <p:cond delay="0"/>
                                  </p:stCondLst>
                                  <p:childTnLst>
                                    <p:set>
                                      <p:cBhvr>
                                        <p:cTn id="130" dur="1" fill="hold">
                                          <p:stCondLst>
                                            <p:cond delay="0"/>
                                          </p:stCondLst>
                                        </p:cTn>
                                        <p:tgtEl>
                                          <p:spTgt spid="14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3"/>
                                        </p:tgtEl>
                                        <p:attrNameLst>
                                          <p:attrName>style.visibility</p:attrName>
                                        </p:attrNameLst>
                                      </p:cBhvr>
                                      <p:to>
                                        <p:strVal val="visible"/>
                                      </p:to>
                                    </p:set>
                                  </p:childTnLst>
                                </p:cTn>
                              </p:par>
                              <p:par>
                                <p:cTn id="133" presetID="10" presetClass="exit" presetSubtype="0" repeatCount="indefinite" fill="hold" grpId="1" nodeType="withEffect">
                                  <p:stCondLst>
                                    <p:cond delay="50"/>
                                  </p:stCondLst>
                                  <p:childTnLst>
                                    <p:animEffect transition="out" filter="fade">
                                      <p:cBhvr>
                                        <p:cTn id="134" dur="1500"/>
                                        <p:tgtEl>
                                          <p:spTgt spid="143"/>
                                        </p:tgtEl>
                                      </p:cBhvr>
                                    </p:animEffect>
                                    <p:set>
                                      <p:cBhvr>
                                        <p:cTn id="135" dur="1" fill="hold">
                                          <p:stCondLst>
                                            <p:cond delay="1499"/>
                                          </p:stCondLst>
                                        </p:cTn>
                                        <p:tgtEl>
                                          <p:spTgt spid="143"/>
                                        </p:tgtEl>
                                        <p:attrNameLst>
                                          <p:attrName>style.visibility</p:attrName>
                                        </p:attrNameLst>
                                      </p:cBhvr>
                                      <p:to>
                                        <p:strVal val="hidden"/>
                                      </p:to>
                                    </p:set>
                                  </p:childTnLst>
                                </p:cTn>
                              </p:par>
                              <p:par>
                                <p:cTn id="136" presetID="6" presetClass="emph" presetSubtype="0" repeatCount="indefinite" decel="100000" fill="hold" grpId="2" nodeType="withEffect">
                                  <p:stCondLst>
                                    <p:cond delay="50"/>
                                  </p:stCondLst>
                                  <p:childTnLst>
                                    <p:animScale>
                                      <p:cBhvr>
                                        <p:cTn id="137" dur="1500" fill="hold"/>
                                        <p:tgtEl>
                                          <p:spTgt spid="143"/>
                                        </p:tgtEl>
                                      </p:cBhvr>
                                      <p:by x="125000" y="125000"/>
                                    </p:animScale>
                                  </p:childTnLst>
                                </p:cTn>
                              </p:par>
                              <p:par>
                                <p:cTn id="138" presetID="1" presetClass="entr" presetSubtype="0" fill="hold" grpId="0" nodeType="withEffect">
                                  <p:stCondLst>
                                    <p:cond delay="150"/>
                                  </p:stCondLst>
                                  <p:childTnLst>
                                    <p:set>
                                      <p:cBhvr>
                                        <p:cTn id="139" dur="1" fill="hold">
                                          <p:stCondLst>
                                            <p:cond delay="0"/>
                                          </p:stCondLst>
                                        </p:cTn>
                                        <p:tgtEl>
                                          <p:spTgt spid="142"/>
                                        </p:tgtEl>
                                        <p:attrNameLst>
                                          <p:attrName>style.visibility</p:attrName>
                                        </p:attrNameLst>
                                      </p:cBhvr>
                                      <p:to>
                                        <p:strVal val="visible"/>
                                      </p:to>
                                    </p:set>
                                  </p:childTnLst>
                                </p:cTn>
                              </p:par>
                              <p:par>
                                <p:cTn id="140" presetID="10" presetClass="exit" presetSubtype="0" repeatCount="indefinite" fill="hold" grpId="1" nodeType="withEffect">
                                  <p:stCondLst>
                                    <p:cond delay="200"/>
                                  </p:stCondLst>
                                  <p:childTnLst>
                                    <p:animEffect transition="out" filter="fade">
                                      <p:cBhvr>
                                        <p:cTn id="141" dur="1500"/>
                                        <p:tgtEl>
                                          <p:spTgt spid="142"/>
                                        </p:tgtEl>
                                      </p:cBhvr>
                                    </p:animEffect>
                                    <p:set>
                                      <p:cBhvr>
                                        <p:cTn id="142" dur="1" fill="hold">
                                          <p:stCondLst>
                                            <p:cond delay="1499"/>
                                          </p:stCondLst>
                                        </p:cTn>
                                        <p:tgtEl>
                                          <p:spTgt spid="142"/>
                                        </p:tgtEl>
                                        <p:attrNameLst>
                                          <p:attrName>style.visibility</p:attrName>
                                        </p:attrNameLst>
                                      </p:cBhvr>
                                      <p:to>
                                        <p:strVal val="hidden"/>
                                      </p:to>
                                    </p:set>
                                  </p:childTnLst>
                                </p:cTn>
                              </p:par>
                              <p:par>
                                <p:cTn id="143" presetID="6" presetClass="emph" presetSubtype="0" repeatCount="indefinite" decel="100000" fill="hold" grpId="2" nodeType="withEffect">
                                  <p:stCondLst>
                                    <p:cond delay="200"/>
                                  </p:stCondLst>
                                  <p:childTnLst>
                                    <p:animScale>
                                      <p:cBhvr>
                                        <p:cTn id="144" dur="1500" fill="hold"/>
                                        <p:tgtEl>
                                          <p:spTgt spid="142"/>
                                        </p:tgtEl>
                                      </p:cBhvr>
                                      <p:by x="125000" y="125000"/>
                                    </p:animScale>
                                  </p:childTnLst>
                                </p:cTn>
                              </p:par>
                              <p:par>
                                <p:cTn id="145" presetID="1" presetClass="entr" presetSubtype="0" fill="hold" grpId="0" nodeType="withEffect">
                                  <p:stCondLst>
                                    <p:cond delay="250"/>
                                  </p:stCondLst>
                                  <p:childTnLst>
                                    <p:set>
                                      <p:cBhvr>
                                        <p:cTn id="146" dur="1" fill="hold">
                                          <p:stCondLst>
                                            <p:cond delay="0"/>
                                          </p:stCondLst>
                                        </p:cTn>
                                        <p:tgtEl>
                                          <p:spTgt spid="136"/>
                                        </p:tgtEl>
                                        <p:attrNameLst>
                                          <p:attrName>style.visibility</p:attrName>
                                        </p:attrNameLst>
                                      </p:cBhvr>
                                      <p:to>
                                        <p:strVal val="visible"/>
                                      </p:to>
                                    </p:set>
                                  </p:childTnLst>
                                </p:cTn>
                              </p:par>
                              <p:par>
                                <p:cTn id="147" presetID="10" presetClass="exit" presetSubtype="0" repeatCount="indefinite" fill="hold" grpId="1" nodeType="withEffect">
                                  <p:stCondLst>
                                    <p:cond delay="300"/>
                                  </p:stCondLst>
                                  <p:childTnLst>
                                    <p:animEffect transition="out" filter="fade">
                                      <p:cBhvr>
                                        <p:cTn id="148" dur="1500"/>
                                        <p:tgtEl>
                                          <p:spTgt spid="136"/>
                                        </p:tgtEl>
                                      </p:cBhvr>
                                    </p:animEffect>
                                    <p:set>
                                      <p:cBhvr>
                                        <p:cTn id="149" dur="1" fill="hold">
                                          <p:stCondLst>
                                            <p:cond delay="1499"/>
                                          </p:stCondLst>
                                        </p:cTn>
                                        <p:tgtEl>
                                          <p:spTgt spid="136"/>
                                        </p:tgtEl>
                                        <p:attrNameLst>
                                          <p:attrName>style.visibility</p:attrName>
                                        </p:attrNameLst>
                                      </p:cBhvr>
                                      <p:to>
                                        <p:strVal val="hidden"/>
                                      </p:to>
                                    </p:set>
                                  </p:childTnLst>
                                </p:cTn>
                              </p:par>
                              <p:par>
                                <p:cTn id="150" presetID="6" presetClass="emph" presetSubtype="0" repeatCount="indefinite" decel="100000" fill="hold" grpId="2" nodeType="withEffect">
                                  <p:stCondLst>
                                    <p:cond delay="300"/>
                                  </p:stCondLst>
                                  <p:childTnLst>
                                    <p:animScale>
                                      <p:cBhvr>
                                        <p:cTn id="151" dur="1500" fill="hold"/>
                                        <p:tgtEl>
                                          <p:spTgt spid="13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P spid="86" grpId="1" animBg="1"/>
      <p:bldP spid="86" grpId="2" animBg="1"/>
      <p:bldP spid="86" grpId="3" animBg="1"/>
      <p:bldP spid="87" grpId="0" animBg="1"/>
      <p:bldP spid="87" grpId="1" animBg="1"/>
      <p:bldP spid="87" grpId="2" animBg="1"/>
      <p:bldP spid="87" grpId="3" animBg="1"/>
      <p:bldP spid="88" grpId="0" animBg="1"/>
      <p:bldP spid="88" grpId="1" animBg="1"/>
      <p:bldP spid="88" grpId="2" animBg="1"/>
      <p:bldP spid="88" grpId="3" animBg="1"/>
      <p:bldP spid="89" grpId="0" animBg="1"/>
      <p:bldP spid="89" grpId="1" animBg="1"/>
      <p:bldP spid="89" grpId="2" animBg="1"/>
      <p:bldP spid="90" grpId="0" animBg="1"/>
      <p:bldP spid="90" grpId="1" animBg="1"/>
      <p:bldP spid="90" grpId="2" animBg="1"/>
      <p:bldP spid="91" grpId="0" animBg="1"/>
      <p:bldP spid="91" grpId="1" animBg="1"/>
      <p:bldP spid="91" grpId="2" animBg="1"/>
      <p:bldP spid="136" grpId="0" animBg="1"/>
      <p:bldP spid="136" grpId="1" animBg="1"/>
      <p:bldP spid="136" grpId="2" animBg="1"/>
      <p:bldP spid="136" grpId="3" animBg="1"/>
      <p:bldP spid="142" grpId="0" animBg="1"/>
      <p:bldP spid="142" grpId="1" animBg="1"/>
      <p:bldP spid="142" grpId="2" animBg="1"/>
      <p:bldP spid="142" grpId="3" animBg="1"/>
      <p:bldP spid="143" grpId="0" animBg="1"/>
      <p:bldP spid="143" grpId="1" animBg="1"/>
      <p:bldP spid="143" grpId="2" animBg="1"/>
      <p:bldP spid="143"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4"/>
          <p:cNvPicPr>
            <a:picLocks noChangeAspect="1"/>
          </p:cNvPicPr>
          <p:nvPr/>
        </p:nvPicPr>
        <p:blipFill>
          <a:blip r:embed="rId3" cstate="email">
            <a:extLst>
              <a:ext uri="{28A0092B-C50C-407E-A947-70E740481C1C}">
                <a14:useLocalDpi xmlns:a14="http://schemas.microsoft.com/office/drawing/2010/main"/>
              </a:ext>
            </a:extLst>
          </a:blip>
          <a:srcRect t="5991" b="23118"/>
          <a:stretch>
            <a:fillRect/>
          </a:stretch>
        </p:blipFill>
        <p:spPr bwMode="auto">
          <a:xfrm>
            <a:off x="1588" y="1073153"/>
            <a:ext cx="1852612"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3"/>
          <p:cNvPicPr>
            <a:picLocks noChangeAspect="1"/>
          </p:cNvPicPr>
          <p:nvPr/>
        </p:nvPicPr>
        <p:blipFill>
          <a:blip r:embed="rId4" cstate="email">
            <a:extLst>
              <a:ext uri="{28A0092B-C50C-407E-A947-70E740481C1C}">
                <a14:useLocalDpi xmlns:a14="http://schemas.microsoft.com/office/drawing/2010/main"/>
              </a:ext>
            </a:extLst>
          </a:blip>
          <a:srcRect t="20937" b="8171"/>
          <a:stretch>
            <a:fillRect/>
          </a:stretch>
        </p:blipFill>
        <p:spPr bwMode="auto">
          <a:xfrm>
            <a:off x="7300913" y="1073153"/>
            <a:ext cx="1846262"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1"/>
          <p:cNvPicPr>
            <a:picLocks noChangeAspect="1"/>
          </p:cNvPicPr>
          <p:nvPr/>
        </p:nvPicPr>
        <p:blipFill>
          <a:blip r:embed="rId5" cstate="screen">
            <a:extLst>
              <a:ext uri="{28A0092B-C50C-407E-A947-70E740481C1C}">
                <a14:useLocalDpi xmlns:a14="http://schemas.microsoft.com/office/drawing/2010/main"/>
              </a:ext>
            </a:extLst>
          </a:blip>
          <a:srcRect t="21028" b="8079"/>
          <a:stretch>
            <a:fillRect/>
          </a:stretch>
        </p:blipFill>
        <p:spPr bwMode="auto">
          <a:xfrm>
            <a:off x="1854200" y="1073153"/>
            <a:ext cx="1843088"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p:cNvPicPr>
            <a:picLocks noChangeAspect="1"/>
          </p:cNvPicPr>
          <p:nvPr/>
        </p:nvPicPr>
        <p:blipFill>
          <a:blip r:embed="rId6" cstate="email">
            <a:extLst>
              <a:ext uri="{28A0092B-C50C-407E-A947-70E740481C1C}">
                <a14:useLocalDpi xmlns:a14="http://schemas.microsoft.com/office/drawing/2010/main"/>
              </a:ext>
            </a:extLst>
          </a:blip>
          <a:srcRect t="20845" b="8264"/>
          <a:stretch>
            <a:fillRect/>
          </a:stretch>
        </p:blipFill>
        <p:spPr bwMode="auto">
          <a:xfrm>
            <a:off x="3687763" y="1073153"/>
            <a:ext cx="1847850"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7"/>
          <p:cNvPicPr>
            <a:picLocks noChangeAspect="1"/>
          </p:cNvPicPr>
          <p:nvPr/>
        </p:nvPicPr>
        <p:blipFill>
          <a:blip r:embed="rId7" cstate="screen">
            <a:extLst>
              <a:ext uri="{28A0092B-C50C-407E-A947-70E740481C1C}">
                <a14:useLocalDpi xmlns:a14="http://schemas.microsoft.com/office/drawing/2010/main"/>
              </a:ext>
            </a:extLst>
          </a:blip>
          <a:srcRect t="20858" b="8206"/>
          <a:stretch>
            <a:fillRect/>
          </a:stretch>
        </p:blipFill>
        <p:spPr bwMode="auto">
          <a:xfrm>
            <a:off x="5457825" y="1073153"/>
            <a:ext cx="1852613"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4641" y="1073955"/>
            <a:ext cx="9156700" cy="3511603"/>
          </a:xfrm>
          <a:prstGeom prst="rect">
            <a:avLst/>
          </a:prstGeom>
          <a:gradFill flip="none" rotWithShape="1">
            <a:gsLst>
              <a:gs pos="0">
                <a:schemeClr val="bg1"/>
              </a:gs>
              <a:gs pos="77000">
                <a:schemeClr val="bg1">
                  <a:alpha val="2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800" dirty="0">
              <a:latin typeface="Arial"/>
              <a:ea typeface="ＭＳ Ｐゴシック"/>
            </a:endParaRPr>
          </a:p>
        </p:txBody>
      </p:sp>
      <p:sp>
        <p:nvSpPr>
          <p:cNvPr id="36" name="Rectangle 35"/>
          <p:cNvSpPr/>
          <p:nvPr/>
        </p:nvSpPr>
        <p:spPr>
          <a:xfrm>
            <a:off x="-6350" y="3493967"/>
            <a:ext cx="9163050" cy="452438"/>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a:defRPr/>
            </a:pPr>
            <a:endParaRPr lang="en-US" sz="1100" dirty="0">
              <a:solidFill>
                <a:schemeClr val="tx1">
                  <a:lumMod val="75000"/>
                </a:schemeClr>
              </a:solidFill>
              <a:latin typeface="Arial"/>
              <a:ea typeface="ＭＳ Ｐゴシック"/>
            </a:endParaRPr>
          </a:p>
        </p:txBody>
      </p:sp>
      <p:sp>
        <p:nvSpPr>
          <p:cNvPr id="35" name="Text Box 119"/>
          <p:cNvSpPr txBox="1">
            <a:spLocks noChangeArrowheads="1"/>
          </p:cNvSpPr>
          <p:nvPr/>
        </p:nvSpPr>
        <p:spPr bwMode="auto">
          <a:xfrm>
            <a:off x="1854144" y="3511321"/>
            <a:ext cx="1779508" cy="403975"/>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lIns="102878" tIns="68586" rIns="68586" bIns="68586" anchor="ctr">
            <a:spAutoFit/>
          </a:bodyPr>
          <a:lstStyle>
            <a:defPPr>
              <a:defRPr lang="en-US"/>
            </a:defPPr>
            <a:lvl1pPr fontAlgn="base">
              <a:lnSpc>
                <a:spcPct val="95000"/>
              </a:lnSpc>
              <a:spcBef>
                <a:spcPts val="600"/>
              </a:spcBef>
              <a:defRPr sz="1400" b="1" kern="0">
                <a:solidFill>
                  <a:srgbClr val="FFFFFF">
                    <a:lumMod val="95000"/>
                  </a:srgbClr>
                </a:solidFill>
                <a:effectLst>
                  <a:outerShdw blurRad="254000" algn="ctr" rotWithShape="0">
                    <a:prstClr val="black">
                      <a:alpha val="50000"/>
                    </a:prstClr>
                  </a:outerShdw>
                </a:effectLst>
                <a:ea typeface="ＭＳ Ｐゴシック" pitchFamily="34" charset="-128"/>
              </a:defRPr>
            </a:lvl1pPr>
          </a:lstStyle>
          <a:p>
            <a:pPr algn="ctr">
              <a:defRPr/>
            </a:pPr>
            <a:r>
              <a:rPr lang="ja-JP" altLang="en-US" sz="1800" b="0" dirty="0">
                <a:solidFill>
                  <a:schemeClr val="tx1">
                    <a:lumMod val="75000"/>
                  </a:schemeClr>
                </a:solidFill>
                <a:effectLst/>
                <a:latin typeface="Arial"/>
                <a:ea typeface="ＭＳ Ｐゴシック"/>
              </a:rPr>
              <a:t>医療</a:t>
            </a:r>
          </a:p>
        </p:txBody>
      </p:sp>
      <p:sp>
        <p:nvSpPr>
          <p:cNvPr id="40" name="Text Box 119"/>
          <p:cNvSpPr txBox="1">
            <a:spLocks noChangeArrowheads="1"/>
          </p:cNvSpPr>
          <p:nvPr/>
        </p:nvSpPr>
        <p:spPr bwMode="auto">
          <a:xfrm>
            <a:off x="4641" y="3511321"/>
            <a:ext cx="1809564" cy="403975"/>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lIns="102878" tIns="68586" rIns="68586" bIns="68586" anchor="ctr">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algn="ctr">
              <a:defRPr/>
            </a:pPr>
            <a:r>
              <a:rPr lang="ja-JP" altLang="en-US" sz="1800" b="0" dirty="0">
                <a:solidFill>
                  <a:schemeClr val="tx1">
                    <a:lumMod val="75000"/>
                  </a:schemeClr>
                </a:solidFill>
                <a:effectLst/>
                <a:latin typeface="Arial"/>
                <a:ea typeface="ＭＳ Ｐゴシック"/>
              </a:rPr>
              <a:t>官公庁</a:t>
            </a:r>
          </a:p>
        </p:txBody>
      </p:sp>
      <p:sp>
        <p:nvSpPr>
          <p:cNvPr id="47" name="Text Box 119"/>
          <p:cNvSpPr txBox="1">
            <a:spLocks noChangeArrowheads="1"/>
          </p:cNvSpPr>
          <p:nvPr/>
        </p:nvSpPr>
        <p:spPr bwMode="auto">
          <a:xfrm>
            <a:off x="3665126" y="3511321"/>
            <a:ext cx="1797737" cy="403975"/>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lIns="0" tIns="68586" rIns="0" bIns="68586" anchor="ctr">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algn="ctr">
              <a:spcBef>
                <a:spcPts val="0"/>
              </a:spcBef>
              <a:defRPr/>
            </a:pPr>
            <a:r>
              <a:rPr lang="ja-JP" altLang="en-US" sz="1800" b="0" dirty="0">
                <a:solidFill>
                  <a:schemeClr val="tx1">
                    <a:lumMod val="75000"/>
                  </a:schemeClr>
                </a:solidFill>
                <a:effectLst/>
                <a:latin typeface="Arial"/>
                <a:ea typeface="ＭＳ Ｐゴシック"/>
              </a:rPr>
              <a:t>製造</a:t>
            </a:r>
          </a:p>
        </p:txBody>
      </p:sp>
      <p:sp>
        <p:nvSpPr>
          <p:cNvPr id="39" name="Text Box 119"/>
          <p:cNvSpPr txBox="1">
            <a:spLocks noChangeArrowheads="1"/>
          </p:cNvSpPr>
          <p:nvPr/>
        </p:nvSpPr>
        <p:spPr bwMode="auto">
          <a:xfrm>
            <a:off x="5494334" y="3511321"/>
            <a:ext cx="1809565" cy="403975"/>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lIns="102878" tIns="68586" rIns="68586" bIns="68586" anchor="ctr">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algn="ctr">
              <a:defRPr/>
            </a:pPr>
            <a:r>
              <a:rPr lang="ja-JP" altLang="en-US" sz="1800" b="0" dirty="0">
                <a:solidFill>
                  <a:schemeClr val="tx1">
                    <a:lumMod val="75000"/>
                  </a:schemeClr>
                </a:solidFill>
                <a:effectLst/>
                <a:latin typeface="Arial"/>
                <a:ea typeface="ＭＳ Ｐゴシック"/>
              </a:rPr>
              <a:t>教育</a:t>
            </a:r>
          </a:p>
        </p:txBody>
      </p:sp>
      <p:cxnSp>
        <p:nvCxnSpPr>
          <p:cNvPr id="21" name="Straight Connector 20"/>
          <p:cNvCxnSpPr/>
          <p:nvPr/>
        </p:nvCxnSpPr>
        <p:spPr>
          <a:xfrm>
            <a:off x="1835150" y="0"/>
            <a:ext cx="0" cy="5143500"/>
          </a:xfrm>
          <a:prstGeom prst="line">
            <a:avLst/>
          </a:prstGeom>
          <a:ln w="31750">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76650" y="0"/>
            <a:ext cx="0" cy="5143500"/>
          </a:xfrm>
          <a:prstGeom prst="line">
            <a:avLst/>
          </a:prstGeom>
          <a:ln w="31750">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37188" y="0"/>
            <a:ext cx="0" cy="5143500"/>
          </a:xfrm>
          <a:prstGeom prst="line">
            <a:avLst/>
          </a:prstGeom>
          <a:ln w="31750">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78688" y="0"/>
            <a:ext cx="0" cy="5143500"/>
          </a:xfrm>
          <a:prstGeom prst="line">
            <a:avLst/>
          </a:prstGeom>
          <a:ln w="31750">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Text Box 119"/>
          <p:cNvSpPr txBox="1">
            <a:spLocks noChangeArrowheads="1"/>
          </p:cNvSpPr>
          <p:nvPr/>
        </p:nvSpPr>
        <p:spPr bwMode="auto">
          <a:xfrm>
            <a:off x="7335366" y="3511321"/>
            <a:ext cx="1821742" cy="403975"/>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lIns="102878" tIns="68586" rIns="68586" bIns="68586" anchor="ctr">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algn="ctr">
              <a:defRPr/>
            </a:pPr>
            <a:r>
              <a:rPr lang="ja-JP" altLang="en-US" sz="1800" b="0" dirty="0">
                <a:solidFill>
                  <a:schemeClr val="tx1">
                    <a:lumMod val="75000"/>
                  </a:schemeClr>
                </a:solidFill>
                <a:effectLst/>
                <a:latin typeface="Arial"/>
                <a:ea typeface="ＭＳ Ｐゴシック"/>
              </a:rPr>
              <a:t>金融</a:t>
            </a:r>
          </a:p>
        </p:txBody>
      </p:sp>
      <p:sp>
        <p:nvSpPr>
          <p:cNvPr id="49169" name="Title 1"/>
          <p:cNvSpPr>
            <a:spLocks noGrp="1"/>
          </p:cNvSpPr>
          <p:nvPr>
            <p:ph type="title"/>
          </p:nvPr>
        </p:nvSpPr>
        <p:spPr/>
        <p:txBody>
          <a:bodyPr/>
          <a:lstStyle/>
          <a:p>
            <a:r>
              <a:rPr lang="ja-JP" altLang="en-US">
                <a:latin typeface="Arial"/>
                <a:ea typeface="ＭＳ Ｐゴシック"/>
              </a:rPr>
              <a:t>デジタル化はすべての業界に効果をもたらします</a:t>
            </a:r>
            <a:endParaRPr lang="ja-JP" altLang="en-US" dirty="0">
              <a:latin typeface="Arial"/>
              <a:ea typeface="ＭＳ Ｐゴシック"/>
            </a:endParaRPr>
          </a:p>
        </p:txBody>
      </p:sp>
    </p:spTree>
    <p:extLst>
      <p:ext uri="{BB962C8B-B14F-4D97-AF65-F5344CB8AC3E}">
        <p14:creationId xmlns:p14="http://schemas.microsoft.com/office/powerpoint/2010/main" val="41995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8412" y="1241311"/>
            <a:ext cx="6035587" cy="3903687"/>
          </a:xfrm>
          <a:prstGeom prst="rect">
            <a:avLst/>
          </a:prstGeom>
        </p:spPr>
      </p:pic>
      <p:sp>
        <p:nvSpPr>
          <p:cNvPr id="21" name="Rectangle 20"/>
          <p:cNvSpPr/>
          <p:nvPr/>
        </p:nvSpPr>
        <p:spPr>
          <a:xfrm>
            <a:off x="2986329" y="1145052"/>
            <a:ext cx="4984191" cy="3999945"/>
          </a:xfrm>
          <a:prstGeom prst="rect">
            <a:avLst/>
          </a:prstGeom>
          <a:gradFill>
            <a:gsLst>
              <a:gs pos="37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 name="Title 1"/>
          <p:cNvSpPr>
            <a:spLocks noGrp="1"/>
          </p:cNvSpPr>
          <p:nvPr>
            <p:ph type="title"/>
          </p:nvPr>
        </p:nvSpPr>
        <p:spPr/>
        <p:txBody>
          <a:bodyPr/>
          <a:lstStyle/>
          <a:p>
            <a:r>
              <a:rPr lang="ja-JP" altLang="en-US" dirty="0">
                <a:latin typeface="Arial"/>
                <a:ea typeface="ＭＳ Ｐゴシック"/>
              </a:rPr>
              <a:t>高密度環境向けにコスト効率の高いワイヤレスを導入</a:t>
            </a:r>
            <a:br>
              <a:rPr lang="ja-JP" altLang="en-US" dirty="0">
                <a:latin typeface="Arial"/>
                <a:ea typeface="ＭＳ Ｐゴシック"/>
              </a:rPr>
            </a:br>
            <a:r>
              <a:rPr lang="ja-JP" altLang="en-US" sz="2000" dirty="0">
                <a:solidFill>
                  <a:schemeClr val="accent1"/>
                </a:solidFill>
                <a:latin typeface="Arial"/>
                <a:ea typeface="ＭＳ Ｐゴシック"/>
              </a:rPr>
              <a:t>スタジアムやアリーナに最適</a:t>
            </a:r>
          </a:p>
        </p:txBody>
      </p:sp>
      <p:sp>
        <p:nvSpPr>
          <p:cNvPr id="11" name="Rectangle 10"/>
          <p:cNvSpPr/>
          <p:nvPr/>
        </p:nvSpPr>
        <p:spPr>
          <a:xfrm>
            <a:off x="0" y="4408081"/>
            <a:ext cx="9179911" cy="735419"/>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12" name="TextBox 11"/>
          <p:cNvSpPr txBox="1"/>
          <p:nvPr/>
        </p:nvSpPr>
        <p:spPr>
          <a:xfrm>
            <a:off x="0" y="4601992"/>
            <a:ext cx="9143999" cy="369332"/>
          </a:xfrm>
          <a:prstGeom prst="rect">
            <a:avLst/>
          </a:prstGeom>
          <a:noFill/>
        </p:spPr>
        <p:txBody>
          <a:bodyPr wrap="square" rtlCol="0">
            <a:spAutoFit/>
          </a:bodyPr>
          <a:lstStyle/>
          <a:p>
            <a:pPr algn="ctr"/>
            <a:r>
              <a:rPr lang="ja-JP" altLang="en-US" dirty="0">
                <a:solidFill>
                  <a:srgbClr val="FFFFFF"/>
                </a:solidFill>
                <a:latin typeface="Arial"/>
                <a:ea typeface="ＭＳ Ｐゴシック"/>
              </a:rPr>
              <a:t>開催地全体でファン エクスペリエンスを向上</a:t>
            </a:r>
          </a:p>
        </p:txBody>
      </p:sp>
      <p:sp>
        <p:nvSpPr>
          <p:cNvPr id="13" name="Rectangle 12"/>
          <p:cNvSpPr/>
          <p:nvPr/>
        </p:nvSpPr>
        <p:spPr>
          <a:xfrm>
            <a:off x="437766" y="1399807"/>
            <a:ext cx="3703092" cy="738664"/>
          </a:xfrm>
          <a:prstGeom prst="rect">
            <a:avLst/>
          </a:prstGeom>
        </p:spPr>
        <p:txBody>
          <a:bodyPr wrap="square">
            <a:spAutoFit/>
          </a:bodyPr>
          <a:lstStyle/>
          <a:p>
            <a:r>
              <a:rPr lang="ja-JP" altLang="en-US" sz="1400" dirty="0">
                <a:solidFill>
                  <a:srgbClr val="049FD9"/>
                </a:solidFill>
                <a:latin typeface="Arial"/>
                <a:ea typeface="ＭＳ Ｐゴシック"/>
              </a:rPr>
              <a:t>コスト効率の高い方法で一般座席エリアと特別観覧席の両方をカバーし、ファンのエクスペリエンスを向上</a:t>
            </a:r>
          </a:p>
        </p:txBody>
      </p:sp>
      <p:cxnSp>
        <p:nvCxnSpPr>
          <p:cNvPr id="14" name="Straight Connector 13"/>
          <p:cNvCxnSpPr/>
          <p:nvPr/>
        </p:nvCxnSpPr>
        <p:spPr>
          <a:xfrm>
            <a:off x="544850" y="2271161"/>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7766" y="2403851"/>
            <a:ext cx="4015788" cy="738664"/>
          </a:xfrm>
          <a:prstGeom prst="rect">
            <a:avLst/>
          </a:prstGeom>
        </p:spPr>
        <p:txBody>
          <a:bodyPr wrap="square">
            <a:spAutoFit/>
          </a:bodyPr>
          <a:lstStyle/>
          <a:p>
            <a:r>
              <a:rPr lang="en-US" altLang="ja-JP" sz="1400" dirty="0">
                <a:solidFill>
                  <a:srgbClr val="049FD9"/>
                </a:solidFill>
                <a:latin typeface="Arial"/>
                <a:ea typeface="ＭＳ Ｐゴシック"/>
              </a:rPr>
              <a:t>1 </a:t>
            </a:r>
            <a:r>
              <a:rPr lang="ja-JP" altLang="en-US" sz="1400" dirty="0">
                <a:solidFill>
                  <a:srgbClr val="049FD9"/>
                </a:solidFill>
                <a:latin typeface="Arial"/>
                <a:ea typeface="ＭＳ Ｐゴシック"/>
              </a:rPr>
              <a:t>つのアクセス ポイントに、特別観覧席用のスマート アンテナと一般座席エリアをカバーするスタジアム アンテナを搭載</a:t>
            </a:r>
          </a:p>
        </p:txBody>
      </p:sp>
      <p:cxnSp>
        <p:nvCxnSpPr>
          <p:cNvPr id="16" name="Straight Connector 15"/>
          <p:cNvCxnSpPr/>
          <p:nvPr/>
        </p:nvCxnSpPr>
        <p:spPr>
          <a:xfrm>
            <a:off x="544850" y="3275205"/>
            <a:ext cx="3723929" cy="0"/>
          </a:xfrm>
          <a:prstGeom prst="line">
            <a:avLst/>
          </a:prstGeom>
          <a:ln w="3175">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766" y="3407896"/>
            <a:ext cx="4006313" cy="738664"/>
          </a:xfrm>
          <a:prstGeom prst="rect">
            <a:avLst/>
          </a:prstGeom>
        </p:spPr>
        <p:txBody>
          <a:bodyPr wrap="square">
            <a:spAutoFit/>
          </a:bodyPr>
          <a:lstStyle/>
          <a:p>
            <a:r>
              <a:rPr lang="ja-JP" altLang="en-US" sz="1400" dirty="0">
                <a:solidFill>
                  <a:srgbClr val="049FD9"/>
                </a:solidFill>
                <a:latin typeface="Arial"/>
                <a:ea typeface="ＭＳ Ｐゴシック"/>
              </a:rPr>
              <a:t>シート設計を競合他社と比べた場合、高密度アンテナのワイヤレスを導入することで、時間とコストが大幅に削減</a:t>
            </a:r>
          </a:p>
        </p:txBody>
      </p:sp>
    </p:spTree>
    <p:extLst>
      <p:ext uri="{BB962C8B-B14F-4D97-AF65-F5344CB8AC3E}">
        <p14:creationId xmlns:p14="http://schemas.microsoft.com/office/powerpoint/2010/main" val="21971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1658" y="1096757"/>
            <a:ext cx="5768325" cy="3864387"/>
          </a:xfrm>
          <a:prstGeom prst="rect">
            <a:avLst/>
          </a:prstGeom>
        </p:spPr>
      </p:pic>
      <p:sp>
        <p:nvSpPr>
          <p:cNvPr id="25" name="Rectangle 1"/>
          <p:cNvSpPr/>
          <p:nvPr>
            <p:custDataLst>
              <p:tags r:id="rId1"/>
            </p:custDataLst>
          </p:nvPr>
        </p:nvSpPr>
        <p:spPr>
          <a:xfrm>
            <a:off x="0" y="274320"/>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8" name="Rectangle 57"/>
          <p:cNvSpPr/>
          <p:nvPr/>
        </p:nvSpPr>
        <p:spPr>
          <a:xfrm rot="5400000">
            <a:off x="4003383" y="-4009975"/>
            <a:ext cx="1146222"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59" name="Title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a:latin typeface="Arial"/>
                <a:ea typeface="ＭＳ Ｐゴシック"/>
              </a:rPr>
              <a:t>マクロ</a:t>
            </a:r>
            <a:r>
              <a:rPr lang="en-US" altLang="ja-JP" dirty="0">
                <a:latin typeface="Arial"/>
                <a:ea typeface="ＭＳ Ｐゴシック"/>
              </a:rPr>
              <a:t>/</a:t>
            </a:r>
            <a:r>
              <a:rPr lang="ja-JP" altLang="en-US" dirty="0">
                <a:latin typeface="Arial"/>
                <a:ea typeface="ＭＳ Ｐゴシック"/>
              </a:rPr>
              <a:t>マクロ </a:t>
            </a:r>
            <a:r>
              <a:rPr lang="en-US" altLang="ja-JP" dirty="0">
                <a:latin typeface="Arial"/>
                <a:ea typeface="ＭＳ Ｐゴシック"/>
              </a:rPr>
              <a:t>– HPE/Aruba</a:t>
            </a:r>
            <a:br>
              <a:rPr lang="ja-JP" altLang="en-US" dirty="0">
                <a:latin typeface="Arial"/>
                <a:ea typeface="ＭＳ Ｐゴシック"/>
              </a:rPr>
            </a:br>
            <a:r>
              <a:rPr lang="ja-JP" altLang="en-US" sz="2000" dirty="0">
                <a:solidFill>
                  <a:schemeClr val="accent1"/>
                </a:solidFill>
                <a:latin typeface="Arial"/>
                <a:ea typeface="ＭＳ Ｐゴシック"/>
              </a:rPr>
              <a:t>異なるセルの専用アクセス ポイント</a:t>
            </a:r>
          </a:p>
        </p:txBody>
      </p:sp>
      <p:sp>
        <p:nvSpPr>
          <p:cNvPr id="64" name="Oval 63"/>
          <p:cNvSpPr/>
          <p:nvPr/>
        </p:nvSpPr>
        <p:spPr>
          <a:xfrm>
            <a:off x="3378106" y="1725045"/>
            <a:ext cx="1051914" cy="10519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5" name="Oval 64"/>
          <p:cNvSpPr/>
          <p:nvPr/>
        </p:nvSpPr>
        <p:spPr>
          <a:xfrm>
            <a:off x="3508904" y="1855843"/>
            <a:ext cx="790318" cy="790318"/>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6" name="Oval 65"/>
          <p:cNvSpPr/>
          <p:nvPr/>
        </p:nvSpPr>
        <p:spPr>
          <a:xfrm>
            <a:off x="3663508" y="2010448"/>
            <a:ext cx="481111" cy="481109"/>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7" name="Oval 66"/>
          <p:cNvSpPr/>
          <p:nvPr/>
        </p:nvSpPr>
        <p:spPr>
          <a:xfrm>
            <a:off x="4589171" y="2736197"/>
            <a:ext cx="1324228" cy="1324228"/>
          </a:xfrm>
          <a:prstGeom prst="ellipse">
            <a:avLst/>
          </a:prstGeom>
          <a:solidFill>
            <a:schemeClr val="bg2">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8" name="Oval 67"/>
          <p:cNvSpPr/>
          <p:nvPr/>
        </p:nvSpPr>
        <p:spPr>
          <a:xfrm>
            <a:off x="4753829" y="2900855"/>
            <a:ext cx="994912" cy="994912"/>
          </a:xfrm>
          <a:prstGeom prst="ellipse">
            <a:avLst/>
          </a:prstGeom>
          <a:solidFill>
            <a:schemeClr val="bg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9" name="Oval 68"/>
          <p:cNvSpPr/>
          <p:nvPr/>
        </p:nvSpPr>
        <p:spPr>
          <a:xfrm>
            <a:off x="4948456" y="3095483"/>
            <a:ext cx="605658" cy="605656"/>
          </a:xfrm>
          <a:prstGeom prst="ellipse">
            <a:avLst/>
          </a:prstGeom>
          <a:solidFill>
            <a:schemeClr val="bg2">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6" name="Group 92"/>
          <p:cNvGrpSpPr/>
          <p:nvPr/>
        </p:nvGrpSpPr>
        <p:grpSpPr>
          <a:xfrm>
            <a:off x="5079688" y="3226714"/>
            <a:ext cx="343195" cy="343195"/>
            <a:chOff x="11022921" y="-2056847"/>
            <a:chExt cx="904242" cy="904242"/>
          </a:xfrm>
        </p:grpSpPr>
        <p:sp>
          <p:nvSpPr>
            <p:cNvPr id="17" name="Oval 16"/>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18" name="Group 94"/>
            <p:cNvGrpSpPr/>
            <p:nvPr/>
          </p:nvGrpSpPr>
          <p:grpSpPr>
            <a:xfrm>
              <a:off x="11228154" y="-1852412"/>
              <a:ext cx="493776" cy="495372"/>
              <a:chOff x="6003191" y="4235559"/>
              <a:chExt cx="493776" cy="495372"/>
            </a:xfrm>
            <a:solidFill>
              <a:schemeClr val="accent4"/>
            </a:solidFill>
          </p:grpSpPr>
          <p:sp>
            <p:nvSpPr>
              <p:cNvPr id="19"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20" name="Freeform 19"/>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grpSp>
        <p:nvGrpSpPr>
          <p:cNvPr id="57" name="Group 92"/>
          <p:cNvGrpSpPr/>
          <p:nvPr/>
        </p:nvGrpSpPr>
        <p:grpSpPr>
          <a:xfrm>
            <a:off x="3732466" y="2079405"/>
            <a:ext cx="343195" cy="343195"/>
            <a:chOff x="11022921" y="-2056847"/>
            <a:chExt cx="904242" cy="904242"/>
          </a:xfrm>
        </p:grpSpPr>
        <p:sp>
          <p:nvSpPr>
            <p:cNvPr id="60" name="Oval 59"/>
            <p:cNvSpPr/>
            <p:nvPr/>
          </p:nvSpPr>
          <p:spPr>
            <a:xfrm>
              <a:off x="11022921" y="-2056847"/>
              <a:ext cx="904242" cy="904242"/>
            </a:xfrm>
            <a:prstGeom prst="ellipse">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1" name="Group 94"/>
            <p:cNvGrpSpPr/>
            <p:nvPr/>
          </p:nvGrpSpPr>
          <p:grpSpPr>
            <a:xfrm>
              <a:off x="11228154" y="-1852412"/>
              <a:ext cx="493776" cy="495372"/>
              <a:chOff x="6003191" y="4235559"/>
              <a:chExt cx="493776" cy="495372"/>
            </a:xfrm>
            <a:solidFill>
              <a:schemeClr val="accent4"/>
            </a:solidFill>
          </p:grpSpPr>
          <p:sp>
            <p:nvSpPr>
              <p:cNvPr id="6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sp>
            <p:nvSpPr>
              <p:cNvPr id="63" name="Freeform 6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cs typeface="+mn-cs"/>
                </a:endParaRPr>
              </a:p>
            </p:txBody>
          </p:sp>
        </p:grpSp>
      </p:grpSp>
      <p:sp>
        <p:nvSpPr>
          <p:cNvPr id="23" name="Rectangle 22"/>
          <p:cNvSpPr/>
          <p:nvPr/>
        </p:nvSpPr>
        <p:spPr>
          <a:xfrm>
            <a:off x="0" y="4601992"/>
            <a:ext cx="9179911" cy="541508"/>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24" name="TextBox 23"/>
          <p:cNvSpPr txBox="1"/>
          <p:nvPr/>
        </p:nvSpPr>
        <p:spPr>
          <a:xfrm>
            <a:off x="0" y="4697242"/>
            <a:ext cx="9143999" cy="369332"/>
          </a:xfrm>
          <a:prstGeom prst="rect">
            <a:avLst/>
          </a:prstGeom>
          <a:noFill/>
        </p:spPr>
        <p:txBody>
          <a:bodyPr wrap="square" rtlCol="0">
            <a:spAutoFit/>
          </a:bodyPr>
          <a:lstStyle/>
          <a:p>
            <a:pPr algn="ctr"/>
            <a:r>
              <a:rPr lang="ja-JP" altLang="en-US" dirty="0">
                <a:solidFill>
                  <a:srgbClr val="FFFFFF"/>
                </a:solidFill>
                <a:latin typeface="Arial"/>
                <a:ea typeface="ＭＳ Ｐゴシック"/>
              </a:rPr>
              <a:t>複数のアクセス ポイントで複数のエリアをカバー</a:t>
            </a:r>
            <a:endParaRPr lang="ja-JP" altLang="en-US" dirty="0">
              <a:solidFill>
                <a:srgbClr val="FFFFFF"/>
              </a:solidFill>
              <a:latin typeface="Arial"/>
              <a:ea typeface="ＭＳ Ｐゴシック"/>
              <a:cs typeface="+mn-cs"/>
            </a:endParaRPr>
          </a:p>
        </p:txBody>
      </p:sp>
    </p:spTree>
    <p:extLst>
      <p:ext uri="{BB962C8B-B14F-4D97-AF65-F5344CB8AC3E}">
        <p14:creationId xmlns:p14="http://schemas.microsoft.com/office/powerpoint/2010/main" val="33173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0" presetClass="exit" presetSubtype="0" repeatCount="indefinite" fill="hold" grpId="1" nodeType="withEffect">
                                  <p:stCondLst>
                                    <p:cond delay="50"/>
                                  </p:stCondLst>
                                  <p:childTnLst>
                                    <p:animEffect transition="out" filter="fade">
                                      <p:cBhvr>
                                        <p:cTn id="12" dur="1500"/>
                                        <p:tgtEl>
                                          <p:spTgt spid="66"/>
                                        </p:tgtEl>
                                      </p:cBhvr>
                                    </p:animEffect>
                                    <p:set>
                                      <p:cBhvr>
                                        <p:cTn id="13" dur="1" fill="hold">
                                          <p:stCondLst>
                                            <p:cond delay="1499"/>
                                          </p:stCondLst>
                                        </p:cTn>
                                        <p:tgtEl>
                                          <p:spTgt spid="66"/>
                                        </p:tgtEl>
                                        <p:attrNameLst>
                                          <p:attrName>style.visibility</p:attrName>
                                        </p:attrNameLst>
                                      </p:cBhvr>
                                      <p:to>
                                        <p:strVal val="hidden"/>
                                      </p:to>
                                    </p:set>
                                  </p:childTnLst>
                                </p:cTn>
                              </p:par>
                              <p:par>
                                <p:cTn id="14" presetID="6" presetClass="emph" presetSubtype="0" repeatCount="indefinite" decel="100000" fill="hold" grpId="2" nodeType="withEffect">
                                  <p:stCondLst>
                                    <p:cond delay="50"/>
                                  </p:stCondLst>
                                  <p:childTnLst>
                                    <p:animScale>
                                      <p:cBhvr>
                                        <p:cTn id="15" dur="1500" fill="hold"/>
                                        <p:tgtEl>
                                          <p:spTgt spid="66"/>
                                        </p:tgtEl>
                                      </p:cBhvr>
                                      <p:by x="125000" y="125000"/>
                                    </p:animScale>
                                  </p:childTnLst>
                                </p:cTn>
                              </p:par>
                              <p:par>
                                <p:cTn id="16" presetID="1" presetClass="entr" presetSubtype="0" fill="hold" grpId="0" nodeType="withEffect">
                                  <p:stCondLst>
                                    <p:cond delay="150"/>
                                  </p:stCondLst>
                                  <p:childTnLst>
                                    <p:set>
                                      <p:cBhvr>
                                        <p:cTn id="17" dur="1" fill="hold">
                                          <p:stCondLst>
                                            <p:cond delay="0"/>
                                          </p:stCondLst>
                                        </p:cTn>
                                        <p:tgtEl>
                                          <p:spTgt spid="65"/>
                                        </p:tgtEl>
                                        <p:attrNameLst>
                                          <p:attrName>style.visibility</p:attrName>
                                        </p:attrNameLst>
                                      </p:cBhvr>
                                      <p:to>
                                        <p:strVal val="visible"/>
                                      </p:to>
                                    </p:set>
                                  </p:childTnLst>
                                </p:cTn>
                              </p:par>
                              <p:par>
                                <p:cTn id="18" presetID="10" presetClass="exit" presetSubtype="0" repeatCount="indefinite" fill="hold" grpId="1" nodeType="withEffect">
                                  <p:stCondLst>
                                    <p:cond delay="200"/>
                                  </p:stCondLst>
                                  <p:childTnLst>
                                    <p:animEffect transition="out" filter="fade">
                                      <p:cBhvr>
                                        <p:cTn id="19" dur="1500"/>
                                        <p:tgtEl>
                                          <p:spTgt spid="65"/>
                                        </p:tgtEl>
                                      </p:cBhvr>
                                    </p:animEffect>
                                    <p:set>
                                      <p:cBhvr>
                                        <p:cTn id="20" dur="1" fill="hold">
                                          <p:stCondLst>
                                            <p:cond delay="1499"/>
                                          </p:stCondLst>
                                        </p:cTn>
                                        <p:tgtEl>
                                          <p:spTgt spid="65"/>
                                        </p:tgtEl>
                                        <p:attrNameLst>
                                          <p:attrName>style.visibility</p:attrName>
                                        </p:attrNameLst>
                                      </p:cBhvr>
                                      <p:to>
                                        <p:strVal val="hidden"/>
                                      </p:to>
                                    </p:set>
                                  </p:childTnLst>
                                </p:cTn>
                              </p:par>
                              <p:par>
                                <p:cTn id="21" presetID="6" presetClass="emph" presetSubtype="0" repeatCount="indefinite" decel="100000" fill="hold" grpId="2" nodeType="withEffect">
                                  <p:stCondLst>
                                    <p:cond delay="150"/>
                                  </p:stCondLst>
                                  <p:childTnLst>
                                    <p:animScale>
                                      <p:cBhvr>
                                        <p:cTn id="22" dur="1500" fill="hold"/>
                                        <p:tgtEl>
                                          <p:spTgt spid="65"/>
                                        </p:tgtEl>
                                      </p:cBhvr>
                                      <p:by x="125000" y="125000"/>
                                    </p:animScale>
                                  </p:childTnLst>
                                </p:cTn>
                              </p:par>
                              <p:par>
                                <p:cTn id="23" presetID="1" presetClass="entr" presetSubtype="0" fill="hold" grpId="0" nodeType="withEffect">
                                  <p:stCondLst>
                                    <p:cond delay="250"/>
                                  </p:stCondLst>
                                  <p:childTnLst>
                                    <p:set>
                                      <p:cBhvr>
                                        <p:cTn id="24" dur="1" fill="hold">
                                          <p:stCondLst>
                                            <p:cond delay="0"/>
                                          </p:stCondLst>
                                        </p:cTn>
                                        <p:tgtEl>
                                          <p:spTgt spid="64"/>
                                        </p:tgtEl>
                                        <p:attrNameLst>
                                          <p:attrName>style.visibility</p:attrName>
                                        </p:attrNameLst>
                                      </p:cBhvr>
                                      <p:to>
                                        <p:strVal val="visible"/>
                                      </p:to>
                                    </p:set>
                                  </p:childTnLst>
                                </p:cTn>
                              </p:par>
                              <p:par>
                                <p:cTn id="25" presetID="10" presetClass="exit" presetSubtype="0" repeatCount="indefinite" fill="hold" grpId="1" nodeType="withEffect">
                                  <p:stCondLst>
                                    <p:cond delay="300"/>
                                  </p:stCondLst>
                                  <p:childTnLst>
                                    <p:animEffect transition="out" filter="fade">
                                      <p:cBhvr>
                                        <p:cTn id="26" dur="1500"/>
                                        <p:tgtEl>
                                          <p:spTgt spid="64"/>
                                        </p:tgtEl>
                                      </p:cBhvr>
                                    </p:animEffect>
                                    <p:set>
                                      <p:cBhvr>
                                        <p:cTn id="27" dur="1" fill="hold">
                                          <p:stCondLst>
                                            <p:cond delay="1499"/>
                                          </p:stCondLst>
                                        </p:cTn>
                                        <p:tgtEl>
                                          <p:spTgt spid="64"/>
                                        </p:tgtEl>
                                        <p:attrNameLst>
                                          <p:attrName>style.visibility</p:attrName>
                                        </p:attrNameLst>
                                      </p:cBhvr>
                                      <p:to>
                                        <p:strVal val="hidden"/>
                                      </p:to>
                                    </p:set>
                                  </p:childTnLst>
                                </p:cTn>
                              </p:par>
                              <p:par>
                                <p:cTn id="28" presetID="6" presetClass="emph" presetSubtype="0" repeatCount="indefinite" decel="100000" fill="hold" grpId="2" nodeType="withEffect">
                                  <p:stCondLst>
                                    <p:cond delay="300"/>
                                  </p:stCondLst>
                                  <p:childTnLst>
                                    <p:animScale>
                                      <p:cBhvr>
                                        <p:cTn id="29" dur="1500" fill="hold"/>
                                        <p:tgtEl>
                                          <p:spTgt spid="64"/>
                                        </p:tgtEl>
                                      </p:cBhvr>
                                      <p:by x="125000" y="125000"/>
                                    </p:animScale>
                                  </p:childTnLst>
                                </p:cTn>
                              </p:par>
                              <p:par>
                                <p:cTn id="30" presetID="1" presetClass="entr" presetSubtype="0" fill="hold" grpId="0" nodeType="withEffect">
                                  <p:stCondLst>
                                    <p:cond delay="0"/>
                                  </p:stCondLst>
                                  <p:childTnLst>
                                    <p:set>
                                      <p:cBhvr>
                                        <p:cTn id="31" dur="1" fill="hold">
                                          <p:stCondLst>
                                            <p:cond delay="0"/>
                                          </p:stCondLst>
                                        </p:cTn>
                                        <p:tgtEl>
                                          <p:spTgt spid="69"/>
                                        </p:tgtEl>
                                        <p:attrNameLst>
                                          <p:attrName>style.visibility</p:attrName>
                                        </p:attrNameLst>
                                      </p:cBhvr>
                                      <p:to>
                                        <p:strVal val="visible"/>
                                      </p:to>
                                    </p:set>
                                  </p:childTnLst>
                                </p:cTn>
                              </p:par>
                              <p:par>
                                <p:cTn id="32" presetID="10" presetClass="exit" presetSubtype="0" repeatCount="indefinite" fill="hold" grpId="1" nodeType="withEffect">
                                  <p:stCondLst>
                                    <p:cond delay="50"/>
                                  </p:stCondLst>
                                  <p:childTnLst>
                                    <p:animEffect transition="out" filter="fade">
                                      <p:cBhvr>
                                        <p:cTn id="33" dur="1500"/>
                                        <p:tgtEl>
                                          <p:spTgt spid="69"/>
                                        </p:tgtEl>
                                      </p:cBhvr>
                                    </p:animEffect>
                                    <p:set>
                                      <p:cBhvr>
                                        <p:cTn id="34" dur="1" fill="hold">
                                          <p:stCondLst>
                                            <p:cond delay="1499"/>
                                          </p:stCondLst>
                                        </p:cTn>
                                        <p:tgtEl>
                                          <p:spTgt spid="69"/>
                                        </p:tgtEl>
                                        <p:attrNameLst>
                                          <p:attrName>style.visibility</p:attrName>
                                        </p:attrNameLst>
                                      </p:cBhvr>
                                      <p:to>
                                        <p:strVal val="hidden"/>
                                      </p:to>
                                    </p:set>
                                  </p:childTnLst>
                                </p:cTn>
                              </p:par>
                              <p:par>
                                <p:cTn id="35" presetID="6" presetClass="emph" presetSubtype="0" repeatCount="indefinite" decel="100000" fill="hold" grpId="2" nodeType="withEffect">
                                  <p:stCondLst>
                                    <p:cond delay="50"/>
                                  </p:stCondLst>
                                  <p:childTnLst>
                                    <p:animScale>
                                      <p:cBhvr>
                                        <p:cTn id="36" dur="1500" fill="hold"/>
                                        <p:tgtEl>
                                          <p:spTgt spid="69"/>
                                        </p:tgtEl>
                                      </p:cBhvr>
                                      <p:by x="125000" y="125000"/>
                                    </p:animScale>
                                  </p:childTnLst>
                                </p:cTn>
                              </p:par>
                              <p:par>
                                <p:cTn id="37" presetID="1" presetClass="entr" presetSubtype="0" fill="hold" grpId="0" nodeType="withEffect">
                                  <p:stCondLst>
                                    <p:cond delay="150"/>
                                  </p:stCondLst>
                                  <p:childTnLst>
                                    <p:set>
                                      <p:cBhvr>
                                        <p:cTn id="38" dur="1" fill="hold">
                                          <p:stCondLst>
                                            <p:cond delay="0"/>
                                          </p:stCondLst>
                                        </p:cTn>
                                        <p:tgtEl>
                                          <p:spTgt spid="68"/>
                                        </p:tgtEl>
                                        <p:attrNameLst>
                                          <p:attrName>style.visibility</p:attrName>
                                        </p:attrNameLst>
                                      </p:cBhvr>
                                      <p:to>
                                        <p:strVal val="visible"/>
                                      </p:to>
                                    </p:set>
                                  </p:childTnLst>
                                </p:cTn>
                              </p:par>
                              <p:par>
                                <p:cTn id="39" presetID="10" presetClass="exit" presetSubtype="0" repeatCount="indefinite" fill="hold" grpId="1" nodeType="withEffect">
                                  <p:stCondLst>
                                    <p:cond delay="200"/>
                                  </p:stCondLst>
                                  <p:childTnLst>
                                    <p:animEffect transition="out" filter="fade">
                                      <p:cBhvr>
                                        <p:cTn id="40" dur="1500"/>
                                        <p:tgtEl>
                                          <p:spTgt spid="68"/>
                                        </p:tgtEl>
                                      </p:cBhvr>
                                    </p:animEffect>
                                    <p:set>
                                      <p:cBhvr>
                                        <p:cTn id="41" dur="1" fill="hold">
                                          <p:stCondLst>
                                            <p:cond delay="1499"/>
                                          </p:stCondLst>
                                        </p:cTn>
                                        <p:tgtEl>
                                          <p:spTgt spid="68"/>
                                        </p:tgtEl>
                                        <p:attrNameLst>
                                          <p:attrName>style.visibility</p:attrName>
                                        </p:attrNameLst>
                                      </p:cBhvr>
                                      <p:to>
                                        <p:strVal val="hidden"/>
                                      </p:to>
                                    </p:set>
                                  </p:childTnLst>
                                </p:cTn>
                              </p:par>
                              <p:par>
                                <p:cTn id="42" presetID="6" presetClass="emph" presetSubtype="0" repeatCount="indefinite" decel="100000" fill="hold" grpId="2" nodeType="withEffect">
                                  <p:stCondLst>
                                    <p:cond delay="200"/>
                                  </p:stCondLst>
                                  <p:childTnLst>
                                    <p:animScale>
                                      <p:cBhvr>
                                        <p:cTn id="43" dur="1500" fill="hold"/>
                                        <p:tgtEl>
                                          <p:spTgt spid="68"/>
                                        </p:tgtEl>
                                      </p:cBhvr>
                                      <p:by x="125000" y="125000"/>
                                    </p:animScale>
                                  </p:childTnLst>
                                </p:cTn>
                              </p:par>
                              <p:par>
                                <p:cTn id="44" presetID="1" presetClass="entr" presetSubtype="0" fill="hold" grpId="0" nodeType="withEffect">
                                  <p:stCondLst>
                                    <p:cond delay="250"/>
                                  </p:stCondLst>
                                  <p:childTnLst>
                                    <p:set>
                                      <p:cBhvr>
                                        <p:cTn id="45" dur="1" fill="hold">
                                          <p:stCondLst>
                                            <p:cond delay="0"/>
                                          </p:stCondLst>
                                        </p:cTn>
                                        <p:tgtEl>
                                          <p:spTgt spid="67"/>
                                        </p:tgtEl>
                                        <p:attrNameLst>
                                          <p:attrName>style.visibility</p:attrName>
                                        </p:attrNameLst>
                                      </p:cBhvr>
                                      <p:to>
                                        <p:strVal val="visible"/>
                                      </p:to>
                                    </p:set>
                                  </p:childTnLst>
                                </p:cTn>
                              </p:par>
                              <p:par>
                                <p:cTn id="46" presetID="10" presetClass="exit" presetSubtype="0" repeatCount="indefinite" fill="hold" grpId="1" nodeType="withEffect">
                                  <p:stCondLst>
                                    <p:cond delay="300"/>
                                  </p:stCondLst>
                                  <p:childTnLst>
                                    <p:animEffect transition="out" filter="fade">
                                      <p:cBhvr>
                                        <p:cTn id="47" dur="1500"/>
                                        <p:tgtEl>
                                          <p:spTgt spid="67"/>
                                        </p:tgtEl>
                                      </p:cBhvr>
                                    </p:animEffect>
                                    <p:set>
                                      <p:cBhvr>
                                        <p:cTn id="48" dur="1" fill="hold">
                                          <p:stCondLst>
                                            <p:cond delay="1499"/>
                                          </p:stCondLst>
                                        </p:cTn>
                                        <p:tgtEl>
                                          <p:spTgt spid="67"/>
                                        </p:tgtEl>
                                        <p:attrNameLst>
                                          <p:attrName>style.visibility</p:attrName>
                                        </p:attrNameLst>
                                      </p:cBhvr>
                                      <p:to>
                                        <p:strVal val="hidden"/>
                                      </p:to>
                                    </p:set>
                                  </p:childTnLst>
                                </p:cTn>
                              </p:par>
                              <p:par>
                                <p:cTn id="49" presetID="6" presetClass="emph" presetSubtype="0" repeatCount="indefinite" decel="100000" fill="hold" grpId="2" nodeType="withEffect">
                                  <p:stCondLst>
                                    <p:cond delay="300"/>
                                  </p:stCondLst>
                                  <p:childTnLst>
                                    <p:animScale>
                                      <p:cBhvr>
                                        <p:cTn id="50" dur="1500" fill="hold"/>
                                        <p:tgtEl>
                                          <p:spTgt spid="6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1658" y="1096757"/>
            <a:ext cx="5768325" cy="3864387"/>
          </a:xfrm>
          <a:prstGeom prst="rect">
            <a:avLst/>
          </a:prstGeom>
        </p:spPr>
      </p:pic>
      <p:sp>
        <p:nvSpPr>
          <p:cNvPr id="54" name="Rectangle 1"/>
          <p:cNvSpPr/>
          <p:nvPr>
            <p:custDataLst>
              <p:tags r:id="rId1"/>
            </p:custDataLst>
          </p:nvPr>
        </p:nvSpPr>
        <p:spPr>
          <a:xfrm>
            <a:off x="0" y="274320"/>
            <a:ext cx="8988552" cy="4773168"/>
          </a:xfrm>
          <a:custGeom>
            <a:avLst/>
            <a:gdLst>
              <a:gd name="connsiteX0" fmla="*/ 0 w 8988552"/>
              <a:gd name="connsiteY0" fmla="*/ 0 h 4782312"/>
              <a:gd name="connsiteX1" fmla="*/ 8988552 w 8988552"/>
              <a:gd name="connsiteY1" fmla="*/ 0 h 4782312"/>
              <a:gd name="connsiteX2" fmla="*/ 8988552 w 8988552"/>
              <a:gd name="connsiteY2" fmla="*/ 4782312 h 4782312"/>
              <a:gd name="connsiteX3" fmla="*/ 0 w 8988552"/>
              <a:gd name="connsiteY3" fmla="*/ 4782312 h 4782312"/>
              <a:gd name="connsiteX4" fmla="*/ 0 w 8988552"/>
              <a:gd name="connsiteY4"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0 w 8988552"/>
              <a:gd name="connsiteY4" fmla="*/ 4782312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1289304 w 8988552"/>
              <a:gd name="connsiteY3" fmla="*/ 4773168 h 4782312"/>
              <a:gd name="connsiteX4" fmla="*/ 932688 w 8988552"/>
              <a:gd name="connsiteY4" fmla="*/ 4178808 h 4782312"/>
              <a:gd name="connsiteX5" fmla="*/ 0 w 8988552"/>
              <a:gd name="connsiteY5" fmla="*/ 3904488 h 4782312"/>
              <a:gd name="connsiteX6" fmla="*/ 0 w 8988552"/>
              <a:gd name="connsiteY6" fmla="*/ 0 h 4782312"/>
              <a:gd name="connsiteX0" fmla="*/ 0 w 8988552"/>
              <a:gd name="connsiteY0" fmla="*/ 0 h 4782312"/>
              <a:gd name="connsiteX1" fmla="*/ 8988552 w 8988552"/>
              <a:gd name="connsiteY1" fmla="*/ 0 h 4782312"/>
              <a:gd name="connsiteX2" fmla="*/ 8988552 w 8988552"/>
              <a:gd name="connsiteY2" fmla="*/ 4782312 h 4782312"/>
              <a:gd name="connsiteX3" fmla="*/ 5797296 w 8988552"/>
              <a:gd name="connsiteY3" fmla="*/ 4773168 h 4782312"/>
              <a:gd name="connsiteX4" fmla="*/ 1289304 w 8988552"/>
              <a:gd name="connsiteY4" fmla="*/ 4773168 h 4782312"/>
              <a:gd name="connsiteX5" fmla="*/ 932688 w 8988552"/>
              <a:gd name="connsiteY5" fmla="*/ 4178808 h 4782312"/>
              <a:gd name="connsiteX6" fmla="*/ 0 w 8988552"/>
              <a:gd name="connsiteY6" fmla="*/ 3904488 h 4782312"/>
              <a:gd name="connsiteX7" fmla="*/ 0 w 8988552"/>
              <a:gd name="connsiteY7" fmla="*/ 0 h 4782312"/>
              <a:gd name="connsiteX0" fmla="*/ 0 w 8988552"/>
              <a:gd name="connsiteY0" fmla="*/ 0 h 4782312"/>
              <a:gd name="connsiteX1" fmla="*/ 8988552 w 8988552"/>
              <a:gd name="connsiteY1" fmla="*/ 0 h 4782312"/>
              <a:gd name="connsiteX2" fmla="*/ 8988552 w 8988552"/>
              <a:gd name="connsiteY2" fmla="*/ 4370832 h 4782312"/>
              <a:gd name="connsiteX3" fmla="*/ 8988552 w 8988552"/>
              <a:gd name="connsiteY3" fmla="*/ 4782312 h 4782312"/>
              <a:gd name="connsiteX4" fmla="*/ 5797296 w 8988552"/>
              <a:gd name="connsiteY4" fmla="*/ 4773168 h 4782312"/>
              <a:gd name="connsiteX5" fmla="*/ 1289304 w 8988552"/>
              <a:gd name="connsiteY5" fmla="*/ 4773168 h 4782312"/>
              <a:gd name="connsiteX6" fmla="*/ 932688 w 8988552"/>
              <a:gd name="connsiteY6" fmla="*/ 4178808 h 4782312"/>
              <a:gd name="connsiteX7" fmla="*/ 0 w 8988552"/>
              <a:gd name="connsiteY7" fmla="*/ 3904488 h 4782312"/>
              <a:gd name="connsiteX8" fmla="*/ 0 w 8988552"/>
              <a:gd name="connsiteY8" fmla="*/ 0 h 4782312"/>
              <a:gd name="connsiteX0" fmla="*/ 0 w 8988552"/>
              <a:gd name="connsiteY0" fmla="*/ 0 h 4773168"/>
              <a:gd name="connsiteX1" fmla="*/ 8988552 w 8988552"/>
              <a:gd name="connsiteY1" fmla="*/ 0 h 4773168"/>
              <a:gd name="connsiteX2" fmla="*/ 8988552 w 8988552"/>
              <a:gd name="connsiteY2" fmla="*/ 4370832 h 4773168"/>
              <a:gd name="connsiteX3" fmla="*/ 5779008 w 8988552"/>
              <a:gd name="connsiteY3" fmla="*/ 4370832 h 4773168"/>
              <a:gd name="connsiteX4" fmla="*/ 5797296 w 8988552"/>
              <a:gd name="connsiteY4" fmla="*/ 4773168 h 4773168"/>
              <a:gd name="connsiteX5" fmla="*/ 1289304 w 8988552"/>
              <a:gd name="connsiteY5" fmla="*/ 4773168 h 4773168"/>
              <a:gd name="connsiteX6" fmla="*/ 932688 w 8988552"/>
              <a:gd name="connsiteY6" fmla="*/ 4178808 h 4773168"/>
              <a:gd name="connsiteX7" fmla="*/ 0 w 8988552"/>
              <a:gd name="connsiteY7" fmla="*/ 3904488 h 4773168"/>
              <a:gd name="connsiteX8" fmla="*/ 0 w 8988552"/>
              <a:gd name="connsiteY8" fmla="*/ 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8552" h="4773168">
                <a:moveTo>
                  <a:pt x="0" y="0"/>
                </a:moveTo>
                <a:lnTo>
                  <a:pt x="8988552" y="0"/>
                </a:lnTo>
                <a:lnTo>
                  <a:pt x="8988552" y="4370832"/>
                </a:lnTo>
                <a:lnTo>
                  <a:pt x="5779008" y="4370832"/>
                </a:lnTo>
                <a:lnTo>
                  <a:pt x="5797296" y="4773168"/>
                </a:lnTo>
                <a:lnTo>
                  <a:pt x="1289304" y="4773168"/>
                </a:lnTo>
                <a:lnTo>
                  <a:pt x="932688" y="4178808"/>
                </a:lnTo>
                <a:lnTo>
                  <a:pt x="0" y="3904488"/>
                </a:lnTo>
                <a:lnTo>
                  <a:pt x="0" y="0"/>
                </a:lnTo>
                <a:close/>
              </a:path>
            </a:pathLst>
          </a:custGeom>
          <a:solidFill>
            <a:schemeClr val="bg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8" name="Rectangle 57"/>
          <p:cNvSpPr/>
          <p:nvPr/>
        </p:nvSpPr>
        <p:spPr>
          <a:xfrm rot="5400000">
            <a:off x="3907668" y="-3914261"/>
            <a:ext cx="1337651" cy="9166173"/>
          </a:xfrm>
          <a:prstGeom prst="rect">
            <a:avLst/>
          </a:prstGeom>
          <a:gradFill flip="none" rotWithShape="1">
            <a:gsLst>
              <a:gs pos="37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a:endParaRPr lang="en-US" dirty="0">
              <a:solidFill>
                <a:srgbClr val="FFFFFF"/>
              </a:solidFill>
              <a:latin typeface="Arial"/>
              <a:ea typeface="ＭＳ Ｐゴシック"/>
            </a:endParaRPr>
          </a:p>
        </p:txBody>
      </p:sp>
      <p:sp>
        <p:nvSpPr>
          <p:cNvPr id="59" name="Title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a:latin typeface="Arial"/>
                <a:ea typeface="ＭＳ Ｐゴシック"/>
              </a:rPr>
              <a:t>マクロ</a:t>
            </a:r>
            <a:r>
              <a:rPr lang="en-US" altLang="ja-JP" dirty="0">
                <a:latin typeface="Arial"/>
                <a:ea typeface="ＭＳ Ｐゴシック"/>
              </a:rPr>
              <a:t>/</a:t>
            </a:r>
            <a:r>
              <a:rPr lang="ja-JP" altLang="en-US" dirty="0">
                <a:latin typeface="Arial"/>
                <a:ea typeface="ＭＳ Ｐゴシック"/>
              </a:rPr>
              <a:t>マクロ </a:t>
            </a:r>
            <a:r>
              <a:rPr lang="en-US" altLang="ja-JP" dirty="0">
                <a:latin typeface="Arial"/>
                <a:ea typeface="ＭＳ Ｐゴシック"/>
              </a:rPr>
              <a:t>– </a:t>
            </a:r>
            <a:r>
              <a:rPr lang="ja-JP" altLang="en-US" dirty="0">
                <a:latin typeface="Arial"/>
                <a:ea typeface="ＭＳ Ｐゴシック"/>
              </a:rPr>
              <a:t>シスコ</a:t>
            </a:r>
            <a:br>
              <a:rPr lang="ja-JP" altLang="en-US" dirty="0">
                <a:latin typeface="Arial"/>
                <a:ea typeface="ＭＳ Ｐゴシック"/>
              </a:rPr>
            </a:br>
            <a:r>
              <a:rPr lang="ja-JP" altLang="en-US" sz="2000" dirty="0">
                <a:solidFill>
                  <a:schemeClr val="accent1"/>
                </a:solidFill>
                <a:latin typeface="Arial"/>
                <a:ea typeface="ＭＳ Ｐゴシック"/>
              </a:rPr>
              <a:t>複数の異なるセル向けのスマート アンテナ</a:t>
            </a:r>
          </a:p>
        </p:txBody>
      </p:sp>
      <p:sp>
        <p:nvSpPr>
          <p:cNvPr id="55" name="Oval 54"/>
          <p:cNvSpPr/>
          <p:nvPr/>
        </p:nvSpPr>
        <p:spPr>
          <a:xfrm>
            <a:off x="3378106" y="1725045"/>
            <a:ext cx="1051914" cy="1051914"/>
          </a:xfrm>
          <a:prstGeom prst="ellipse">
            <a:avLst/>
          </a:prstGeom>
          <a:solidFill>
            <a:srgbClr val="36A4D7">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6" name="Oval 55"/>
          <p:cNvSpPr/>
          <p:nvPr/>
        </p:nvSpPr>
        <p:spPr>
          <a:xfrm>
            <a:off x="3508904" y="1855843"/>
            <a:ext cx="790318" cy="790318"/>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57" name="Oval 56"/>
          <p:cNvSpPr/>
          <p:nvPr/>
        </p:nvSpPr>
        <p:spPr>
          <a:xfrm>
            <a:off x="3663509" y="2010449"/>
            <a:ext cx="481111" cy="481109"/>
          </a:xfrm>
          <a:prstGeom prst="ellipse">
            <a:avLst/>
          </a:prstGeom>
          <a:solidFill>
            <a:srgbClr val="36A4D7">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0" name="Oval 59"/>
          <p:cNvSpPr/>
          <p:nvPr/>
        </p:nvSpPr>
        <p:spPr>
          <a:xfrm>
            <a:off x="4366685" y="2524125"/>
            <a:ext cx="1602316" cy="1602316"/>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1" name="Oval 60"/>
          <p:cNvSpPr/>
          <p:nvPr/>
        </p:nvSpPr>
        <p:spPr>
          <a:xfrm>
            <a:off x="4563208" y="2720648"/>
            <a:ext cx="1203842" cy="1203842"/>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62" name="Oval 61"/>
          <p:cNvSpPr/>
          <p:nvPr/>
        </p:nvSpPr>
        <p:spPr>
          <a:xfrm>
            <a:off x="4795501" y="2952942"/>
            <a:ext cx="732846" cy="732844"/>
          </a:xfrm>
          <a:prstGeom prst="ellipse">
            <a:avLst/>
          </a:prstGeom>
          <a:solidFill>
            <a:srgbClr val="00B050">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grpSp>
        <p:nvGrpSpPr>
          <p:cNvPr id="69" name="Group 4"/>
          <p:cNvGrpSpPr>
            <a:grpSpLocks noChangeAspect="1"/>
          </p:cNvGrpSpPr>
          <p:nvPr/>
        </p:nvGrpSpPr>
        <p:grpSpPr bwMode="auto">
          <a:xfrm>
            <a:off x="3972251" y="2505076"/>
            <a:ext cx="883588" cy="371476"/>
            <a:chOff x="2545" y="1480"/>
            <a:chExt cx="666" cy="280"/>
          </a:xfrm>
          <a:effectLst>
            <a:outerShdw blurRad="127000" sx="102000" sy="102000" algn="ctr" rotWithShape="0">
              <a:prstClr val="black">
                <a:alpha val="40000"/>
              </a:prstClr>
            </a:outerShdw>
          </a:effectLst>
          <a:scene3d>
            <a:camera prst="isometricRightUp"/>
            <a:lightRig rig="threePt" dir="t"/>
          </a:scene3d>
        </p:grpSpPr>
        <p:sp>
          <p:nvSpPr>
            <p:cNvPr id="70" name="Freeform 5"/>
            <p:cNvSpPr>
              <a:spLocks/>
            </p:cNvSpPr>
            <p:nvPr/>
          </p:nvSpPr>
          <p:spPr bwMode="auto">
            <a:xfrm>
              <a:off x="3051" y="1550"/>
              <a:ext cx="160" cy="143"/>
            </a:xfrm>
            <a:custGeom>
              <a:avLst/>
              <a:gdLst>
                <a:gd name="T0" fmla="*/ 59 w 67"/>
                <a:gd name="T1" fmla="*/ 59 h 59"/>
                <a:gd name="T2" fmla="*/ 8 w 67"/>
                <a:gd name="T3" fmla="*/ 59 h 59"/>
                <a:gd name="T4" fmla="*/ 0 w 67"/>
                <a:gd name="T5" fmla="*/ 52 h 59"/>
                <a:gd name="T6" fmla="*/ 0 w 67"/>
                <a:gd name="T7" fmla="*/ 7 h 59"/>
                <a:gd name="T8" fmla="*/ 8 w 67"/>
                <a:gd name="T9" fmla="*/ 0 h 59"/>
                <a:gd name="T10" fmla="*/ 59 w 67"/>
                <a:gd name="T11" fmla="*/ 0 h 59"/>
                <a:gd name="T12" fmla="*/ 67 w 67"/>
                <a:gd name="T13" fmla="*/ 7 h 59"/>
                <a:gd name="T14" fmla="*/ 67 w 67"/>
                <a:gd name="T15" fmla="*/ 52 h 59"/>
                <a:gd name="T16" fmla="*/ 59 w 67"/>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9">
                  <a:moveTo>
                    <a:pt x="59" y="59"/>
                  </a:moveTo>
                  <a:cubicBezTo>
                    <a:pt x="8" y="59"/>
                    <a:pt x="8" y="59"/>
                    <a:pt x="8" y="59"/>
                  </a:cubicBezTo>
                  <a:cubicBezTo>
                    <a:pt x="4" y="59"/>
                    <a:pt x="0" y="56"/>
                    <a:pt x="0" y="52"/>
                  </a:cubicBezTo>
                  <a:cubicBezTo>
                    <a:pt x="0" y="7"/>
                    <a:pt x="0" y="7"/>
                    <a:pt x="0" y="7"/>
                  </a:cubicBezTo>
                  <a:cubicBezTo>
                    <a:pt x="0" y="3"/>
                    <a:pt x="4" y="0"/>
                    <a:pt x="8" y="0"/>
                  </a:cubicBezTo>
                  <a:cubicBezTo>
                    <a:pt x="59" y="0"/>
                    <a:pt x="59" y="0"/>
                    <a:pt x="59" y="0"/>
                  </a:cubicBezTo>
                  <a:cubicBezTo>
                    <a:pt x="63" y="0"/>
                    <a:pt x="67" y="3"/>
                    <a:pt x="67" y="7"/>
                  </a:cubicBezTo>
                  <a:cubicBezTo>
                    <a:pt x="67" y="52"/>
                    <a:pt x="67" y="52"/>
                    <a:pt x="67" y="52"/>
                  </a:cubicBezTo>
                  <a:cubicBezTo>
                    <a:pt x="67" y="56"/>
                    <a:pt x="63" y="59"/>
                    <a:pt x="59"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1" name="Freeform 70"/>
            <p:cNvSpPr>
              <a:spLocks/>
            </p:cNvSpPr>
            <p:nvPr/>
          </p:nvSpPr>
          <p:spPr bwMode="auto">
            <a:xfrm>
              <a:off x="2545" y="1550"/>
              <a:ext cx="157" cy="143"/>
            </a:xfrm>
            <a:custGeom>
              <a:avLst/>
              <a:gdLst>
                <a:gd name="T0" fmla="*/ 58 w 66"/>
                <a:gd name="T1" fmla="*/ 59 h 59"/>
                <a:gd name="T2" fmla="*/ 7 w 66"/>
                <a:gd name="T3" fmla="*/ 59 h 59"/>
                <a:gd name="T4" fmla="*/ 0 w 66"/>
                <a:gd name="T5" fmla="*/ 52 h 59"/>
                <a:gd name="T6" fmla="*/ 0 w 66"/>
                <a:gd name="T7" fmla="*/ 7 h 59"/>
                <a:gd name="T8" fmla="*/ 7 w 66"/>
                <a:gd name="T9" fmla="*/ 0 h 59"/>
                <a:gd name="T10" fmla="*/ 58 w 66"/>
                <a:gd name="T11" fmla="*/ 0 h 59"/>
                <a:gd name="T12" fmla="*/ 66 w 66"/>
                <a:gd name="T13" fmla="*/ 7 h 59"/>
                <a:gd name="T14" fmla="*/ 66 w 66"/>
                <a:gd name="T15" fmla="*/ 52 h 59"/>
                <a:gd name="T16" fmla="*/ 58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58" y="59"/>
                  </a:moveTo>
                  <a:cubicBezTo>
                    <a:pt x="7" y="59"/>
                    <a:pt x="7" y="59"/>
                    <a:pt x="7" y="59"/>
                  </a:cubicBezTo>
                  <a:cubicBezTo>
                    <a:pt x="3" y="59"/>
                    <a:pt x="0" y="56"/>
                    <a:pt x="0" y="52"/>
                  </a:cubicBezTo>
                  <a:cubicBezTo>
                    <a:pt x="0" y="7"/>
                    <a:pt x="0" y="7"/>
                    <a:pt x="0" y="7"/>
                  </a:cubicBezTo>
                  <a:cubicBezTo>
                    <a:pt x="0" y="3"/>
                    <a:pt x="3" y="0"/>
                    <a:pt x="7" y="0"/>
                  </a:cubicBezTo>
                  <a:cubicBezTo>
                    <a:pt x="58" y="0"/>
                    <a:pt x="58" y="0"/>
                    <a:pt x="58" y="0"/>
                  </a:cubicBezTo>
                  <a:cubicBezTo>
                    <a:pt x="63" y="0"/>
                    <a:pt x="66" y="3"/>
                    <a:pt x="66" y="7"/>
                  </a:cubicBezTo>
                  <a:cubicBezTo>
                    <a:pt x="66" y="52"/>
                    <a:pt x="66" y="52"/>
                    <a:pt x="66" y="52"/>
                  </a:cubicBezTo>
                  <a:cubicBezTo>
                    <a:pt x="66" y="56"/>
                    <a:pt x="63" y="59"/>
                    <a:pt x="58"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2" name="Rectangle 71"/>
            <p:cNvSpPr>
              <a:spLocks noChangeArrowheads="1"/>
            </p:cNvSpPr>
            <p:nvPr/>
          </p:nvSpPr>
          <p:spPr bwMode="auto">
            <a:xfrm>
              <a:off x="2669" y="1610"/>
              <a:ext cx="446"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3" name="Oval 72"/>
            <p:cNvSpPr>
              <a:spLocks noChangeArrowheads="1"/>
            </p:cNvSpPr>
            <p:nvPr/>
          </p:nvSpPr>
          <p:spPr bwMode="auto">
            <a:xfrm>
              <a:off x="2748" y="1489"/>
              <a:ext cx="257" cy="262"/>
            </a:xfrm>
            <a:prstGeom prst="ellipse">
              <a:avLst/>
            </a:prstGeom>
            <a:solidFill>
              <a:srgbClr val="0C9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4" name="Freeform 73"/>
            <p:cNvSpPr>
              <a:spLocks noEditPoints="1"/>
            </p:cNvSpPr>
            <p:nvPr/>
          </p:nvSpPr>
          <p:spPr bwMode="auto">
            <a:xfrm>
              <a:off x="2738" y="1480"/>
              <a:ext cx="279" cy="280"/>
            </a:xfrm>
            <a:custGeom>
              <a:avLst/>
              <a:gdLst>
                <a:gd name="T0" fmla="*/ 58 w 117"/>
                <a:gd name="T1" fmla="*/ 116 h 116"/>
                <a:gd name="T2" fmla="*/ 0 w 117"/>
                <a:gd name="T3" fmla="*/ 58 h 116"/>
                <a:gd name="T4" fmla="*/ 58 w 117"/>
                <a:gd name="T5" fmla="*/ 0 h 116"/>
                <a:gd name="T6" fmla="*/ 117 w 117"/>
                <a:gd name="T7" fmla="*/ 58 h 116"/>
                <a:gd name="T8" fmla="*/ 58 w 117"/>
                <a:gd name="T9" fmla="*/ 116 h 116"/>
                <a:gd name="T10" fmla="*/ 58 w 117"/>
                <a:gd name="T11" fmla="*/ 8 h 116"/>
                <a:gd name="T12" fmla="*/ 8 w 117"/>
                <a:gd name="T13" fmla="*/ 58 h 116"/>
                <a:gd name="T14" fmla="*/ 58 w 117"/>
                <a:gd name="T15" fmla="*/ 108 h 116"/>
                <a:gd name="T16" fmla="*/ 108 w 117"/>
                <a:gd name="T17" fmla="*/ 58 h 116"/>
                <a:gd name="T18" fmla="*/ 58 w 117"/>
                <a:gd name="T19"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6">
                  <a:moveTo>
                    <a:pt x="58" y="116"/>
                  </a:moveTo>
                  <a:cubicBezTo>
                    <a:pt x="26" y="116"/>
                    <a:pt x="0" y="90"/>
                    <a:pt x="0" y="58"/>
                  </a:cubicBezTo>
                  <a:cubicBezTo>
                    <a:pt x="0" y="26"/>
                    <a:pt x="26" y="0"/>
                    <a:pt x="58" y="0"/>
                  </a:cubicBezTo>
                  <a:cubicBezTo>
                    <a:pt x="90" y="0"/>
                    <a:pt x="117" y="26"/>
                    <a:pt x="117" y="58"/>
                  </a:cubicBezTo>
                  <a:cubicBezTo>
                    <a:pt x="117" y="90"/>
                    <a:pt x="90" y="116"/>
                    <a:pt x="58" y="116"/>
                  </a:cubicBezTo>
                  <a:close/>
                  <a:moveTo>
                    <a:pt x="58" y="8"/>
                  </a:moveTo>
                  <a:cubicBezTo>
                    <a:pt x="31" y="8"/>
                    <a:pt x="8" y="31"/>
                    <a:pt x="8" y="58"/>
                  </a:cubicBezTo>
                  <a:cubicBezTo>
                    <a:pt x="8" y="86"/>
                    <a:pt x="31" y="108"/>
                    <a:pt x="58" y="108"/>
                  </a:cubicBezTo>
                  <a:cubicBezTo>
                    <a:pt x="86" y="108"/>
                    <a:pt x="108" y="86"/>
                    <a:pt x="108" y="58"/>
                  </a:cubicBezTo>
                  <a:cubicBezTo>
                    <a:pt x="108" y="31"/>
                    <a:pt x="86" y="8"/>
                    <a:pt x="5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5" name="Freeform 74"/>
            <p:cNvSpPr>
              <a:spLocks noEditPoints="1"/>
            </p:cNvSpPr>
            <p:nvPr/>
          </p:nvSpPr>
          <p:spPr bwMode="auto">
            <a:xfrm>
              <a:off x="2846" y="1589"/>
              <a:ext cx="62" cy="62"/>
            </a:xfrm>
            <a:custGeom>
              <a:avLst/>
              <a:gdLst>
                <a:gd name="T0" fmla="*/ 20 w 26"/>
                <a:gd name="T1" fmla="*/ 0 h 26"/>
                <a:gd name="T2" fmla="*/ 6 w 26"/>
                <a:gd name="T3" fmla="*/ 0 h 26"/>
                <a:gd name="T4" fmla="*/ 0 w 26"/>
                <a:gd name="T5" fmla="*/ 7 h 26"/>
                <a:gd name="T6" fmla="*/ 0 w 26"/>
                <a:gd name="T7" fmla="*/ 20 h 26"/>
                <a:gd name="T8" fmla="*/ 6 w 26"/>
                <a:gd name="T9" fmla="*/ 26 h 26"/>
                <a:gd name="T10" fmla="*/ 20 w 26"/>
                <a:gd name="T11" fmla="*/ 26 h 26"/>
                <a:gd name="T12" fmla="*/ 26 w 26"/>
                <a:gd name="T13" fmla="*/ 20 h 26"/>
                <a:gd name="T14" fmla="*/ 26 w 26"/>
                <a:gd name="T15" fmla="*/ 7 h 26"/>
                <a:gd name="T16" fmla="*/ 20 w 26"/>
                <a:gd name="T17" fmla="*/ 0 h 26"/>
                <a:gd name="T18" fmla="*/ 14 w 26"/>
                <a:gd name="T19" fmla="*/ 5 h 26"/>
                <a:gd name="T20" fmla="*/ 12 w 26"/>
                <a:gd name="T21" fmla="*/ 5 h 26"/>
                <a:gd name="T22" fmla="*/ 12 w 26"/>
                <a:gd name="T23" fmla="*/ 3 h 26"/>
                <a:gd name="T24" fmla="*/ 14 w 26"/>
                <a:gd name="T25" fmla="*/ 3 h 26"/>
                <a:gd name="T26" fmla="*/ 14 w 26"/>
                <a:gd name="T27" fmla="*/ 5 h 26"/>
                <a:gd name="T28" fmla="*/ 14 w 26"/>
                <a:gd name="T2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6">
                  <a:moveTo>
                    <a:pt x="20" y="0"/>
                  </a:moveTo>
                  <a:cubicBezTo>
                    <a:pt x="6" y="0"/>
                    <a:pt x="6" y="0"/>
                    <a:pt x="6" y="0"/>
                  </a:cubicBezTo>
                  <a:cubicBezTo>
                    <a:pt x="3" y="0"/>
                    <a:pt x="0" y="3"/>
                    <a:pt x="0" y="7"/>
                  </a:cubicBezTo>
                  <a:cubicBezTo>
                    <a:pt x="0" y="20"/>
                    <a:pt x="0" y="20"/>
                    <a:pt x="0" y="20"/>
                  </a:cubicBezTo>
                  <a:cubicBezTo>
                    <a:pt x="0" y="23"/>
                    <a:pt x="3" y="26"/>
                    <a:pt x="6" y="26"/>
                  </a:cubicBezTo>
                  <a:cubicBezTo>
                    <a:pt x="20" y="26"/>
                    <a:pt x="20" y="26"/>
                    <a:pt x="20" y="26"/>
                  </a:cubicBezTo>
                  <a:cubicBezTo>
                    <a:pt x="23" y="26"/>
                    <a:pt x="26" y="23"/>
                    <a:pt x="26" y="20"/>
                  </a:cubicBezTo>
                  <a:cubicBezTo>
                    <a:pt x="26" y="7"/>
                    <a:pt x="26" y="7"/>
                    <a:pt x="26" y="7"/>
                  </a:cubicBezTo>
                  <a:cubicBezTo>
                    <a:pt x="26" y="3"/>
                    <a:pt x="23" y="0"/>
                    <a:pt x="20" y="0"/>
                  </a:cubicBezTo>
                  <a:close/>
                  <a:moveTo>
                    <a:pt x="14" y="5"/>
                  </a:moveTo>
                  <a:cubicBezTo>
                    <a:pt x="12" y="5"/>
                    <a:pt x="12" y="5"/>
                    <a:pt x="12" y="5"/>
                  </a:cubicBezTo>
                  <a:cubicBezTo>
                    <a:pt x="12" y="3"/>
                    <a:pt x="12" y="3"/>
                    <a:pt x="12" y="3"/>
                  </a:cubicBezTo>
                  <a:cubicBezTo>
                    <a:pt x="14" y="3"/>
                    <a:pt x="14" y="3"/>
                    <a:pt x="14" y="3"/>
                  </a:cubicBezTo>
                  <a:cubicBezTo>
                    <a:pt x="14" y="5"/>
                    <a:pt x="14" y="5"/>
                    <a:pt x="14" y="5"/>
                  </a:cubicBezTo>
                  <a:cubicBezTo>
                    <a:pt x="14" y="5"/>
                    <a:pt x="14"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sp>
          <p:nvSpPr>
            <p:cNvPr id="76" name="Freeform 75"/>
            <p:cNvSpPr>
              <a:spLocks noEditPoints="1"/>
            </p:cNvSpPr>
            <p:nvPr/>
          </p:nvSpPr>
          <p:spPr bwMode="auto">
            <a:xfrm>
              <a:off x="2805" y="1550"/>
              <a:ext cx="141" cy="143"/>
            </a:xfrm>
            <a:custGeom>
              <a:avLst/>
              <a:gdLst>
                <a:gd name="T0" fmla="*/ 45 w 59"/>
                <a:gd name="T1" fmla="*/ 0 h 59"/>
                <a:gd name="T2" fmla="*/ 14 w 59"/>
                <a:gd name="T3" fmla="*/ 0 h 59"/>
                <a:gd name="T4" fmla="*/ 0 w 59"/>
                <a:gd name="T5" fmla="*/ 14 h 59"/>
                <a:gd name="T6" fmla="*/ 0 w 59"/>
                <a:gd name="T7" fmla="*/ 45 h 59"/>
                <a:gd name="T8" fmla="*/ 14 w 59"/>
                <a:gd name="T9" fmla="*/ 59 h 59"/>
                <a:gd name="T10" fmla="*/ 45 w 59"/>
                <a:gd name="T11" fmla="*/ 59 h 59"/>
                <a:gd name="T12" fmla="*/ 59 w 59"/>
                <a:gd name="T13" fmla="*/ 45 h 59"/>
                <a:gd name="T14" fmla="*/ 59 w 59"/>
                <a:gd name="T15" fmla="*/ 14 h 59"/>
                <a:gd name="T16" fmla="*/ 45 w 59"/>
                <a:gd name="T17" fmla="*/ 0 h 59"/>
                <a:gd name="T18" fmla="*/ 44 w 59"/>
                <a:gd name="T19" fmla="*/ 36 h 59"/>
                <a:gd name="T20" fmla="*/ 36 w 59"/>
                <a:gd name="T21" fmla="*/ 44 h 59"/>
                <a:gd name="T22" fmla="*/ 23 w 59"/>
                <a:gd name="T23" fmla="*/ 44 h 59"/>
                <a:gd name="T24" fmla="*/ 15 w 59"/>
                <a:gd name="T25" fmla="*/ 36 h 59"/>
                <a:gd name="T26" fmla="*/ 15 w 59"/>
                <a:gd name="T27" fmla="*/ 23 h 59"/>
                <a:gd name="T28" fmla="*/ 23 w 59"/>
                <a:gd name="T29" fmla="*/ 15 h 59"/>
                <a:gd name="T30" fmla="*/ 36 w 59"/>
                <a:gd name="T31" fmla="*/ 15 h 59"/>
                <a:gd name="T32" fmla="*/ 44 w 59"/>
                <a:gd name="T33" fmla="*/ 23 h 59"/>
                <a:gd name="T34" fmla="*/ 44 w 59"/>
                <a:gd name="T35" fmla="*/ 36 h 59"/>
                <a:gd name="T36" fmla="*/ 44 w 59"/>
                <a:gd name="T37"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59">
                  <a:moveTo>
                    <a:pt x="45" y="0"/>
                  </a:moveTo>
                  <a:cubicBezTo>
                    <a:pt x="14" y="0"/>
                    <a:pt x="14" y="0"/>
                    <a:pt x="14" y="0"/>
                  </a:cubicBezTo>
                  <a:cubicBezTo>
                    <a:pt x="7" y="0"/>
                    <a:pt x="0" y="6"/>
                    <a:pt x="0" y="14"/>
                  </a:cubicBezTo>
                  <a:cubicBezTo>
                    <a:pt x="0" y="45"/>
                    <a:pt x="0" y="45"/>
                    <a:pt x="0" y="45"/>
                  </a:cubicBezTo>
                  <a:cubicBezTo>
                    <a:pt x="0" y="53"/>
                    <a:pt x="7" y="59"/>
                    <a:pt x="14" y="59"/>
                  </a:cubicBezTo>
                  <a:cubicBezTo>
                    <a:pt x="45" y="59"/>
                    <a:pt x="45" y="59"/>
                    <a:pt x="45" y="59"/>
                  </a:cubicBezTo>
                  <a:cubicBezTo>
                    <a:pt x="53" y="59"/>
                    <a:pt x="59" y="53"/>
                    <a:pt x="59" y="45"/>
                  </a:cubicBezTo>
                  <a:cubicBezTo>
                    <a:pt x="59" y="14"/>
                    <a:pt x="59" y="14"/>
                    <a:pt x="59" y="14"/>
                  </a:cubicBezTo>
                  <a:cubicBezTo>
                    <a:pt x="59" y="6"/>
                    <a:pt x="53" y="0"/>
                    <a:pt x="45" y="0"/>
                  </a:cubicBezTo>
                  <a:close/>
                  <a:moveTo>
                    <a:pt x="44" y="36"/>
                  </a:moveTo>
                  <a:cubicBezTo>
                    <a:pt x="44" y="41"/>
                    <a:pt x="41" y="44"/>
                    <a:pt x="36" y="44"/>
                  </a:cubicBezTo>
                  <a:cubicBezTo>
                    <a:pt x="23" y="44"/>
                    <a:pt x="23" y="44"/>
                    <a:pt x="23" y="44"/>
                  </a:cubicBezTo>
                  <a:cubicBezTo>
                    <a:pt x="19" y="44"/>
                    <a:pt x="15" y="41"/>
                    <a:pt x="15" y="36"/>
                  </a:cubicBezTo>
                  <a:cubicBezTo>
                    <a:pt x="15" y="23"/>
                    <a:pt x="15" y="23"/>
                    <a:pt x="15" y="23"/>
                  </a:cubicBezTo>
                  <a:cubicBezTo>
                    <a:pt x="15" y="18"/>
                    <a:pt x="19" y="15"/>
                    <a:pt x="23" y="15"/>
                  </a:cubicBezTo>
                  <a:cubicBezTo>
                    <a:pt x="36" y="15"/>
                    <a:pt x="36" y="15"/>
                    <a:pt x="36" y="15"/>
                  </a:cubicBezTo>
                  <a:cubicBezTo>
                    <a:pt x="41" y="15"/>
                    <a:pt x="44" y="18"/>
                    <a:pt x="44" y="23"/>
                  </a:cubicBezTo>
                  <a:cubicBezTo>
                    <a:pt x="44" y="36"/>
                    <a:pt x="44" y="36"/>
                    <a:pt x="44" y="36"/>
                  </a:cubicBezTo>
                  <a:cubicBezTo>
                    <a:pt x="44" y="36"/>
                    <a:pt x="44" y="36"/>
                    <a:pt x="44"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latin typeface="Arial"/>
                <a:ea typeface="ＭＳ Ｐゴシック"/>
                <a:cs typeface="+mn-cs"/>
              </a:endParaRPr>
            </a:p>
          </p:txBody>
        </p:sp>
      </p:grpSp>
      <p:sp>
        <p:nvSpPr>
          <p:cNvPr id="81" name="TextBox 80"/>
          <p:cNvSpPr txBox="1"/>
          <p:nvPr/>
        </p:nvSpPr>
        <p:spPr>
          <a:xfrm>
            <a:off x="703128" y="3805059"/>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マクロセル </a:t>
            </a:r>
            <a:r>
              <a:rPr lang="en-US" altLang="ja-JP" sz="1200" dirty="0">
                <a:solidFill>
                  <a:srgbClr val="58585B"/>
                </a:solidFill>
                <a:latin typeface="Arial"/>
                <a:ea typeface="ＭＳ Ｐゴシック"/>
              </a:rPr>
              <a:t>1</a:t>
            </a:r>
            <a:endParaRPr lang="ja-JP" altLang="en-US" sz="1200" dirty="0">
              <a:solidFill>
                <a:srgbClr val="58585B"/>
              </a:solidFill>
              <a:latin typeface="Arial"/>
              <a:ea typeface="ＭＳ Ｐゴシック"/>
              <a:cs typeface="Arial Narrow"/>
            </a:endParaRPr>
          </a:p>
        </p:txBody>
      </p:sp>
      <p:sp>
        <p:nvSpPr>
          <p:cNvPr id="82" name="TextBox 81"/>
          <p:cNvSpPr txBox="1"/>
          <p:nvPr/>
        </p:nvSpPr>
        <p:spPr>
          <a:xfrm>
            <a:off x="703128" y="4030799"/>
            <a:ext cx="1390817" cy="276999"/>
          </a:xfrm>
          <a:prstGeom prst="rect">
            <a:avLst/>
          </a:prstGeom>
          <a:noFill/>
        </p:spPr>
        <p:txBody>
          <a:bodyPr wrap="square" rtlCol="0">
            <a:spAutoFit/>
          </a:bodyPr>
          <a:lstStyle/>
          <a:p>
            <a:r>
              <a:rPr lang="ja-JP" altLang="en-US" sz="1200" dirty="0">
                <a:solidFill>
                  <a:srgbClr val="58585B"/>
                </a:solidFill>
                <a:latin typeface="Arial"/>
                <a:ea typeface="ＭＳ Ｐゴシック"/>
              </a:rPr>
              <a:t>マクロセル </a:t>
            </a:r>
            <a:r>
              <a:rPr lang="en-US" altLang="ja-JP" sz="1200" dirty="0">
                <a:solidFill>
                  <a:srgbClr val="58585B"/>
                </a:solidFill>
                <a:latin typeface="Arial"/>
                <a:ea typeface="ＭＳ Ｐゴシック"/>
              </a:rPr>
              <a:t>2</a:t>
            </a:r>
            <a:endParaRPr lang="ja-JP" altLang="en-US" sz="1200" dirty="0">
              <a:solidFill>
                <a:srgbClr val="58585B"/>
              </a:solidFill>
              <a:latin typeface="Arial"/>
              <a:ea typeface="ＭＳ Ｐゴシック"/>
              <a:cs typeface="Arial Narrow"/>
            </a:endParaRPr>
          </a:p>
        </p:txBody>
      </p:sp>
      <p:sp>
        <p:nvSpPr>
          <p:cNvPr id="83" name="Oval 82"/>
          <p:cNvSpPr/>
          <p:nvPr/>
        </p:nvSpPr>
        <p:spPr>
          <a:xfrm>
            <a:off x="556412" y="3879985"/>
            <a:ext cx="139671" cy="13967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84" name="Oval 83"/>
          <p:cNvSpPr/>
          <p:nvPr/>
        </p:nvSpPr>
        <p:spPr>
          <a:xfrm>
            <a:off x="556412" y="4097082"/>
            <a:ext cx="139671" cy="139671"/>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4" name="Rectangle 23"/>
          <p:cNvSpPr/>
          <p:nvPr/>
        </p:nvSpPr>
        <p:spPr>
          <a:xfrm>
            <a:off x="0" y="4601992"/>
            <a:ext cx="9179911" cy="541508"/>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hangingPunct="0">
              <a:lnSpc>
                <a:spcPct val="90000"/>
              </a:lnSpc>
            </a:pPr>
            <a:endParaRPr lang="en-US" sz="2000" dirty="0">
              <a:solidFill>
                <a:srgbClr val="FFFFFF"/>
              </a:solidFill>
              <a:latin typeface="Arial"/>
              <a:ea typeface="ＭＳ Ｐゴシック"/>
              <a:cs typeface="Arial" charset="0"/>
            </a:endParaRPr>
          </a:p>
        </p:txBody>
      </p:sp>
      <p:sp>
        <p:nvSpPr>
          <p:cNvPr id="25" name="TextBox 24"/>
          <p:cNvSpPr txBox="1"/>
          <p:nvPr/>
        </p:nvSpPr>
        <p:spPr>
          <a:xfrm>
            <a:off x="0" y="4697242"/>
            <a:ext cx="9143999" cy="369332"/>
          </a:xfrm>
          <a:prstGeom prst="rect">
            <a:avLst/>
          </a:prstGeom>
          <a:noFill/>
        </p:spPr>
        <p:txBody>
          <a:bodyPr wrap="square" rtlCol="0">
            <a:spAutoFit/>
          </a:bodyPr>
          <a:lstStyle/>
          <a:p>
            <a:pPr algn="ctr"/>
            <a:r>
              <a:rPr lang="en-US" altLang="ja-JP" dirty="0">
                <a:solidFill>
                  <a:srgbClr val="FFFFFF"/>
                </a:solidFill>
                <a:latin typeface="Arial"/>
                <a:ea typeface="ＭＳ Ｐゴシック"/>
              </a:rPr>
              <a:t>1 </a:t>
            </a:r>
            <a:r>
              <a:rPr lang="ja-JP" altLang="en-US" dirty="0">
                <a:solidFill>
                  <a:srgbClr val="FFFFFF"/>
                </a:solidFill>
                <a:latin typeface="Arial"/>
                <a:ea typeface="ＭＳ Ｐゴシック"/>
              </a:rPr>
              <a:t>つのアクセス ポイントで </a:t>
            </a:r>
            <a:r>
              <a:rPr lang="en-US" altLang="ja-JP" dirty="0">
                <a:solidFill>
                  <a:srgbClr val="FFFFFF"/>
                </a:solidFill>
                <a:latin typeface="Arial"/>
                <a:ea typeface="ＭＳ Ｐゴシック"/>
              </a:rPr>
              <a:t>2 </a:t>
            </a:r>
            <a:r>
              <a:rPr lang="ja-JP" altLang="en-US" dirty="0">
                <a:solidFill>
                  <a:srgbClr val="FFFFFF"/>
                </a:solidFill>
                <a:latin typeface="Arial"/>
                <a:ea typeface="ＭＳ Ｐゴシック"/>
              </a:rPr>
              <a:t>つのエリアをカバー</a:t>
            </a:r>
            <a:endParaRPr lang="ja-JP" altLang="en-US" dirty="0">
              <a:solidFill>
                <a:srgbClr val="FFFFFF"/>
              </a:solidFill>
              <a:latin typeface="Arial"/>
              <a:ea typeface="ＭＳ Ｐゴシック"/>
              <a:cs typeface="+mn-cs"/>
            </a:endParaRPr>
          </a:p>
        </p:txBody>
      </p:sp>
    </p:spTree>
    <p:extLst>
      <p:ext uri="{BB962C8B-B14F-4D97-AF65-F5344CB8AC3E}">
        <p14:creationId xmlns:p14="http://schemas.microsoft.com/office/powerpoint/2010/main" val="299490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0" presetClass="exit" presetSubtype="0" repeatCount="indefinite" fill="hold" grpId="1" nodeType="withEffect">
                                  <p:stCondLst>
                                    <p:cond delay="50"/>
                                  </p:stCondLst>
                                  <p:childTnLst>
                                    <p:animEffect transition="out" filter="fade">
                                      <p:cBhvr>
                                        <p:cTn id="14" dur="1500"/>
                                        <p:tgtEl>
                                          <p:spTgt spid="57"/>
                                        </p:tgtEl>
                                      </p:cBhvr>
                                    </p:animEffect>
                                    <p:set>
                                      <p:cBhvr>
                                        <p:cTn id="15" dur="1" fill="hold">
                                          <p:stCondLst>
                                            <p:cond delay="1499"/>
                                          </p:stCondLst>
                                        </p:cTn>
                                        <p:tgtEl>
                                          <p:spTgt spid="57"/>
                                        </p:tgtEl>
                                        <p:attrNameLst>
                                          <p:attrName>style.visibility</p:attrName>
                                        </p:attrNameLst>
                                      </p:cBhvr>
                                      <p:to>
                                        <p:strVal val="hidden"/>
                                      </p:to>
                                    </p:set>
                                  </p:childTnLst>
                                </p:cTn>
                              </p:par>
                              <p:par>
                                <p:cTn id="16" presetID="10" presetClass="exit" presetSubtype="0" repeatCount="indefinite" fill="hold" grpId="1" nodeType="withEffect">
                                  <p:stCondLst>
                                    <p:cond delay="50"/>
                                  </p:stCondLst>
                                  <p:childTnLst>
                                    <p:animEffect transition="out" filter="fade">
                                      <p:cBhvr>
                                        <p:cTn id="17" dur="1500"/>
                                        <p:tgtEl>
                                          <p:spTgt spid="62"/>
                                        </p:tgtEl>
                                      </p:cBhvr>
                                    </p:animEffect>
                                    <p:set>
                                      <p:cBhvr>
                                        <p:cTn id="18" dur="1" fill="hold">
                                          <p:stCondLst>
                                            <p:cond delay="1499"/>
                                          </p:stCondLst>
                                        </p:cTn>
                                        <p:tgtEl>
                                          <p:spTgt spid="62"/>
                                        </p:tgtEl>
                                        <p:attrNameLst>
                                          <p:attrName>style.visibility</p:attrName>
                                        </p:attrNameLst>
                                      </p:cBhvr>
                                      <p:to>
                                        <p:strVal val="hidden"/>
                                      </p:to>
                                    </p:set>
                                  </p:childTnLst>
                                </p:cTn>
                              </p:par>
                              <p:par>
                                <p:cTn id="19" presetID="6" presetClass="emph" presetSubtype="0" repeatCount="indefinite" decel="100000" fill="hold" grpId="2" nodeType="withEffect">
                                  <p:stCondLst>
                                    <p:cond delay="50"/>
                                  </p:stCondLst>
                                  <p:childTnLst>
                                    <p:animScale>
                                      <p:cBhvr>
                                        <p:cTn id="20" dur="1500" fill="hold"/>
                                        <p:tgtEl>
                                          <p:spTgt spid="57"/>
                                        </p:tgtEl>
                                      </p:cBhvr>
                                      <p:by x="125000" y="125000"/>
                                    </p:animScale>
                                  </p:childTnLst>
                                </p:cTn>
                              </p:par>
                              <p:par>
                                <p:cTn id="21" presetID="6" presetClass="emph" presetSubtype="0" repeatCount="indefinite" decel="100000" fill="hold" grpId="2" nodeType="withEffect">
                                  <p:stCondLst>
                                    <p:cond delay="50"/>
                                  </p:stCondLst>
                                  <p:childTnLst>
                                    <p:animScale>
                                      <p:cBhvr>
                                        <p:cTn id="22" dur="1500" fill="hold"/>
                                        <p:tgtEl>
                                          <p:spTgt spid="62"/>
                                        </p:tgtEl>
                                      </p:cBhvr>
                                      <p:by x="125000" y="125000"/>
                                    </p:animScale>
                                  </p:childTnLst>
                                </p:cTn>
                              </p:par>
                              <p:par>
                                <p:cTn id="23" presetID="1" presetClass="entr" presetSubtype="0" fill="hold" grpId="0" nodeType="withEffect">
                                  <p:stCondLst>
                                    <p:cond delay="15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150"/>
                                  </p:stCondLst>
                                  <p:childTnLst>
                                    <p:set>
                                      <p:cBhvr>
                                        <p:cTn id="26" dur="1" fill="hold">
                                          <p:stCondLst>
                                            <p:cond delay="0"/>
                                          </p:stCondLst>
                                        </p:cTn>
                                        <p:tgtEl>
                                          <p:spTgt spid="61"/>
                                        </p:tgtEl>
                                        <p:attrNameLst>
                                          <p:attrName>style.visibility</p:attrName>
                                        </p:attrNameLst>
                                      </p:cBhvr>
                                      <p:to>
                                        <p:strVal val="visible"/>
                                      </p:to>
                                    </p:set>
                                  </p:childTnLst>
                                </p:cTn>
                              </p:par>
                              <p:par>
                                <p:cTn id="27" presetID="10" presetClass="exit" presetSubtype="0" repeatCount="indefinite" fill="hold" grpId="1" nodeType="withEffect">
                                  <p:stCondLst>
                                    <p:cond delay="200"/>
                                  </p:stCondLst>
                                  <p:childTnLst>
                                    <p:animEffect transition="out" filter="fade">
                                      <p:cBhvr>
                                        <p:cTn id="28" dur="1500"/>
                                        <p:tgtEl>
                                          <p:spTgt spid="56"/>
                                        </p:tgtEl>
                                      </p:cBhvr>
                                    </p:animEffect>
                                    <p:set>
                                      <p:cBhvr>
                                        <p:cTn id="29" dur="1" fill="hold">
                                          <p:stCondLst>
                                            <p:cond delay="1499"/>
                                          </p:stCondLst>
                                        </p:cTn>
                                        <p:tgtEl>
                                          <p:spTgt spid="56"/>
                                        </p:tgtEl>
                                        <p:attrNameLst>
                                          <p:attrName>style.visibility</p:attrName>
                                        </p:attrNameLst>
                                      </p:cBhvr>
                                      <p:to>
                                        <p:strVal val="hidden"/>
                                      </p:to>
                                    </p:set>
                                  </p:childTnLst>
                                </p:cTn>
                              </p:par>
                              <p:par>
                                <p:cTn id="30" presetID="10" presetClass="exit" presetSubtype="0" repeatCount="indefinite" fill="hold" grpId="1" nodeType="withEffect">
                                  <p:stCondLst>
                                    <p:cond delay="200"/>
                                  </p:stCondLst>
                                  <p:childTnLst>
                                    <p:animEffect transition="out" filter="fade">
                                      <p:cBhvr>
                                        <p:cTn id="31" dur="1500"/>
                                        <p:tgtEl>
                                          <p:spTgt spid="61"/>
                                        </p:tgtEl>
                                      </p:cBhvr>
                                    </p:animEffect>
                                    <p:set>
                                      <p:cBhvr>
                                        <p:cTn id="32" dur="1" fill="hold">
                                          <p:stCondLst>
                                            <p:cond delay="1499"/>
                                          </p:stCondLst>
                                        </p:cTn>
                                        <p:tgtEl>
                                          <p:spTgt spid="61"/>
                                        </p:tgtEl>
                                        <p:attrNameLst>
                                          <p:attrName>style.visibility</p:attrName>
                                        </p:attrNameLst>
                                      </p:cBhvr>
                                      <p:to>
                                        <p:strVal val="hidden"/>
                                      </p:to>
                                    </p:set>
                                  </p:childTnLst>
                                </p:cTn>
                              </p:par>
                              <p:par>
                                <p:cTn id="33" presetID="6" presetClass="emph" presetSubtype="0" repeatCount="indefinite" decel="100000" fill="hold" grpId="2" nodeType="withEffect">
                                  <p:stCondLst>
                                    <p:cond delay="150"/>
                                  </p:stCondLst>
                                  <p:childTnLst>
                                    <p:animScale>
                                      <p:cBhvr>
                                        <p:cTn id="34" dur="1500" fill="hold"/>
                                        <p:tgtEl>
                                          <p:spTgt spid="56"/>
                                        </p:tgtEl>
                                      </p:cBhvr>
                                      <p:by x="125000" y="125000"/>
                                    </p:animScale>
                                  </p:childTnLst>
                                </p:cTn>
                              </p:par>
                              <p:par>
                                <p:cTn id="35" presetID="6" presetClass="emph" presetSubtype="0" repeatCount="indefinite" decel="100000" fill="hold" grpId="2" nodeType="withEffect">
                                  <p:stCondLst>
                                    <p:cond delay="200"/>
                                  </p:stCondLst>
                                  <p:childTnLst>
                                    <p:animScale>
                                      <p:cBhvr>
                                        <p:cTn id="36" dur="1500" fill="hold"/>
                                        <p:tgtEl>
                                          <p:spTgt spid="61"/>
                                        </p:tgtEl>
                                      </p:cBhvr>
                                      <p:by x="125000" y="125000"/>
                                    </p:animScale>
                                  </p:childTnLst>
                                </p:cTn>
                              </p:par>
                              <p:par>
                                <p:cTn id="37" presetID="1" presetClass="entr" presetSubtype="0" fill="hold" grpId="0" nodeType="withEffect">
                                  <p:stCondLst>
                                    <p:cond delay="25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250"/>
                                  </p:stCondLst>
                                  <p:childTnLst>
                                    <p:set>
                                      <p:cBhvr>
                                        <p:cTn id="40" dur="1" fill="hold">
                                          <p:stCondLst>
                                            <p:cond delay="0"/>
                                          </p:stCondLst>
                                        </p:cTn>
                                        <p:tgtEl>
                                          <p:spTgt spid="60"/>
                                        </p:tgtEl>
                                        <p:attrNameLst>
                                          <p:attrName>style.visibility</p:attrName>
                                        </p:attrNameLst>
                                      </p:cBhvr>
                                      <p:to>
                                        <p:strVal val="visible"/>
                                      </p:to>
                                    </p:set>
                                  </p:childTnLst>
                                </p:cTn>
                              </p:par>
                              <p:par>
                                <p:cTn id="41" presetID="10" presetClass="exit" presetSubtype="0" repeatCount="indefinite" fill="hold" grpId="1" nodeType="withEffect">
                                  <p:stCondLst>
                                    <p:cond delay="300"/>
                                  </p:stCondLst>
                                  <p:childTnLst>
                                    <p:animEffect transition="out" filter="fade">
                                      <p:cBhvr>
                                        <p:cTn id="42" dur="1500"/>
                                        <p:tgtEl>
                                          <p:spTgt spid="55"/>
                                        </p:tgtEl>
                                      </p:cBhvr>
                                    </p:animEffect>
                                    <p:set>
                                      <p:cBhvr>
                                        <p:cTn id="43" dur="1" fill="hold">
                                          <p:stCondLst>
                                            <p:cond delay="1499"/>
                                          </p:stCondLst>
                                        </p:cTn>
                                        <p:tgtEl>
                                          <p:spTgt spid="55"/>
                                        </p:tgtEl>
                                        <p:attrNameLst>
                                          <p:attrName>style.visibility</p:attrName>
                                        </p:attrNameLst>
                                      </p:cBhvr>
                                      <p:to>
                                        <p:strVal val="hidden"/>
                                      </p:to>
                                    </p:set>
                                  </p:childTnLst>
                                </p:cTn>
                              </p:par>
                              <p:par>
                                <p:cTn id="44" presetID="10" presetClass="exit" presetSubtype="0" repeatCount="indefinite" fill="hold" grpId="1" nodeType="withEffect">
                                  <p:stCondLst>
                                    <p:cond delay="300"/>
                                  </p:stCondLst>
                                  <p:childTnLst>
                                    <p:animEffect transition="out" filter="fade">
                                      <p:cBhvr>
                                        <p:cTn id="45" dur="1500"/>
                                        <p:tgtEl>
                                          <p:spTgt spid="60"/>
                                        </p:tgtEl>
                                      </p:cBhvr>
                                    </p:animEffect>
                                    <p:set>
                                      <p:cBhvr>
                                        <p:cTn id="46" dur="1" fill="hold">
                                          <p:stCondLst>
                                            <p:cond delay="1499"/>
                                          </p:stCondLst>
                                        </p:cTn>
                                        <p:tgtEl>
                                          <p:spTgt spid="60"/>
                                        </p:tgtEl>
                                        <p:attrNameLst>
                                          <p:attrName>style.visibility</p:attrName>
                                        </p:attrNameLst>
                                      </p:cBhvr>
                                      <p:to>
                                        <p:strVal val="hidden"/>
                                      </p:to>
                                    </p:set>
                                  </p:childTnLst>
                                </p:cTn>
                              </p:par>
                              <p:par>
                                <p:cTn id="47" presetID="6" presetClass="emph" presetSubtype="0" repeatCount="indefinite" decel="100000" fill="hold" grpId="2" nodeType="withEffect">
                                  <p:stCondLst>
                                    <p:cond delay="300"/>
                                  </p:stCondLst>
                                  <p:childTnLst>
                                    <p:animScale>
                                      <p:cBhvr>
                                        <p:cTn id="48" dur="1500" fill="hold"/>
                                        <p:tgtEl>
                                          <p:spTgt spid="55"/>
                                        </p:tgtEl>
                                      </p:cBhvr>
                                      <p:by x="125000" y="125000"/>
                                    </p:animScale>
                                  </p:childTnLst>
                                </p:cTn>
                              </p:par>
                              <p:par>
                                <p:cTn id="49" presetID="6" presetClass="emph" presetSubtype="0" repeatCount="indefinite" decel="100000" fill="hold" grpId="2" nodeType="withEffect">
                                  <p:stCondLst>
                                    <p:cond delay="300"/>
                                  </p:stCondLst>
                                  <p:childTnLst>
                                    <p:animScale>
                                      <p:cBhvr>
                                        <p:cTn id="50" dur="1500" fill="hold"/>
                                        <p:tgtEl>
                                          <p:spTgt spid="6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5" grpId="1" animBg="1"/>
      <p:bldP spid="55" grpId="2" animBg="1"/>
      <p:bldP spid="56" grpId="0" animBg="1"/>
      <p:bldP spid="56" grpId="1" animBg="1"/>
      <p:bldP spid="56" grpId="2" animBg="1"/>
      <p:bldP spid="57" grpId="0" animBg="1"/>
      <p:bldP spid="57" grpId="1" animBg="1"/>
      <p:bldP spid="57" grpId="2" animBg="1"/>
      <p:bldP spid="60" grpId="0" animBg="1"/>
      <p:bldP spid="60" grpId="1" animBg="1"/>
      <p:bldP spid="60" grpId="2" animBg="1"/>
      <p:bldP spid="61" grpId="0" animBg="1"/>
      <p:bldP spid="61" grpId="1" animBg="1"/>
      <p:bldP spid="61" grpId="2" animBg="1"/>
      <p:bldP spid="62" grpId="0" animBg="1"/>
      <p:bldP spid="62" grpId="1" animBg="1"/>
      <p:bldP spid="62"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4"/>
          <p:cNvSpPr>
            <a:spLocks noGrp="1"/>
          </p:cNvSpPr>
          <p:nvPr>
            <p:ph type="subTitle" idx="1"/>
          </p:nvPr>
        </p:nvSpPr>
        <p:spPr/>
        <p:txBody>
          <a:bodyPr/>
          <a:lstStyle/>
          <a:p>
            <a:endParaRPr lang="en-US">
              <a:latin typeface="Arial"/>
              <a:ea typeface="ＭＳ Ｐゴシック"/>
            </a:endParaRPr>
          </a:p>
        </p:txBody>
      </p:sp>
      <p:sp>
        <p:nvSpPr>
          <p:cNvPr id="26" name="Text Placeholder 25"/>
          <p:cNvSpPr>
            <a:spLocks noGrp="1"/>
          </p:cNvSpPr>
          <p:nvPr>
            <p:ph type="body" sz="quarter" idx="11"/>
          </p:nvPr>
        </p:nvSpPr>
        <p:spPr/>
        <p:txBody>
          <a:bodyPr/>
          <a:lstStyle/>
          <a:p>
            <a:endParaRPr lang="en-US">
              <a:latin typeface="Arial"/>
              <a:ea typeface="ＭＳ Ｐゴシック"/>
            </a:endParaRPr>
          </a:p>
        </p:txBody>
      </p:sp>
      <p:sp>
        <p:nvSpPr>
          <p:cNvPr id="27" name="Text Placeholder 26"/>
          <p:cNvSpPr>
            <a:spLocks noGrp="1"/>
          </p:cNvSpPr>
          <p:nvPr>
            <p:ph type="body" sz="quarter" idx="12"/>
          </p:nvPr>
        </p:nvSpPr>
        <p:spPr/>
        <p:txBody>
          <a:bodyPr/>
          <a:lstStyle/>
          <a:p>
            <a:endParaRPr lang="en-US">
              <a:latin typeface="Arial"/>
              <a:ea typeface="ＭＳ Ｐゴシック"/>
            </a:endParaRPr>
          </a:p>
        </p:txBody>
      </p:sp>
      <p:sp>
        <p:nvSpPr>
          <p:cNvPr id="28" name="Text Placeholder 27"/>
          <p:cNvSpPr>
            <a:spLocks noGrp="1"/>
          </p:cNvSpPr>
          <p:nvPr>
            <p:ph type="body" sz="quarter" idx="13"/>
          </p:nvPr>
        </p:nvSpPr>
        <p:spPr/>
        <p:txBody>
          <a:bodyPr/>
          <a:lstStyle/>
          <a:p>
            <a:endParaRPr lang="en-US">
              <a:latin typeface="Arial"/>
              <a:ea typeface="ＭＳ Ｐゴシック"/>
            </a:endParaRPr>
          </a:p>
        </p:txBody>
      </p:sp>
      <p:sp>
        <p:nvSpPr>
          <p:cNvPr id="4" name="Title 3"/>
          <p:cNvSpPr>
            <a:spLocks noGrp="1"/>
          </p:cNvSpPr>
          <p:nvPr>
            <p:ph type="ctrTitle"/>
          </p:nvPr>
        </p:nvSpPr>
        <p:spPr/>
        <p:txBody>
          <a:bodyPr/>
          <a:lstStyle/>
          <a:p>
            <a:r>
              <a:rPr lang="ja-JP" altLang="en-US">
                <a:latin typeface="Arial"/>
                <a:ea typeface="ＭＳ Ｐゴシック"/>
              </a:rPr>
              <a:t>その他のシスコ ワイヤレス イノベーション</a:t>
            </a:r>
            <a:endParaRPr lang="ja-JP" altLang="en-US" dirty="0">
              <a:latin typeface="Arial"/>
              <a:ea typeface="ＭＳ Ｐゴシック"/>
            </a:endParaRPr>
          </a:p>
        </p:txBody>
      </p:sp>
    </p:spTree>
    <p:extLst>
      <p:ext uri="{BB962C8B-B14F-4D97-AF65-F5344CB8AC3E}">
        <p14:creationId xmlns:p14="http://schemas.microsoft.com/office/powerpoint/2010/main" val="19401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a:latin typeface="Arial"/>
                <a:ea typeface="ＭＳ Ｐゴシック"/>
              </a:rPr>
              <a:t>拡張性を向上</a:t>
            </a:r>
            <a:br>
              <a:rPr lang="ja-JP" altLang="en-US">
                <a:latin typeface="Arial"/>
                <a:ea typeface="ＭＳ Ｐゴシック"/>
              </a:rPr>
            </a:br>
            <a:r>
              <a:rPr lang="ja-JP" altLang="en-US" sz="2000">
                <a:solidFill>
                  <a:schemeClr val="tx1"/>
                </a:solidFill>
                <a:latin typeface="Arial"/>
                <a:ea typeface="ＭＳ Ｐゴシック"/>
              </a:rPr>
              <a:t>ターボ パフォーマンス</a:t>
            </a:r>
            <a:endParaRPr lang="ja-JP" altLang="en-US" dirty="0">
              <a:solidFill>
                <a:schemeClr val="tx1"/>
              </a:solidFill>
              <a:latin typeface="Arial"/>
              <a:ea typeface="ＭＳ Ｐゴシック"/>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0859137"/>
              </p:ext>
            </p:extLst>
          </p:nvPr>
        </p:nvGraphicFramePr>
        <p:xfrm>
          <a:off x="914397" y="1565834"/>
          <a:ext cx="5892800" cy="2855353"/>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6455046" y="1877530"/>
            <a:ext cx="224106" cy="22860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9" name="Flowchart: Off-page Connector 8"/>
          <p:cNvSpPr/>
          <p:nvPr/>
        </p:nvSpPr>
        <p:spPr>
          <a:xfrm rot="5400000">
            <a:off x="7314313" y="1052755"/>
            <a:ext cx="824756" cy="1910694"/>
          </a:xfrm>
          <a:prstGeom prst="flowChartOffpage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 name="TextBox 5"/>
          <p:cNvSpPr txBox="1"/>
          <p:nvPr/>
        </p:nvSpPr>
        <p:spPr>
          <a:xfrm>
            <a:off x="6717553" y="1730220"/>
            <a:ext cx="2317972" cy="523220"/>
          </a:xfrm>
          <a:prstGeom prst="rect">
            <a:avLst/>
          </a:prstGeom>
          <a:noFill/>
        </p:spPr>
        <p:txBody>
          <a:bodyPr wrap="square" rtlCol="0">
            <a:spAutoFit/>
          </a:bodyPr>
          <a:lstStyle/>
          <a:p>
            <a:pPr algn="ctr"/>
            <a:r>
              <a:rPr lang="ja-JP" altLang="en-US" sz="1400">
                <a:solidFill>
                  <a:schemeClr val="bg1"/>
                </a:solidFill>
                <a:latin typeface="Arial"/>
                <a:ea typeface="ＭＳ Ｐゴシック"/>
              </a:rPr>
              <a:t>最も拮抗している</a:t>
            </a:r>
            <a:br>
              <a:rPr lang="ja-JP" altLang="en-US">
                <a:latin typeface="Arial"/>
                <a:ea typeface="ＭＳ Ｐゴシック"/>
              </a:rPr>
            </a:br>
            <a:r>
              <a:rPr lang="ja-JP" altLang="en-US" sz="1400">
                <a:solidFill>
                  <a:schemeClr val="bg1"/>
                </a:solidFill>
                <a:latin typeface="Arial"/>
                <a:ea typeface="ＭＳ Ｐゴシック"/>
              </a:rPr>
              <a:t>競合企業の </a:t>
            </a:r>
            <a:r>
              <a:rPr lang="en-US" altLang="ja-JP" sz="1400">
                <a:solidFill>
                  <a:schemeClr val="bg1"/>
                </a:solidFill>
                <a:latin typeface="Arial"/>
                <a:ea typeface="ＭＳ Ｐゴシック"/>
              </a:rPr>
              <a:t>5.9 </a:t>
            </a:r>
            <a:r>
              <a:rPr lang="ja-JP" altLang="en-US" sz="1400">
                <a:solidFill>
                  <a:schemeClr val="bg1"/>
                </a:solidFill>
                <a:latin typeface="Arial"/>
                <a:ea typeface="ＭＳ Ｐゴシック"/>
              </a:rPr>
              <a:t>倍 </a:t>
            </a:r>
            <a:endParaRPr lang="ja-JP" altLang="en-US" sz="1400" dirty="0">
              <a:solidFill>
                <a:schemeClr val="bg1"/>
              </a:solidFill>
              <a:latin typeface="Arial"/>
              <a:ea typeface="ＭＳ Ｐゴシック"/>
            </a:endParaRPr>
          </a:p>
        </p:txBody>
      </p:sp>
      <p:sp>
        <p:nvSpPr>
          <p:cNvPr id="12" name="TextBox 11"/>
          <p:cNvSpPr txBox="1"/>
          <p:nvPr/>
        </p:nvSpPr>
        <p:spPr>
          <a:xfrm>
            <a:off x="841863" y="1305875"/>
            <a:ext cx="6203365" cy="307777"/>
          </a:xfrm>
          <a:prstGeom prst="rect">
            <a:avLst/>
          </a:prstGeom>
          <a:noFill/>
        </p:spPr>
        <p:txBody>
          <a:bodyPr wrap="none" rtlCol="0">
            <a:spAutoFit/>
          </a:bodyPr>
          <a:lstStyle/>
          <a:p>
            <a:r>
              <a:rPr lang="en-US" altLang="ja-JP" sz="1400" dirty="0">
                <a:latin typeface="Arial"/>
                <a:ea typeface="ＭＳ Ｐゴシック"/>
              </a:rPr>
              <a:t>TCP </a:t>
            </a:r>
            <a:r>
              <a:rPr lang="ja-JP" altLang="en-US" sz="1400" dirty="0">
                <a:latin typeface="Arial"/>
                <a:ea typeface="ＭＳ Ｐゴシック"/>
              </a:rPr>
              <a:t>ダウンリンク スループット </a:t>
            </a:r>
            <a:r>
              <a:rPr lang="en-US" altLang="ja-JP" sz="1400" dirty="0">
                <a:latin typeface="Arial"/>
                <a:ea typeface="ＭＳ Ｐゴシック"/>
              </a:rPr>
              <a:t>5 GHz </a:t>
            </a:r>
            <a:r>
              <a:rPr lang="ja-JP" altLang="en-US" sz="1400" dirty="0">
                <a:latin typeface="Arial"/>
                <a:ea typeface="ＭＳ Ｐゴシック"/>
              </a:rPr>
              <a:t>マルチクライアント：</a:t>
            </a:r>
            <a:r>
              <a:rPr lang="en-US" altLang="ja-JP" sz="1400" dirty="0">
                <a:latin typeface="Arial"/>
                <a:ea typeface="ＭＳ Ｐゴシック"/>
              </a:rPr>
              <a:t>802.11ac </a:t>
            </a:r>
            <a:r>
              <a:rPr lang="ja-JP" altLang="en-US" sz="1400" dirty="0">
                <a:latin typeface="Arial"/>
                <a:ea typeface="ＭＳ Ｐゴシック"/>
              </a:rPr>
              <a:t>クライアント</a:t>
            </a:r>
          </a:p>
        </p:txBody>
      </p:sp>
      <p:sp>
        <p:nvSpPr>
          <p:cNvPr id="13" name="TextBox 12"/>
          <p:cNvSpPr txBox="1"/>
          <p:nvPr/>
        </p:nvSpPr>
        <p:spPr>
          <a:xfrm>
            <a:off x="3241878" y="4352467"/>
            <a:ext cx="1237838" cy="276999"/>
          </a:xfrm>
          <a:prstGeom prst="rect">
            <a:avLst/>
          </a:prstGeom>
          <a:noFill/>
        </p:spPr>
        <p:txBody>
          <a:bodyPr wrap="none" rtlCol="0">
            <a:spAutoFit/>
          </a:bodyPr>
          <a:lstStyle/>
          <a:p>
            <a:pPr algn="ctr"/>
            <a:r>
              <a:rPr lang="ja-JP" altLang="en-US" sz="1200" dirty="0">
                <a:latin typeface="Arial"/>
                <a:ea typeface="ＭＳ Ｐゴシック"/>
              </a:rPr>
              <a:t>クライアントの数</a:t>
            </a:r>
          </a:p>
        </p:txBody>
      </p:sp>
      <p:sp>
        <p:nvSpPr>
          <p:cNvPr id="14" name="TextBox 13"/>
          <p:cNvSpPr txBox="1"/>
          <p:nvPr/>
        </p:nvSpPr>
        <p:spPr>
          <a:xfrm rot="16200000">
            <a:off x="-466272" y="2521306"/>
            <a:ext cx="2241118" cy="461665"/>
          </a:xfrm>
          <a:prstGeom prst="rect">
            <a:avLst/>
          </a:prstGeom>
          <a:noFill/>
        </p:spPr>
        <p:txBody>
          <a:bodyPr wrap="square" rtlCol="0">
            <a:spAutoFit/>
          </a:bodyPr>
          <a:lstStyle/>
          <a:p>
            <a:pPr algn="ctr"/>
            <a:r>
              <a:rPr lang="ja-JP" altLang="en-US" sz="1200" dirty="0">
                <a:latin typeface="Arial"/>
                <a:ea typeface="ＭＳ Ｐゴシック"/>
              </a:rPr>
              <a:t>最も拮抗している競合企業をしのぐシスコのスピード</a:t>
            </a:r>
          </a:p>
        </p:txBody>
      </p:sp>
      <p:sp>
        <p:nvSpPr>
          <p:cNvPr id="2" name="TextBox 1"/>
          <p:cNvSpPr txBox="1"/>
          <p:nvPr/>
        </p:nvSpPr>
        <p:spPr>
          <a:xfrm>
            <a:off x="7237030" y="4684025"/>
            <a:ext cx="1444305" cy="123111"/>
          </a:xfrm>
          <a:prstGeom prst="rect">
            <a:avLst/>
          </a:prstGeom>
          <a:noFill/>
        </p:spPr>
        <p:txBody>
          <a:bodyPr wrap="none" lIns="0" tIns="0" rIns="0" bIns="0" rtlCol="0">
            <a:spAutoFit/>
          </a:bodyPr>
          <a:lstStyle/>
          <a:p>
            <a:pPr algn="r"/>
            <a:r>
              <a:rPr lang="en-US" altLang="ja-JP" sz="800" dirty="0">
                <a:latin typeface="Arial"/>
                <a:ea typeface="ＭＳ Ｐゴシック"/>
              </a:rPr>
              <a:t>Cisco Aironet X700 </a:t>
            </a:r>
            <a:r>
              <a:rPr lang="ja-JP" altLang="en-US" sz="800" dirty="0">
                <a:latin typeface="Arial"/>
                <a:ea typeface="ＭＳ Ｐゴシック"/>
              </a:rPr>
              <a:t>製品での値 </a:t>
            </a:r>
          </a:p>
        </p:txBody>
      </p:sp>
    </p:spTree>
    <p:extLst>
      <p:ext uri="{BB962C8B-B14F-4D97-AF65-F5344CB8AC3E}">
        <p14:creationId xmlns:p14="http://schemas.microsoft.com/office/powerpoint/2010/main" val="325751558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432924" y="1956706"/>
            <a:ext cx="1487553" cy="1487553"/>
          </a:xfrm>
          <a:prstGeom prst="ellipse">
            <a:avLst/>
          </a:prstGeom>
          <a:solidFill>
            <a:schemeClr val="accent4"/>
          </a:solidFill>
          <a:ln w="28575" cmpd="sng">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1000" dirty="0">
              <a:effectLst>
                <a:outerShdw blurRad="38100" dist="38100" dir="2700000" algn="tl">
                  <a:srgbClr val="000000">
                    <a:alpha val="43137"/>
                  </a:srgbClr>
                </a:outerShdw>
              </a:effectLst>
              <a:latin typeface="Arial"/>
              <a:ea typeface="ＭＳ Ｐゴシック"/>
            </a:endParaRPr>
          </a:p>
        </p:txBody>
      </p:sp>
      <p:sp>
        <p:nvSpPr>
          <p:cNvPr id="32" name="TextBox 31"/>
          <p:cNvSpPr txBox="1"/>
          <p:nvPr/>
        </p:nvSpPr>
        <p:spPr>
          <a:xfrm>
            <a:off x="6681888" y="2647609"/>
            <a:ext cx="1009772" cy="461665"/>
          </a:xfrm>
          <a:prstGeom prst="rect">
            <a:avLst/>
          </a:prstGeom>
          <a:noFill/>
        </p:spPr>
        <p:txBody>
          <a:bodyPr wrap="square" rtlCol="0">
            <a:spAutoFit/>
          </a:bodyPr>
          <a:lstStyle/>
          <a:p>
            <a:pPr algn="ctr"/>
            <a:r>
              <a:rPr lang="en-US" altLang="ja-JP" sz="1200" dirty="0">
                <a:solidFill>
                  <a:schemeClr val="bg1"/>
                </a:solidFill>
                <a:latin typeface="Arial"/>
                <a:ea typeface="ＭＳ Ｐゴシック"/>
              </a:rPr>
              <a:t>5 </a:t>
            </a:r>
            <a:r>
              <a:rPr lang="ja-JP" altLang="en-US" sz="1200" dirty="0">
                <a:solidFill>
                  <a:schemeClr val="bg1"/>
                </a:solidFill>
                <a:latin typeface="Arial"/>
                <a:ea typeface="ＭＳ Ｐゴシック"/>
              </a:rPr>
              <a:t>ギガビット ポート</a:t>
            </a:r>
          </a:p>
        </p:txBody>
      </p:sp>
      <p:cxnSp>
        <p:nvCxnSpPr>
          <p:cNvPr id="7" name="Straight Connector 6"/>
          <p:cNvCxnSpPr/>
          <p:nvPr/>
        </p:nvCxnSpPr>
        <p:spPr>
          <a:xfrm flipV="1">
            <a:off x="2898941" y="2694761"/>
            <a:ext cx="3641563" cy="1144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3" name="Group 37"/>
          <p:cNvGrpSpPr/>
          <p:nvPr/>
        </p:nvGrpSpPr>
        <p:grpSpPr>
          <a:xfrm>
            <a:off x="2704179" y="2371090"/>
            <a:ext cx="4031369" cy="741328"/>
            <a:chOff x="3043233" y="2371090"/>
            <a:chExt cx="4031369" cy="741328"/>
          </a:xfrm>
        </p:grpSpPr>
        <p:sp>
          <p:nvSpPr>
            <p:cNvPr id="34" name="Rectangle 33"/>
            <p:cNvSpPr/>
            <p:nvPr/>
          </p:nvSpPr>
          <p:spPr>
            <a:xfrm>
              <a:off x="3043233" y="2371090"/>
              <a:ext cx="4031369" cy="74132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5" name="Chevron 34"/>
            <p:cNvSpPr/>
            <p:nvPr/>
          </p:nvSpPr>
          <p:spPr>
            <a:xfrm>
              <a:off x="3352133" y="2443713"/>
              <a:ext cx="343222" cy="606464"/>
            </a:xfrm>
            <a:prstGeom prst="chevron">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36" name="Chevron 35"/>
            <p:cNvSpPr/>
            <p:nvPr/>
          </p:nvSpPr>
          <p:spPr>
            <a:xfrm>
              <a:off x="3592390" y="2443713"/>
              <a:ext cx="343222" cy="606464"/>
            </a:xfrm>
            <a:prstGeom prst="chevron">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37" name="Chevron 36"/>
            <p:cNvSpPr/>
            <p:nvPr/>
          </p:nvSpPr>
          <p:spPr>
            <a:xfrm>
              <a:off x="3832647" y="2443713"/>
              <a:ext cx="343222" cy="606464"/>
            </a:xfrm>
            <a:prstGeom prst="chevron">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grpSp>
      <p:sp>
        <p:nvSpPr>
          <p:cNvPr id="5" name="Oval 4"/>
          <p:cNvSpPr/>
          <p:nvPr/>
        </p:nvSpPr>
        <p:spPr>
          <a:xfrm>
            <a:off x="6442997" y="1962426"/>
            <a:ext cx="1487553" cy="1487553"/>
          </a:xfrm>
          <a:prstGeom prst="ellipse">
            <a:avLst/>
          </a:prstGeom>
          <a:solidFill>
            <a:srgbClr val="C00000"/>
          </a:solidFill>
          <a:ln w="28575"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1000" dirty="0">
              <a:effectLst>
                <a:outerShdw blurRad="38100" dist="38100" dir="2700000" algn="tl">
                  <a:srgbClr val="000000">
                    <a:alpha val="43137"/>
                  </a:srgbClr>
                </a:outerShdw>
              </a:effectLst>
              <a:latin typeface="Arial"/>
              <a:ea typeface="ＭＳ Ｐゴシック"/>
            </a:endParaRPr>
          </a:p>
        </p:txBody>
      </p:sp>
      <p:sp>
        <p:nvSpPr>
          <p:cNvPr id="2" name="Title 1"/>
          <p:cNvSpPr>
            <a:spLocks noGrp="1"/>
          </p:cNvSpPr>
          <p:nvPr>
            <p:ph type="title"/>
          </p:nvPr>
        </p:nvSpPr>
        <p:spPr/>
        <p:txBody>
          <a:bodyPr/>
          <a:lstStyle/>
          <a:p>
            <a:r>
              <a:rPr lang="ja-JP" altLang="en-US">
                <a:latin typeface="Arial"/>
                <a:ea typeface="ＭＳ Ｐゴシック"/>
              </a:rPr>
              <a:t>ワイヤレス トラフィックをすばやくオフロード</a:t>
            </a:r>
            <a:br>
              <a:rPr lang="ja-JP" altLang="en-US">
                <a:latin typeface="Arial"/>
                <a:ea typeface="ＭＳ Ｐゴシック"/>
              </a:rPr>
            </a:br>
            <a:r>
              <a:rPr lang="ja-JP" altLang="en-US" sz="2000">
                <a:latin typeface="Arial"/>
                <a:ea typeface="ＭＳ Ｐゴシック"/>
              </a:rPr>
              <a:t>マルチギガビット テクノロジー</a:t>
            </a:r>
            <a:endParaRPr lang="ja-JP" altLang="en-US" sz="2000" dirty="0">
              <a:latin typeface="Arial"/>
              <a:ea typeface="ＭＳ Ｐゴシック"/>
            </a:endParaRPr>
          </a:p>
        </p:txBody>
      </p:sp>
      <p:sp>
        <p:nvSpPr>
          <p:cNvPr id="4" name="Oval 3"/>
          <p:cNvSpPr/>
          <p:nvPr/>
        </p:nvSpPr>
        <p:spPr>
          <a:xfrm>
            <a:off x="1411388" y="1956706"/>
            <a:ext cx="1487553" cy="1487553"/>
          </a:xfrm>
          <a:prstGeom prst="ellipse">
            <a:avLst/>
          </a:prstGeom>
          <a:solidFill>
            <a:schemeClr val="accent4"/>
          </a:solidFill>
          <a:ln w="28575" cmpd="sng">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1000" dirty="0">
              <a:effectLst>
                <a:outerShdw blurRad="38100" dist="38100" dir="2700000" algn="tl">
                  <a:srgbClr val="000000">
                    <a:alpha val="43137"/>
                  </a:srgbClr>
                </a:outerShdw>
              </a:effectLst>
              <a:latin typeface="Arial"/>
              <a:ea typeface="ＭＳ Ｐゴシック"/>
            </a:endParaRPr>
          </a:p>
        </p:txBody>
      </p:sp>
      <p:pic>
        <p:nvPicPr>
          <p:cNvPr id="10" name="Picture 9" descr="person with laptop.psd"/>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9022" y="1204531"/>
            <a:ext cx="871181" cy="1307589"/>
          </a:xfrm>
          <a:prstGeom prst="rect">
            <a:avLst/>
          </a:prstGeom>
        </p:spPr>
      </p:pic>
      <p:pic>
        <p:nvPicPr>
          <p:cNvPr id="11" name="Picture 10" descr="person with smartphone.psd"/>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5084" y="2136670"/>
            <a:ext cx="871181" cy="1307589"/>
          </a:xfrm>
          <a:prstGeom prst="rect">
            <a:avLst/>
          </a:prstGeom>
        </p:spPr>
      </p:pic>
      <p:pic>
        <p:nvPicPr>
          <p:cNvPr id="12" name="Picture 11" descr="person with tablet.psd"/>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flipH="1">
            <a:off x="769022" y="3024935"/>
            <a:ext cx="871181" cy="1307589"/>
          </a:xfrm>
          <a:prstGeom prst="rect">
            <a:avLst/>
          </a:prstGeom>
        </p:spPr>
      </p:pic>
      <p:grpSp>
        <p:nvGrpSpPr>
          <p:cNvPr id="14" name="Group 39"/>
          <p:cNvGrpSpPr/>
          <p:nvPr/>
        </p:nvGrpSpPr>
        <p:grpSpPr>
          <a:xfrm>
            <a:off x="6343053" y="1140289"/>
            <a:ext cx="2204450" cy="710980"/>
            <a:chOff x="6789687" y="1140289"/>
            <a:chExt cx="2204450" cy="710980"/>
          </a:xfrm>
        </p:grpSpPr>
        <p:sp>
          <p:nvSpPr>
            <p:cNvPr id="26" name="Rectangle 25"/>
            <p:cNvSpPr/>
            <p:nvPr/>
          </p:nvSpPr>
          <p:spPr>
            <a:xfrm>
              <a:off x="6789687" y="1525026"/>
              <a:ext cx="2204450" cy="326243"/>
            </a:xfrm>
            <a:prstGeom prst="rect">
              <a:avLst/>
            </a:prstGeom>
          </p:spPr>
          <p:txBody>
            <a:bodyPr wrap="none">
              <a:spAutoFit/>
            </a:bodyPr>
            <a:lstStyle/>
            <a:p>
              <a:pPr lvl="0" defTabSz="685634">
                <a:lnSpc>
                  <a:spcPct val="95000"/>
                </a:lnSpc>
                <a:spcBef>
                  <a:spcPts val="1080"/>
                </a:spcBef>
                <a:buClr>
                  <a:srgbClr val="6DB344"/>
                </a:buClr>
                <a:buSzPct val="90000"/>
              </a:pPr>
              <a:r>
                <a:rPr lang="ja-JP" altLang="en-US" sz="1600" dirty="0">
                  <a:solidFill>
                    <a:srgbClr val="546568"/>
                  </a:solidFill>
                  <a:latin typeface="Arial"/>
                  <a:ea typeface="ＭＳ Ｐゴシック"/>
                </a:rPr>
                <a:t>シスコ マルチギガビット</a:t>
              </a:r>
            </a:p>
          </p:txBody>
        </p:sp>
        <p:pic>
          <p:nvPicPr>
            <p:cNvPr id="27" name="Picture 3"/>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057721" y="1140289"/>
              <a:ext cx="1457499"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Rectangle 32"/>
          <p:cNvSpPr/>
          <p:nvPr/>
        </p:nvSpPr>
        <p:spPr>
          <a:xfrm>
            <a:off x="2898940" y="2065935"/>
            <a:ext cx="3641563" cy="323165"/>
          </a:xfrm>
          <a:prstGeom prst="rect">
            <a:avLst/>
          </a:prstGeom>
        </p:spPr>
        <p:txBody>
          <a:bodyPr wrap="square">
            <a:spAutoFit/>
          </a:bodyPr>
          <a:lstStyle/>
          <a:p>
            <a:pPr algn="ctr"/>
            <a:r>
              <a:rPr lang="ja-JP" altLang="en-US" sz="1500" dirty="0">
                <a:latin typeface="Arial"/>
                <a:ea typeface="ＭＳ Ｐゴシック"/>
              </a:rPr>
              <a:t>標準の </a:t>
            </a:r>
            <a:r>
              <a:rPr lang="en-US" altLang="ja-JP" sz="1500" dirty="0">
                <a:latin typeface="Arial"/>
                <a:ea typeface="ＭＳ Ｐゴシック"/>
              </a:rPr>
              <a:t>CAT5e/CAT6 </a:t>
            </a:r>
            <a:r>
              <a:rPr lang="ja-JP" altLang="en-US" sz="1500" dirty="0">
                <a:latin typeface="Arial"/>
                <a:ea typeface="ＭＳ Ｐゴシック"/>
              </a:rPr>
              <a:t>ケーブル</a:t>
            </a:r>
          </a:p>
        </p:txBody>
      </p:sp>
      <p:pic>
        <p:nvPicPr>
          <p:cNvPr id="29" name="Picture 28" descr="Gig_Port.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28708" y="2267553"/>
            <a:ext cx="295985" cy="274595"/>
          </a:xfrm>
          <a:prstGeom prst="rect">
            <a:avLst/>
          </a:prstGeom>
        </p:spPr>
      </p:pic>
      <p:sp>
        <p:nvSpPr>
          <p:cNvPr id="30" name="TextBox 29"/>
          <p:cNvSpPr txBox="1"/>
          <p:nvPr/>
        </p:nvSpPr>
        <p:spPr>
          <a:xfrm>
            <a:off x="6667404" y="2630114"/>
            <a:ext cx="1009772" cy="646331"/>
          </a:xfrm>
          <a:prstGeom prst="rect">
            <a:avLst/>
          </a:prstGeom>
          <a:noFill/>
        </p:spPr>
        <p:txBody>
          <a:bodyPr wrap="square" rtlCol="0">
            <a:spAutoFit/>
          </a:bodyPr>
          <a:lstStyle/>
          <a:p>
            <a:pPr algn="ctr"/>
            <a:r>
              <a:rPr lang="en-US" altLang="ja-JP" sz="1200" dirty="0">
                <a:solidFill>
                  <a:srgbClr val="FFFFFF"/>
                </a:solidFill>
                <a:latin typeface="Arial"/>
                <a:ea typeface="ＭＳ Ｐゴシック"/>
              </a:rPr>
              <a:t>1 </a:t>
            </a:r>
          </a:p>
          <a:p>
            <a:pPr algn="ctr"/>
            <a:r>
              <a:rPr lang="ja-JP" altLang="en-US" sz="1200" dirty="0">
                <a:solidFill>
                  <a:srgbClr val="FFFFFF"/>
                </a:solidFill>
                <a:latin typeface="Arial"/>
                <a:ea typeface="ＭＳ Ｐゴシック"/>
              </a:rPr>
              <a:t>ギガビット ポート</a:t>
            </a:r>
          </a:p>
        </p:txBody>
      </p:sp>
      <p:sp>
        <p:nvSpPr>
          <p:cNvPr id="39" name="Rectangle 38"/>
          <p:cNvSpPr/>
          <p:nvPr/>
        </p:nvSpPr>
        <p:spPr>
          <a:xfrm>
            <a:off x="0" y="4362983"/>
            <a:ext cx="9151861" cy="347472"/>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457181"/>
            <a:r>
              <a:rPr lang="ja-JP" altLang="en-US" sz="1600" dirty="0">
                <a:solidFill>
                  <a:schemeClr val="bg1"/>
                </a:solidFill>
                <a:latin typeface="Arial"/>
                <a:ea typeface="ＭＳ Ｐゴシック"/>
              </a:rPr>
              <a:t>配線インフラストラクチャを変更せずに、最大 </a:t>
            </a:r>
            <a:r>
              <a:rPr lang="en-US" altLang="ja-JP" sz="1600" dirty="0">
                <a:solidFill>
                  <a:schemeClr val="bg1"/>
                </a:solidFill>
                <a:latin typeface="Arial"/>
                <a:ea typeface="ＭＳ Ｐゴシック"/>
              </a:rPr>
              <a:t>5 </a:t>
            </a:r>
            <a:r>
              <a:rPr lang="ja-JP" altLang="en-US" sz="1600" dirty="0">
                <a:solidFill>
                  <a:schemeClr val="bg1"/>
                </a:solidFill>
                <a:latin typeface="Arial"/>
                <a:ea typeface="ＭＳ Ｐゴシック"/>
              </a:rPr>
              <a:t>倍のスピードを社内で達成</a:t>
            </a:r>
          </a:p>
        </p:txBody>
      </p:sp>
      <p:sp>
        <p:nvSpPr>
          <p:cNvPr id="41" name="TextBox 40"/>
          <p:cNvSpPr txBox="1"/>
          <p:nvPr/>
        </p:nvSpPr>
        <p:spPr>
          <a:xfrm>
            <a:off x="5839365" y="3564226"/>
            <a:ext cx="2996263" cy="523220"/>
          </a:xfrm>
          <a:prstGeom prst="rect">
            <a:avLst/>
          </a:prstGeom>
          <a:noFill/>
        </p:spPr>
        <p:txBody>
          <a:bodyPr wrap="square" rtlCol="0">
            <a:spAutoFit/>
          </a:bodyPr>
          <a:lstStyle/>
          <a:p>
            <a:pPr algn="ctr"/>
            <a:r>
              <a:rPr lang="ja-JP" altLang="en-US" sz="1400" dirty="0">
                <a:latin typeface="Arial"/>
                <a:ea typeface="ＭＳ Ｐゴシック"/>
              </a:rPr>
              <a:t>最大 </a:t>
            </a:r>
            <a:r>
              <a:rPr lang="en-US" altLang="ja-JP" sz="1400" dirty="0">
                <a:latin typeface="Arial"/>
                <a:ea typeface="ＭＳ Ｐゴシック"/>
              </a:rPr>
              <a:t>60 W </a:t>
            </a:r>
            <a:r>
              <a:rPr lang="ja-JP" altLang="en-US" sz="1400" dirty="0">
                <a:latin typeface="Arial"/>
                <a:ea typeface="ＭＳ Ｐゴシック"/>
              </a:rPr>
              <a:t>の給電が可能な </a:t>
            </a:r>
          </a:p>
          <a:p>
            <a:pPr algn="ctr"/>
            <a:r>
              <a:rPr lang="en-US" altLang="ja-JP" sz="1400" dirty="0">
                <a:latin typeface="Arial"/>
                <a:ea typeface="ＭＳ Ｐゴシック"/>
              </a:rPr>
              <a:t>PoE </a:t>
            </a:r>
            <a:r>
              <a:rPr lang="ja-JP" altLang="en-US" sz="1400" dirty="0">
                <a:latin typeface="Arial"/>
                <a:ea typeface="ＭＳ Ｐゴシック"/>
              </a:rPr>
              <a:t>をサポート </a:t>
            </a:r>
          </a:p>
        </p:txBody>
      </p:sp>
      <p:sp>
        <p:nvSpPr>
          <p:cNvPr id="42" name="TextBox 41"/>
          <p:cNvSpPr txBox="1"/>
          <p:nvPr/>
        </p:nvSpPr>
        <p:spPr>
          <a:xfrm>
            <a:off x="1625908" y="2720226"/>
            <a:ext cx="1009772" cy="461665"/>
          </a:xfrm>
          <a:prstGeom prst="rect">
            <a:avLst/>
          </a:prstGeom>
          <a:noFill/>
        </p:spPr>
        <p:txBody>
          <a:bodyPr wrap="square" rtlCol="0">
            <a:spAutoFit/>
          </a:bodyPr>
          <a:lstStyle/>
          <a:p>
            <a:pPr algn="ctr"/>
            <a:r>
              <a:rPr lang="en-US" altLang="ja-JP" sz="1200" dirty="0">
                <a:solidFill>
                  <a:schemeClr val="bg1"/>
                </a:solidFill>
                <a:latin typeface="Arial"/>
                <a:ea typeface="ＭＳ Ｐゴシック"/>
              </a:rPr>
              <a:t>5 </a:t>
            </a:r>
            <a:r>
              <a:rPr lang="ja-JP" altLang="en-US" sz="1200" dirty="0">
                <a:solidFill>
                  <a:schemeClr val="bg1"/>
                </a:solidFill>
                <a:latin typeface="Arial"/>
                <a:ea typeface="ＭＳ Ｐゴシック"/>
              </a:rPr>
              <a:t>ギガビット ポート</a:t>
            </a:r>
          </a:p>
        </p:txBody>
      </p:sp>
      <p:pic>
        <p:nvPicPr>
          <p:cNvPr id="43" name="Picture 42" descr="Gig_Port.psd"/>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7903" y="2315005"/>
            <a:ext cx="385782" cy="357902"/>
          </a:xfrm>
          <a:prstGeom prst="rect">
            <a:avLst/>
          </a:prstGeom>
        </p:spPr>
      </p:pic>
      <p:sp>
        <p:nvSpPr>
          <p:cNvPr id="44" name="Rounded Rectangle 43"/>
          <p:cNvSpPr/>
          <p:nvPr/>
        </p:nvSpPr>
        <p:spPr>
          <a:xfrm>
            <a:off x="902853" y="2675779"/>
            <a:ext cx="1043566" cy="142685"/>
          </a:xfrm>
          <a:prstGeom prst="roundRect">
            <a:avLst/>
          </a:prstGeom>
          <a:no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 dirty="0">
                <a:solidFill>
                  <a:schemeClr val="tx1"/>
                </a:solidFill>
                <a:latin typeface="Arial"/>
                <a:ea typeface="ＭＳ Ｐゴシック"/>
              </a:rPr>
              <a:t>シスコ</a:t>
            </a:r>
          </a:p>
        </p:txBody>
      </p:sp>
      <p:pic>
        <p:nvPicPr>
          <p:cNvPr id="3" name="Picture 2" descr="KR03036.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6786" y="2454891"/>
            <a:ext cx="585496" cy="468396"/>
          </a:xfrm>
          <a:prstGeom prst="rect">
            <a:avLst/>
          </a:prstGeom>
        </p:spPr>
      </p:pic>
      <p:pic>
        <p:nvPicPr>
          <p:cNvPr id="6" name="Picture 5" descr="KO83034.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54273" y="1704830"/>
            <a:ext cx="1525436" cy="1220349"/>
          </a:xfrm>
          <a:prstGeom prst="rect">
            <a:avLst/>
          </a:prstGeom>
        </p:spPr>
      </p:pic>
      <p:sp>
        <p:nvSpPr>
          <p:cNvPr id="8" name="TextBox 7"/>
          <p:cNvSpPr txBox="1"/>
          <p:nvPr/>
        </p:nvSpPr>
        <p:spPr>
          <a:xfrm>
            <a:off x="7947761" y="2770317"/>
            <a:ext cx="864018" cy="153888"/>
          </a:xfrm>
          <a:prstGeom prst="rect">
            <a:avLst/>
          </a:prstGeom>
          <a:noFill/>
        </p:spPr>
        <p:txBody>
          <a:bodyPr wrap="none" lIns="0" tIns="0" rIns="0" bIns="0" rtlCol="0">
            <a:spAutoFit/>
          </a:bodyPr>
          <a:lstStyle/>
          <a:p>
            <a:pPr algn="ctr"/>
            <a:r>
              <a:rPr lang="en-US" altLang="ja-JP" sz="1000" dirty="0">
                <a:latin typeface="Arial"/>
                <a:ea typeface="ＭＳ Ｐゴシック"/>
              </a:rPr>
              <a:t>Catalyst 4500E</a:t>
            </a:r>
            <a:endParaRPr lang="ja-JP" altLang="en-US" sz="1000" dirty="0">
              <a:latin typeface="Arial"/>
              <a:ea typeface="ＭＳ Ｐゴシック"/>
            </a:endParaRPr>
          </a:p>
        </p:txBody>
      </p:sp>
      <p:sp>
        <p:nvSpPr>
          <p:cNvPr id="45" name="TextBox 44"/>
          <p:cNvSpPr txBox="1"/>
          <p:nvPr/>
        </p:nvSpPr>
        <p:spPr>
          <a:xfrm>
            <a:off x="7947761" y="3206040"/>
            <a:ext cx="779059" cy="153888"/>
          </a:xfrm>
          <a:prstGeom prst="rect">
            <a:avLst/>
          </a:prstGeom>
          <a:noFill/>
        </p:spPr>
        <p:txBody>
          <a:bodyPr wrap="none" lIns="0" tIns="0" rIns="0" bIns="0" rtlCol="0">
            <a:spAutoFit/>
          </a:bodyPr>
          <a:lstStyle/>
          <a:p>
            <a:pPr algn="ctr"/>
            <a:r>
              <a:rPr lang="en-US" altLang="ja-JP" sz="1000" dirty="0">
                <a:latin typeface="Arial"/>
                <a:ea typeface="ＭＳ Ｐゴシック"/>
              </a:rPr>
              <a:t>Catalyst 3850</a:t>
            </a:r>
            <a:endParaRPr lang="ja-JP" altLang="en-US" sz="1000" dirty="0">
              <a:latin typeface="Arial"/>
              <a:ea typeface="ＭＳ Ｐゴシック"/>
            </a:endParaRPr>
          </a:p>
        </p:txBody>
      </p:sp>
      <p:sp>
        <p:nvSpPr>
          <p:cNvPr id="46" name="TextBox 45"/>
          <p:cNvSpPr txBox="1"/>
          <p:nvPr/>
        </p:nvSpPr>
        <p:spPr>
          <a:xfrm>
            <a:off x="685800" y="2853968"/>
            <a:ext cx="777240" cy="155932"/>
          </a:xfrm>
          <a:prstGeom prst="rect">
            <a:avLst/>
          </a:prstGeom>
          <a:noFill/>
        </p:spPr>
        <p:txBody>
          <a:bodyPr wrap="square" lIns="0" tIns="0" rIns="0" bIns="0" rtlCol="0">
            <a:spAutoFit/>
          </a:bodyPr>
          <a:lstStyle/>
          <a:p>
            <a:pPr algn="ctr"/>
            <a:r>
              <a:rPr lang="en-US" altLang="ja-JP" sz="1000" spc="-10" dirty="0">
                <a:latin typeface="Arial"/>
                <a:ea typeface="ＭＳ Ｐゴシック"/>
              </a:rPr>
              <a:t>Aironet 3800</a:t>
            </a:r>
            <a:endParaRPr lang="ja-JP" altLang="en-US" sz="1000" spc="-10" dirty="0">
              <a:latin typeface="Arial"/>
              <a:ea typeface="ＭＳ Ｐゴシック"/>
            </a:endParaRPr>
          </a:p>
        </p:txBody>
      </p:sp>
      <p:pic>
        <p:nvPicPr>
          <p:cNvPr id="48" name="Picture 47" descr="KQ4001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56567" y="2569420"/>
            <a:ext cx="1187426" cy="949941"/>
          </a:xfrm>
          <a:prstGeom prst="rect">
            <a:avLst/>
          </a:prstGeom>
        </p:spPr>
      </p:pic>
    </p:spTree>
    <p:extLst>
      <p:ext uri="{BB962C8B-B14F-4D97-AF65-F5344CB8AC3E}">
        <p14:creationId xmlns:p14="http://schemas.microsoft.com/office/powerpoint/2010/main" val="240512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P spid="39" grpId="0" animBg="1"/>
      <p:bldP spid="8"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64"/>
          <p:cNvSpPr/>
          <p:nvPr/>
        </p:nvSpPr>
        <p:spPr>
          <a:xfrm rot="5400000">
            <a:off x="4404598" y="151721"/>
            <a:ext cx="2869581" cy="4329999"/>
          </a:xfrm>
          <a:custGeom>
            <a:avLst/>
            <a:gdLst>
              <a:gd name="connsiteX0" fmla="*/ 270739 w 2869581"/>
              <a:gd name="connsiteY0" fmla="*/ 0 h 5569527"/>
              <a:gd name="connsiteX1" fmla="*/ 2598842 w 2869581"/>
              <a:gd name="connsiteY1" fmla="*/ 0 h 5569527"/>
              <a:gd name="connsiteX2" fmla="*/ 2546930 w 2869581"/>
              <a:gd name="connsiteY2" fmla="*/ 85449 h 5569527"/>
              <a:gd name="connsiteX3" fmla="*/ 1947408 w 2869581"/>
              <a:gd name="connsiteY3" fmla="*/ 2583872 h 5569527"/>
              <a:gd name="connsiteX4" fmla="*/ 2716381 w 2869581"/>
              <a:gd name="connsiteY4" fmla="*/ 5361220 h 5569527"/>
              <a:gd name="connsiteX5" fmla="*/ 2869581 w 2869581"/>
              <a:gd name="connsiteY5" fmla="*/ 5569527 h 5569527"/>
              <a:gd name="connsiteX6" fmla="*/ 0 w 2869581"/>
              <a:gd name="connsiteY6" fmla="*/ 5569527 h 5569527"/>
              <a:gd name="connsiteX7" fmla="*/ 153200 w 2869581"/>
              <a:gd name="connsiteY7" fmla="*/ 5361220 h 5569527"/>
              <a:gd name="connsiteX8" fmla="*/ 922173 w 2869581"/>
              <a:gd name="connsiteY8" fmla="*/ 2583872 h 5569527"/>
              <a:gd name="connsiteX9" fmla="*/ 322651 w 2869581"/>
              <a:gd name="connsiteY9" fmla="*/ 85449 h 5569527"/>
              <a:gd name="connsiteX10" fmla="*/ 270739 w 2869581"/>
              <a:gd name="connsiteY10" fmla="*/ 0 h 556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581" h="5569527">
                <a:moveTo>
                  <a:pt x="270739" y="0"/>
                </a:moveTo>
                <a:lnTo>
                  <a:pt x="2598842" y="0"/>
                </a:lnTo>
                <a:lnTo>
                  <a:pt x="2546930" y="85449"/>
                </a:lnTo>
                <a:cubicBezTo>
                  <a:pt x="2172396" y="764399"/>
                  <a:pt x="1947408" y="1634828"/>
                  <a:pt x="1947408" y="2583872"/>
                </a:cubicBezTo>
                <a:cubicBezTo>
                  <a:pt x="1947408" y="3668494"/>
                  <a:pt x="2241270" y="4650435"/>
                  <a:pt x="2716381" y="5361220"/>
                </a:cubicBezTo>
                <a:lnTo>
                  <a:pt x="2869581" y="5569527"/>
                </a:lnTo>
                <a:lnTo>
                  <a:pt x="0" y="5569527"/>
                </a:lnTo>
                <a:lnTo>
                  <a:pt x="153200" y="5361220"/>
                </a:lnTo>
                <a:cubicBezTo>
                  <a:pt x="628311" y="4650435"/>
                  <a:pt x="922173" y="3668494"/>
                  <a:pt x="922173" y="2583872"/>
                </a:cubicBezTo>
                <a:cubicBezTo>
                  <a:pt x="922173" y="1634828"/>
                  <a:pt x="697185" y="764399"/>
                  <a:pt x="322651" y="85449"/>
                </a:cubicBezTo>
                <a:lnTo>
                  <a:pt x="270739" y="0"/>
                </a:lnTo>
                <a:close/>
              </a:path>
            </a:pathLst>
          </a:custGeom>
          <a:gradFill>
            <a:gsLst>
              <a:gs pos="0">
                <a:schemeClr val="tx1">
                  <a:lumMod val="40000"/>
                  <a:lumOff val="60000"/>
                  <a:alpha val="0"/>
                </a:schemeClr>
              </a:gs>
              <a:gs pos="50000">
                <a:schemeClr val="tx1">
                  <a:lumMod val="40000"/>
                  <a:lumOff val="60000"/>
                  <a:alpha val="60000"/>
                </a:schemeClr>
              </a:gs>
              <a:gs pos="100000">
                <a:schemeClr val="bg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5" name="Title 4"/>
          <p:cNvSpPr>
            <a:spLocks noGrp="1"/>
          </p:cNvSpPr>
          <p:nvPr>
            <p:ph type="title"/>
          </p:nvPr>
        </p:nvSpPr>
        <p:spPr/>
        <p:txBody>
          <a:bodyPr/>
          <a:lstStyle/>
          <a:p>
            <a:r>
              <a:rPr lang="ja-JP" altLang="en-US">
                <a:latin typeface="Arial"/>
                <a:ea typeface="ＭＳ Ｐゴシック"/>
              </a:rPr>
              <a:t>ゼロ インパクト </a:t>
            </a:r>
            <a:r>
              <a:rPr lang="en-US" altLang="ja-JP">
                <a:latin typeface="Arial"/>
                <a:ea typeface="ＭＳ Ｐゴシック"/>
              </a:rPr>
              <a:t>Application Visibility and Control</a:t>
            </a:r>
            <a:endParaRPr lang="ja-JP" altLang="en-US" dirty="0">
              <a:latin typeface="Arial"/>
              <a:ea typeface="ＭＳ Ｐゴシック"/>
            </a:endParaRPr>
          </a:p>
        </p:txBody>
      </p:sp>
      <p:sp>
        <p:nvSpPr>
          <p:cNvPr id="60" name="Rectangle 59"/>
          <p:cNvSpPr/>
          <p:nvPr/>
        </p:nvSpPr>
        <p:spPr>
          <a:xfrm>
            <a:off x="0" y="3983830"/>
            <a:ext cx="9151861" cy="73152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98" tIns="41046" rIns="82098" bIns="41046" numCol="1" spcCol="0" rtlCol="0" fromWordArt="0" anchor="ctr" anchorCtr="0" forceAA="0" compatLnSpc="1">
            <a:prstTxWarp prst="textNoShape">
              <a:avLst/>
            </a:prstTxWarp>
            <a:noAutofit/>
          </a:bodyPr>
          <a:lstStyle/>
          <a:p>
            <a:pPr algn="ctr" defTabSz="814109" eaLnBrk="0" fontAlgn="base" hangingPunct="0">
              <a:lnSpc>
                <a:spcPct val="90000"/>
              </a:lnSpc>
              <a:spcBef>
                <a:spcPct val="0"/>
              </a:spcBef>
              <a:spcAft>
                <a:spcPct val="0"/>
              </a:spcAft>
            </a:pPr>
            <a:endParaRPr lang="en-US" sz="2000" dirty="0">
              <a:solidFill>
                <a:srgbClr val="FFFFFF"/>
              </a:solidFill>
              <a:latin typeface="Arial"/>
              <a:ea typeface="ＭＳ Ｐゴシック"/>
              <a:cs typeface="Arial" charset="0"/>
            </a:endParaRPr>
          </a:p>
        </p:txBody>
      </p:sp>
      <p:sp>
        <p:nvSpPr>
          <p:cNvPr id="61" name="Rectangle 60"/>
          <p:cNvSpPr/>
          <p:nvPr/>
        </p:nvSpPr>
        <p:spPr>
          <a:xfrm>
            <a:off x="1122750" y="3976751"/>
            <a:ext cx="6898500" cy="307777"/>
          </a:xfrm>
          <a:prstGeom prst="rect">
            <a:avLst/>
          </a:prstGeom>
        </p:spPr>
        <p:txBody>
          <a:bodyPr wrap="square">
            <a:spAutoFit/>
          </a:bodyPr>
          <a:lstStyle/>
          <a:p>
            <a:pPr algn="ctr"/>
            <a:r>
              <a:rPr lang="ja-JP" altLang="en-US" sz="1400" b="1" dirty="0">
                <a:solidFill>
                  <a:schemeClr val="bg1"/>
                </a:solidFill>
                <a:latin typeface="Arial"/>
                <a:ea typeface="ＭＳ Ｐゴシック"/>
              </a:rPr>
              <a:t>ゼロ インパクト </a:t>
            </a:r>
            <a:r>
              <a:rPr lang="en-US" altLang="ja-JP" sz="1400" b="1" dirty="0">
                <a:solidFill>
                  <a:schemeClr val="bg1"/>
                </a:solidFill>
                <a:latin typeface="Arial"/>
                <a:ea typeface="ＭＳ Ｐゴシック"/>
              </a:rPr>
              <a:t>AVC </a:t>
            </a:r>
            <a:r>
              <a:rPr lang="ja-JP" altLang="en-US" sz="1400" b="1" dirty="0">
                <a:solidFill>
                  <a:schemeClr val="bg1"/>
                </a:solidFill>
                <a:latin typeface="Arial"/>
                <a:ea typeface="ＭＳ Ｐゴシック"/>
              </a:rPr>
              <a:t>でパフォーマンスを維持</a:t>
            </a:r>
          </a:p>
        </p:txBody>
      </p:sp>
      <p:sp>
        <p:nvSpPr>
          <p:cNvPr id="9" name="Rectangle 8"/>
          <p:cNvSpPr/>
          <p:nvPr/>
        </p:nvSpPr>
        <p:spPr>
          <a:xfrm>
            <a:off x="1053643" y="4296227"/>
            <a:ext cx="1534395" cy="387798"/>
          </a:xfrm>
          <a:prstGeom prst="rect">
            <a:avLst/>
          </a:prstGeom>
        </p:spPr>
        <p:txBody>
          <a:bodyPr wrap="none">
            <a:spAutoFit/>
          </a:bodyPr>
          <a:lstStyle/>
          <a:p>
            <a:pPr algn="ctr">
              <a:lnSpc>
                <a:spcPct val="80000"/>
              </a:lnSpc>
            </a:pPr>
            <a:r>
              <a:rPr lang="ja-JP" altLang="en-US" sz="1200">
                <a:solidFill>
                  <a:schemeClr val="bg1"/>
                </a:solidFill>
                <a:latin typeface="Arial"/>
                <a:ea typeface="ＭＳ Ｐゴシック"/>
              </a:rPr>
              <a:t>ネットワークに対する</a:t>
            </a:r>
            <a:br>
              <a:rPr lang="ja-JP" altLang="en-US">
                <a:latin typeface="Arial"/>
                <a:ea typeface="ＭＳ Ｐゴシック"/>
              </a:rPr>
            </a:br>
            <a:r>
              <a:rPr lang="ja-JP" altLang="en-US" sz="1200">
                <a:solidFill>
                  <a:schemeClr val="bg1"/>
                </a:solidFill>
                <a:latin typeface="Arial"/>
                <a:ea typeface="ＭＳ Ｐゴシック"/>
              </a:rPr>
              <a:t>可視性を確保</a:t>
            </a:r>
            <a:endParaRPr lang="ja-JP" altLang="en-US" sz="1200" dirty="0">
              <a:solidFill>
                <a:schemeClr val="bg1"/>
              </a:solidFill>
              <a:latin typeface="Arial"/>
              <a:ea typeface="ＭＳ Ｐゴシック"/>
            </a:endParaRPr>
          </a:p>
        </p:txBody>
      </p:sp>
      <p:sp>
        <p:nvSpPr>
          <p:cNvPr id="64" name="Rectangle 63"/>
          <p:cNvSpPr/>
          <p:nvPr/>
        </p:nvSpPr>
        <p:spPr>
          <a:xfrm>
            <a:off x="6468561" y="4296227"/>
            <a:ext cx="1585692" cy="387798"/>
          </a:xfrm>
          <a:prstGeom prst="rect">
            <a:avLst/>
          </a:prstGeom>
        </p:spPr>
        <p:txBody>
          <a:bodyPr wrap="none">
            <a:spAutoFit/>
          </a:bodyPr>
          <a:lstStyle/>
          <a:p>
            <a:pPr algn="ctr">
              <a:lnSpc>
                <a:spcPct val="80000"/>
              </a:lnSpc>
            </a:pPr>
            <a:r>
              <a:rPr lang="ja-JP" altLang="en-US" sz="1200">
                <a:solidFill>
                  <a:schemeClr val="bg1"/>
                </a:solidFill>
                <a:latin typeface="Arial"/>
                <a:ea typeface="ＭＳ Ｐゴシック"/>
              </a:rPr>
              <a:t>アプリケーション </a:t>
            </a:r>
            <a:br>
              <a:rPr lang="ja-JP" altLang="en-US">
                <a:latin typeface="Arial"/>
                <a:ea typeface="ＭＳ Ｐゴシック"/>
              </a:rPr>
            </a:br>
            <a:r>
              <a:rPr lang="ja-JP" altLang="en-US" sz="1200">
                <a:solidFill>
                  <a:schemeClr val="bg1"/>
                </a:solidFill>
                <a:latin typeface="Arial"/>
                <a:ea typeface="ＭＳ Ｐゴシック"/>
              </a:rPr>
              <a:t>パフォーマンスを制御</a:t>
            </a:r>
            <a:endParaRPr lang="ja-JP" altLang="en-US" sz="1200" dirty="0">
              <a:solidFill>
                <a:schemeClr val="bg1"/>
              </a:solidFill>
              <a:latin typeface="Arial"/>
              <a:ea typeface="ＭＳ Ｐゴシック"/>
            </a:endParaRPr>
          </a:p>
        </p:txBody>
      </p:sp>
      <p:grpSp>
        <p:nvGrpSpPr>
          <p:cNvPr id="2" name="Group 12"/>
          <p:cNvGrpSpPr/>
          <p:nvPr/>
        </p:nvGrpSpPr>
        <p:grpSpPr>
          <a:xfrm>
            <a:off x="805355" y="1230897"/>
            <a:ext cx="3245234" cy="2171647"/>
            <a:chOff x="627317" y="1408130"/>
            <a:chExt cx="2346638" cy="2171647"/>
          </a:xfrm>
        </p:grpSpPr>
        <p:sp>
          <p:nvSpPr>
            <p:cNvPr id="12" name="Rounded Rectangle 11"/>
            <p:cNvSpPr/>
            <p:nvPr/>
          </p:nvSpPr>
          <p:spPr>
            <a:xfrm>
              <a:off x="627317"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4" name="Rounded Rectangle 73"/>
            <p:cNvSpPr/>
            <p:nvPr/>
          </p:nvSpPr>
          <p:spPr>
            <a:xfrm>
              <a:off x="1260185"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5" name="Rounded Rectangle 74"/>
            <p:cNvSpPr/>
            <p:nvPr/>
          </p:nvSpPr>
          <p:spPr>
            <a:xfrm>
              <a:off x="1893053"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6" name="Rounded Rectangle 75"/>
            <p:cNvSpPr/>
            <p:nvPr/>
          </p:nvSpPr>
          <p:spPr>
            <a:xfrm>
              <a:off x="2525922"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7" name="Rounded Rectangle 76"/>
            <p:cNvSpPr/>
            <p:nvPr/>
          </p:nvSpPr>
          <p:spPr>
            <a:xfrm>
              <a:off x="627317"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8" name="Rounded Rectangle 77"/>
            <p:cNvSpPr/>
            <p:nvPr/>
          </p:nvSpPr>
          <p:spPr>
            <a:xfrm>
              <a:off x="1260185"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79" name="Rounded Rectangle 78"/>
            <p:cNvSpPr/>
            <p:nvPr/>
          </p:nvSpPr>
          <p:spPr>
            <a:xfrm>
              <a:off x="1893053"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0" name="Rounded Rectangle 79"/>
            <p:cNvSpPr/>
            <p:nvPr/>
          </p:nvSpPr>
          <p:spPr>
            <a:xfrm>
              <a:off x="2525922"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1" name="Rounded Rectangle 80"/>
            <p:cNvSpPr/>
            <p:nvPr/>
          </p:nvSpPr>
          <p:spPr>
            <a:xfrm>
              <a:off x="627317"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2" name="Rounded Rectangle 81"/>
            <p:cNvSpPr/>
            <p:nvPr/>
          </p:nvSpPr>
          <p:spPr>
            <a:xfrm>
              <a:off x="1260185"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3" name="Rounded Rectangle 82"/>
            <p:cNvSpPr/>
            <p:nvPr/>
          </p:nvSpPr>
          <p:spPr>
            <a:xfrm>
              <a:off x="1893053"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4" name="Rounded Rectangle 83"/>
            <p:cNvSpPr/>
            <p:nvPr/>
          </p:nvSpPr>
          <p:spPr>
            <a:xfrm>
              <a:off x="2525922"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5" name="Rounded Rectangle 84"/>
            <p:cNvSpPr/>
            <p:nvPr/>
          </p:nvSpPr>
          <p:spPr>
            <a:xfrm>
              <a:off x="627317"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6" name="Rounded Rectangle 85"/>
            <p:cNvSpPr/>
            <p:nvPr/>
          </p:nvSpPr>
          <p:spPr>
            <a:xfrm>
              <a:off x="1260185"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7" name="Rounded Rectangle 86"/>
            <p:cNvSpPr/>
            <p:nvPr/>
          </p:nvSpPr>
          <p:spPr>
            <a:xfrm>
              <a:off x="1893053"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sp>
          <p:nvSpPr>
            <p:cNvPr id="88" name="Rounded Rectangle 87"/>
            <p:cNvSpPr/>
            <p:nvPr/>
          </p:nvSpPr>
          <p:spPr>
            <a:xfrm>
              <a:off x="2525922"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Arial"/>
                  <a:ea typeface="ＭＳ Ｐゴシック"/>
                </a:rPr>
                <a:t>アプリ</a:t>
              </a:r>
            </a:p>
          </p:txBody>
        </p:sp>
      </p:grpSp>
      <p:grpSp>
        <p:nvGrpSpPr>
          <p:cNvPr id="3" name="Group 16"/>
          <p:cNvGrpSpPr/>
          <p:nvPr/>
        </p:nvGrpSpPr>
        <p:grpSpPr>
          <a:xfrm>
            <a:off x="5441859" y="1653521"/>
            <a:ext cx="1016859" cy="1016859"/>
            <a:chOff x="2293815" y="-1609969"/>
            <a:chExt cx="1016859" cy="1016859"/>
          </a:xfrm>
        </p:grpSpPr>
        <p:sp>
          <p:nvSpPr>
            <p:cNvPr id="16" name="Oval 15"/>
            <p:cNvSpPr/>
            <p:nvPr/>
          </p:nvSpPr>
          <p:spPr>
            <a:xfrm>
              <a:off x="2293815" y="-1609969"/>
              <a:ext cx="1016859" cy="101685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4" name="Group 118"/>
            <p:cNvGrpSpPr/>
            <p:nvPr/>
          </p:nvGrpSpPr>
          <p:grpSpPr>
            <a:xfrm>
              <a:off x="2433058" y="-1458935"/>
              <a:ext cx="839640" cy="555964"/>
              <a:chOff x="1614488" y="4760913"/>
              <a:chExt cx="1961162" cy="1298575"/>
            </a:xfrm>
            <a:solidFill>
              <a:schemeClr val="bg1"/>
            </a:solidFill>
          </p:grpSpPr>
          <p:sp>
            <p:nvSpPr>
              <p:cNvPr id="120" name="Freeform 119"/>
              <p:cNvSpPr>
                <a:spLocks/>
              </p:cNvSpPr>
              <p:nvPr/>
            </p:nvSpPr>
            <p:spPr bwMode="auto">
              <a:xfrm rot="21437201">
                <a:off x="3121819" y="5402788"/>
                <a:ext cx="268152" cy="250825"/>
              </a:xfrm>
              <a:custGeom>
                <a:avLst/>
                <a:gdLst>
                  <a:gd name="T0" fmla="*/ 127 w 149"/>
                  <a:gd name="T1" fmla="*/ 0 h 158"/>
                  <a:gd name="T2" fmla="*/ 137 w 149"/>
                  <a:gd name="T3" fmla="*/ 44 h 158"/>
                  <a:gd name="T4" fmla="*/ 144 w 149"/>
                  <a:gd name="T5" fmla="*/ 89 h 158"/>
                  <a:gd name="T6" fmla="*/ 149 w 149"/>
                  <a:gd name="T7" fmla="*/ 137 h 158"/>
                  <a:gd name="T8" fmla="*/ 9 w 149"/>
                  <a:gd name="T9" fmla="*/ 158 h 158"/>
                  <a:gd name="T10" fmla="*/ 0 w 149"/>
                  <a:gd name="T11" fmla="*/ 92 h 158"/>
                  <a:gd name="T12" fmla="*/ 127 w 149"/>
                  <a:gd name="T13" fmla="*/ 0 h 158"/>
                  <a:gd name="T14" fmla="*/ 127 w 149"/>
                  <a:gd name="T15" fmla="*/ 0 h 158"/>
                  <a:gd name="T16" fmla="*/ 127 w 149"/>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8">
                    <a:moveTo>
                      <a:pt x="127" y="0"/>
                    </a:moveTo>
                    <a:lnTo>
                      <a:pt x="137" y="44"/>
                    </a:lnTo>
                    <a:lnTo>
                      <a:pt x="144" y="89"/>
                    </a:lnTo>
                    <a:lnTo>
                      <a:pt x="149" y="137"/>
                    </a:lnTo>
                    <a:lnTo>
                      <a:pt x="9" y="158"/>
                    </a:lnTo>
                    <a:lnTo>
                      <a:pt x="0" y="92"/>
                    </a:lnTo>
                    <a:lnTo>
                      <a:pt x="127" y="0"/>
                    </a:lnTo>
                    <a:lnTo>
                      <a:pt x="127"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Arial"/>
                  <a:ea typeface="ＭＳ Ｐゴシック"/>
                </a:endParaRPr>
              </a:p>
            </p:txBody>
          </p:sp>
          <p:sp>
            <p:nvSpPr>
              <p:cNvPr id="121" name="Freeform 120"/>
              <p:cNvSpPr>
                <a:spLocks/>
              </p:cNvSpPr>
              <p:nvPr/>
            </p:nvSpPr>
            <p:spPr bwMode="auto">
              <a:xfrm>
                <a:off x="2998788" y="5140326"/>
                <a:ext cx="314325" cy="284163"/>
              </a:xfrm>
              <a:custGeom>
                <a:avLst/>
                <a:gdLst>
                  <a:gd name="T0" fmla="*/ 137 w 198"/>
                  <a:gd name="T1" fmla="*/ 0 h 179"/>
                  <a:gd name="T2" fmla="*/ 163 w 198"/>
                  <a:gd name="T3" fmla="*/ 40 h 179"/>
                  <a:gd name="T4" fmla="*/ 187 w 198"/>
                  <a:gd name="T5" fmla="*/ 80 h 179"/>
                  <a:gd name="T6" fmla="*/ 198 w 198"/>
                  <a:gd name="T7" fmla="*/ 104 h 179"/>
                  <a:gd name="T8" fmla="*/ 52 w 198"/>
                  <a:gd name="T9" fmla="*/ 179 h 179"/>
                  <a:gd name="T10" fmla="*/ 33 w 198"/>
                  <a:gd name="T11" fmla="*/ 144 h 179"/>
                  <a:gd name="T12" fmla="*/ 0 w 198"/>
                  <a:gd name="T13" fmla="*/ 94 h 179"/>
                  <a:gd name="T14" fmla="*/ 137 w 198"/>
                  <a:gd name="T15" fmla="*/ 0 h 179"/>
                  <a:gd name="T16" fmla="*/ 137 w 198"/>
                  <a:gd name="T17" fmla="*/ 0 h 179"/>
                  <a:gd name="T18" fmla="*/ 137 w 19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79">
                    <a:moveTo>
                      <a:pt x="137" y="0"/>
                    </a:moveTo>
                    <a:lnTo>
                      <a:pt x="163" y="40"/>
                    </a:lnTo>
                    <a:lnTo>
                      <a:pt x="187" y="80"/>
                    </a:lnTo>
                    <a:lnTo>
                      <a:pt x="198" y="104"/>
                    </a:lnTo>
                    <a:lnTo>
                      <a:pt x="52" y="179"/>
                    </a:lnTo>
                    <a:lnTo>
                      <a:pt x="33" y="144"/>
                    </a:lnTo>
                    <a:lnTo>
                      <a:pt x="0" y="94"/>
                    </a:lnTo>
                    <a:lnTo>
                      <a:pt x="137" y="0"/>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Arial"/>
                  <a:ea typeface="ＭＳ Ｐゴシック"/>
                </a:endParaRPr>
              </a:p>
            </p:txBody>
          </p:sp>
          <p:sp>
            <p:nvSpPr>
              <p:cNvPr id="122" name="Freeform 121"/>
              <p:cNvSpPr>
                <a:spLocks/>
              </p:cNvSpPr>
              <p:nvPr/>
            </p:nvSpPr>
            <p:spPr bwMode="auto">
              <a:xfrm>
                <a:off x="2277075" y="5203825"/>
                <a:ext cx="1298575" cy="855663"/>
              </a:xfrm>
              <a:custGeom>
                <a:avLst/>
                <a:gdLst>
                  <a:gd name="T0" fmla="*/ 251 w 818"/>
                  <a:gd name="T1" fmla="*/ 404 h 539"/>
                  <a:gd name="T2" fmla="*/ 818 w 818"/>
                  <a:gd name="T3" fmla="*/ 0 h 539"/>
                  <a:gd name="T4" fmla="*/ 199 w 818"/>
                  <a:gd name="T5" fmla="*/ 312 h 539"/>
                  <a:gd name="T6" fmla="*/ 177 w 818"/>
                  <a:gd name="T7" fmla="*/ 300 h 539"/>
                  <a:gd name="T8" fmla="*/ 156 w 818"/>
                  <a:gd name="T9" fmla="*/ 293 h 539"/>
                  <a:gd name="T10" fmla="*/ 133 w 818"/>
                  <a:gd name="T11" fmla="*/ 291 h 539"/>
                  <a:gd name="T12" fmla="*/ 111 w 818"/>
                  <a:gd name="T13" fmla="*/ 291 h 539"/>
                  <a:gd name="T14" fmla="*/ 85 w 818"/>
                  <a:gd name="T15" fmla="*/ 295 h 539"/>
                  <a:gd name="T16" fmla="*/ 64 w 818"/>
                  <a:gd name="T17" fmla="*/ 307 h 539"/>
                  <a:gd name="T18" fmla="*/ 43 w 818"/>
                  <a:gd name="T19" fmla="*/ 321 h 539"/>
                  <a:gd name="T20" fmla="*/ 26 w 818"/>
                  <a:gd name="T21" fmla="*/ 338 h 539"/>
                  <a:gd name="T22" fmla="*/ 14 w 818"/>
                  <a:gd name="T23" fmla="*/ 359 h 539"/>
                  <a:gd name="T24" fmla="*/ 5 w 818"/>
                  <a:gd name="T25" fmla="*/ 383 h 539"/>
                  <a:gd name="T26" fmla="*/ 0 w 818"/>
                  <a:gd name="T27" fmla="*/ 406 h 539"/>
                  <a:gd name="T28" fmla="*/ 3 w 818"/>
                  <a:gd name="T29" fmla="*/ 430 h 539"/>
                  <a:gd name="T30" fmla="*/ 7 w 818"/>
                  <a:gd name="T31" fmla="*/ 454 h 539"/>
                  <a:gd name="T32" fmla="*/ 17 w 818"/>
                  <a:gd name="T33" fmla="*/ 477 h 539"/>
                  <a:gd name="T34" fmla="*/ 31 w 818"/>
                  <a:gd name="T35" fmla="*/ 499 h 539"/>
                  <a:gd name="T36" fmla="*/ 50 w 818"/>
                  <a:gd name="T37" fmla="*/ 515 h 539"/>
                  <a:gd name="T38" fmla="*/ 71 w 818"/>
                  <a:gd name="T39" fmla="*/ 527 h 539"/>
                  <a:gd name="T40" fmla="*/ 92 w 818"/>
                  <a:gd name="T41" fmla="*/ 536 h 539"/>
                  <a:gd name="T42" fmla="*/ 116 w 818"/>
                  <a:gd name="T43" fmla="*/ 539 h 539"/>
                  <a:gd name="T44" fmla="*/ 142 w 818"/>
                  <a:gd name="T45" fmla="*/ 539 h 539"/>
                  <a:gd name="T46" fmla="*/ 166 w 818"/>
                  <a:gd name="T47" fmla="*/ 534 h 539"/>
                  <a:gd name="T48" fmla="*/ 189 w 818"/>
                  <a:gd name="T49" fmla="*/ 522 h 539"/>
                  <a:gd name="T50" fmla="*/ 208 w 818"/>
                  <a:gd name="T51" fmla="*/ 508 h 539"/>
                  <a:gd name="T52" fmla="*/ 225 w 818"/>
                  <a:gd name="T53" fmla="*/ 491 h 539"/>
                  <a:gd name="T54" fmla="*/ 237 w 818"/>
                  <a:gd name="T55" fmla="*/ 473 h 539"/>
                  <a:gd name="T56" fmla="*/ 246 w 818"/>
                  <a:gd name="T57" fmla="*/ 449 h 539"/>
                  <a:gd name="T58" fmla="*/ 251 w 818"/>
                  <a:gd name="T59" fmla="*/ 425 h 539"/>
                  <a:gd name="T60" fmla="*/ 251 w 818"/>
                  <a:gd name="T61" fmla="*/ 404 h 539"/>
                  <a:gd name="T62" fmla="*/ 251 w 818"/>
                  <a:gd name="T63" fmla="*/ 404 h 539"/>
                  <a:gd name="T64" fmla="*/ 251 w 818"/>
                  <a:gd name="T65" fmla="*/ 40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8" h="539">
                    <a:moveTo>
                      <a:pt x="251" y="404"/>
                    </a:moveTo>
                    <a:lnTo>
                      <a:pt x="818" y="0"/>
                    </a:lnTo>
                    <a:lnTo>
                      <a:pt x="199" y="312"/>
                    </a:lnTo>
                    <a:lnTo>
                      <a:pt x="177" y="300"/>
                    </a:lnTo>
                    <a:lnTo>
                      <a:pt x="156" y="293"/>
                    </a:lnTo>
                    <a:lnTo>
                      <a:pt x="133" y="291"/>
                    </a:lnTo>
                    <a:lnTo>
                      <a:pt x="111" y="291"/>
                    </a:lnTo>
                    <a:lnTo>
                      <a:pt x="85" y="295"/>
                    </a:lnTo>
                    <a:lnTo>
                      <a:pt x="64" y="307"/>
                    </a:lnTo>
                    <a:lnTo>
                      <a:pt x="43" y="321"/>
                    </a:lnTo>
                    <a:lnTo>
                      <a:pt x="26" y="338"/>
                    </a:lnTo>
                    <a:lnTo>
                      <a:pt x="14" y="359"/>
                    </a:lnTo>
                    <a:lnTo>
                      <a:pt x="5" y="383"/>
                    </a:lnTo>
                    <a:lnTo>
                      <a:pt x="0" y="406"/>
                    </a:lnTo>
                    <a:lnTo>
                      <a:pt x="3" y="430"/>
                    </a:lnTo>
                    <a:lnTo>
                      <a:pt x="7" y="454"/>
                    </a:lnTo>
                    <a:lnTo>
                      <a:pt x="17" y="477"/>
                    </a:lnTo>
                    <a:lnTo>
                      <a:pt x="31" y="499"/>
                    </a:lnTo>
                    <a:lnTo>
                      <a:pt x="50" y="515"/>
                    </a:lnTo>
                    <a:lnTo>
                      <a:pt x="71" y="527"/>
                    </a:lnTo>
                    <a:lnTo>
                      <a:pt x="92" y="536"/>
                    </a:lnTo>
                    <a:lnTo>
                      <a:pt x="116" y="539"/>
                    </a:lnTo>
                    <a:lnTo>
                      <a:pt x="142" y="539"/>
                    </a:lnTo>
                    <a:lnTo>
                      <a:pt x="166" y="534"/>
                    </a:lnTo>
                    <a:lnTo>
                      <a:pt x="189" y="522"/>
                    </a:lnTo>
                    <a:lnTo>
                      <a:pt x="208" y="508"/>
                    </a:lnTo>
                    <a:lnTo>
                      <a:pt x="225" y="491"/>
                    </a:lnTo>
                    <a:lnTo>
                      <a:pt x="237" y="473"/>
                    </a:lnTo>
                    <a:lnTo>
                      <a:pt x="246" y="449"/>
                    </a:lnTo>
                    <a:lnTo>
                      <a:pt x="251" y="425"/>
                    </a:lnTo>
                    <a:lnTo>
                      <a:pt x="251" y="404"/>
                    </a:lnTo>
                    <a:lnTo>
                      <a:pt x="251" y="404"/>
                    </a:lnTo>
                    <a:lnTo>
                      <a:pt x="251"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Arial"/>
                  <a:ea typeface="ＭＳ Ｐゴシック"/>
                </a:endParaRPr>
              </a:p>
            </p:txBody>
          </p:sp>
          <p:sp>
            <p:nvSpPr>
              <p:cNvPr id="123" name="Freeform 122"/>
              <p:cNvSpPr>
                <a:spLocks/>
              </p:cNvSpPr>
              <p:nvPr/>
            </p:nvSpPr>
            <p:spPr bwMode="auto">
              <a:xfrm>
                <a:off x="1614488" y="4760913"/>
                <a:ext cx="1181100" cy="1054100"/>
              </a:xfrm>
              <a:custGeom>
                <a:avLst/>
                <a:gdLst>
                  <a:gd name="T0" fmla="*/ 555 w 744"/>
                  <a:gd name="T1" fmla="*/ 0 h 664"/>
                  <a:gd name="T2" fmla="*/ 605 w 744"/>
                  <a:gd name="T3" fmla="*/ 3 h 664"/>
                  <a:gd name="T4" fmla="*/ 652 w 744"/>
                  <a:gd name="T5" fmla="*/ 10 h 664"/>
                  <a:gd name="T6" fmla="*/ 699 w 744"/>
                  <a:gd name="T7" fmla="*/ 19 h 664"/>
                  <a:gd name="T8" fmla="*/ 744 w 744"/>
                  <a:gd name="T9" fmla="*/ 33 h 664"/>
                  <a:gd name="T10" fmla="*/ 671 w 744"/>
                  <a:gd name="T11" fmla="*/ 187 h 664"/>
                  <a:gd name="T12" fmla="*/ 629 w 744"/>
                  <a:gd name="T13" fmla="*/ 173 h 664"/>
                  <a:gd name="T14" fmla="*/ 586 w 744"/>
                  <a:gd name="T15" fmla="*/ 163 h 664"/>
                  <a:gd name="T16" fmla="*/ 541 w 744"/>
                  <a:gd name="T17" fmla="*/ 156 h 664"/>
                  <a:gd name="T18" fmla="*/ 496 w 744"/>
                  <a:gd name="T19" fmla="*/ 154 h 664"/>
                  <a:gd name="T20" fmla="*/ 440 w 744"/>
                  <a:gd name="T21" fmla="*/ 156 h 664"/>
                  <a:gd name="T22" fmla="*/ 383 w 744"/>
                  <a:gd name="T23" fmla="*/ 166 h 664"/>
                  <a:gd name="T24" fmla="*/ 333 w 744"/>
                  <a:gd name="T25" fmla="*/ 182 h 664"/>
                  <a:gd name="T26" fmla="*/ 284 w 744"/>
                  <a:gd name="T27" fmla="*/ 204 h 664"/>
                  <a:gd name="T28" fmla="*/ 236 w 744"/>
                  <a:gd name="T29" fmla="*/ 230 h 664"/>
                  <a:gd name="T30" fmla="*/ 192 w 744"/>
                  <a:gd name="T31" fmla="*/ 260 h 664"/>
                  <a:gd name="T32" fmla="*/ 154 w 744"/>
                  <a:gd name="T33" fmla="*/ 296 h 664"/>
                  <a:gd name="T34" fmla="*/ 118 w 744"/>
                  <a:gd name="T35" fmla="*/ 336 h 664"/>
                  <a:gd name="T36" fmla="*/ 88 w 744"/>
                  <a:gd name="T37" fmla="*/ 378 h 664"/>
                  <a:gd name="T38" fmla="*/ 62 w 744"/>
                  <a:gd name="T39" fmla="*/ 426 h 664"/>
                  <a:gd name="T40" fmla="*/ 40 w 744"/>
                  <a:gd name="T41" fmla="*/ 475 h 664"/>
                  <a:gd name="T42" fmla="*/ 24 w 744"/>
                  <a:gd name="T43" fmla="*/ 527 h 664"/>
                  <a:gd name="T44" fmla="*/ 17 w 744"/>
                  <a:gd name="T45" fmla="*/ 581 h 664"/>
                  <a:gd name="T46" fmla="*/ 12 w 744"/>
                  <a:gd name="T47" fmla="*/ 638 h 664"/>
                  <a:gd name="T48" fmla="*/ 12 w 744"/>
                  <a:gd name="T49" fmla="*/ 664 h 664"/>
                  <a:gd name="T50" fmla="*/ 5 w 744"/>
                  <a:gd name="T51" fmla="*/ 612 h 664"/>
                  <a:gd name="T52" fmla="*/ 0 w 744"/>
                  <a:gd name="T53" fmla="*/ 555 h 664"/>
                  <a:gd name="T54" fmla="*/ 5 w 744"/>
                  <a:gd name="T55" fmla="*/ 496 h 664"/>
                  <a:gd name="T56" fmla="*/ 14 w 744"/>
                  <a:gd name="T57" fmla="*/ 437 h 664"/>
                  <a:gd name="T58" fmla="*/ 31 w 744"/>
                  <a:gd name="T59" fmla="*/ 381 h 664"/>
                  <a:gd name="T60" fmla="*/ 52 w 744"/>
                  <a:gd name="T61" fmla="*/ 326 h 664"/>
                  <a:gd name="T62" fmla="*/ 78 w 744"/>
                  <a:gd name="T63" fmla="*/ 277 h 664"/>
                  <a:gd name="T64" fmla="*/ 109 w 744"/>
                  <a:gd name="T65" fmla="*/ 227 h 664"/>
                  <a:gd name="T66" fmla="*/ 144 w 744"/>
                  <a:gd name="T67" fmla="*/ 185 h 664"/>
                  <a:gd name="T68" fmla="*/ 185 w 744"/>
                  <a:gd name="T69" fmla="*/ 144 h 664"/>
                  <a:gd name="T70" fmla="*/ 229 w 744"/>
                  <a:gd name="T71" fmla="*/ 107 h 664"/>
                  <a:gd name="T72" fmla="*/ 277 w 744"/>
                  <a:gd name="T73" fmla="*/ 76 h 664"/>
                  <a:gd name="T74" fmla="*/ 329 w 744"/>
                  <a:gd name="T75" fmla="*/ 50 h 664"/>
                  <a:gd name="T76" fmla="*/ 381 w 744"/>
                  <a:gd name="T77" fmla="*/ 29 h 664"/>
                  <a:gd name="T78" fmla="*/ 437 w 744"/>
                  <a:gd name="T79" fmla="*/ 12 h 664"/>
                  <a:gd name="T80" fmla="*/ 496 w 744"/>
                  <a:gd name="T81" fmla="*/ 3 h 664"/>
                  <a:gd name="T82" fmla="*/ 555 w 744"/>
                  <a:gd name="T83" fmla="*/ 0 h 664"/>
                  <a:gd name="T84" fmla="*/ 555 w 744"/>
                  <a:gd name="T85" fmla="*/ 0 h 664"/>
                  <a:gd name="T86" fmla="*/ 555 w 744"/>
                  <a:gd name="T87"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4" h="664">
                    <a:moveTo>
                      <a:pt x="555" y="0"/>
                    </a:moveTo>
                    <a:lnTo>
                      <a:pt x="605" y="3"/>
                    </a:lnTo>
                    <a:lnTo>
                      <a:pt x="652" y="10"/>
                    </a:lnTo>
                    <a:lnTo>
                      <a:pt x="699" y="19"/>
                    </a:lnTo>
                    <a:lnTo>
                      <a:pt x="744" y="33"/>
                    </a:lnTo>
                    <a:lnTo>
                      <a:pt x="671" y="187"/>
                    </a:lnTo>
                    <a:lnTo>
                      <a:pt x="629" y="173"/>
                    </a:lnTo>
                    <a:lnTo>
                      <a:pt x="586" y="163"/>
                    </a:lnTo>
                    <a:lnTo>
                      <a:pt x="541" y="156"/>
                    </a:lnTo>
                    <a:lnTo>
                      <a:pt x="496" y="154"/>
                    </a:lnTo>
                    <a:lnTo>
                      <a:pt x="440" y="156"/>
                    </a:lnTo>
                    <a:lnTo>
                      <a:pt x="383" y="166"/>
                    </a:lnTo>
                    <a:lnTo>
                      <a:pt x="333" y="182"/>
                    </a:lnTo>
                    <a:lnTo>
                      <a:pt x="284" y="204"/>
                    </a:lnTo>
                    <a:lnTo>
                      <a:pt x="236" y="230"/>
                    </a:lnTo>
                    <a:lnTo>
                      <a:pt x="192" y="260"/>
                    </a:lnTo>
                    <a:lnTo>
                      <a:pt x="154" y="296"/>
                    </a:lnTo>
                    <a:lnTo>
                      <a:pt x="118" y="336"/>
                    </a:lnTo>
                    <a:lnTo>
                      <a:pt x="88" y="378"/>
                    </a:lnTo>
                    <a:lnTo>
                      <a:pt x="62" y="426"/>
                    </a:lnTo>
                    <a:lnTo>
                      <a:pt x="40" y="475"/>
                    </a:lnTo>
                    <a:lnTo>
                      <a:pt x="24" y="527"/>
                    </a:lnTo>
                    <a:lnTo>
                      <a:pt x="17" y="581"/>
                    </a:lnTo>
                    <a:lnTo>
                      <a:pt x="12" y="638"/>
                    </a:lnTo>
                    <a:lnTo>
                      <a:pt x="12" y="664"/>
                    </a:lnTo>
                    <a:lnTo>
                      <a:pt x="5" y="612"/>
                    </a:lnTo>
                    <a:lnTo>
                      <a:pt x="0" y="555"/>
                    </a:lnTo>
                    <a:lnTo>
                      <a:pt x="5" y="496"/>
                    </a:lnTo>
                    <a:lnTo>
                      <a:pt x="14" y="437"/>
                    </a:lnTo>
                    <a:lnTo>
                      <a:pt x="31" y="381"/>
                    </a:lnTo>
                    <a:lnTo>
                      <a:pt x="52" y="326"/>
                    </a:lnTo>
                    <a:lnTo>
                      <a:pt x="78" y="277"/>
                    </a:lnTo>
                    <a:lnTo>
                      <a:pt x="109" y="227"/>
                    </a:lnTo>
                    <a:lnTo>
                      <a:pt x="144" y="185"/>
                    </a:lnTo>
                    <a:lnTo>
                      <a:pt x="185" y="144"/>
                    </a:lnTo>
                    <a:lnTo>
                      <a:pt x="229" y="107"/>
                    </a:lnTo>
                    <a:lnTo>
                      <a:pt x="277" y="76"/>
                    </a:lnTo>
                    <a:lnTo>
                      <a:pt x="329" y="50"/>
                    </a:lnTo>
                    <a:lnTo>
                      <a:pt x="381" y="29"/>
                    </a:lnTo>
                    <a:lnTo>
                      <a:pt x="437" y="12"/>
                    </a:lnTo>
                    <a:lnTo>
                      <a:pt x="496" y="3"/>
                    </a:lnTo>
                    <a:lnTo>
                      <a:pt x="555" y="0"/>
                    </a:lnTo>
                    <a:lnTo>
                      <a:pt x="555" y="0"/>
                    </a:lnTo>
                    <a:lnTo>
                      <a:pt x="5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Arial"/>
                  <a:ea typeface="ＭＳ Ｐゴシック"/>
                </a:endParaRPr>
              </a:p>
            </p:txBody>
          </p:sp>
          <p:sp>
            <p:nvSpPr>
              <p:cNvPr id="124" name="Freeform 123"/>
              <p:cNvSpPr>
                <a:spLocks/>
              </p:cNvSpPr>
              <p:nvPr/>
            </p:nvSpPr>
            <p:spPr bwMode="auto">
              <a:xfrm>
                <a:off x="2736850" y="4837113"/>
                <a:ext cx="449262" cy="423863"/>
              </a:xfrm>
              <a:custGeom>
                <a:avLst/>
                <a:gdLst>
                  <a:gd name="T0" fmla="*/ 84 w 120"/>
                  <a:gd name="T1" fmla="*/ 32 h 113"/>
                  <a:gd name="T2" fmla="*/ 120 w 120"/>
                  <a:gd name="T3" fmla="*/ 69 h 113"/>
                  <a:gd name="T4" fmla="*/ 62 w 120"/>
                  <a:gd name="T5" fmla="*/ 113 h 113"/>
                  <a:gd name="T6" fmla="*/ 38 w 120"/>
                  <a:gd name="T7" fmla="*/ 90 h 113"/>
                  <a:gd name="T8" fmla="*/ 0 w 120"/>
                  <a:gd name="T9" fmla="*/ 64 h 113"/>
                  <a:gd name="T10" fmla="*/ 31 w 120"/>
                  <a:gd name="T11" fmla="*/ 0 h 113"/>
                  <a:gd name="T12" fmla="*/ 31 w 120"/>
                  <a:gd name="T13" fmla="*/ 0 h 113"/>
                  <a:gd name="T14" fmla="*/ 84 w 120"/>
                  <a:gd name="T15" fmla="*/ 3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3">
                    <a:moveTo>
                      <a:pt x="84" y="32"/>
                    </a:moveTo>
                    <a:cubicBezTo>
                      <a:pt x="105" y="48"/>
                      <a:pt x="120" y="69"/>
                      <a:pt x="120" y="69"/>
                    </a:cubicBezTo>
                    <a:cubicBezTo>
                      <a:pt x="62" y="113"/>
                      <a:pt x="62" y="113"/>
                      <a:pt x="62" y="113"/>
                    </a:cubicBezTo>
                    <a:cubicBezTo>
                      <a:pt x="62" y="113"/>
                      <a:pt x="52" y="101"/>
                      <a:pt x="38" y="90"/>
                    </a:cubicBezTo>
                    <a:cubicBezTo>
                      <a:pt x="24" y="79"/>
                      <a:pt x="0" y="64"/>
                      <a:pt x="0" y="64"/>
                    </a:cubicBezTo>
                    <a:cubicBezTo>
                      <a:pt x="31" y="0"/>
                      <a:pt x="31" y="0"/>
                      <a:pt x="31" y="0"/>
                    </a:cubicBezTo>
                    <a:cubicBezTo>
                      <a:pt x="31" y="0"/>
                      <a:pt x="31" y="0"/>
                      <a:pt x="31" y="0"/>
                    </a:cubicBezTo>
                    <a:cubicBezTo>
                      <a:pt x="31" y="0"/>
                      <a:pt x="57" y="11"/>
                      <a:pt x="8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Arial"/>
                  <a:ea typeface="ＭＳ Ｐゴシック"/>
                </a:endParaRPr>
              </a:p>
            </p:txBody>
          </p:sp>
        </p:grpSp>
      </p:grpSp>
      <p:pic>
        <p:nvPicPr>
          <p:cNvPr id="62" name="Picture 61" descr="KR030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8181" y="1095613"/>
            <a:ext cx="3100394" cy="2480315"/>
          </a:xfrm>
          <a:prstGeom prst="rect">
            <a:avLst/>
          </a:prstGeom>
        </p:spPr>
      </p:pic>
      <p:grpSp>
        <p:nvGrpSpPr>
          <p:cNvPr id="6" name="Group 100"/>
          <p:cNvGrpSpPr/>
          <p:nvPr/>
        </p:nvGrpSpPr>
        <p:grpSpPr>
          <a:xfrm rot="1800000">
            <a:off x="6654142" y="1783946"/>
            <a:ext cx="792119" cy="1453919"/>
            <a:chOff x="5324768" y="1032461"/>
            <a:chExt cx="246063" cy="451644"/>
          </a:xfrm>
          <a:solidFill>
            <a:schemeClr val="accent5"/>
          </a:solidFill>
          <a:effectLst/>
        </p:grpSpPr>
        <p:sp>
          <p:nvSpPr>
            <p:cNvPr id="102" name="Freeform 6"/>
            <p:cNvSpPr>
              <a:spLocks noEditPoints="1"/>
            </p:cNvSpPr>
            <p:nvPr/>
          </p:nvSpPr>
          <p:spPr bwMode="auto">
            <a:xfrm>
              <a:off x="5324768" y="1032461"/>
              <a:ext cx="246063" cy="24606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103" name="Freeform 7"/>
            <p:cNvSpPr>
              <a:spLocks/>
            </p:cNvSpPr>
            <p:nvPr/>
          </p:nvSpPr>
          <p:spPr bwMode="auto">
            <a:xfrm rot="20700000">
              <a:off x="5364164" y="1090405"/>
              <a:ext cx="88900" cy="87313"/>
            </a:xfrm>
            <a:custGeom>
              <a:avLst/>
              <a:gdLst/>
              <a:ahLst/>
              <a:cxnLst>
                <a:cxn ang="0">
                  <a:pos x="72" y="0"/>
                </a:cxn>
                <a:cxn ang="0">
                  <a:pos x="72" y="0"/>
                </a:cxn>
                <a:cxn ang="0">
                  <a:pos x="0" y="71"/>
                </a:cxn>
                <a:cxn ang="0">
                  <a:pos x="0" y="71"/>
                </a:cxn>
                <a:cxn ang="0">
                  <a:pos x="0" y="71"/>
                </a:cxn>
                <a:cxn ang="0">
                  <a:pos x="0" y="71"/>
                </a:cxn>
                <a:cxn ang="0">
                  <a:pos x="0" y="71"/>
                </a:cxn>
                <a:cxn ang="0">
                  <a:pos x="6" y="77"/>
                </a:cxn>
                <a:cxn ang="0">
                  <a:pos x="11" y="71"/>
                </a:cxn>
                <a:cxn ang="0">
                  <a:pos x="12" y="71"/>
                </a:cxn>
                <a:cxn ang="0">
                  <a:pos x="72" y="11"/>
                </a:cxn>
                <a:cxn ang="0">
                  <a:pos x="72" y="11"/>
                </a:cxn>
                <a:cxn ang="0">
                  <a:pos x="77" y="6"/>
                </a:cxn>
                <a:cxn ang="0">
                  <a:pos x="72" y="0"/>
                </a:cxn>
              </a:cxnLst>
              <a:rect l="0" t="0" r="r" b="b"/>
              <a:pathLst>
                <a:path w="77" h="77">
                  <a:moveTo>
                    <a:pt x="72" y="0"/>
                  </a:moveTo>
                  <a:cubicBezTo>
                    <a:pt x="72" y="0"/>
                    <a:pt x="72" y="0"/>
                    <a:pt x="72" y="0"/>
                  </a:cubicBezTo>
                  <a:cubicBezTo>
                    <a:pt x="33" y="2"/>
                    <a:pt x="3" y="33"/>
                    <a:pt x="0" y="71"/>
                  </a:cubicBezTo>
                  <a:cubicBezTo>
                    <a:pt x="0" y="71"/>
                    <a:pt x="0" y="71"/>
                    <a:pt x="0" y="71"/>
                  </a:cubicBezTo>
                  <a:cubicBezTo>
                    <a:pt x="0" y="71"/>
                    <a:pt x="0" y="71"/>
                    <a:pt x="0" y="71"/>
                  </a:cubicBezTo>
                  <a:cubicBezTo>
                    <a:pt x="0" y="71"/>
                    <a:pt x="0" y="71"/>
                    <a:pt x="0" y="71"/>
                  </a:cubicBezTo>
                  <a:cubicBezTo>
                    <a:pt x="0" y="71"/>
                    <a:pt x="0" y="71"/>
                    <a:pt x="0" y="71"/>
                  </a:cubicBezTo>
                  <a:cubicBezTo>
                    <a:pt x="0" y="74"/>
                    <a:pt x="3" y="77"/>
                    <a:pt x="6" y="77"/>
                  </a:cubicBezTo>
                  <a:cubicBezTo>
                    <a:pt x="9" y="77"/>
                    <a:pt x="11" y="74"/>
                    <a:pt x="11" y="71"/>
                  </a:cubicBezTo>
                  <a:cubicBezTo>
                    <a:pt x="12" y="71"/>
                    <a:pt x="12" y="71"/>
                    <a:pt x="12" y="71"/>
                  </a:cubicBezTo>
                  <a:cubicBezTo>
                    <a:pt x="14" y="39"/>
                    <a:pt x="40" y="14"/>
                    <a:pt x="72" y="11"/>
                  </a:cubicBezTo>
                  <a:cubicBezTo>
                    <a:pt x="72" y="11"/>
                    <a:pt x="72" y="11"/>
                    <a:pt x="72" y="11"/>
                  </a:cubicBezTo>
                  <a:cubicBezTo>
                    <a:pt x="75" y="11"/>
                    <a:pt x="77" y="9"/>
                    <a:pt x="77" y="6"/>
                  </a:cubicBezTo>
                  <a:cubicBezTo>
                    <a:pt x="77" y="3"/>
                    <a:pt x="75" y="0"/>
                    <a:pt x="7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104"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105"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grpSp>
      <p:grpSp>
        <p:nvGrpSpPr>
          <p:cNvPr id="7" name="Group 57"/>
          <p:cNvGrpSpPr/>
          <p:nvPr/>
        </p:nvGrpSpPr>
        <p:grpSpPr>
          <a:xfrm>
            <a:off x="805355" y="1230897"/>
            <a:ext cx="3245234" cy="2171647"/>
            <a:chOff x="627317" y="1408130"/>
            <a:chExt cx="2346638" cy="2171647"/>
          </a:xfrm>
        </p:grpSpPr>
        <p:sp>
          <p:nvSpPr>
            <p:cNvPr id="59" name="Rounded Rectangle 58"/>
            <p:cNvSpPr/>
            <p:nvPr/>
          </p:nvSpPr>
          <p:spPr>
            <a:xfrm>
              <a:off x="627317"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Red Hat</a:t>
              </a:r>
            </a:p>
          </p:txBody>
        </p:sp>
        <p:sp>
          <p:nvSpPr>
            <p:cNvPr id="66" name="Rounded Rectangle 65"/>
            <p:cNvSpPr/>
            <p:nvPr/>
          </p:nvSpPr>
          <p:spPr>
            <a:xfrm>
              <a:off x="1260185"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a:latin typeface="Arial"/>
                  <a:ea typeface="ＭＳ Ｐゴシック"/>
                </a:rPr>
                <a:t>Cisco</a:t>
              </a:r>
              <a:br>
                <a:rPr lang="ja-JP" altLang="en-US">
                  <a:latin typeface="Arial"/>
                  <a:ea typeface="ＭＳ Ｐゴシック"/>
                </a:rPr>
              </a:br>
              <a:r>
                <a:rPr lang="en-US" altLang="ja-JP" sz="900" b="1">
                  <a:latin typeface="Arial"/>
                  <a:ea typeface="ＭＳ Ｐゴシック"/>
                </a:rPr>
                <a:t>WebEx</a:t>
              </a:r>
              <a:endParaRPr lang="en-US" altLang="ja-JP" sz="900" b="1" dirty="0">
                <a:latin typeface="Arial"/>
                <a:ea typeface="ＭＳ Ｐゴシック"/>
              </a:endParaRPr>
            </a:p>
          </p:txBody>
        </p:sp>
        <p:sp>
          <p:nvSpPr>
            <p:cNvPr id="67" name="Rounded Rectangle 66"/>
            <p:cNvSpPr/>
            <p:nvPr/>
          </p:nvSpPr>
          <p:spPr>
            <a:xfrm>
              <a:off x="1893053"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Rhapsody</a:t>
              </a:r>
            </a:p>
          </p:txBody>
        </p:sp>
        <p:sp>
          <p:nvSpPr>
            <p:cNvPr id="68" name="Rounded Rectangle 67"/>
            <p:cNvSpPr/>
            <p:nvPr/>
          </p:nvSpPr>
          <p:spPr>
            <a:xfrm>
              <a:off x="2525922" y="1408130"/>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Gmail</a:t>
              </a:r>
            </a:p>
          </p:txBody>
        </p:sp>
        <p:sp>
          <p:nvSpPr>
            <p:cNvPr id="69" name="Rounded Rectangle 68"/>
            <p:cNvSpPr/>
            <p:nvPr/>
          </p:nvSpPr>
          <p:spPr>
            <a:xfrm>
              <a:off x="627317"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TIBCO</a:t>
              </a:r>
            </a:p>
          </p:txBody>
        </p:sp>
        <p:sp>
          <p:nvSpPr>
            <p:cNvPr id="70" name="Rounded Rectangle 69"/>
            <p:cNvSpPr/>
            <p:nvPr/>
          </p:nvSpPr>
          <p:spPr>
            <a:xfrm>
              <a:off x="1260185"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a:latin typeface="Arial"/>
                  <a:ea typeface="ＭＳ Ｐゴシック"/>
                </a:rPr>
                <a:t>Microsoft</a:t>
              </a:r>
              <a:br>
                <a:rPr lang="ja-JP" altLang="en-US">
                  <a:latin typeface="Arial"/>
                  <a:ea typeface="ＭＳ Ｐゴシック"/>
                </a:rPr>
              </a:br>
              <a:r>
                <a:rPr lang="en-US" altLang="ja-JP" sz="900" b="1">
                  <a:latin typeface="Arial"/>
                  <a:ea typeface="ＭＳ Ｐゴシック"/>
                </a:rPr>
                <a:t>Exchange </a:t>
              </a:r>
              <a:endParaRPr lang="en-US" altLang="ja-JP" sz="900" b="1" dirty="0">
                <a:latin typeface="Arial"/>
                <a:ea typeface="ＭＳ Ｐゴシック"/>
              </a:endParaRPr>
            </a:p>
          </p:txBody>
        </p:sp>
        <p:sp>
          <p:nvSpPr>
            <p:cNvPr id="71" name="Rounded Rectangle 70"/>
            <p:cNvSpPr/>
            <p:nvPr/>
          </p:nvSpPr>
          <p:spPr>
            <a:xfrm>
              <a:off x="1893053"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YouTube</a:t>
              </a:r>
            </a:p>
          </p:txBody>
        </p:sp>
        <p:sp>
          <p:nvSpPr>
            <p:cNvPr id="72" name="Rounded Rectangle 71"/>
            <p:cNvSpPr/>
            <p:nvPr/>
          </p:nvSpPr>
          <p:spPr>
            <a:xfrm>
              <a:off x="2525922" y="197804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Skype</a:t>
              </a:r>
            </a:p>
          </p:txBody>
        </p:sp>
        <p:sp>
          <p:nvSpPr>
            <p:cNvPr id="73" name="Rounded Rectangle 72"/>
            <p:cNvSpPr/>
            <p:nvPr/>
          </p:nvSpPr>
          <p:spPr>
            <a:xfrm>
              <a:off x="627317"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SAP</a:t>
              </a:r>
            </a:p>
          </p:txBody>
        </p:sp>
        <p:sp>
          <p:nvSpPr>
            <p:cNvPr id="90" name="Rounded Rectangle 89"/>
            <p:cNvSpPr/>
            <p:nvPr/>
          </p:nvSpPr>
          <p:spPr>
            <a:xfrm>
              <a:off x="1260185"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Citrix</a:t>
              </a:r>
            </a:p>
          </p:txBody>
        </p:sp>
        <p:sp>
          <p:nvSpPr>
            <p:cNvPr id="98" name="Rounded Rectangle 97"/>
            <p:cNvSpPr/>
            <p:nvPr/>
          </p:nvSpPr>
          <p:spPr>
            <a:xfrm>
              <a:off x="1893053"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BitTorrent</a:t>
              </a:r>
            </a:p>
          </p:txBody>
        </p:sp>
        <p:sp>
          <p:nvSpPr>
            <p:cNvPr id="100" name="Rounded Rectangle 99"/>
            <p:cNvSpPr/>
            <p:nvPr/>
          </p:nvSpPr>
          <p:spPr>
            <a:xfrm>
              <a:off x="2525922" y="2546554"/>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iTunes</a:t>
              </a:r>
            </a:p>
          </p:txBody>
        </p:sp>
        <p:sp>
          <p:nvSpPr>
            <p:cNvPr id="106" name="Rounded Rectangle 105"/>
            <p:cNvSpPr/>
            <p:nvPr/>
          </p:nvSpPr>
          <p:spPr>
            <a:xfrm>
              <a:off x="627317"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SharePoint</a:t>
              </a:r>
            </a:p>
          </p:txBody>
        </p:sp>
        <p:sp>
          <p:nvSpPr>
            <p:cNvPr id="107" name="Rounded Rectangle 106"/>
            <p:cNvSpPr/>
            <p:nvPr/>
          </p:nvSpPr>
          <p:spPr>
            <a:xfrm>
              <a:off x="1260185"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a:latin typeface="Arial"/>
                  <a:ea typeface="ＭＳ Ｐゴシック"/>
                </a:rPr>
                <a:t>Windows</a:t>
              </a:r>
              <a:br>
                <a:rPr lang="ja-JP" altLang="en-US">
                  <a:latin typeface="Arial"/>
                  <a:ea typeface="ＭＳ Ｐゴシック"/>
                </a:rPr>
              </a:br>
              <a:r>
                <a:rPr lang="en-US" altLang="ja-JP" sz="900" b="1">
                  <a:latin typeface="Arial"/>
                  <a:ea typeface="ＭＳ Ｐゴシック"/>
                </a:rPr>
                <a:t>Server</a:t>
              </a:r>
              <a:endParaRPr lang="en-US" altLang="ja-JP" sz="900" b="1" dirty="0">
                <a:latin typeface="Arial"/>
                <a:ea typeface="ＭＳ Ｐゴシック"/>
              </a:endParaRPr>
            </a:p>
          </p:txBody>
        </p:sp>
        <p:sp>
          <p:nvSpPr>
            <p:cNvPr id="108" name="Rounded Rectangle 107"/>
            <p:cNvSpPr/>
            <p:nvPr/>
          </p:nvSpPr>
          <p:spPr>
            <a:xfrm>
              <a:off x="1893053"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a:latin typeface="Arial"/>
                  <a:ea typeface="ＭＳ Ｐゴシック"/>
                </a:rPr>
                <a:t>Google</a:t>
              </a:r>
              <a:br>
                <a:rPr lang="ja-JP" altLang="en-US">
                  <a:latin typeface="Arial"/>
                  <a:ea typeface="ＭＳ Ｐゴシック"/>
                </a:rPr>
              </a:br>
              <a:r>
                <a:rPr lang="en-US" altLang="ja-JP" sz="900" b="1">
                  <a:latin typeface="Arial"/>
                  <a:ea typeface="ＭＳ Ｐゴシック"/>
                </a:rPr>
                <a:t>Talk</a:t>
              </a:r>
              <a:endParaRPr lang="en-US" altLang="ja-JP" sz="900" b="1" dirty="0">
                <a:latin typeface="Arial"/>
                <a:ea typeface="ＭＳ Ｐゴシック"/>
              </a:endParaRPr>
            </a:p>
          </p:txBody>
        </p:sp>
        <p:sp>
          <p:nvSpPr>
            <p:cNvPr id="109" name="Rounded Rectangle 108"/>
            <p:cNvSpPr/>
            <p:nvPr/>
          </p:nvSpPr>
          <p:spPr>
            <a:xfrm>
              <a:off x="2525922" y="3126418"/>
              <a:ext cx="448033" cy="45335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900" b="1" dirty="0">
                  <a:latin typeface="Arial"/>
                  <a:ea typeface="ＭＳ Ｐゴシック"/>
                </a:rPr>
                <a:t>Salesforce</a:t>
              </a:r>
            </a:p>
          </p:txBody>
        </p:sp>
      </p:grpSp>
      <p:sp>
        <p:nvSpPr>
          <p:cNvPr id="63" name="Rectangle 62"/>
          <p:cNvSpPr/>
          <p:nvPr/>
        </p:nvSpPr>
        <p:spPr>
          <a:xfrm>
            <a:off x="3629492" y="4296227"/>
            <a:ext cx="1678665" cy="387798"/>
          </a:xfrm>
          <a:prstGeom prst="rect">
            <a:avLst/>
          </a:prstGeom>
        </p:spPr>
        <p:txBody>
          <a:bodyPr wrap="none">
            <a:spAutoFit/>
          </a:bodyPr>
          <a:lstStyle/>
          <a:p>
            <a:pPr algn="ctr">
              <a:lnSpc>
                <a:spcPct val="80000"/>
              </a:lnSpc>
            </a:pPr>
            <a:r>
              <a:rPr lang="ja-JP" altLang="en-US" sz="1200">
                <a:solidFill>
                  <a:schemeClr val="bg1"/>
                </a:solidFill>
                <a:latin typeface="Arial"/>
                <a:ea typeface="ＭＳ Ｐゴシック"/>
              </a:rPr>
              <a:t>重要なアプリケーション</a:t>
            </a:r>
            <a:br>
              <a:rPr lang="ja-JP" altLang="en-US">
                <a:latin typeface="Arial"/>
                <a:ea typeface="ＭＳ Ｐゴシック"/>
              </a:rPr>
            </a:br>
            <a:r>
              <a:rPr lang="ja-JP" altLang="en-US" sz="1200">
                <a:solidFill>
                  <a:schemeClr val="bg1"/>
                </a:solidFill>
                <a:latin typeface="Arial"/>
                <a:ea typeface="ＭＳ Ｐゴシック"/>
              </a:rPr>
              <a:t>を監視 </a:t>
            </a:r>
            <a:endParaRPr lang="ja-JP" altLang="en-US" sz="1200" dirty="0">
              <a:solidFill>
                <a:schemeClr val="bg1"/>
              </a:solidFill>
              <a:latin typeface="Arial"/>
              <a:ea typeface="ＭＳ Ｐゴシック"/>
            </a:endParaRPr>
          </a:p>
        </p:txBody>
      </p:sp>
      <p:cxnSp>
        <p:nvCxnSpPr>
          <p:cNvPr id="11" name="Straight Connector 10"/>
          <p:cNvCxnSpPr/>
          <p:nvPr/>
        </p:nvCxnSpPr>
        <p:spPr>
          <a:xfrm>
            <a:off x="680085" y="4261570"/>
            <a:ext cx="77838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42" presetClass="path" presetSubtype="0" decel="10000" fill="hold" nodeType="afterEffect">
                                  <p:stCondLst>
                                    <p:cond delay="0"/>
                                  </p:stCondLst>
                                  <p:childTnLst>
                                    <p:animMotion origin="layout" path="M 4.44444E-6 4.93827E-7 L -0.53437 -0.09969 " pathEditMode="relative" rAng="0" ptsTypes="AA">
                                      <p:cBhvr>
                                        <p:cTn id="20" dur="1000" fill="hold"/>
                                        <p:tgtEl>
                                          <p:spTgt spid="6"/>
                                        </p:tgtEl>
                                        <p:attrNameLst>
                                          <p:attrName>ppt_x</p:attrName>
                                          <p:attrName>ppt_y</p:attrName>
                                        </p:attrNameLst>
                                      </p:cBhvr>
                                      <p:rCtr x="-26649" y="-4907"/>
                                    </p:animMotion>
                                  </p:childTnLst>
                                </p:cTn>
                              </p:par>
                            </p:childTnLst>
                          </p:cTn>
                        </p:par>
                        <p:par>
                          <p:cTn id="21" fill="hold">
                            <p:stCondLst>
                              <p:cond delay="2500"/>
                            </p:stCondLst>
                            <p:childTnLst>
                              <p:par>
                                <p:cTn id="22" presetID="1" presetClass="path" presetSubtype="0" fill="hold" nodeType="afterEffect">
                                  <p:stCondLst>
                                    <p:cond delay="0"/>
                                  </p:stCondLst>
                                  <p:childTnLst>
                                    <p:animMotion origin="layout" path="M -0.53438 -0.09969 C -0.46546 -0.09969 -0.40938 -0.04383 -0.40938 0.02531 C -0.40938 0.09444 -0.46546 0.15031 -0.53438 0.15031 C -0.6033 0.15031 -0.65938 0.09444 -0.65938 0.02531 C -0.65938 -0.04383 -0.6033 -0.09969 -0.53438 -0.09969 Z " pathEditMode="relative" rAng="0" ptsTypes="AAAAA">
                                      <p:cBhvr>
                                        <p:cTn id="23" dur="1000" fill="hold"/>
                                        <p:tgtEl>
                                          <p:spTgt spid="6"/>
                                        </p:tgtEl>
                                        <p:attrNameLst>
                                          <p:attrName>ppt_x</p:attrName>
                                          <p:attrName>ppt_y</p:attrName>
                                        </p:attrNameLst>
                                      </p:cBhvr>
                                      <p:rCtr x="0" y="12500"/>
                                    </p:animMotion>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a:blip r:embed="rId3"/>
          <a:stretch>
            <a:fillRect/>
          </a:stretch>
        </p:blipFill>
        <p:spPr>
          <a:xfrm>
            <a:off x="507586" y="1198405"/>
            <a:ext cx="4508316" cy="3533262"/>
          </a:xfrm>
          <a:prstGeom prst="rect">
            <a:avLst/>
          </a:prstGeom>
        </p:spPr>
      </p:pic>
      <p:sp>
        <p:nvSpPr>
          <p:cNvPr id="17" name="Freeform 16"/>
          <p:cNvSpPr/>
          <p:nvPr/>
        </p:nvSpPr>
        <p:spPr>
          <a:xfrm>
            <a:off x="527539" y="1237070"/>
            <a:ext cx="4491672" cy="3465618"/>
          </a:xfrm>
          <a:custGeom>
            <a:avLst/>
            <a:gdLst>
              <a:gd name="connsiteX0" fmla="*/ 3181190 w 4810205"/>
              <a:gd name="connsiteY0" fmla="*/ 0 h 3711388"/>
              <a:gd name="connsiteX1" fmla="*/ 0 w 4810205"/>
              <a:gd name="connsiteY1" fmla="*/ 1836484 h 3711388"/>
              <a:gd name="connsiteX2" fmla="*/ 0 w 4810205"/>
              <a:gd name="connsiteY2" fmla="*/ 2289842 h 3711388"/>
              <a:gd name="connsiteX3" fmla="*/ 2481943 w 4810205"/>
              <a:gd name="connsiteY3" fmla="*/ 3711388 h 3711388"/>
              <a:gd name="connsiteX4" fmla="*/ 3534656 w 4810205"/>
              <a:gd name="connsiteY4" fmla="*/ 3119718 h 3711388"/>
              <a:gd name="connsiteX5" fmla="*/ 3534656 w 4810205"/>
              <a:gd name="connsiteY5" fmla="*/ 2650991 h 3711388"/>
              <a:gd name="connsiteX6" fmla="*/ 3050561 w 4810205"/>
              <a:gd name="connsiteY6" fmla="*/ 2374366 h 3711388"/>
              <a:gd name="connsiteX7" fmla="*/ 4802521 w 4810205"/>
              <a:gd name="connsiteY7" fmla="*/ 1367758 h 3711388"/>
              <a:gd name="connsiteX8" fmla="*/ 4810205 w 4810205"/>
              <a:gd name="connsiteY8" fmla="*/ 952820 h 3711388"/>
              <a:gd name="connsiteX9" fmla="*/ 3250346 w 4810205"/>
              <a:gd name="connsiteY9" fmla="*/ 0 h 3711388"/>
              <a:gd name="connsiteX10" fmla="*/ 3181190 w 4810205"/>
              <a:gd name="connsiteY10" fmla="*/ 0 h 37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205" h="3711388">
                <a:moveTo>
                  <a:pt x="3181190" y="0"/>
                </a:moveTo>
                <a:lnTo>
                  <a:pt x="0" y="1836484"/>
                </a:lnTo>
                <a:lnTo>
                  <a:pt x="0" y="2289842"/>
                </a:lnTo>
                <a:lnTo>
                  <a:pt x="2481943" y="3711388"/>
                </a:lnTo>
                <a:lnTo>
                  <a:pt x="3534656" y="3119718"/>
                </a:lnTo>
                <a:lnTo>
                  <a:pt x="3534656" y="2650991"/>
                </a:lnTo>
                <a:lnTo>
                  <a:pt x="3050561" y="2374366"/>
                </a:lnTo>
                <a:lnTo>
                  <a:pt x="4802521" y="1367758"/>
                </a:lnTo>
                <a:lnTo>
                  <a:pt x="4810205" y="952820"/>
                </a:lnTo>
                <a:lnTo>
                  <a:pt x="3250346" y="0"/>
                </a:lnTo>
                <a:lnTo>
                  <a:pt x="3181190" y="0"/>
                </a:lnTo>
                <a:close/>
              </a:path>
            </a:pathLst>
          </a:custGeom>
          <a:solidFill>
            <a:schemeClr val="accent4">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 name="Title 1"/>
          <p:cNvSpPr>
            <a:spLocks noGrp="1"/>
          </p:cNvSpPr>
          <p:nvPr>
            <p:ph type="title"/>
          </p:nvPr>
        </p:nvSpPr>
        <p:spPr/>
        <p:txBody>
          <a:bodyPr/>
          <a:lstStyle/>
          <a:p>
            <a:r>
              <a:rPr lang="en-US" altLang="ja-JP">
                <a:latin typeface="Arial"/>
                <a:ea typeface="ＭＳ Ｐゴシック"/>
              </a:rPr>
              <a:t>Wi-Fi </a:t>
            </a:r>
            <a:r>
              <a:rPr lang="ja-JP" altLang="en-US">
                <a:latin typeface="Arial"/>
                <a:ea typeface="ＭＳ Ｐゴシック"/>
              </a:rPr>
              <a:t>環境を最適化</a:t>
            </a:r>
            <a:br>
              <a:rPr lang="ja-JP" altLang="en-US">
                <a:latin typeface="Arial"/>
                <a:ea typeface="ＭＳ Ｐゴシック"/>
              </a:rPr>
            </a:br>
            <a:r>
              <a:rPr lang="en-US" altLang="ja-JP" sz="2000">
                <a:latin typeface="Arial"/>
                <a:ea typeface="ＭＳ Ｐゴシック"/>
              </a:rPr>
              <a:t>CleanAir </a:t>
            </a:r>
            <a:r>
              <a:rPr lang="ja-JP" altLang="en-US" sz="2000">
                <a:latin typeface="Arial"/>
                <a:ea typeface="ＭＳ Ｐゴシック"/>
              </a:rPr>
              <a:t>が </a:t>
            </a:r>
            <a:r>
              <a:rPr lang="en-US" altLang="ja-JP" sz="2000">
                <a:latin typeface="Arial"/>
                <a:ea typeface="ＭＳ Ｐゴシック"/>
              </a:rPr>
              <a:t>160 MHz </a:t>
            </a:r>
            <a:r>
              <a:rPr lang="ja-JP" altLang="en-US" sz="2000">
                <a:latin typeface="Arial"/>
                <a:ea typeface="ＭＳ Ｐゴシック"/>
              </a:rPr>
              <a:t>をサポート </a:t>
            </a:r>
            <a:endParaRPr lang="ja-JP" altLang="en-US" sz="2000" dirty="0">
              <a:latin typeface="Arial"/>
              <a:ea typeface="ＭＳ Ｐゴシック"/>
            </a:endParaRPr>
          </a:p>
        </p:txBody>
      </p:sp>
      <p:sp>
        <p:nvSpPr>
          <p:cNvPr id="13" name="TextBox 12"/>
          <p:cNvSpPr txBox="1"/>
          <p:nvPr/>
        </p:nvSpPr>
        <p:spPr>
          <a:xfrm>
            <a:off x="5547536" y="1883466"/>
            <a:ext cx="3126062" cy="1200328"/>
          </a:xfrm>
          <a:prstGeom prst="rect">
            <a:avLst/>
          </a:prstGeom>
          <a:noFill/>
        </p:spPr>
        <p:txBody>
          <a:bodyPr wrap="square" rtlCol="0">
            <a:spAutoFit/>
          </a:bodyPr>
          <a:lstStyle/>
          <a:p>
            <a:r>
              <a:rPr lang="en-US" altLang="ja-JP" sz="2400" dirty="0">
                <a:solidFill>
                  <a:srgbClr val="2968AF"/>
                </a:solidFill>
                <a:latin typeface="Arial"/>
                <a:ea typeface="ＭＳ Ｐゴシック"/>
              </a:rPr>
              <a:t>Wi-Fi </a:t>
            </a:r>
            <a:r>
              <a:rPr lang="ja-JP" altLang="en-US" sz="2400" dirty="0">
                <a:solidFill>
                  <a:srgbClr val="2968AF"/>
                </a:solidFill>
                <a:latin typeface="Arial"/>
                <a:ea typeface="ＭＳ Ｐゴシック"/>
              </a:rPr>
              <a:t>に影響を与える干渉をすばやく特定して低減</a:t>
            </a:r>
          </a:p>
        </p:txBody>
      </p:sp>
      <p:sp>
        <p:nvSpPr>
          <p:cNvPr id="19" name="Rectangle 18"/>
          <p:cNvSpPr/>
          <p:nvPr/>
        </p:nvSpPr>
        <p:spPr>
          <a:xfrm>
            <a:off x="4438139"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39" name="Rectangle 138"/>
          <p:cNvSpPr/>
          <p:nvPr/>
        </p:nvSpPr>
        <p:spPr>
          <a:xfrm>
            <a:off x="4640786"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0" name="Rectangle 139"/>
          <p:cNvSpPr/>
          <p:nvPr/>
        </p:nvSpPr>
        <p:spPr>
          <a:xfrm>
            <a:off x="4843433"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1" name="Rectangle 140"/>
          <p:cNvSpPr/>
          <p:nvPr/>
        </p:nvSpPr>
        <p:spPr>
          <a:xfrm>
            <a:off x="5248727"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2" name="Rectangle 141"/>
          <p:cNvSpPr/>
          <p:nvPr/>
        </p:nvSpPr>
        <p:spPr>
          <a:xfrm>
            <a:off x="6464609"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3" name="Rectangle 142"/>
          <p:cNvSpPr/>
          <p:nvPr/>
        </p:nvSpPr>
        <p:spPr>
          <a:xfrm>
            <a:off x="5046080"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4" name="Rectangle 143"/>
          <p:cNvSpPr/>
          <p:nvPr/>
        </p:nvSpPr>
        <p:spPr>
          <a:xfrm>
            <a:off x="5451374"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6" name="Rectangle 145"/>
          <p:cNvSpPr/>
          <p:nvPr/>
        </p:nvSpPr>
        <p:spPr>
          <a:xfrm>
            <a:off x="5654021"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7" name="Rectangle 146"/>
          <p:cNvSpPr/>
          <p:nvPr/>
        </p:nvSpPr>
        <p:spPr>
          <a:xfrm>
            <a:off x="8085785"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8" name="Rectangle 147"/>
          <p:cNvSpPr/>
          <p:nvPr/>
        </p:nvSpPr>
        <p:spPr>
          <a:xfrm>
            <a:off x="5856668"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9" name="Rectangle 148"/>
          <p:cNvSpPr/>
          <p:nvPr/>
        </p:nvSpPr>
        <p:spPr>
          <a:xfrm>
            <a:off x="7072550"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0" name="Rectangle 149"/>
          <p:cNvSpPr/>
          <p:nvPr/>
        </p:nvSpPr>
        <p:spPr>
          <a:xfrm>
            <a:off x="6261962"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2" name="Rectangle 151"/>
          <p:cNvSpPr/>
          <p:nvPr/>
        </p:nvSpPr>
        <p:spPr>
          <a:xfrm>
            <a:off x="6667256"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4" name="Rectangle 153"/>
          <p:cNvSpPr/>
          <p:nvPr/>
        </p:nvSpPr>
        <p:spPr>
          <a:xfrm>
            <a:off x="6869903"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6" name="Rectangle 155"/>
          <p:cNvSpPr/>
          <p:nvPr/>
        </p:nvSpPr>
        <p:spPr>
          <a:xfrm>
            <a:off x="7275197"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7" name="Rectangle 156"/>
          <p:cNvSpPr/>
          <p:nvPr/>
        </p:nvSpPr>
        <p:spPr>
          <a:xfrm>
            <a:off x="7477844"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8" name="Rectangle 157"/>
          <p:cNvSpPr/>
          <p:nvPr/>
        </p:nvSpPr>
        <p:spPr>
          <a:xfrm>
            <a:off x="7680491"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9" name="Rectangle 158"/>
          <p:cNvSpPr/>
          <p:nvPr/>
        </p:nvSpPr>
        <p:spPr>
          <a:xfrm>
            <a:off x="7883138"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0" name="Rectangle 159"/>
          <p:cNvSpPr/>
          <p:nvPr/>
        </p:nvSpPr>
        <p:spPr>
          <a:xfrm>
            <a:off x="8288432"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62" name="Rectangle 161"/>
          <p:cNvSpPr/>
          <p:nvPr/>
        </p:nvSpPr>
        <p:spPr>
          <a:xfrm>
            <a:off x="8491086"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30" name="Rectangle 229"/>
          <p:cNvSpPr/>
          <p:nvPr/>
        </p:nvSpPr>
        <p:spPr>
          <a:xfrm>
            <a:off x="5046080" y="4080518"/>
            <a:ext cx="167919" cy="341419"/>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31" name="Isosceles Triangle 230"/>
          <p:cNvSpPr/>
          <p:nvPr/>
        </p:nvSpPr>
        <p:spPr>
          <a:xfrm flipV="1">
            <a:off x="8471327" y="3915925"/>
            <a:ext cx="202270" cy="131202"/>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32" name="TextBox 231"/>
          <p:cNvSpPr txBox="1"/>
          <p:nvPr/>
        </p:nvSpPr>
        <p:spPr>
          <a:xfrm>
            <a:off x="4325057" y="4443203"/>
            <a:ext cx="1597610" cy="307777"/>
          </a:xfrm>
          <a:prstGeom prst="rect">
            <a:avLst/>
          </a:prstGeom>
          <a:noFill/>
        </p:spPr>
        <p:txBody>
          <a:bodyPr wrap="square" rtlCol="0">
            <a:spAutoFit/>
          </a:bodyPr>
          <a:lstStyle/>
          <a:p>
            <a:pPr algn="ctr"/>
            <a:r>
              <a:rPr lang="ja-JP" altLang="en-US" sz="1400" dirty="0">
                <a:latin typeface="Arial"/>
                <a:ea typeface="ＭＳ Ｐゴシック"/>
              </a:rPr>
              <a:t>チャネル </a:t>
            </a:r>
            <a:r>
              <a:rPr lang="en-US" altLang="ja-JP" sz="1400" dirty="0">
                <a:latin typeface="Arial"/>
                <a:ea typeface="ＭＳ Ｐゴシック"/>
              </a:rPr>
              <a:t>48</a:t>
            </a:r>
            <a:endParaRPr lang="ja-JP" altLang="en-US" sz="1400" dirty="0">
              <a:latin typeface="Arial"/>
              <a:ea typeface="ＭＳ Ｐゴシック"/>
              <a:cs typeface="Arial Narrow"/>
            </a:endParaRPr>
          </a:p>
        </p:txBody>
      </p:sp>
      <p:grpSp>
        <p:nvGrpSpPr>
          <p:cNvPr id="3" name="Group 252"/>
          <p:cNvGrpSpPr/>
          <p:nvPr/>
        </p:nvGrpSpPr>
        <p:grpSpPr>
          <a:xfrm>
            <a:off x="2410440" y="170324"/>
            <a:ext cx="2738554" cy="2979916"/>
            <a:chOff x="2376310" y="-40349"/>
            <a:chExt cx="2932763" cy="3191243"/>
          </a:xfrm>
        </p:grpSpPr>
        <p:sp>
          <p:nvSpPr>
            <p:cNvPr id="18" name="Oval 17"/>
            <p:cNvSpPr/>
            <p:nvPr/>
          </p:nvSpPr>
          <p:spPr>
            <a:xfrm>
              <a:off x="2376310" y="1515140"/>
              <a:ext cx="1492574" cy="1492574"/>
            </a:xfrm>
            <a:prstGeom prst="ellipse">
              <a:avLst/>
            </a:prstGeom>
            <a:solidFill>
              <a:srgbClr val="FF0000">
                <a:alpha val="5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48" name="Pie 247"/>
            <p:cNvSpPr/>
            <p:nvPr/>
          </p:nvSpPr>
          <p:spPr>
            <a:xfrm>
              <a:off x="2579342" y="-40349"/>
              <a:ext cx="2269165" cy="2269165"/>
            </a:xfrm>
            <a:prstGeom prst="pie">
              <a:avLst>
                <a:gd name="adj1" fmla="val 1846249"/>
                <a:gd name="adj2" fmla="val 8999216"/>
              </a:avLst>
            </a:prstGeom>
            <a:solidFill>
              <a:srgbClr val="FF0000">
                <a:alpha val="5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52" name="Freeform 251"/>
            <p:cNvSpPr/>
            <p:nvPr/>
          </p:nvSpPr>
          <p:spPr>
            <a:xfrm>
              <a:off x="3713925" y="1228686"/>
              <a:ext cx="1595148" cy="1922208"/>
            </a:xfrm>
            <a:custGeom>
              <a:avLst/>
              <a:gdLst>
                <a:gd name="connsiteX0" fmla="*/ 228398 w 1595148"/>
                <a:gd name="connsiteY0" fmla="*/ 0 h 1922208"/>
                <a:gd name="connsiteX1" fmla="*/ 1595148 w 1595148"/>
                <a:gd name="connsiteY1" fmla="*/ 822443 h 1922208"/>
                <a:gd name="connsiteX2" fmla="*/ 1591840 w 1595148"/>
                <a:gd name="connsiteY2" fmla="*/ 825568 h 1922208"/>
                <a:gd name="connsiteX3" fmla="*/ 1583187 w 1595148"/>
                <a:gd name="connsiteY3" fmla="*/ 1252425 h 1922208"/>
                <a:gd name="connsiteX4" fmla="*/ 437700 w 1595148"/>
                <a:gd name="connsiteY4" fmla="*/ 1916058 h 1922208"/>
                <a:gd name="connsiteX5" fmla="*/ 435707 w 1595148"/>
                <a:gd name="connsiteY5" fmla="*/ 1917940 h 1922208"/>
                <a:gd name="connsiteX6" fmla="*/ 435286 w 1595148"/>
                <a:gd name="connsiteY6" fmla="*/ 1917456 h 1922208"/>
                <a:gd name="connsiteX7" fmla="*/ 427083 w 1595148"/>
                <a:gd name="connsiteY7" fmla="*/ 1922208 h 1922208"/>
                <a:gd name="connsiteX8" fmla="*/ 433855 w 1595148"/>
                <a:gd name="connsiteY8" fmla="*/ 1915809 h 1922208"/>
                <a:gd name="connsiteX9" fmla="*/ 348300 w 1595148"/>
                <a:gd name="connsiteY9" fmla="*/ 1817387 h 1922208"/>
                <a:gd name="connsiteX10" fmla="*/ 228398 w 1595148"/>
                <a:gd name="connsiteY10" fmla="*/ 0 h 192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148" h="1922208">
                  <a:moveTo>
                    <a:pt x="228398" y="0"/>
                  </a:moveTo>
                  <a:lnTo>
                    <a:pt x="1595148" y="822443"/>
                  </a:lnTo>
                  <a:lnTo>
                    <a:pt x="1591840" y="825568"/>
                  </a:lnTo>
                  <a:lnTo>
                    <a:pt x="1583187" y="1252425"/>
                  </a:lnTo>
                  <a:lnTo>
                    <a:pt x="437700" y="1916058"/>
                  </a:lnTo>
                  <a:lnTo>
                    <a:pt x="435707" y="1917940"/>
                  </a:lnTo>
                  <a:lnTo>
                    <a:pt x="435286" y="1917456"/>
                  </a:lnTo>
                  <a:lnTo>
                    <a:pt x="427083" y="1922208"/>
                  </a:lnTo>
                  <a:lnTo>
                    <a:pt x="433855" y="1915809"/>
                  </a:lnTo>
                  <a:lnTo>
                    <a:pt x="348300" y="1817387"/>
                  </a:lnTo>
                  <a:cubicBezTo>
                    <a:pt x="-64776" y="1300225"/>
                    <a:pt x="-117646" y="575062"/>
                    <a:pt x="228398" y="0"/>
                  </a:cubicBezTo>
                  <a:close/>
                </a:path>
              </a:pathLst>
            </a:custGeom>
            <a:solidFill>
              <a:srgbClr val="FF0000">
                <a:alpha val="5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nvGrpSpPr>
          <p:cNvPr id="4" name="Group 11"/>
          <p:cNvGrpSpPr/>
          <p:nvPr/>
        </p:nvGrpSpPr>
        <p:grpSpPr>
          <a:xfrm>
            <a:off x="424260" y="1075373"/>
            <a:ext cx="4677832" cy="2889458"/>
            <a:chOff x="990384" y="1535274"/>
            <a:chExt cx="3857551" cy="2382778"/>
          </a:xfrm>
        </p:grpSpPr>
        <p:grpSp>
          <p:nvGrpSpPr>
            <p:cNvPr id="5" name="Group 173"/>
            <p:cNvGrpSpPr/>
            <p:nvPr/>
          </p:nvGrpSpPr>
          <p:grpSpPr>
            <a:xfrm>
              <a:off x="3328939" y="1535274"/>
              <a:ext cx="343195" cy="343195"/>
              <a:chOff x="11022921" y="-2056847"/>
              <a:chExt cx="904242" cy="904242"/>
            </a:xfrm>
          </p:grpSpPr>
          <p:sp>
            <p:nvSpPr>
              <p:cNvPr id="175" name="Oval 174"/>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6" name="Group 175"/>
              <p:cNvGrpSpPr/>
              <p:nvPr/>
            </p:nvGrpSpPr>
            <p:grpSpPr>
              <a:xfrm>
                <a:off x="11228154" y="-1852412"/>
                <a:ext cx="493776" cy="495372"/>
                <a:chOff x="6003191" y="4235559"/>
                <a:chExt cx="493776" cy="495372"/>
              </a:xfrm>
              <a:solidFill>
                <a:schemeClr val="accent4"/>
              </a:solidFill>
            </p:grpSpPr>
            <p:sp>
              <p:nvSpPr>
                <p:cNvPr id="17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79" name="Freeform 17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7" name="Group 184"/>
            <p:cNvGrpSpPr/>
            <p:nvPr/>
          </p:nvGrpSpPr>
          <p:grpSpPr>
            <a:xfrm>
              <a:off x="3518196" y="3543985"/>
              <a:ext cx="343195" cy="343195"/>
              <a:chOff x="11022921" y="-2056847"/>
              <a:chExt cx="904242" cy="904242"/>
            </a:xfrm>
          </p:grpSpPr>
          <p:sp>
            <p:nvSpPr>
              <p:cNvPr id="186" name="Oval 185"/>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8" name="Group 186"/>
              <p:cNvGrpSpPr/>
              <p:nvPr/>
            </p:nvGrpSpPr>
            <p:grpSpPr>
              <a:xfrm>
                <a:off x="11228154" y="-1852412"/>
                <a:ext cx="493776" cy="495372"/>
                <a:chOff x="6003191" y="4235559"/>
                <a:chExt cx="493776" cy="495372"/>
              </a:xfrm>
              <a:solidFill>
                <a:schemeClr val="accent4"/>
              </a:solidFill>
            </p:grpSpPr>
            <p:sp>
              <p:nvSpPr>
                <p:cNvPr id="18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89" name="Freeform 18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9" name="Group 189"/>
            <p:cNvGrpSpPr/>
            <p:nvPr/>
          </p:nvGrpSpPr>
          <p:grpSpPr>
            <a:xfrm>
              <a:off x="2924832" y="2354546"/>
              <a:ext cx="343195" cy="343195"/>
              <a:chOff x="11022921" y="-2056847"/>
              <a:chExt cx="904242" cy="904242"/>
            </a:xfrm>
          </p:grpSpPr>
          <p:sp>
            <p:nvSpPr>
              <p:cNvPr id="191" name="Oval 190"/>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0" name="Group 191"/>
              <p:cNvGrpSpPr/>
              <p:nvPr/>
            </p:nvGrpSpPr>
            <p:grpSpPr>
              <a:xfrm>
                <a:off x="11228154" y="-1852412"/>
                <a:ext cx="493776" cy="495372"/>
                <a:chOff x="6003191" y="4235559"/>
                <a:chExt cx="493776" cy="495372"/>
              </a:xfrm>
              <a:solidFill>
                <a:schemeClr val="accent4"/>
              </a:solidFill>
            </p:grpSpPr>
            <p:sp>
              <p:nvSpPr>
                <p:cNvPr id="193"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94" name="Freeform 193"/>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1" name="Group 194"/>
            <p:cNvGrpSpPr/>
            <p:nvPr/>
          </p:nvGrpSpPr>
          <p:grpSpPr>
            <a:xfrm>
              <a:off x="4504740" y="2251641"/>
              <a:ext cx="343195" cy="343195"/>
              <a:chOff x="11022915" y="-2056849"/>
              <a:chExt cx="904240" cy="904242"/>
            </a:xfrm>
          </p:grpSpPr>
          <p:sp>
            <p:nvSpPr>
              <p:cNvPr id="196" name="Oval 195"/>
              <p:cNvSpPr/>
              <p:nvPr/>
            </p:nvSpPr>
            <p:spPr>
              <a:xfrm>
                <a:off x="11022915" y="-2056849"/>
                <a:ext cx="904240"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2" name="Group 196"/>
              <p:cNvGrpSpPr/>
              <p:nvPr/>
            </p:nvGrpSpPr>
            <p:grpSpPr>
              <a:xfrm>
                <a:off x="11228143" y="-1852413"/>
                <a:ext cx="493775" cy="495372"/>
                <a:chOff x="6003180" y="4235558"/>
                <a:chExt cx="493775" cy="495372"/>
              </a:xfrm>
              <a:solidFill>
                <a:schemeClr val="accent4"/>
              </a:solidFill>
            </p:grpSpPr>
            <p:sp>
              <p:nvSpPr>
                <p:cNvPr id="198" name="Freeform 14"/>
                <p:cNvSpPr>
                  <a:spLocks noEditPoints="1"/>
                </p:cNvSpPr>
                <p:nvPr/>
              </p:nvSpPr>
              <p:spPr bwMode="auto">
                <a:xfrm>
                  <a:off x="6141135" y="4374014"/>
                  <a:ext cx="217852" cy="21845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99" name="Freeform 198"/>
                <p:cNvSpPr>
                  <a:spLocks noEditPoints="1"/>
                </p:cNvSpPr>
                <p:nvPr/>
              </p:nvSpPr>
              <p:spPr bwMode="auto">
                <a:xfrm>
                  <a:off x="6003180" y="4235558"/>
                  <a:ext cx="493775"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4" name="Group 199"/>
            <p:cNvGrpSpPr/>
            <p:nvPr/>
          </p:nvGrpSpPr>
          <p:grpSpPr>
            <a:xfrm>
              <a:off x="3029252" y="3073965"/>
              <a:ext cx="343195" cy="343195"/>
              <a:chOff x="11022921" y="-2056847"/>
              <a:chExt cx="904242" cy="904242"/>
            </a:xfrm>
          </p:grpSpPr>
          <p:sp>
            <p:nvSpPr>
              <p:cNvPr id="201" name="Oval 200"/>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5" name="Group 201"/>
              <p:cNvGrpSpPr/>
              <p:nvPr/>
            </p:nvGrpSpPr>
            <p:grpSpPr>
              <a:xfrm>
                <a:off x="11228154" y="-1852412"/>
                <a:ext cx="493776" cy="495372"/>
                <a:chOff x="6003191" y="4235559"/>
                <a:chExt cx="493776" cy="495372"/>
              </a:xfrm>
              <a:solidFill>
                <a:schemeClr val="accent4"/>
              </a:solidFill>
            </p:grpSpPr>
            <p:sp>
              <p:nvSpPr>
                <p:cNvPr id="203"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204" name="Freeform 203"/>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6" name="Group 204"/>
            <p:cNvGrpSpPr/>
            <p:nvPr/>
          </p:nvGrpSpPr>
          <p:grpSpPr>
            <a:xfrm>
              <a:off x="990384" y="2860911"/>
              <a:ext cx="343195" cy="343195"/>
              <a:chOff x="11022921" y="-2056847"/>
              <a:chExt cx="904242" cy="904242"/>
            </a:xfrm>
          </p:grpSpPr>
          <p:sp>
            <p:nvSpPr>
              <p:cNvPr id="206" name="Oval 205"/>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0" name="Group 206"/>
              <p:cNvGrpSpPr/>
              <p:nvPr/>
            </p:nvGrpSpPr>
            <p:grpSpPr>
              <a:xfrm>
                <a:off x="11228154" y="-1852412"/>
                <a:ext cx="493776" cy="495372"/>
                <a:chOff x="6003191" y="4235559"/>
                <a:chExt cx="493776" cy="495372"/>
              </a:xfrm>
              <a:solidFill>
                <a:schemeClr val="accent4"/>
              </a:solidFill>
            </p:grpSpPr>
            <p:sp>
              <p:nvSpPr>
                <p:cNvPr id="20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209" name="Freeform 20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21" name="Group 209"/>
            <p:cNvGrpSpPr/>
            <p:nvPr/>
          </p:nvGrpSpPr>
          <p:grpSpPr>
            <a:xfrm>
              <a:off x="2091203" y="3574857"/>
              <a:ext cx="343195" cy="343195"/>
              <a:chOff x="11022921" y="-2056847"/>
              <a:chExt cx="904242" cy="904242"/>
            </a:xfrm>
          </p:grpSpPr>
          <p:sp>
            <p:nvSpPr>
              <p:cNvPr id="211" name="Oval 210"/>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2" name="Group 211"/>
              <p:cNvGrpSpPr/>
              <p:nvPr/>
            </p:nvGrpSpPr>
            <p:grpSpPr>
              <a:xfrm>
                <a:off x="11228154" y="-1852412"/>
                <a:ext cx="493776" cy="495372"/>
                <a:chOff x="6003191" y="4235559"/>
                <a:chExt cx="493776" cy="495372"/>
              </a:xfrm>
              <a:solidFill>
                <a:schemeClr val="accent4"/>
              </a:solidFill>
            </p:grpSpPr>
            <p:sp>
              <p:nvSpPr>
                <p:cNvPr id="213"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233" name="Freeform 23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23" name="Group 233"/>
            <p:cNvGrpSpPr/>
            <p:nvPr/>
          </p:nvGrpSpPr>
          <p:grpSpPr>
            <a:xfrm>
              <a:off x="2011438" y="2293098"/>
              <a:ext cx="343195" cy="343195"/>
              <a:chOff x="11022921" y="-2056847"/>
              <a:chExt cx="904242" cy="904242"/>
            </a:xfrm>
          </p:grpSpPr>
          <p:sp>
            <p:nvSpPr>
              <p:cNvPr id="235" name="Oval 234"/>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4" name="Group 235"/>
              <p:cNvGrpSpPr/>
              <p:nvPr/>
            </p:nvGrpSpPr>
            <p:grpSpPr>
              <a:xfrm>
                <a:off x="11228154" y="-1852412"/>
                <a:ext cx="493776" cy="495372"/>
                <a:chOff x="6003191" y="4235559"/>
                <a:chExt cx="493776" cy="495372"/>
              </a:xfrm>
              <a:solidFill>
                <a:schemeClr val="accent4"/>
              </a:solidFill>
            </p:grpSpPr>
            <p:sp>
              <p:nvSpPr>
                <p:cNvPr id="237"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238" name="Freeform 237"/>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sp>
        <p:nvSpPr>
          <p:cNvPr id="255" name="Rectangle 254"/>
          <p:cNvSpPr/>
          <p:nvPr/>
        </p:nvSpPr>
        <p:spPr>
          <a:xfrm>
            <a:off x="6059315" y="4080518"/>
            <a:ext cx="167919" cy="341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56" name="Oval 255"/>
          <p:cNvSpPr/>
          <p:nvPr/>
        </p:nvSpPr>
        <p:spPr>
          <a:xfrm>
            <a:off x="568927" y="2583562"/>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58" name="Oval 257"/>
          <p:cNvSpPr/>
          <p:nvPr/>
        </p:nvSpPr>
        <p:spPr>
          <a:xfrm>
            <a:off x="1998494" y="3547120"/>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59" name="Oval 258"/>
          <p:cNvSpPr/>
          <p:nvPr/>
        </p:nvSpPr>
        <p:spPr>
          <a:xfrm>
            <a:off x="3346483" y="3731947"/>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0" name="Oval 259"/>
          <p:cNvSpPr/>
          <p:nvPr/>
        </p:nvSpPr>
        <p:spPr>
          <a:xfrm>
            <a:off x="2723197" y="3180895"/>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1" name="Oval 260"/>
          <p:cNvSpPr/>
          <p:nvPr/>
        </p:nvSpPr>
        <p:spPr>
          <a:xfrm>
            <a:off x="1870488" y="1821906"/>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2" name="Oval 261"/>
          <p:cNvSpPr/>
          <p:nvPr/>
        </p:nvSpPr>
        <p:spPr>
          <a:xfrm>
            <a:off x="3747515" y="1072488"/>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3" name="Oval 262"/>
          <p:cNvSpPr/>
          <p:nvPr/>
        </p:nvSpPr>
        <p:spPr>
          <a:xfrm>
            <a:off x="5054752" y="2226105"/>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4" name="Oval 263"/>
          <p:cNvSpPr/>
          <p:nvPr/>
        </p:nvSpPr>
        <p:spPr>
          <a:xfrm>
            <a:off x="3155112" y="2324992"/>
            <a:ext cx="270302" cy="270302"/>
          </a:xfrm>
          <a:prstGeom prst="ellipse">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grpSp>
        <p:nvGrpSpPr>
          <p:cNvPr id="25" name="Group 55"/>
          <p:cNvGrpSpPr/>
          <p:nvPr/>
        </p:nvGrpSpPr>
        <p:grpSpPr>
          <a:xfrm>
            <a:off x="3158494" y="1086417"/>
            <a:ext cx="2153420" cy="1499826"/>
            <a:chOff x="3366266" y="1180771"/>
            <a:chExt cx="2306131" cy="1606189"/>
          </a:xfrm>
        </p:grpSpPr>
        <p:sp>
          <p:nvSpPr>
            <p:cNvPr id="265" name="Oval 264"/>
            <p:cNvSpPr/>
            <p:nvPr/>
          </p:nvSpPr>
          <p:spPr>
            <a:xfrm>
              <a:off x="3981452" y="1180771"/>
              <a:ext cx="289470" cy="289470"/>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6" name="Oval 265"/>
            <p:cNvSpPr/>
            <p:nvPr/>
          </p:nvSpPr>
          <p:spPr>
            <a:xfrm>
              <a:off x="5382927" y="2407762"/>
              <a:ext cx="289470" cy="289470"/>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sp>
          <p:nvSpPr>
            <p:cNvPr id="267" name="Oval 266"/>
            <p:cNvSpPr/>
            <p:nvPr/>
          </p:nvSpPr>
          <p:spPr>
            <a:xfrm>
              <a:off x="3366266" y="2497490"/>
              <a:ext cx="289470" cy="289470"/>
            </a:xfrm>
            <a:prstGeom prst="ellipse">
              <a:avLst/>
            </a:prstGeom>
            <a:solidFill>
              <a:srgbClr val="C000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000" dirty="0">
                  <a:latin typeface="Arial"/>
                  <a:ea typeface="ＭＳ Ｐゴシック"/>
                </a:rPr>
                <a:t>48</a:t>
              </a:r>
            </a:p>
          </p:txBody>
        </p:sp>
      </p:grpSp>
      <p:grpSp>
        <p:nvGrpSpPr>
          <p:cNvPr id="26" name="Group 100"/>
          <p:cNvGrpSpPr/>
          <p:nvPr/>
        </p:nvGrpSpPr>
        <p:grpSpPr>
          <a:xfrm>
            <a:off x="3667312" y="1918798"/>
            <a:ext cx="411694" cy="411694"/>
            <a:chOff x="5745421" y="3506296"/>
            <a:chExt cx="440890" cy="440890"/>
          </a:xfrm>
        </p:grpSpPr>
        <p:sp>
          <p:nvSpPr>
            <p:cNvPr id="102" name="Oval 101"/>
            <p:cNvSpPr/>
            <p:nvPr/>
          </p:nvSpPr>
          <p:spPr>
            <a:xfrm>
              <a:off x="5745421" y="3506296"/>
              <a:ext cx="440890" cy="440890"/>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7" name="Group 102"/>
            <p:cNvGrpSpPr/>
            <p:nvPr/>
          </p:nvGrpSpPr>
          <p:grpSpPr>
            <a:xfrm>
              <a:off x="5911824" y="3583891"/>
              <a:ext cx="115007" cy="296274"/>
              <a:chOff x="-1077913" y="2101851"/>
              <a:chExt cx="1011238" cy="2605088"/>
            </a:xfrm>
            <a:solidFill>
              <a:schemeClr val="bg2"/>
            </a:solidFill>
          </p:grpSpPr>
          <p:sp>
            <p:nvSpPr>
              <p:cNvPr id="104" name="Freeform 83"/>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105" name="Freeform 84"/>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grpSp>
      </p:grpSp>
    </p:spTree>
    <p:extLst>
      <p:ext uri="{BB962C8B-B14F-4D97-AF65-F5344CB8AC3E}">
        <p14:creationId xmlns:p14="http://schemas.microsoft.com/office/powerpoint/2010/main" val="22055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5.55556E-7 -9.87654E-7 L -0.37795 -9.87654E-7 " pathEditMode="relative" rAng="0" ptsTypes="AA">
                                      <p:cBhvr>
                                        <p:cTn id="27" dur="2000" fill="hold"/>
                                        <p:tgtEl>
                                          <p:spTgt spid="231"/>
                                        </p:tgtEl>
                                        <p:attrNameLst>
                                          <p:attrName>ppt_x</p:attrName>
                                          <p:attrName>ppt_y</p:attrName>
                                        </p:attrNameLst>
                                      </p:cBhvr>
                                      <p:rCtr x="-18906" y="0"/>
                                    </p:animMotion>
                                  </p:childTnLst>
                                </p:cTn>
                              </p:par>
                            </p:childTnLst>
                          </p:cTn>
                        </p:par>
                        <p:par>
                          <p:cTn id="28" fill="hold">
                            <p:stCondLst>
                              <p:cond delay="2000"/>
                            </p:stCondLst>
                            <p:childTnLst>
                              <p:par>
                                <p:cTn id="29" presetID="27" presetClass="emph" presetSubtype="0" fill="remove" grpId="1" nodeType="afterEffect">
                                  <p:stCondLst>
                                    <p:cond delay="0"/>
                                  </p:stCondLst>
                                  <p:childTnLst>
                                    <p:animClr clrSpc="rgb" dir="cw">
                                      <p:cBhvr override="childStyle">
                                        <p:cTn id="30" dur="250" autoRev="1" fill="remove"/>
                                        <p:tgtEl>
                                          <p:spTgt spid="230"/>
                                        </p:tgtEl>
                                        <p:attrNameLst>
                                          <p:attrName>style.color</p:attrName>
                                        </p:attrNameLst>
                                      </p:cBhvr>
                                      <p:to>
                                        <a:schemeClr val="bg1"/>
                                      </p:to>
                                    </p:animClr>
                                    <p:animClr clrSpc="rgb" dir="cw">
                                      <p:cBhvr>
                                        <p:cTn id="31" dur="250" autoRev="1" fill="remove"/>
                                        <p:tgtEl>
                                          <p:spTgt spid="230"/>
                                        </p:tgtEl>
                                        <p:attrNameLst>
                                          <p:attrName>fillcolor</p:attrName>
                                        </p:attrNameLst>
                                      </p:cBhvr>
                                      <p:to>
                                        <a:schemeClr val="bg1"/>
                                      </p:to>
                                    </p:animClr>
                                    <p:set>
                                      <p:cBhvr>
                                        <p:cTn id="32" dur="250" autoRev="1" fill="remove"/>
                                        <p:tgtEl>
                                          <p:spTgt spid="230"/>
                                        </p:tgtEl>
                                        <p:attrNameLst>
                                          <p:attrName>fill.type</p:attrName>
                                        </p:attrNameLst>
                                      </p:cBhvr>
                                      <p:to>
                                        <p:strVal val="solid"/>
                                      </p:to>
                                    </p:set>
                                    <p:set>
                                      <p:cBhvr>
                                        <p:cTn id="33" dur="250" autoRev="1" fill="remove"/>
                                        <p:tgtEl>
                                          <p:spTgt spid="230"/>
                                        </p:tgtEl>
                                        <p:attrNameLst>
                                          <p:attrName>fill.on</p:attrName>
                                        </p:attrNameLst>
                                      </p:cBhvr>
                                      <p:to>
                                        <p:strVal val="true"/>
                                      </p:to>
                                    </p:set>
                                  </p:childTnLst>
                                </p:cTn>
                              </p:par>
                            </p:childTnLst>
                          </p:cTn>
                        </p:par>
                        <p:par>
                          <p:cTn id="34" fill="hold">
                            <p:stCondLst>
                              <p:cond delay="2500"/>
                            </p:stCondLst>
                            <p:childTnLst>
                              <p:par>
                                <p:cTn id="35" presetID="1" presetClass="exit" presetSubtype="0" fill="hold" grpId="2" nodeType="afterEffect">
                                  <p:stCondLst>
                                    <p:cond delay="0"/>
                                  </p:stCondLst>
                                  <p:childTnLst>
                                    <p:set>
                                      <p:cBhvr>
                                        <p:cTn id="36" dur="1" fill="hold">
                                          <p:stCondLst>
                                            <p:cond delay="0"/>
                                          </p:stCondLst>
                                        </p:cTn>
                                        <p:tgtEl>
                                          <p:spTgt spid="23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0" grpId="0" animBg="1"/>
      <p:bldP spid="230" grpId="1" animBg="1"/>
      <p:bldP spid="230" grpId="2" animBg="1"/>
      <p:bldP spid="2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 Placeholder 144"/>
          <p:cNvSpPr>
            <a:spLocks noGrp="1"/>
          </p:cNvSpPr>
          <p:nvPr>
            <p:ph type="body" sz="quarter" idx="10"/>
          </p:nvPr>
        </p:nvSpPr>
        <p:spPr/>
        <p:txBody>
          <a:bodyPr/>
          <a:lstStyle/>
          <a:p>
            <a:endParaRPr lang="en-US" dirty="0">
              <a:latin typeface="Arial"/>
              <a:ea typeface="ＭＳ Ｐゴシック"/>
            </a:endParaRPr>
          </a:p>
        </p:txBody>
      </p:sp>
      <p:sp>
        <p:nvSpPr>
          <p:cNvPr id="3" name="Title 2"/>
          <p:cNvSpPr>
            <a:spLocks noGrp="1"/>
          </p:cNvSpPr>
          <p:nvPr>
            <p:ph type="title"/>
          </p:nvPr>
        </p:nvSpPr>
        <p:spPr>
          <a:xfrm>
            <a:off x="437766" y="190484"/>
            <a:ext cx="8345488" cy="731837"/>
          </a:xfrm>
        </p:spPr>
        <p:txBody>
          <a:bodyPr/>
          <a:lstStyle/>
          <a:p>
            <a:r>
              <a:rPr lang="ja-JP" altLang="en-US" dirty="0">
                <a:latin typeface="Arial"/>
                <a:ea typeface="ＭＳ Ｐゴシック"/>
              </a:rPr>
              <a:t>レーダーが使用されている場所でチャネルを最大限に活用</a:t>
            </a:r>
            <a:br>
              <a:rPr lang="ja-JP" altLang="en-US" dirty="0">
                <a:latin typeface="Arial"/>
                <a:ea typeface="ＭＳ Ｐゴシック"/>
              </a:rPr>
            </a:br>
            <a:r>
              <a:rPr lang="ja-JP" altLang="en-US" sz="2000" dirty="0">
                <a:latin typeface="Arial"/>
                <a:ea typeface="ＭＳ Ｐゴシック"/>
              </a:rPr>
              <a:t>柔軟な動的周波数選択（</a:t>
            </a:r>
            <a:r>
              <a:rPr lang="en-US" altLang="ja-JP" sz="2000" dirty="0">
                <a:latin typeface="Arial"/>
                <a:ea typeface="ＭＳ Ｐゴシック"/>
              </a:rPr>
              <a:t>DFS</a:t>
            </a:r>
            <a:r>
              <a:rPr lang="ja-JP" altLang="en-US" sz="2000" dirty="0">
                <a:latin typeface="Arial"/>
                <a:ea typeface="ＭＳ Ｐゴシック"/>
              </a:rPr>
              <a:t>）</a:t>
            </a:r>
          </a:p>
        </p:txBody>
      </p:sp>
      <p:pic>
        <p:nvPicPr>
          <p:cNvPr id="5" name="Picture 4" descr="AN52971.jpg"/>
          <p:cNvPicPr>
            <a:picLocks noChangeAspect="1"/>
          </p:cNvPicPr>
          <p:nvPr/>
        </p:nvPicPr>
        <p:blipFill rotWithShape="1">
          <a:blip r:embed="rId3" cstate="email">
            <a:extLst>
              <a:ext uri="{28A0092B-C50C-407E-A947-70E740481C1C}">
                <a14:useLocalDpi xmlns:a14="http://schemas.microsoft.com/office/drawing/2010/main"/>
              </a:ext>
            </a:extLst>
          </a:blip>
          <a:srcRect b="10195"/>
          <a:stretch/>
        </p:blipFill>
        <p:spPr>
          <a:xfrm>
            <a:off x="0" y="1084212"/>
            <a:ext cx="9144000" cy="3638601"/>
          </a:xfrm>
          <a:prstGeom prst="rect">
            <a:avLst/>
          </a:prstGeom>
        </p:spPr>
      </p:pic>
      <p:sp>
        <p:nvSpPr>
          <p:cNvPr id="6" name="Rectangle 5"/>
          <p:cNvSpPr/>
          <p:nvPr/>
        </p:nvSpPr>
        <p:spPr>
          <a:xfrm>
            <a:off x="-1" y="1080264"/>
            <a:ext cx="9144001" cy="364255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cxnSp>
        <p:nvCxnSpPr>
          <p:cNvPr id="8" name="Straight Connector 7"/>
          <p:cNvCxnSpPr/>
          <p:nvPr/>
        </p:nvCxnSpPr>
        <p:spPr>
          <a:xfrm>
            <a:off x="3935910"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60896"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24090" y="1112360"/>
            <a:ext cx="1066800" cy="430887"/>
          </a:xfrm>
          <a:prstGeom prst="rect">
            <a:avLst/>
          </a:prstGeom>
          <a:noFill/>
        </p:spPr>
        <p:txBody>
          <a:bodyPr wrap="square" rtlCol="0">
            <a:spAutoFit/>
          </a:bodyPr>
          <a:lstStyle/>
          <a:p>
            <a:pPr algn="ctr"/>
            <a:r>
              <a:rPr lang="en-US" altLang="ja-JP" sz="1100" b="1" dirty="0">
                <a:latin typeface="Arial"/>
                <a:ea typeface="ＭＳ Ｐゴシック"/>
              </a:rPr>
              <a:t>5170</a:t>
            </a:r>
          </a:p>
          <a:p>
            <a:pPr algn="ctr"/>
            <a:r>
              <a:rPr lang="en-US" altLang="ja-JP" sz="1100" b="1" dirty="0">
                <a:latin typeface="Arial"/>
                <a:ea typeface="ＭＳ Ｐゴシック"/>
              </a:rPr>
              <a:t>MHz</a:t>
            </a:r>
            <a:endParaRPr lang="ja-JP" altLang="en-US" sz="1100" b="1" dirty="0">
              <a:latin typeface="Arial"/>
              <a:ea typeface="ＭＳ Ｐゴシック"/>
              <a:cs typeface="Arial Narrow"/>
            </a:endParaRPr>
          </a:p>
        </p:txBody>
      </p:sp>
      <p:sp>
        <p:nvSpPr>
          <p:cNvPr id="11" name="TextBox 10"/>
          <p:cNvSpPr txBox="1"/>
          <p:nvPr/>
        </p:nvSpPr>
        <p:spPr>
          <a:xfrm>
            <a:off x="3794844" y="1111555"/>
            <a:ext cx="314189" cy="338554"/>
          </a:xfrm>
          <a:prstGeom prst="rect">
            <a:avLst/>
          </a:prstGeom>
          <a:noFill/>
        </p:spPr>
        <p:txBody>
          <a:bodyPr wrap="none" lIns="0" tIns="0" rIns="0" bIns="0" rtlCol="0">
            <a:spAutoFit/>
          </a:bodyPr>
          <a:lstStyle/>
          <a:p>
            <a:pPr algn="ctr"/>
            <a:r>
              <a:rPr lang="en-US" altLang="ja-JP" sz="1100" b="1" dirty="0">
                <a:latin typeface="Arial"/>
                <a:ea typeface="ＭＳ Ｐゴシック"/>
              </a:rPr>
              <a:t>5330</a:t>
            </a:r>
          </a:p>
          <a:p>
            <a:pPr algn="ctr"/>
            <a:r>
              <a:rPr lang="en-US" altLang="ja-JP" sz="1100" b="1" dirty="0">
                <a:latin typeface="Arial"/>
                <a:ea typeface="ＭＳ Ｐゴシック"/>
              </a:rPr>
              <a:t>MHz</a:t>
            </a:r>
            <a:endParaRPr lang="ja-JP" altLang="en-US" sz="1100" b="1" dirty="0">
              <a:latin typeface="Arial"/>
              <a:ea typeface="ＭＳ Ｐゴシック"/>
              <a:cs typeface="Arial Narrow"/>
            </a:endParaRPr>
          </a:p>
        </p:txBody>
      </p:sp>
      <p:cxnSp>
        <p:nvCxnSpPr>
          <p:cNvPr id="12" name="Straight Connector 11"/>
          <p:cNvCxnSpPr/>
          <p:nvPr/>
        </p:nvCxnSpPr>
        <p:spPr>
          <a:xfrm>
            <a:off x="1942413"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23930"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05447"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86964"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68481"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49998"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31515"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552796" y="1473473"/>
            <a:ext cx="474438" cy="276999"/>
          </a:xfrm>
          <a:prstGeom prst="rect">
            <a:avLst/>
          </a:prstGeom>
          <a:noFill/>
        </p:spPr>
        <p:txBody>
          <a:bodyPr wrap="square" rtlCol="0">
            <a:spAutoFit/>
          </a:bodyPr>
          <a:lstStyle/>
          <a:p>
            <a:r>
              <a:rPr lang="en-US" altLang="ja-JP" sz="1200" b="1" dirty="0">
                <a:latin typeface="Arial"/>
                <a:ea typeface="ＭＳ Ｐゴシック"/>
              </a:rPr>
              <a:t>36</a:t>
            </a:r>
            <a:endParaRPr lang="ja-JP" altLang="en-US" sz="1200" b="1" dirty="0">
              <a:latin typeface="Arial"/>
              <a:ea typeface="ＭＳ Ｐゴシック"/>
            </a:endParaRPr>
          </a:p>
        </p:txBody>
      </p:sp>
      <p:sp>
        <p:nvSpPr>
          <p:cNvPr id="20" name="TextBox 19"/>
          <p:cNvSpPr txBox="1"/>
          <p:nvPr/>
        </p:nvSpPr>
        <p:spPr>
          <a:xfrm rot="16200000">
            <a:off x="1850725" y="1473473"/>
            <a:ext cx="474438" cy="276999"/>
          </a:xfrm>
          <a:prstGeom prst="rect">
            <a:avLst/>
          </a:prstGeom>
          <a:noFill/>
        </p:spPr>
        <p:txBody>
          <a:bodyPr wrap="square" rtlCol="0">
            <a:spAutoFit/>
          </a:bodyPr>
          <a:lstStyle/>
          <a:p>
            <a:r>
              <a:rPr lang="en-US" altLang="ja-JP" sz="1200" b="1" dirty="0">
                <a:latin typeface="Arial"/>
                <a:ea typeface="ＭＳ Ｐゴシック"/>
              </a:rPr>
              <a:t>40</a:t>
            </a:r>
            <a:endParaRPr lang="ja-JP" altLang="en-US" sz="1200" b="1" dirty="0">
              <a:latin typeface="Arial"/>
              <a:ea typeface="ＭＳ Ｐゴシック"/>
            </a:endParaRPr>
          </a:p>
        </p:txBody>
      </p:sp>
      <p:sp>
        <p:nvSpPr>
          <p:cNvPr id="21" name="TextBox 20"/>
          <p:cNvSpPr txBox="1"/>
          <p:nvPr/>
        </p:nvSpPr>
        <p:spPr>
          <a:xfrm rot="16200000">
            <a:off x="2111076" y="1473473"/>
            <a:ext cx="474438" cy="276999"/>
          </a:xfrm>
          <a:prstGeom prst="rect">
            <a:avLst/>
          </a:prstGeom>
          <a:noFill/>
        </p:spPr>
        <p:txBody>
          <a:bodyPr wrap="square" rtlCol="0">
            <a:spAutoFit/>
          </a:bodyPr>
          <a:lstStyle/>
          <a:p>
            <a:r>
              <a:rPr lang="en-US" altLang="ja-JP" sz="1200" b="1" dirty="0">
                <a:latin typeface="Arial"/>
                <a:ea typeface="ＭＳ Ｐゴシック"/>
              </a:rPr>
              <a:t>44</a:t>
            </a:r>
            <a:endParaRPr lang="ja-JP" altLang="en-US" sz="1200" b="1" dirty="0">
              <a:latin typeface="Arial"/>
              <a:ea typeface="ＭＳ Ｐゴシック"/>
            </a:endParaRPr>
          </a:p>
        </p:txBody>
      </p:sp>
      <p:sp>
        <p:nvSpPr>
          <p:cNvPr id="22" name="TextBox 21"/>
          <p:cNvSpPr txBox="1"/>
          <p:nvPr/>
        </p:nvSpPr>
        <p:spPr>
          <a:xfrm rot="16200000">
            <a:off x="2404258" y="1473473"/>
            <a:ext cx="474438" cy="276999"/>
          </a:xfrm>
          <a:prstGeom prst="rect">
            <a:avLst/>
          </a:prstGeom>
          <a:noFill/>
        </p:spPr>
        <p:txBody>
          <a:bodyPr wrap="square" rtlCol="0">
            <a:spAutoFit/>
          </a:bodyPr>
          <a:lstStyle/>
          <a:p>
            <a:r>
              <a:rPr lang="en-US" altLang="ja-JP" sz="1200" b="1" dirty="0">
                <a:latin typeface="Arial"/>
                <a:ea typeface="ＭＳ Ｐゴシック"/>
              </a:rPr>
              <a:t>48</a:t>
            </a:r>
            <a:endParaRPr lang="ja-JP" altLang="en-US" sz="1200" b="1" dirty="0">
              <a:latin typeface="Arial"/>
              <a:ea typeface="ＭＳ Ｐゴシック"/>
            </a:endParaRPr>
          </a:p>
        </p:txBody>
      </p:sp>
      <p:sp>
        <p:nvSpPr>
          <p:cNvPr id="23" name="TextBox 22"/>
          <p:cNvSpPr txBox="1"/>
          <p:nvPr/>
        </p:nvSpPr>
        <p:spPr>
          <a:xfrm rot="16200000">
            <a:off x="2692594" y="1473473"/>
            <a:ext cx="474438" cy="276999"/>
          </a:xfrm>
          <a:prstGeom prst="rect">
            <a:avLst/>
          </a:prstGeom>
          <a:noFill/>
        </p:spPr>
        <p:txBody>
          <a:bodyPr wrap="square" rtlCol="0">
            <a:spAutoFit/>
          </a:bodyPr>
          <a:lstStyle/>
          <a:p>
            <a:r>
              <a:rPr lang="en-US" altLang="ja-JP" sz="1200" b="1" dirty="0">
                <a:latin typeface="Arial"/>
                <a:ea typeface="ＭＳ Ｐゴシック"/>
              </a:rPr>
              <a:t>52</a:t>
            </a:r>
            <a:endParaRPr lang="ja-JP" altLang="en-US" sz="1200" b="1" dirty="0">
              <a:latin typeface="Arial"/>
              <a:ea typeface="ＭＳ Ｐゴシック"/>
            </a:endParaRPr>
          </a:p>
        </p:txBody>
      </p:sp>
      <p:sp>
        <p:nvSpPr>
          <p:cNvPr id="24" name="TextBox 23"/>
          <p:cNvSpPr txBox="1"/>
          <p:nvPr/>
        </p:nvSpPr>
        <p:spPr>
          <a:xfrm rot="16200000">
            <a:off x="2957744" y="1473473"/>
            <a:ext cx="474438" cy="276999"/>
          </a:xfrm>
          <a:prstGeom prst="rect">
            <a:avLst/>
          </a:prstGeom>
          <a:noFill/>
        </p:spPr>
        <p:txBody>
          <a:bodyPr wrap="square" rtlCol="0">
            <a:spAutoFit/>
          </a:bodyPr>
          <a:lstStyle/>
          <a:p>
            <a:r>
              <a:rPr lang="en-US" altLang="ja-JP" sz="1200" b="1" dirty="0">
                <a:latin typeface="Arial"/>
                <a:ea typeface="ＭＳ Ｐゴシック"/>
              </a:rPr>
              <a:t>56</a:t>
            </a:r>
            <a:endParaRPr lang="ja-JP" altLang="en-US" sz="1200" b="1" dirty="0">
              <a:latin typeface="Arial"/>
              <a:ea typeface="ＭＳ Ｐゴシック"/>
            </a:endParaRPr>
          </a:p>
        </p:txBody>
      </p:sp>
      <p:sp>
        <p:nvSpPr>
          <p:cNvPr id="25" name="TextBox 24"/>
          <p:cNvSpPr txBox="1"/>
          <p:nvPr/>
        </p:nvSpPr>
        <p:spPr>
          <a:xfrm rot="16200000">
            <a:off x="3265742" y="1473473"/>
            <a:ext cx="474438" cy="276999"/>
          </a:xfrm>
          <a:prstGeom prst="rect">
            <a:avLst/>
          </a:prstGeom>
          <a:noFill/>
        </p:spPr>
        <p:txBody>
          <a:bodyPr wrap="square" rtlCol="0">
            <a:spAutoFit/>
          </a:bodyPr>
          <a:lstStyle/>
          <a:p>
            <a:r>
              <a:rPr lang="en-US" altLang="ja-JP" sz="1200" b="1" dirty="0">
                <a:latin typeface="Arial"/>
                <a:ea typeface="ＭＳ Ｐゴシック"/>
              </a:rPr>
              <a:t>60</a:t>
            </a:r>
            <a:endParaRPr lang="ja-JP" altLang="en-US" sz="1200" b="1" dirty="0">
              <a:latin typeface="Arial"/>
              <a:ea typeface="ＭＳ Ｐゴシック"/>
            </a:endParaRPr>
          </a:p>
        </p:txBody>
      </p:sp>
      <p:sp>
        <p:nvSpPr>
          <p:cNvPr id="26" name="TextBox 25"/>
          <p:cNvSpPr txBox="1"/>
          <p:nvPr/>
        </p:nvSpPr>
        <p:spPr>
          <a:xfrm rot="16200000">
            <a:off x="3545096" y="1473473"/>
            <a:ext cx="474438" cy="276999"/>
          </a:xfrm>
          <a:prstGeom prst="rect">
            <a:avLst/>
          </a:prstGeom>
          <a:noFill/>
        </p:spPr>
        <p:txBody>
          <a:bodyPr wrap="square" rtlCol="0">
            <a:spAutoFit/>
          </a:bodyPr>
          <a:lstStyle/>
          <a:p>
            <a:r>
              <a:rPr lang="en-US" altLang="ja-JP" sz="1200" b="1" dirty="0">
                <a:latin typeface="Arial"/>
                <a:ea typeface="ＭＳ Ｐゴシック"/>
              </a:rPr>
              <a:t>64</a:t>
            </a:r>
            <a:endParaRPr lang="ja-JP" altLang="en-US" sz="1200" b="1" dirty="0">
              <a:latin typeface="Arial"/>
              <a:ea typeface="ＭＳ Ｐゴシック"/>
            </a:endParaRPr>
          </a:p>
        </p:txBody>
      </p:sp>
      <p:sp>
        <p:nvSpPr>
          <p:cNvPr id="27" name="TextBox 26"/>
          <p:cNvSpPr txBox="1"/>
          <p:nvPr/>
        </p:nvSpPr>
        <p:spPr>
          <a:xfrm>
            <a:off x="534461" y="2256599"/>
            <a:ext cx="1126435" cy="276999"/>
          </a:xfrm>
          <a:prstGeom prst="rect">
            <a:avLst/>
          </a:prstGeom>
          <a:noFill/>
        </p:spPr>
        <p:txBody>
          <a:bodyPr wrap="square" rtlCol="0">
            <a:spAutoFit/>
          </a:bodyPr>
          <a:lstStyle/>
          <a:p>
            <a:pPr algn="r"/>
            <a:r>
              <a:rPr lang="en-US" altLang="ja-JP" sz="1200" b="1" dirty="0">
                <a:latin typeface="Arial"/>
                <a:ea typeface="ＭＳ Ｐゴシック"/>
              </a:rPr>
              <a:t>20 MHz</a:t>
            </a:r>
            <a:endParaRPr lang="ja-JP" altLang="en-US" sz="1200" b="1" dirty="0">
              <a:latin typeface="Arial"/>
              <a:ea typeface="ＭＳ Ｐゴシック"/>
            </a:endParaRPr>
          </a:p>
        </p:txBody>
      </p:sp>
      <p:sp>
        <p:nvSpPr>
          <p:cNvPr id="28" name="TextBox 27"/>
          <p:cNvSpPr txBox="1"/>
          <p:nvPr/>
        </p:nvSpPr>
        <p:spPr>
          <a:xfrm>
            <a:off x="534461" y="2954766"/>
            <a:ext cx="1126435" cy="276999"/>
          </a:xfrm>
          <a:prstGeom prst="rect">
            <a:avLst/>
          </a:prstGeom>
          <a:noFill/>
        </p:spPr>
        <p:txBody>
          <a:bodyPr wrap="square" rtlCol="0">
            <a:spAutoFit/>
          </a:bodyPr>
          <a:lstStyle/>
          <a:p>
            <a:pPr algn="r"/>
            <a:r>
              <a:rPr lang="en-US" altLang="ja-JP" sz="1200" b="1" dirty="0">
                <a:latin typeface="Arial"/>
                <a:ea typeface="ＭＳ Ｐゴシック"/>
              </a:rPr>
              <a:t>40 MHz</a:t>
            </a:r>
          </a:p>
        </p:txBody>
      </p:sp>
      <p:sp>
        <p:nvSpPr>
          <p:cNvPr id="29" name="TextBox 28"/>
          <p:cNvSpPr txBox="1"/>
          <p:nvPr/>
        </p:nvSpPr>
        <p:spPr>
          <a:xfrm>
            <a:off x="534461" y="3676873"/>
            <a:ext cx="1126435" cy="276999"/>
          </a:xfrm>
          <a:prstGeom prst="rect">
            <a:avLst/>
          </a:prstGeom>
          <a:noFill/>
        </p:spPr>
        <p:txBody>
          <a:bodyPr wrap="square" rtlCol="0">
            <a:spAutoFit/>
          </a:bodyPr>
          <a:lstStyle/>
          <a:p>
            <a:pPr algn="r"/>
            <a:r>
              <a:rPr lang="en-US" altLang="ja-JP" sz="1200" b="1" dirty="0">
                <a:latin typeface="Arial"/>
                <a:ea typeface="ＭＳ Ｐゴシック"/>
              </a:rPr>
              <a:t>80 MHz</a:t>
            </a:r>
            <a:endParaRPr lang="ja-JP" altLang="en-US" sz="1200" b="1" dirty="0">
              <a:latin typeface="Arial"/>
              <a:ea typeface="ＭＳ Ｐゴシック"/>
            </a:endParaRPr>
          </a:p>
        </p:txBody>
      </p:sp>
      <p:sp>
        <p:nvSpPr>
          <p:cNvPr id="30" name="TextBox 29"/>
          <p:cNvSpPr txBox="1"/>
          <p:nvPr/>
        </p:nvSpPr>
        <p:spPr>
          <a:xfrm>
            <a:off x="534461" y="4293575"/>
            <a:ext cx="1126435" cy="276999"/>
          </a:xfrm>
          <a:prstGeom prst="rect">
            <a:avLst/>
          </a:prstGeom>
          <a:noFill/>
        </p:spPr>
        <p:txBody>
          <a:bodyPr wrap="square" rtlCol="0">
            <a:spAutoFit/>
          </a:bodyPr>
          <a:lstStyle/>
          <a:p>
            <a:pPr algn="r"/>
            <a:r>
              <a:rPr lang="en-US" altLang="ja-JP" sz="1200" b="1" dirty="0">
                <a:latin typeface="Arial"/>
                <a:ea typeface="ＭＳ Ｐゴシック"/>
              </a:rPr>
              <a:t>160MHz</a:t>
            </a:r>
            <a:endParaRPr lang="ja-JP" altLang="en-US" sz="1200" b="1" dirty="0">
              <a:latin typeface="Arial"/>
              <a:ea typeface="ＭＳ Ｐゴシック"/>
            </a:endParaRPr>
          </a:p>
        </p:txBody>
      </p:sp>
      <p:sp>
        <p:nvSpPr>
          <p:cNvPr id="31" name="Trapezoid 30"/>
          <p:cNvSpPr/>
          <p:nvPr/>
        </p:nvSpPr>
        <p:spPr>
          <a:xfrm>
            <a:off x="166089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2" name="Trapezoid 31"/>
          <p:cNvSpPr/>
          <p:nvPr/>
        </p:nvSpPr>
        <p:spPr>
          <a:xfrm>
            <a:off x="194407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3" name="Trapezoid 32"/>
          <p:cNvSpPr/>
          <p:nvPr/>
        </p:nvSpPr>
        <p:spPr>
          <a:xfrm>
            <a:off x="222725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4" name="Trapezoid 33"/>
          <p:cNvSpPr/>
          <p:nvPr/>
        </p:nvSpPr>
        <p:spPr>
          <a:xfrm>
            <a:off x="251043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5" name="Trapezoid 34"/>
          <p:cNvSpPr/>
          <p:nvPr/>
        </p:nvSpPr>
        <p:spPr>
          <a:xfrm>
            <a:off x="279361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6" name="Trapezoid 35"/>
          <p:cNvSpPr/>
          <p:nvPr/>
        </p:nvSpPr>
        <p:spPr>
          <a:xfrm>
            <a:off x="307679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7" name="Trapezoid 36"/>
          <p:cNvSpPr/>
          <p:nvPr/>
        </p:nvSpPr>
        <p:spPr>
          <a:xfrm>
            <a:off x="3361639"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8" name="Trapezoid 37"/>
          <p:cNvSpPr/>
          <p:nvPr/>
        </p:nvSpPr>
        <p:spPr>
          <a:xfrm>
            <a:off x="3643156" y="2219668"/>
            <a:ext cx="281517" cy="344708"/>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39" name="Trapezoid 38"/>
          <p:cNvSpPr/>
          <p:nvPr/>
        </p:nvSpPr>
        <p:spPr>
          <a:xfrm>
            <a:off x="1676749" y="2921620"/>
            <a:ext cx="506554" cy="340923"/>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40" name="Trapezoid 39"/>
          <p:cNvSpPr/>
          <p:nvPr/>
        </p:nvSpPr>
        <p:spPr>
          <a:xfrm>
            <a:off x="2239414" y="2921620"/>
            <a:ext cx="520497" cy="340923"/>
          </a:xfrm>
          <a:prstGeom prst="trapezoid">
            <a:avLst>
              <a:gd name="adj" fmla="val 0"/>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endParaRPr lang="ja-JP" altLang="en-US" sz="1400" dirty="0">
              <a:latin typeface="Arial"/>
              <a:ea typeface="ＭＳ Ｐゴシック"/>
            </a:endParaRPr>
          </a:p>
        </p:txBody>
      </p:sp>
      <p:sp>
        <p:nvSpPr>
          <p:cNvPr id="41" name="Rectangle 40"/>
          <p:cNvSpPr/>
          <p:nvPr/>
        </p:nvSpPr>
        <p:spPr>
          <a:xfrm>
            <a:off x="2820830" y="2921620"/>
            <a:ext cx="518112"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42" name="Rectangle 41"/>
          <p:cNvSpPr/>
          <p:nvPr/>
        </p:nvSpPr>
        <p:spPr>
          <a:xfrm>
            <a:off x="3398253" y="2921620"/>
            <a:ext cx="507970"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43" name="Rectangle 42"/>
          <p:cNvSpPr/>
          <p:nvPr/>
        </p:nvSpPr>
        <p:spPr>
          <a:xfrm>
            <a:off x="1744478" y="3559971"/>
            <a:ext cx="1000669" cy="371389"/>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44" name="Rectangle 43"/>
          <p:cNvSpPr/>
          <p:nvPr/>
        </p:nvSpPr>
        <p:spPr>
          <a:xfrm>
            <a:off x="2812307" y="3559971"/>
            <a:ext cx="1060679" cy="371389"/>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45" name="Rectangle 44"/>
          <p:cNvSpPr/>
          <p:nvPr/>
        </p:nvSpPr>
        <p:spPr>
          <a:xfrm>
            <a:off x="1732435" y="4214889"/>
            <a:ext cx="2131935" cy="269492"/>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cxnSp>
        <p:nvCxnSpPr>
          <p:cNvPr id="67" name="Straight Connector 66"/>
          <p:cNvCxnSpPr/>
          <p:nvPr/>
        </p:nvCxnSpPr>
        <p:spPr>
          <a:xfrm>
            <a:off x="4307647"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111639" y="1111555"/>
            <a:ext cx="314189" cy="338554"/>
          </a:xfrm>
          <a:prstGeom prst="rect">
            <a:avLst/>
          </a:prstGeom>
          <a:noFill/>
        </p:spPr>
        <p:txBody>
          <a:bodyPr wrap="none" lIns="0" tIns="0" rIns="0" bIns="0" rtlCol="0">
            <a:spAutoFit/>
          </a:bodyPr>
          <a:lstStyle/>
          <a:p>
            <a:pPr algn="ctr"/>
            <a:r>
              <a:rPr lang="en-US" altLang="ja-JP" sz="1100" b="1">
                <a:latin typeface="Arial"/>
                <a:ea typeface="ＭＳ Ｐゴシック"/>
              </a:rPr>
              <a:t>5490</a:t>
            </a:r>
            <a:r>
              <a:rPr lang="ja-JP" altLang="en-US" sz="1100" b="1">
                <a:latin typeface="Arial"/>
                <a:ea typeface="ＭＳ Ｐゴシック"/>
              </a:rPr>
              <a:t>	</a:t>
            </a:r>
          </a:p>
          <a:p>
            <a:pPr algn="ctr"/>
            <a:r>
              <a:rPr lang="en-US" altLang="ja-JP" sz="1100" b="1">
                <a:latin typeface="Arial"/>
                <a:ea typeface="ＭＳ Ｐゴシック"/>
              </a:rPr>
              <a:t>MHz</a:t>
            </a:r>
            <a:endParaRPr lang="ja-JP" altLang="en-US" sz="1100" b="1" dirty="0">
              <a:latin typeface="Arial"/>
              <a:ea typeface="ＭＳ Ｐゴシック"/>
              <a:cs typeface="Arial Narrow"/>
            </a:endParaRPr>
          </a:p>
        </p:txBody>
      </p:sp>
      <p:sp>
        <p:nvSpPr>
          <p:cNvPr id="69" name="TextBox 68"/>
          <p:cNvSpPr txBox="1"/>
          <p:nvPr/>
        </p:nvSpPr>
        <p:spPr>
          <a:xfrm>
            <a:off x="6901025" y="1118716"/>
            <a:ext cx="1066800" cy="430887"/>
          </a:xfrm>
          <a:prstGeom prst="rect">
            <a:avLst/>
          </a:prstGeom>
          <a:noFill/>
        </p:spPr>
        <p:txBody>
          <a:bodyPr wrap="square" rtlCol="0">
            <a:spAutoFit/>
          </a:bodyPr>
          <a:lstStyle/>
          <a:p>
            <a:pPr algn="ctr"/>
            <a:r>
              <a:rPr lang="en-US" altLang="ja-JP" sz="1100" b="1" dirty="0">
                <a:latin typeface="Arial"/>
                <a:ea typeface="ＭＳ Ｐゴシック"/>
              </a:rPr>
              <a:t>5710</a:t>
            </a:r>
          </a:p>
          <a:p>
            <a:pPr algn="ctr"/>
            <a:r>
              <a:rPr lang="en-US" altLang="ja-JP" sz="1100" b="1" dirty="0">
                <a:latin typeface="Arial"/>
                <a:ea typeface="ＭＳ Ｐゴシック"/>
              </a:rPr>
              <a:t>MHz</a:t>
            </a:r>
            <a:endParaRPr lang="ja-JP" altLang="en-US" sz="1100" b="1" dirty="0">
              <a:latin typeface="Arial"/>
              <a:ea typeface="ＭＳ Ｐゴシック"/>
              <a:cs typeface="Arial Narrow"/>
            </a:endParaRPr>
          </a:p>
        </p:txBody>
      </p:sp>
      <p:sp>
        <p:nvSpPr>
          <p:cNvPr id="70" name="TextBox 69"/>
          <p:cNvSpPr txBox="1"/>
          <p:nvPr/>
        </p:nvSpPr>
        <p:spPr>
          <a:xfrm rot="16200000">
            <a:off x="4153171" y="1568840"/>
            <a:ext cx="603746" cy="276999"/>
          </a:xfrm>
          <a:prstGeom prst="rect">
            <a:avLst/>
          </a:prstGeom>
          <a:noFill/>
        </p:spPr>
        <p:txBody>
          <a:bodyPr wrap="square" rtlCol="0">
            <a:spAutoFit/>
          </a:bodyPr>
          <a:lstStyle/>
          <a:p>
            <a:r>
              <a:rPr lang="en-US" altLang="ja-JP" sz="1200" b="1" dirty="0">
                <a:latin typeface="Arial"/>
                <a:ea typeface="ＭＳ Ｐゴシック"/>
              </a:rPr>
              <a:t>100</a:t>
            </a:r>
            <a:endParaRPr lang="ja-JP" altLang="en-US" sz="1200" b="1" dirty="0">
              <a:latin typeface="Arial"/>
              <a:ea typeface="ＭＳ Ｐゴシック"/>
            </a:endParaRPr>
          </a:p>
        </p:txBody>
      </p:sp>
      <p:sp>
        <p:nvSpPr>
          <p:cNvPr id="71" name="TextBox 70"/>
          <p:cNvSpPr txBox="1"/>
          <p:nvPr/>
        </p:nvSpPr>
        <p:spPr>
          <a:xfrm rot="16200000">
            <a:off x="4413772" y="1568840"/>
            <a:ext cx="603746" cy="276999"/>
          </a:xfrm>
          <a:prstGeom prst="rect">
            <a:avLst/>
          </a:prstGeom>
          <a:noFill/>
        </p:spPr>
        <p:txBody>
          <a:bodyPr wrap="square" rtlCol="0">
            <a:spAutoFit/>
          </a:bodyPr>
          <a:lstStyle/>
          <a:p>
            <a:r>
              <a:rPr lang="en-US" altLang="ja-JP" sz="1200" b="1" dirty="0">
                <a:latin typeface="Arial"/>
                <a:ea typeface="ＭＳ Ｐゴシック"/>
              </a:rPr>
              <a:t>104</a:t>
            </a:r>
            <a:endParaRPr lang="ja-JP" altLang="en-US" sz="1200" b="1" dirty="0">
              <a:latin typeface="Arial"/>
              <a:ea typeface="ＭＳ Ｐゴシック"/>
            </a:endParaRPr>
          </a:p>
        </p:txBody>
      </p:sp>
      <p:sp>
        <p:nvSpPr>
          <p:cNvPr id="72" name="TextBox 71"/>
          <p:cNvSpPr txBox="1"/>
          <p:nvPr/>
        </p:nvSpPr>
        <p:spPr>
          <a:xfrm rot="16200000">
            <a:off x="4674124" y="1568839"/>
            <a:ext cx="603746" cy="276999"/>
          </a:xfrm>
          <a:prstGeom prst="rect">
            <a:avLst/>
          </a:prstGeom>
          <a:noFill/>
        </p:spPr>
        <p:txBody>
          <a:bodyPr wrap="square" rtlCol="0">
            <a:spAutoFit/>
          </a:bodyPr>
          <a:lstStyle/>
          <a:p>
            <a:r>
              <a:rPr lang="en-US" altLang="ja-JP" sz="1200" b="1" dirty="0">
                <a:latin typeface="Arial"/>
                <a:ea typeface="ＭＳ Ｐゴシック"/>
              </a:rPr>
              <a:t>108</a:t>
            </a:r>
            <a:endParaRPr lang="ja-JP" altLang="en-US" sz="1200" b="1" dirty="0">
              <a:latin typeface="Arial"/>
              <a:ea typeface="ＭＳ Ｐゴシック"/>
            </a:endParaRPr>
          </a:p>
        </p:txBody>
      </p:sp>
      <p:sp>
        <p:nvSpPr>
          <p:cNvPr id="73" name="TextBox 72"/>
          <p:cNvSpPr txBox="1"/>
          <p:nvPr/>
        </p:nvSpPr>
        <p:spPr>
          <a:xfrm rot="16200000">
            <a:off x="4967306" y="1568839"/>
            <a:ext cx="603746" cy="276999"/>
          </a:xfrm>
          <a:prstGeom prst="rect">
            <a:avLst/>
          </a:prstGeom>
          <a:noFill/>
        </p:spPr>
        <p:txBody>
          <a:bodyPr wrap="square" rtlCol="0">
            <a:spAutoFit/>
          </a:bodyPr>
          <a:lstStyle/>
          <a:p>
            <a:r>
              <a:rPr lang="en-US" altLang="ja-JP" sz="1200" b="1" dirty="0">
                <a:latin typeface="Arial"/>
                <a:ea typeface="ＭＳ Ｐゴシック"/>
              </a:rPr>
              <a:t>112</a:t>
            </a:r>
            <a:endParaRPr lang="ja-JP" altLang="en-US" sz="1200" b="1" dirty="0">
              <a:latin typeface="Arial"/>
              <a:ea typeface="ＭＳ Ｐゴシック"/>
            </a:endParaRPr>
          </a:p>
        </p:txBody>
      </p:sp>
      <p:sp>
        <p:nvSpPr>
          <p:cNvPr id="74" name="TextBox 73"/>
          <p:cNvSpPr txBox="1"/>
          <p:nvPr/>
        </p:nvSpPr>
        <p:spPr>
          <a:xfrm rot="16200000">
            <a:off x="5255642" y="1568839"/>
            <a:ext cx="603746" cy="276999"/>
          </a:xfrm>
          <a:prstGeom prst="rect">
            <a:avLst/>
          </a:prstGeom>
          <a:noFill/>
        </p:spPr>
        <p:txBody>
          <a:bodyPr wrap="square" rtlCol="0">
            <a:spAutoFit/>
          </a:bodyPr>
          <a:lstStyle/>
          <a:p>
            <a:r>
              <a:rPr lang="en-US" altLang="ja-JP" sz="1200" b="1" dirty="0">
                <a:latin typeface="Arial"/>
                <a:ea typeface="ＭＳ Ｐゴシック"/>
              </a:rPr>
              <a:t>116</a:t>
            </a:r>
            <a:endParaRPr lang="ja-JP" altLang="en-US" sz="1200" b="1" dirty="0">
              <a:latin typeface="Arial"/>
              <a:ea typeface="ＭＳ Ｐゴシック"/>
            </a:endParaRPr>
          </a:p>
        </p:txBody>
      </p:sp>
      <p:sp>
        <p:nvSpPr>
          <p:cNvPr id="75" name="TextBox 74"/>
          <p:cNvSpPr txBox="1"/>
          <p:nvPr/>
        </p:nvSpPr>
        <p:spPr>
          <a:xfrm rot="16200000">
            <a:off x="5520792" y="1568839"/>
            <a:ext cx="603746" cy="276999"/>
          </a:xfrm>
          <a:prstGeom prst="rect">
            <a:avLst/>
          </a:prstGeom>
          <a:noFill/>
        </p:spPr>
        <p:txBody>
          <a:bodyPr wrap="square" rtlCol="0">
            <a:spAutoFit/>
          </a:bodyPr>
          <a:lstStyle/>
          <a:p>
            <a:r>
              <a:rPr lang="en-US" altLang="ja-JP" sz="1200" b="1" dirty="0">
                <a:latin typeface="Arial"/>
                <a:ea typeface="ＭＳ Ｐゴシック"/>
              </a:rPr>
              <a:t>120</a:t>
            </a:r>
            <a:endParaRPr lang="ja-JP" altLang="en-US" sz="1200" b="1" dirty="0">
              <a:latin typeface="Arial"/>
              <a:ea typeface="ＭＳ Ｐゴシック"/>
            </a:endParaRPr>
          </a:p>
        </p:txBody>
      </p:sp>
      <p:sp>
        <p:nvSpPr>
          <p:cNvPr id="76" name="TextBox 75"/>
          <p:cNvSpPr txBox="1"/>
          <p:nvPr/>
        </p:nvSpPr>
        <p:spPr>
          <a:xfrm rot="16200000">
            <a:off x="5828790" y="1568839"/>
            <a:ext cx="603746" cy="276999"/>
          </a:xfrm>
          <a:prstGeom prst="rect">
            <a:avLst/>
          </a:prstGeom>
          <a:noFill/>
        </p:spPr>
        <p:txBody>
          <a:bodyPr wrap="square" rtlCol="0">
            <a:spAutoFit/>
          </a:bodyPr>
          <a:lstStyle/>
          <a:p>
            <a:r>
              <a:rPr lang="en-US" altLang="ja-JP" sz="1200" b="1" dirty="0">
                <a:latin typeface="Arial"/>
                <a:ea typeface="ＭＳ Ｐゴシック"/>
              </a:rPr>
              <a:t>124</a:t>
            </a:r>
            <a:endParaRPr lang="ja-JP" altLang="en-US" sz="1200" b="1" dirty="0">
              <a:latin typeface="Arial"/>
              <a:ea typeface="ＭＳ Ｐゴシック"/>
            </a:endParaRPr>
          </a:p>
        </p:txBody>
      </p:sp>
      <p:sp>
        <p:nvSpPr>
          <p:cNvPr id="77" name="TextBox 76"/>
          <p:cNvSpPr txBox="1"/>
          <p:nvPr/>
        </p:nvSpPr>
        <p:spPr>
          <a:xfrm rot="16200000">
            <a:off x="6091211" y="1568839"/>
            <a:ext cx="603746" cy="276999"/>
          </a:xfrm>
          <a:prstGeom prst="rect">
            <a:avLst/>
          </a:prstGeom>
          <a:noFill/>
        </p:spPr>
        <p:txBody>
          <a:bodyPr wrap="square" rtlCol="0">
            <a:spAutoFit/>
          </a:bodyPr>
          <a:lstStyle/>
          <a:p>
            <a:r>
              <a:rPr lang="en-US" altLang="ja-JP" sz="1200" b="1" dirty="0">
                <a:latin typeface="Arial"/>
                <a:ea typeface="ＭＳ Ｐゴシック"/>
              </a:rPr>
              <a:t>128</a:t>
            </a:r>
            <a:endParaRPr lang="ja-JP" altLang="en-US" sz="1200" b="1" dirty="0">
              <a:latin typeface="Arial"/>
              <a:ea typeface="ＭＳ Ｐゴシック"/>
            </a:endParaRPr>
          </a:p>
        </p:txBody>
      </p:sp>
      <p:sp>
        <p:nvSpPr>
          <p:cNvPr id="78" name="TextBox 77"/>
          <p:cNvSpPr txBox="1"/>
          <p:nvPr/>
        </p:nvSpPr>
        <p:spPr>
          <a:xfrm rot="16200000">
            <a:off x="6362611" y="1568839"/>
            <a:ext cx="603746" cy="276999"/>
          </a:xfrm>
          <a:prstGeom prst="rect">
            <a:avLst/>
          </a:prstGeom>
          <a:noFill/>
        </p:spPr>
        <p:txBody>
          <a:bodyPr wrap="square" rtlCol="0">
            <a:spAutoFit/>
          </a:bodyPr>
          <a:lstStyle/>
          <a:p>
            <a:r>
              <a:rPr lang="en-US" altLang="ja-JP" sz="1200" b="1" dirty="0">
                <a:latin typeface="Arial"/>
                <a:ea typeface="ＭＳ Ｐゴシック"/>
              </a:rPr>
              <a:t>132</a:t>
            </a:r>
            <a:endParaRPr lang="ja-JP" altLang="en-US" sz="1200" b="1" dirty="0">
              <a:latin typeface="Arial"/>
              <a:ea typeface="ＭＳ Ｐゴシック"/>
            </a:endParaRPr>
          </a:p>
        </p:txBody>
      </p:sp>
      <p:sp>
        <p:nvSpPr>
          <p:cNvPr id="79" name="TextBox 78"/>
          <p:cNvSpPr txBox="1"/>
          <p:nvPr/>
        </p:nvSpPr>
        <p:spPr>
          <a:xfrm rot="16200000">
            <a:off x="6641965" y="1568839"/>
            <a:ext cx="603746" cy="276999"/>
          </a:xfrm>
          <a:prstGeom prst="rect">
            <a:avLst/>
          </a:prstGeom>
          <a:noFill/>
        </p:spPr>
        <p:txBody>
          <a:bodyPr wrap="square" rtlCol="0">
            <a:spAutoFit/>
          </a:bodyPr>
          <a:lstStyle/>
          <a:p>
            <a:r>
              <a:rPr lang="en-US" altLang="ja-JP" sz="1200" b="1" dirty="0">
                <a:latin typeface="Arial"/>
                <a:ea typeface="ＭＳ Ｐゴシック"/>
              </a:rPr>
              <a:t>136</a:t>
            </a:r>
            <a:endParaRPr lang="ja-JP" altLang="en-US" sz="1200" b="1" dirty="0">
              <a:latin typeface="Arial"/>
              <a:ea typeface="ＭＳ Ｐゴシック"/>
            </a:endParaRPr>
          </a:p>
        </p:txBody>
      </p:sp>
      <p:cxnSp>
        <p:nvCxnSpPr>
          <p:cNvPr id="80" name="Straight Connector 79"/>
          <p:cNvCxnSpPr/>
          <p:nvPr/>
        </p:nvCxnSpPr>
        <p:spPr>
          <a:xfrm>
            <a:off x="4592360"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874915"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152248"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440583"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723725"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08390"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289926"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565590"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850209"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138027"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rot="16200000">
            <a:off x="6953629" y="1574928"/>
            <a:ext cx="603746" cy="276999"/>
          </a:xfrm>
          <a:prstGeom prst="rect">
            <a:avLst/>
          </a:prstGeom>
          <a:noFill/>
        </p:spPr>
        <p:txBody>
          <a:bodyPr wrap="square" rtlCol="0">
            <a:spAutoFit/>
          </a:bodyPr>
          <a:lstStyle/>
          <a:p>
            <a:r>
              <a:rPr lang="en-US" altLang="ja-JP" sz="1200" b="1" dirty="0">
                <a:latin typeface="Arial"/>
                <a:ea typeface="ＭＳ Ｐゴシック"/>
              </a:rPr>
              <a:t>140</a:t>
            </a:r>
            <a:endParaRPr lang="ja-JP" altLang="en-US" sz="1200" b="1" dirty="0">
              <a:latin typeface="Arial"/>
              <a:ea typeface="ＭＳ Ｐゴシック"/>
            </a:endParaRPr>
          </a:p>
        </p:txBody>
      </p:sp>
      <p:sp>
        <p:nvSpPr>
          <p:cNvPr id="92" name="Rectangle 91"/>
          <p:cNvSpPr/>
          <p:nvPr/>
        </p:nvSpPr>
        <p:spPr>
          <a:xfrm>
            <a:off x="4316016"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3" name="Rectangle 92"/>
          <p:cNvSpPr/>
          <p:nvPr/>
        </p:nvSpPr>
        <p:spPr>
          <a:xfrm>
            <a:off x="4597533"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4" name="Rectangle 93"/>
          <p:cNvSpPr/>
          <p:nvPr/>
        </p:nvSpPr>
        <p:spPr>
          <a:xfrm>
            <a:off x="4879050"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5" name="Rectangle 94"/>
          <p:cNvSpPr/>
          <p:nvPr/>
        </p:nvSpPr>
        <p:spPr>
          <a:xfrm>
            <a:off x="5160567"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6" name="Rectangle 95"/>
          <p:cNvSpPr/>
          <p:nvPr/>
        </p:nvSpPr>
        <p:spPr>
          <a:xfrm>
            <a:off x="5453725"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7" name="Rectangle 96"/>
          <p:cNvSpPr/>
          <p:nvPr/>
        </p:nvSpPr>
        <p:spPr>
          <a:xfrm>
            <a:off x="5735242"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8" name="Rectangle 97"/>
          <p:cNvSpPr/>
          <p:nvPr/>
        </p:nvSpPr>
        <p:spPr>
          <a:xfrm>
            <a:off x="6016759"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99" name="Rectangle 98"/>
          <p:cNvSpPr/>
          <p:nvPr/>
        </p:nvSpPr>
        <p:spPr>
          <a:xfrm>
            <a:off x="6298276"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0" name="Rectangle 99"/>
          <p:cNvSpPr/>
          <p:nvPr/>
        </p:nvSpPr>
        <p:spPr>
          <a:xfrm>
            <a:off x="6576125"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1" name="Rectangle 100"/>
          <p:cNvSpPr/>
          <p:nvPr/>
        </p:nvSpPr>
        <p:spPr>
          <a:xfrm>
            <a:off x="6857642"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2" name="Rectangle 101"/>
          <p:cNvSpPr/>
          <p:nvPr/>
        </p:nvSpPr>
        <p:spPr>
          <a:xfrm>
            <a:off x="7155862" y="2219668"/>
            <a:ext cx="264532" cy="344708"/>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3" name="Rectangle 102"/>
          <p:cNvSpPr/>
          <p:nvPr/>
        </p:nvSpPr>
        <p:spPr>
          <a:xfrm>
            <a:off x="4318798" y="2921620"/>
            <a:ext cx="529064"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4" name="Rectangle 103"/>
          <p:cNvSpPr/>
          <p:nvPr/>
        </p:nvSpPr>
        <p:spPr>
          <a:xfrm>
            <a:off x="4881832" y="2921620"/>
            <a:ext cx="529064"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endParaRPr lang="ja-JP" altLang="en-US" sz="1400" dirty="0">
              <a:latin typeface="Arial"/>
              <a:ea typeface="ＭＳ Ｐゴシック"/>
            </a:endParaRPr>
          </a:p>
        </p:txBody>
      </p:sp>
      <p:sp>
        <p:nvSpPr>
          <p:cNvPr id="105" name="Rectangle 104"/>
          <p:cNvSpPr/>
          <p:nvPr/>
        </p:nvSpPr>
        <p:spPr>
          <a:xfrm>
            <a:off x="5456507" y="2921620"/>
            <a:ext cx="529064"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6" name="Rectangle 105"/>
          <p:cNvSpPr/>
          <p:nvPr/>
        </p:nvSpPr>
        <p:spPr>
          <a:xfrm>
            <a:off x="6019541" y="2921620"/>
            <a:ext cx="529064"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7" name="Rectangle 106"/>
          <p:cNvSpPr/>
          <p:nvPr/>
        </p:nvSpPr>
        <p:spPr>
          <a:xfrm>
            <a:off x="6585629" y="2921620"/>
            <a:ext cx="529064" cy="340923"/>
          </a:xfrm>
          <a:prstGeom prst="rect">
            <a:avLst/>
          </a:prstGeom>
          <a:solidFill>
            <a:srgbClr val="2968AF"/>
          </a:solidFill>
          <a:ln w="952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8" name="Rectangle 107"/>
          <p:cNvSpPr/>
          <p:nvPr/>
        </p:nvSpPr>
        <p:spPr>
          <a:xfrm>
            <a:off x="4311984" y="3559971"/>
            <a:ext cx="1058126" cy="371389"/>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09" name="Rectangle 108"/>
          <p:cNvSpPr/>
          <p:nvPr/>
        </p:nvSpPr>
        <p:spPr>
          <a:xfrm>
            <a:off x="5463395" y="3559971"/>
            <a:ext cx="1058126" cy="371389"/>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10" name="Rectangle 109"/>
          <p:cNvSpPr/>
          <p:nvPr/>
        </p:nvSpPr>
        <p:spPr>
          <a:xfrm>
            <a:off x="4375940" y="4216765"/>
            <a:ext cx="2127192" cy="269492"/>
          </a:xfrm>
          <a:prstGeom prst="rect">
            <a:avLst/>
          </a:prstGeom>
          <a:solidFill>
            <a:schemeClr val="accent4"/>
          </a:solidFill>
          <a:ln w="9525" cmpd="sng">
            <a:solidFill>
              <a:srgbClr val="CCFF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17" name="Trapezoid 116"/>
          <p:cNvSpPr/>
          <p:nvPr/>
        </p:nvSpPr>
        <p:spPr>
          <a:xfrm>
            <a:off x="3359976" y="2219668"/>
            <a:ext cx="281517" cy="344708"/>
          </a:xfrm>
          <a:prstGeom prst="trapezoid">
            <a:avLst>
              <a:gd name="adj" fmla="val 0"/>
            </a:avLst>
          </a:prstGeom>
          <a:solidFill>
            <a:srgbClr val="FF0000"/>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18" name="TextBox 117"/>
          <p:cNvSpPr txBox="1"/>
          <p:nvPr/>
        </p:nvSpPr>
        <p:spPr>
          <a:xfrm>
            <a:off x="125161" y="1506834"/>
            <a:ext cx="1480188" cy="430887"/>
          </a:xfrm>
          <a:prstGeom prst="rect">
            <a:avLst/>
          </a:prstGeom>
          <a:noFill/>
        </p:spPr>
        <p:txBody>
          <a:bodyPr wrap="square" rtlCol="0">
            <a:spAutoFit/>
          </a:bodyPr>
          <a:lstStyle/>
          <a:p>
            <a:r>
              <a:rPr lang="ja-JP" altLang="en-US" sz="1100" dirty="0">
                <a:latin typeface="Arial"/>
                <a:ea typeface="ＭＳ Ｐゴシック"/>
              </a:rPr>
              <a:t>航空交通レーダーで使用されるチャネル</a:t>
            </a:r>
          </a:p>
        </p:txBody>
      </p:sp>
      <p:sp>
        <p:nvSpPr>
          <p:cNvPr id="125" name="Rectangle 124"/>
          <p:cNvSpPr/>
          <p:nvPr/>
        </p:nvSpPr>
        <p:spPr>
          <a:xfrm>
            <a:off x="4324892" y="2039166"/>
            <a:ext cx="2252132" cy="2479494"/>
          </a:xfrm>
          <a:prstGeom prst="rect">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26" name="TextBox 125"/>
          <p:cNvSpPr txBox="1"/>
          <p:nvPr/>
        </p:nvSpPr>
        <p:spPr>
          <a:xfrm>
            <a:off x="125161" y="3838310"/>
            <a:ext cx="1350659" cy="430887"/>
          </a:xfrm>
          <a:prstGeom prst="rect">
            <a:avLst/>
          </a:prstGeom>
          <a:noFill/>
        </p:spPr>
        <p:txBody>
          <a:bodyPr wrap="square" rtlCol="0">
            <a:spAutoFit/>
          </a:bodyPr>
          <a:lstStyle/>
          <a:p>
            <a:r>
              <a:rPr lang="en-US" altLang="ja-JP" sz="1100" dirty="0">
                <a:latin typeface="Arial"/>
                <a:ea typeface="ＭＳ Ｐゴシック"/>
              </a:rPr>
              <a:t>160 MHz </a:t>
            </a:r>
            <a:r>
              <a:rPr lang="ja-JP" altLang="en-US" sz="1100" dirty="0">
                <a:latin typeface="Arial"/>
                <a:ea typeface="ＭＳ Ｐゴシック"/>
              </a:rPr>
              <a:t>帯域幅で確認</a:t>
            </a:r>
          </a:p>
        </p:txBody>
      </p:sp>
      <p:sp>
        <p:nvSpPr>
          <p:cNvPr id="127" name="Rectangle 126"/>
          <p:cNvSpPr/>
          <p:nvPr/>
        </p:nvSpPr>
        <p:spPr>
          <a:xfrm>
            <a:off x="166367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28" name="Rectangle 127"/>
          <p:cNvSpPr/>
          <p:nvPr/>
        </p:nvSpPr>
        <p:spPr>
          <a:xfrm>
            <a:off x="194685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29" name="Rectangle 128"/>
          <p:cNvSpPr/>
          <p:nvPr/>
        </p:nvSpPr>
        <p:spPr>
          <a:xfrm>
            <a:off x="223003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0" name="Rectangle 129"/>
          <p:cNvSpPr/>
          <p:nvPr/>
        </p:nvSpPr>
        <p:spPr>
          <a:xfrm>
            <a:off x="251321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1" name="Rectangle 130"/>
          <p:cNvSpPr/>
          <p:nvPr/>
        </p:nvSpPr>
        <p:spPr>
          <a:xfrm>
            <a:off x="279639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2" name="Rectangle 131"/>
          <p:cNvSpPr/>
          <p:nvPr/>
        </p:nvSpPr>
        <p:spPr>
          <a:xfrm>
            <a:off x="307957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3" name="Rectangle 132"/>
          <p:cNvSpPr/>
          <p:nvPr/>
        </p:nvSpPr>
        <p:spPr>
          <a:xfrm>
            <a:off x="3645936" y="2219668"/>
            <a:ext cx="264532" cy="344708"/>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4" name="Rectangle 133"/>
          <p:cNvSpPr/>
          <p:nvPr/>
        </p:nvSpPr>
        <p:spPr>
          <a:xfrm>
            <a:off x="1672168" y="2921620"/>
            <a:ext cx="529064" cy="340923"/>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5" name="Rectangle 134"/>
          <p:cNvSpPr/>
          <p:nvPr/>
        </p:nvSpPr>
        <p:spPr>
          <a:xfrm>
            <a:off x="2235202" y="2921620"/>
            <a:ext cx="529064" cy="340923"/>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endParaRPr lang="ja-JP" altLang="en-US" sz="1400" dirty="0">
              <a:latin typeface="Arial"/>
              <a:ea typeface="ＭＳ Ｐゴシック"/>
            </a:endParaRPr>
          </a:p>
        </p:txBody>
      </p:sp>
      <p:sp>
        <p:nvSpPr>
          <p:cNvPr id="136" name="Rectangle 135"/>
          <p:cNvSpPr/>
          <p:nvPr/>
        </p:nvSpPr>
        <p:spPr>
          <a:xfrm>
            <a:off x="2809877" y="2921620"/>
            <a:ext cx="529064" cy="340923"/>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7" name="Rectangle 136"/>
          <p:cNvSpPr/>
          <p:nvPr/>
        </p:nvSpPr>
        <p:spPr>
          <a:xfrm>
            <a:off x="3398252" y="2921620"/>
            <a:ext cx="520707" cy="340923"/>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8" name="Rectangle 137"/>
          <p:cNvSpPr/>
          <p:nvPr/>
        </p:nvSpPr>
        <p:spPr>
          <a:xfrm>
            <a:off x="1751932" y="3559971"/>
            <a:ext cx="995348" cy="371389"/>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39" name="Rectangle 138"/>
          <p:cNvSpPr/>
          <p:nvPr/>
        </p:nvSpPr>
        <p:spPr>
          <a:xfrm>
            <a:off x="2806594" y="3559971"/>
            <a:ext cx="1057776" cy="371389"/>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40" name="Rectangle 139"/>
          <p:cNvSpPr/>
          <p:nvPr/>
        </p:nvSpPr>
        <p:spPr>
          <a:xfrm>
            <a:off x="1732436" y="4210085"/>
            <a:ext cx="2131936" cy="275515"/>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41" name="Rectangle 140"/>
          <p:cNvSpPr/>
          <p:nvPr/>
        </p:nvSpPr>
        <p:spPr>
          <a:xfrm>
            <a:off x="3362756" y="2219668"/>
            <a:ext cx="264532" cy="344708"/>
          </a:xfrm>
          <a:prstGeom prst="rect">
            <a:avLst/>
          </a:prstGeom>
          <a:solidFill>
            <a:srgbClr val="676767"/>
          </a:solidFill>
          <a:ln w="9525"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cxnSp>
        <p:nvCxnSpPr>
          <p:cNvPr id="66" name="Straight Connector 65"/>
          <p:cNvCxnSpPr>
            <a:stCxn id="126" idx="3"/>
            <a:endCxn id="121" idx="1"/>
          </p:cNvCxnSpPr>
          <p:nvPr/>
        </p:nvCxnSpPr>
        <p:spPr>
          <a:xfrm>
            <a:off x="1475820" y="4053754"/>
            <a:ext cx="1275614" cy="272108"/>
          </a:xfrm>
          <a:prstGeom prst="line">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a:stCxn id="118" idx="3"/>
            <a:endCxn id="117" idx="1"/>
          </p:cNvCxnSpPr>
          <p:nvPr/>
        </p:nvCxnSpPr>
        <p:spPr>
          <a:xfrm>
            <a:off x="1605349" y="1722278"/>
            <a:ext cx="1754627" cy="669744"/>
          </a:xfrm>
          <a:prstGeom prst="line">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7462455" y="2451506"/>
            <a:ext cx="1681545" cy="1785104"/>
          </a:xfrm>
          <a:prstGeom prst="rect">
            <a:avLst/>
          </a:prstGeom>
          <a:noFill/>
        </p:spPr>
        <p:txBody>
          <a:bodyPr wrap="square" rtlCol="0">
            <a:spAutoFit/>
          </a:bodyPr>
          <a:lstStyle/>
          <a:p>
            <a:r>
              <a:rPr lang="en-US" altLang="ja-JP" sz="2200" dirty="0">
                <a:solidFill>
                  <a:schemeClr val="tx2"/>
                </a:solidFill>
                <a:latin typeface="Arial"/>
                <a:ea typeface="ＭＳ Ｐゴシック"/>
              </a:rPr>
              <a:t>Dynamic Frequency Selection</a:t>
            </a:r>
            <a:r>
              <a:rPr lang="ja-JP" altLang="en-US" sz="2200" dirty="0">
                <a:solidFill>
                  <a:schemeClr val="tx2"/>
                </a:solidFill>
                <a:latin typeface="Arial"/>
                <a:ea typeface="ＭＳ Ｐゴシック"/>
              </a:rPr>
              <a:t>（動的周波数選択）</a:t>
            </a:r>
          </a:p>
        </p:txBody>
      </p:sp>
      <p:cxnSp>
        <p:nvCxnSpPr>
          <p:cNvPr id="143" name="Straight Connector 142"/>
          <p:cNvCxnSpPr/>
          <p:nvPr/>
        </p:nvCxnSpPr>
        <p:spPr>
          <a:xfrm>
            <a:off x="7418385" y="1522030"/>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7462455" y="2363996"/>
            <a:ext cx="1681545" cy="2123658"/>
          </a:xfrm>
          <a:prstGeom prst="rect">
            <a:avLst/>
          </a:prstGeom>
          <a:noFill/>
        </p:spPr>
        <p:txBody>
          <a:bodyPr wrap="square" rtlCol="0">
            <a:spAutoFit/>
          </a:bodyPr>
          <a:lstStyle/>
          <a:p>
            <a:r>
              <a:rPr lang="ja-JP" altLang="en-US" sz="2200" dirty="0">
                <a:solidFill>
                  <a:schemeClr val="tx2"/>
                </a:solidFill>
                <a:latin typeface="Arial"/>
                <a:ea typeface="ＭＳ Ｐゴシック"/>
              </a:rPr>
              <a:t>柔軟な</a:t>
            </a:r>
          </a:p>
          <a:p>
            <a:r>
              <a:rPr lang="en-US" altLang="ja-JP" sz="2200" dirty="0">
                <a:solidFill>
                  <a:schemeClr val="tx2"/>
                </a:solidFill>
                <a:latin typeface="Arial"/>
                <a:ea typeface="ＭＳ Ｐゴシック"/>
              </a:rPr>
              <a:t>Dynamic Frequency Selection</a:t>
            </a:r>
            <a:r>
              <a:rPr lang="ja-JP" altLang="en-US" sz="2200" dirty="0">
                <a:solidFill>
                  <a:schemeClr val="tx2"/>
                </a:solidFill>
                <a:latin typeface="Arial"/>
                <a:ea typeface="ＭＳ Ｐゴシック"/>
              </a:rPr>
              <a:t>（動的周波数選択）</a:t>
            </a:r>
          </a:p>
        </p:txBody>
      </p:sp>
      <p:sp>
        <p:nvSpPr>
          <p:cNvPr id="115" name="Rectangle 114"/>
          <p:cNvSpPr/>
          <p:nvPr/>
        </p:nvSpPr>
        <p:spPr>
          <a:xfrm>
            <a:off x="3386613" y="2921620"/>
            <a:ext cx="529064" cy="340923"/>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16" name="Rectangle 115"/>
          <p:cNvSpPr/>
          <p:nvPr/>
        </p:nvSpPr>
        <p:spPr>
          <a:xfrm>
            <a:off x="2806594" y="3559971"/>
            <a:ext cx="1058126" cy="371389"/>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19" name="Rectangle 118"/>
          <p:cNvSpPr/>
          <p:nvPr/>
        </p:nvSpPr>
        <p:spPr>
          <a:xfrm>
            <a:off x="1737178" y="4216765"/>
            <a:ext cx="2127192" cy="269492"/>
          </a:xfrm>
          <a:prstGeom prst="rect">
            <a:avLst/>
          </a:prstGeom>
          <a:solidFill>
            <a:srgbClr val="676767"/>
          </a:solidFill>
          <a:ln w="95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grpSp>
        <p:nvGrpSpPr>
          <p:cNvPr id="2" name="Group 119"/>
          <p:cNvGrpSpPr/>
          <p:nvPr/>
        </p:nvGrpSpPr>
        <p:grpSpPr>
          <a:xfrm>
            <a:off x="2675567" y="4249995"/>
            <a:ext cx="188655" cy="188655"/>
            <a:chOff x="6547678" y="2516627"/>
            <a:chExt cx="438912" cy="438912"/>
          </a:xfrm>
        </p:grpSpPr>
        <p:sp>
          <p:nvSpPr>
            <p:cNvPr id="121" name="Oval 120"/>
            <p:cNvSpPr/>
            <p:nvPr/>
          </p:nvSpPr>
          <p:spPr>
            <a:xfrm>
              <a:off x="6706395" y="2675344"/>
              <a:ext cx="121478" cy="121478"/>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22" name="Oval 121"/>
            <p:cNvSpPr/>
            <p:nvPr/>
          </p:nvSpPr>
          <p:spPr>
            <a:xfrm>
              <a:off x="6640134" y="2609083"/>
              <a:ext cx="254000" cy="254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
          <p:nvSpPr>
            <p:cNvPr id="123" name="Oval 122"/>
            <p:cNvSpPr>
              <a:spLocks noChangeAspect="1"/>
            </p:cNvSpPr>
            <p:nvPr/>
          </p:nvSpPr>
          <p:spPr>
            <a:xfrm>
              <a:off x="6547678" y="2516627"/>
              <a:ext cx="438912" cy="438912"/>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grpSp>
      <p:sp>
        <p:nvSpPr>
          <p:cNvPr id="124" name="Rectangle 123"/>
          <p:cNvSpPr/>
          <p:nvPr/>
        </p:nvSpPr>
        <p:spPr>
          <a:xfrm>
            <a:off x="1663676" y="2051646"/>
            <a:ext cx="2274699" cy="2479494"/>
          </a:xfrm>
          <a:prstGeom prst="rect">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a:ea typeface="ＭＳ Ｐゴシック"/>
            </a:endParaRPr>
          </a:p>
        </p:txBody>
      </p:sp>
    </p:spTree>
    <p:extLst>
      <p:ext uri="{BB962C8B-B14F-4D97-AF65-F5344CB8AC3E}">
        <p14:creationId xmlns:p14="http://schemas.microsoft.com/office/powerpoint/2010/main" val="11209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500"/>
                                        <p:tgtEl>
                                          <p:spTgt spid="4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500"/>
                                        <p:tgtEl>
                                          <p:spTgt spid="4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fade">
                                      <p:cBhvr>
                                        <p:cTn id="119" dur="500"/>
                                        <p:tgtEl>
                                          <p:spTgt spid="4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500"/>
                                        <p:tgtEl>
                                          <p:spTgt spid="45"/>
                                        </p:tgtEl>
                                      </p:cBhvr>
                                    </p:animEffect>
                                  </p:childTnLst>
                                </p:cTn>
                              </p:par>
                              <p:par>
                                <p:cTn id="123" presetID="10" presetClass="entr" presetSubtype="0" fill="hold" nodeType="with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fade">
                                      <p:cBhvr>
                                        <p:cTn id="128" dur="500"/>
                                        <p:tgtEl>
                                          <p:spTgt spid="6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500"/>
                                        <p:tgtEl>
                                          <p:spTgt spid="6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0"/>
                                        </p:tgtEl>
                                        <p:attrNameLst>
                                          <p:attrName>style.visibility</p:attrName>
                                        </p:attrNameLst>
                                      </p:cBhvr>
                                      <p:to>
                                        <p:strVal val="visible"/>
                                      </p:to>
                                    </p:set>
                                    <p:animEffect transition="in" filter="fade">
                                      <p:cBhvr>
                                        <p:cTn id="134" dur="500"/>
                                        <p:tgtEl>
                                          <p:spTgt spid="70"/>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500"/>
                                        <p:tgtEl>
                                          <p:spTgt spid="7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2"/>
                                        </p:tgtEl>
                                        <p:attrNameLst>
                                          <p:attrName>style.visibility</p:attrName>
                                        </p:attrNameLst>
                                      </p:cBhvr>
                                      <p:to>
                                        <p:strVal val="visible"/>
                                      </p:to>
                                    </p:set>
                                    <p:animEffect transition="in" filter="fade">
                                      <p:cBhvr>
                                        <p:cTn id="140" dur="500"/>
                                        <p:tgtEl>
                                          <p:spTgt spid="7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73"/>
                                        </p:tgtEl>
                                        <p:attrNameLst>
                                          <p:attrName>style.visibility</p:attrName>
                                        </p:attrNameLst>
                                      </p:cBhvr>
                                      <p:to>
                                        <p:strVal val="visible"/>
                                      </p:to>
                                    </p:set>
                                    <p:animEffect transition="in" filter="fade">
                                      <p:cBhvr>
                                        <p:cTn id="143" dur="500"/>
                                        <p:tgtEl>
                                          <p:spTgt spid="7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74"/>
                                        </p:tgtEl>
                                        <p:attrNameLst>
                                          <p:attrName>style.visibility</p:attrName>
                                        </p:attrNameLst>
                                      </p:cBhvr>
                                      <p:to>
                                        <p:strVal val="visible"/>
                                      </p:to>
                                    </p:set>
                                    <p:animEffect transition="in" filter="fade">
                                      <p:cBhvr>
                                        <p:cTn id="146" dur="500"/>
                                        <p:tgtEl>
                                          <p:spTgt spid="7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75"/>
                                        </p:tgtEl>
                                        <p:attrNameLst>
                                          <p:attrName>style.visibility</p:attrName>
                                        </p:attrNameLst>
                                      </p:cBhvr>
                                      <p:to>
                                        <p:strVal val="visible"/>
                                      </p:to>
                                    </p:set>
                                    <p:animEffect transition="in" filter="fade">
                                      <p:cBhvr>
                                        <p:cTn id="149" dur="500"/>
                                        <p:tgtEl>
                                          <p:spTgt spid="75"/>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fade">
                                      <p:cBhvr>
                                        <p:cTn id="152" dur="500"/>
                                        <p:tgtEl>
                                          <p:spTgt spid="7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77"/>
                                        </p:tgtEl>
                                        <p:attrNameLst>
                                          <p:attrName>style.visibility</p:attrName>
                                        </p:attrNameLst>
                                      </p:cBhvr>
                                      <p:to>
                                        <p:strVal val="visible"/>
                                      </p:to>
                                    </p:set>
                                    <p:animEffect transition="in" filter="fade">
                                      <p:cBhvr>
                                        <p:cTn id="155" dur="500"/>
                                        <p:tgtEl>
                                          <p:spTgt spid="7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78"/>
                                        </p:tgtEl>
                                        <p:attrNameLst>
                                          <p:attrName>style.visibility</p:attrName>
                                        </p:attrNameLst>
                                      </p:cBhvr>
                                      <p:to>
                                        <p:strVal val="visible"/>
                                      </p:to>
                                    </p:set>
                                    <p:animEffect transition="in" filter="fade">
                                      <p:cBhvr>
                                        <p:cTn id="158" dur="500"/>
                                        <p:tgtEl>
                                          <p:spTgt spid="78"/>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79"/>
                                        </p:tgtEl>
                                        <p:attrNameLst>
                                          <p:attrName>style.visibility</p:attrName>
                                        </p:attrNameLst>
                                      </p:cBhvr>
                                      <p:to>
                                        <p:strVal val="visible"/>
                                      </p:to>
                                    </p:set>
                                    <p:animEffect transition="in" filter="fade">
                                      <p:cBhvr>
                                        <p:cTn id="161" dur="500"/>
                                        <p:tgtEl>
                                          <p:spTgt spid="79"/>
                                        </p:tgtEl>
                                      </p:cBhvr>
                                    </p:animEffect>
                                  </p:childTnLst>
                                </p:cTn>
                              </p:par>
                              <p:par>
                                <p:cTn id="162" presetID="10" presetClass="entr" presetSubtype="0" fill="hold" nodeType="with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500"/>
                                        <p:tgtEl>
                                          <p:spTgt spid="80"/>
                                        </p:tgtEl>
                                      </p:cBhvr>
                                    </p:animEffect>
                                  </p:childTnLst>
                                </p:cTn>
                              </p:par>
                              <p:par>
                                <p:cTn id="165" presetID="10" presetClass="entr" presetSubtype="0" fill="hold" nodeType="withEffect">
                                  <p:stCondLst>
                                    <p:cond delay="0"/>
                                  </p:stCondLst>
                                  <p:childTnLst>
                                    <p:set>
                                      <p:cBhvr>
                                        <p:cTn id="166" dur="1" fill="hold">
                                          <p:stCondLst>
                                            <p:cond delay="0"/>
                                          </p:stCondLst>
                                        </p:cTn>
                                        <p:tgtEl>
                                          <p:spTgt spid="81"/>
                                        </p:tgtEl>
                                        <p:attrNameLst>
                                          <p:attrName>style.visibility</p:attrName>
                                        </p:attrNameLst>
                                      </p:cBhvr>
                                      <p:to>
                                        <p:strVal val="visible"/>
                                      </p:to>
                                    </p:set>
                                    <p:animEffect transition="in" filter="fade">
                                      <p:cBhvr>
                                        <p:cTn id="167" dur="500"/>
                                        <p:tgtEl>
                                          <p:spTgt spid="81"/>
                                        </p:tgtEl>
                                      </p:cBhvr>
                                    </p:animEffect>
                                  </p:childTnLst>
                                </p:cTn>
                              </p:par>
                              <p:par>
                                <p:cTn id="168" presetID="10" presetClass="entr" presetSubtype="0" fill="hold" nodeType="withEffect">
                                  <p:stCondLst>
                                    <p:cond delay="0"/>
                                  </p:stCondLst>
                                  <p:childTnLst>
                                    <p:set>
                                      <p:cBhvr>
                                        <p:cTn id="169" dur="1" fill="hold">
                                          <p:stCondLst>
                                            <p:cond delay="0"/>
                                          </p:stCondLst>
                                        </p:cTn>
                                        <p:tgtEl>
                                          <p:spTgt spid="82"/>
                                        </p:tgtEl>
                                        <p:attrNameLst>
                                          <p:attrName>style.visibility</p:attrName>
                                        </p:attrNameLst>
                                      </p:cBhvr>
                                      <p:to>
                                        <p:strVal val="visible"/>
                                      </p:to>
                                    </p:set>
                                    <p:animEffect transition="in" filter="fade">
                                      <p:cBhvr>
                                        <p:cTn id="170" dur="500"/>
                                        <p:tgtEl>
                                          <p:spTgt spid="82"/>
                                        </p:tgtEl>
                                      </p:cBhvr>
                                    </p:animEffect>
                                  </p:childTnLst>
                                </p:cTn>
                              </p:par>
                              <p:par>
                                <p:cTn id="171" presetID="10" presetClass="entr" presetSubtype="0" fill="hold" nodeType="withEffect">
                                  <p:stCondLst>
                                    <p:cond delay="0"/>
                                  </p:stCondLst>
                                  <p:childTnLst>
                                    <p:set>
                                      <p:cBhvr>
                                        <p:cTn id="172" dur="1" fill="hold">
                                          <p:stCondLst>
                                            <p:cond delay="0"/>
                                          </p:stCondLst>
                                        </p:cTn>
                                        <p:tgtEl>
                                          <p:spTgt spid="83"/>
                                        </p:tgtEl>
                                        <p:attrNameLst>
                                          <p:attrName>style.visibility</p:attrName>
                                        </p:attrNameLst>
                                      </p:cBhvr>
                                      <p:to>
                                        <p:strVal val="visible"/>
                                      </p:to>
                                    </p:set>
                                    <p:animEffect transition="in" filter="fade">
                                      <p:cBhvr>
                                        <p:cTn id="173" dur="500"/>
                                        <p:tgtEl>
                                          <p:spTgt spid="83"/>
                                        </p:tgtEl>
                                      </p:cBhvr>
                                    </p:animEffect>
                                  </p:childTnLst>
                                </p:cTn>
                              </p:par>
                              <p:par>
                                <p:cTn id="174" presetID="10" presetClass="entr" presetSubtype="0" fill="hold" nodeType="withEffect">
                                  <p:stCondLst>
                                    <p:cond delay="0"/>
                                  </p:stCondLst>
                                  <p:childTnLst>
                                    <p:set>
                                      <p:cBhvr>
                                        <p:cTn id="175" dur="1" fill="hold">
                                          <p:stCondLst>
                                            <p:cond delay="0"/>
                                          </p:stCondLst>
                                        </p:cTn>
                                        <p:tgtEl>
                                          <p:spTgt spid="84"/>
                                        </p:tgtEl>
                                        <p:attrNameLst>
                                          <p:attrName>style.visibility</p:attrName>
                                        </p:attrNameLst>
                                      </p:cBhvr>
                                      <p:to>
                                        <p:strVal val="visible"/>
                                      </p:to>
                                    </p:set>
                                    <p:animEffect transition="in" filter="fade">
                                      <p:cBhvr>
                                        <p:cTn id="176" dur="500"/>
                                        <p:tgtEl>
                                          <p:spTgt spid="84"/>
                                        </p:tgtEl>
                                      </p:cBhvr>
                                    </p:animEffect>
                                  </p:childTnLst>
                                </p:cTn>
                              </p:par>
                              <p:par>
                                <p:cTn id="177" presetID="10" presetClass="entr" presetSubtype="0" fill="hold" nodeType="withEffect">
                                  <p:stCondLst>
                                    <p:cond delay="0"/>
                                  </p:stCondLst>
                                  <p:childTnLst>
                                    <p:set>
                                      <p:cBhvr>
                                        <p:cTn id="178" dur="1" fill="hold">
                                          <p:stCondLst>
                                            <p:cond delay="0"/>
                                          </p:stCondLst>
                                        </p:cTn>
                                        <p:tgtEl>
                                          <p:spTgt spid="85"/>
                                        </p:tgtEl>
                                        <p:attrNameLst>
                                          <p:attrName>style.visibility</p:attrName>
                                        </p:attrNameLst>
                                      </p:cBhvr>
                                      <p:to>
                                        <p:strVal val="visible"/>
                                      </p:to>
                                    </p:set>
                                    <p:animEffect transition="in" filter="fade">
                                      <p:cBhvr>
                                        <p:cTn id="179" dur="500"/>
                                        <p:tgtEl>
                                          <p:spTgt spid="85"/>
                                        </p:tgtEl>
                                      </p:cBhvr>
                                    </p:animEffect>
                                  </p:childTnLst>
                                </p:cTn>
                              </p:par>
                              <p:par>
                                <p:cTn id="180" presetID="10" presetClass="entr" presetSubtype="0" fill="hold" nodeType="withEffect">
                                  <p:stCondLst>
                                    <p:cond delay="0"/>
                                  </p:stCondLst>
                                  <p:childTnLst>
                                    <p:set>
                                      <p:cBhvr>
                                        <p:cTn id="181" dur="1" fill="hold">
                                          <p:stCondLst>
                                            <p:cond delay="0"/>
                                          </p:stCondLst>
                                        </p:cTn>
                                        <p:tgtEl>
                                          <p:spTgt spid="86"/>
                                        </p:tgtEl>
                                        <p:attrNameLst>
                                          <p:attrName>style.visibility</p:attrName>
                                        </p:attrNameLst>
                                      </p:cBhvr>
                                      <p:to>
                                        <p:strVal val="visible"/>
                                      </p:to>
                                    </p:set>
                                    <p:animEffect transition="in" filter="fade">
                                      <p:cBhvr>
                                        <p:cTn id="182" dur="500"/>
                                        <p:tgtEl>
                                          <p:spTgt spid="86"/>
                                        </p:tgtEl>
                                      </p:cBhvr>
                                    </p:animEffect>
                                  </p:childTnLst>
                                </p:cTn>
                              </p:par>
                              <p:par>
                                <p:cTn id="183" presetID="10" presetClass="entr" presetSubtype="0" fill="hold" nodeType="withEffect">
                                  <p:stCondLst>
                                    <p:cond delay="0"/>
                                  </p:stCondLst>
                                  <p:childTnLst>
                                    <p:set>
                                      <p:cBhvr>
                                        <p:cTn id="184" dur="1" fill="hold">
                                          <p:stCondLst>
                                            <p:cond delay="0"/>
                                          </p:stCondLst>
                                        </p:cTn>
                                        <p:tgtEl>
                                          <p:spTgt spid="87"/>
                                        </p:tgtEl>
                                        <p:attrNameLst>
                                          <p:attrName>style.visibility</p:attrName>
                                        </p:attrNameLst>
                                      </p:cBhvr>
                                      <p:to>
                                        <p:strVal val="visible"/>
                                      </p:to>
                                    </p:set>
                                    <p:animEffect transition="in" filter="fade">
                                      <p:cBhvr>
                                        <p:cTn id="185" dur="500"/>
                                        <p:tgtEl>
                                          <p:spTgt spid="87"/>
                                        </p:tgtEl>
                                      </p:cBhvr>
                                    </p:animEffect>
                                  </p:childTnLst>
                                </p:cTn>
                              </p:par>
                              <p:par>
                                <p:cTn id="186" presetID="10" presetClass="entr" presetSubtype="0" fill="hold" nodeType="withEffect">
                                  <p:stCondLst>
                                    <p:cond delay="0"/>
                                  </p:stCondLst>
                                  <p:childTnLst>
                                    <p:set>
                                      <p:cBhvr>
                                        <p:cTn id="187" dur="1" fill="hold">
                                          <p:stCondLst>
                                            <p:cond delay="0"/>
                                          </p:stCondLst>
                                        </p:cTn>
                                        <p:tgtEl>
                                          <p:spTgt spid="88"/>
                                        </p:tgtEl>
                                        <p:attrNameLst>
                                          <p:attrName>style.visibility</p:attrName>
                                        </p:attrNameLst>
                                      </p:cBhvr>
                                      <p:to>
                                        <p:strVal val="visible"/>
                                      </p:to>
                                    </p:set>
                                    <p:animEffect transition="in" filter="fade">
                                      <p:cBhvr>
                                        <p:cTn id="188" dur="500"/>
                                        <p:tgtEl>
                                          <p:spTgt spid="88"/>
                                        </p:tgtEl>
                                      </p:cBhvr>
                                    </p:animEffect>
                                  </p:childTnLst>
                                </p:cTn>
                              </p:par>
                              <p:par>
                                <p:cTn id="189" presetID="10" presetClass="entr" presetSubtype="0" fill="hold" nodeType="withEffect">
                                  <p:stCondLst>
                                    <p:cond delay="0"/>
                                  </p:stCondLst>
                                  <p:childTnLst>
                                    <p:set>
                                      <p:cBhvr>
                                        <p:cTn id="190" dur="1" fill="hold">
                                          <p:stCondLst>
                                            <p:cond delay="0"/>
                                          </p:stCondLst>
                                        </p:cTn>
                                        <p:tgtEl>
                                          <p:spTgt spid="89"/>
                                        </p:tgtEl>
                                        <p:attrNameLst>
                                          <p:attrName>style.visibility</p:attrName>
                                        </p:attrNameLst>
                                      </p:cBhvr>
                                      <p:to>
                                        <p:strVal val="visible"/>
                                      </p:to>
                                    </p:set>
                                    <p:animEffect transition="in" filter="fade">
                                      <p:cBhvr>
                                        <p:cTn id="191" dur="500"/>
                                        <p:tgtEl>
                                          <p:spTgt spid="89"/>
                                        </p:tgtEl>
                                      </p:cBhvr>
                                    </p:animEffect>
                                  </p:childTnLst>
                                </p:cTn>
                              </p:par>
                              <p:par>
                                <p:cTn id="192" presetID="10" presetClass="entr" presetSubtype="0" fill="hold" nodeType="withEffect">
                                  <p:stCondLst>
                                    <p:cond delay="0"/>
                                  </p:stCondLst>
                                  <p:childTnLst>
                                    <p:set>
                                      <p:cBhvr>
                                        <p:cTn id="193" dur="1" fill="hold">
                                          <p:stCondLst>
                                            <p:cond delay="0"/>
                                          </p:stCondLst>
                                        </p:cTn>
                                        <p:tgtEl>
                                          <p:spTgt spid="143"/>
                                        </p:tgtEl>
                                        <p:attrNameLst>
                                          <p:attrName>style.visibility</p:attrName>
                                        </p:attrNameLst>
                                      </p:cBhvr>
                                      <p:to>
                                        <p:strVal val="visible"/>
                                      </p:to>
                                    </p:set>
                                    <p:animEffect transition="in" filter="fade">
                                      <p:cBhvr>
                                        <p:cTn id="194" dur="500"/>
                                        <p:tgtEl>
                                          <p:spTgt spid="143"/>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91"/>
                                        </p:tgtEl>
                                        <p:attrNameLst>
                                          <p:attrName>style.visibility</p:attrName>
                                        </p:attrNameLst>
                                      </p:cBhvr>
                                      <p:to>
                                        <p:strVal val="visible"/>
                                      </p:to>
                                    </p:set>
                                    <p:animEffect transition="in" filter="fade">
                                      <p:cBhvr>
                                        <p:cTn id="197" dur="500"/>
                                        <p:tgtEl>
                                          <p:spTgt spid="91"/>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92"/>
                                        </p:tgtEl>
                                        <p:attrNameLst>
                                          <p:attrName>style.visibility</p:attrName>
                                        </p:attrNameLst>
                                      </p:cBhvr>
                                      <p:to>
                                        <p:strVal val="visible"/>
                                      </p:to>
                                    </p:set>
                                    <p:animEffect transition="in" filter="fade">
                                      <p:cBhvr>
                                        <p:cTn id="200" dur="500"/>
                                        <p:tgtEl>
                                          <p:spTgt spid="92"/>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93"/>
                                        </p:tgtEl>
                                        <p:attrNameLst>
                                          <p:attrName>style.visibility</p:attrName>
                                        </p:attrNameLst>
                                      </p:cBhvr>
                                      <p:to>
                                        <p:strVal val="visible"/>
                                      </p:to>
                                    </p:set>
                                    <p:animEffect transition="in" filter="fade">
                                      <p:cBhvr>
                                        <p:cTn id="203" dur="500"/>
                                        <p:tgtEl>
                                          <p:spTgt spid="93"/>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94"/>
                                        </p:tgtEl>
                                        <p:attrNameLst>
                                          <p:attrName>style.visibility</p:attrName>
                                        </p:attrNameLst>
                                      </p:cBhvr>
                                      <p:to>
                                        <p:strVal val="visible"/>
                                      </p:to>
                                    </p:set>
                                    <p:animEffect transition="in" filter="fade">
                                      <p:cBhvr>
                                        <p:cTn id="206" dur="500"/>
                                        <p:tgtEl>
                                          <p:spTgt spid="94"/>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95"/>
                                        </p:tgtEl>
                                        <p:attrNameLst>
                                          <p:attrName>style.visibility</p:attrName>
                                        </p:attrNameLst>
                                      </p:cBhvr>
                                      <p:to>
                                        <p:strVal val="visible"/>
                                      </p:to>
                                    </p:set>
                                    <p:animEffect transition="in" filter="fade">
                                      <p:cBhvr>
                                        <p:cTn id="209" dur="500"/>
                                        <p:tgtEl>
                                          <p:spTgt spid="95"/>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96"/>
                                        </p:tgtEl>
                                        <p:attrNameLst>
                                          <p:attrName>style.visibility</p:attrName>
                                        </p:attrNameLst>
                                      </p:cBhvr>
                                      <p:to>
                                        <p:strVal val="visible"/>
                                      </p:to>
                                    </p:set>
                                    <p:animEffect transition="in" filter="fade">
                                      <p:cBhvr>
                                        <p:cTn id="212" dur="500"/>
                                        <p:tgtEl>
                                          <p:spTgt spid="9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97"/>
                                        </p:tgtEl>
                                        <p:attrNameLst>
                                          <p:attrName>style.visibility</p:attrName>
                                        </p:attrNameLst>
                                      </p:cBhvr>
                                      <p:to>
                                        <p:strVal val="visible"/>
                                      </p:to>
                                    </p:set>
                                    <p:animEffect transition="in" filter="fade">
                                      <p:cBhvr>
                                        <p:cTn id="215" dur="500"/>
                                        <p:tgtEl>
                                          <p:spTgt spid="97"/>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98"/>
                                        </p:tgtEl>
                                        <p:attrNameLst>
                                          <p:attrName>style.visibility</p:attrName>
                                        </p:attrNameLst>
                                      </p:cBhvr>
                                      <p:to>
                                        <p:strVal val="visible"/>
                                      </p:to>
                                    </p:set>
                                    <p:animEffect transition="in" filter="fade">
                                      <p:cBhvr>
                                        <p:cTn id="218" dur="500"/>
                                        <p:tgtEl>
                                          <p:spTgt spid="98"/>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99"/>
                                        </p:tgtEl>
                                        <p:attrNameLst>
                                          <p:attrName>style.visibility</p:attrName>
                                        </p:attrNameLst>
                                      </p:cBhvr>
                                      <p:to>
                                        <p:strVal val="visible"/>
                                      </p:to>
                                    </p:set>
                                    <p:animEffect transition="in" filter="fade">
                                      <p:cBhvr>
                                        <p:cTn id="221" dur="500"/>
                                        <p:tgtEl>
                                          <p:spTgt spid="99"/>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00"/>
                                        </p:tgtEl>
                                        <p:attrNameLst>
                                          <p:attrName>style.visibility</p:attrName>
                                        </p:attrNameLst>
                                      </p:cBhvr>
                                      <p:to>
                                        <p:strVal val="visible"/>
                                      </p:to>
                                    </p:set>
                                    <p:animEffect transition="in" filter="fade">
                                      <p:cBhvr>
                                        <p:cTn id="224" dur="500"/>
                                        <p:tgtEl>
                                          <p:spTgt spid="100"/>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01"/>
                                        </p:tgtEl>
                                        <p:attrNameLst>
                                          <p:attrName>style.visibility</p:attrName>
                                        </p:attrNameLst>
                                      </p:cBhvr>
                                      <p:to>
                                        <p:strVal val="visible"/>
                                      </p:to>
                                    </p:set>
                                    <p:animEffect transition="in" filter="fade">
                                      <p:cBhvr>
                                        <p:cTn id="227" dur="500"/>
                                        <p:tgtEl>
                                          <p:spTgt spid="101"/>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02"/>
                                        </p:tgtEl>
                                        <p:attrNameLst>
                                          <p:attrName>style.visibility</p:attrName>
                                        </p:attrNameLst>
                                      </p:cBhvr>
                                      <p:to>
                                        <p:strVal val="visible"/>
                                      </p:to>
                                    </p:set>
                                    <p:animEffect transition="in" filter="fade">
                                      <p:cBhvr>
                                        <p:cTn id="230" dur="500"/>
                                        <p:tgtEl>
                                          <p:spTgt spid="102"/>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03"/>
                                        </p:tgtEl>
                                        <p:attrNameLst>
                                          <p:attrName>style.visibility</p:attrName>
                                        </p:attrNameLst>
                                      </p:cBhvr>
                                      <p:to>
                                        <p:strVal val="visible"/>
                                      </p:to>
                                    </p:set>
                                    <p:animEffect transition="in" filter="fade">
                                      <p:cBhvr>
                                        <p:cTn id="233" dur="500"/>
                                        <p:tgtEl>
                                          <p:spTgt spid="103"/>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05"/>
                                        </p:tgtEl>
                                        <p:attrNameLst>
                                          <p:attrName>style.visibility</p:attrName>
                                        </p:attrNameLst>
                                      </p:cBhvr>
                                      <p:to>
                                        <p:strVal val="visible"/>
                                      </p:to>
                                    </p:set>
                                    <p:animEffect transition="in" filter="fade">
                                      <p:cBhvr>
                                        <p:cTn id="239" dur="500"/>
                                        <p:tgtEl>
                                          <p:spTgt spid="105"/>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06"/>
                                        </p:tgtEl>
                                        <p:attrNameLst>
                                          <p:attrName>style.visibility</p:attrName>
                                        </p:attrNameLst>
                                      </p:cBhvr>
                                      <p:to>
                                        <p:strVal val="visible"/>
                                      </p:to>
                                    </p:set>
                                    <p:animEffect transition="in" filter="fade">
                                      <p:cBhvr>
                                        <p:cTn id="242" dur="500"/>
                                        <p:tgtEl>
                                          <p:spTgt spid="106"/>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07"/>
                                        </p:tgtEl>
                                        <p:attrNameLst>
                                          <p:attrName>style.visibility</p:attrName>
                                        </p:attrNameLst>
                                      </p:cBhvr>
                                      <p:to>
                                        <p:strVal val="visible"/>
                                      </p:to>
                                    </p:set>
                                    <p:animEffect transition="in" filter="fade">
                                      <p:cBhvr>
                                        <p:cTn id="245" dur="500"/>
                                        <p:tgtEl>
                                          <p:spTgt spid="107"/>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108"/>
                                        </p:tgtEl>
                                        <p:attrNameLst>
                                          <p:attrName>style.visibility</p:attrName>
                                        </p:attrNameLst>
                                      </p:cBhvr>
                                      <p:to>
                                        <p:strVal val="visible"/>
                                      </p:to>
                                    </p:set>
                                    <p:animEffect transition="in" filter="fade">
                                      <p:cBhvr>
                                        <p:cTn id="248" dur="500"/>
                                        <p:tgtEl>
                                          <p:spTgt spid="108"/>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09"/>
                                        </p:tgtEl>
                                        <p:attrNameLst>
                                          <p:attrName>style.visibility</p:attrName>
                                        </p:attrNameLst>
                                      </p:cBhvr>
                                      <p:to>
                                        <p:strVal val="visible"/>
                                      </p:to>
                                    </p:set>
                                    <p:animEffect transition="in" filter="fade">
                                      <p:cBhvr>
                                        <p:cTn id="251" dur="500"/>
                                        <p:tgtEl>
                                          <p:spTgt spid="109"/>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10"/>
                                        </p:tgtEl>
                                        <p:attrNameLst>
                                          <p:attrName>style.visibility</p:attrName>
                                        </p:attrNameLst>
                                      </p:cBhvr>
                                      <p:to>
                                        <p:strVal val="visible"/>
                                      </p:to>
                                    </p:set>
                                    <p:animEffect transition="in" filter="fade">
                                      <p:cBhvr>
                                        <p:cTn id="254" dur="500"/>
                                        <p:tgtEl>
                                          <p:spTgt spid="110"/>
                                        </p:tgtEl>
                                      </p:cBhvr>
                                    </p:animEffect>
                                  </p:childTnLst>
                                </p:cTn>
                              </p:par>
                            </p:childTnLst>
                          </p:cTn>
                        </p:par>
                        <p:par>
                          <p:cTn id="255" fill="hold">
                            <p:stCondLst>
                              <p:cond delay="2500"/>
                            </p:stCondLst>
                            <p:childTnLst>
                              <p:par>
                                <p:cTn id="256" presetID="22" presetClass="entr" presetSubtype="4" fill="hold" grpId="0" nodeType="afterEffect">
                                  <p:stCondLst>
                                    <p:cond delay="0"/>
                                  </p:stCondLst>
                                  <p:childTnLst>
                                    <p:set>
                                      <p:cBhvr>
                                        <p:cTn id="257" dur="1" fill="hold">
                                          <p:stCondLst>
                                            <p:cond delay="0"/>
                                          </p:stCondLst>
                                        </p:cTn>
                                        <p:tgtEl>
                                          <p:spTgt spid="124"/>
                                        </p:tgtEl>
                                        <p:attrNameLst>
                                          <p:attrName>style.visibility</p:attrName>
                                        </p:attrNameLst>
                                      </p:cBhvr>
                                      <p:to>
                                        <p:strVal val="visible"/>
                                      </p:to>
                                    </p:set>
                                    <p:animEffect transition="in" filter="wipe(down)">
                                      <p:cBhvr>
                                        <p:cTn id="258" dur="500"/>
                                        <p:tgtEl>
                                          <p:spTgt spid="124"/>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125"/>
                                        </p:tgtEl>
                                        <p:attrNameLst>
                                          <p:attrName>style.visibility</p:attrName>
                                        </p:attrNameLst>
                                      </p:cBhvr>
                                      <p:to>
                                        <p:strVal val="visible"/>
                                      </p:to>
                                    </p:set>
                                    <p:animEffect transition="in" filter="wipe(down)">
                                      <p:cBhvr>
                                        <p:cTn id="261" dur="500"/>
                                        <p:tgtEl>
                                          <p:spTgt spid="125"/>
                                        </p:tgtEl>
                                      </p:cBhvr>
                                    </p:animEffect>
                                  </p:childTnLst>
                                </p:cTn>
                              </p:par>
                            </p:childTnLst>
                          </p:cTn>
                        </p:par>
                        <p:par>
                          <p:cTn id="262" fill="hold">
                            <p:stCondLst>
                              <p:cond delay="3000"/>
                            </p:stCondLst>
                            <p:childTnLst>
                              <p:par>
                                <p:cTn id="263" presetID="10" presetClass="entr" presetSubtype="0" fill="hold" grpId="0" nodeType="afterEffect">
                                  <p:stCondLst>
                                    <p:cond delay="0"/>
                                  </p:stCondLst>
                                  <p:childTnLst>
                                    <p:set>
                                      <p:cBhvr>
                                        <p:cTn id="264" dur="1" fill="hold">
                                          <p:stCondLst>
                                            <p:cond delay="0"/>
                                          </p:stCondLst>
                                        </p:cTn>
                                        <p:tgtEl>
                                          <p:spTgt spid="118"/>
                                        </p:tgtEl>
                                        <p:attrNameLst>
                                          <p:attrName>style.visibility</p:attrName>
                                        </p:attrNameLst>
                                      </p:cBhvr>
                                      <p:to>
                                        <p:strVal val="visible"/>
                                      </p:to>
                                    </p:set>
                                    <p:animEffect transition="in" filter="fade">
                                      <p:cBhvr>
                                        <p:cTn id="265" dur="500"/>
                                        <p:tgtEl>
                                          <p:spTgt spid="118"/>
                                        </p:tgtEl>
                                      </p:cBhvr>
                                    </p:animEffect>
                                  </p:childTnLst>
                                </p:cTn>
                              </p:par>
                            </p:childTnLst>
                          </p:cTn>
                        </p:par>
                        <p:par>
                          <p:cTn id="266" fill="hold">
                            <p:stCondLst>
                              <p:cond delay="3500"/>
                            </p:stCondLst>
                            <p:childTnLst>
                              <p:par>
                                <p:cTn id="267" presetID="22" presetClass="entr" presetSubtype="8" fill="hold" nodeType="after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left)">
                                      <p:cBhvr>
                                        <p:cTn id="269" dur="500"/>
                                        <p:tgtEl>
                                          <p:spTgt spid="4"/>
                                        </p:tgtEl>
                                      </p:cBhvr>
                                    </p:animEffect>
                                  </p:childTnLst>
                                </p:cTn>
                              </p:par>
                              <p:par>
                                <p:cTn id="270" presetID="10" presetClass="entr" presetSubtype="0" fill="hold" grpId="1" nodeType="withEffect">
                                  <p:stCondLst>
                                    <p:cond delay="0"/>
                                  </p:stCondLst>
                                  <p:childTnLst>
                                    <p:set>
                                      <p:cBhvr>
                                        <p:cTn id="271" dur="1" fill="hold">
                                          <p:stCondLst>
                                            <p:cond delay="0"/>
                                          </p:stCondLst>
                                        </p:cTn>
                                        <p:tgtEl>
                                          <p:spTgt spid="142"/>
                                        </p:tgtEl>
                                        <p:attrNameLst>
                                          <p:attrName>style.visibility</p:attrName>
                                        </p:attrNameLst>
                                      </p:cBhvr>
                                      <p:to>
                                        <p:strVal val="visible"/>
                                      </p:to>
                                    </p:set>
                                    <p:animEffect transition="in" filter="fade">
                                      <p:cBhvr>
                                        <p:cTn id="272" dur="500"/>
                                        <p:tgtEl>
                                          <p:spTgt spid="142"/>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117"/>
                                        </p:tgtEl>
                                        <p:attrNameLst>
                                          <p:attrName>style.visibility</p:attrName>
                                        </p:attrNameLst>
                                      </p:cBhvr>
                                      <p:to>
                                        <p:strVal val="visible"/>
                                      </p:to>
                                    </p:set>
                                    <p:animEffect transition="in" filter="fade">
                                      <p:cBhvr>
                                        <p:cTn id="277" dur="500"/>
                                        <p:tgtEl>
                                          <p:spTgt spid="117"/>
                                        </p:tgtEl>
                                      </p:cBhvr>
                                    </p:animEffect>
                                  </p:childTnLst>
                                </p:cTn>
                              </p:par>
                            </p:childTnLst>
                          </p:cTn>
                        </p:par>
                        <p:par>
                          <p:cTn id="278" fill="hold">
                            <p:stCondLst>
                              <p:cond delay="500"/>
                            </p:stCondLst>
                            <p:childTnLst>
                              <p:par>
                                <p:cTn id="279" presetID="2" presetClass="entr" presetSubtype="2" fill="hold" nodeType="afterEffect">
                                  <p:stCondLst>
                                    <p:cond delay="0"/>
                                  </p:stCondLst>
                                  <p:childTnLst>
                                    <p:set>
                                      <p:cBhvr>
                                        <p:cTn id="280" dur="1" fill="hold">
                                          <p:stCondLst>
                                            <p:cond delay="0"/>
                                          </p:stCondLst>
                                        </p:cTn>
                                        <p:tgtEl>
                                          <p:spTgt spid="2"/>
                                        </p:tgtEl>
                                        <p:attrNameLst>
                                          <p:attrName>style.visibility</p:attrName>
                                        </p:attrNameLst>
                                      </p:cBhvr>
                                      <p:to>
                                        <p:strVal val="visible"/>
                                      </p:to>
                                    </p:set>
                                    <p:anim calcmode="lin" valueType="num">
                                      <p:cBhvr additive="base">
                                        <p:cTn id="281" dur="500" fill="hold"/>
                                        <p:tgtEl>
                                          <p:spTgt spid="2"/>
                                        </p:tgtEl>
                                        <p:attrNameLst>
                                          <p:attrName>ppt_x</p:attrName>
                                        </p:attrNameLst>
                                      </p:cBhvr>
                                      <p:tavLst>
                                        <p:tav tm="0">
                                          <p:val>
                                            <p:strVal val="1+#ppt_w/2"/>
                                          </p:val>
                                        </p:tav>
                                        <p:tav tm="100000">
                                          <p:val>
                                            <p:strVal val="#ppt_x"/>
                                          </p:val>
                                        </p:tav>
                                      </p:tavLst>
                                    </p:anim>
                                    <p:anim calcmode="lin" valueType="num">
                                      <p:cBhvr additive="base">
                                        <p:cTn id="282" dur="500" fill="hold"/>
                                        <p:tgtEl>
                                          <p:spTgt spid="2"/>
                                        </p:tgtEl>
                                        <p:attrNameLst>
                                          <p:attrName>ppt_y</p:attrName>
                                        </p:attrNameLst>
                                      </p:cBhvr>
                                      <p:tavLst>
                                        <p:tav tm="0">
                                          <p:val>
                                            <p:strVal val="#ppt_y"/>
                                          </p:val>
                                        </p:tav>
                                        <p:tav tm="100000">
                                          <p:val>
                                            <p:strVal val="#ppt_y"/>
                                          </p:val>
                                        </p:tav>
                                      </p:tavLst>
                                    </p:anim>
                                  </p:childTnLst>
                                </p:cTn>
                              </p:par>
                            </p:childTnLst>
                          </p:cTn>
                        </p:par>
                        <p:par>
                          <p:cTn id="283" fill="hold">
                            <p:stCondLst>
                              <p:cond delay="1000"/>
                            </p:stCondLst>
                            <p:childTnLst>
                              <p:par>
                                <p:cTn id="284" presetID="10" presetClass="entr" presetSubtype="0" fill="hold" grpId="0" nodeType="afterEffect">
                                  <p:stCondLst>
                                    <p:cond delay="0"/>
                                  </p:stCondLst>
                                  <p:childTnLst>
                                    <p:set>
                                      <p:cBhvr>
                                        <p:cTn id="285" dur="1" fill="hold">
                                          <p:stCondLst>
                                            <p:cond delay="0"/>
                                          </p:stCondLst>
                                        </p:cTn>
                                        <p:tgtEl>
                                          <p:spTgt spid="126"/>
                                        </p:tgtEl>
                                        <p:attrNameLst>
                                          <p:attrName>style.visibility</p:attrName>
                                        </p:attrNameLst>
                                      </p:cBhvr>
                                      <p:to>
                                        <p:strVal val="visible"/>
                                      </p:to>
                                    </p:set>
                                    <p:animEffect transition="in" filter="fade">
                                      <p:cBhvr>
                                        <p:cTn id="286" dur="500"/>
                                        <p:tgtEl>
                                          <p:spTgt spid="126"/>
                                        </p:tgtEl>
                                      </p:cBhvr>
                                    </p:animEffect>
                                  </p:childTnLst>
                                </p:cTn>
                              </p:par>
                            </p:childTnLst>
                          </p:cTn>
                        </p:par>
                        <p:par>
                          <p:cTn id="287" fill="hold">
                            <p:stCondLst>
                              <p:cond delay="1500"/>
                            </p:stCondLst>
                            <p:childTnLst>
                              <p:par>
                                <p:cTn id="288" presetID="22" presetClass="entr" presetSubtype="8" fill="hold" nodeType="afterEffect">
                                  <p:stCondLst>
                                    <p:cond delay="0"/>
                                  </p:stCondLst>
                                  <p:childTnLst>
                                    <p:set>
                                      <p:cBhvr>
                                        <p:cTn id="289" dur="1" fill="hold">
                                          <p:stCondLst>
                                            <p:cond delay="0"/>
                                          </p:stCondLst>
                                        </p:cTn>
                                        <p:tgtEl>
                                          <p:spTgt spid="66"/>
                                        </p:tgtEl>
                                        <p:attrNameLst>
                                          <p:attrName>style.visibility</p:attrName>
                                        </p:attrNameLst>
                                      </p:cBhvr>
                                      <p:to>
                                        <p:strVal val="visible"/>
                                      </p:to>
                                    </p:set>
                                    <p:animEffect transition="in" filter="wipe(left)">
                                      <p:cBhvr>
                                        <p:cTn id="290" dur="500"/>
                                        <p:tgtEl>
                                          <p:spTgt spid="66"/>
                                        </p:tgtEl>
                                      </p:cBhvr>
                                    </p:animEffect>
                                  </p:childTnLst>
                                </p:cTn>
                              </p:par>
                            </p:childTnLst>
                          </p:cTn>
                        </p:par>
                        <p:par>
                          <p:cTn id="291" fill="hold">
                            <p:stCondLst>
                              <p:cond delay="2000"/>
                            </p:stCondLst>
                            <p:childTnLst>
                              <p:par>
                                <p:cTn id="292" presetID="10" presetClass="entr" presetSubtype="0" fill="hold" grpId="0" nodeType="afterEffect">
                                  <p:stCondLst>
                                    <p:cond delay="0"/>
                                  </p:stCondLst>
                                  <p:childTnLst>
                                    <p:set>
                                      <p:cBhvr>
                                        <p:cTn id="293" dur="1" fill="hold">
                                          <p:stCondLst>
                                            <p:cond delay="0"/>
                                          </p:stCondLst>
                                        </p:cTn>
                                        <p:tgtEl>
                                          <p:spTgt spid="140"/>
                                        </p:tgtEl>
                                        <p:attrNameLst>
                                          <p:attrName>style.visibility</p:attrName>
                                        </p:attrNameLst>
                                      </p:cBhvr>
                                      <p:to>
                                        <p:strVal val="visible"/>
                                      </p:to>
                                    </p:set>
                                    <p:animEffect transition="in" filter="fade">
                                      <p:cBhvr>
                                        <p:cTn id="294" dur="500"/>
                                        <p:tgtEl>
                                          <p:spTgt spid="140"/>
                                        </p:tgtEl>
                                      </p:cBhvr>
                                    </p:animEffect>
                                  </p:childTnLst>
                                </p:cTn>
                              </p:par>
                            </p:childTnLst>
                          </p:cTn>
                        </p:par>
                        <p:par>
                          <p:cTn id="295" fill="hold">
                            <p:stCondLst>
                              <p:cond delay="2500"/>
                            </p:stCondLst>
                            <p:childTnLst>
                              <p:par>
                                <p:cTn id="296" presetID="10" presetClass="entr" presetSubtype="0" fill="hold" grpId="0" nodeType="afterEffect">
                                  <p:stCondLst>
                                    <p:cond delay="0"/>
                                  </p:stCondLst>
                                  <p:childTnLst>
                                    <p:set>
                                      <p:cBhvr>
                                        <p:cTn id="297" dur="1" fill="hold">
                                          <p:stCondLst>
                                            <p:cond delay="0"/>
                                          </p:stCondLst>
                                        </p:cTn>
                                        <p:tgtEl>
                                          <p:spTgt spid="139"/>
                                        </p:tgtEl>
                                        <p:attrNameLst>
                                          <p:attrName>style.visibility</p:attrName>
                                        </p:attrNameLst>
                                      </p:cBhvr>
                                      <p:to>
                                        <p:strVal val="visible"/>
                                      </p:to>
                                    </p:set>
                                    <p:animEffect transition="in" filter="fade">
                                      <p:cBhvr>
                                        <p:cTn id="298" dur="500"/>
                                        <p:tgtEl>
                                          <p:spTgt spid="139"/>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38"/>
                                        </p:tgtEl>
                                        <p:attrNameLst>
                                          <p:attrName>style.visibility</p:attrName>
                                        </p:attrNameLst>
                                      </p:cBhvr>
                                      <p:to>
                                        <p:strVal val="visible"/>
                                      </p:to>
                                    </p:set>
                                    <p:animEffect transition="in" filter="fade">
                                      <p:cBhvr>
                                        <p:cTn id="301" dur="500"/>
                                        <p:tgtEl>
                                          <p:spTgt spid="138"/>
                                        </p:tgtEl>
                                      </p:cBhvr>
                                    </p:animEffect>
                                  </p:childTnLst>
                                </p:cTn>
                              </p:par>
                            </p:childTnLst>
                          </p:cTn>
                        </p:par>
                        <p:par>
                          <p:cTn id="302" fill="hold">
                            <p:stCondLst>
                              <p:cond delay="3000"/>
                            </p:stCondLst>
                            <p:childTnLst>
                              <p:par>
                                <p:cTn id="303" presetID="10" presetClass="entr" presetSubtype="0" fill="hold" grpId="0" nodeType="afterEffect">
                                  <p:stCondLst>
                                    <p:cond delay="0"/>
                                  </p:stCondLst>
                                  <p:childTnLst>
                                    <p:set>
                                      <p:cBhvr>
                                        <p:cTn id="304" dur="1" fill="hold">
                                          <p:stCondLst>
                                            <p:cond delay="0"/>
                                          </p:stCondLst>
                                        </p:cTn>
                                        <p:tgtEl>
                                          <p:spTgt spid="137"/>
                                        </p:tgtEl>
                                        <p:attrNameLst>
                                          <p:attrName>style.visibility</p:attrName>
                                        </p:attrNameLst>
                                      </p:cBhvr>
                                      <p:to>
                                        <p:strVal val="visible"/>
                                      </p:to>
                                    </p:set>
                                    <p:animEffect transition="in" filter="fade">
                                      <p:cBhvr>
                                        <p:cTn id="305" dur="500"/>
                                        <p:tgtEl>
                                          <p:spTgt spid="137"/>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136"/>
                                        </p:tgtEl>
                                        <p:attrNameLst>
                                          <p:attrName>style.visibility</p:attrName>
                                        </p:attrNameLst>
                                      </p:cBhvr>
                                      <p:to>
                                        <p:strVal val="visible"/>
                                      </p:to>
                                    </p:set>
                                    <p:animEffect transition="in" filter="fade">
                                      <p:cBhvr>
                                        <p:cTn id="308" dur="500"/>
                                        <p:tgtEl>
                                          <p:spTgt spid="136"/>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135"/>
                                        </p:tgtEl>
                                        <p:attrNameLst>
                                          <p:attrName>style.visibility</p:attrName>
                                        </p:attrNameLst>
                                      </p:cBhvr>
                                      <p:to>
                                        <p:strVal val="visible"/>
                                      </p:to>
                                    </p:set>
                                    <p:animEffect transition="in" filter="fade">
                                      <p:cBhvr>
                                        <p:cTn id="311" dur="500"/>
                                        <p:tgtEl>
                                          <p:spTgt spid="135"/>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134"/>
                                        </p:tgtEl>
                                        <p:attrNameLst>
                                          <p:attrName>style.visibility</p:attrName>
                                        </p:attrNameLst>
                                      </p:cBhvr>
                                      <p:to>
                                        <p:strVal val="visible"/>
                                      </p:to>
                                    </p:set>
                                    <p:animEffect transition="in" filter="fade">
                                      <p:cBhvr>
                                        <p:cTn id="314" dur="500"/>
                                        <p:tgtEl>
                                          <p:spTgt spid="134"/>
                                        </p:tgtEl>
                                      </p:cBhvr>
                                    </p:animEffect>
                                  </p:childTnLst>
                                </p:cTn>
                              </p:par>
                            </p:childTnLst>
                          </p:cTn>
                        </p:par>
                        <p:par>
                          <p:cTn id="315" fill="hold">
                            <p:stCondLst>
                              <p:cond delay="3500"/>
                            </p:stCondLst>
                            <p:childTnLst>
                              <p:par>
                                <p:cTn id="316" presetID="10" presetClass="entr" presetSubtype="0" fill="hold" grpId="0" nodeType="afterEffect">
                                  <p:stCondLst>
                                    <p:cond delay="0"/>
                                  </p:stCondLst>
                                  <p:childTnLst>
                                    <p:set>
                                      <p:cBhvr>
                                        <p:cTn id="317" dur="1" fill="hold">
                                          <p:stCondLst>
                                            <p:cond delay="0"/>
                                          </p:stCondLst>
                                        </p:cTn>
                                        <p:tgtEl>
                                          <p:spTgt spid="133"/>
                                        </p:tgtEl>
                                        <p:attrNameLst>
                                          <p:attrName>style.visibility</p:attrName>
                                        </p:attrNameLst>
                                      </p:cBhvr>
                                      <p:to>
                                        <p:strVal val="visible"/>
                                      </p:to>
                                    </p:set>
                                    <p:animEffect transition="in" filter="fade">
                                      <p:cBhvr>
                                        <p:cTn id="318" dur="500"/>
                                        <p:tgtEl>
                                          <p:spTgt spid="133"/>
                                        </p:tgtEl>
                                      </p:cBhvr>
                                    </p:animEffect>
                                  </p:childTnLst>
                                </p:cTn>
                              </p:par>
                              <p:par>
                                <p:cTn id="319" presetID="10" presetClass="entr" presetSubtype="0" fill="hold" grpId="0" nodeType="withEffect">
                                  <p:stCondLst>
                                    <p:cond delay="0"/>
                                  </p:stCondLst>
                                  <p:childTnLst>
                                    <p:set>
                                      <p:cBhvr>
                                        <p:cTn id="320" dur="1" fill="hold">
                                          <p:stCondLst>
                                            <p:cond delay="0"/>
                                          </p:stCondLst>
                                        </p:cTn>
                                        <p:tgtEl>
                                          <p:spTgt spid="141"/>
                                        </p:tgtEl>
                                        <p:attrNameLst>
                                          <p:attrName>style.visibility</p:attrName>
                                        </p:attrNameLst>
                                      </p:cBhvr>
                                      <p:to>
                                        <p:strVal val="visible"/>
                                      </p:to>
                                    </p:set>
                                    <p:animEffect transition="in" filter="fade">
                                      <p:cBhvr>
                                        <p:cTn id="321" dur="500"/>
                                        <p:tgtEl>
                                          <p:spTgt spid="141"/>
                                        </p:tgtEl>
                                      </p:cBhvr>
                                    </p:animEffect>
                                  </p:childTnLst>
                                </p:cTn>
                              </p:par>
                              <p:par>
                                <p:cTn id="322" presetID="10" presetClass="entr" presetSubtype="0" fill="hold" grpId="0" nodeType="withEffect">
                                  <p:stCondLst>
                                    <p:cond delay="0"/>
                                  </p:stCondLst>
                                  <p:childTnLst>
                                    <p:set>
                                      <p:cBhvr>
                                        <p:cTn id="323" dur="1" fill="hold">
                                          <p:stCondLst>
                                            <p:cond delay="0"/>
                                          </p:stCondLst>
                                        </p:cTn>
                                        <p:tgtEl>
                                          <p:spTgt spid="132"/>
                                        </p:tgtEl>
                                        <p:attrNameLst>
                                          <p:attrName>style.visibility</p:attrName>
                                        </p:attrNameLst>
                                      </p:cBhvr>
                                      <p:to>
                                        <p:strVal val="visible"/>
                                      </p:to>
                                    </p:set>
                                    <p:animEffect transition="in" filter="fade">
                                      <p:cBhvr>
                                        <p:cTn id="324" dur="500"/>
                                        <p:tgtEl>
                                          <p:spTgt spid="132"/>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131"/>
                                        </p:tgtEl>
                                        <p:attrNameLst>
                                          <p:attrName>style.visibility</p:attrName>
                                        </p:attrNameLst>
                                      </p:cBhvr>
                                      <p:to>
                                        <p:strVal val="visible"/>
                                      </p:to>
                                    </p:set>
                                    <p:animEffect transition="in" filter="fade">
                                      <p:cBhvr>
                                        <p:cTn id="327" dur="500"/>
                                        <p:tgtEl>
                                          <p:spTgt spid="131"/>
                                        </p:tgtEl>
                                      </p:cBhvr>
                                    </p:animEffect>
                                  </p:childTnLst>
                                </p:cTn>
                              </p:par>
                              <p:par>
                                <p:cTn id="328" presetID="10" presetClass="entr" presetSubtype="0" fill="hold" grpId="0" nodeType="withEffect">
                                  <p:stCondLst>
                                    <p:cond delay="0"/>
                                  </p:stCondLst>
                                  <p:childTnLst>
                                    <p:set>
                                      <p:cBhvr>
                                        <p:cTn id="329" dur="1" fill="hold">
                                          <p:stCondLst>
                                            <p:cond delay="0"/>
                                          </p:stCondLst>
                                        </p:cTn>
                                        <p:tgtEl>
                                          <p:spTgt spid="130"/>
                                        </p:tgtEl>
                                        <p:attrNameLst>
                                          <p:attrName>style.visibility</p:attrName>
                                        </p:attrNameLst>
                                      </p:cBhvr>
                                      <p:to>
                                        <p:strVal val="visible"/>
                                      </p:to>
                                    </p:set>
                                    <p:animEffect transition="in" filter="fade">
                                      <p:cBhvr>
                                        <p:cTn id="330" dur="500"/>
                                        <p:tgtEl>
                                          <p:spTgt spid="130"/>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129"/>
                                        </p:tgtEl>
                                        <p:attrNameLst>
                                          <p:attrName>style.visibility</p:attrName>
                                        </p:attrNameLst>
                                      </p:cBhvr>
                                      <p:to>
                                        <p:strVal val="visible"/>
                                      </p:to>
                                    </p:set>
                                    <p:animEffect transition="in" filter="fade">
                                      <p:cBhvr>
                                        <p:cTn id="333" dur="500"/>
                                        <p:tgtEl>
                                          <p:spTgt spid="129"/>
                                        </p:tgtEl>
                                      </p:cBhvr>
                                    </p:animEffect>
                                  </p:childTnLst>
                                </p:cTn>
                              </p:par>
                              <p:par>
                                <p:cTn id="334" presetID="10" presetClass="entr" presetSubtype="0" fill="hold" grpId="0" nodeType="withEffect">
                                  <p:stCondLst>
                                    <p:cond delay="0"/>
                                  </p:stCondLst>
                                  <p:childTnLst>
                                    <p:set>
                                      <p:cBhvr>
                                        <p:cTn id="335" dur="1" fill="hold">
                                          <p:stCondLst>
                                            <p:cond delay="0"/>
                                          </p:stCondLst>
                                        </p:cTn>
                                        <p:tgtEl>
                                          <p:spTgt spid="128"/>
                                        </p:tgtEl>
                                        <p:attrNameLst>
                                          <p:attrName>style.visibility</p:attrName>
                                        </p:attrNameLst>
                                      </p:cBhvr>
                                      <p:to>
                                        <p:strVal val="visible"/>
                                      </p:to>
                                    </p:set>
                                    <p:animEffect transition="in" filter="fade">
                                      <p:cBhvr>
                                        <p:cTn id="336" dur="500"/>
                                        <p:tgtEl>
                                          <p:spTgt spid="128"/>
                                        </p:tgtEl>
                                      </p:cBhvr>
                                    </p:animEffect>
                                  </p:childTnLst>
                                </p:cTn>
                              </p:par>
                              <p:par>
                                <p:cTn id="337" presetID="10" presetClass="entr" presetSubtype="0" fill="hold" grpId="0" nodeType="withEffect">
                                  <p:stCondLst>
                                    <p:cond delay="0"/>
                                  </p:stCondLst>
                                  <p:childTnLst>
                                    <p:set>
                                      <p:cBhvr>
                                        <p:cTn id="338" dur="1" fill="hold">
                                          <p:stCondLst>
                                            <p:cond delay="0"/>
                                          </p:stCondLst>
                                        </p:cTn>
                                        <p:tgtEl>
                                          <p:spTgt spid="127"/>
                                        </p:tgtEl>
                                        <p:attrNameLst>
                                          <p:attrName>style.visibility</p:attrName>
                                        </p:attrNameLst>
                                      </p:cBhvr>
                                      <p:to>
                                        <p:strVal val="visible"/>
                                      </p:to>
                                    </p:set>
                                    <p:animEffect transition="in" filter="fade">
                                      <p:cBhvr>
                                        <p:cTn id="339" dur="500"/>
                                        <p:tgtEl>
                                          <p:spTgt spid="127"/>
                                        </p:tgtEl>
                                      </p:cBhvr>
                                    </p:animEffect>
                                  </p:childTnLst>
                                </p:cTn>
                              </p:par>
                            </p:childTnLst>
                          </p:cTn>
                        </p:par>
                      </p:childTnLst>
                    </p:cTn>
                  </p:par>
                  <p:par>
                    <p:cTn id="340" fill="hold">
                      <p:stCondLst>
                        <p:cond delay="indefinite"/>
                      </p:stCondLst>
                      <p:childTnLst>
                        <p:par>
                          <p:cTn id="341" fill="hold">
                            <p:stCondLst>
                              <p:cond delay="0"/>
                            </p:stCondLst>
                            <p:childTnLst>
                              <p:par>
                                <p:cTn id="342" presetID="1" presetClass="exit" presetSubtype="0" fill="hold" grpId="1" nodeType="clickEffect">
                                  <p:stCondLst>
                                    <p:cond delay="0"/>
                                  </p:stCondLst>
                                  <p:childTnLst>
                                    <p:set>
                                      <p:cBhvr>
                                        <p:cTn id="343" dur="1" fill="hold">
                                          <p:stCondLst>
                                            <p:cond delay="0"/>
                                          </p:stCondLst>
                                        </p:cTn>
                                        <p:tgtEl>
                                          <p:spTgt spid="127"/>
                                        </p:tgtEl>
                                        <p:attrNameLst>
                                          <p:attrName>style.visibility</p:attrName>
                                        </p:attrNameLst>
                                      </p:cBhvr>
                                      <p:to>
                                        <p:strVal val="hidden"/>
                                      </p:to>
                                    </p:set>
                                  </p:childTnLst>
                                </p:cTn>
                              </p:par>
                              <p:par>
                                <p:cTn id="344" presetID="1" presetClass="exit" presetSubtype="0" fill="hold" grpId="1" nodeType="withEffect">
                                  <p:stCondLst>
                                    <p:cond delay="0"/>
                                  </p:stCondLst>
                                  <p:childTnLst>
                                    <p:set>
                                      <p:cBhvr>
                                        <p:cTn id="345" dur="1" fill="hold">
                                          <p:stCondLst>
                                            <p:cond delay="0"/>
                                          </p:stCondLst>
                                        </p:cTn>
                                        <p:tgtEl>
                                          <p:spTgt spid="128"/>
                                        </p:tgtEl>
                                        <p:attrNameLst>
                                          <p:attrName>style.visibility</p:attrName>
                                        </p:attrNameLst>
                                      </p:cBhvr>
                                      <p:to>
                                        <p:strVal val="hidden"/>
                                      </p:to>
                                    </p:set>
                                  </p:childTnLst>
                                </p:cTn>
                              </p:par>
                              <p:par>
                                <p:cTn id="346" presetID="1" presetClass="exit" presetSubtype="0" fill="hold" grpId="1" nodeType="withEffect">
                                  <p:stCondLst>
                                    <p:cond delay="0"/>
                                  </p:stCondLst>
                                  <p:childTnLst>
                                    <p:set>
                                      <p:cBhvr>
                                        <p:cTn id="347" dur="1" fill="hold">
                                          <p:stCondLst>
                                            <p:cond delay="0"/>
                                          </p:stCondLst>
                                        </p:cTn>
                                        <p:tgtEl>
                                          <p:spTgt spid="129"/>
                                        </p:tgtEl>
                                        <p:attrNameLst>
                                          <p:attrName>style.visibility</p:attrName>
                                        </p:attrNameLst>
                                      </p:cBhvr>
                                      <p:to>
                                        <p:strVal val="hidden"/>
                                      </p:to>
                                    </p:set>
                                  </p:childTnLst>
                                </p:cTn>
                              </p:par>
                              <p:par>
                                <p:cTn id="348" presetID="1" presetClass="exit" presetSubtype="0" fill="hold" grpId="1" nodeType="withEffect">
                                  <p:stCondLst>
                                    <p:cond delay="0"/>
                                  </p:stCondLst>
                                  <p:childTnLst>
                                    <p:set>
                                      <p:cBhvr>
                                        <p:cTn id="349" dur="1" fill="hold">
                                          <p:stCondLst>
                                            <p:cond delay="0"/>
                                          </p:stCondLst>
                                        </p:cTn>
                                        <p:tgtEl>
                                          <p:spTgt spid="130"/>
                                        </p:tgtEl>
                                        <p:attrNameLst>
                                          <p:attrName>style.visibility</p:attrName>
                                        </p:attrNameLst>
                                      </p:cBhvr>
                                      <p:to>
                                        <p:strVal val="hidden"/>
                                      </p:to>
                                    </p:set>
                                  </p:childTnLst>
                                </p:cTn>
                              </p:par>
                              <p:par>
                                <p:cTn id="350" presetID="1" presetClass="exit" presetSubtype="0" fill="hold" grpId="1" nodeType="withEffect">
                                  <p:stCondLst>
                                    <p:cond delay="0"/>
                                  </p:stCondLst>
                                  <p:childTnLst>
                                    <p:set>
                                      <p:cBhvr>
                                        <p:cTn id="351" dur="1" fill="hold">
                                          <p:stCondLst>
                                            <p:cond delay="0"/>
                                          </p:stCondLst>
                                        </p:cTn>
                                        <p:tgtEl>
                                          <p:spTgt spid="131"/>
                                        </p:tgtEl>
                                        <p:attrNameLst>
                                          <p:attrName>style.visibility</p:attrName>
                                        </p:attrNameLst>
                                      </p:cBhvr>
                                      <p:to>
                                        <p:strVal val="hidden"/>
                                      </p:to>
                                    </p:set>
                                  </p:childTnLst>
                                </p:cTn>
                              </p:par>
                              <p:par>
                                <p:cTn id="352" presetID="1" presetClass="exit" presetSubtype="0" fill="hold" grpId="1" nodeType="withEffect">
                                  <p:stCondLst>
                                    <p:cond delay="0"/>
                                  </p:stCondLst>
                                  <p:childTnLst>
                                    <p:set>
                                      <p:cBhvr>
                                        <p:cTn id="353" dur="1" fill="hold">
                                          <p:stCondLst>
                                            <p:cond delay="0"/>
                                          </p:stCondLst>
                                        </p:cTn>
                                        <p:tgtEl>
                                          <p:spTgt spid="132"/>
                                        </p:tgtEl>
                                        <p:attrNameLst>
                                          <p:attrName>style.visibility</p:attrName>
                                        </p:attrNameLst>
                                      </p:cBhvr>
                                      <p:to>
                                        <p:strVal val="hidden"/>
                                      </p:to>
                                    </p:set>
                                  </p:childTnLst>
                                </p:cTn>
                              </p:par>
                              <p:par>
                                <p:cTn id="354" presetID="1" presetClass="exit" presetSubtype="0" fill="hold" grpId="1" nodeType="withEffect">
                                  <p:stCondLst>
                                    <p:cond delay="0"/>
                                  </p:stCondLst>
                                  <p:childTnLst>
                                    <p:set>
                                      <p:cBhvr>
                                        <p:cTn id="355" dur="1" fill="hold">
                                          <p:stCondLst>
                                            <p:cond delay="0"/>
                                          </p:stCondLst>
                                        </p:cTn>
                                        <p:tgtEl>
                                          <p:spTgt spid="141"/>
                                        </p:tgtEl>
                                        <p:attrNameLst>
                                          <p:attrName>style.visibility</p:attrName>
                                        </p:attrNameLst>
                                      </p:cBhvr>
                                      <p:to>
                                        <p:strVal val="hidden"/>
                                      </p:to>
                                    </p:set>
                                  </p:childTnLst>
                                </p:cTn>
                              </p:par>
                              <p:par>
                                <p:cTn id="356" presetID="1" presetClass="exit" presetSubtype="0" fill="hold" grpId="1" nodeType="withEffect">
                                  <p:stCondLst>
                                    <p:cond delay="0"/>
                                  </p:stCondLst>
                                  <p:childTnLst>
                                    <p:set>
                                      <p:cBhvr>
                                        <p:cTn id="357" dur="1" fill="hold">
                                          <p:stCondLst>
                                            <p:cond delay="0"/>
                                          </p:stCondLst>
                                        </p:cTn>
                                        <p:tgtEl>
                                          <p:spTgt spid="133"/>
                                        </p:tgtEl>
                                        <p:attrNameLst>
                                          <p:attrName>style.visibility</p:attrName>
                                        </p:attrNameLst>
                                      </p:cBhvr>
                                      <p:to>
                                        <p:strVal val="hidden"/>
                                      </p:to>
                                    </p:set>
                                  </p:childTnLst>
                                </p:cTn>
                              </p:par>
                              <p:par>
                                <p:cTn id="358" presetID="1" presetClass="exit" presetSubtype="0" fill="hold" grpId="1" nodeType="withEffect">
                                  <p:stCondLst>
                                    <p:cond delay="0"/>
                                  </p:stCondLst>
                                  <p:childTnLst>
                                    <p:set>
                                      <p:cBhvr>
                                        <p:cTn id="359" dur="1" fill="hold">
                                          <p:stCondLst>
                                            <p:cond delay="0"/>
                                          </p:stCondLst>
                                        </p:cTn>
                                        <p:tgtEl>
                                          <p:spTgt spid="134"/>
                                        </p:tgtEl>
                                        <p:attrNameLst>
                                          <p:attrName>style.visibility</p:attrName>
                                        </p:attrNameLst>
                                      </p:cBhvr>
                                      <p:to>
                                        <p:strVal val="hidden"/>
                                      </p:to>
                                    </p:set>
                                  </p:childTnLst>
                                </p:cTn>
                              </p:par>
                              <p:par>
                                <p:cTn id="360" presetID="1" presetClass="exit" presetSubtype="0" fill="hold" grpId="1" nodeType="withEffect">
                                  <p:stCondLst>
                                    <p:cond delay="0"/>
                                  </p:stCondLst>
                                  <p:childTnLst>
                                    <p:set>
                                      <p:cBhvr>
                                        <p:cTn id="361" dur="1" fill="hold">
                                          <p:stCondLst>
                                            <p:cond delay="0"/>
                                          </p:stCondLst>
                                        </p:cTn>
                                        <p:tgtEl>
                                          <p:spTgt spid="135"/>
                                        </p:tgtEl>
                                        <p:attrNameLst>
                                          <p:attrName>style.visibility</p:attrName>
                                        </p:attrNameLst>
                                      </p:cBhvr>
                                      <p:to>
                                        <p:strVal val="hidden"/>
                                      </p:to>
                                    </p:set>
                                  </p:childTnLst>
                                </p:cTn>
                              </p:par>
                              <p:par>
                                <p:cTn id="362" presetID="1" presetClass="exit" presetSubtype="0" fill="hold" grpId="1" nodeType="withEffect">
                                  <p:stCondLst>
                                    <p:cond delay="0"/>
                                  </p:stCondLst>
                                  <p:childTnLst>
                                    <p:set>
                                      <p:cBhvr>
                                        <p:cTn id="363" dur="1" fill="hold">
                                          <p:stCondLst>
                                            <p:cond delay="0"/>
                                          </p:stCondLst>
                                        </p:cTn>
                                        <p:tgtEl>
                                          <p:spTgt spid="136"/>
                                        </p:tgtEl>
                                        <p:attrNameLst>
                                          <p:attrName>style.visibility</p:attrName>
                                        </p:attrNameLst>
                                      </p:cBhvr>
                                      <p:to>
                                        <p:strVal val="hidden"/>
                                      </p:to>
                                    </p:set>
                                  </p:childTnLst>
                                </p:cTn>
                              </p:par>
                              <p:par>
                                <p:cTn id="364" presetID="1" presetClass="exit" presetSubtype="0" fill="hold" grpId="1" nodeType="withEffect">
                                  <p:stCondLst>
                                    <p:cond delay="0"/>
                                  </p:stCondLst>
                                  <p:childTnLst>
                                    <p:set>
                                      <p:cBhvr>
                                        <p:cTn id="365" dur="1" fill="hold">
                                          <p:stCondLst>
                                            <p:cond delay="0"/>
                                          </p:stCondLst>
                                        </p:cTn>
                                        <p:tgtEl>
                                          <p:spTgt spid="137"/>
                                        </p:tgtEl>
                                        <p:attrNameLst>
                                          <p:attrName>style.visibility</p:attrName>
                                        </p:attrNameLst>
                                      </p:cBhvr>
                                      <p:to>
                                        <p:strVal val="hidden"/>
                                      </p:to>
                                    </p:set>
                                  </p:childTnLst>
                                </p:cTn>
                              </p:par>
                              <p:par>
                                <p:cTn id="366" presetID="1" presetClass="exit" presetSubtype="0" fill="hold" grpId="1" nodeType="withEffect">
                                  <p:stCondLst>
                                    <p:cond delay="0"/>
                                  </p:stCondLst>
                                  <p:childTnLst>
                                    <p:set>
                                      <p:cBhvr>
                                        <p:cTn id="367" dur="1" fill="hold">
                                          <p:stCondLst>
                                            <p:cond delay="0"/>
                                          </p:stCondLst>
                                        </p:cTn>
                                        <p:tgtEl>
                                          <p:spTgt spid="138"/>
                                        </p:tgtEl>
                                        <p:attrNameLst>
                                          <p:attrName>style.visibility</p:attrName>
                                        </p:attrNameLst>
                                      </p:cBhvr>
                                      <p:to>
                                        <p:strVal val="hidden"/>
                                      </p:to>
                                    </p:set>
                                  </p:childTnLst>
                                </p:cTn>
                              </p:par>
                              <p:par>
                                <p:cTn id="368" presetID="1" presetClass="exit" presetSubtype="0" fill="hold" grpId="1" nodeType="withEffect">
                                  <p:stCondLst>
                                    <p:cond delay="0"/>
                                  </p:stCondLst>
                                  <p:childTnLst>
                                    <p:set>
                                      <p:cBhvr>
                                        <p:cTn id="369" dur="1" fill="hold">
                                          <p:stCondLst>
                                            <p:cond delay="0"/>
                                          </p:stCondLst>
                                        </p:cTn>
                                        <p:tgtEl>
                                          <p:spTgt spid="139"/>
                                        </p:tgtEl>
                                        <p:attrNameLst>
                                          <p:attrName>style.visibility</p:attrName>
                                        </p:attrNameLst>
                                      </p:cBhvr>
                                      <p:to>
                                        <p:strVal val="hidden"/>
                                      </p:to>
                                    </p:set>
                                  </p:childTnLst>
                                </p:cTn>
                              </p:par>
                              <p:par>
                                <p:cTn id="370" presetID="1" presetClass="exit" presetSubtype="0" fill="hold" grpId="1" nodeType="withEffect">
                                  <p:stCondLst>
                                    <p:cond delay="0"/>
                                  </p:stCondLst>
                                  <p:childTnLst>
                                    <p:set>
                                      <p:cBhvr>
                                        <p:cTn id="371" dur="1" fill="hold">
                                          <p:stCondLst>
                                            <p:cond delay="0"/>
                                          </p:stCondLst>
                                        </p:cTn>
                                        <p:tgtEl>
                                          <p:spTgt spid="140"/>
                                        </p:tgtEl>
                                        <p:attrNameLst>
                                          <p:attrName>style.visibility</p:attrName>
                                        </p:attrNameLst>
                                      </p:cBhvr>
                                      <p:to>
                                        <p:strVal val="hidden"/>
                                      </p:to>
                                    </p:set>
                                  </p:childTnLst>
                                </p:cTn>
                              </p:par>
                              <p:par>
                                <p:cTn id="372" presetID="1" presetClass="exit" presetSubtype="0" fill="hold" nodeType="withEffect">
                                  <p:stCondLst>
                                    <p:cond delay="0"/>
                                  </p:stCondLst>
                                  <p:childTnLst>
                                    <p:set>
                                      <p:cBhvr>
                                        <p:cTn id="373" dur="1" fill="hold">
                                          <p:stCondLst>
                                            <p:cond delay="0"/>
                                          </p:stCondLst>
                                        </p:cTn>
                                        <p:tgtEl>
                                          <p:spTgt spid="2"/>
                                        </p:tgtEl>
                                        <p:attrNameLst>
                                          <p:attrName>style.visibility</p:attrName>
                                        </p:attrNameLst>
                                      </p:cBhvr>
                                      <p:to>
                                        <p:strVal val="hidden"/>
                                      </p:to>
                                    </p:set>
                                  </p:childTnLst>
                                </p:cTn>
                              </p:par>
                              <p:par>
                                <p:cTn id="374" presetID="1" presetClass="exit" presetSubtype="0" fill="hold" nodeType="withEffect">
                                  <p:stCondLst>
                                    <p:cond delay="0"/>
                                  </p:stCondLst>
                                  <p:childTnLst>
                                    <p:set>
                                      <p:cBhvr>
                                        <p:cTn id="375" dur="1" fill="hold">
                                          <p:stCondLst>
                                            <p:cond delay="0"/>
                                          </p:stCondLst>
                                        </p:cTn>
                                        <p:tgtEl>
                                          <p:spTgt spid="66"/>
                                        </p:tgtEl>
                                        <p:attrNameLst>
                                          <p:attrName>style.visibility</p:attrName>
                                        </p:attrNameLst>
                                      </p:cBhvr>
                                      <p:to>
                                        <p:strVal val="hidden"/>
                                      </p:to>
                                    </p:set>
                                  </p:childTnLst>
                                </p:cTn>
                              </p:par>
                              <p:par>
                                <p:cTn id="376" presetID="1" presetClass="exit" presetSubtype="0" fill="hold" grpId="1" nodeType="withEffect">
                                  <p:stCondLst>
                                    <p:cond delay="0"/>
                                  </p:stCondLst>
                                  <p:childTnLst>
                                    <p:set>
                                      <p:cBhvr>
                                        <p:cTn id="377" dur="1" fill="hold">
                                          <p:stCondLst>
                                            <p:cond delay="0"/>
                                          </p:stCondLst>
                                        </p:cTn>
                                        <p:tgtEl>
                                          <p:spTgt spid="126"/>
                                        </p:tgtEl>
                                        <p:attrNameLst>
                                          <p:attrName>style.visibility</p:attrName>
                                        </p:attrNameLst>
                                      </p:cBhvr>
                                      <p:to>
                                        <p:strVal val="hidden"/>
                                      </p:to>
                                    </p:set>
                                  </p:childTnLst>
                                </p:cTn>
                              </p:par>
                            </p:childTnLst>
                          </p:cTn>
                        </p:par>
                        <p:par>
                          <p:cTn id="378" fill="hold">
                            <p:stCondLst>
                              <p:cond delay="0"/>
                            </p:stCondLst>
                            <p:childTnLst>
                              <p:par>
                                <p:cTn id="379" presetID="22" presetClass="exit" presetSubtype="4" fill="hold" grpId="0" nodeType="afterEffect">
                                  <p:stCondLst>
                                    <p:cond delay="0"/>
                                  </p:stCondLst>
                                  <p:childTnLst>
                                    <p:animEffect transition="out" filter="wipe(down)">
                                      <p:cBhvr>
                                        <p:cTn id="380" dur="500"/>
                                        <p:tgtEl>
                                          <p:spTgt spid="142"/>
                                        </p:tgtEl>
                                      </p:cBhvr>
                                    </p:animEffect>
                                    <p:set>
                                      <p:cBhvr>
                                        <p:cTn id="381" dur="1" fill="hold">
                                          <p:stCondLst>
                                            <p:cond delay="499"/>
                                          </p:stCondLst>
                                        </p:cTn>
                                        <p:tgtEl>
                                          <p:spTgt spid="142"/>
                                        </p:tgtEl>
                                        <p:attrNameLst>
                                          <p:attrName>style.visibility</p:attrName>
                                        </p:attrNameLst>
                                      </p:cBhvr>
                                      <p:to>
                                        <p:strVal val="hidden"/>
                                      </p:to>
                                    </p:set>
                                  </p:childTnLst>
                                </p:cTn>
                              </p:par>
                            </p:childTnLst>
                          </p:cTn>
                        </p:par>
                        <p:par>
                          <p:cTn id="382" fill="hold">
                            <p:stCondLst>
                              <p:cond delay="500"/>
                            </p:stCondLst>
                            <p:childTnLst>
                              <p:par>
                                <p:cTn id="383" presetID="22" presetClass="entr" presetSubtype="4" fill="hold" grpId="0" nodeType="afterEffect">
                                  <p:stCondLst>
                                    <p:cond delay="0"/>
                                  </p:stCondLst>
                                  <p:childTnLst>
                                    <p:set>
                                      <p:cBhvr>
                                        <p:cTn id="384" dur="1" fill="hold">
                                          <p:stCondLst>
                                            <p:cond delay="0"/>
                                          </p:stCondLst>
                                        </p:cTn>
                                        <p:tgtEl>
                                          <p:spTgt spid="144"/>
                                        </p:tgtEl>
                                        <p:attrNameLst>
                                          <p:attrName>style.visibility</p:attrName>
                                        </p:attrNameLst>
                                      </p:cBhvr>
                                      <p:to>
                                        <p:strVal val="visible"/>
                                      </p:to>
                                    </p:set>
                                    <p:animEffect transition="in" filter="wipe(down)">
                                      <p:cBhvr>
                                        <p:cTn id="385" dur="500"/>
                                        <p:tgtEl>
                                          <p:spTgt spid="144"/>
                                        </p:tgtEl>
                                      </p:cBhvr>
                                    </p:animEffect>
                                  </p:childTnLst>
                                </p:cTn>
                              </p:par>
                            </p:childTnLst>
                          </p:cTn>
                        </p:par>
                        <p:par>
                          <p:cTn id="386" fill="hold">
                            <p:stCondLst>
                              <p:cond delay="1000"/>
                            </p:stCondLst>
                            <p:childTnLst>
                              <p:par>
                                <p:cTn id="387" presetID="2" presetClass="entr" presetSubtype="2" fill="hold" nodeType="afterEffect">
                                  <p:stCondLst>
                                    <p:cond delay="0"/>
                                  </p:stCondLst>
                                  <p:childTnLst>
                                    <p:set>
                                      <p:cBhvr>
                                        <p:cTn id="388" dur="1" fill="hold">
                                          <p:stCondLst>
                                            <p:cond delay="0"/>
                                          </p:stCondLst>
                                        </p:cTn>
                                        <p:tgtEl>
                                          <p:spTgt spid="2"/>
                                        </p:tgtEl>
                                        <p:attrNameLst>
                                          <p:attrName>style.visibility</p:attrName>
                                        </p:attrNameLst>
                                      </p:cBhvr>
                                      <p:to>
                                        <p:strVal val="visible"/>
                                      </p:to>
                                    </p:set>
                                    <p:anim calcmode="lin" valueType="num">
                                      <p:cBhvr additive="base">
                                        <p:cTn id="389" dur="500" fill="hold"/>
                                        <p:tgtEl>
                                          <p:spTgt spid="2"/>
                                        </p:tgtEl>
                                        <p:attrNameLst>
                                          <p:attrName>ppt_x</p:attrName>
                                        </p:attrNameLst>
                                      </p:cBhvr>
                                      <p:tavLst>
                                        <p:tav tm="0">
                                          <p:val>
                                            <p:strVal val="1+#ppt_w/2"/>
                                          </p:val>
                                        </p:tav>
                                        <p:tav tm="100000">
                                          <p:val>
                                            <p:strVal val="#ppt_x"/>
                                          </p:val>
                                        </p:tav>
                                      </p:tavLst>
                                    </p:anim>
                                    <p:anim calcmode="lin" valueType="num">
                                      <p:cBhvr additive="base">
                                        <p:cTn id="390" dur="500" fill="hold"/>
                                        <p:tgtEl>
                                          <p:spTgt spid="2"/>
                                        </p:tgtEl>
                                        <p:attrNameLst>
                                          <p:attrName>ppt_y</p:attrName>
                                        </p:attrNameLst>
                                      </p:cBhvr>
                                      <p:tavLst>
                                        <p:tav tm="0">
                                          <p:val>
                                            <p:strVal val="#ppt_y"/>
                                          </p:val>
                                        </p:tav>
                                        <p:tav tm="100000">
                                          <p:val>
                                            <p:strVal val="#ppt_y"/>
                                          </p:val>
                                        </p:tav>
                                      </p:tavLst>
                                    </p:anim>
                                  </p:childTnLst>
                                </p:cTn>
                              </p:par>
                            </p:childTnLst>
                          </p:cTn>
                        </p:par>
                        <p:par>
                          <p:cTn id="391" fill="hold">
                            <p:stCondLst>
                              <p:cond delay="1500"/>
                            </p:stCondLst>
                            <p:childTnLst>
                              <p:par>
                                <p:cTn id="392" presetID="0" presetClass="path" presetSubtype="0" accel="50000" decel="50000" fill="hold" nodeType="afterEffect">
                                  <p:stCondLst>
                                    <p:cond delay="0"/>
                                  </p:stCondLst>
                                  <p:childTnLst>
                                    <p:animMotion origin="layout" path="M 2.22222E-6 3.78779E-6 L 0.04184 -0.12431 " pathEditMode="relative" rAng="0" ptsTypes="AA">
                                      <p:cBhvr>
                                        <p:cTn id="393" dur="2000" fill="hold"/>
                                        <p:tgtEl>
                                          <p:spTgt spid="2"/>
                                        </p:tgtEl>
                                        <p:attrNameLst>
                                          <p:attrName>ppt_x</p:attrName>
                                          <p:attrName>ppt_y</p:attrName>
                                        </p:attrNameLst>
                                      </p:cBhvr>
                                      <p:rCtr x="2100" y="-6200"/>
                                    </p:animMotion>
                                  </p:childTnLst>
                                </p:cTn>
                              </p:par>
                              <p:par>
                                <p:cTn id="394" presetID="10" presetClass="entr" presetSubtype="0" fill="hold" grpId="0" nodeType="withEffect">
                                  <p:stCondLst>
                                    <p:cond delay="0"/>
                                  </p:stCondLst>
                                  <p:childTnLst>
                                    <p:set>
                                      <p:cBhvr>
                                        <p:cTn id="395" dur="1" fill="hold">
                                          <p:stCondLst>
                                            <p:cond delay="0"/>
                                          </p:stCondLst>
                                        </p:cTn>
                                        <p:tgtEl>
                                          <p:spTgt spid="119"/>
                                        </p:tgtEl>
                                        <p:attrNameLst>
                                          <p:attrName>style.visibility</p:attrName>
                                        </p:attrNameLst>
                                      </p:cBhvr>
                                      <p:to>
                                        <p:strVal val="visible"/>
                                      </p:to>
                                    </p:set>
                                    <p:animEffect transition="in" filter="fade">
                                      <p:cBhvr>
                                        <p:cTn id="396" dur="500"/>
                                        <p:tgtEl>
                                          <p:spTgt spid="119"/>
                                        </p:tgtEl>
                                      </p:cBhvr>
                                    </p:animEffect>
                                  </p:childTnLst>
                                </p:cTn>
                              </p:par>
                            </p:childTnLst>
                          </p:cTn>
                        </p:par>
                        <p:par>
                          <p:cTn id="397" fill="hold">
                            <p:stCondLst>
                              <p:cond delay="3500"/>
                            </p:stCondLst>
                            <p:childTnLst>
                              <p:par>
                                <p:cTn id="398" presetID="0" presetClass="path" presetSubtype="0" accel="50000" decel="50000" fill="hold" nodeType="afterEffect">
                                  <p:stCondLst>
                                    <p:cond delay="0"/>
                                  </p:stCondLst>
                                  <p:childTnLst>
                                    <p:animMotion origin="layout" path="M 0.04184 -0.1243 L 0.08611 -0.25015 " pathEditMode="relative" rAng="0" ptsTypes="AA">
                                      <p:cBhvr>
                                        <p:cTn id="399" dur="2000" fill="hold"/>
                                        <p:tgtEl>
                                          <p:spTgt spid="2"/>
                                        </p:tgtEl>
                                        <p:attrNameLst>
                                          <p:attrName>ppt_x</p:attrName>
                                          <p:attrName>ppt_y</p:attrName>
                                        </p:attrNameLst>
                                      </p:cBhvr>
                                      <p:rCtr x="2200" y="-6300"/>
                                    </p:animMotion>
                                  </p:childTnLst>
                                </p:cTn>
                              </p:par>
                              <p:par>
                                <p:cTn id="400" presetID="10" presetClass="entr" presetSubtype="0" fill="hold" grpId="0" nodeType="withEffect">
                                  <p:stCondLst>
                                    <p:cond delay="0"/>
                                  </p:stCondLst>
                                  <p:childTnLst>
                                    <p:set>
                                      <p:cBhvr>
                                        <p:cTn id="401" dur="1" fill="hold">
                                          <p:stCondLst>
                                            <p:cond delay="0"/>
                                          </p:stCondLst>
                                        </p:cTn>
                                        <p:tgtEl>
                                          <p:spTgt spid="116"/>
                                        </p:tgtEl>
                                        <p:attrNameLst>
                                          <p:attrName>style.visibility</p:attrName>
                                        </p:attrNameLst>
                                      </p:cBhvr>
                                      <p:to>
                                        <p:strVal val="visible"/>
                                      </p:to>
                                    </p:set>
                                    <p:animEffect transition="in" filter="fade">
                                      <p:cBhvr>
                                        <p:cTn id="402" dur="500"/>
                                        <p:tgtEl>
                                          <p:spTgt spid="116"/>
                                        </p:tgtEl>
                                      </p:cBhvr>
                                    </p:animEffect>
                                  </p:childTnLst>
                                </p:cTn>
                              </p:par>
                            </p:childTnLst>
                          </p:cTn>
                        </p:par>
                        <p:par>
                          <p:cTn id="403" fill="hold">
                            <p:stCondLst>
                              <p:cond delay="5500"/>
                            </p:stCondLst>
                            <p:childTnLst>
                              <p:par>
                                <p:cTn id="404" presetID="10" presetClass="entr" presetSubtype="0" fill="hold" grpId="0" nodeType="afterEffect">
                                  <p:stCondLst>
                                    <p:cond delay="0"/>
                                  </p:stCondLst>
                                  <p:childTnLst>
                                    <p:set>
                                      <p:cBhvr>
                                        <p:cTn id="405" dur="1" fill="hold">
                                          <p:stCondLst>
                                            <p:cond delay="0"/>
                                          </p:stCondLst>
                                        </p:cTn>
                                        <p:tgtEl>
                                          <p:spTgt spid="115"/>
                                        </p:tgtEl>
                                        <p:attrNameLst>
                                          <p:attrName>style.visibility</p:attrName>
                                        </p:attrNameLst>
                                      </p:cBhvr>
                                      <p:to>
                                        <p:strVal val="visible"/>
                                      </p:to>
                                    </p:set>
                                    <p:animEffect transition="in" filter="fade">
                                      <p:cBhvr>
                                        <p:cTn id="406" dur="500"/>
                                        <p:tgtEl>
                                          <p:spTgt spid="115"/>
                                        </p:tgtEl>
                                      </p:cBhvr>
                                    </p:animEffect>
                                  </p:childTnLst>
                                </p:cTn>
                              </p:par>
                            </p:childTnLst>
                          </p:cTn>
                        </p:par>
                        <p:par>
                          <p:cTn id="407" fill="hold">
                            <p:stCondLst>
                              <p:cond delay="6000"/>
                            </p:stCondLst>
                            <p:childTnLst>
                              <p:par>
                                <p:cTn id="408" presetID="0" presetClass="path" presetSubtype="0" accel="50000" decel="50000" fill="hold" nodeType="afterEffect">
                                  <p:stCondLst>
                                    <p:cond delay="0"/>
                                  </p:stCondLst>
                                  <p:childTnLst>
                                    <p:animMotion origin="layout" path="M 0.08611 -0.25015 L 0.07309 -0.38155 " pathEditMode="relative" rAng="0" ptsTypes="AA">
                                      <p:cBhvr>
                                        <p:cTn id="409" dur="2000" fill="hold"/>
                                        <p:tgtEl>
                                          <p:spTgt spid="2"/>
                                        </p:tgtEl>
                                        <p:attrNameLst>
                                          <p:attrName>ppt_x</p:attrName>
                                          <p:attrName>ppt_y</p:attrName>
                                        </p:attrNameLst>
                                      </p:cBhvr>
                                      <p:rCtr x="-700" y="-6600"/>
                                    </p:animMotion>
                                  </p:childTnLst>
                                </p:cTn>
                              </p:par>
                            </p:childTnLst>
                          </p:cTn>
                        </p:par>
                        <p:par>
                          <p:cTn id="410" fill="hold">
                            <p:stCondLst>
                              <p:cond delay="8000"/>
                            </p:stCondLst>
                            <p:childTnLst>
                              <p:par>
                                <p:cTn id="411" presetID="10" presetClass="entr" presetSubtype="0" fill="hold" grpId="2" nodeType="afterEffect">
                                  <p:stCondLst>
                                    <p:cond delay="0"/>
                                  </p:stCondLst>
                                  <p:childTnLst>
                                    <p:set>
                                      <p:cBhvr>
                                        <p:cTn id="412" dur="1" fill="hold">
                                          <p:stCondLst>
                                            <p:cond delay="0"/>
                                          </p:stCondLst>
                                        </p:cTn>
                                        <p:tgtEl>
                                          <p:spTgt spid="141"/>
                                        </p:tgtEl>
                                        <p:attrNameLst>
                                          <p:attrName>style.visibility</p:attrName>
                                        </p:attrNameLst>
                                      </p:cBhvr>
                                      <p:to>
                                        <p:strVal val="visible"/>
                                      </p:to>
                                    </p:set>
                                    <p:animEffect transition="in" filter="fade">
                                      <p:cBhvr>
                                        <p:cTn id="413" dur="500"/>
                                        <p:tgtEl>
                                          <p:spTgt spid="141"/>
                                        </p:tgtEl>
                                      </p:cBhvr>
                                    </p:animEffect>
                                  </p:childTnLst>
                                </p:cTn>
                              </p:par>
                            </p:childTnLst>
                          </p:cTn>
                        </p:par>
                        <p:par>
                          <p:cTn id="414" fill="hold">
                            <p:stCondLst>
                              <p:cond delay="8500"/>
                            </p:stCondLst>
                            <p:childTnLst>
                              <p:par>
                                <p:cTn id="415" presetID="10" presetClass="exit" presetSubtype="0" fill="hold" nodeType="afterEffect">
                                  <p:stCondLst>
                                    <p:cond delay="0"/>
                                  </p:stCondLst>
                                  <p:childTnLst>
                                    <p:animEffect transition="out" filter="fade">
                                      <p:cBhvr>
                                        <p:cTn id="416" dur="500"/>
                                        <p:tgtEl>
                                          <p:spTgt spid="2"/>
                                        </p:tgtEl>
                                      </p:cBhvr>
                                    </p:animEffect>
                                    <p:set>
                                      <p:cBhvr>
                                        <p:cTn id="4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9" grpId="0"/>
      <p:bldP spid="20" grpId="0"/>
      <p:bldP spid="21" grpId="0"/>
      <p:bldP spid="22" grpId="0"/>
      <p:bldP spid="23" grpId="0"/>
      <p:bldP spid="24" grpId="0"/>
      <p:bldP spid="25" grpId="0"/>
      <p:bldP spid="26" grpId="0"/>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68" grpId="0"/>
      <p:bldP spid="69" grpId="0"/>
      <p:bldP spid="70" grpId="0"/>
      <p:bldP spid="71" grpId="0"/>
      <p:bldP spid="72" grpId="0"/>
      <p:bldP spid="73" grpId="0"/>
      <p:bldP spid="74" grpId="0"/>
      <p:bldP spid="75" grpId="0"/>
      <p:bldP spid="76" grpId="0"/>
      <p:bldP spid="77" grpId="0"/>
      <p:bldP spid="78" grpId="0"/>
      <p:bldP spid="79" grpId="0"/>
      <p:bldP spid="91" grpId="0"/>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7" grpId="0" animBg="1"/>
      <p:bldP spid="118" grpId="0"/>
      <p:bldP spid="125" grpId="0" animBg="1"/>
      <p:bldP spid="126" grpId="0"/>
      <p:bldP spid="126" grpId="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1" grpId="2" animBg="1"/>
      <p:bldP spid="142" grpId="0"/>
      <p:bldP spid="142" grpId="1"/>
      <p:bldP spid="144" grpId="0"/>
      <p:bldP spid="115" grpId="0" animBg="1"/>
      <p:bldP spid="116" grpId="0" animBg="1"/>
      <p:bldP spid="119" grpId="0" animBg="1"/>
      <p:bldP spid="1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stretch>
            <a:fillRect/>
          </a:stretch>
        </p:blipFill>
        <p:spPr>
          <a:xfrm>
            <a:off x="338557" y="1073150"/>
            <a:ext cx="4828032" cy="3783829"/>
          </a:xfrm>
          <a:prstGeom prst="rect">
            <a:avLst/>
          </a:prstGeom>
        </p:spPr>
      </p:pic>
      <p:sp>
        <p:nvSpPr>
          <p:cNvPr id="5" name="Rectangle 4"/>
          <p:cNvSpPr/>
          <p:nvPr/>
        </p:nvSpPr>
        <p:spPr>
          <a:xfrm>
            <a:off x="238360" y="972917"/>
            <a:ext cx="5473126" cy="4170583"/>
          </a:xfrm>
          <a:prstGeom prst="rect">
            <a:avLst/>
          </a:prstGeom>
          <a:solidFill>
            <a:schemeClr val="bg2">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 name="Title 1"/>
          <p:cNvSpPr>
            <a:spLocks noGrp="1"/>
          </p:cNvSpPr>
          <p:nvPr>
            <p:ph type="title"/>
          </p:nvPr>
        </p:nvSpPr>
        <p:spPr/>
        <p:txBody>
          <a:bodyPr/>
          <a:lstStyle/>
          <a:p>
            <a:r>
              <a:rPr lang="ja-JP" altLang="en-US">
                <a:latin typeface="Arial"/>
                <a:ea typeface="ＭＳ Ｐゴシック"/>
              </a:rPr>
              <a:t>移動するユーザのサポートを強化</a:t>
            </a:r>
            <a:br>
              <a:rPr lang="ja-JP" altLang="en-US">
                <a:latin typeface="Arial"/>
                <a:ea typeface="ＭＳ Ｐゴシック"/>
              </a:rPr>
            </a:br>
            <a:r>
              <a:rPr lang="ja-JP" altLang="en-US" sz="2000">
                <a:latin typeface="Arial"/>
                <a:ea typeface="ＭＳ Ｐゴシック"/>
              </a:rPr>
              <a:t>ローミングの最適化 </a:t>
            </a:r>
            <a:endParaRPr lang="ja-JP" altLang="en-US" sz="2000" dirty="0">
              <a:latin typeface="Arial"/>
              <a:ea typeface="ＭＳ Ｐゴシック"/>
            </a:endParaRPr>
          </a:p>
        </p:txBody>
      </p:sp>
      <p:sp>
        <p:nvSpPr>
          <p:cNvPr id="112" name="Rectangle 111"/>
          <p:cNvSpPr/>
          <p:nvPr/>
        </p:nvSpPr>
        <p:spPr>
          <a:xfrm>
            <a:off x="5473126" y="1816296"/>
            <a:ext cx="3533913" cy="1569660"/>
          </a:xfrm>
          <a:prstGeom prst="rect">
            <a:avLst/>
          </a:prstGeom>
        </p:spPr>
        <p:txBody>
          <a:bodyPr wrap="square">
            <a:spAutoFit/>
          </a:bodyPr>
          <a:lstStyle/>
          <a:p>
            <a:r>
              <a:rPr lang="ja-JP" altLang="en-US" sz="2400" dirty="0">
                <a:solidFill>
                  <a:schemeClr val="tx2"/>
                </a:solidFill>
                <a:latin typeface="Arial"/>
                <a:ea typeface="ＭＳ Ｐゴシック"/>
              </a:rPr>
              <a:t>ローミングの最適化：ワイヤレス デバイスが最も効率的なアクセス ポイントに接続</a:t>
            </a:r>
          </a:p>
        </p:txBody>
      </p:sp>
      <p:sp>
        <p:nvSpPr>
          <p:cNvPr id="113" name="Rectangle 112"/>
          <p:cNvSpPr/>
          <p:nvPr/>
        </p:nvSpPr>
        <p:spPr>
          <a:xfrm>
            <a:off x="5473126" y="2384003"/>
            <a:ext cx="3533913" cy="461665"/>
          </a:xfrm>
          <a:prstGeom prst="rect">
            <a:avLst/>
          </a:prstGeom>
        </p:spPr>
        <p:txBody>
          <a:bodyPr wrap="square">
            <a:spAutoFit/>
          </a:bodyPr>
          <a:lstStyle/>
          <a:p>
            <a:r>
              <a:rPr lang="ja-JP" altLang="en-US" sz="2400" dirty="0">
                <a:solidFill>
                  <a:schemeClr val="tx2"/>
                </a:solidFill>
                <a:latin typeface="Arial"/>
                <a:ea typeface="ＭＳ Ｐゴシック"/>
              </a:rPr>
              <a:t>クライアントのスティッキ性</a:t>
            </a:r>
          </a:p>
        </p:txBody>
      </p:sp>
      <p:grpSp>
        <p:nvGrpSpPr>
          <p:cNvPr id="3" name="Group 115"/>
          <p:cNvGrpSpPr/>
          <p:nvPr/>
        </p:nvGrpSpPr>
        <p:grpSpPr>
          <a:xfrm>
            <a:off x="390120" y="972917"/>
            <a:ext cx="5009567" cy="3094369"/>
            <a:chOff x="990384" y="1535274"/>
            <a:chExt cx="3857551" cy="2382778"/>
          </a:xfrm>
        </p:grpSpPr>
        <p:grpSp>
          <p:nvGrpSpPr>
            <p:cNvPr id="4" name="Group 116"/>
            <p:cNvGrpSpPr/>
            <p:nvPr/>
          </p:nvGrpSpPr>
          <p:grpSpPr>
            <a:xfrm>
              <a:off x="3328939" y="1535274"/>
              <a:ext cx="343195" cy="343195"/>
              <a:chOff x="11022921" y="-2056847"/>
              <a:chExt cx="904242" cy="904242"/>
            </a:xfrm>
          </p:grpSpPr>
          <p:sp>
            <p:nvSpPr>
              <p:cNvPr id="182" name="Oval 181"/>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6" name="Group 182"/>
              <p:cNvGrpSpPr/>
              <p:nvPr/>
            </p:nvGrpSpPr>
            <p:grpSpPr>
              <a:xfrm>
                <a:off x="11228154" y="-1852412"/>
                <a:ext cx="493776" cy="495372"/>
                <a:chOff x="6003191" y="4235559"/>
                <a:chExt cx="493776" cy="495372"/>
              </a:xfrm>
              <a:solidFill>
                <a:schemeClr val="accent4"/>
              </a:solidFill>
            </p:grpSpPr>
            <p:sp>
              <p:nvSpPr>
                <p:cNvPr id="18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85" name="Freeform 18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7" name="Group 117"/>
            <p:cNvGrpSpPr/>
            <p:nvPr/>
          </p:nvGrpSpPr>
          <p:grpSpPr>
            <a:xfrm>
              <a:off x="3518196" y="3543985"/>
              <a:ext cx="343195" cy="343195"/>
              <a:chOff x="11022921" y="-2056847"/>
              <a:chExt cx="904242" cy="904242"/>
            </a:xfrm>
          </p:grpSpPr>
          <p:sp>
            <p:nvSpPr>
              <p:cNvPr id="178" name="Oval 177"/>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8" name="Group 178"/>
              <p:cNvGrpSpPr/>
              <p:nvPr/>
            </p:nvGrpSpPr>
            <p:grpSpPr>
              <a:xfrm>
                <a:off x="11228154" y="-1852412"/>
                <a:ext cx="493776" cy="495372"/>
                <a:chOff x="6003191" y="4235559"/>
                <a:chExt cx="493776" cy="495372"/>
              </a:xfrm>
              <a:solidFill>
                <a:schemeClr val="accent4"/>
              </a:solidFill>
            </p:grpSpPr>
            <p:sp>
              <p:nvSpPr>
                <p:cNvPr id="18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81" name="Freeform 18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9" name="Group 125"/>
            <p:cNvGrpSpPr/>
            <p:nvPr/>
          </p:nvGrpSpPr>
          <p:grpSpPr>
            <a:xfrm>
              <a:off x="2924832" y="2354546"/>
              <a:ext cx="343195" cy="343195"/>
              <a:chOff x="11022921" y="-2056847"/>
              <a:chExt cx="904242" cy="904242"/>
            </a:xfrm>
          </p:grpSpPr>
          <p:sp>
            <p:nvSpPr>
              <p:cNvPr id="174" name="Oval 173"/>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0" name="Group 174"/>
              <p:cNvGrpSpPr/>
              <p:nvPr/>
            </p:nvGrpSpPr>
            <p:grpSpPr>
              <a:xfrm>
                <a:off x="11228154" y="-1852412"/>
                <a:ext cx="493776" cy="495372"/>
                <a:chOff x="6003191" y="4235559"/>
                <a:chExt cx="493776" cy="495372"/>
              </a:xfrm>
              <a:solidFill>
                <a:schemeClr val="accent4"/>
              </a:solidFill>
            </p:grpSpPr>
            <p:sp>
              <p:nvSpPr>
                <p:cNvPr id="17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77" name="Freeform 17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1" name="Group 139"/>
            <p:cNvGrpSpPr/>
            <p:nvPr/>
          </p:nvGrpSpPr>
          <p:grpSpPr>
            <a:xfrm>
              <a:off x="4504740" y="2251641"/>
              <a:ext cx="343195" cy="343195"/>
              <a:chOff x="11022915" y="-2056849"/>
              <a:chExt cx="904240" cy="904242"/>
            </a:xfrm>
          </p:grpSpPr>
          <p:sp>
            <p:nvSpPr>
              <p:cNvPr id="170" name="Oval 169"/>
              <p:cNvSpPr/>
              <p:nvPr/>
            </p:nvSpPr>
            <p:spPr>
              <a:xfrm>
                <a:off x="11022915" y="-2056849"/>
                <a:ext cx="904240"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2" name="Group 170"/>
              <p:cNvGrpSpPr/>
              <p:nvPr/>
            </p:nvGrpSpPr>
            <p:grpSpPr>
              <a:xfrm>
                <a:off x="11228143" y="-1852413"/>
                <a:ext cx="493775" cy="495372"/>
                <a:chOff x="6003180" y="4235558"/>
                <a:chExt cx="493775" cy="495372"/>
              </a:xfrm>
              <a:solidFill>
                <a:schemeClr val="accent4"/>
              </a:solidFill>
            </p:grpSpPr>
            <p:sp>
              <p:nvSpPr>
                <p:cNvPr id="172" name="Freeform 14"/>
                <p:cNvSpPr>
                  <a:spLocks noEditPoints="1"/>
                </p:cNvSpPr>
                <p:nvPr/>
              </p:nvSpPr>
              <p:spPr bwMode="auto">
                <a:xfrm>
                  <a:off x="6141135" y="4374014"/>
                  <a:ext cx="217852" cy="21845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73" name="Freeform 172"/>
                <p:cNvSpPr>
                  <a:spLocks noEditPoints="1"/>
                </p:cNvSpPr>
                <p:nvPr/>
              </p:nvSpPr>
              <p:spPr bwMode="auto">
                <a:xfrm>
                  <a:off x="6003180" y="4235558"/>
                  <a:ext cx="493775"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3" name="Group 149"/>
            <p:cNvGrpSpPr/>
            <p:nvPr/>
          </p:nvGrpSpPr>
          <p:grpSpPr>
            <a:xfrm>
              <a:off x="3029252" y="3073965"/>
              <a:ext cx="343195" cy="343195"/>
              <a:chOff x="11022921" y="-2056847"/>
              <a:chExt cx="904242" cy="904242"/>
            </a:xfrm>
          </p:grpSpPr>
          <p:sp>
            <p:nvSpPr>
              <p:cNvPr id="166" name="Oval 165"/>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4" name="Group 166"/>
              <p:cNvGrpSpPr/>
              <p:nvPr/>
            </p:nvGrpSpPr>
            <p:grpSpPr>
              <a:xfrm>
                <a:off x="11228154" y="-1852412"/>
                <a:ext cx="493776" cy="495372"/>
                <a:chOff x="6003191" y="4235559"/>
                <a:chExt cx="493776" cy="495372"/>
              </a:xfrm>
              <a:solidFill>
                <a:schemeClr val="accent4"/>
              </a:solidFill>
            </p:grpSpPr>
            <p:sp>
              <p:nvSpPr>
                <p:cNvPr id="16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69" name="Freeform 16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5" name="Group 150"/>
            <p:cNvGrpSpPr/>
            <p:nvPr/>
          </p:nvGrpSpPr>
          <p:grpSpPr>
            <a:xfrm>
              <a:off x="990384" y="2860911"/>
              <a:ext cx="343195" cy="343195"/>
              <a:chOff x="11022921" y="-2056847"/>
              <a:chExt cx="904242" cy="904242"/>
            </a:xfrm>
          </p:grpSpPr>
          <p:sp>
            <p:nvSpPr>
              <p:cNvPr id="162" name="Oval 161"/>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6" name="Group 162"/>
              <p:cNvGrpSpPr/>
              <p:nvPr/>
            </p:nvGrpSpPr>
            <p:grpSpPr>
              <a:xfrm>
                <a:off x="11228154" y="-1852412"/>
                <a:ext cx="493776" cy="495372"/>
                <a:chOff x="6003191" y="4235559"/>
                <a:chExt cx="493776" cy="495372"/>
              </a:xfrm>
              <a:solidFill>
                <a:schemeClr val="accent4"/>
              </a:solidFill>
            </p:grpSpPr>
            <p:sp>
              <p:nvSpPr>
                <p:cNvPr id="16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65" name="Freeform 16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7" name="Group 151"/>
            <p:cNvGrpSpPr/>
            <p:nvPr/>
          </p:nvGrpSpPr>
          <p:grpSpPr>
            <a:xfrm>
              <a:off x="2091203" y="3574857"/>
              <a:ext cx="343195" cy="343195"/>
              <a:chOff x="11022921" y="-2056847"/>
              <a:chExt cx="904242" cy="904242"/>
            </a:xfrm>
          </p:grpSpPr>
          <p:sp>
            <p:nvSpPr>
              <p:cNvPr id="158" name="Oval 157"/>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18" name="Group 158"/>
              <p:cNvGrpSpPr/>
              <p:nvPr/>
            </p:nvGrpSpPr>
            <p:grpSpPr>
              <a:xfrm>
                <a:off x="11228154" y="-1852412"/>
                <a:ext cx="493776" cy="495372"/>
                <a:chOff x="6003191" y="4235559"/>
                <a:chExt cx="493776" cy="495372"/>
              </a:xfrm>
              <a:solidFill>
                <a:schemeClr val="accent4"/>
              </a:solidFill>
            </p:grpSpPr>
            <p:sp>
              <p:nvSpPr>
                <p:cNvPr id="16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61" name="Freeform 16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nvGrpSpPr>
            <p:cNvPr id="19" name="Group 152"/>
            <p:cNvGrpSpPr/>
            <p:nvPr/>
          </p:nvGrpSpPr>
          <p:grpSpPr>
            <a:xfrm>
              <a:off x="2011438" y="2293098"/>
              <a:ext cx="343195" cy="343195"/>
              <a:chOff x="11022921" y="-2056847"/>
              <a:chExt cx="904242" cy="904242"/>
            </a:xfrm>
          </p:grpSpPr>
          <p:sp>
            <p:nvSpPr>
              <p:cNvPr id="154" name="Oval 153"/>
              <p:cNvSpPr/>
              <p:nvPr/>
            </p:nvSpPr>
            <p:spPr>
              <a:xfrm>
                <a:off x="11022921" y="-2056847"/>
                <a:ext cx="904242" cy="904242"/>
              </a:xfrm>
              <a:prstGeom prst="ellipse">
                <a:avLst/>
              </a:prstGeom>
              <a:solidFill>
                <a:schemeClr val="bg2"/>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0" name="Group 154"/>
              <p:cNvGrpSpPr/>
              <p:nvPr/>
            </p:nvGrpSpPr>
            <p:grpSpPr>
              <a:xfrm>
                <a:off x="11228154" y="-1852412"/>
                <a:ext cx="493776" cy="495372"/>
                <a:chOff x="6003191" y="4235559"/>
                <a:chExt cx="493776" cy="495372"/>
              </a:xfrm>
              <a:solidFill>
                <a:schemeClr val="accent4"/>
              </a:solidFill>
            </p:grpSpPr>
            <p:sp>
              <p:nvSpPr>
                <p:cNvPr id="15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sp>
              <p:nvSpPr>
                <p:cNvPr id="157" name="Freeform 15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a typeface="ＭＳ Ｐゴシック"/>
                  </a:endParaRPr>
                </a:p>
              </p:txBody>
            </p:sp>
          </p:grpSp>
        </p:grpSp>
      </p:grpSp>
      <p:grpSp>
        <p:nvGrpSpPr>
          <p:cNvPr id="21" name="Group 185"/>
          <p:cNvGrpSpPr/>
          <p:nvPr/>
        </p:nvGrpSpPr>
        <p:grpSpPr>
          <a:xfrm>
            <a:off x="2736796" y="4103537"/>
            <a:ext cx="440890" cy="440890"/>
            <a:chOff x="10901733" y="852808"/>
            <a:chExt cx="708862" cy="708862"/>
          </a:xfrm>
        </p:grpSpPr>
        <p:sp>
          <p:nvSpPr>
            <p:cNvPr id="187" name="Oval 186"/>
            <p:cNvSpPr/>
            <p:nvPr/>
          </p:nvSpPr>
          <p:spPr>
            <a:xfrm>
              <a:off x="10901733" y="852808"/>
              <a:ext cx="708862" cy="708862"/>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2" name="Group 187"/>
            <p:cNvGrpSpPr/>
            <p:nvPr/>
          </p:nvGrpSpPr>
          <p:grpSpPr>
            <a:xfrm>
              <a:off x="11169276" y="977565"/>
              <a:ext cx="184908" cy="476349"/>
              <a:chOff x="-1077913" y="2101851"/>
              <a:chExt cx="1011238" cy="2605088"/>
            </a:xfrm>
            <a:solidFill>
              <a:schemeClr val="bg2"/>
            </a:solidFill>
          </p:grpSpPr>
          <p:sp>
            <p:nvSpPr>
              <p:cNvPr id="189" name="Freeform 83"/>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190" name="Freeform 84"/>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grpSp>
      </p:grpSp>
      <p:grpSp>
        <p:nvGrpSpPr>
          <p:cNvPr id="23" name="Group 190"/>
          <p:cNvGrpSpPr/>
          <p:nvPr/>
        </p:nvGrpSpPr>
        <p:grpSpPr>
          <a:xfrm rot="3600000">
            <a:off x="3098720" y="4062403"/>
            <a:ext cx="424614" cy="308187"/>
            <a:chOff x="3051175" y="1523999"/>
            <a:chExt cx="839896" cy="609601"/>
          </a:xfrm>
        </p:grpSpPr>
        <p:sp>
          <p:nvSpPr>
            <p:cNvPr id="192" name="Arc 191"/>
            <p:cNvSpPr/>
            <p:nvPr/>
          </p:nvSpPr>
          <p:spPr>
            <a:xfrm>
              <a:off x="3051175" y="1523999"/>
              <a:ext cx="839896" cy="609601"/>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93" name="Arc 192"/>
            <p:cNvSpPr>
              <a:spLocks noChangeAspect="1"/>
            </p:cNvSpPr>
            <p:nvPr/>
          </p:nvSpPr>
          <p:spPr>
            <a:xfrm>
              <a:off x="3197557" y="1669141"/>
              <a:ext cx="547133" cy="397112"/>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94" name="Arc 193"/>
            <p:cNvSpPr>
              <a:spLocks noChangeAspect="1"/>
            </p:cNvSpPr>
            <p:nvPr/>
          </p:nvSpPr>
          <p:spPr>
            <a:xfrm>
              <a:off x="3341539" y="1812156"/>
              <a:ext cx="259168" cy="188105"/>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grpSp>
        <p:nvGrpSpPr>
          <p:cNvPr id="24" name="Group 194"/>
          <p:cNvGrpSpPr/>
          <p:nvPr/>
        </p:nvGrpSpPr>
        <p:grpSpPr>
          <a:xfrm rot="10363481">
            <a:off x="3398430" y="2178571"/>
            <a:ext cx="806299" cy="1316137"/>
            <a:chOff x="7051173" y="1892727"/>
            <a:chExt cx="806299" cy="1816256"/>
          </a:xfrm>
        </p:grpSpPr>
        <p:sp>
          <p:nvSpPr>
            <p:cNvPr id="196" name="Arc 195"/>
            <p:cNvSpPr/>
            <p:nvPr/>
          </p:nvSpPr>
          <p:spPr>
            <a:xfrm>
              <a:off x="7242015" y="3176565"/>
              <a:ext cx="424614" cy="308187"/>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97" name="Arc 196"/>
            <p:cNvSpPr>
              <a:spLocks noChangeAspect="1"/>
            </p:cNvSpPr>
            <p:nvPr/>
          </p:nvSpPr>
          <p:spPr>
            <a:xfrm>
              <a:off x="7316019" y="3418922"/>
              <a:ext cx="276606" cy="200762"/>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98" name="Arc 197"/>
            <p:cNvSpPr>
              <a:spLocks noChangeAspect="1"/>
            </p:cNvSpPr>
            <p:nvPr/>
          </p:nvSpPr>
          <p:spPr>
            <a:xfrm>
              <a:off x="7388242" y="3613886"/>
              <a:ext cx="131024" cy="95097"/>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99" name="Arc 198"/>
            <p:cNvSpPr>
              <a:spLocks noChangeAspect="1"/>
            </p:cNvSpPr>
            <p:nvPr/>
          </p:nvSpPr>
          <p:spPr>
            <a:xfrm>
              <a:off x="7177157" y="2840059"/>
              <a:ext cx="554331" cy="402336"/>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00" name="Arc 199"/>
            <p:cNvSpPr>
              <a:spLocks noChangeAspect="1"/>
            </p:cNvSpPr>
            <p:nvPr/>
          </p:nvSpPr>
          <p:spPr>
            <a:xfrm>
              <a:off x="7114165" y="2412113"/>
              <a:ext cx="680315" cy="493776"/>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01" name="Arc 200"/>
            <p:cNvSpPr>
              <a:spLocks noChangeAspect="1"/>
            </p:cNvSpPr>
            <p:nvPr/>
          </p:nvSpPr>
          <p:spPr>
            <a:xfrm>
              <a:off x="7051173" y="1892727"/>
              <a:ext cx="806299" cy="585216"/>
            </a:xfrm>
            <a:prstGeom prst="arc">
              <a:avLst>
                <a:gd name="adj1" fmla="val 12217026"/>
                <a:gd name="adj2" fmla="val 20004371"/>
              </a:avLst>
            </a:prstGeom>
            <a:ln w="19050" cmpd="sng">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grpSp>
        <p:nvGrpSpPr>
          <p:cNvPr id="25" name="Group 134"/>
          <p:cNvGrpSpPr/>
          <p:nvPr/>
        </p:nvGrpSpPr>
        <p:grpSpPr>
          <a:xfrm rot="6356989">
            <a:off x="2235582" y="2518367"/>
            <a:ext cx="736958" cy="1973936"/>
            <a:chOff x="6547868" y="767882"/>
            <a:chExt cx="1058267" cy="2698784"/>
          </a:xfrm>
        </p:grpSpPr>
        <p:sp>
          <p:nvSpPr>
            <p:cNvPr id="127" name="Arc 126"/>
            <p:cNvSpPr/>
            <p:nvPr/>
          </p:nvSpPr>
          <p:spPr>
            <a:xfrm>
              <a:off x="6864694" y="3044597"/>
              <a:ext cx="424614" cy="308187"/>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28" name="Arc 127"/>
            <p:cNvSpPr>
              <a:spLocks noChangeAspect="1"/>
            </p:cNvSpPr>
            <p:nvPr/>
          </p:nvSpPr>
          <p:spPr>
            <a:xfrm>
              <a:off x="6938698" y="3222911"/>
              <a:ext cx="276606" cy="200762"/>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29" name="Arc 128"/>
            <p:cNvSpPr>
              <a:spLocks noChangeAspect="1"/>
            </p:cNvSpPr>
            <p:nvPr/>
          </p:nvSpPr>
          <p:spPr>
            <a:xfrm>
              <a:off x="7013480" y="3371569"/>
              <a:ext cx="131024" cy="95097"/>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30" name="Arc 129"/>
            <p:cNvSpPr>
              <a:spLocks noChangeAspect="1"/>
            </p:cNvSpPr>
            <p:nvPr/>
          </p:nvSpPr>
          <p:spPr>
            <a:xfrm>
              <a:off x="6799836" y="2772134"/>
              <a:ext cx="554331" cy="402336"/>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31" name="Arc 130"/>
            <p:cNvSpPr>
              <a:spLocks noChangeAspect="1"/>
            </p:cNvSpPr>
            <p:nvPr/>
          </p:nvSpPr>
          <p:spPr>
            <a:xfrm>
              <a:off x="6736844" y="2408231"/>
              <a:ext cx="680315" cy="493776"/>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32" name="Arc 131"/>
            <p:cNvSpPr>
              <a:spLocks noChangeAspect="1"/>
            </p:cNvSpPr>
            <p:nvPr/>
          </p:nvSpPr>
          <p:spPr>
            <a:xfrm>
              <a:off x="6673852" y="1952888"/>
              <a:ext cx="806299" cy="585216"/>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33" name="Arc 132"/>
            <p:cNvSpPr>
              <a:spLocks noChangeAspect="1"/>
            </p:cNvSpPr>
            <p:nvPr/>
          </p:nvSpPr>
          <p:spPr>
            <a:xfrm>
              <a:off x="6610860" y="1406105"/>
              <a:ext cx="932283" cy="676656"/>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134" name="Arc 133"/>
            <p:cNvSpPr>
              <a:spLocks noChangeAspect="1"/>
            </p:cNvSpPr>
            <p:nvPr/>
          </p:nvSpPr>
          <p:spPr>
            <a:xfrm>
              <a:off x="6547868" y="767882"/>
              <a:ext cx="1058267" cy="768096"/>
            </a:xfrm>
            <a:prstGeom prst="arc">
              <a:avLst>
                <a:gd name="adj1" fmla="val 12217026"/>
                <a:gd name="adj2" fmla="val 20004371"/>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grpSp>
        <p:nvGrpSpPr>
          <p:cNvPr id="26" name="Group 201"/>
          <p:cNvGrpSpPr/>
          <p:nvPr/>
        </p:nvGrpSpPr>
        <p:grpSpPr>
          <a:xfrm>
            <a:off x="2736796" y="4103537"/>
            <a:ext cx="440890" cy="440890"/>
            <a:chOff x="10901733" y="852808"/>
            <a:chExt cx="708862" cy="708862"/>
          </a:xfrm>
        </p:grpSpPr>
        <p:sp>
          <p:nvSpPr>
            <p:cNvPr id="203" name="Oval 202"/>
            <p:cNvSpPr/>
            <p:nvPr/>
          </p:nvSpPr>
          <p:spPr>
            <a:xfrm>
              <a:off x="10901733" y="852808"/>
              <a:ext cx="708862" cy="708862"/>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nvGrpSpPr>
            <p:cNvPr id="27" name="Group 203"/>
            <p:cNvGrpSpPr/>
            <p:nvPr/>
          </p:nvGrpSpPr>
          <p:grpSpPr>
            <a:xfrm>
              <a:off x="11169276" y="977565"/>
              <a:ext cx="184908" cy="476349"/>
              <a:chOff x="-1077913" y="2101851"/>
              <a:chExt cx="1011238" cy="2605088"/>
            </a:xfrm>
            <a:solidFill>
              <a:schemeClr val="bg2"/>
            </a:solidFill>
          </p:grpSpPr>
          <p:sp>
            <p:nvSpPr>
              <p:cNvPr id="205" name="Freeform 83"/>
              <p:cNvSpPr>
                <a:spLocks/>
              </p:cNvSpPr>
              <p:nvPr/>
            </p:nvSpPr>
            <p:spPr bwMode="auto">
              <a:xfrm>
                <a:off x="-212726" y="2451101"/>
                <a:ext cx="146050" cy="220663"/>
              </a:xfrm>
              <a:custGeom>
                <a:avLst/>
                <a:gdLst>
                  <a:gd name="T0" fmla="*/ 93 w 128"/>
                  <a:gd name="T1" fmla="*/ 7 h 193"/>
                  <a:gd name="T2" fmla="*/ 70 w 128"/>
                  <a:gd name="T3" fmla="*/ 7 h 193"/>
                  <a:gd name="T4" fmla="*/ 50 w 128"/>
                  <a:gd name="T5" fmla="*/ 49 h 193"/>
                  <a:gd name="T6" fmla="*/ 4 w 128"/>
                  <a:gd name="T7" fmla="*/ 165 h 193"/>
                  <a:gd name="T8" fmla="*/ 2 w 128"/>
                  <a:gd name="T9" fmla="*/ 176 h 193"/>
                  <a:gd name="T10" fmla="*/ 59 w 128"/>
                  <a:gd name="T11" fmla="*/ 193 h 193"/>
                  <a:gd name="T12" fmla="*/ 126 w 128"/>
                  <a:gd name="T13" fmla="*/ 36 h 193"/>
                  <a:gd name="T14" fmla="*/ 128 w 128"/>
                  <a:gd name="T15" fmla="*/ 23 h 193"/>
                  <a:gd name="T16" fmla="*/ 121 w 128"/>
                  <a:gd name="T17" fmla="*/ 15 h 193"/>
                  <a:gd name="T18" fmla="*/ 120 w 128"/>
                  <a:gd name="T19" fmla="*/ 14 h 193"/>
                  <a:gd name="T20" fmla="*/ 109 w 128"/>
                  <a:gd name="T21" fmla="*/ 11 h 193"/>
                  <a:gd name="T22" fmla="*/ 109 w 128"/>
                  <a:gd name="T23" fmla="*/ 12 h 193"/>
                  <a:gd name="T24" fmla="*/ 93 w 128"/>
                  <a:gd name="T25" fmla="*/ 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93">
                    <a:moveTo>
                      <a:pt x="93" y="7"/>
                    </a:moveTo>
                    <a:cubicBezTo>
                      <a:pt x="92" y="7"/>
                      <a:pt x="75" y="0"/>
                      <a:pt x="70" y="7"/>
                    </a:cubicBezTo>
                    <a:cubicBezTo>
                      <a:pt x="64" y="14"/>
                      <a:pt x="50" y="49"/>
                      <a:pt x="50" y="49"/>
                    </a:cubicBezTo>
                    <a:cubicBezTo>
                      <a:pt x="4" y="165"/>
                      <a:pt x="4" y="165"/>
                      <a:pt x="4" y="165"/>
                    </a:cubicBezTo>
                    <a:cubicBezTo>
                      <a:pt x="4" y="165"/>
                      <a:pt x="0" y="172"/>
                      <a:pt x="2" y="176"/>
                    </a:cubicBezTo>
                    <a:cubicBezTo>
                      <a:pt x="4" y="180"/>
                      <a:pt x="59" y="193"/>
                      <a:pt x="59" y="193"/>
                    </a:cubicBezTo>
                    <a:cubicBezTo>
                      <a:pt x="126" y="36"/>
                      <a:pt x="126" y="36"/>
                      <a:pt x="126" y="36"/>
                    </a:cubicBezTo>
                    <a:cubicBezTo>
                      <a:pt x="126" y="36"/>
                      <a:pt x="128" y="27"/>
                      <a:pt x="128" y="23"/>
                    </a:cubicBezTo>
                    <a:cubicBezTo>
                      <a:pt x="127" y="18"/>
                      <a:pt x="121" y="15"/>
                      <a:pt x="121" y="15"/>
                    </a:cubicBezTo>
                    <a:cubicBezTo>
                      <a:pt x="120" y="14"/>
                      <a:pt x="120" y="14"/>
                      <a:pt x="120" y="14"/>
                    </a:cubicBezTo>
                    <a:cubicBezTo>
                      <a:pt x="109" y="11"/>
                      <a:pt x="109" y="11"/>
                      <a:pt x="109" y="11"/>
                    </a:cubicBezTo>
                    <a:cubicBezTo>
                      <a:pt x="109" y="12"/>
                      <a:pt x="109" y="12"/>
                      <a:pt x="109" y="12"/>
                    </a:cubicBezTo>
                    <a:cubicBezTo>
                      <a:pt x="109" y="12"/>
                      <a:pt x="94" y="7"/>
                      <a:pt x="9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sp>
            <p:nvSpPr>
              <p:cNvPr id="206" name="Freeform 84"/>
              <p:cNvSpPr>
                <a:spLocks/>
              </p:cNvSpPr>
              <p:nvPr/>
            </p:nvSpPr>
            <p:spPr bwMode="auto">
              <a:xfrm>
                <a:off x="-1077913" y="2101851"/>
                <a:ext cx="1011238" cy="2605088"/>
              </a:xfrm>
              <a:custGeom>
                <a:avLst/>
                <a:gdLst>
                  <a:gd name="T0" fmla="*/ 868 w 884"/>
                  <a:gd name="T1" fmla="*/ 398 h 2278"/>
                  <a:gd name="T2" fmla="*/ 820 w 884"/>
                  <a:gd name="T3" fmla="*/ 381 h 2278"/>
                  <a:gd name="T4" fmla="*/ 832 w 884"/>
                  <a:gd name="T5" fmla="*/ 412 h 2278"/>
                  <a:gd name="T6" fmla="*/ 794 w 884"/>
                  <a:gd name="T7" fmla="*/ 433 h 2278"/>
                  <a:gd name="T8" fmla="*/ 769 w 884"/>
                  <a:gd name="T9" fmla="*/ 444 h 2278"/>
                  <a:gd name="T10" fmla="*/ 804 w 884"/>
                  <a:gd name="T11" fmla="*/ 467 h 2278"/>
                  <a:gd name="T12" fmla="*/ 789 w 884"/>
                  <a:gd name="T13" fmla="*/ 471 h 2278"/>
                  <a:gd name="T14" fmla="*/ 771 w 884"/>
                  <a:gd name="T15" fmla="*/ 514 h 2278"/>
                  <a:gd name="T16" fmla="*/ 720 w 884"/>
                  <a:gd name="T17" fmla="*/ 570 h 2278"/>
                  <a:gd name="T18" fmla="*/ 587 w 884"/>
                  <a:gd name="T19" fmla="*/ 372 h 2278"/>
                  <a:gd name="T20" fmla="*/ 516 w 884"/>
                  <a:gd name="T21" fmla="*/ 342 h 2278"/>
                  <a:gd name="T22" fmla="*/ 548 w 884"/>
                  <a:gd name="T23" fmla="*/ 258 h 2278"/>
                  <a:gd name="T24" fmla="*/ 560 w 884"/>
                  <a:gd name="T25" fmla="*/ 228 h 2278"/>
                  <a:gd name="T26" fmla="*/ 564 w 884"/>
                  <a:gd name="T27" fmla="*/ 200 h 2278"/>
                  <a:gd name="T28" fmla="*/ 569 w 884"/>
                  <a:gd name="T29" fmla="*/ 197 h 2278"/>
                  <a:gd name="T30" fmla="*/ 570 w 884"/>
                  <a:gd name="T31" fmla="*/ 193 h 2278"/>
                  <a:gd name="T32" fmla="*/ 578 w 884"/>
                  <a:gd name="T33" fmla="*/ 173 h 2278"/>
                  <a:gd name="T34" fmla="*/ 589 w 884"/>
                  <a:gd name="T35" fmla="*/ 131 h 2278"/>
                  <a:gd name="T36" fmla="*/ 600 w 884"/>
                  <a:gd name="T37" fmla="*/ 112 h 2278"/>
                  <a:gd name="T38" fmla="*/ 606 w 884"/>
                  <a:gd name="T39" fmla="*/ 102 h 2278"/>
                  <a:gd name="T40" fmla="*/ 616 w 884"/>
                  <a:gd name="T41" fmla="*/ 81 h 2278"/>
                  <a:gd name="T42" fmla="*/ 618 w 884"/>
                  <a:gd name="T43" fmla="*/ 61 h 2278"/>
                  <a:gd name="T44" fmla="*/ 597 w 884"/>
                  <a:gd name="T45" fmla="*/ 52 h 2278"/>
                  <a:gd name="T46" fmla="*/ 554 w 884"/>
                  <a:gd name="T47" fmla="*/ 51 h 2278"/>
                  <a:gd name="T48" fmla="*/ 552 w 884"/>
                  <a:gd name="T49" fmla="*/ 38 h 2278"/>
                  <a:gd name="T50" fmla="*/ 539 w 884"/>
                  <a:gd name="T51" fmla="*/ 39 h 2278"/>
                  <a:gd name="T52" fmla="*/ 518 w 884"/>
                  <a:gd name="T53" fmla="*/ 25 h 2278"/>
                  <a:gd name="T54" fmla="*/ 500 w 884"/>
                  <a:gd name="T55" fmla="*/ 10 h 2278"/>
                  <a:gd name="T56" fmla="*/ 469 w 884"/>
                  <a:gd name="T57" fmla="*/ 2 h 2278"/>
                  <a:gd name="T58" fmla="*/ 408 w 884"/>
                  <a:gd name="T59" fmla="*/ 6 h 2278"/>
                  <a:gd name="T60" fmla="*/ 343 w 884"/>
                  <a:gd name="T61" fmla="*/ 65 h 2278"/>
                  <a:gd name="T62" fmla="*/ 316 w 884"/>
                  <a:gd name="T63" fmla="*/ 157 h 2278"/>
                  <a:gd name="T64" fmla="*/ 333 w 884"/>
                  <a:gd name="T65" fmla="*/ 225 h 2278"/>
                  <a:gd name="T66" fmla="*/ 337 w 884"/>
                  <a:gd name="T67" fmla="*/ 247 h 2278"/>
                  <a:gd name="T68" fmla="*/ 347 w 884"/>
                  <a:gd name="T69" fmla="*/ 253 h 2278"/>
                  <a:gd name="T70" fmla="*/ 349 w 884"/>
                  <a:gd name="T71" fmla="*/ 262 h 2278"/>
                  <a:gd name="T72" fmla="*/ 345 w 884"/>
                  <a:gd name="T73" fmla="*/ 291 h 2278"/>
                  <a:gd name="T74" fmla="*/ 320 w 884"/>
                  <a:gd name="T75" fmla="*/ 317 h 2278"/>
                  <a:gd name="T76" fmla="*/ 268 w 884"/>
                  <a:gd name="T77" fmla="*/ 358 h 2278"/>
                  <a:gd name="T78" fmla="*/ 45 w 884"/>
                  <a:gd name="T79" fmla="*/ 838 h 2278"/>
                  <a:gd name="T80" fmla="*/ 26 w 884"/>
                  <a:gd name="T81" fmla="*/ 1282 h 2278"/>
                  <a:gd name="T82" fmla="*/ 85 w 884"/>
                  <a:gd name="T83" fmla="*/ 1362 h 2278"/>
                  <a:gd name="T84" fmla="*/ 108 w 884"/>
                  <a:gd name="T85" fmla="*/ 1339 h 2278"/>
                  <a:gd name="T86" fmla="*/ 80 w 884"/>
                  <a:gd name="T87" fmla="*/ 1309 h 2278"/>
                  <a:gd name="T88" fmla="*/ 89 w 884"/>
                  <a:gd name="T89" fmla="*/ 1256 h 2278"/>
                  <a:gd name="T90" fmla="*/ 123 w 884"/>
                  <a:gd name="T91" fmla="*/ 1279 h 2278"/>
                  <a:gd name="T92" fmla="*/ 156 w 884"/>
                  <a:gd name="T93" fmla="*/ 1007 h 2278"/>
                  <a:gd name="T94" fmla="*/ 193 w 884"/>
                  <a:gd name="T95" fmla="*/ 952 h 2278"/>
                  <a:gd name="T96" fmla="*/ 212 w 884"/>
                  <a:gd name="T97" fmla="*/ 1888 h 2278"/>
                  <a:gd name="T98" fmla="*/ 375 w 884"/>
                  <a:gd name="T99" fmla="*/ 2278 h 2278"/>
                  <a:gd name="T100" fmla="*/ 349 w 884"/>
                  <a:gd name="T101" fmla="*/ 1782 h 2278"/>
                  <a:gd name="T102" fmla="*/ 463 w 884"/>
                  <a:gd name="T103" fmla="*/ 1495 h 2278"/>
                  <a:gd name="T104" fmla="*/ 445 w 884"/>
                  <a:gd name="T105" fmla="*/ 2120 h 2278"/>
                  <a:gd name="T106" fmla="*/ 764 w 884"/>
                  <a:gd name="T107" fmla="*/ 2212 h 2278"/>
                  <a:gd name="T108" fmla="*/ 657 w 884"/>
                  <a:gd name="T109" fmla="*/ 1696 h 2278"/>
                  <a:gd name="T110" fmla="*/ 660 w 884"/>
                  <a:gd name="T111" fmla="*/ 1127 h 2278"/>
                  <a:gd name="T112" fmla="*/ 838 w 884"/>
                  <a:gd name="T113" fmla="*/ 639 h 2278"/>
                  <a:gd name="T114" fmla="*/ 837 w 884"/>
                  <a:gd name="T115" fmla="*/ 536 h 2278"/>
                  <a:gd name="T116" fmla="*/ 877 w 884"/>
                  <a:gd name="T117" fmla="*/ 481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2278">
                    <a:moveTo>
                      <a:pt x="879" y="451"/>
                    </a:moveTo>
                    <a:cubicBezTo>
                      <a:pt x="882" y="449"/>
                      <a:pt x="883" y="441"/>
                      <a:pt x="883" y="438"/>
                    </a:cubicBezTo>
                    <a:cubicBezTo>
                      <a:pt x="884" y="435"/>
                      <a:pt x="882" y="430"/>
                      <a:pt x="880" y="428"/>
                    </a:cubicBezTo>
                    <a:cubicBezTo>
                      <a:pt x="879" y="426"/>
                      <a:pt x="878" y="419"/>
                      <a:pt x="877" y="412"/>
                    </a:cubicBezTo>
                    <a:cubicBezTo>
                      <a:pt x="877" y="404"/>
                      <a:pt x="876" y="406"/>
                      <a:pt x="874" y="403"/>
                    </a:cubicBezTo>
                    <a:cubicBezTo>
                      <a:pt x="873" y="401"/>
                      <a:pt x="868" y="398"/>
                      <a:pt x="868" y="398"/>
                    </a:cubicBezTo>
                    <a:cubicBezTo>
                      <a:pt x="868" y="398"/>
                      <a:pt x="873" y="386"/>
                      <a:pt x="876" y="383"/>
                    </a:cubicBezTo>
                    <a:cubicBezTo>
                      <a:pt x="878" y="380"/>
                      <a:pt x="880" y="373"/>
                      <a:pt x="878" y="369"/>
                    </a:cubicBezTo>
                    <a:cubicBezTo>
                      <a:pt x="877" y="366"/>
                      <a:pt x="872" y="365"/>
                      <a:pt x="872" y="365"/>
                    </a:cubicBezTo>
                    <a:cubicBezTo>
                      <a:pt x="859" y="393"/>
                      <a:pt x="859" y="393"/>
                      <a:pt x="859" y="393"/>
                    </a:cubicBezTo>
                    <a:cubicBezTo>
                      <a:pt x="856" y="393"/>
                      <a:pt x="839" y="387"/>
                      <a:pt x="838" y="386"/>
                    </a:cubicBezTo>
                    <a:cubicBezTo>
                      <a:pt x="836" y="385"/>
                      <a:pt x="831" y="383"/>
                      <a:pt x="820" y="381"/>
                    </a:cubicBezTo>
                    <a:cubicBezTo>
                      <a:pt x="809" y="379"/>
                      <a:pt x="804" y="376"/>
                      <a:pt x="801" y="378"/>
                    </a:cubicBezTo>
                    <a:cubicBezTo>
                      <a:pt x="798" y="380"/>
                      <a:pt x="797" y="387"/>
                      <a:pt x="799" y="392"/>
                    </a:cubicBezTo>
                    <a:cubicBezTo>
                      <a:pt x="802" y="396"/>
                      <a:pt x="815" y="401"/>
                      <a:pt x="817" y="402"/>
                    </a:cubicBezTo>
                    <a:cubicBezTo>
                      <a:pt x="819" y="402"/>
                      <a:pt x="826" y="405"/>
                      <a:pt x="828" y="406"/>
                    </a:cubicBezTo>
                    <a:cubicBezTo>
                      <a:pt x="831" y="407"/>
                      <a:pt x="846" y="416"/>
                      <a:pt x="846" y="416"/>
                    </a:cubicBezTo>
                    <a:cubicBezTo>
                      <a:pt x="846" y="416"/>
                      <a:pt x="836" y="413"/>
                      <a:pt x="832" y="412"/>
                    </a:cubicBezTo>
                    <a:cubicBezTo>
                      <a:pt x="828" y="411"/>
                      <a:pt x="824" y="411"/>
                      <a:pt x="820" y="409"/>
                    </a:cubicBezTo>
                    <a:cubicBezTo>
                      <a:pt x="816" y="408"/>
                      <a:pt x="806" y="408"/>
                      <a:pt x="804" y="408"/>
                    </a:cubicBezTo>
                    <a:cubicBezTo>
                      <a:pt x="803" y="408"/>
                      <a:pt x="792" y="409"/>
                      <a:pt x="787" y="410"/>
                    </a:cubicBezTo>
                    <a:cubicBezTo>
                      <a:pt x="782" y="410"/>
                      <a:pt x="772" y="410"/>
                      <a:pt x="771" y="416"/>
                    </a:cubicBezTo>
                    <a:cubicBezTo>
                      <a:pt x="769" y="422"/>
                      <a:pt x="774" y="428"/>
                      <a:pt x="776" y="429"/>
                    </a:cubicBezTo>
                    <a:cubicBezTo>
                      <a:pt x="778" y="430"/>
                      <a:pt x="790" y="433"/>
                      <a:pt x="794" y="433"/>
                    </a:cubicBezTo>
                    <a:cubicBezTo>
                      <a:pt x="798" y="433"/>
                      <a:pt x="815" y="434"/>
                      <a:pt x="818" y="434"/>
                    </a:cubicBezTo>
                    <a:cubicBezTo>
                      <a:pt x="821" y="434"/>
                      <a:pt x="832" y="442"/>
                      <a:pt x="832" y="442"/>
                    </a:cubicBezTo>
                    <a:cubicBezTo>
                      <a:pt x="832" y="442"/>
                      <a:pt x="826" y="442"/>
                      <a:pt x="824" y="442"/>
                    </a:cubicBezTo>
                    <a:cubicBezTo>
                      <a:pt x="822" y="443"/>
                      <a:pt x="795" y="440"/>
                      <a:pt x="791" y="440"/>
                    </a:cubicBezTo>
                    <a:cubicBezTo>
                      <a:pt x="787" y="440"/>
                      <a:pt x="780" y="440"/>
                      <a:pt x="778" y="440"/>
                    </a:cubicBezTo>
                    <a:cubicBezTo>
                      <a:pt x="776" y="440"/>
                      <a:pt x="772" y="443"/>
                      <a:pt x="769" y="444"/>
                    </a:cubicBezTo>
                    <a:cubicBezTo>
                      <a:pt x="767" y="444"/>
                      <a:pt x="762" y="444"/>
                      <a:pt x="758" y="446"/>
                    </a:cubicBezTo>
                    <a:cubicBezTo>
                      <a:pt x="753" y="448"/>
                      <a:pt x="751" y="454"/>
                      <a:pt x="753" y="458"/>
                    </a:cubicBezTo>
                    <a:cubicBezTo>
                      <a:pt x="754" y="463"/>
                      <a:pt x="759" y="465"/>
                      <a:pt x="761" y="466"/>
                    </a:cubicBezTo>
                    <a:cubicBezTo>
                      <a:pt x="763" y="467"/>
                      <a:pt x="773" y="467"/>
                      <a:pt x="776" y="467"/>
                    </a:cubicBezTo>
                    <a:cubicBezTo>
                      <a:pt x="778" y="466"/>
                      <a:pt x="787" y="465"/>
                      <a:pt x="789" y="464"/>
                    </a:cubicBezTo>
                    <a:cubicBezTo>
                      <a:pt x="791" y="464"/>
                      <a:pt x="803" y="467"/>
                      <a:pt x="804" y="467"/>
                    </a:cubicBezTo>
                    <a:cubicBezTo>
                      <a:pt x="806" y="467"/>
                      <a:pt x="811" y="467"/>
                      <a:pt x="812" y="468"/>
                    </a:cubicBezTo>
                    <a:cubicBezTo>
                      <a:pt x="814" y="468"/>
                      <a:pt x="816" y="469"/>
                      <a:pt x="816" y="469"/>
                    </a:cubicBezTo>
                    <a:cubicBezTo>
                      <a:pt x="816" y="469"/>
                      <a:pt x="818" y="469"/>
                      <a:pt x="817" y="470"/>
                    </a:cubicBezTo>
                    <a:cubicBezTo>
                      <a:pt x="816" y="471"/>
                      <a:pt x="813" y="470"/>
                      <a:pt x="812" y="470"/>
                    </a:cubicBezTo>
                    <a:cubicBezTo>
                      <a:pt x="811" y="470"/>
                      <a:pt x="811" y="470"/>
                      <a:pt x="808" y="470"/>
                    </a:cubicBezTo>
                    <a:cubicBezTo>
                      <a:pt x="805" y="470"/>
                      <a:pt x="796" y="473"/>
                      <a:pt x="789" y="471"/>
                    </a:cubicBezTo>
                    <a:cubicBezTo>
                      <a:pt x="784" y="470"/>
                      <a:pt x="772" y="471"/>
                      <a:pt x="769" y="471"/>
                    </a:cubicBezTo>
                    <a:cubicBezTo>
                      <a:pt x="767" y="471"/>
                      <a:pt x="761" y="471"/>
                      <a:pt x="758" y="473"/>
                    </a:cubicBezTo>
                    <a:cubicBezTo>
                      <a:pt x="754" y="475"/>
                      <a:pt x="754" y="476"/>
                      <a:pt x="754" y="483"/>
                    </a:cubicBezTo>
                    <a:cubicBezTo>
                      <a:pt x="755" y="490"/>
                      <a:pt x="767" y="489"/>
                      <a:pt x="771" y="490"/>
                    </a:cubicBezTo>
                    <a:cubicBezTo>
                      <a:pt x="775" y="490"/>
                      <a:pt x="786" y="492"/>
                      <a:pt x="786" y="492"/>
                    </a:cubicBezTo>
                    <a:cubicBezTo>
                      <a:pt x="786" y="492"/>
                      <a:pt x="775" y="499"/>
                      <a:pt x="771" y="514"/>
                    </a:cubicBezTo>
                    <a:cubicBezTo>
                      <a:pt x="763" y="511"/>
                      <a:pt x="756" y="510"/>
                      <a:pt x="754" y="511"/>
                    </a:cubicBezTo>
                    <a:cubicBezTo>
                      <a:pt x="748" y="515"/>
                      <a:pt x="748" y="524"/>
                      <a:pt x="748" y="524"/>
                    </a:cubicBezTo>
                    <a:cubicBezTo>
                      <a:pt x="747" y="531"/>
                      <a:pt x="747" y="539"/>
                      <a:pt x="747" y="539"/>
                    </a:cubicBezTo>
                    <a:cubicBezTo>
                      <a:pt x="725" y="600"/>
                      <a:pt x="725" y="600"/>
                      <a:pt x="725" y="600"/>
                    </a:cubicBezTo>
                    <a:cubicBezTo>
                      <a:pt x="720" y="588"/>
                      <a:pt x="720" y="588"/>
                      <a:pt x="720" y="588"/>
                    </a:cubicBezTo>
                    <a:cubicBezTo>
                      <a:pt x="720" y="570"/>
                      <a:pt x="720" y="570"/>
                      <a:pt x="720" y="570"/>
                    </a:cubicBezTo>
                    <a:cubicBezTo>
                      <a:pt x="719" y="533"/>
                      <a:pt x="713" y="493"/>
                      <a:pt x="713" y="493"/>
                    </a:cubicBezTo>
                    <a:cubicBezTo>
                      <a:pt x="713" y="480"/>
                      <a:pt x="706" y="452"/>
                      <a:pt x="706" y="452"/>
                    </a:cubicBezTo>
                    <a:cubicBezTo>
                      <a:pt x="692" y="426"/>
                      <a:pt x="677" y="414"/>
                      <a:pt x="666" y="409"/>
                    </a:cubicBezTo>
                    <a:cubicBezTo>
                      <a:pt x="666" y="409"/>
                      <a:pt x="666" y="409"/>
                      <a:pt x="666" y="409"/>
                    </a:cubicBezTo>
                    <a:cubicBezTo>
                      <a:pt x="650" y="396"/>
                      <a:pt x="650" y="396"/>
                      <a:pt x="650" y="396"/>
                    </a:cubicBezTo>
                    <a:cubicBezTo>
                      <a:pt x="630" y="382"/>
                      <a:pt x="607" y="379"/>
                      <a:pt x="587" y="372"/>
                    </a:cubicBezTo>
                    <a:cubicBezTo>
                      <a:pt x="567" y="364"/>
                      <a:pt x="556" y="355"/>
                      <a:pt x="539" y="351"/>
                    </a:cubicBezTo>
                    <a:cubicBezTo>
                      <a:pt x="539" y="351"/>
                      <a:pt x="539" y="351"/>
                      <a:pt x="539" y="351"/>
                    </a:cubicBezTo>
                    <a:cubicBezTo>
                      <a:pt x="538" y="350"/>
                      <a:pt x="537" y="350"/>
                      <a:pt x="537" y="350"/>
                    </a:cubicBezTo>
                    <a:cubicBezTo>
                      <a:pt x="527" y="350"/>
                      <a:pt x="525" y="349"/>
                      <a:pt x="524" y="348"/>
                    </a:cubicBezTo>
                    <a:cubicBezTo>
                      <a:pt x="521" y="346"/>
                      <a:pt x="518" y="344"/>
                      <a:pt x="517" y="344"/>
                    </a:cubicBezTo>
                    <a:cubicBezTo>
                      <a:pt x="514" y="343"/>
                      <a:pt x="516" y="342"/>
                      <a:pt x="516" y="342"/>
                    </a:cubicBezTo>
                    <a:cubicBezTo>
                      <a:pt x="516" y="342"/>
                      <a:pt x="521" y="341"/>
                      <a:pt x="521" y="341"/>
                    </a:cubicBezTo>
                    <a:cubicBezTo>
                      <a:pt x="533" y="335"/>
                      <a:pt x="532" y="326"/>
                      <a:pt x="532" y="326"/>
                    </a:cubicBezTo>
                    <a:cubicBezTo>
                      <a:pt x="532" y="326"/>
                      <a:pt x="532" y="318"/>
                      <a:pt x="532" y="316"/>
                    </a:cubicBezTo>
                    <a:cubicBezTo>
                      <a:pt x="533" y="309"/>
                      <a:pt x="541" y="297"/>
                      <a:pt x="542" y="296"/>
                    </a:cubicBezTo>
                    <a:cubicBezTo>
                      <a:pt x="551" y="280"/>
                      <a:pt x="550" y="271"/>
                      <a:pt x="550" y="270"/>
                    </a:cubicBezTo>
                    <a:cubicBezTo>
                      <a:pt x="549" y="265"/>
                      <a:pt x="548" y="259"/>
                      <a:pt x="548" y="258"/>
                    </a:cubicBezTo>
                    <a:cubicBezTo>
                      <a:pt x="548" y="256"/>
                      <a:pt x="549" y="255"/>
                      <a:pt x="550" y="255"/>
                    </a:cubicBezTo>
                    <a:cubicBezTo>
                      <a:pt x="553" y="255"/>
                      <a:pt x="554" y="254"/>
                      <a:pt x="554" y="254"/>
                    </a:cubicBezTo>
                    <a:cubicBezTo>
                      <a:pt x="554" y="254"/>
                      <a:pt x="557" y="252"/>
                      <a:pt x="558" y="252"/>
                    </a:cubicBezTo>
                    <a:cubicBezTo>
                      <a:pt x="560" y="250"/>
                      <a:pt x="561" y="246"/>
                      <a:pt x="561" y="245"/>
                    </a:cubicBezTo>
                    <a:cubicBezTo>
                      <a:pt x="563" y="240"/>
                      <a:pt x="561" y="237"/>
                      <a:pt x="561" y="236"/>
                    </a:cubicBezTo>
                    <a:cubicBezTo>
                      <a:pt x="559" y="231"/>
                      <a:pt x="559" y="230"/>
                      <a:pt x="560" y="228"/>
                    </a:cubicBezTo>
                    <a:cubicBezTo>
                      <a:pt x="561" y="226"/>
                      <a:pt x="561" y="223"/>
                      <a:pt x="561" y="222"/>
                    </a:cubicBezTo>
                    <a:cubicBezTo>
                      <a:pt x="562" y="214"/>
                      <a:pt x="560" y="208"/>
                      <a:pt x="560" y="207"/>
                    </a:cubicBezTo>
                    <a:cubicBezTo>
                      <a:pt x="560" y="207"/>
                      <a:pt x="562" y="205"/>
                      <a:pt x="563" y="204"/>
                    </a:cubicBezTo>
                    <a:cubicBezTo>
                      <a:pt x="564" y="203"/>
                      <a:pt x="564" y="202"/>
                      <a:pt x="564" y="202"/>
                    </a:cubicBezTo>
                    <a:cubicBezTo>
                      <a:pt x="565" y="203"/>
                      <a:pt x="565" y="203"/>
                      <a:pt x="565" y="203"/>
                    </a:cubicBezTo>
                    <a:cubicBezTo>
                      <a:pt x="564" y="200"/>
                      <a:pt x="564" y="200"/>
                      <a:pt x="564" y="200"/>
                    </a:cubicBezTo>
                    <a:cubicBezTo>
                      <a:pt x="564" y="199"/>
                      <a:pt x="564" y="199"/>
                      <a:pt x="564" y="199"/>
                    </a:cubicBezTo>
                    <a:cubicBezTo>
                      <a:pt x="565" y="199"/>
                      <a:pt x="565" y="199"/>
                      <a:pt x="565" y="199"/>
                    </a:cubicBezTo>
                    <a:cubicBezTo>
                      <a:pt x="565" y="199"/>
                      <a:pt x="567" y="199"/>
                      <a:pt x="567" y="200"/>
                    </a:cubicBezTo>
                    <a:cubicBezTo>
                      <a:pt x="573" y="200"/>
                      <a:pt x="574" y="197"/>
                      <a:pt x="573" y="197"/>
                    </a:cubicBezTo>
                    <a:cubicBezTo>
                      <a:pt x="571" y="198"/>
                      <a:pt x="568" y="197"/>
                      <a:pt x="569" y="197"/>
                    </a:cubicBezTo>
                    <a:cubicBezTo>
                      <a:pt x="569" y="197"/>
                      <a:pt x="569" y="197"/>
                      <a:pt x="569" y="197"/>
                    </a:cubicBezTo>
                    <a:cubicBezTo>
                      <a:pt x="573" y="197"/>
                      <a:pt x="575" y="194"/>
                      <a:pt x="574" y="194"/>
                    </a:cubicBezTo>
                    <a:cubicBezTo>
                      <a:pt x="570" y="196"/>
                      <a:pt x="569" y="195"/>
                      <a:pt x="569" y="195"/>
                    </a:cubicBezTo>
                    <a:cubicBezTo>
                      <a:pt x="570" y="194"/>
                      <a:pt x="570" y="194"/>
                      <a:pt x="570" y="194"/>
                    </a:cubicBezTo>
                    <a:cubicBezTo>
                      <a:pt x="573" y="192"/>
                      <a:pt x="573" y="192"/>
                      <a:pt x="573" y="192"/>
                    </a:cubicBezTo>
                    <a:cubicBezTo>
                      <a:pt x="573" y="192"/>
                      <a:pt x="573" y="192"/>
                      <a:pt x="573" y="192"/>
                    </a:cubicBezTo>
                    <a:cubicBezTo>
                      <a:pt x="570" y="193"/>
                      <a:pt x="570" y="193"/>
                      <a:pt x="570" y="193"/>
                    </a:cubicBezTo>
                    <a:cubicBezTo>
                      <a:pt x="570" y="193"/>
                      <a:pt x="569" y="192"/>
                      <a:pt x="569" y="191"/>
                    </a:cubicBezTo>
                    <a:cubicBezTo>
                      <a:pt x="570" y="189"/>
                      <a:pt x="571" y="188"/>
                      <a:pt x="571" y="188"/>
                    </a:cubicBezTo>
                    <a:cubicBezTo>
                      <a:pt x="571" y="188"/>
                      <a:pt x="574" y="186"/>
                      <a:pt x="575" y="185"/>
                    </a:cubicBezTo>
                    <a:cubicBezTo>
                      <a:pt x="577" y="183"/>
                      <a:pt x="578" y="181"/>
                      <a:pt x="578" y="181"/>
                    </a:cubicBezTo>
                    <a:cubicBezTo>
                      <a:pt x="578" y="181"/>
                      <a:pt x="578" y="179"/>
                      <a:pt x="578" y="178"/>
                    </a:cubicBezTo>
                    <a:cubicBezTo>
                      <a:pt x="579" y="176"/>
                      <a:pt x="578" y="173"/>
                      <a:pt x="578" y="173"/>
                    </a:cubicBezTo>
                    <a:cubicBezTo>
                      <a:pt x="578" y="173"/>
                      <a:pt x="578" y="171"/>
                      <a:pt x="577" y="169"/>
                    </a:cubicBezTo>
                    <a:cubicBezTo>
                      <a:pt x="573" y="161"/>
                      <a:pt x="574" y="157"/>
                      <a:pt x="575" y="156"/>
                    </a:cubicBezTo>
                    <a:cubicBezTo>
                      <a:pt x="577" y="150"/>
                      <a:pt x="577" y="146"/>
                      <a:pt x="577" y="145"/>
                    </a:cubicBezTo>
                    <a:cubicBezTo>
                      <a:pt x="577" y="140"/>
                      <a:pt x="578" y="140"/>
                      <a:pt x="579" y="140"/>
                    </a:cubicBezTo>
                    <a:cubicBezTo>
                      <a:pt x="582" y="138"/>
                      <a:pt x="583" y="137"/>
                      <a:pt x="584" y="135"/>
                    </a:cubicBezTo>
                    <a:cubicBezTo>
                      <a:pt x="586" y="133"/>
                      <a:pt x="588" y="132"/>
                      <a:pt x="589" y="131"/>
                    </a:cubicBezTo>
                    <a:cubicBezTo>
                      <a:pt x="592" y="129"/>
                      <a:pt x="594" y="125"/>
                      <a:pt x="594" y="126"/>
                    </a:cubicBezTo>
                    <a:cubicBezTo>
                      <a:pt x="593" y="131"/>
                      <a:pt x="588" y="136"/>
                      <a:pt x="588" y="136"/>
                    </a:cubicBezTo>
                    <a:cubicBezTo>
                      <a:pt x="591" y="134"/>
                      <a:pt x="591" y="134"/>
                      <a:pt x="591" y="134"/>
                    </a:cubicBezTo>
                    <a:cubicBezTo>
                      <a:pt x="591" y="134"/>
                      <a:pt x="586" y="141"/>
                      <a:pt x="587" y="140"/>
                    </a:cubicBezTo>
                    <a:cubicBezTo>
                      <a:pt x="595" y="133"/>
                      <a:pt x="596" y="128"/>
                      <a:pt x="597" y="127"/>
                    </a:cubicBezTo>
                    <a:cubicBezTo>
                      <a:pt x="601" y="123"/>
                      <a:pt x="600" y="112"/>
                      <a:pt x="600" y="112"/>
                    </a:cubicBezTo>
                    <a:cubicBezTo>
                      <a:pt x="600" y="112"/>
                      <a:pt x="601" y="111"/>
                      <a:pt x="602" y="111"/>
                    </a:cubicBezTo>
                    <a:cubicBezTo>
                      <a:pt x="608" y="107"/>
                      <a:pt x="606" y="103"/>
                      <a:pt x="606" y="103"/>
                    </a:cubicBezTo>
                    <a:cubicBezTo>
                      <a:pt x="606" y="103"/>
                      <a:pt x="607" y="104"/>
                      <a:pt x="608" y="105"/>
                    </a:cubicBezTo>
                    <a:cubicBezTo>
                      <a:pt x="614" y="109"/>
                      <a:pt x="618" y="109"/>
                      <a:pt x="616" y="109"/>
                    </a:cubicBezTo>
                    <a:cubicBezTo>
                      <a:pt x="613" y="108"/>
                      <a:pt x="610" y="106"/>
                      <a:pt x="609" y="105"/>
                    </a:cubicBezTo>
                    <a:cubicBezTo>
                      <a:pt x="608" y="104"/>
                      <a:pt x="607" y="103"/>
                      <a:pt x="606" y="102"/>
                    </a:cubicBezTo>
                    <a:cubicBezTo>
                      <a:pt x="605" y="101"/>
                      <a:pt x="604" y="100"/>
                      <a:pt x="604" y="100"/>
                    </a:cubicBezTo>
                    <a:cubicBezTo>
                      <a:pt x="610" y="90"/>
                      <a:pt x="609" y="85"/>
                      <a:pt x="609" y="85"/>
                    </a:cubicBezTo>
                    <a:cubicBezTo>
                      <a:pt x="609" y="85"/>
                      <a:pt x="613" y="83"/>
                      <a:pt x="614" y="83"/>
                    </a:cubicBezTo>
                    <a:cubicBezTo>
                      <a:pt x="614" y="83"/>
                      <a:pt x="618" y="88"/>
                      <a:pt x="618" y="87"/>
                    </a:cubicBezTo>
                    <a:cubicBezTo>
                      <a:pt x="618" y="86"/>
                      <a:pt x="615" y="82"/>
                      <a:pt x="615" y="82"/>
                    </a:cubicBezTo>
                    <a:cubicBezTo>
                      <a:pt x="616" y="81"/>
                      <a:pt x="616" y="81"/>
                      <a:pt x="616" y="81"/>
                    </a:cubicBezTo>
                    <a:cubicBezTo>
                      <a:pt x="618" y="82"/>
                      <a:pt x="618" y="82"/>
                      <a:pt x="618" y="82"/>
                    </a:cubicBezTo>
                    <a:cubicBezTo>
                      <a:pt x="617" y="80"/>
                      <a:pt x="617" y="80"/>
                      <a:pt x="617" y="80"/>
                    </a:cubicBezTo>
                    <a:cubicBezTo>
                      <a:pt x="617" y="80"/>
                      <a:pt x="619" y="77"/>
                      <a:pt x="619" y="75"/>
                    </a:cubicBezTo>
                    <a:cubicBezTo>
                      <a:pt x="621" y="70"/>
                      <a:pt x="616" y="68"/>
                      <a:pt x="616" y="68"/>
                    </a:cubicBezTo>
                    <a:cubicBezTo>
                      <a:pt x="616" y="68"/>
                      <a:pt x="613" y="67"/>
                      <a:pt x="614" y="67"/>
                    </a:cubicBezTo>
                    <a:cubicBezTo>
                      <a:pt x="619" y="64"/>
                      <a:pt x="618" y="61"/>
                      <a:pt x="618" y="61"/>
                    </a:cubicBezTo>
                    <a:cubicBezTo>
                      <a:pt x="612" y="65"/>
                      <a:pt x="612" y="65"/>
                      <a:pt x="612" y="65"/>
                    </a:cubicBezTo>
                    <a:cubicBezTo>
                      <a:pt x="611" y="65"/>
                      <a:pt x="611" y="65"/>
                      <a:pt x="611" y="65"/>
                    </a:cubicBezTo>
                    <a:cubicBezTo>
                      <a:pt x="611" y="65"/>
                      <a:pt x="609" y="64"/>
                      <a:pt x="610" y="64"/>
                    </a:cubicBezTo>
                    <a:cubicBezTo>
                      <a:pt x="611" y="63"/>
                      <a:pt x="610" y="60"/>
                      <a:pt x="609" y="59"/>
                    </a:cubicBezTo>
                    <a:cubicBezTo>
                      <a:pt x="606" y="52"/>
                      <a:pt x="602" y="53"/>
                      <a:pt x="602" y="53"/>
                    </a:cubicBezTo>
                    <a:cubicBezTo>
                      <a:pt x="602" y="53"/>
                      <a:pt x="598" y="52"/>
                      <a:pt x="597" y="52"/>
                    </a:cubicBezTo>
                    <a:cubicBezTo>
                      <a:pt x="588" y="53"/>
                      <a:pt x="578" y="59"/>
                      <a:pt x="577" y="59"/>
                    </a:cubicBezTo>
                    <a:cubicBezTo>
                      <a:pt x="574" y="57"/>
                      <a:pt x="572" y="57"/>
                      <a:pt x="572" y="57"/>
                    </a:cubicBezTo>
                    <a:cubicBezTo>
                      <a:pt x="572" y="57"/>
                      <a:pt x="571" y="59"/>
                      <a:pt x="570" y="58"/>
                    </a:cubicBezTo>
                    <a:cubicBezTo>
                      <a:pt x="567" y="56"/>
                      <a:pt x="567" y="57"/>
                      <a:pt x="567" y="57"/>
                    </a:cubicBezTo>
                    <a:cubicBezTo>
                      <a:pt x="567" y="57"/>
                      <a:pt x="567" y="59"/>
                      <a:pt x="565" y="58"/>
                    </a:cubicBezTo>
                    <a:cubicBezTo>
                      <a:pt x="562" y="55"/>
                      <a:pt x="554" y="51"/>
                      <a:pt x="554" y="51"/>
                    </a:cubicBezTo>
                    <a:cubicBezTo>
                      <a:pt x="554" y="51"/>
                      <a:pt x="552" y="51"/>
                      <a:pt x="552" y="50"/>
                    </a:cubicBezTo>
                    <a:cubicBezTo>
                      <a:pt x="551" y="47"/>
                      <a:pt x="554" y="45"/>
                      <a:pt x="555" y="45"/>
                    </a:cubicBezTo>
                    <a:cubicBezTo>
                      <a:pt x="563" y="36"/>
                      <a:pt x="573" y="35"/>
                      <a:pt x="572" y="35"/>
                    </a:cubicBezTo>
                    <a:cubicBezTo>
                      <a:pt x="569" y="34"/>
                      <a:pt x="567" y="35"/>
                      <a:pt x="567" y="35"/>
                    </a:cubicBezTo>
                    <a:cubicBezTo>
                      <a:pt x="567" y="35"/>
                      <a:pt x="563" y="35"/>
                      <a:pt x="562" y="35"/>
                    </a:cubicBezTo>
                    <a:cubicBezTo>
                      <a:pt x="556" y="36"/>
                      <a:pt x="553" y="38"/>
                      <a:pt x="552" y="38"/>
                    </a:cubicBezTo>
                    <a:cubicBezTo>
                      <a:pt x="548" y="39"/>
                      <a:pt x="544" y="41"/>
                      <a:pt x="544" y="41"/>
                    </a:cubicBezTo>
                    <a:cubicBezTo>
                      <a:pt x="541" y="43"/>
                      <a:pt x="540" y="42"/>
                      <a:pt x="540" y="42"/>
                    </a:cubicBezTo>
                    <a:cubicBezTo>
                      <a:pt x="543" y="40"/>
                      <a:pt x="543" y="40"/>
                      <a:pt x="543" y="40"/>
                    </a:cubicBezTo>
                    <a:cubicBezTo>
                      <a:pt x="543" y="40"/>
                      <a:pt x="543" y="38"/>
                      <a:pt x="543" y="38"/>
                    </a:cubicBezTo>
                    <a:cubicBezTo>
                      <a:pt x="541" y="39"/>
                      <a:pt x="541" y="39"/>
                      <a:pt x="541" y="39"/>
                    </a:cubicBezTo>
                    <a:cubicBezTo>
                      <a:pt x="541" y="39"/>
                      <a:pt x="540" y="40"/>
                      <a:pt x="539" y="39"/>
                    </a:cubicBezTo>
                    <a:cubicBezTo>
                      <a:pt x="535" y="35"/>
                      <a:pt x="532" y="35"/>
                      <a:pt x="532" y="35"/>
                    </a:cubicBezTo>
                    <a:cubicBezTo>
                      <a:pt x="532" y="35"/>
                      <a:pt x="531" y="34"/>
                      <a:pt x="530" y="34"/>
                    </a:cubicBezTo>
                    <a:cubicBezTo>
                      <a:pt x="530" y="34"/>
                      <a:pt x="528" y="31"/>
                      <a:pt x="527" y="31"/>
                    </a:cubicBezTo>
                    <a:cubicBezTo>
                      <a:pt x="526" y="29"/>
                      <a:pt x="525" y="29"/>
                      <a:pt x="524" y="30"/>
                    </a:cubicBezTo>
                    <a:cubicBezTo>
                      <a:pt x="522" y="30"/>
                      <a:pt x="523" y="27"/>
                      <a:pt x="522" y="26"/>
                    </a:cubicBezTo>
                    <a:cubicBezTo>
                      <a:pt x="521" y="25"/>
                      <a:pt x="519" y="25"/>
                      <a:pt x="518" y="25"/>
                    </a:cubicBezTo>
                    <a:cubicBezTo>
                      <a:pt x="516" y="25"/>
                      <a:pt x="515" y="25"/>
                      <a:pt x="514" y="24"/>
                    </a:cubicBezTo>
                    <a:cubicBezTo>
                      <a:pt x="514" y="23"/>
                      <a:pt x="512" y="22"/>
                      <a:pt x="512" y="22"/>
                    </a:cubicBezTo>
                    <a:cubicBezTo>
                      <a:pt x="511" y="22"/>
                      <a:pt x="510" y="20"/>
                      <a:pt x="509" y="19"/>
                    </a:cubicBezTo>
                    <a:cubicBezTo>
                      <a:pt x="509" y="18"/>
                      <a:pt x="507" y="17"/>
                      <a:pt x="507" y="17"/>
                    </a:cubicBezTo>
                    <a:cubicBezTo>
                      <a:pt x="506" y="15"/>
                      <a:pt x="504" y="13"/>
                      <a:pt x="504" y="13"/>
                    </a:cubicBezTo>
                    <a:cubicBezTo>
                      <a:pt x="501" y="11"/>
                      <a:pt x="501" y="10"/>
                      <a:pt x="500" y="10"/>
                    </a:cubicBezTo>
                    <a:cubicBezTo>
                      <a:pt x="495" y="8"/>
                      <a:pt x="491" y="9"/>
                      <a:pt x="491" y="9"/>
                    </a:cubicBezTo>
                    <a:cubicBezTo>
                      <a:pt x="491" y="9"/>
                      <a:pt x="490" y="10"/>
                      <a:pt x="490" y="9"/>
                    </a:cubicBezTo>
                    <a:cubicBezTo>
                      <a:pt x="489" y="3"/>
                      <a:pt x="486" y="3"/>
                      <a:pt x="485" y="2"/>
                    </a:cubicBezTo>
                    <a:cubicBezTo>
                      <a:pt x="480" y="2"/>
                      <a:pt x="475" y="8"/>
                      <a:pt x="475" y="8"/>
                    </a:cubicBezTo>
                    <a:cubicBezTo>
                      <a:pt x="475" y="8"/>
                      <a:pt x="474" y="9"/>
                      <a:pt x="474" y="9"/>
                    </a:cubicBezTo>
                    <a:cubicBezTo>
                      <a:pt x="472" y="3"/>
                      <a:pt x="470" y="2"/>
                      <a:pt x="469" y="2"/>
                    </a:cubicBezTo>
                    <a:cubicBezTo>
                      <a:pt x="466" y="0"/>
                      <a:pt x="463" y="1"/>
                      <a:pt x="462" y="1"/>
                    </a:cubicBezTo>
                    <a:cubicBezTo>
                      <a:pt x="462" y="2"/>
                      <a:pt x="461" y="2"/>
                      <a:pt x="460" y="1"/>
                    </a:cubicBezTo>
                    <a:cubicBezTo>
                      <a:pt x="457" y="1"/>
                      <a:pt x="452" y="2"/>
                      <a:pt x="451" y="2"/>
                    </a:cubicBezTo>
                    <a:cubicBezTo>
                      <a:pt x="443" y="4"/>
                      <a:pt x="437" y="3"/>
                      <a:pt x="436" y="3"/>
                    </a:cubicBezTo>
                    <a:cubicBezTo>
                      <a:pt x="429" y="2"/>
                      <a:pt x="423" y="3"/>
                      <a:pt x="422" y="3"/>
                    </a:cubicBezTo>
                    <a:cubicBezTo>
                      <a:pt x="414" y="3"/>
                      <a:pt x="409" y="5"/>
                      <a:pt x="408" y="6"/>
                    </a:cubicBezTo>
                    <a:cubicBezTo>
                      <a:pt x="395" y="9"/>
                      <a:pt x="393" y="13"/>
                      <a:pt x="392" y="13"/>
                    </a:cubicBezTo>
                    <a:cubicBezTo>
                      <a:pt x="390" y="14"/>
                      <a:pt x="383" y="20"/>
                      <a:pt x="382" y="20"/>
                    </a:cubicBezTo>
                    <a:cubicBezTo>
                      <a:pt x="379" y="25"/>
                      <a:pt x="375" y="27"/>
                      <a:pt x="374" y="28"/>
                    </a:cubicBezTo>
                    <a:cubicBezTo>
                      <a:pt x="372" y="29"/>
                      <a:pt x="368" y="33"/>
                      <a:pt x="368" y="34"/>
                    </a:cubicBezTo>
                    <a:cubicBezTo>
                      <a:pt x="364" y="39"/>
                      <a:pt x="359" y="41"/>
                      <a:pt x="359" y="41"/>
                    </a:cubicBezTo>
                    <a:cubicBezTo>
                      <a:pt x="348" y="50"/>
                      <a:pt x="343" y="64"/>
                      <a:pt x="343" y="65"/>
                    </a:cubicBezTo>
                    <a:cubicBezTo>
                      <a:pt x="340" y="71"/>
                      <a:pt x="336" y="78"/>
                      <a:pt x="335" y="79"/>
                    </a:cubicBezTo>
                    <a:cubicBezTo>
                      <a:pt x="323" y="95"/>
                      <a:pt x="323" y="106"/>
                      <a:pt x="323" y="108"/>
                    </a:cubicBezTo>
                    <a:cubicBezTo>
                      <a:pt x="322" y="112"/>
                      <a:pt x="320" y="124"/>
                      <a:pt x="320" y="124"/>
                    </a:cubicBezTo>
                    <a:cubicBezTo>
                      <a:pt x="318" y="131"/>
                      <a:pt x="319" y="134"/>
                      <a:pt x="318" y="136"/>
                    </a:cubicBezTo>
                    <a:cubicBezTo>
                      <a:pt x="318" y="137"/>
                      <a:pt x="318" y="141"/>
                      <a:pt x="318" y="143"/>
                    </a:cubicBezTo>
                    <a:cubicBezTo>
                      <a:pt x="317" y="147"/>
                      <a:pt x="316" y="155"/>
                      <a:pt x="316" y="157"/>
                    </a:cubicBezTo>
                    <a:cubicBezTo>
                      <a:pt x="315" y="178"/>
                      <a:pt x="321" y="194"/>
                      <a:pt x="321" y="195"/>
                    </a:cubicBezTo>
                    <a:cubicBezTo>
                      <a:pt x="323" y="201"/>
                      <a:pt x="325" y="204"/>
                      <a:pt x="325" y="205"/>
                    </a:cubicBezTo>
                    <a:cubicBezTo>
                      <a:pt x="329" y="210"/>
                      <a:pt x="329" y="212"/>
                      <a:pt x="330" y="214"/>
                    </a:cubicBezTo>
                    <a:cubicBezTo>
                      <a:pt x="330" y="217"/>
                      <a:pt x="332" y="221"/>
                      <a:pt x="332" y="221"/>
                    </a:cubicBezTo>
                    <a:cubicBezTo>
                      <a:pt x="333" y="221"/>
                      <a:pt x="333" y="221"/>
                      <a:pt x="333" y="221"/>
                    </a:cubicBezTo>
                    <a:cubicBezTo>
                      <a:pt x="333" y="225"/>
                      <a:pt x="333" y="225"/>
                      <a:pt x="333" y="225"/>
                    </a:cubicBezTo>
                    <a:cubicBezTo>
                      <a:pt x="333" y="225"/>
                      <a:pt x="333" y="224"/>
                      <a:pt x="334" y="225"/>
                    </a:cubicBezTo>
                    <a:cubicBezTo>
                      <a:pt x="339" y="233"/>
                      <a:pt x="339" y="237"/>
                      <a:pt x="339" y="237"/>
                    </a:cubicBezTo>
                    <a:cubicBezTo>
                      <a:pt x="339" y="237"/>
                      <a:pt x="339" y="241"/>
                      <a:pt x="338" y="241"/>
                    </a:cubicBezTo>
                    <a:cubicBezTo>
                      <a:pt x="338" y="242"/>
                      <a:pt x="337" y="245"/>
                      <a:pt x="337" y="245"/>
                    </a:cubicBezTo>
                    <a:cubicBezTo>
                      <a:pt x="338" y="244"/>
                      <a:pt x="338" y="244"/>
                      <a:pt x="338" y="244"/>
                    </a:cubicBezTo>
                    <a:cubicBezTo>
                      <a:pt x="338" y="244"/>
                      <a:pt x="337" y="247"/>
                      <a:pt x="337" y="247"/>
                    </a:cubicBezTo>
                    <a:cubicBezTo>
                      <a:pt x="336" y="250"/>
                      <a:pt x="334" y="250"/>
                      <a:pt x="335" y="250"/>
                    </a:cubicBezTo>
                    <a:cubicBezTo>
                      <a:pt x="337" y="252"/>
                      <a:pt x="340" y="250"/>
                      <a:pt x="339" y="251"/>
                    </a:cubicBezTo>
                    <a:cubicBezTo>
                      <a:pt x="338" y="252"/>
                      <a:pt x="336" y="251"/>
                      <a:pt x="337" y="252"/>
                    </a:cubicBezTo>
                    <a:cubicBezTo>
                      <a:pt x="338" y="253"/>
                      <a:pt x="340" y="254"/>
                      <a:pt x="340" y="254"/>
                    </a:cubicBezTo>
                    <a:cubicBezTo>
                      <a:pt x="340" y="254"/>
                      <a:pt x="342" y="255"/>
                      <a:pt x="343" y="256"/>
                    </a:cubicBezTo>
                    <a:cubicBezTo>
                      <a:pt x="345" y="256"/>
                      <a:pt x="347" y="253"/>
                      <a:pt x="347" y="253"/>
                    </a:cubicBezTo>
                    <a:cubicBezTo>
                      <a:pt x="346" y="257"/>
                      <a:pt x="346" y="257"/>
                      <a:pt x="346" y="257"/>
                    </a:cubicBezTo>
                    <a:cubicBezTo>
                      <a:pt x="346" y="257"/>
                      <a:pt x="346" y="259"/>
                      <a:pt x="346" y="259"/>
                    </a:cubicBezTo>
                    <a:cubicBezTo>
                      <a:pt x="346" y="261"/>
                      <a:pt x="347" y="263"/>
                      <a:pt x="347" y="264"/>
                    </a:cubicBezTo>
                    <a:cubicBezTo>
                      <a:pt x="349" y="266"/>
                      <a:pt x="350" y="269"/>
                      <a:pt x="350" y="269"/>
                    </a:cubicBezTo>
                    <a:cubicBezTo>
                      <a:pt x="350" y="269"/>
                      <a:pt x="350" y="269"/>
                      <a:pt x="350" y="268"/>
                    </a:cubicBezTo>
                    <a:cubicBezTo>
                      <a:pt x="347" y="258"/>
                      <a:pt x="349" y="262"/>
                      <a:pt x="349" y="262"/>
                    </a:cubicBezTo>
                    <a:cubicBezTo>
                      <a:pt x="349" y="262"/>
                      <a:pt x="350" y="263"/>
                      <a:pt x="350" y="263"/>
                    </a:cubicBezTo>
                    <a:cubicBezTo>
                      <a:pt x="350" y="264"/>
                      <a:pt x="351" y="266"/>
                      <a:pt x="351" y="267"/>
                    </a:cubicBezTo>
                    <a:cubicBezTo>
                      <a:pt x="354" y="271"/>
                      <a:pt x="354" y="272"/>
                      <a:pt x="354" y="273"/>
                    </a:cubicBezTo>
                    <a:cubicBezTo>
                      <a:pt x="354" y="274"/>
                      <a:pt x="352" y="287"/>
                      <a:pt x="352" y="287"/>
                    </a:cubicBezTo>
                    <a:cubicBezTo>
                      <a:pt x="352" y="287"/>
                      <a:pt x="352" y="288"/>
                      <a:pt x="351" y="289"/>
                    </a:cubicBezTo>
                    <a:cubicBezTo>
                      <a:pt x="350" y="290"/>
                      <a:pt x="345" y="291"/>
                      <a:pt x="345" y="291"/>
                    </a:cubicBezTo>
                    <a:cubicBezTo>
                      <a:pt x="345" y="291"/>
                      <a:pt x="344" y="291"/>
                      <a:pt x="343" y="291"/>
                    </a:cubicBezTo>
                    <a:cubicBezTo>
                      <a:pt x="341" y="293"/>
                      <a:pt x="341" y="299"/>
                      <a:pt x="341" y="299"/>
                    </a:cubicBezTo>
                    <a:cubicBezTo>
                      <a:pt x="340" y="303"/>
                      <a:pt x="339" y="305"/>
                      <a:pt x="339" y="306"/>
                    </a:cubicBezTo>
                    <a:cubicBezTo>
                      <a:pt x="338" y="309"/>
                      <a:pt x="337" y="312"/>
                      <a:pt x="337" y="312"/>
                    </a:cubicBezTo>
                    <a:cubicBezTo>
                      <a:pt x="337" y="312"/>
                      <a:pt x="330" y="314"/>
                      <a:pt x="329" y="314"/>
                    </a:cubicBezTo>
                    <a:cubicBezTo>
                      <a:pt x="326" y="314"/>
                      <a:pt x="321" y="317"/>
                      <a:pt x="320" y="317"/>
                    </a:cubicBezTo>
                    <a:cubicBezTo>
                      <a:pt x="312" y="322"/>
                      <a:pt x="306" y="328"/>
                      <a:pt x="306" y="328"/>
                    </a:cubicBezTo>
                    <a:cubicBezTo>
                      <a:pt x="302" y="332"/>
                      <a:pt x="290" y="343"/>
                      <a:pt x="290" y="343"/>
                    </a:cubicBezTo>
                    <a:cubicBezTo>
                      <a:pt x="290" y="343"/>
                      <a:pt x="281" y="350"/>
                      <a:pt x="280" y="351"/>
                    </a:cubicBezTo>
                    <a:cubicBezTo>
                      <a:pt x="278" y="352"/>
                      <a:pt x="271" y="356"/>
                      <a:pt x="270" y="357"/>
                    </a:cubicBezTo>
                    <a:cubicBezTo>
                      <a:pt x="269" y="357"/>
                      <a:pt x="269" y="358"/>
                      <a:pt x="268" y="358"/>
                    </a:cubicBezTo>
                    <a:cubicBezTo>
                      <a:pt x="268" y="358"/>
                      <a:pt x="268" y="358"/>
                      <a:pt x="268" y="358"/>
                    </a:cubicBezTo>
                    <a:cubicBezTo>
                      <a:pt x="268" y="358"/>
                      <a:pt x="268" y="358"/>
                      <a:pt x="267" y="358"/>
                    </a:cubicBezTo>
                    <a:cubicBezTo>
                      <a:pt x="259" y="362"/>
                      <a:pt x="250" y="366"/>
                      <a:pt x="240" y="370"/>
                    </a:cubicBezTo>
                    <a:cubicBezTo>
                      <a:pt x="199" y="389"/>
                      <a:pt x="136" y="405"/>
                      <a:pt x="118" y="476"/>
                    </a:cubicBezTo>
                    <a:cubicBezTo>
                      <a:pt x="117" y="484"/>
                      <a:pt x="105" y="521"/>
                      <a:pt x="104" y="531"/>
                    </a:cubicBezTo>
                    <a:cubicBezTo>
                      <a:pt x="97" y="572"/>
                      <a:pt x="89" y="622"/>
                      <a:pt x="82" y="641"/>
                    </a:cubicBezTo>
                    <a:cubicBezTo>
                      <a:pt x="69" y="676"/>
                      <a:pt x="71" y="771"/>
                      <a:pt x="45" y="838"/>
                    </a:cubicBezTo>
                    <a:cubicBezTo>
                      <a:pt x="20" y="905"/>
                      <a:pt x="0" y="1195"/>
                      <a:pt x="0" y="1195"/>
                    </a:cubicBezTo>
                    <a:cubicBezTo>
                      <a:pt x="0" y="1195"/>
                      <a:pt x="0" y="1195"/>
                      <a:pt x="0" y="1195"/>
                    </a:cubicBezTo>
                    <a:cubicBezTo>
                      <a:pt x="7" y="1198"/>
                      <a:pt x="14" y="1200"/>
                      <a:pt x="21" y="1202"/>
                    </a:cubicBezTo>
                    <a:cubicBezTo>
                      <a:pt x="20" y="1217"/>
                      <a:pt x="17" y="1244"/>
                      <a:pt x="17" y="1246"/>
                    </a:cubicBezTo>
                    <a:cubicBezTo>
                      <a:pt x="17" y="1249"/>
                      <a:pt x="15" y="1257"/>
                      <a:pt x="18" y="1262"/>
                    </a:cubicBezTo>
                    <a:cubicBezTo>
                      <a:pt x="20" y="1267"/>
                      <a:pt x="24" y="1275"/>
                      <a:pt x="26" y="1282"/>
                    </a:cubicBezTo>
                    <a:cubicBezTo>
                      <a:pt x="28" y="1289"/>
                      <a:pt x="36" y="1312"/>
                      <a:pt x="37" y="1315"/>
                    </a:cubicBezTo>
                    <a:cubicBezTo>
                      <a:pt x="38" y="1319"/>
                      <a:pt x="42" y="1326"/>
                      <a:pt x="42" y="1327"/>
                    </a:cubicBezTo>
                    <a:cubicBezTo>
                      <a:pt x="43" y="1329"/>
                      <a:pt x="49" y="1336"/>
                      <a:pt x="51" y="1338"/>
                    </a:cubicBezTo>
                    <a:cubicBezTo>
                      <a:pt x="53" y="1339"/>
                      <a:pt x="56" y="1342"/>
                      <a:pt x="60" y="1346"/>
                    </a:cubicBezTo>
                    <a:cubicBezTo>
                      <a:pt x="64" y="1349"/>
                      <a:pt x="73" y="1355"/>
                      <a:pt x="76" y="1356"/>
                    </a:cubicBezTo>
                    <a:cubicBezTo>
                      <a:pt x="78" y="1358"/>
                      <a:pt x="80" y="1359"/>
                      <a:pt x="85" y="1362"/>
                    </a:cubicBezTo>
                    <a:cubicBezTo>
                      <a:pt x="91" y="1365"/>
                      <a:pt x="94" y="1365"/>
                      <a:pt x="96" y="1366"/>
                    </a:cubicBezTo>
                    <a:cubicBezTo>
                      <a:pt x="98" y="1367"/>
                      <a:pt x="106" y="1370"/>
                      <a:pt x="109" y="1370"/>
                    </a:cubicBezTo>
                    <a:cubicBezTo>
                      <a:pt x="111" y="1370"/>
                      <a:pt x="114" y="1367"/>
                      <a:pt x="114" y="1365"/>
                    </a:cubicBezTo>
                    <a:cubicBezTo>
                      <a:pt x="114" y="1363"/>
                      <a:pt x="112" y="1358"/>
                      <a:pt x="112" y="1358"/>
                    </a:cubicBezTo>
                    <a:cubicBezTo>
                      <a:pt x="112" y="1358"/>
                      <a:pt x="117" y="1352"/>
                      <a:pt x="115" y="1348"/>
                    </a:cubicBezTo>
                    <a:cubicBezTo>
                      <a:pt x="113" y="1343"/>
                      <a:pt x="110" y="1340"/>
                      <a:pt x="108" y="1339"/>
                    </a:cubicBezTo>
                    <a:cubicBezTo>
                      <a:pt x="105" y="1338"/>
                      <a:pt x="96" y="1334"/>
                      <a:pt x="96" y="1334"/>
                    </a:cubicBezTo>
                    <a:cubicBezTo>
                      <a:pt x="95" y="1331"/>
                      <a:pt x="95" y="1331"/>
                      <a:pt x="95" y="1331"/>
                    </a:cubicBezTo>
                    <a:cubicBezTo>
                      <a:pt x="95" y="1331"/>
                      <a:pt x="100" y="1331"/>
                      <a:pt x="99" y="1327"/>
                    </a:cubicBezTo>
                    <a:cubicBezTo>
                      <a:pt x="97" y="1323"/>
                      <a:pt x="93" y="1318"/>
                      <a:pt x="91" y="1317"/>
                    </a:cubicBezTo>
                    <a:cubicBezTo>
                      <a:pt x="89" y="1316"/>
                      <a:pt x="85" y="1314"/>
                      <a:pt x="85" y="1314"/>
                    </a:cubicBezTo>
                    <a:cubicBezTo>
                      <a:pt x="80" y="1309"/>
                      <a:pt x="80" y="1309"/>
                      <a:pt x="80" y="1309"/>
                    </a:cubicBezTo>
                    <a:cubicBezTo>
                      <a:pt x="80" y="1309"/>
                      <a:pt x="78" y="1292"/>
                      <a:pt x="77" y="1290"/>
                    </a:cubicBezTo>
                    <a:cubicBezTo>
                      <a:pt x="76" y="1287"/>
                      <a:pt x="73" y="1279"/>
                      <a:pt x="73" y="1279"/>
                    </a:cubicBezTo>
                    <a:cubicBezTo>
                      <a:pt x="73" y="1279"/>
                      <a:pt x="74" y="1275"/>
                      <a:pt x="73" y="1271"/>
                    </a:cubicBezTo>
                    <a:cubicBezTo>
                      <a:pt x="73" y="1266"/>
                      <a:pt x="72" y="1259"/>
                      <a:pt x="72" y="1259"/>
                    </a:cubicBezTo>
                    <a:cubicBezTo>
                      <a:pt x="72" y="1259"/>
                      <a:pt x="78" y="1259"/>
                      <a:pt x="80" y="1258"/>
                    </a:cubicBezTo>
                    <a:cubicBezTo>
                      <a:pt x="81" y="1258"/>
                      <a:pt x="89" y="1256"/>
                      <a:pt x="89" y="1256"/>
                    </a:cubicBezTo>
                    <a:cubicBezTo>
                      <a:pt x="89" y="1256"/>
                      <a:pt x="92" y="1269"/>
                      <a:pt x="92" y="1275"/>
                    </a:cubicBezTo>
                    <a:cubicBezTo>
                      <a:pt x="92" y="1281"/>
                      <a:pt x="94" y="1297"/>
                      <a:pt x="100" y="1305"/>
                    </a:cubicBezTo>
                    <a:cubicBezTo>
                      <a:pt x="106" y="1312"/>
                      <a:pt x="112" y="1316"/>
                      <a:pt x="118" y="1316"/>
                    </a:cubicBezTo>
                    <a:cubicBezTo>
                      <a:pt x="123" y="1316"/>
                      <a:pt x="127" y="1314"/>
                      <a:pt x="127" y="1310"/>
                    </a:cubicBezTo>
                    <a:cubicBezTo>
                      <a:pt x="127" y="1307"/>
                      <a:pt x="125" y="1295"/>
                      <a:pt x="125" y="1291"/>
                    </a:cubicBezTo>
                    <a:cubicBezTo>
                      <a:pt x="125" y="1289"/>
                      <a:pt x="124" y="1284"/>
                      <a:pt x="123" y="1279"/>
                    </a:cubicBezTo>
                    <a:cubicBezTo>
                      <a:pt x="122" y="1275"/>
                      <a:pt x="121" y="1272"/>
                      <a:pt x="121" y="1268"/>
                    </a:cubicBezTo>
                    <a:cubicBezTo>
                      <a:pt x="120" y="1261"/>
                      <a:pt x="118" y="1235"/>
                      <a:pt x="117" y="1226"/>
                    </a:cubicBezTo>
                    <a:cubicBezTo>
                      <a:pt x="116" y="1217"/>
                      <a:pt x="114" y="1205"/>
                      <a:pt x="112" y="1198"/>
                    </a:cubicBezTo>
                    <a:cubicBezTo>
                      <a:pt x="113" y="1198"/>
                      <a:pt x="114" y="1198"/>
                      <a:pt x="115" y="1198"/>
                    </a:cubicBezTo>
                    <a:cubicBezTo>
                      <a:pt x="129" y="1189"/>
                      <a:pt x="129" y="1189"/>
                      <a:pt x="129" y="1189"/>
                    </a:cubicBezTo>
                    <a:cubicBezTo>
                      <a:pt x="156" y="1007"/>
                      <a:pt x="156" y="1007"/>
                      <a:pt x="156" y="1007"/>
                    </a:cubicBezTo>
                    <a:cubicBezTo>
                      <a:pt x="174" y="948"/>
                      <a:pt x="186" y="814"/>
                      <a:pt x="186" y="814"/>
                    </a:cubicBezTo>
                    <a:cubicBezTo>
                      <a:pt x="188" y="788"/>
                      <a:pt x="202" y="782"/>
                      <a:pt x="205" y="782"/>
                    </a:cubicBezTo>
                    <a:cubicBezTo>
                      <a:pt x="205" y="785"/>
                      <a:pt x="205" y="786"/>
                      <a:pt x="205" y="786"/>
                    </a:cubicBezTo>
                    <a:cubicBezTo>
                      <a:pt x="203" y="805"/>
                      <a:pt x="203" y="805"/>
                      <a:pt x="203" y="805"/>
                    </a:cubicBezTo>
                    <a:cubicBezTo>
                      <a:pt x="202" y="856"/>
                      <a:pt x="199" y="910"/>
                      <a:pt x="193" y="951"/>
                    </a:cubicBezTo>
                    <a:cubicBezTo>
                      <a:pt x="193" y="952"/>
                      <a:pt x="193" y="952"/>
                      <a:pt x="193" y="952"/>
                    </a:cubicBezTo>
                    <a:cubicBezTo>
                      <a:pt x="192" y="966"/>
                      <a:pt x="189" y="1024"/>
                      <a:pt x="182" y="1057"/>
                    </a:cubicBezTo>
                    <a:cubicBezTo>
                      <a:pt x="174" y="1095"/>
                      <a:pt x="179" y="1299"/>
                      <a:pt x="181" y="1309"/>
                    </a:cubicBezTo>
                    <a:cubicBezTo>
                      <a:pt x="182" y="1318"/>
                      <a:pt x="197" y="1320"/>
                      <a:pt x="197" y="1320"/>
                    </a:cubicBezTo>
                    <a:cubicBezTo>
                      <a:pt x="197" y="1320"/>
                      <a:pt x="202" y="1348"/>
                      <a:pt x="204" y="1388"/>
                    </a:cubicBezTo>
                    <a:cubicBezTo>
                      <a:pt x="205" y="1427"/>
                      <a:pt x="215" y="1586"/>
                      <a:pt x="210" y="1640"/>
                    </a:cubicBezTo>
                    <a:cubicBezTo>
                      <a:pt x="206" y="1695"/>
                      <a:pt x="208" y="1822"/>
                      <a:pt x="212" y="1888"/>
                    </a:cubicBezTo>
                    <a:cubicBezTo>
                      <a:pt x="216" y="1953"/>
                      <a:pt x="253" y="2048"/>
                      <a:pt x="257" y="2083"/>
                    </a:cubicBezTo>
                    <a:cubicBezTo>
                      <a:pt x="261" y="2119"/>
                      <a:pt x="266" y="2123"/>
                      <a:pt x="273" y="2131"/>
                    </a:cubicBezTo>
                    <a:cubicBezTo>
                      <a:pt x="280" y="2139"/>
                      <a:pt x="266" y="2192"/>
                      <a:pt x="265" y="2214"/>
                    </a:cubicBezTo>
                    <a:cubicBezTo>
                      <a:pt x="263" y="2235"/>
                      <a:pt x="296" y="2264"/>
                      <a:pt x="360" y="2276"/>
                    </a:cubicBezTo>
                    <a:cubicBezTo>
                      <a:pt x="365" y="2277"/>
                      <a:pt x="369" y="2278"/>
                      <a:pt x="373" y="2278"/>
                    </a:cubicBezTo>
                    <a:cubicBezTo>
                      <a:pt x="375" y="2278"/>
                      <a:pt x="375" y="2278"/>
                      <a:pt x="375" y="2278"/>
                    </a:cubicBezTo>
                    <a:cubicBezTo>
                      <a:pt x="421" y="2277"/>
                      <a:pt x="407" y="2221"/>
                      <a:pt x="407" y="2195"/>
                    </a:cubicBezTo>
                    <a:cubicBezTo>
                      <a:pt x="407" y="2166"/>
                      <a:pt x="387" y="2144"/>
                      <a:pt x="387" y="2127"/>
                    </a:cubicBezTo>
                    <a:cubicBezTo>
                      <a:pt x="387" y="2109"/>
                      <a:pt x="385" y="2095"/>
                      <a:pt x="392" y="2071"/>
                    </a:cubicBezTo>
                    <a:cubicBezTo>
                      <a:pt x="399" y="2047"/>
                      <a:pt x="375" y="2015"/>
                      <a:pt x="366" y="1991"/>
                    </a:cubicBezTo>
                    <a:cubicBezTo>
                      <a:pt x="358" y="1966"/>
                      <a:pt x="350" y="1942"/>
                      <a:pt x="350" y="1913"/>
                    </a:cubicBezTo>
                    <a:cubicBezTo>
                      <a:pt x="350" y="1885"/>
                      <a:pt x="349" y="1818"/>
                      <a:pt x="349" y="1782"/>
                    </a:cubicBezTo>
                    <a:cubicBezTo>
                      <a:pt x="349" y="1745"/>
                      <a:pt x="357" y="1692"/>
                      <a:pt x="364" y="1666"/>
                    </a:cubicBezTo>
                    <a:cubicBezTo>
                      <a:pt x="371" y="1640"/>
                      <a:pt x="368" y="1576"/>
                      <a:pt x="379" y="1540"/>
                    </a:cubicBezTo>
                    <a:cubicBezTo>
                      <a:pt x="390" y="1503"/>
                      <a:pt x="403" y="1446"/>
                      <a:pt x="413" y="1407"/>
                    </a:cubicBezTo>
                    <a:cubicBezTo>
                      <a:pt x="422" y="1367"/>
                      <a:pt x="445" y="1314"/>
                      <a:pt x="445" y="1314"/>
                    </a:cubicBezTo>
                    <a:cubicBezTo>
                      <a:pt x="445" y="1314"/>
                      <a:pt x="444" y="1367"/>
                      <a:pt x="449" y="1386"/>
                    </a:cubicBezTo>
                    <a:cubicBezTo>
                      <a:pt x="455" y="1405"/>
                      <a:pt x="463" y="1462"/>
                      <a:pt x="463" y="1495"/>
                    </a:cubicBezTo>
                    <a:cubicBezTo>
                      <a:pt x="463" y="1528"/>
                      <a:pt x="467" y="1598"/>
                      <a:pt x="471" y="1620"/>
                    </a:cubicBezTo>
                    <a:cubicBezTo>
                      <a:pt x="475" y="1642"/>
                      <a:pt x="491" y="1665"/>
                      <a:pt x="486" y="1682"/>
                    </a:cubicBezTo>
                    <a:cubicBezTo>
                      <a:pt x="480" y="1700"/>
                      <a:pt x="480" y="1772"/>
                      <a:pt x="472" y="1836"/>
                    </a:cubicBezTo>
                    <a:cubicBezTo>
                      <a:pt x="464" y="1900"/>
                      <a:pt x="470" y="1985"/>
                      <a:pt x="464" y="2002"/>
                    </a:cubicBezTo>
                    <a:cubicBezTo>
                      <a:pt x="459" y="2018"/>
                      <a:pt x="448" y="2044"/>
                      <a:pt x="445" y="2075"/>
                    </a:cubicBezTo>
                    <a:cubicBezTo>
                      <a:pt x="442" y="2106"/>
                      <a:pt x="451" y="2124"/>
                      <a:pt x="445" y="2120"/>
                    </a:cubicBezTo>
                    <a:cubicBezTo>
                      <a:pt x="440" y="2116"/>
                      <a:pt x="441" y="2143"/>
                      <a:pt x="442" y="2155"/>
                    </a:cubicBezTo>
                    <a:cubicBezTo>
                      <a:pt x="444" y="2167"/>
                      <a:pt x="487" y="2178"/>
                      <a:pt x="512" y="2182"/>
                    </a:cubicBezTo>
                    <a:cubicBezTo>
                      <a:pt x="536" y="2187"/>
                      <a:pt x="528" y="2178"/>
                      <a:pt x="529" y="2172"/>
                    </a:cubicBezTo>
                    <a:cubicBezTo>
                      <a:pt x="531" y="2165"/>
                      <a:pt x="555" y="2180"/>
                      <a:pt x="567" y="2193"/>
                    </a:cubicBezTo>
                    <a:cubicBezTo>
                      <a:pt x="580" y="2207"/>
                      <a:pt x="590" y="2225"/>
                      <a:pt x="661" y="2237"/>
                    </a:cubicBezTo>
                    <a:cubicBezTo>
                      <a:pt x="732" y="2249"/>
                      <a:pt x="764" y="2222"/>
                      <a:pt x="764" y="2212"/>
                    </a:cubicBezTo>
                    <a:cubicBezTo>
                      <a:pt x="764" y="2203"/>
                      <a:pt x="734" y="2184"/>
                      <a:pt x="699" y="2167"/>
                    </a:cubicBezTo>
                    <a:cubicBezTo>
                      <a:pt x="664" y="2151"/>
                      <a:pt x="626" y="2124"/>
                      <a:pt x="626" y="2124"/>
                    </a:cubicBezTo>
                    <a:cubicBezTo>
                      <a:pt x="626" y="2124"/>
                      <a:pt x="631" y="2095"/>
                      <a:pt x="623" y="2062"/>
                    </a:cubicBezTo>
                    <a:cubicBezTo>
                      <a:pt x="615" y="2028"/>
                      <a:pt x="623" y="2013"/>
                      <a:pt x="624" y="1992"/>
                    </a:cubicBezTo>
                    <a:cubicBezTo>
                      <a:pt x="626" y="1972"/>
                      <a:pt x="635" y="1888"/>
                      <a:pt x="639" y="1845"/>
                    </a:cubicBezTo>
                    <a:cubicBezTo>
                      <a:pt x="643" y="1803"/>
                      <a:pt x="657" y="1731"/>
                      <a:pt x="657" y="1696"/>
                    </a:cubicBezTo>
                    <a:cubicBezTo>
                      <a:pt x="657" y="1661"/>
                      <a:pt x="664" y="1589"/>
                      <a:pt x="664" y="1571"/>
                    </a:cubicBezTo>
                    <a:cubicBezTo>
                      <a:pt x="664" y="1432"/>
                      <a:pt x="664" y="1432"/>
                      <a:pt x="664" y="1432"/>
                    </a:cubicBezTo>
                    <a:cubicBezTo>
                      <a:pt x="664" y="1375"/>
                      <a:pt x="654" y="1311"/>
                      <a:pt x="651" y="1296"/>
                    </a:cubicBezTo>
                    <a:cubicBezTo>
                      <a:pt x="649" y="1282"/>
                      <a:pt x="631" y="1243"/>
                      <a:pt x="647" y="1264"/>
                    </a:cubicBezTo>
                    <a:cubicBezTo>
                      <a:pt x="661" y="1282"/>
                      <a:pt x="673" y="1251"/>
                      <a:pt x="666" y="1208"/>
                    </a:cubicBezTo>
                    <a:cubicBezTo>
                      <a:pt x="663" y="1191"/>
                      <a:pt x="668" y="1195"/>
                      <a:pt x="660" y="1127"/>
                    </a:cubicBezTo>
                    <a:cubicBezTo>
                      <a:pt x="651" y="1059"/>
                      <a:pt x="650" y="965"/>
                      <a:pt x="650" y="965"/>
                    </a:cubicBezTo>
                    <a:cubicBezTo>
                      <a:pt x="656" y="769"/>
                      <a:pt x="656" y="769"/>
                      <a:pt x="656" y="769"/>
                    </a:cubicBezTo>
                    <a:cubicBezTo>
                      <a:pt x="691" y="824"/>
                      <a:pt x="724" y="815"/>
                      <a:pt x="724" y="815"/>
                    </a:cubicBezTo>
                    <a:cubicBezTo>
                      <a:pt x="751" y="817"/>
                      <a:pt x="768" y="789"/>
                      <a:pt x="768" y="789"/>
                    </a:cubicBezTo>
                    <a:cubicBezTo>
                      <a:pt x="804" y="731"/>
                      <a:pt x="804" y="731"/>
                      <a:pt x="804" y="731"/>
                    </a:cubicBezTo>
                    <a:cubicBezTo>
                      <a:pt x="838" y="639"/>
                      <a:pt x="838" y="639"/>
                      <a:pt x="838" y="639"/>
                    </a:cubicBezTo>
                    <a:cubicBezTo>
                      <a:pt x="849" y="597"/>
                      <a:pt x="849" y="597"/>
                      <a:pt x="849" y="597"/>
                    </a:cubicBezTo>
                    <a:cubicBezTo>
                      <a:pt x="852" y="584"/>
                      <a:pt x="845" y="565"/>
                      <a:pt x="837" y="550"/>
                    </a:cubicBezTo>
                    <a:cubicBezTo>
                      <a:pt x="837" y="550"/>
                      <a:pt x="837" y="550"/>
                      <a:pt x="837" y="550"/>
                    </a:cubicBezTo>
                    <a:cubicBezTo>
                      <a:pt x="837" y="550"/>
                      <a:pt x="837" y="550"/>
                      <a:pt x="837" y="550"/>
                    </a:cubicBezTo>
                    <a:cubicBezTo>
                      <a:pt x="836" y="548"/>
                      <a:pt x="835" y="546"/>
                      <a:pt x="835" y="545"/>
                    </a:cubicBezTo>
                    <a:cubicBezTo>
                      <a:pt x="835" y="542"/>
                      <a:pt x="836" y="539"/>
                      <a:pt x="837" y="536"/>
                    </a:cubicBezTo>
                    <a:cubicBezTo>
                      <a:pt x="838" y="534"/>
                      <a:pt x="846" y="523"/>
                      <a:pt x="850" y="519"/>
                    </a:cubicBezTo>
                    <a:cubicBezTo>
                      <a:pt x="854" y="515"/>
                      <a:pt x="857" y="511"/>
                      <a:pt x="859" y="507"/>
                    </a:cubicBezTo>
                    <a:cubicBezTo>
                      <a:pt x="861" y="503"/>
                      <a:pt x="864" y="499"/>
                      <a:pt x="867" y="498"/>
                    </a:cubicBezTo>
                    <a:cubicBezTo>
                      <a:pt x="869" y="497"/>
                      <a:pt x="871" y="494"/>
                      <a:pt x="872" y="491"/>
                    </a:cubicBezTo>
                    <a:cubicBezTo>
                      <a:pt x="873" y="489"/>
                      <a:pt x="872" y="484"/>
                      <a:pt x="872" y="484"/>
                    </a:cubicBezTo>
                    <a:cubicBezTo>
                      <a:pt x="872" y="484"/>
                      <a:pt x="875" y="483"/>
                      <a:pt x="877" y="481"/>
                    </a:cubicBezTo>
                    <a:cubicBezTo>
                      <a:pt x="879" y="480"/>
                      <a:pt x="881" y="475"/>
                      <a:pt x="881" y="471"/>
                    </a:cubicBezTo>
                    <a:cubicBezTo>
                      <a:pt x="882" y="466"/>
                      <a:pt x="881" y="461"/>
                      <a:pt x="881" y="461"/>
                    </a:cubicBezTo>
                    <a:cubicBezTo>
                      <a:pt x="881" y="460"/>
                      <a:pt x="880" y="457"/>
                      <a:pt x="879" y="456"/>
                    </a:cubicBezTo>
                    <a:cubicBezTo>
                      <a:pt x="878" y="454"/>
                      <a:pt x="878" y="452"/>
                      <a:pt x="878" y="452"/>
                    </a:cubicBezTo>
                    <a:lnTo>
                      <a:pt x="879" y="4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grpSp>
      </p:grpSp>
      <p:grpSp>
        <p:nvGrpSpPr>
          <p:cNvPr id="28" name="Group 206"/>
          <p:cNvGrpSpPr/>
          <p:nvPr/>
        </p:nvGrpSpPr>
        <p:grpSpPr>
          <a:xfrm rot="384079">
            <a:off x="3401520" y="1476002"/>
            <a:ext cx="424614" cy="308187"/>
            <a:chOff x="3051175" y="1523999"/>
            <a:chExt cx="839896" cy="609601"/>
          </a:xfrm>
        </p:grpSpPr>
        <p:sp>
          <p:nvSpPr>
            <p:cNvPr id="208" name="Arc 207"/>
            <p:cNvSpPr/>
            <p:nvPr/>
          </p:nvSpPr>
          <p:spPr>
            <a:xfrm>
              <a:off x="3051175" y="1523999"/>
              <a:ext cx="839896" cy="609601"/>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09" name="Arc 208"/>
            <p:cNvSpPr>
              <a:spLocks noChangeAspect="1"/>
            </p:cNvSpPr>
            <p:nvPr/>
          </p:nvSpPr>
          <p:spPr>
            <a:xfrm>
              <a:off x="3197557" y="1669141"/>
              <a:ext cx="547133" cy="397112"/>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10" name="Arc 209"/>
            <p:cNvSpPr>
              <a:spLocks noChangeAspect="1"/>
            </p:cNvSpPr>
            <p:nvPr/>
          </p:nvSpPr>
          <p:spPr>
            <a:xfrm>
              <a:off x="3341539" y="1812156"/>
              <a:ext cx="259168" cy="188105"/>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grpSp>
        <p:nvGrpSpPr>
          <p:cNvPr id="29" name="Group 210"/>
          <p:cNvGrpSpPr/>
          <p:nvPr/>
        </p:nvGrpSpPr>
        <p:grpSpPr>
          <a:xfrm rot="17112733">
            <a:off x="917161" y="2840101"/>
            <a:ext cx="424614" cy="308187"/>
            <a:chOff x="3051175" y="1523999"/>
            <a:chExt cx="839896" cy="609601"/>
          </a:xfrm>
        </p:grpSpPr>
        <p:sp>
          <p:nvSpPr>
            <p:cNvPr id="212" name="Arc 211"/>
            <p:cNvSpPr/>
            <p:nvPr/>
          </p:nvSpPr>
          <p:spPr>
            <a:xfrm>
              <a:off x="3051175" y="1523999"/>
              <a:ext cx="839896" cy="609601"/>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13" name="Arc 212"/>
            <p:cNvSpPr>
              <a:spLocks noChangeAspect="1"/>
            </p:cNvSpPr>
            <p:nvPr/>
          </p:nvSpPr>
          <p:spPr>
            <a:xfrm>
              <a:off x="3197557" y="1669141"/>
              <a:ext cx="547133" cy="397112"/>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sp>
          <p:nvSpPr>
            <p:cNvPr id="214" name="Arc 213"/>
            <p:cNvSpPr>
              <a:spLocks noChangeAspect="1"/>
            </p:cNvSpPr>
            <p:nvPr/>
          </p:nvSpPr>
          <p:spPr>
            <a:xfrm>
              <a:off x="3341539" y="1812156"/>
              <a:ext cx="259168" cy="188105"/>
            </a:xfrm>
            <a:prstGeom prst="arc">
              <a:avLst>
                <a:gd name="adj1" fmla="val 12217026"/>
                <a:gd name="adj2" fmla="val 20004371"/>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a typeface="ＭＳ Ｐゴシック"/>
              </a:endParaRPr>
            </a:p>
          </p:txBody>
        </p:sp>
      </p:grpSp>
    </p:spTree>
    <p:extLst>
      <p:ext uri="{BB962C8B-B14F-4D97-AF65-F5344CB8AC3E}">
        <p14:creationId xmlns:p14="http://schemas.microsoft.com/office/powerpoint/2010/main" val="228204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par>
                          <p:cTn id="23" fill="hold">
                            <p:stCondLst>
                              <p:cond delay="500"/>
                            </p:stCondLst>
                            <p:childTnLst>
                              <p:par>
                                <p:cTn id="24" presetID="0" presetClass="path" presetSubtype="0" fill="hold" nodeType="afterEffect">
                                  <p:stCondLst>
                                    <p:cond delay="0"/>
                                  </p:stCondLst>
                                  <p:childTnLst>
                                    <p:animMotion origin="layout" path="M -3.61111E-6 3.7037E-6 L -0.07326 -0.13488 L 0.13403 -0.39661 L 0.07083 -0.46544 " pathEditMode="relative" ptsTypes="AAAA">
                                      <p:cBhvr>
                                        <p:cTn id="25" dur="2000" fill="hold"/>
                                        <p:tgtEl>
                                          <p:spTgt spid="21"/>
                                        </p:tgtEl>
                                        <p:attrNameLst>
                                          <p:attrName>ppt_x</p:attrName>
                                          <p:attrName>ppt_y</p:attrName>
                                        </p:attrNameLst>
                                      </p:cBhvr>
                                    </p:animMotion>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par>
                          <p:cTn id="35" fill="hold">
                            <p:stCondLst>
                              <p:cond delay="500"/>
                            </p:stCondLst>
                            <p:childTnLst>
                              <p:par>
                                <p:cTn id="36" presetID="0" presetClass="path" presetSubtype="0" fill="hold" nodeType="afterEffect">
                                  <p:stCondLst>
                                    <p:cond delay="0"/>
                                  </p:stCondLst>
                                  <p:childTnLst>
                                    <p:animMotion origin="layout" path="M 0.07083 -0.46543 L -0.04757 -0.34166 L 0.00226 -0.2642 L -0.10451 -0.12932 L -0.16806 -0.2395 " pathEditMode="relative" ptsTypes="AAAAA">
                                      <p:cBhvr>
                                        <p:cTn id="37" dur="2000" fill="hold"/>
                                        <p:tgtEl>
                                          <p:spTgt spid="21"/>
                                        </p:tgtEl>
                                        <p:attrNameLst>
                                          <p:attrName>ppt_x</p:attrName>
                                          <p:attrName>ppt_y</p:attrName>
                                        </p:attrNameLst>
                                      </p:cBhvr>
                                    </p:animMotion>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13"/>
                                        </p:tgtEl>
                                      </p:cBhvr>
                                    </p:animEffect>
                                    <p:set>
                                      <p:cBhvr>
                                        <p:cTn id="49" dur="1" fill="hold">
                                          <p:stCondLst>
                                            <p:cond delay="499"/>
                                          </p:stCondLst>
                                        </p:cTn>
                                        <p:tgtEl>
                                          <p:spTgt spid="113"/>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par>
                                <p:cTn id="53" presetID="10" presetClass="exit" presetSubtype="0" fill="hold" nodeType="with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par>
                          <p:cTn id="69" fill="hold">
                            <p:stCondLst>
                              <p:cond delay="500"/>
                            </p:stCondLst>
                            <p:childTnLst>
                              <p:par>
                                <p:cTn id="70" presetID="0" presetClass="path" presetSubtype="0" fill="hold" nodeType="afterEffect">
                                  <p:stCondLst>
                                    <p:cond delay="0"/>
                                  </p:stCondLst>
                                  <p:childTnLst>
                                    <p:animMotion origin="layout" path="M 2.5E-6 -7.40741E-7 L -0.07327 -0.13488 L 0.13403 -0.3966 L 0.07083 -0.46543 " pathEditMode="relative" rAng="0" ptsTypes="AAAA">
                                      <p:cBhvr>
                                        <p:cTn id="71" dur="2000" fill="hold"/>
                                        <p:tgtEl>
                                          <p:spTgt spid="26"/>
                                        </p:tgtEl>
                                        <p:attrNameLst>
                                          <p:attrName>ppt_x</p:attrName>
                                          <p:attrName>ppt_y</p:attrName>
                                        </p:attrNameLst>
                                      </p:cBhvr>
                                      <p:rCtr x="3038" y="-23272"/>
                                    </p:animMotion>
                                  </p:childTnLst>
                                </p:cTn>
                              </p:par>
                            </p:childTnLst>
                          </p:cTn>
                        </p:par>
                        <p:par>
                          <p:cTn id="72" fill="hold">
                            <p:stCondLst>
                              <p:cond delay="250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childTnLst>
                          </p:cTn>
                        </p:par>
                        <p:par>
                          <p:cTn id="81" fill="hold">
                            <p:stCondLst>
                              <p:cond delay="500"/>
                            </p:stCondLst>
                            <p:childTnLst>
                              <p:par>
                                <p:cTn id="82" presetID="0" presetClass="path" presetSubtype="0" fill="hold" nodeType="afterEffect">
                                  <p:stCondLst>
                                    <p:cond delay="0"/>
                                  </p:stCondLst>
                                  <p:childTnLst>
                                    <p:animMotion origin="layout" path="M 0.07083 -0.46543 L -0.04757 -0.34167 L 0.00225 -0.2642 L -0.10452 -0.12932 L -0.16806 -0.23951 " pathEditMode="relative" rAng="0" ptsTypes="AAAAA">
                                      <p:cBhvr>
                                        <p:cTn id="83" dur="2000" fill="hold"/>
                                        <p:tgtEl>
                                          <p:spTgt spid="26"/>
                                        </p:tgtEl>
                                        <p:attrNameLst>
                                          <p:attrName>ppt_x</p:attrName>
                                          <p:attrName>ppt_y</p:attrName>
                                        </p:attrNameLst>
                                      </p:cBhvr>
                                      <p:rCtr x="-11944" y="16790"/>
                                    </p:animMotion>
                                  </p:childTnLst>
                                </p:cTn>
                              </p:par>
                            </p:childTnLst>
                          </p:cTn>
                        </p:par>
                        <p:par>
                          <p:cTn id="84" fill="hold">
                            <p:stCondLst>
                              <p:cond delay="2500"/>
                            </p:stCondLst>
                            <p:childTnLst>
                              <p:par>
                                <p:cTn id="85" presetID="10" presetClass="entr" presetSubtype="0"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par>
                          <p:cTn id="88" fill="hold">
                            <p:stCondLst>
                              <p:cond delay="3000"/>
                            </p:stCondLst>
                            <p:childTnLst>
                              <p:par>
                                <p:cTn id="89" presetID="10"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6"/>
          <p:cNvPicPr>
            <a:picLocks noChangeAspect="1"/>
          </p:cNvPicPr>
          <p:nvPr/>
        </p:nvPicPr>
        <p:blipFill>
          <a:blip r:embed="rId3" cstate="email">
            <a:extLst>
              <a:ext uri="{28A0092B-C50C-407E-A947-70E740481C1C}">
                <a14:useLocalDpi xmlns:a14="http://schemas.microsoft.com/office/drawing/2010/main"/>
              </a:ext>
            </a:extLst>
          </a:blip>
          <a:srcRect t="20864" b="8179"/>
          <a:stretch>
            <a:fillRect/>
          </a:stretch>
        </p:blipFill>
        <p:spPr bwMode="auto">
          <a:xfrm>
            <a:off x="0" y="1073153"/>
            <a:ext cx="9144000" cy="36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 name="Rectangle 195"/>
          <p:cNvSpPr/>
          <p:nvPr/>
        </p:nvSpPr>
        <p:spPr>
          <a:xfrm>
            <a:off x="-12700" y="1073154"/>
            <a:ext cx="9155114" cy="3649660"/>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atin typeface="Arial"/>
              <a:ea typeface="ＭＳ Ｐゴシック"/>
            </a:endParaRPr>
          </a:p>
        </p:txBody>
      </p:sp>
      <p:sp>
        <p:nvSpPr>
          <p:cNvPr id="20" name="TextBox 19"/>
          <p:cNvSpPr txBox="1"/>
          <p:nvPr/>
        </p:nvSpPr>
        <p:spPr>
          <a:xfrm>
            <a:off x="338138" y="4492000"/>
            <a:ext cx="1654620" cy="200055"/>
          </a:xfrm>
          <a:prstGeom prst="rect">
            <a:avLst/>
          </a:prstGeom>
          <a:noFill/>
        </p:spPr>
        <p:txBody>
          <a:bodyPr wrap="none">
            <a:spAutoFit/>
          </a:bodyPr>
          <a:lstStyle/>
          <a:p>
            <a:pPr>
              <a:defRPr/>
            </a:pPr>
            <a:r>
              <a:rPr lang="ja-JP" altLang="en-US" sz="700" dirty="0">
                <a:solidFill>
                  <a:schemeClr val="tx1">
                    <a:lumMod val="60000"/>
                    <a:lumOff val="40000"/>
                  </a:schemeClr>
                </a:solidFill>
                <a:latin typeface="Arial"/>
                <a:ea typeface="ＭＳ Ｐゴシック"/>
              </a:rPr>
              <a:t>出典：</a:t>
            </a:r>
            <a:r>
              <a:rPr lang="en-US" altLang="ja-JP" sz="700" dirty="0">
                <a:solidFill>
                  <a:schemeClr val="tx1">
                    <a:lumMod val="60000"/>
                    <a:lumOff val="40000"/>
                  </a:schemeClr>
                </a:solidFill>
                <a:latin typeface="Arial"/>
                <a:ea typeface="ＭＳ Ｐゴシック"/>
              </a:rPr>
              <a:t>2016 Virtual Networking Index </a:t>
            </a:r>
          </a:p>
        </p:txBody>
      </p:sp>
      <p:sp>
        <p:nvSpPr>
          <p:cNvPr id="11" name="Title 10"/>
          <p:cNvSpPr>
            <a:spLocks noGrp="1"/>
          </p:cNvSpPr>
          <p:nvPr>
            <p:ph type="title"/>
          </p:nvPr>
        </p:nvSpPr>
        <p:spPr/>
        <p:txBody>
          <a:bodyPr/>
          <a:lstStyle/>
          <a:p>
            <a:r>
              <a:rPr lang="ja-JP" altLang="en-US">
                <a:latin typeface="Arial"/>
                <a:ea typeface="ＭＳ Ｐゴシック"/>
              </a:rPr>
              <a:t>デジタル ビジネスの影響</a:t>
            </a:r>
            <a:endParaRPr lang="ja-JP" altLang="en-US" dirty="0">
              <a:latin typeface="Arial"/>
              <a:ea typeface="ＭＳ Ｐゴシック"/>
            </a:endParaRPr>
          </a:p>
        </p:txBody>
      </p:sp>
      <p:grpSp>
        <p:nvGrpSpPr>
          <p:cNvPr id="2" name="Group 41"/>
          <p:cNvGrpSpPr>
            <a:grpSpLocks/>
          </p:cNvGrpSpPr>
          <p:nvPr/>
        </p:nvGrpSpPr>
        <p:grpSpPr bwMode="auto">
          <a:xfrm>
            <a:off x="3313870" y="1471342"/>
            <a:ext cx="6356540" cy="1631216"/>
            <a:chOff x="3833712" y="1552791"/>
            <a:chExt cx="3625244" cy="1630431"/>
          </a:xfrm>
        </p:grpSpPr>
        <p:sp>
          <p:nvSpPr>
            <p:cNvPr id="1037" name="TextBox 39"/>
            <p:cNvSpPr txBox="1">
              <a:spLocks noChangeArrowheads="1"/>
            </p:cNvSpPr>
            <p:nvPr/>
          </p:nvSpPr>
          <p:spPr bwMode="auto">
            <a:xfrm>
              <a:off x="3833712" y="1552791"/>
              <a:ext cx="3517740" cy="163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0000" b="1" dirty="0">
                  <a:solidFill>
                    <a:schemeClr val="tx2"/>
                  </a:solidFill>
                  <a:latin typeface="Arial"/>
                  <a:ea typeface="ＭＳ Ｐゴシック"/>
                </a:rPr>
                <a:t>10 </a:t>
              </a:r>
              <a:r>
                <a:rPr lang="ja-JP" altLang="en-US" sz="10000" b="1" dirty="0">
                  <a:solidFill>
                    <a:schemeClr val="tx2"/>
                  </a:solidFill>
                  <a:latin typeface="Arial"/>
                  <a:ea typeface="ＭＳ Ｐゴシック"/>
                </a:rPr>
                <a:t>倍</a:t>
              </a:r>
            </a:p>
          </p:txBody>
        </p:sp>
        <p:sp>
          <p:nvSpPr>
            <p:cNvPr id="1038" name="TextBox 40"/>
            <p:cNvSpPr txBox="1">
              <a:spLocks noChangeArrowheads="1"/>
            </p:cNvSpPr>
            <p:nvPr/>
          </p:nvSpPr>
          <p:spPr bwMode="auto">
            <a:xfrm>
              <a:off x="5674885" y="1882075"/>
              <a:ext cx="1784071" cy="101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dirty="0">
                  <a:latin typeface="Arial"/>
                  <a:ea typeface="ＭＳ Ｐゴシック"/>
                </a:rPr>
                <a:t>モバイル データ ト</a:t>
              </a:r>
              <a:br>
                <a:rPr lang="en-US" altLang="ja-JP" sz="2000" dirty="0">
                  <a:latin typeface="Arial"/>
                  <a:ea typeface="ＭＳ Ｐゴシック"/>
                </a:rPr>
              </a:br>
              <a:r>
                <a:rPr lang="ja-JP" altLang="en-US" sz="2000" dirty="0">
                  <a:latin typeface="Arial"/>
                  <a:ea typeface="ＭＳ Ｐゴシック"/>
                </a:rPr>
                <a:t>ラフィックの 増加率 </a:t>
              </a:r>
            </a:p>
            <a:p>
              <a:pPr eaLnBrk="1" hangingPunct="1"/>
              <a:r>
                <a:rPr lang="ja-JP" altLang="en-US" sz="2000" dirty="0">
                  <a:latin typeface="Arial"/>
                  <a:ea typeface="ＭＳ Ｐゴシック"/>
                </a:rPr>
                <a:t>（</a:t>
              </a:r>
              <a:r>
                <a:rPr lang="en-US" altLang="ja-JP" sz="2000" dirty="0">
                  <a:latin typeface="Arial"/>
                  <a:ea typeface="ＭＳ Ｐゴシック"/>
                </a:rPr>
                <a:t>2014 </a:t>
              </a:r>
              <a:r>
                <a:rPr lang="ja-JP" altLang="en-US" sz="2000" dirty="0">
                  <a:latin typeface="Arial"/>
                  <a:ea typeface="ＭＳ Ｐゴシック"/>
                </a:rPr>
                <a:t>～ </a:t>
              </a:r>
              <a:r>
                <a:rPr lang="en-US" altLang="ja-JP" sz="2000" dirty="0">
                  <a:latin typeface="Arial"/>
                  <a:ea typeface="ＭＳ Ｐゴシック"/>
                </a:rPr>
                <a:t>2019 </a:t>
              </a:r>
              <a:r>
                <a:rPr lang="ja-JP" altLang="en-US" sz="2000" dirty="0">
                  <a:latin typeface="Arial"/>
                  <a:ea typeface="ＭＳ Ｐゴシック"/>
                </a:rPr>
                <a:t>年）</a:t>
              </a:r>
              <a:r>
                <a:rPr lang="en-US" altLang="ja-JP" sz="2000" baseline="30000" dirty="0">
                  <a:latin typeface="Arial"/>
                  <a:ea typeface="ＭＳ Ｐゴシック"/>
                </a:rPr>
                <a:t>1 </a:t>
              </a:r>
            </a:p>
          </p:txBody>
        </p:sp>
      </p:grpSp>
      <p:cxnSp>
        <p:nvCxnSpPr>
          <p:cNvPr id="50" name="Straight Connector 49"/>
          <p:cNvCxnSpPr/>
          <p:nvPr/>
        </p:nvCxnSpPr>
        <p:spPr>
          <a:xfrm>
            <a:off x="246063" y="3189025"/>
            <a:ext cx="8632825"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53"/>
          <p:cNvGrpSpPr>
            <a:grpSpLocks/>
          </p:cNvGrpSpPr>
          <p:nvPr/>
        </p:nvGrpSpPr>
        <p:grpSpPr bwMode="auto">
          <a:xfrm>
            <a:off x="511250" y="3512877"/>
            <a:ext cx="8367638" cy="923330"/>
            <a:chOff x="510829" y="3602563"/>
            <a:chExt cx="8368821" cy="923641"/>
          </a:xfrm>
        </p:grpSpPr>
        <p:sp>
          <p:nvSpPr>
            <p:cNvPr id="1032" name="Rectangle 47"/>
            <p:cNvSpPr>
              <a:spLocks noChangeArrowheads="1"/>
            </p:cNvSpPr>
            <p:nvPr/>
          </p:nvSpPr>
          <p:spPr bwMode="auto">
            <a:xfrm>
              <a:off x="510829" y="3602563"/>
              <a:ext cx="2525947" cy="92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buClr>
                  <a:schemeClr val="tx2"/>
                </a:buClr>
              </a:pPr>
              <a:r>
                <a:rPr lang="ja-JP" altLang="en-US" dirty="0">
                  <a:latin typeface="Arial"/>
                  <a:ea typeface="ＭＳ Ｐゴシック"/>
                </a:rPr>
                <a:t>ピーク時のネットワーク パフォーマンスに対する期待の高まり</a:t>
              </a:r>
              <a:endParaRPr lang="ja-JP" altLang="en-US" sz="1800" dirty="0">
                <a:latin typeface="Arial"/>
                <a:ea typeface="ＭＳ Ｐゴシック"/>
              </a:endParaRPr>
            </a:p>
          </p:txBody>
        </p:sp>
        <p:sp>
          <p:nvSpPr>
            <p:cNvPr id="1033" name="Rectangle 191"/>
            <p:cNvSpPr>
              <a:spLocks noChangeArrowheads="1"/>
            </p:cNvSpPr>
            <p:nvPr/>
          </p:nvSpPr>
          <p:spPr bwMode="auto">
            <a:xfrm>
              <a:off x="3489895" y="3602563"/>
              <a:ext cx="2296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chemeClr val="tx2"/>
                </a:buClr>
              </a:pPr>
              <a:r>
                <a:rPr lang="ja-JP" altLang="en-US" dirty="0">
                  <a:latin typeface="Arial"/>
                  <a:ea typeface="ＭＳ Ｐゴシック"/>
                </a:rPr>
                <a:t>ビジネス ニーズへの迅速な対応</a:t>
              </a:r>
              <a:endParaRPr lang="ja-JP" altLang="en-US" sz="1800" dirty="0">
                <a:latin typeface="Arial"/>
                <a:ea typeface="ＭＳ Ｐゴシック"/>
              </a:endParaRPr>
            </a:p>
          </p:txBody>
        </p:sp>
        <p:sp>
          <p:nvSpPr>
            <p:cNvPr id="1034" name="Rectangle 192"/>
            <p:cNvSpPr>
              <a:spLocks noChangeArrowheads="1"/>
            </p:cNvSpPr>
            <p:nvPr/>
          </p:nvSpPr>
          <p:spPr bwMode="auto">
            <a:xfrm>
              <a:off x="5823254" y="3602563"/>
              <a:ext cx="3056396" cy="64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buClr>
                  <a:schemeClr val="tx2"/>
                </a:buClr>
              </a:pPr>
              <a:r>
                <a:rPr lang="ja-JP" altLang="en-US" dirty="0">
                  <a:latin typeface="Arial"/>
                  <a:ea typeface="ＭＳ Ｐゴシック"/>
                </a:rPr>
                <a:t>動的な変化に</a:t>
              </a:r>
              <a:br>
                <a:rPr lang="ja-JP" altLang="en-US" dirty="0">
                  <a:latin typeface="Arial"/>
                  <a:ea typeface="ＭＳ Ｐゴシック"/>
                </a:rPr>
              </a:br>
              <a:r>
                <a:rPr lang="ja-JP" altLang="en-US" dirty="0">
                  <a:latin typeface="Arial"/>
                  <a:ea typeface="ＭＳ Ｐゴシック"/>
                </a:rPr>
                <a:t>すばやく適応</a:t>
              </a:r>
              <a:r>
                <a:rPr lang="ja-JP" altLang="en-US" sz="1800" dirty="0">
                  <a:latin typeface="Arial"/>
                  <a:ea typeface="ＭＳ Ｐゴシック"/>
                </a:rPr>
                <a:t> </a:t>
              </a:r>
            </a:p>
          </p:txBody>
        </p:sp>
        <p:cxnSp>
          <p:nvCxnSpPr>
            <p:cNvPr id="52" name="Straight Connector 51"/>
            <p:cNvCxnSpPr/>
            <p:nvPr/>
          </p:nvCxnSpPr>
          <p:spPr>
            <a:xfrm>
              <a:off x="3317850" y="3666084"/>
              <a:ext cx="0" cy="51928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956649" y="3666084"/>
              <a:ext cx="0" cy="51928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bwMode="auto">
          <a:xfrm>
            <a:off x="3313870" y="1697085"/>
            <a:ext cx="0" cy="1210225"/>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wireless_devices_all_blue.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125" y="1518136"/>
            <a:ext cx="2026707" cy="1112498"/>
          </a:xfrm>
          <a:prstGeom prst="rect">
            <a:avLst/>
          </a:prstGeom>
        </p:spPr>
      </p:pic>
      <p:pic>
        <p:nvPicPr>
          <p:cNvPr id="8" name="Picture 7" descr="apps_all_blue.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8651" y="1908391"/>
            <a:ext cx="523540" cy="523540"/>
          </a:xfrm>
          <a:prstGeom prst="rect">
            <a:avLst/>
          </a:prstGeom>
        </p:spPr>
      </p:pic>
      <p:sp>
        <p:nvSpPr>
          <p:cNvPr id="9" name="TextBox 8"/>
          <p:cNvSpPr txBox="1"/>
          <p:nvPr/>
        </p:nvSpPr>
        <p:spPr>
          <a:xfrm>
            <a:off x="557051" y="2523171"/>
            <a:ext cx="2545140" cy="523220"/>
          </a:xfrm>
          <a:prstGeom prst="rect">
            <a:avLst/>
          </a:prstGeom>
          <a:noFill/>
        </p:spPr>
        <p:txBody>
          <a:bodyPr wrap="square" rtlCol="0">
            <a:spAutoFit/>
          </a:bodyPr>
          <a:lstStyle/>
          <a:p>
            <a:pPr algn="ctr"/>
            <a:r>
              <a:rPr lang="ja-JP" altLang="en-US" sz="1400">
                <a:latin typeface="Arial"/>
                <a:ea typeface="ＭＳ Ｐゴシック"/>
              </a:rPr>
              <a:t>デバイスと</a:t>
            </a:r>
            <a:br>
              <a:rPr lang="ja-JP" altLang="en-US">
                <a:latin typeface="Arial"/>
                <a:ea typeface="ＭＳ Ｐゴシック"/>
              </a:rPr>
            </a:br>
            <a:r>
              <a:rPr lang="ja-JP" altLang="en-US" sz="1400">
                <a:latin typeface="Arial"/>
                <a:ea typeface="ＭＳ Ｐゴシック"/>
              </a:rPr>
              <a:t>アプリケーションが増加</a:t>
            </a:r>
            <a:endParaRPr lang="ja-JP" altLang="en-US" sz="1400" dirty="0">
              <a:latin typeface="Arial"/>
              <a:ea typeface="ＭＳ Ｐゴシック"/>
            </a:endParaRPr>
          </a:p>
        </p:txBody>
      </p:sp>
    </p:spTree>
    <p:extLst>
      <p:ext uri="{BB962C8B-B14F-4D97-AF65-F5344CB8AC3E}">
        <p14:creationId xmlns:p14="http://schemas.microsoft.com/office/powerpoint/2010/main" val="332149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1"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Isosceles Triangle 59"/>
          <p:cNvSpPr/>
          <p:nvPr/>
        </p:nvSpPr>
        <p:spPr>
          <a:xfrm>
            <a:off x="4232176" y="1604733"/>
            <a:ext cx="3015241" cy="1695401"/>
          </a:xfrm>
          <a:custGeom>
            <a:avLst/>
            <a:gdLst>
              <a:gd name="connsiteX0" fmla="*/ 0 w 3015241"/>
              <a:gd name="connsiteY0" fmla="*/ 1320100 h 1320100"/>
              <a:gd name="connsiteX1" fmla="*/ 1507621 w 3015241"/>
              <a:gd name="connsiteY1" fmla="*/ 0 h 1320100"/>
              <a:gd name="connsiteX2" fmla="*/ 3015241 w 3015241"/>
              <a:gd name="connsiteY2" fmla="*/ 1320100 h 1320100"/>
              <a:gd name="connsiteX3" fmla="*/ 0 w 3015241"/>
              <a:gd name="connsiteY3" fmla="*/ 1320100 h 1320100"/>
              <a:gd name="connsiteX0" fmla="*/ 0 w 3015241"/>
              <a:gd name="connsiteY0" fmla="*/ 1320100 h 1419929"/>
              <a:gd name="connsiteX1" fmla="*/ 1507621 w 3015241"/>
              <a:gd name="connsiteY1" fmla="*/ 0 h 1419929"/>
              <a:gd name="connsiteX2" fmla="*/ 3015241 w 3015241"/>
              <a:gd name="connsiteY2" fmla="*/ 1320100 h 1419929"/>
              <a:gd name="connsiteX3" fmla="*/ 0 w 3015241"/>
              <a:gd name="connsiteY3" fmla="*/ 1320100 h 1419929"/>
              <a:gd name="connsiteX0" fmla="*/ 0 w 3015241"/>
              <a:gd name="connsiteY0" fmla="*/ 1320100 h 1320100"/>
              <a:gd name="connsiteX1" fmla="*/ 1507621 w 3015241"/>
              <a:gd name="connsiteY1" fmla="*/ 0 h 1320100"/>
              <a:gd name="connsiteX2" fmla="*/ 3015241 w 3015241"/>
              <a:gd name="connsiteY2" fmla="*/ 1320100 h 1320100"/>
              <a:gd name="connsiteX3" fmla="*/ 0 w 3015241"/>
              <a:gd name="connsiteY3" fmla="*/ 1320100 h 1320100"/>
              <a:gd name="connsiteX0" fmla="*/ 0 w 3015241"/>
              <a:gd name="connsiteY0" fmla="*/ 1320100 h 1546932"/>
              <a:gd name="connsiteX1" fmla="*/ 1507621 w 3015241"/>
              <a:gd name="connsiteY1" fmla="*/ 0 h 1546932"/>
              <a:gd name="connsiteX2" fmla="*/ 3015241 w 3015241"/>
              <a:gd name="connsiteY2" fmla="*/ 1320100 h 1546932"/>
              <a:gd name="connsiteX3" fmla="*/ 0 w 3015241"/>
              <a:gd name="connsiteY3" fmla="*/ 1320100 h 1546932"/>
              <a:gd name="connsiteX0" fmla="*/ 0 w 3015241"/>
              <a:gd name="connsiteY0" fmla="*/ 1320100 h 1598711"/>
              <a:gd name="connsiteX1" fmla="*/ 1507621 w 3015241"/>
              <a:gd name="connsiteY1" fmla="*/ 0 h 1598711"/>
              <a:gd name="connsiteX2" fmla="*/ 3015241 w 3015241"/>
              <a:gd name="connsiteY2" fmla="*/ 1320100 h 1598711"/>
              <a:gd name="connsiteX3" fmla="*/ 0 w 3015241"/>
              <a:gd name="connsiteY3" fmla="*/ 1320100 h 1598711"/>
            </a:gdLst>
            <a:ahLst/>
            <a:cxnLst>
              <a:cxn ang="0">
                <a:pos x="connsiteX0" y="connsiteY0"/>
              </a:cxn>
              <a:cxn ang="0">
                <a:pos x="connsiteX1" y="connsiteY1"/>
              </a:cxn>
              <a:cxn ang="0">
                <a:pos x="connsiteX2" y="connsiteY2"/>
              </a:cxn>
              <a:cxn ang="0">
                <a:pos x="connsiteX3" y="connsiteY3"/>
              </a:cxn>
            </a:cxnLst>
            <a:rect l="l" t="t" r="r" b="b"/>
            <a:pathLst>
              <a:path w="3015241" h="1598711">
                <a:moveTo>
                  <a:pt x="0" y="1320100"/>
                </a:moveTo>
                <a:lnTo>
                  <a:pt x="1507621" y="0"/>
                </a:lnTo>
                <a:lnTo>
                  <a:pt x="3015241" y="1320100"/>
                </a:lnTo>
                <a:cubicBezTo>
                  <a:pt x="2027441" y="1691581"/>
                  <a:pt x="1005080" y="1691582"/>
                  <a:pt x="0" y="1320100"/>
                </a:cubicBezTo>
                <a:close/>
              </a:path>
            </a:pathLst>
          </a:cu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5" name="Isosceles Triangle 64"/>
          <p:cNvSpPr/>
          <p:nvPr/>
        </p:nvSpPr>
        <p:spPr>
          <a:xfrm rot="2576419">
            <a:off x="4679770" y="1508146"/>
            <a:ext cx="665254" cy="1776509"/>
          </a:xfrm>
          <a:custGeom>
            <a:avLst/>
            <a:gdLst>
              <a:gd name="connsiteX0" fmla="*/ 0 w 665254"/>
              <a:gd name="connsiteY0" fmla="*/ 1604792 h 1604792"/>
              <a:gd name="connsiteX1" fmla="*/ 332627 w 665254"/>
              <a:gd name="connsiteY1" fmla="*/ 0 h 1604792"/>
              <a:gd name="connsiteX2" fmla="*/ 665254 w 665254"/>
              <a:gd name="connsiteY2" fmla="*/ 1604792 h 1604792"/>
              <a:gd name="connsiteX3" fmla="*/ 0 w 665254"/>
              <a:gd name="connsiteY3" fmla="*/ 1604792 h 1604792"/>
              <a:gd name="connsiteX0" fmla="*/ 0 w 665254"/>
              <a:gd name="connsiteY0" fmla="*/ 1604792 h 1704621"/>
              <a:gd name="connsiteX1" fmla="*/ 332627 w 665254"/>
              <a:gd name="connsiteY1" fmla="*/ 0 h 1704621"/>
              <a:gd name="connsiteX2" fmla="*/ 665254 w 665254"/>
              <a:gd name="connsiteY2" fmla="*/ 1604792 h 1704621"/>
              <a:gd name="connsiteX3" fmla="*/ 0 w 665254"/>
              <a:gd name="connsiteY3" fmla="*/ 1604792 h 1704621"/>
              <a:gd name="connsiteX0" fmla="*/ 0 w 665254"/>
              <a:gd name="connsiteY0" fmla="*/ 1604792 h 1776509"/>
              <a:gd name="connsiteX1" fmla="*/ 332627 w 665254"/>
              <a:gd name="connsiteY1" fmla="*/ 0 h 1776509"/>
              <a:gd name="connsiteX2" fmla="*/ 665254 w 665254"/>
              <a:gd name="connsiteY2" fmla="*/ 1604792 h 1776509"/>
              <a:gd name="connsiteX3" fmla="*/ 0 w 665254"/>
              <a:gd name="connsiteY3" fmla="*/ 1604792 h 1776509"/>
            </a:gdLst>
            <a:ahLst/>
            <a:cxnLst>
              <a:cxn ang="0">
                <a:pos x="connsiteX0" y="connsiteY0"/>
              </a:cxn>
              <a:cxn ang="0">
                <a:pos x="connsiteX1" y="connsiteY1"/>
              </a:cxn>
              <a:cxn ang="0">
                <a:pos x="connsiteX2" y="connsiteY2"/>
              </a:cxn>
              <a:cxn ang="0">
                <a:pos x="connsiteX3" y="connsiteY3"/>
              </a:cxn>
            </a:cxnLst>
            <a:rect l="l" t="t" r="r" b="b"/>
            <a:pathLst>
              <a:path w="665254" h="1776509">
                <a:moveTo>
                  <a:pt x="0" y="1604792"/>
                </a:moveTo>
                <a:lnTo>
                  <a:pt x="332627" y="0"/>
                </a:lnTo>
                <a:lnTo>
                  <a:pt x="665254" y="1604792"/>
                </a:lnTo>
                <a:cubicBezTo>
                  <a:pt x="426224" y="1829409"/>
                  <a:pt x="195832" y="1838048"/>
                  <a:pt x="0" y="1604792"/>
                </a:cubicBezTo>
                <a:close/>
              </a:path>
            </a:pathLst>
          </a:cu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69" name="Isosceles Triangle 64"/>
          <p:cNvSpPr/>
          <p:nvPr/>
        </p:nvSpPr>
        <p:spPr>
          <a:xfrm rot="19023581" flipH="1">
            <a:off x="6227740" y="1508145"/>
            <a:ext cx="665254" cy="1776509"/>
          </a:xfrm>
          <a:custGeom>
            <a:avLst/>
            <a:gdLst>
              <a:gd name="connsiteX0" fmla="*/ 0 w 665254"/>
              <a:gd name="connsiteY0" fmla="*/ 1604792 h 1604792"/>
              <a:gd name="connsiteX1" fmla="*/ 332627 w 665254"/>
              <a:gd name="connsiteY1" fmla="*/ 0 h 1604792"/>
              <a:gd name="connsiteX2" fmla="*/ 665254 w 665254"/>
              <a:gd name="connsiteY2" fmla="*/ 1604792 h 1604792"/>
              <a:gd name="connsiteX3" fmla="*/ 0 w 665254"/>
              <a:gd name="connsiteY3" fmla="*/ 1604792 h 1604792"/>
              <a:gd name="connsiteX0" fmla="*/ 0 w 665254"/>
              <a:gd name="connsiteY0" fmla="*/ 1604792 h 1704621"/>
              <a:gd name="connsiteX1" fmla="*/ 332627 w 665254"/>
              <a:gd name="connsiteY1" fmla="*/ 0 h 1704621"/>
              <a:gd name="connsiteX2" fmla="*/ 665254 w 665254"/>
              <a:gd name="connsiteY2" fmla="*/ 1604792 h 1704621"/>
              <a:gd name="connsiteX3" fmla="*/ 0 w 665254"/>
              <a:gd name="connsiteY3" fmla="*/ 1604792 h 1704621"/>
              <a:gd name="connsiteX0" fmla="*/ 0 w 665254"/>
              <a:gd name="connsiteY0" fmla="*/ 1604792 h 1776509"/>
              <a:gd name="connsiteX1" fmla="*/ 332627 w 665254"/>
              <a:gd name="connsiteY1" fmla="*/ 0 h 1776509"/>
              <a:gd name="connsiteX2" fmla="*/ 665254 w 665254"/>
              <a:gd name="connsiteY2" fmla="*/ 1604792 h 1776509"/>
              <a:gd name="connsiteX3" fmla="*/ 0 w 665254"/>
              <a:gd name="connsiteY3" fmla="*/ 1604792 h 1776509"/>
            </a:gdLst>
            <a:ahLst/>
            <a:cxnLst>
              <a:cxn ang="0">
                <a:pos x="connsiteX0" y="connsiteY0"/>
              </a:cxn>
              <a:cxn ang="0">
                <a:pos x="connsiteX1" y="connsiteY1"/>
              </a:cxn>
              <a:cxn ang="0">
                <a:pos x="connsiteX2" y="connsiteY2"/>
              </a:cxn>
              <a:cxn ang="0">
                <a:pos x="connsiteX3" y="connsiteY3"/>
              </a:cxn>
            </a:cxnLst>
            <a:rect l="l" t="t" r="r" b="b"/>
            <a:pathLst>
              <a:path w="665254" h="1776509">
                <a:moveTo>
                  <a:pt x="0" y="1604792"/>
                </a:moveTo>
                <a:lnTo>
                  <a:pt x="332627" y="0"/>
                </a:lnTo>
                <a:lnTo>
                  <a:pt x="665254" y="1604792"/>
                </a:lnTo>
                <a:cubicBezTo>
                  <a:pt x="426224" y="1829409"/>
                  <a:pt x="195832" y="1838048"/>
                  <a:pt x="0" y="1604792"/>
                </a:cubicBezTo>
                <a:close/>
              </a:path>
            </a:pathLst>
          </a:cu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0" name="Isosceles Triangle 64"/>
          <p:cNvSpPr/>
          <p:nvPr/>
        </p:nvSpPr>
        <p:spPr>
          <a:xfrm flipH="1">
            <a:off x="5379123" y="1621341"/>
            <a:ext cx="665254" cy="1776509"/>
          </a:xfrm>
          <a:custGeom>
            <a:avLst/>
            <a:gdLst>
              <a:gd name="connsiteX0" fmla="*/ 0 w 665254"/>
              <a:gd name="connsiteY0" fmla="*/ 1604792 h 1604792"/>
              <a:gd name="connsiteX1" fmla="*/ 332627 w 665254"/>
              <a:gd name="connsiteY1" fmla="*/ 0 h 1604792"/>
              <a:gd name="connsiteX2" fmla="*/ 665254 w 665254"/>
              <a:gd name="connsiteY2" fmla="*/ 1604792 h 1604792"/>
              <a:gd name="connsiteX3" fmla="*/ 0 w 665254"/>
              <a:gd name="connsiteY3" fmla="*/ 1604792 h 1604792"/>
              <a:gd name="connsiteX0" fmla="*/ 0 w 665254"/>
              <a:gd name="connsiteY0" fmla="*/ 1604792 h 1704621"/>
              <a:gd name="connsiteX1" fmla="*/ 332627 w 665254"/>
              <a:gd name="connsiteY1" fmla="*/ 0 h 1704621"/>
              <a:gd name="connsiteX2" fmla="*/ 665254 w 665254"/>
              <a:gd name="connsiteY2" fmla="*/ 1604792 h 1704621"/>
              <a:gd name="connsiteX3" fmla="*/ 0 w 665254"/>
              <a:gd name="connsiteY3" fmla="*/ 1604792 h 1704621"/>
              <a:gd name="connsiteX0" fmla="*/ 0 w 665254"/>
              <a:gd name="connsiteY0" fmla="*/ 1604792 h 1776509"/>
              <a:gd name="connsiteX1" fmla="*/ 332627 w 665254"/>
              <a:gd name="connsiteY1" fmla="*/ 0 h 1776509"/>
              <a:gd name="connsiteX2" fmla="*/ 665254 w 665254"/>
              <a:gd name="connsiteY2" fmla="*/ 1604792 h 1776509"/>
              <a:gd name="connsiteX3" fmla="*/ 0 w 665254"/>
              <a:gd name="connsiteY3" fmla="*/ 1604792 h 1776509"/>
            </a:gdLst>
            <a:ahLst/>
            <a:cxnLst>
              <a:cxn ang="0">
                <a:pos x="connsiteX0" y="connsiteY0"/>
              </a:cxn>
              <a:cxn ang="0">
                <a:pos x="connsiteX1" y="connsiteY1"/>
              </a:cxn>
              <a:cxn ang="0">
                <a:pos x="connsiteX2" y="connsiteY2"/>
              </a:cxn>
              <a:cxn ang="0">
                <a:pos x="connsiteX3" y="connsiteY3"/>
              </a:cxn>
            </a:cxnLst>
            <a:rect l="l" t="t" r="r" b="b"/>
            <a:pathLst>
              <a:path w="665254" h="1776509">
                <a:moveTo>
                  <a:pt x="0" y="1604792"/>
                </a:moveTo>
                <a:lnTo>
                  <a:pt x="332627" y="0"/>
                </a:lnTo>
                <a:lnTo>
                  <a:pt x="665254" y="1604792"/>
                </a:lnTo>
                <a:cubicBezTo>
                  <a:pt x="426224" y="1829409"/>
                  <a:pt x="195832" y="1838048"/>
                  <a:pt x="0" y="1604792"/>
                </a:cubicBezTo>
                <a:close/>
              </a:path>
            </a:pathLst>
          </a:cu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 name="Title 1"/>
          <p:cNvSpPr>
            <a:spLocks noGrp="1"/>
          </p:cNvSpPr>
          <p:nvPr>
            <p:ph type="title"/>
          </p:nvPr>
        </p:nvSpPr>
        <p:spPr/>
        <p:txBody>
          <a:bodyPr/>
          <a:lstStyle/>
          <a:p>
            <a:r>
              <a:rPr lang="ja-JP" altLang="en-US">
                <a:latin typeface="Arial"/>
                <a:ea typeface="ＭＳ Ｐゴシック"/>
              </a:rPr>
              <a:t>すべてのデバイスへの接続性を向上</a:t>
            </a:r>
            <a:br>
              <a:rPr lang="ja-JP" altLang="en-US">
                <a:latin typeface="Arial"/>
                <a:ea typeface="ＭＳ Ｐゴシック"/>
              </a:rPr>
            </a:br>
            <a:r>
              <a:rPr lang="en-US" altLang="ja-JP" sz="2000">
                <a:latin typeface="Arial"/>
                <a:ea typeface="ＭＳ Ｐゴシック"/>
              </a:rPr>
              <a:t>Cisco ClientLink 4.0 </a:t>
            </a:r>
            <a:endParaRPr lang="ja-JP" altLang="en-US" sz="2000" dirty="0">
              <a:latin typeface="Arial"/>
              <a:ea typeface="ＭＳ Ｐゴシック"/>
            </a:endParaRPr>
          </a:p>
        </p:txBody>
      </p:sp>
      <p:pic>
        <p:nvPicPr>
          <p:cNvPr id="17" name="Picture 16" descr="person with laptop.psd"/>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3441972" y="2195888"/>
            <a:ext cx="1316453" cy="1975915"/>
          </a:xfrm>
          <a:prstGeom prst="rect">
            <a:avLst/>
          </a:prstGeom>
        </p:spPr>
      </p:pic>
      <p:pic>
        <p:nvPicPr>
          <p:cNvPr id="18" name="Picture 17" descr="person with smartphone.psd"/>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5068924" y="2725370"/>
            <a:ext cx="1316453" cy="1975915"/>
          </a:xfrm>
          <a:prstGeom prst="rect">
            <a:avLst/>
          </a:prstGeom>
        </p:spPr>
      </p:pic>
      <p:pic>
        <p:nvPicPr>
          <p:cNvPr id="19" name="Picture 18" descr="person with tablet.psd"/>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flipH="1">
            <a:off x="6695876" y="2195888"/>
            <a:ext cx="1316453" cy="1975915"/>
          </a:xfrm>
          <a:prstGeom prst="rect">
            <a:avLst/>
          </a:prstGeom>
        </p:spPr>
      </p:pic>
      <p:sp>
        <p:nvSpPr>
          <p:cNvPr id="21" name="Rounded Rectangle 20"/>
          <p:cNvSpPr/>
          <p:nvPr/>
        </p:nvSpPr>
        <p:spPr>
          <a:xfrm>
            <a:off x="461963" y="1084263"/>
            <a:ext cx="2189162" cy="3617021"/>
          </a:xfrm>
          <a:prstGeom prst="roundRect">
            <a:avLst>
              <a:gd name="adj"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2" name="TextBox 21"/>
          <p:cNvSpPr txBox="1"/>
          <p:nvPr/>
        </p:nvSpPr>
        <p:spPr>
          <a:xfrm>
            <a:off x="694149" y="1389288"/>
            <a:ext cx="1724791" cy="430887"/>
          </a:xfrm>
          <a:prstGeom prst="rect">
            <a:avLst/>
          </a:prstGeom>
          <a:noFill/>
        </p:spPr>
        <p:txBody>
          <a:bodyPr wrap="square" rtlCol="0">
            <a:spAutoFit/>
          </a:bodyPr>
          <a:lstStyle/>
          <a:p>
            <a:pPr algn="ctr"/>
            <a:r>
              <a:rPr lang="ja-JP" altLang="en-US" sz="1100" b="1" dirty="0">
                <a:solidFill>
                  <a:schemeClr val="bg1"/>
                </a:solidFill>
                <a:latin typeface="Arial"/>
                <a:ea typeface="ＭＳ Ｐゴシック"/>
              </a:rPr>
              <a:t>デバイス パフォーマンスが向上</a:t>
            </a:r>
          </a:p>
        </p:txBody>
      </p:sp>
      <p:sp>
        <p:nvSpPr>
          <p:cNvPr id="23" name="TextBox 22"/>
          <p:cNvSpPr txBox="1"/>
          <p:nvPr/>
        </p:nvSpPr>
        <p:spPr>
          <a:xfrm>
            <a:off x="567729" y="1815463"/>
            <a:ext cx="1977631" cy="646331"/>
          </a:xfrm>
          <a:prstGeom prst="rect">
            <a:avLst/>
          </a:prstGeom>
          <a:noFill/>
        </p:spPr>
        <p:txBody>
          <a:bodyPr wrap="square" rtlCol="0">
            <a:spAutoFit/>
          </a:bodyPr>
          <a:lstStyle>
            <a:defPPr>
              <a:defRPr lang="en-US"/>
            </a:defPPr>
            <a:lvl1pPr marL="171450" indent="-171450">
              <a:spcBef>
                <a:spcPts val="600"/>
              </a:spcBef>
              <a:buFont typeface="Arial"/>
              <a:buChar char="•"/>
              <a:defRPr sz="1200">
                <a:latin typeface="Arial Narrow"/>
                <a:cs typeface="Arial Narrow"/>
              </a:defRPr>
            </a:lvl1pPr>
          </a:lstStyle>
          <a:p>
            <a:pPr marL="0" indent="0" algn="ctr">
              <a:spcBef>
                <a:spcPts val="0"/>
              </a:spcBef>
              <a:buNone/>
            </a:pPr>
            <a:r>
              <a:rPr lang="en-US" altLang="ja-JP" dirty="0">
                <a:solidFill>
                  <a:schemeClr val="bg1"/>
                </a:solidFill>
                <a:latin typeface="Arial"/>
                <a:ea typeface="ＭＳ Ｐゴシック"/>
              </a:rPr>
              <a:t>802.11ac Wave 2 </a:t>
            </a:r>
          </a:p>
          <a:p>
            <a:pPr marL="0" indent="0" algn="ctr">
              <a:spcBef>
                <a:spcPts val="0"/>
              </a:spcBef>
              <a:buNone/>
            </a:pPr>
            <a:r>
              <a:rPr lang="ja-JP" altLang="en-US" dirty="0">
                <a:solidFill>
                  <a:schemeClr val="bg1"/>
                </a:solidFill>
                <a:latin typeface="Arial"/>
                <a:ea typeface="ＭＳ Ｐゴシック"/>
              </a:rPr>
              <a:t>アクセス ポイント：</a:t>
            </a:r>
            <a:r>
              <a:rPr lang="en-US" altLang="ja-JP" dirty="0">
                <a:solidFill>
                  <a:schemeClr val="bg1"/>
                </a:solidFill>
                <a:latin typeface="Arial"/>
                <a:ea typeface="ＭＳ Ｐゴシック"/>
              </a:rPr>
              <a:t>TX </a:t>
            </a:r>
            <a:r>
              <a:rPr lang="ja-JP" altLang="en-US" dirty="0">
                <a:solidFill>
                  <a:schemeClr val="bg1"/>
                </a:solidFill>
                <a:latin typeface="Arial"/>
                <a:ea typeface="ＭＳ Ｐゴシック"/>
              </a:rPr>
              <a:t>ビームフォーミング</a:t>
            </a:r>
            <a:r>
              <a:rPr lang="ja-JP" altLang="en-US">
                <a:latin typeface="Arial Narrow"/>
                <a:ea typeface="ＭＳ Ｐゴシック"/>
              </a:rPr>
              <a:t> </a:t>
            </a:r>
            <a:endParaRPr lang="ja-JP" altLang="en-US" dirty="0">
              <a:solidFill>
                <a:schemeClr val="bg1"/>
              </a:solidFill>
              <a:latin typeface="Arial Narrow"/>
              <a:ea typeface="ＭＳ Ｐゴシック"/>
            </a:endParaRPr>
          </a:p>
        </p:txBody>
      </p:sp>
      <p:sp>
        <p:nvSpPr>
          <p:cNvPr id="29" name="TextBox 28"/>
          <p:cNvSpPr txBox="1"/>
          <p:nvPr/>
        </p:nvSpPr>
        <p:spPr>
          <a:xfrm>
            <a:off x="619385" y="2514024"/>
            <a:ext cx="1874319" cy="1323439"/>
          </a:xfrm>
          <a:prstGeom prst="rect">
            <a:avLst/>
          </a:prstGeom>
          <a:noFill/>
        </p:spPr>
        <p:txBody>
          <a:bodyPr wrap="square" rtlCol="0">
            <a:spAutoFit/>
          </a:bodyPr>
          <a:lstStyle/>
          <a:p>
            <a:pPr marL="171450" indent="-171450">
              <a:spcBef>
                <a:spcPts val="600"/>
              </a:spcBef>
              <a:buFont typeface="Arial"/>
              <a:buChar char="•"/>
            </a:pPr>
            <a:r>
              <a:rPr lang="en-US" altLang="ja-JP" sz="1200" dirty="0">
                <a:solidFill>
                  <a:schemeClr val="bg1"/>
                </a:solidFill>
                <a:latin typeface="Arial"/>
                <a:ea typeface="ＭＳ Ｐゴシック"/>
              </a:rPr>
              <a:t>802.11a</a:t>
            </a:r>
          </a:p>
          <a:p>
            <a:pPr marL="171450" indent="-171450">
              <a:spcBef>
                <a:spcPts val="600"/>
              </a:spcBef>
              <a:buFont typeface="Arial"/>
              <a:buChar char="•"/>
            </a:pPr>
            <a:r>
              <a:rPr lang="en-US" altLang="ja-JP" sz="1200" dirty="0">
                <a:solidFill>
                  <a:schemeClr val="bg1"/>
                </a:solidFill>
                <a:latin typeface="Arial"/>
                <a:ea typeface="ＭＳ Ｐゴシック"/>
              </a:rPr>
              <a:t>802.11g</a:t>
            </a:r>
          </a:p>
          <a:p>
            <a:pPr marL="171450" indent="-171450">
              <a:spcBef>
                <a:spcPts val="600"/>
              </a:spcBef>
              <a:buFont typeface="Arial"/>
              <a:buChar char="•"/>
            </a:pPr>
            <a:r>
              <a:rPr lang="en-US" altLang="ja-JP" sz="1200" dirty="0">
                <a:solidFill>
                  <a:schemeClr val="bg1"/>
                </a:solidFill>
                <a:latin typeface="Arial"/>
                <a:ea typeface="ＭＳ Ｐゴシック"/>
              </a:rPr>
              <a:t>802.11n</a:t>
            </a:r>
          </a:p>
          <a:p>
            <a:pPr marL="171450" indent="-171450">
              <a:spcBef>
                <a:spcPts val="600"/>
              </a:spcBef>
              <a:buFont typeface="Arial"/>
              <a:buChar char="•"/>
            </a:pPr>
            <a:r>
              <a:rPr lang="en-US" altLang="ja-JP" sz="1200" dirty="0">
                <a:solidFill>
                  <a:schemeClr val="bg1"/>
                </a:solidFill>
                <a:latin typeface="Arial"/>
                <a:ea typeface="ＭＳ Ｐゴシック"/>
              </a:rPr>
              <a:t>802.11ac Wave 1</a:t>
            </a:r>
          </a:p>
          <a:p>
            <a:pPr marL="171450" indent="-171450">
              <a:spcBef>
                <a:spcPts val="600"/>
              </a:spcBef>
              <a:buFont typeface="Arial"/>
              <a:buChar char="•"/>
            </a:pPr>
            <a:r>
              <a:rPr lang="en-US" altLang="ja-JP" sz="1200" dirty="0">
                <a:solidFill>
                  <a:schemeClr val="bg1"/>
                </a:solidFill>
                <a:latin typeface="Arial"/>
                <a:ea typeface="ＭＳ Ｐゴシック"/>
              </a:rPr>
              <a:t>802.11ac Wave 2</a:t>
            </a:r>
            <a:endParaRPr lang="ja-JP" altLang="en-US" sz="1200" dirty="0">
              <a:solidFill>
                <a:schemeClr val="bg1"/>
              </a:solidFill>
              <a:latin typeface="Arial"/>
              <a:ea typeface="ＭＳ Ｐゴシック"/>
              <a:cs typeface="Arial Narrow"/>
            </a:endParaRPr>
          </a:p>
        </p:txBody>
      </p:sp>
      <p:sp>
        <p:nvSpPr>
          <p:cNvPr id="54" name="TextBox 53"/>
          <p:cNvSpPr txBox="1"/>
          <p:nvPr/>
        </p:nvSpPr>
        <p:spPr>
          <a:xfrm>
            <a:off x="619385" y="2514024"/>
            <a:ext cx="1874319" cy="276999"/>
          </a:xfrm>
          <a:prstGeom prst="rect">
            <a:avLst/>
          </a:prstGeom>
          <a:noFill/>
        </p:spPr>
        <p:txBody>
          <a:bodyPr wrap="square" rtlCol="0">
            <a:spAutoFit/>
          </a:bodyPr>
          <a:lstStyle/>
          <a:p>
            <a:pPr marL="171450" indent="-171450">
              <a:spcBef>
                <a:spcPts val="600"/>
              </a:spcBef>
              <a:buFont typeface="Arial"/>
              <a:buChar char="•"/>
            </a:pPr>
            <a:r>
              <a:rPr lang="en-US" altLang="ja-JP" sz="1200" dirty="0">
                <a:solidFill>
                  <a:schemeClr val="bg1"/>
                </a:solidFill>
                <a:latin typeface="Arial"/>
                <a:ea typeface="ＭＳ Ｐゴシック"/>
              </a:rPr>
              <a:t>802.11ac Wave 2</a:t>
            </a:r>
            <a:endParaRPr lang="ja-JP" altLang="en-US" sz="1200" dirty="0">
              <a:solidFill>
                <a:schemeClr val="bg1"/>
              </a:solidFill>
              <a:latin typeface="Arial"/>
              <a:ea typeface="ＭＳ Ｐゴシック"/>
              <a:cs typeface="Arial Narrow"/>
            </a:endParaRPr>
          </a:p>
        </p:txBody>
      </p:sp>
      <p:sp>
        <p:nvSpPr>
          <p:cNvPr id="56" name="TextBox 55"/>
          <p:cNvSpPr txBox="1"/>
          <p:nvPr/>
        </p:nvSpPr>
        <p:spPr>
          <a:xfrm>
            <a:off x="513046" y="1820553"/>
            <a:ext cx="2086997" cy="646331"/>
          </a:xfrm>
          <a:prstGeom prst="rect">
            <a:avLst/>
          </a:prstGeom>
          <a:noFill/>
        </p:spPr>
        <p:txBody>
          <a:bodyPr wrap="square" rtlCol="0">
            <a:spAutoFit/>
          </a:bodyPr>
          <a:lstStyle>
            <a:defPPr>
              <a:defRPr lang="en-US"/>
            </a:defPPr>
            <a:lvl1pPr marL="171450" indent="-171450">
              <a:spcBef>
                <a:spcPts val="600"/>
              </a:spcBef>
              <a:buFont typeface="Arial"/>
              <a:buChar char="•"/>
              <a:defRPr sz="1200">
                <a:latin typeface="Arial Narrow"/>
                <a:cs typeface="Arial Narrow"/>
              </a:defRPr>
            </a:lvl1pPr>
          </a:lstStyle>
          <a:p>
            <a:pPr marL="0" indent="0" algn="ctr">
              <a:spcBef>
                <a:spcPts val="0"/>
              </a:spcBef>
              <a:buNone/>
            </a:pPr>
            <a:r>
              <a:rPr lang="en-US" altLang="ja-JP" dirty="0">
                <a:solidFill>
                  <a:schemeClr val="bg1"/>
                </a:solidFill>
                <a:latin typeface="Arial"/>
                <a:ea typeface="ＭＳ Ｐゴシック"/>
              </a:rPr>
              <a:t>802.11ac Wave 2 </a:t>
            </a:r>
          </a:p>
          <a:p>
            <a:pPr marL="0" indent="0" algn="ctr">
              <a:spcBef>
                <a:spcPts val="0"/>
              </a:spcBef>
              <a:buNone/>
            </a:pPr>
            <a:r>
              <a:rPr lang="ja-JP" altLang="en-US" dirty="0">
                <a:solidFill>
                  <a:schemeClr val="bg1"/>
                </a:solidFill>
                <a:latin typeface="Arial"/>
                <a:ea typeface="ＭＳ Ｐゴシック"/>
              </a:rPr>
              <a:t>アクセス ポイント：</a:t>
            </a:r>
            <a:r>
              <a:rPr lang="en-US" altLang="ja-JP" dirty="0">
                <a:solidFill>
                  <a:schemeClr val="bg1"/>
                </a:solidFill>
                <a:latin typeface="Arial"/>
                <a:ea typeface="ＭＳ Ｐゴシック"/>
              </a:rPr>
              <a:t>ClientLink</a:t>
            </a:r>
            <a:endParaRPr lang="ja-JP" altLang="en-US" dirty="0">
              <a:solidFill>
                <a:schemeClr val="bg1"/>
              </a:solidFill>
              <a:latin typeface="Arial"/>
              <a:ea typeface="ＭＳ Ｐゴシック"/>
            </a:endParaRPr>
          </a:p>
        </p:txBody>
      </p:sp>
      <p:cxnSp>
        <p:nvCxnSpPr>
          <p:cNvPr id="58" name="Straight Connector 57"/>
          <p:cNvCxnSpPr/>
          <p:nvPr/>
        </p:nvCxnSpPr>
        <p:spPr>
          <a:xfrm>
            <a:off x="604370" y="2534587"/>
            <a:ext cx="1744270" cy="0"/>
          </a:xfrm>
          <a:prstGeom prst="line">
            <a:avLst/>
          </a:prstGeom>
          <a:ln w="6350" cmpd="sng">
            <a:solidFill>
              <a:srgbClr val="7F7F7F"/>
            </a:solidFill>
            <a:prstDash val="dot"/>
          </a:ln>
          <a:effectLst/>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5292785" y="1510948"/>
            <a:ext cx="1336824" cy="182782"/>
          </a:xfrm>
          <a:prstGeom prst="roundRect">
            <a:avLst/>
          </a:prstGeom>
          <a:no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 dirty="0">
                <a:solidFill>
                  <a:schemeClr val="tx1"/>
                </a:solidFill>
                <a:latin typeface="Arial"/>
                <a:ea typeface="ＭＳ Ｐゴシック"/>
              </a:rPr>
              <a:t>シスコ</a:t>
            </a:r>
          </a:p>
        </p:txBody>
      </p:sp>
      <p:grpSp>
        <p:nvGrpSpPr>
          <p:cNvPr id="4" name="Group 70"/>
          <p:cNvGrpSpPr/>
          <p:nvPr/>
        </p:nvGrpSpPr>
        <p:grpSpPr>
          <a:xfrm>
            <a:off x="4112504" y="3426326"/>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25"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26"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27"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grpSp>
      <p:sp>
        <p:nvSpPr>
          <p:cNvPr id="28" name="Freeform 8"/>
          <p:cNvSpPr>
            <a:spLocks/>
          </p:cNvSpPr>
          <p:nvPr/>
        </p:nvSpPr>
        <p:spPr bwMode="auto">
          <a:xfrm rot="18601960">
            <a:off x="4203120" y="3464342"/>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grpSp>
        <p:nvGrpSpPr>
          <p:cNvPr id="5" name="Group 84"/>
          <p:cNvGrpSpPr/>
          <p:nvPr/>
        </p:nvGrpSpPr>
        <p:grpSpPr>
          <a:xfrm>
            <a:off x="6031671" y="3641603"/>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86"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87"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88"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grpSp>
      <p:sp>
        <p:nvSpPr>
          <p:cNvPr id="89" name="Freeform 8"/>
          <p:cNvSpPr>
            <a:spLocks/>
          </p:cNvSpPr>
          <p:nvPr/>
        </p:nvSpPr>
        <p:spPr bwMode="auto">
          <a:xfrm rot="18601960">
            <a:off x="6122287" y="3679619"/>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grpSp>
        <p:nvGrpSpPr>
          <p:cNvPr id="6" name="Group 89"/>
          <p:cNvGrpSpPr/>
          <p:nvPr/>
        </p:nvGrpSpPr>
        <p:grpSpPr>
          <a:xfrm>
            <a:off x="8042932" y="2687536"/>
            <a:ext cx="559956" cy="331076"/>
            <a:chOff x="200025" y="4941888"/>
            <a:chExt cx="3775076" cy="2232025"/>
          </a:xfrm>
          <a:gradFill>
            <a:gsLst>
              <a:gs pos="0">
                <a:srgbClr val="C00000"/>
              </a:gs>
              <a:gs pos="35000">
                <a:srgbClr val="FA661C"/>
              </a:gs>
              <a:gs pos="57000">
                <a:srgbClr val="FFC600"/>
              </a:gs>
              <a:gs pos="89000">
                <a:schemeClr val="accent4"/>
              </a:gs>
            </a:gsLst>
            <a:lin ang="0" scaled="0"/>
          </a:gradFill>
        </p:grpSpPr>
        <p:sp>
          <p:nvSpPr>
            <p:cNvPr id="91" name="Freeform 5"/>
            <p:cNvSpPr>
              <a:spLocks/>
            </p:cNvSpPr>
            <p:nvPr/>
          </p:nvSpPr>
          <p:spPr bwMode="auto">
            <a:xfrm>
              <a:off x="3141663" y="5743576"/>
              <a:ext cx="833438" cy="1095375"/>
            </a:xfrm>
            <a:custGeom>
              <a:avLst/>
              <a:gdLst>
                <a:gd name="T0" fmla="*/ 123 w 222"/>
                <a:gd name="T1" fmla="*/ 0 h 291"/>
                <a:gd name="T2" fmla="*/ 146 w 222"/>
                <a:gd name="T3" fmla="*/ 36 h 291"/>
                <a:gd name="T4" fmla="*/ 167 w 222"/>
                <a:gd name="T5" fmla="*/ 72 h 291"/>
                <a:gd name="T6" fmla="*/ 222 w 222"/>
                <a:gd name="T7" fmla="*/ 267 h 291"/>
                <a:gd name="T8" fmla="*/ 81 w 222"/>
                <a:gd name="T9" fmla="*/ 291 h 291"/>
                <a:gd name="T10" fmla="*/ 30 w 222"/>
                <a:gd name="T11" fmla="*/ 130 h 291"/>
                <a:gd name="T12" fmla="*/ 0 w 222"/>
                <a:gd name="T13" fmla="*/ 85 h 291"/>
                <a:gd name="T14" fmla="*/ 123 w 222"/>
                <a:gd name="T15" fmla="*/ 0 h 291"/>
                <a:gd name="T16" fmla="*/ 123 w 222"/>
                <a:gd name="T17" fmla="*/ 0 h 291"/>
                <a:gd name="T18" fmla="*/ 123 w 222"/>
                <a:gd name="T19" fmla="*/ 0 h 291"/>
                <a:gd name="T20" fmla="*/ 123 w 222"/>
                <a:gd name="T2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91">
                  <a:moveTo>
                    <a:pt x="123" y="0"/>
                  </a:moveTo>
                  <a:cubicBezTo>
                    <a:pt x="146" y="36"/>
                    <a:pt x="146" y="36"/>
                    <a:pt x="146" y="36"/>
                  </a:cubicBezTo>
                  <a:cubicBezTo>
                    <a:pt x="167" y="72"/>
                    <a:pt x="167" y="72"/>
                    <a:pt x="167" y="72"/>
                  </a:cubicBezTo>
                  <a:cubicBezTo>
                    <a:pt x="167" y="72"/>
                    <a:pt x="214" y="156"/>
                    <a:pt x="222" y="267"/>
                  </a:cubicBezTo>
                  <a:cubicBezTo>
                    <a:pt x="81" y="291"/>
                    <a:pt x="81" y="291"/>
                    <a:pt x="81" y="291"/>
                  </a:cubicBezTo>
                  <a:cubicBezTo>
                    <a:pt x="66" y="190"/>
                    <a:pt x="30" y="130"/>
                    <a:pt x="30" y="130"/>
                  </a:cubicBezTo>
                  <a:cubicBezTo>
                    <a:pt x="0" y="85"/>
                    <a:pt x="0" y="85"/>
                    <a:pt x="0" y="85"/>
                  </a:cubicBezTo>
                  <a:cubicBezTo>
                    <a:pt x="123" y="0"/>
                    <a:pt x="123" y="0"/>
                    <a:pt x="123" y="0"/>
                  </a:cubicBezTo>
                  <a:cubicBezTo>
                    <a:pt x="123" y="0"/>
                    <a:pt x="123" y="0"/>
                    <a:pt x="123" y="0"/>
                  </a:cubicBezTo>
                  <a:cubicBezTo>
                    <a:pt x="123" y="0"/>
                    <a:pt x="123" y="0"/>
                    <a:pt x="123"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92" name="Freeform 6"/>
            <p:cNvSpPr>
              <a:spLocks/>
            </p:cNvSpPr>
            <p:nvPr/>
          </p:nvSpPr>
          <p:spPr bwMode="auto">
            <a:xfrm>
              <a:off x="200025" y="4941888"/>
              <a:ext cx="2501900" cy="2232025"/>
            </a:xfrm>
            <a:custGeom>
              <a:avLst/>
              <a:gdLst>
                <a:gd name="T0" fmla="*/ 1175 w 1576"/>
                <a:gd name="T1" fmla="*/ 0 h 1406"/>
                <a:gd name="T2" fmla="*/ 1282 w 1576"/>
                <a:gd name="T3" fmla="*/ 5 h 1406"/>
                <a:gd name="T4" fmla="*/ 1381 w 1576"/>
                <a:gd name="T5" fmla="*/ 22 h 1406"/>
                <a:gd name="T6" fmla="*/ 1481 w 1576"/>
                <a:gd name="T7" fmla="*/ 41 h 1406"/>
                <a:gd name="T8" fmla="*/ 1576 w 1576"/>
                <a:gd name="T9" fmla="*/ 69 h 1406"/>
                <a:gd name="T10" fmla="*/ 1422 w 1576"/>
                <a:gd name="T11" fmla="*/ 396 h 1406"/>
                <a:gd name="T12" fmla="*/ 1334 w 1576"/>
                <a:gd name="T13" fmla="*/ 366 h 1406"/>
                <a:gd name="T14" fmla="*/ 1242 w 1576"/>
                <a:gd name="T15" fmla="*/ 344 h 1406"/>
                <a:gd name="T16" fmla="*/ 1147 w 1576"/>
                <a:gd name="T17" fmla="*/ 330 h 1406"/>
                <a:gd name="T18" fmla="*/ 1052 w 1576"/>
                <a:gd name="T19" fmla="*/ 325 h 1406"/>
                <a:gd name="T20" fmla="*/ 931 w 1576"/>
                <a:gd name="T21" fmla="*/ 330 h 1406"/>
                <a:gd name="T22" fmla="*/ 810 w 1576"/>
                <a:gd name="T23" fmla="*/ 351 h 1406"/>
                <a:gd name="T24" fmla="*/ 706 w 1576"/>
                <a:gd name="T25" fmla="*/ 384 h 1406"/>
                <a:gd name="T26" fmla="*/ 602 w 1576"/>
                <a:gd name="T27" fmla="*/ 432 h 1406"/>
                <a:gd name="T28" fmla="*/ 500 w 1576"/>
                <a:gd name="T29" fmla="*/ 486 h 1406"/>
                <a:gd name="T30" fmla="*/ 405 w 1576"/>
                <a:gd name="T31" fmla="*/ 550 h 1406"/>
                <a:gd name="T32" fmla="*/ 325 w 1576"/>
                <a:gd name="T33" fmla="*/ 626 h 1406"/>
                <a:gd name="T34" fmla="*/ 249 w 1576"/>
                <a:gd name="T35" fmla="*/ 712 h 1406"/>
                <a:gd name="T36" fmla="*/ 185 w 1576"/>
                <a:gd name="T37" fmla="*/ 802 h 1406"/>
                <a:gd name="T38" fmla="*/ 131 w 1576"/>
                <a:gd name="T39" fmla="*/ 904 h 1406"/>
                <a:gd name="T40" fmla="*/ 83 w 1576"/>
                <a:gd name="T41" fmla="*/ 1006 h 1406"/>
                <a:gd name="T42" fmla="*/ 50 w 1576"/>
                <a:gd name="T43" fmla="*/ 1117 h 1406"/>
                <a:gd name="T44" fmla="*/ 36 w 1576"/>
                <a:gd name="T45" fmla="*/ 1231 h 1406"/>
                <a:gd name="T46" fmla="*/ 24 w 1576"/>
                <a:gd name="T47" fmla="*/ 1352 h 1406"/>
                <a:gd name="T48" fmla="*/ 24 w 1576"/>
                <a:gd name="T49" fmla="*/ 1406 h 1406"/>
                <a:gd name="T50" fmla="*/ 10 w 1576"/>
                <a:gd name="T51" fmla="*/ 1297 h 1406"/>
                <a:gd name="T52" fmla="*/ 0 w 1576"/>
                <a:gd name="T53" fmla="*/ 1176 h 1406"/>
                <a:gd name="T54" fmla="*/ 10 w 1576"/>
                <a:gd name="T55" fmla="*/ 1051 h 1406"/>
                <a:gd name="T56" fmla="*/ 29 w 1576"/>
                <a:gd name="T57" fmla="*/ 925 h 1406"/>
                <a:gd name="T58" fmla="*/ 64 w 1576"/>
                <a:gd name="T59" fmla="*/ 807 h 1406"/>
                <a:gd name="T60" fmla="*/ 109 w 1576"/>
                <a:gd name="T61" fmla="*/ 690 h 1406"/>
                <a:gd name="T62" fmla="*/ 164 w 1576"/>
                <a:gd name="T63" fmla="*/ 586 h 1406"/>
                <a:gd name="T64" fmla="*/ 230 w 1576"/>
                <a:gd name="T65" fmla="*/ 482 h 1406"/>
                <a:gd name="T66" fmla="*/ 306 w 1576"/>
                <a:gd name="T67" fmla="*/ 392 h 1406"/>
                <a:gd name="T68" fmla="*/ 391 w 1576"/>
                <a:gd name="T69" fmla="*/ 304 h 1406"/>
                <a:gd name="T70" fmla="*/ 486 w 1576"/>
                <a:gd name="T71" fmla="*/ 226 h 1406"/>
                <a:gd name="T72" fmla="*/ 588 w 1576"/>
                <a:gd name="T73" fmla="*/ 162 h 1406"/>
                <a:gd name="T74" fmla="*/ 697 w 1576"/>
                <a:gd name="T75" fmla="*/ 105 h 1406"/>
                <a:gd name="T76" fmla="*/ 808 w 1576"/>
                <a:gd name="T77" fmla="*/ 62 h 1406"/>
                <a:gd name="T78" fmla="*/ 926 w 1576"/>
                <a:gd name="T79" fmla="*/ 24 h 1406"/>
                <a:gd name="T80" fmla="*/ 1052 w 1576"/>
                <a:gd name="T81" fmla="*/ 5 h 1406"/>
                <a:gd name="T82" fmla="*/ 1175 w 1576"/>
                <a:gd name="T83" fmla="*/ 0 h 1406"/>
                <a:gd name="T84" fmla="*/ 1175 w 1576"/>
                <a:gd name="T85" fmla="*/ 0 h 1406"/>
                <a:gd name="T86" fmla="*/ 1175 w 1576"/>
                <a:gd name="T87" fmla="*/ 0 h 1406"/>
                <a:gd name="T88" fmla="*/ 1175 w 1576"/>
                <a:gd name="T89" fmla="*/ 0 h 1406"/>
                <a:gd name="T90" fmla="*/ 1175 w 1576"/>
                <a:gd name="T91" fmla="*/ 0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6" h="1406">
                  <a:moveTo>
                    <a:pt x="1175" y="0"/>
                  </a:moveTo>
                  <a:lnTo>
                    <a:pt x="1282" y="5"/>
                  </a:lnTo>
                  <a:lnTo>
                    <a:pt x="1381" y="22"/>
                  </a:lnTo>
                  <a:lnTo>
                    <a:pt x="1481" y="41"/>
                  </a:lnTo>
                  <a:lnTo>
                    <a:pt x="1576" y="69"/>
                  </a:lnTo>
                  <a:lnTo>
                    <a:pt x="1422" y="396"/>
                  </a:lnTo>
                  <a:lnTo>
                    <a:pt x="1334" y="366"/>
                  </a:lnTo>
                  <a:lnTo>
                    <a:pt x="1242" y="344"/>
                  </a:lnTo>
                  <a:lnTo>
                    <a:pt x="1147" y="330"/>
                  </a:lnTo>
                  <a:lnTo>
                    <a:pt x="1052" y="325"/>
                  </a:lnTo>
                  <a:lnTo>
                    <a:pt x="931" y="330"/>
                  </a:lnTo>
                  <a:lnTo>
                    <a:pt x="810" y="351"/>
                  </a:lnTo>
                  <a:lnTo>
                    <a:pt x="706" y="384"/>
                  </a:lnTo>
                  <a:lnTo>
                    <a:pt x="602" y="432"/>
                  </a:lnTo>
                  <a:lnTo>
                    <a:pt x="500" y="486"/>
                  </a:lnTo>
                  <a:lnTo>
                    <a:pt x="405" y="550"/>
                  </a:lnTo>
                  <a:lnTo>
                    <a:pt x="325" y="626"/>
                  </a:lnTo>
                  <a:lnTo>
                    <a:pt x="249" y="712"/>
                  </a:lnTo>
                  <a:lnTo>
                    <a:pt x="185" y="802"/>
                  </a:lnTo>
                  <a:lnTo>
                    <a:pt x="131" y="904"/>
                  </a:lnTo>
                  <a:lnTo>
                    <a:pt x="83" y="1006"/>
                  </a:lnTo>
                  <a:lnTo>
                    <a:pt x="50" y="1117"/>
                  </a:lnTo>
                  <a:lnTo>
                    <a:pt x="36" y="1231"/>
                  </a:lnTo>
                  <a:lnTo>
                    <a:pt x="24" y="1352"/>
                  </a:lnTo>
                  <a:lnTo>
                    <a:pt x="24" y="1406"/>
                  </a:lnTo>
                  <a:lnTo>
                    <a:pt x="10" y="1297"/>
                  </a:lnTo>
                  <a:lnTo>
                    <a:pt x="0" y="1176"/>
                  </a:lnTo>
                  <a:lnTo>
                    <a:pt x="10" y="1051"/>
                  </a:lnTo>
                  <a:lnTo>
                    <a:pt x="29" y="925"/>
                  </a:lnTo>
                  <a:lnTo>
                    <a:pt x="64" y="807"/>
                  </a:lnTo>
                  <a:lnTo>
                    <a:pt x="109" y="690"/>
                  </a:lnTo>
                  <a:lnTo>
                    <a:pt x="164" y="586"/>
                  </a:lnTo>
                  <a:lnTo>
                    <a:pt x="230" y="482"/>
                  </a:lnTo>
                  <a:lnTo>
                    <a:pt x="306" y="392"/>
                  </a:lnTo>
                  <a:lnTo>
                    <a:pt x="391" y="304"/>
                  </a:lnTo>
                  <a:lnTo>
                    <a:pt x="486" y="226"/>
                  </a:lnTo>
                  <a:lnTo>
                    <a:pt x="588" y="162"/>
                  </a:lnTo>
                  <a:lnTo>
                    <a:pt x="697" y="105"/>
                  </a:lnTo>
                  <a:lnTo>
                    <a:pt x="808" y="62"/>
                  </a:lnTo>
                  <a:lnTo>
                    <a:pt x="926" y="24"/>
                  </a:lnTo>
                  <a:lnTo>
                    <a:pt x="1052" y="5"/>
                  </a:lnTo>
                  <a:lnTo>
                    <a:pt x="1175" y="0"/>
                  </a:lnTo>
                  <a:lnTo>
                    <a:pt x="1175" y="0"/>
                  </a:lnTo>
                  <a:lnTo>
                    <a:pt x="1175" y="0"/>
                  </a:lnTo>
                  <a:lnTo>
                    <a:pt x="1175" y="0"/>
                  </a:lnTo>
                  <a:lnTo>
                    <a:pt x="1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93" name="Freeform 7"/>
            <p:cNvSpPr>
              <a:spLocks/>
            </p:cNvSpPr>
            <p:nvPr/>
          </p:nvSpPr>
          <p:spPr bwMode="auto">
            <a:xfrm>
              <a:off x="2576513" y="5100638"/>
              <a:ext cx="958850" cy="903288"/>
            </a:xfrm>
            <a:custGeom>
              <a:avLst/>
              <a:gdLst>
                <a:gd name="T0" fmla="*/ 179 w 255"/>
                <a:gd name="T1" fmla="*/ 68 h 240"/>
                <a:gd name="T2" fmla="*/ 255 w 255"/>
                <a:gd name="T3" fmla="*/ 146 h 240"/>
                <a:gd name="T4" fmla="*/ 132 w 255"/>
                <a:gd name="T5" fmla="*/ 240 h 240"/>
                <a:gd name="T6" fmla="*/ 81 w 255"/>
                <a:gd name="T7" fmla="*/ 191 h 240"/>
                <a:gd name="T8" fmla="*/ 0 w 255"/>
                <a:gd name="T9" fmla="*/ 136 h 240"/>
                <a:gd name="T10" fmla="*/ 66 w 255"/>
                <a:gd name="T11" fmla="*/ 0 h 240"/>
                <a:gd name="T12" fmla="*/ 66 w 255"/>
                <a:gd name="T13" fmla="*/ 0 h 240"/>
                <a:gd name="T14" fmla="*/ 179 w 255"/>
                <a:gd name="T15" fmla="*/ 68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240">
                  <a:moveTo>
                    <a:pt x="179" y="68"/>
                  </a:moveTo>
                  <a:cubicBezTo>
                    <a:pt x="223" y="102"/>
                    <a:pt x="255" y="146"/>
                    <a:pt x="255" y="146"/>
                  </a:cubicBezTo>
                  <a:cubicBezTo>
                    <a:pt x="132" y="240"/>
                    <a:pt x="132" y="240"/>
                    <a:pt x="132" y="240"/>
                  </a:cubicBezTo>
                  <a:cubicBezTo>
                    <a:pt x="132" y="240"/>
                    <a:pt x="111" y="214"/>
                    <a:pt x="81" y="191"/>
                  </a:cubicBezTo>
                  <a:cubicBezTo>
                    <a:pt x="51" y="167"/>
                    <a:pt x="0" y="136"/>
                    <a:pt x="0" y="136"/>
                  </a:cubicBezTo>
                  <a:cubicBezTo>
                    <a:pt x="66" y="0"/>
                    <a:pt x="66" y="0"/>
                    <a:pt x="66" y="0"/>
                  </a:cubicBezTo>
                  <a:cubicBezTo>
                    <a:pt x="66" y="0"/>
                    <a:pt x="66" y="0"/>
                    <a:pt x="66" y="0"/>
                  </a:cubicBezTo>
                  <a:cubicBezTo>
                    <a:pt x="66" y="0"/>
                    <a:pt x="122" y="23"/>
                    <a:pt x="17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grpSp>
      <p:sp>
        <p:nvSpPr>
          <p:cNvPr id="94" name="Freeform 8"/>
          <p:cNvSpPr>
            <a:spLocks/>
          </p:cNvSpPr>
          <p:nvPr/>
        </p:nvSpPr>
        <p:spPr bwMode="auto">
          <a:xfrm rot="18601960">
            <a:off x="8133548" y="2725552"/>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95" name="Freeform 8"/>
          <p:cNvSpPr>
            <a:spLocks/>
          </p:cNvSpPr>
          <p:nvPr/>
        </p:nvSpPr>
        <p:spPr bwMode="auto">
          <a:xfrm>
            <a:off x="4308728" y="3545240"/>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96" name="Freeform 8"/>
          <p:cNvSpPr>
            <a:spLocks/>
          </p:cNvSpPr>
          <p:nvPr/>
        </p:nvSpPr>
        <p:spPr bwMode="auto">
          <a:xfrm>
            <a:off x="6229280" y="3760583"/>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sp>
        <p:nvSpPr>
          <p:cNvPr id="97" name="Freeform 8"/>
          <p:cNvSpPr>
            <a:spLocks/>
          </p:cNvSpPr>
          <p:nvPr/>
        </p:nvSpPr>
        <p:spPr bwMode="auto">
          <a:xfrm>
            <a:off x="8239728" y="2806450"/>
            <a:ext cx="409017" cy="271972"/>
          </a:xfrm>
          <a:custGeom>
            <a:avLst/>
            <a:gdLst>
              <a:gd name="T0" fmla="*/ 733 w 733"/>
              <a:gd name="T1" fmla="*/ 0 h 487"/>
              <a:gd name="T2" fmla="*/ 181 w 733"/>
              <a:gd name="T3" fmla="*/ 278 h 487"/>
              <a:gd name="T4" fmla="*/ 115 w 733"/>
              <a:gd name="T5" fmla="*/ 257 h 487"/>
              <a:gd name="T6" fmla="*/ 0 w 733"/>
              <a:gd name="T7" fmla="*/ 372 h 487"/>
              <a:gd name="T8" fmla="*/ 115 w 733"/>
              <a:gd name="T9" fmla="*/ 487 h 487"/>
              <a:gd name="T10" fmla="*/ 230 w 733"/>
              <a:gd name="T11" fmla="*/ 372 h 487"/>
              <a:gd name="T12" fmla="*/ 229 w 733"/>
              <a:gd name="T13" fmla="*/ 359 h 487"/>
              <a:gd name="T14" fmla="*/ 733 w 733"/>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87">
                <a:moveTo>
                  <a:pt x="733" y="0"/>
                </a:moveTo>
                <a:cubicBezTo>
                  <a:pt x="181" y="278"/>
                  <a:pt x="181" y="278"/>
                  <a:pt x="181" y="278"/>
                </a:cubicBezTo>
                <a:cubicBezTo>
                  <a:pt x="162" y="265"/>
                  <a:pt x="140" y="257"/>
                  <a:pt x="115" y="257"/>
                </a:cubicBezTo>
                <a:cubicBezTo>
                  <a:pt x="52" y="257"/>
                  <a:pt x="0" y="309"/>
                  <a:pt x="0" y="372"/>
                </a:cubicBezTo>
                <a:cubicBezTo>
                  <a:pt x="0" y="435"/>
                  <a:pt x="52" y="487"/>
                  <a:pt x="115" y="487"/>
                </a:cubicBezTo>
                <a:cubicBezTo>
                  <a:pt x="179" y="487"/>
                  <a:pt x="230" y="435"/>
                  <a:pt x="230" y="372"/>
                </a:cubicBezTo>
                <a:cubicBezTo>
                  <a:pt x="230" y="368"/>
                  <a:pt x="230" y="363"/>
                  <a:pt x="229" y="359"/>
                </a:cubicBezTo>
                <a:lnTo>
                  <a:pt x="733" y="0"/>
                </a:lnTo>
                <a:close/>
              </a:path>
            </a:pathLst>
          </a:custGeom>
          <a:solidFill>
            <a:schemeClr val="tx1"/>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a:ea typeface="ＭＳ Ｐゴシック"/>
            </a:endParaRPr>
          </a:p>
        </p:txBody>
      </p:sp>
      <p:pic>
        <p:nvPicPr>
          <p:cNvPr id="3" name="Picture 2" descr="KR0301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2073" y="928907"/>
            <a:ext cx="1573491" cy="1258793"/>
          </a:xfrm>
          <a:prstGeom prst="rect">
            <a:avLst/>
          </a:prstGeom>
        </p:spPr>
      </p:pic>
    </p:spTree>
    <p:extLst>
      <p:ext uri="{BB962C8B-B14F-4D97-AF65-F5344CB8AC3E}">
        <p14:creationId xmlns:p14="http://schemas.microsoft.com/office/powerpoint/2010/main" val="38669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up)">
                                      <p:cBhvr>
                                        <p:cTn id="11" dur="500"/>
                                        <p:tgtEl>
                                          <p:spTgt spid="7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up)">
                                      <p:cBhvr>
                                        <p:cTn id="14" dur="500"/>
                                        <p:tgtEl>
                                          <p:spTgt spid="6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000"/>
                            </p:stCondLst>
                            <p:childTnLst>
                              <p:par>
                                <p:cTn id="19" presetID="10" presetClass="exit" presetSubtype="0" fill="hold" grpId="0" nodeType="after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1500"/>
                            </p:stCondLst>
                            <p:childTnLst>
                              <p:par>
                                <p:cTn id="26" presetID="10" presetClass="exit" presetSubtype="0" fill="hold" grpId="0" nodeType="afterEffect">
                                  <p:stCondLst>
                                    <p:cond delay="0"/>
                                  </p:stCondLst>
                                  <p:childTnLst>
                                    <p:animEffect transition="out" filter="fade">
                                      <p:cBhvr>
                                        <p:cTn id="27" dur="500"/>
                                        <p:tgtEl>
                                          <p:spTgt spid="89"/>
                                        </p:tgtEl>
                                      </p:cBhvr>
                                    </p:animEffect>
                                    <p:set>
                                      <p:cBhvr>
                                        <p:cTn id="28" dur="1" fill="hold">
                                          <p:stCondLst>
                                            <p:cond delay="499"/>
                                          </p:stCondLst>
                                        </p:cTn>
                                        <p:tgtEl>
                                          <p:spTgt spid="8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par>
                          <p:cTn id="32" fill="hold">
                            <p:stCondLst>
                              <p:cond delay="2000"/>
                            </p:stCondLst>
                            <p:childTnLst>
                              <p:par>
                                <p:cTn id="33" presetID="10" presetClass="exit" presetSubtype="0" fill="hold" grpId="0" nodeType="afterEffect">
                                  <p:stCondLst>
                                    <p:cond delay="0"/>
                                  </p:stCondLst>
                                  <p:childTnLst>
                                    <p:animEffect transition="out" filter="fade">
                                      <p:cBhvr>
                                        <p:cTn id="34" dur="500"/>
                                        <p:tgtEl>
                                          <p:spTgt spid="94"/>
                                        </p:tgtEl>
                                      </p:cBhvr>
                                    </p:animEffect>
                                    <p:set>
                                      <p:cBhvr>
                                        <p:cTn id="35" dur="1" fill="hold">
                                          <p:stCondLst>
                                            <p:cond delay="499"/>
                                          </p:stCondLst>
                                        </p:cTn>
                                        <p:tgtEl>
                                          <p:spTgt spid="9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22" presetClass="exit" presetSubtype="4" fill="hold" grpId="0" nodeType="withEffect">
                                  <p:stCondLst>
                                    <p:cond delay="0"/>
                                  </p:stCondLst>
                                  <p:childTnLst>
                                    <p:animEffect transition="out" filter="wipe(down)">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up)">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5" grpId="0" animBg="1"/>
      <p:bldP spid="69" grpId="0" animBg="1"/>
      <p:bldP spid="70" grpId="0" animBg="1"/>
      <p:bldP spid="23" grpId="0"/>
      <p:bldP spid="29" grpId="0"/>
      <p:bldP spid="54" grpId="0"/>
      <p:bldP spid="56" grpId="0"/>
      <p:bldP spid="28" grpId="0" animBg="1"/>
      <p:bldP spid="89" grpId="0" animBg="1"/>
      <p:bldP spid="94" grpId="0" animBg="1"/>
      <p:bldP spid="95" grpId="0" animBg="1"/>
      <p:bldP spid="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7766" y="2025520"/>
            <a:ext cx="2038874" cy="2347195"/>
          </a:xfrm>
          <a:prstGeom prst="rect">
            <a:avLst/>
          </a:prstGeom>
          <a:gradFill>
            <a:gsLst>
              <a:gs pos="0">
                <a:schemeClr val="bg1">
                  <a:lumMod val="95000"/>
                </a:schemeClr>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cxnSp>
        <p:nvCxnSpPr>
          <p:cNvPr id="14" name="Straight Connector 13"/>
          <p:cNvCxnSpPr/>
          <p:nvPr/>
        </p:nvCxnSpPr>
        <p:spPr>
          <a:xfrm>
            <a:off x="437766" y="2025520"/>
            <a:ext cx="20388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39971" y="2025520"/>
            <a:ext cx="2038874" cy="2347195"/>
          </a:xfrm>
          <a:prstGeom prst="rect">
            <a:avLst/>
          </a:prstGeom>
          <a:gradFill>
            <a:gsLst>
              <a:gs pos="0">
                <a:schemeClr val="bg1">
                  <a:lumMod val="95000"/>
                </a:schemeClr>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0" name="Rectangle 9"/>
          <p:cNvSpPr/>
          <p:nvPr/>
        </p:nvSpPr>
        <p:spPr>
          <a:xfrm>
            <a:off x="4642175" y="2025520"/>
            <a:ext cx="2038874" cy="2347195"/>
          </a:xfrm>
          <a:prstGeom prst="rect">
            <a:avLst/>
          </a:prstGeom>
          <a:gradFill>
            <a:gsLst>
              <a:gs pos="0">
                <a:schemeClr val="bg1">
                  <a:lumMod val="95000"/>
                </a:schemeClr>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11" name="Rectangle 10"/>
          <p:cNvSpPr/>
          <p:nvPr/>
        </p:nvSpPr>
        <p:spPr>
          <a:xfrm>
            <a:off x="6744380" y="2025520"/>
            <a:ext cx="2038874" cy="2347195"/>
          </a:xfrm>
          <a:prstGeom prst="rect">
            <a:avLst/>
          </a:prstGeom>
          <a:gradFill>
            <a:gsLst>
              <a:gs pos="0">
                <a:schemeClr val="bg1">
                  <a:lumMod val="95000"/>
                </a:schemeClr>
              </a:gs>
              <a:gs pos="10000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2" name="Title 1"/>
          <p:cNvSpPr>
            <a:spLocks noGrp="1"/>
          </p:cNvSpPr>
          <p:nvPr>
            <p:ph type="title"/>
          </p:nvPr>
        </p:nvSpPr>
        <p:spPr>
          <a:xfrm>
            <a:off x="437766" y="341313"/>
            <a:ext cx="8345488" cy="731837"/>
          </a:xfrm>
        </p:spPr>
        <p:txBody>
          <a:bodyPr/>
          <a:lstStyle/>
          <a:p>
            <a:r>
              <a:rPr lang="ja-JP" altLang="en-US">
                <a:latin typeface="Arial"/>
                <a:ea typeface="ＭＳ Ｐゴシック"/>
              </a:rPr>
              <a:t>エンドユーザ エクスペリエンスの向上を目指して</a:t>
            </a:r>
            <a:br>
              <a:rPr lang="ja-JP" altLang="en-US">
                <a:latin typeface="Arial"/>
                <a:ea typeface="ＭＳ Ｐゴシック"/>
              </a:rPr>
            </a:br>
            <a:r>
              <a:rPr lang="ja-JP" altLang="en-US">
                <a:latin typeface="Arial"/>
                <a:ea typeface="ＭＳ Ｐゴシック"/>
              </a:rPr>
              <a:t>シスコと </a:t>
            </a:r>
            <a:r>
              <a:rPr lang="en-US" altLang="ja-JP">
                <a:latin typeface="Arial"/>
                <a:ea typeface="ＭＳ Ｐゴシック"/>
              </a:rPr>
              <a:t>Apple </a:t>
            </a:r>
            <a:r>
              <a:rPr lang="ja-JP" altLang="en-US">
                <a:latin typeface="Arial"/>
                <a:ea typeface="ＭＳ Ｐゴシック"/>
              </a:rPr>
              <a:t>が提携 </a:t>
            </a:r>
          </a:p>
        </p:txBody>
      </p:sp>
      <p:sp>
        <p:nvSpPr>
          <p:cNvPr id="4" name="Rectangle 3"/>
          <p:cNvSpPr/>
          <p:nvPr/>
        </p:nvSpPr>
        <p:spPr>
          <a:xfrm>
            <a:off x="531378" y="2686866"/>
            <a:ext cx="1851650" cy="1077218"/>
          </a:xfrm>
          <a:prstGeom prst="rect">
            <a:avLst/>
          </a:prstGeom>
        </p:spPr>
        <p:txBody>
          <a:bodyPr wrap="square">
            <a:spAutoFit/>
          </a:bodyPr>
          <a:lstStyle/>
          <a:p>
            <a:pPr algn="ctr"/>
            <a:r>
              <a:rPr lang="ja-JP" altLang="en-US" sz="1600" dirty="0">
                <a:solidFill>
                  <a:schemeClr val="tx1">
                    <a:lumMod val="50000"/>
                  </a:schemeClr>
                </a:solidFill>
                <a:latin typeface="Arial"/>
                <a:ea typeface="ＭＳ Ｐゴシック"/>
              </a:rPr>
              <a:t>共同でテストした標準ベースの機能を通じてデバイスの効率性を向上</a:t>
            </a:r>
            <a:endParaRPr lang="ja-JP" altLang="en-US" sz="1600" dirty="0">
              <a:solidFill>
                <a:schemeClr val="tx1">
                  <a:lumMod val="50000"/>
                </a:schemeClr>
              </a:solidFill>
              <a:latin typeface="Arial"/>
              <a:ea typeface="ＭＳ Ｐゴシック"/>
              <a:cs typeface="CiscoSans Thin"/>
            </a:endParaRPr>
          </a:p>
        </p:txBody>
      </p:sp>
      <p:sp>
        <p:nvSpPr>
          <p:cNvPr id="6" name="Oval 5"/>
          <p:cNvSpPr/>
          <p:nvPr/>
        </p:nvSpPr>
        <p:spPr bwMode="auto">
          <a:xfrm flipH="1">
            <a:off x="942753" y="1509757"/>
            <a:ext cx="1028900" cy="1031526"/>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cxnSp>
        <p:nvCxnSpPr>
          <p:cNvPr id="16" name="Straight Connector 15"/>
          <p:cNvCxnSpPr/>
          <p:nvPr/>
        </p:nvCxnSpPr>
        <p:spPr>
          <a:xfrm>
            <a:off x="2539971" y="2025520"/>
            <a:ext cx="20388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42175" y="2025520"/>
            <a:ext cx="20388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44380" y="2025520"/>
            <a:ext cx="203887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flipH="1">
            <a:off x="3044958" y="1509757"/>
            <a:ext cx="1028900" cy="1031526"/>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20" name="Oval 19"/>
          <p:cNvSpPr/>
          <p:nvPr/>
        </p:nvSpPr>
        <p:spPr bwMode="auto">
          <a:xfrm flipH="1">
            <a:off x="5147163" y="1509757"/>
            <a:ext cx="1028900" cy="1031526"/>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sp>
        <p:nvSpPr>
          <p:cNvPr id="21" name="Oval 20"/>
          <p:cNvSpPr/>
          <p:nvPr/>
        </p:nvSpPr>
        <p:spPr bwMode="auto">
          <a:xfrm flipH="1">
            <a:off x="7249368" y="1509757"/>
            <a:ext cx="1028900" cy="1031526"/>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latin typeface="Arial"/>
              <a:ea typeface="ＭＳ Ｐゴシック"/>
            </a:endParaRPr>
          </a:p>
        </p:txBody>
      </p:sp>
      <p:grpSp>
        <p:nvGrpSpPr>
          <p:cNvPr id="3" name="Group 30"/>
          <p:cNvGrpSpPr/>
          <p:nvPr/>
        </p:nvGrpSpPr>
        <p:grpSpPr>
          <a:xfrm>
            <a:off x="1318968" y="1752054"/>
            <a:ext cx="276470" cy="546932"/>
            <a:chOff x="1269322" y="1653842"/>
            <a:chExt cx="375762" cy="743356"/>
          </a:xfrm>
        </p:grpSpPr>
        <p:sp>
          <p:nvSpPr>
            <p:cNvPr id="25" name="Freeform 24"/>
            <p:cNvSpPr>
              <a:spLocks/>
            </p:cNvSpPr>
            <p:nvPr/>
          </p:nvSpPr>
          <p:spPr bwMode="auto">
            <a:xfrm>
              <a:off x="1355142" y="1907381"/>
              <a:ext cx="204122" cy="193564"/>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latin typeface="Arial"/>
                <a:ea typeface="ＭＳ Ｐゴシック"/>
              </a:endParaRPr>
            </a:p>
          </p:txBody>
        </p:sp>
        <p:sp>
          <p:nvSpPr>
            <p:cNvPr id="26" name="Freeform 7"/>
            <p:cNvSpPr>
              <a:spLocks noEditPoints="1"/>
            </p:cNvSpPr>
            <p:nvPr/>
          </p:nvSpPr>
          <p:spPr bwMode="auto">
            <a:xfrm>
              <a:off x="1269322" y="1653842"/>
              <a:ext cx="375762" cy="743356"/>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a:latin typeface="Arial"/>
                <a:ea typeface="ＭＳ Ｐゴシック"/>
              </a:endParaRPr>
            </a:p>
          </p:txBody>
        </p:sp>
      </p:grpSp>
      <p:sp>
        <p:nvSpPr>
          <p:cNvPr id="27" name="Rectangle 26"/>
          <p:cNvSpPr/>
          <p:nvPr/>
        </p:nvSpPr>
        <p:spPr>
          <a:xfrm>
            <a:off x="2633582" y="2686866"/>
            <a:ext cx="1851650" cy="830997"/>
          </a:xfrm>
          <a:prstGeom prst="rect">
            <a:avLst/>
          </a:prstGeom>
        </p:spPr>
        <p:txBody>
          <a:bodyPr wrap="square">
            <a:spAutoFit/>
          </a:bodyPr>
          <a:lstStyle/>
          <a:p>
            <a:pPr algn="ctr"/>
            <a:r>
              <a:rPr lang="en-US" altLang="ja-JP" sz="1600" dirty="0">
                <a:solidFill>
                  <a:schemeClr val="tx1">
                    <a:lumMod val="50000"/>
                  </a:schemeClr>
                </a:solidFill>
                <a:latin typeface="Arial"/>
                <a:ea typeface="ＭＳ Ｐゴシック"/>
              </a:rPr>
              <a:t>Apple </a:t>
            </a:r>
            <a:r>
              <a:rPr lang="ja-JP" altLang="en-US" sz="1600" dirty="0">
                <a:solidFill>
                  <a:schemeClr val="tx1">
                    <a:lumMod val="50000"/>
                  </a:schemeClr>
                </a:solidFill>
                <a:latin typeface="Arial"/>
                <a:ea typeface="ＭＳ Ｐゴシック"/>
              </a:rPr>
              <a:t>ベースのアプリケーションを分析して優先</a:t>
            </a:r>
          </a:p>
        </p:txBody>
      </p:sp>
      <p:sp>
        <p:nvSpPr>
          <p:cNvPr id="28" name="Rectangle 27"/>
          <p:cNvSpPr/>
          <p:nvPr/>
        </p:nvSpPr>
        <p:spPr>
          <a:xfrm>
            <a:off x="4735786" y="2686866"/>
            <a:ext cx="1851650" cy="1569660"/>
          </a:xfrm>
          <a:prstGeom prst="rect">
            <a:avLst/>
          </a:prstGeom>
        </p:spPr>
        <p:txBody>
          <a:bodyPr wrap="square">
            <a:spAutoFit/>
          </a:bodyPr>
          <a:lstStyle/>
          <a:p>
            <a:pPr algn="ctr"/>
            <a:r>
              <a:rPr lang="en-US" altLang="ja-JP" sz="1600" dirty="0">
                <a:solidFill>
                  <a:schemeClr val="tx1">
                    <a:lumMod val="50000"/>
                  </a:schemeClr>
                </a:solidFill>
                <a:latin typeface="Arial"/>
                <a:ea typeface="ＭＳ Ｐゴシック"/>
              </a:rPr>
              <a:t>Cisco</a:t>
            </a:r>
            <a:r>
              <a:rPr lang="en-US" altLang="ja-JP" sz="1600" baseline="30000" dirty="0">
                <a:solidFill>
                  <a:schemeClr val="tx1">
                    <a:lumMod val="50000"/>
                  </a:schemeClr>
                </a:solidFill>
                <a:latin typeface="Arial"/>
                <a:ea typeface="ＭＳ Ｐゴシック"/>
              </a:rPr>
              <a:t>®</a:t>
            </a:r>
            <a:r>
              <a:rPr lang="ja-JP" altLang="en-US" sz="1600" dirty="0">
                <a:latin typeface="Arial"/>
                <a:ea typeface="ＭＳ Ｐゴシック"/>
              </a:rPr>
              <a:t> </a:t>
            </a:r>
            <a:r>
              <a:rPr lang="en-US" altLang="ja-JP" sz="1600" dirty="0">
                <a:solidFill>
                  <a:schemeClr val="tx1">
                    <a:lumMod val="50000"/>
                  </a:schemeClr>
                </a:solidFill>
                <a:latin typeface="Arial"/>
                <a:ea typeface="ＭＳ Ｐゴシック"/>
              </a:rPr>
              <a:t>ASR</a:t>
            </a:r>
            <a:r>
              <a:rPr lang="ja-JP" altLang="en-US" sz="1600" dirty="0">
                <a:latin typeface="Arial"/>
                <a:ea typeface="ＭＳ Ｐゴシック"/>
              </a:rPr>
              <a:t> 上のローカル インスタンスにアクセスして、</a:t>
            </a:r>
            <a:r>
              <a:rPr lang="en-US" altLang="ja-JP" sz="1600" dirty="0">
                <a:latin typeface="Arial"/>
                <a:ea typeface="ＭＳ Ｐゴシック"/>
              </a:rPr>
              <a:t>Apple </a:t>
            </a:r>
            <a:r>
              <a:rPr lang="ja-JP" altLang="en-US" sz="1600" dirty="0">
                <a:latin typeface="Arial"/>
                <a:ea typeface="ＭＳ Ｐゴシック"/>
              </a:rPr>
              <a:t>アップグレードの影響を最小限に低減</a:t>
            </a:r>
          </a:p>
        </p:txBody>
      </p:sp>
      <p:sp>
        <p:nvSpPr>
          <p:cNvPr id="29" name="Rectangle 28"/>
          <p:cNvSpPr/>
          <p:nvPr/>
        </p:nvSpPr>
        <p:spPr>
          <a:xfrm>
            <a:off x="6837990" y="2686866"/>
            <a:ext cx="1851650" cy="830997"/>
          </a:xfrm>
          <a:prstGeom prst="rect">
            <a:avLst/>
          </a:prstGeom>
        </p:spPr>
        <p:txBody>
          <a:bodyPr wrap="square">
            <a:spAutoFit/>
          </a:bodyPr>
          <a:lstStyle/>
          <a:p>
            <a:pPr algn="ctr"/>
            <a:r>
              <a:rPr lang="en-US" altLang="ja-JP" sz="1600" dirty="0">
                <a:solidFill>
                  <a:schemeClr val="tx1">
                    <a:lumMod val="50000"/>
                  </a:schemeClr>
                </a:solidFill>
                <a:latin typeface="Arial"/>
                <a:ea typeface="ＭＳ Ｐゴシック"/>
              </a:rPr>
              <a:t>Apple </a:t>
            </a:r>
            <a:r>
              <a:rPr lang="ja-JP" altLang="en-US" sz="1600" dirty="0">
                <a:solidFill>
                  <a:schemeClr val="tx1">
                    <a:lumMod val="50000"/>
                  </a:schemeClr>
                </a:solidFill>
                <a:latin typeface="Arial"/>
                <a:ea typeface="ＭＳ Ｐゴシック"/>
              </a:rPr>
              <a:t>デバイスのコンテンツをワイヤレスで表示</a:t>
            </a:r>
          </a:p>
        </p:txBody>
      </p:sp>
      <p:pic>
        <p:nvPicPr>
          <p:cNvPr id="30" name="Picture 29"/>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377543" y="1779398"/>
            <a:ext cx="363731" cy="446805"/>
          </a:xfrm>
          <a:prstGeom prst="rect">
            <a:avLst/>
          </a:prstGeom>
        </p:spPr>
      </p:pic>
      <p:sp>
        <p:nvSpPr>
          <p:cNvPr id="34" name="Freeform 7"/>
          <p:cNvSpPr>
            <a:spLocks noEditPoints="1"/>
          </p:cNvSpPr>
          <p:nvPr/>
        </p:nvSpPr>
        <p:spPr bwMode="auto">
          <a:xfrm>
            <a:off x="5523376" y="1752054"/>
            <a:ext cx="276470" cy="546932"/>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a:latin typeface="Arial"/>
              <a:ea typeface="ＭＳ Ｐゴシック"/>
            </a:endParaRPr>
          </a:p>
        </p:txBody>
      </p:sp>
      <p:sp>
        <p:nvSpPr>
          <p:cNvPr id="35" name="Freeform 11"/>
          <p:cNvSpPr>
            <a:spLocks/>
          </p:cNvSpPr>
          <p:nvPr/>
        </p:nvSpPr>
        <p:spPr bwMode="auto">
          <a:xfrm>
            <a:off x="5604846" y="1931714"/>
            <a:ext cx="113530" cy="142172"/>
          </a:xfrm>
          <a:custGeom>
            <a:avLst/>
            <a:gdLst>
              <a:gd name="T0" fmla="*/ 314 w 440"/>
              <a:gd name="T1" fmla="*/ 265 h 551"/>
              <a:gd name="T2" fmla="*/ 314 w 440"/>
              <a:gd name="T3" fmla="*/ 0 h 551"/>
              <a:gd name="T4" fmla="*/ 125 w 440"/>
              <a:gd name="T5" fmla="*/ 0 h 551"/>
              <a:gd name="T6" fmla="*/ 125 w 440"/>
              <a:gd name="T7" fmla="*/ 265 h 551"/>
              <a:gd name="T8" fmla="*/ 0 w 440"/>
              <a:gd name="T9" fmla="*/ 265 h 551"/>
              <a:gd name="T10" fmla="*/ 220 w 440"/>
              <a:gd name="T11" fmla="*/ 551 h 551"/>
              <a:gd name="T12" fmla="*/ 440 w 440"/>
              <a:gd name="T13" fmla="*/ 265 h 551"/>
              <a:gd name="T14" fmla="*/ 314 w 440"/>
              <a:gd name="T15" fmla="*/ 265 h 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551">
                <a:moveTo>
                  <a:pt x="314" y="265"/>
                </a:moveTo>
                <a:lnTo>
                  <a:pt x="314" y="0"/>
                </a:lnTo>
                <a:lnTo>
                  <a:pt x="125" y="0"/>
                </a:lnTo>
                <a:lnTo>
                  <a:pt x="125" y="265"/>
                </a:lnTo>
                <a:lnTo>
                  <a:pt x="0" y="265"/>
                </a:lnTo>
                <a:lnTo>
                  <a:pt x="220" y="551"/>
                </a:lnTo>
                <a:lnTo>
                  <a:pt x="440" y="265"/>
                </a:lnTo>
                <a:lnTo>
                  <a:pt x="314" y="2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a:ea typeface="ＭＳ Ｐゴシック"/>
            </a:endParaRPr>
          </a:p>
        </p:txBody>
      </p:sp>
      <p:grpSp>
        <p:nvGrpSpPr>
          <p:cNvPr id="5" name="Group 37"/>
          <p:cNvGrpSpPr/>
          <p:nvPr/>
        </p:nvGrpSpPr>
        <p:grpSpPr>
          <a:xfrm>
            <a:off x="7480372" y="1769734"/>
            <a:ext cx="589613" cy="488852"/>
            <a:chOff x="6911199" y="2977890"/>
            <a:chExt cx="702016" cy="582046"/>
          </a:xfrm>
        </p:grpSpPr>
        <p:sp>
          <p:nvSpPr>
            <p:cNvPr id="36" name="Freeform 6"/>
            <p:cNvSpPr>
              <a:spLocks noEditPoints="1"/>
            </p:cNvSpPr>
            <p:nvPr/>
          </p:nvSpPr>
          <p:spPr bwMode="auto">
            <a:xfrm>
              <a:off x="6911199" y="2977890"/>
              <a:ext cx="450542" cy="582046"/>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a:latin typeface="Arial"/>
                <a:ea typeface="ＭＳ Ｐゴシック"/>
              </a:endParaRPr>
            </a:p>
          </p:txBody>
        </p:sp>
        <p:sp>
          <p:nvSpPr>
            <p:cNvPr id="37" name="Freeform 7"/>
            <p:cNvSpPr>
              <a:spLocks noEditPoints="1"/>
            </p:cNvSpPr>
            <p:nvPr/>
          </p:nvSpPr>
          <p:spPr bwMode="auto">
            <a:xfrm>
              <a:off x="7394383" y="3127029"/>
              <a:ext cx="218832" cy="432907"/>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a:latin typeface="Arial"/>
                <a:ea typeface="ＭＳ Ｐゴシック"/>
              </a:endParaRPr>
            </a:p>
          </p:txBody>
        </p:sp>
      </p:grpSp>
    </p:spTree>
    <p:extLst>
      <p:ext uri="{BB962C8B-B14F-4D97-AF65-F5344CB8AC3E}">
        <p14:creationId xmlns:p14="http://schemas.microsoft.com/office/powerpoint/2010/main" val="3990605846"/>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p:cNvSpPr/>
          <p:nvPr/>
        </p:nvSpPr>
        <p:spPr>
          <a:xfrm>
            <a:off x="5132426" y="1736488"/>
            <a:ext cx="948328" cy="444003"/>
          </a:xfrm>
          <a:custGeom>
            <a:avLst/>
            <a:gdLst>
              <a:gd name="connsiteX0" fmla="*/ 957853 w 957853"/>
              <a:gd name="connsiteY0" fmla="*/ 0 h 279845"/>
              <a:gd name="connsiteX1" fmla="*/ 10762 w 957853"/>
              <a:gd name="connsiteY1" fmla="*/ 10763 h 279845"/>
              <a:gd name="connsiteX2" fmla="*/ 0 w 957853"/>
              <a:gd name="connsiteY2" fmla="*/ 279845 h 279845"/>
              <a:gd name="connsiteX0" fmla="*/ 948328 w 948328"/>
              <a:gd name="connsiteY0" fmla="*/ 0 h 286195"/>
              <a:gd name="connsiteX1" fmla="*/ 1237 w 948328"/>
              <a:gd name="connsiteY1" fmla="*/ 10763 h 286195"/>
              <a:gd name="connsiteX2" fmla="*/ 0 w 948328"/>
              <a:gd name="connsiteY2" fmla="*/ 286195 h 286195"/>
            </a:gdLst>
            <a:ahLst/>
            <a:cxnLst>
              <a:cxn ang="0">
                <a:pos x="connsiteX0" y="connsiteY0"/>
              </a:cxn>
              <a:cxn ang="0">
                <a:pos x="connsiteX1" y="connsiteY1"/>
              </a:cxn>
              <a:cxn ang="0">
                <a:pos x="connsiteX2" y="connsiteY2"/>
              </a:cxn>
            </a:cxnLst>
            <a:rect l="l" t="t" r="r" b="b"/>
            <a:pathLst>
              <a:path w="948328" h="286195">
                <a:moveTo>
                  <a:pt x="948328" y="0"/>
                </a:moveTo>
                <a:lnTo>
                  <a:pt x="1237" y="10763"/>
                </a:lnTo>
                <a:cubicBezTo>
                  <a:pt x="825" y="102574"/>
                  <a:pt x="412" y="194384"/>
                  <a:pt x="0" y="286195"/>
                </a:cubicBezTo>
              </a:path>
            </a:pathLst>
          </a:custGeom>
          <a:ln w="127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Arial"/>
              <a:ea typeface="ＭＳ Ｐゴシック"/>
            </a:endParaRPr>
          </a:p>
        </p:txBody>
      </p:sp>
      <p:pic>
        <p:nvPicPr>
          <p:cNvPr id="8" name="Picture 7" descr="KR0306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453" y="794411"/>
            <a:ext cx="4572000" cy="3657600"/>
          </a:xfrm>
          <a:prstGeom prst="rect">
            <a:avLst/>
          </a:prstGeom>
        </p:spPr>
      </p:pic>
      <p:grpSp>
        <p:nvGrpSpPr>
          <p:cNvPr id="124" name="Group 123"/>
          <p:cNvGrpSpPr/>
          <p:nvPr/>
        </p:nvGrpSpPr>
        <p:grpSpPr>
          <a:xfrm>
            <a:off x="6083635" y="1241977"/>
            <a:ext cx="293381" cy="1035451"/>
            <a:chOff x="5925578" y="2437271"/>
            <a:chExt cx="293381" cy="2529584"/>
          </a:xfrm>
        </p:grpSpPr>
        <p:cxnSp>
          <p:nvCxnSpPr>
            <p:cNvPr id="125" name="Straight Connector 124"/>
            <p:cNvCxnSpPr/>
            <p:nvPr/>
          </p:nvCxnSpPr>
          <p:spPr>
            <a:xfrm>
              <a:off x="5925578" y="4966855"/>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25578" y="2442963"/>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25578" y="2437271"/>
              <a:ext cx="0" cy="25295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ltLang="ja-JP">
                <a:latin typeface="Arial"/>
                <a:ea typeface="ＭＳ Ｐゴシック"/>
              </a:rPr>
              <a:t>Wi-Fi </a:t>
            </a:r>
            <a:r>
              <a:rPr lang="ja-JP" altLang="en-US">
                <a:latin typeface="Arial"/>
                <a:ea typeface="ＭＳ Ｐゴシック"/>
              </a:rPr>
              <a:t>のあらゆる使用例に対応</a:t>
            </a:r>
            <a:br>
              <a:rPr lang="ja-JP" altLang="en-US">
                <a:latin typeface="Arial"/>
                <a:ea typeface="ＭＳ Ｐゴシック"/>
              </a:rPr>
            </a:br>
            <a:r>
              <a:rPr lang="ja-JP" altLang="en-US" sz="2000">
                <a:latin typeface="Arial"/>
                <a:ea typeface="ＭＳ Ｐゴシック"/>
              </a:rPr>
              <a:t>拡張性と投資保護 </a:t>
            </a:r>
            <a:endParaRPr lang="ja-JP" altLang="en-US" sz="2000" dirty="0">
              <a:latin typeface="Arial"/>
              <a:ea typeface="ＭＳ Ｐゴシック"/>
            </a:endParaRPr>
          </a:p>
        </p:txBody>
      </p:sp>
      <p:pic>
        <p:nvPicPr>
          <p:cNvPr id="75" name="Picture 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5157" y="1596760"/>
            <a:ext cx="405040" cy="405040"/>
          </a:xfrm>
          <a:prstGeom prst="rect">
            <a:avLst/>
          </a:prstGeom>
        </p:spPr>
      </p:pic>
      <p:sp>
        <p:nvSpPr>
          <p:cNvPr id="95" name="Rectangle 94"/>
          <p:cNvSpPr/>
          <p:nvPr/>
        </p:nvSpPr>
        <p:spPr>
          <a:xfrm>
            <a:off x="6094364" y="4138809"/>
            <a:ext cx="970832" cy="461665"/>
          </a:xfrm>
          <a:prstGeom prst="rect">
            <a:avLst/>
          </a:prstGeom>
          <a:noFill/>
        </p:spPr>
        <p:txBody>
          <a:bodyPr wrap="square" rtlCol="0">
            <a:spAutoFit/>
          </a:bodyPr>
          <a:lstStyle/>
          <a:p>
            <a:pPr algn="ctr"/>
            <a:r>
              <a:rPr lang="en-US" altLang="ja-JP" sz="800" dirty="0">
                <a:solidFill>
                  <a:schemeClr val="bg1"/>
                </a:solidFill>
                <a:latin typeface="Arial"/>
                <a:ea typeface="ＭＳ Ｐゴシック"/>
              </a:rPr>
              <a:t>Linux </a:t>
            </a:r>
            <a:r>
              <a:rPr lang="ja-JP" altLang="en-US" sz="800" dirty="0">
                <a:solidFill>
                  <a:schemeClr val="bg1"/>
                </a:solidFill>
                <a:latin typeface="Arial"/>
                <a:ea typeface="ＭＳ Ｐゴシック"/>
              </a:rPr>
              <a:t>を使用した </a:t>
            </a:r>
          </a:p>
          <a:p>
            <a:pPr algn="ctr"/>
            <a:r>
              <a:rPr lang="ja-JP" altLang="en-US" sz="800" dirty="0">
                <a:solidFill>
                  <a:schemeClr val="bg1"/>
                </a:solidFill>
                <a:latin typeface="Arial"/>
                <a:ea typeface="ＭＳ Ｐゴシック"/>
              </a:rPr>
              <a:t>カスタム </a:t>
            </a:r>
          </a:p>
          <a:p>
            <a:pPr algn="ctr"/>
            <a:r>
              <a:rPr lang="ja-JP" altLang="en-US" sz="800" dirty="0">
                <a:solidFill>
                  <a:schemeClr val="bg1"/>
                </a:solidFill>
                <a:latin typeface="Arial"/>
                <a:ea typeface="ＭＳ Ｐゴシック"/>
              </a:rPr>
              <a:t>アプリケーション</a:t>
            </a:r>
            <a:endParaRPr lang="ja-JP" altLang="en-US" sz="800" dirty="0">
              <a:solidFill>
                <a:schemeClr val="bg1"/>
              </a:solidFill>
              <a:latin typeface="Arial"/>
              <a:ea typeface="ＭＳ Ｐゴシック"/>
              <a:cs typeface="Arial Narrow"/>
            </a:endParaRPr>
          </a:p>
        </p:txBody>
      </p:sp>
      <p:sp>
        <p:nvSpPr>
          <p:cNvPr id="96" name="Rectangle 95"/>
          <p:cNvSpPr/>
          <p:nvPr/>
        </p:nvSpPr>
        <p:spPr>
          <a:xfrm>
            <a:off x="6094364" y="3249466"/>
            <a:ext cx="970832" cy="584775"/>
          </a:xfrm>
          <a:prstGeom prst="rect">
            <a:avLst/>
          </a:prstGeom>
          <a:noFill/>
        </p:spPr>
        <p:txBody>
          <a:bodyPr wrap="square" rtlCol="0">
            <a:spAutoFit/>
          </a:bodyPr>
          <a:lstStyle/>
          <a:p>
            <a:pPr algn="ctr"/>
            <a:r>
              <a:rPr lang="en-US" altLang="ja-JP" sz="800" dirty="0">
                <a:solidFill>
                  <a:schemeClr val="bg1"/>
                </a:solidFill>
                <a:latin typeface="Arial"/>
                <a:ea typeface="ＭＳ Ｐゴシック"/>
              </a:rPr>
              <a:t>Adv.</a:t>
            </a:r>
            <a:r>
              <a:rPr lang="ja-JP" altLang="en-US" sz="800" dirty="0">
                <a:solidFill>
                  <a:schemeClr val="bg1"/>
                </a:solidFill>
                <a:latin typeface="Arial"/>
                <a:ea typeface="ＭＳ Ｐゴシック"/>
              </a:rPr>
              <a:t>セキュリティ </a:t>
            </a:r>
          </a:p>
          <a:p>
            <a:pPr algn="ctr"/>
            <a:r>
              <a:rPr lang="ja-JP" altLang="en-US" sz="800" dirty="0">
                <a:solidFill>
                  <a:schemeClr val="bg1"/>
                </a:solidFill>
                <a:latin typeface="Arial"/>
                <a:ea typeface="ＭＳ Ｐゴシック"/>
              </a:rPr>
              <a:t>およびスペクトラム </a:t>
            </a:r>
          </a:p>
          <a:p>
            <a:pPr algn="ctr"/>
            <a:r>
              <a:rPr lang="ja-JP" altLang="en-US" sz="800" dirty="0">
                <a:solidFill>
                  <a:schemeClr val="bg1"/>
                </a:solidFill>
                <a:latin typeface="Arial"/>
                <a:ea typeface="ＭＳ Ｐゴシック"/>
              </a:rPr>
              <a:t>解析</a:t>
            </a:r>
            <a:endParaRPr lang="ja-JP" altLang="en-US" sz="800" dirty="0">
              <a:solidFill>
                <a:schemeClr val="bg1"/>
              </a:solidFill>
              <a:latin typeface="Arial"/>
              <a:ea typeface="ＭＳ Ｐゴシック"/>
              <a:cs typeface="Arial Narrow"/>
            </a:endParaRPr>
          </a:p>
        </p:txBody>
      </p:sp>
      <p:sp>
        <p:nvSpPr>
          <p:cNvPr id="18" name="Oval 17"/>
          <p:cNvSpPr/>
          <p:nvPr/>
        </p:nvSpPr>
        <p:spPr>
          <a:xfrm>
            <a:off x="6629395" y="138517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750" dirty="0">
              <a:solidFill>
                <a:schemeClr val="tx1"/>
              </a:solidFill>
              <a:latin typeface="Arial"/>
              <a:ea typeface="ＭＳ Ｐゴシック"/>
            </a:endParaRPr>
          </a:p>
        </p:txBody>
      </p:sp>
      <p:sp>
        <p:nvSpPr>
          <p:cNvPr id="103" name="Rectangle 102"/>
          <p:cNvSpPr/>
          <p:nvPr/>
        </p:nvSpPr>
        <p:spPr>
          <a:xfrm>
            <a:off x="6524844" y="1596760"/>
            <a:ext cx="970832" cy="338554"/>
          </a:xfrm>
          <a:prstGeom prst="rect">
            <a:avLst/>
          </a:prstGeom>
          <a:noFill/>
        </p:spPr>
        <p:txBody>
          <a:bodyPr wrap="square" rtlCol="0">
            <a:spAutoFit/>
          </a:bodyPr>
          <a:lstStyle/>
          <a:p>
            <a:pPr algn="ctr"/>
            <a:r>
              <a:rPr lang="en-US" altLang="ja-JP" sz="800" dirty="0">
                <a:solidFill>
                  <a:schemeClr val="bg1"/>
                </a:solidFill>
                <a:latin typeface="Arial"/>
                <a:ea typeface="ＭＳ Ｐゴシック"/>
              </a:rPr>
              <a:t>Bluetooth </a:t>
            </a:r>
            <a:endParaRPr lang="ja-JP" altLang="en-US" sz="800" dirty="0">
              <a:solidFill>
                <a:schemeClr val="bg1"/>
              </a:solidFill>
              <a:latin typeface="Arial"/>
              <a:ea typeface="ＭＳ Ｐゴシック"/>
              <a:cs typeface="Arial Narrow"/>
            </a:endParaRPr>
          </a:p>
          <a:p>
            <a:pPr algn="ctr"/>
            <a:r>
              <a:rPr lang="ja-JP" altLang="en-US" sz="800" dirty="0">
                <a:solidFill>
                  <a:schemeClr val="bg1"/>
                </a:solidFill>
                <a:latin typeface="Arial"/>
                <a:ea typeface="ＭＳ Ｐゴシック"/>
              </a:rPr>
              <a:t>ビーコン</a:t>
            </a:r>
            <a:endParaRPr lang="ja-JP" altLang="en-US" sz="800" dirty="0">
              <a:solidFill>
                <a:schemeClr val="bg1"/>
              </a:solidFill>
              <a:latin typeface="Arial"/>
              <a:ea typeface="ＭＳ Ｐゴシック"/>
              <a:cs typeface="Arial Narrow"/>
            </a:endParaRPr>
          </a:p>
        </p:txBody>
      </p:sp>
      <p:sp>
        <p:nvSpPr>
          <p:cNvPr id="24" name="Oval 23"/>
          <p:cNvSpPr/>
          <p:nvPr/>
        </p:nvSpPr>
        <p:spPr>
          <a:xfrm>
            <a:off x="1396382" y="379535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105" name="Rectangle 104"/>
          <p:cNvSpPr/>
          <p:nvPr/>
        </p:nvSpPr>
        <p:spPr>
          <a:xfrm>
            <a:off x="1291831" y="4006940"/>
            <a:ext cx="970832" cy="338554"/>
          </a:xfrm>
          <a:prstGeom prst="rect">
            <a:avLst/>
          </a:prstGeom>
          <a:noFill/>
        </p:spPr>
        <p:txBody>
          <a:bodyPr wrap="square" rtlCol="0">
            <a:spAutoFit/>
          </a:bodyPr>
          <a:lstStyle/>
          <a:p>
            <a:pPr algn="ctr"/>
            <a:r>
              <a:rPr lang="ja-JP" altLang="en-US" sz="800" dirty="0">
                <a:solidFill>
                  <a:schemeClr val="bg1"/>
                </a:solidFill>
                <a:latin typeface="Arial"/>
                <a:ea typeface="ＭＳ Ｐゴシック"/>
              </a:rPr>
              <a:t>ロケーション </a:t>
            </a:r>
          </a:p>
          <a:p>
            <a:pPr algn="ctr"/>
            <a:r>
              <a:rPr lang="ja-JP" altLang="en-US" sz="800" dirty="0">
                <a:solidFill>
                  <a:schemeClr val="bg1"/>
                </a:solidFill>
                <a:latin typeface="Arial"/>
                <a:ea typeface="ＭＳ Ｐゴシック"/>
              </a:rPr>
              <a:t>アンテナ</a:t>
            </a:r>
            <a:endParaRPr lang="ja-JP" altLang="en-US" sz="800" dirty="0">
              <a:solidFill>
                <a:schemeClr val="bg1"/>
              </a:solidFill>
              <a:latin typeface="Arial"/>
              <a:ea typeface="ＭＳ Ｐゴシック"/>
              <a:cs typeface="Arial Narrow"/>
            </a:endParaRPr>
          </a:p>
        </p:txBody>
      </p:sp>
      <p:sp>
        <p:nvSpPr>
          <p:cNvPr id="23" name="Oval 22"/>
          <p:cNvSpPr/>
          <p:nvPr/>
        </p:nvSpPr>
        <p:spPr>
          <a:xfrm>
            <a:off x="542317" y="379535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106" name="Rectangle 105"/>
          <p:cNvSpPr/>
          <p:nvPr/>
        </p:nvSpPr>
        <p:spPr>
          <a:xfrm>
            <a:off x="437766" y="4006940"/>
            <a:ext cx="970833" cy="338554"/>
          </a:xfrm>
          <a:prstGeom prst="rect">
            <a:avLst/>
          </a:prstGeom>
          <a:noFill/>
        </p:spPr>
        <p:txBody>
          <a:bodyPr wrap="square" rtlCol="0">
            <a:spAutoFit/>
          </a:bodyPr>
          <a:lstStyle/>
          <a:p>
            <a:pPr algn="ctr"/>
            <a:r>
              <a:rPr lang="ja-JP" altLang="en-US" sz="800" dirty="0">
                <a:solidFill>
                  <a:schemeClr val="bg1"/>
                </a:solidFill>
                <a:latin typeface="Arial"/>
                <a:ea typeface="ＭＳ Ｐゴシック"/>
              </a:rPr>
              <a:t>指向性 </a:t>
            </a:r>
            <a:endParaRPr lang="ja-JP" altLang="en-US" sz="800" dirty="0">
              <a:solidFill>
                <a:schemeClr val="bg1"/>
              </a:solidFill>
              <a:latin typeface="Arial"/>
              <a:ea typeface="ＭＳ Ｐゴシック"/>
              <a:cs typeface="Arial Narrow"/>
            </a:endParaRPr>
          </a:p>
          <a:p>
            <a:pPr algn="ctr"/>
            <a:r>
              <a:rPr lang="ja-JP" altLang="en-US" sz="800" dirty="0">
                <a:solidFill>
                  <a:schemeClr val="bg1"/>
                </a:solidFill>
                <a:latin typeface="Arial"/>
                <a:ea typeface="ＭＳ Ｐゴシック"/>
              </a:rPr>
              <a:t>アンテナ</a:t>
            </a:r>
            <a:endParaRPr lang="ja-JP" altLang="en-US" sz="800" dirty="0">
              <a:solidFill>
                <a:schemeClr val="bg1"/>
              </a:solidFill>
              <a:latin typeface="Arial"/>
              <a:ea typeface="ＭＳ Ｐゴシック"/>
              <a:cs typeface="Arial Narrow"/>
            </a:endParaRPr>
          </a:p>
        </p:txBody>
      </p:sp>
      <p:sp>
        <p:nvSpPr>
          <p:cNvPr id="22" name="Oval 21"/>
          <p:cNvSpPr/>
          <p:nvPr/>
        </p:nvSpPr>
        <p:spPr>
          <a:xfrm>
            <a:off x="1396382" y="2906009"/>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108" name="Rectangle 107"/>
          <p:cNvSpPr/>
          <p:nvPr/>
        </p:nvSpPr>
        <p:spPr>
          <a:xfrm>
            <a:off x="1291831" y="3056042"/>
            <a:ext cx="970833" cy="461665"/>
          </a:xfrm>
          <a:prstGeom prst="rect">
            <a:avLst/>
          </a:prstGeom>
          <a:noFill/>
        </p:spPr>
        <p:txBody>
          <a:bodyPr wrap="square" rtlCol="0">
            <a:spAutoFit/>
          </a:bodyPr>
          <a:lstStyle/>
          <a:p>
            <a:pPr algn="ctr"/>
            <a:r>
              <a:rPr lang="ja-JP" altLang="en-US" sz="800" dirty="0">
                <a:solidFill>
                  <a:schemeClr val="bg1"/>
                </a:solidFill>
                <a:latin typeface="Arial"/>
                <a:ea typeface="ＭＳ Ｐゴシック"/>
              </a:rPr>
              <a:t>スタジアム </a:t>
            </a:r>
            <a:endParaRPr lang="ja-JP" altLang="en-US" sz="800" dirty="0">
              <a:solidFill>
                <a:schemeClr val="bg1"/>
              </a:solidFill>
              <a:latin typeface="Arial"/>
              <a:ea typeface="ＭＳ Ｐゴシック"/>
              <a:cs typeface="Arial Narrow"/>
            </a:endParaRPr>
          </a:p>
          <a:p>
            <a:pPr algn="ctr"/>
            <a:r>
              <a:rPr lang="ja-JP" altLang="en-US" sz="800" dirty="0">
                <a:solidFill>
                  <a:schemeClr val="bg1"/>
                </a:solidFill>
                <a:latin typeface="Arial"/>
                <a:ea typeface="ＭＳ Ｐゴシック"/>
              </a:rPr>
              <a:t>パネル </a:t>
            </a:r>
          </a:p>
          <a:p>
            <a:pPr algn="ctr"/>
            <a:r>
              <a:rPr lang="ja-JP" altLang="en-US" sz="800" dirty="0">
                <a:solidFill>
                  <a:schemeClr val="bg1"/>
                </a:solidFill>
                <a:latin typeface="Arial"/>
                <a:ea typeface="ＭＳ Ｐゴシック"/>
              </a:rPr>
              <a:t>アンテナ </a:t>
            </a:r>
            <a:endParaRPr lang="ja-JP" altLang="en-US" sz="800" dirty="0">
              <a:solidFill>
                <a:schemeClr val="bg1"/>
              </a:solidFill>
              <a:latin typeface="Arial"/>
              <a:ea typeface="ＭＳ Ｐゴシック"/>
              <a:cs typeface="Arial Narrow"/>
            </a:endParaRPr>
          </a:p>
        </p:txBody>
      </p:sp>
      <p:sp>
        <p:nvSpPr>
          <p:cNvPr id="3" name="Rectangle 2"/>
          <p:cNvSpPr/>
          <p:nvPr/>
        </p:nvSpPr>
        <p:spPr>
          <a:xfrm>
            <a:off x="2485759" y="3826120"/>
            <a:ext cx="730845" cy="400110"/>
          </a:xfrm>
          <a:prstGeom prst="rect">
            <a:avLst/>
          </a:prstGeom>
        </p:spPr>
        <p:txBody>
          <a:bodyPr wrap="square">
            <a:spAutoFit/>
          </a:bodyPr>
          <a:lstStyle/>
          <a:p>
            <a:pPr algn="ctr"/>
            <a:r>
              <a:rPr lang="ja-JP" altLang="en-US" sz="1000" dirty="0">
                <a:latin typeface="Arial"/>
                <a:ea typeface="ＭＳ Ｐゴシック"/>
              </a:rPr>
              <a:t>スマート アンテナ</a:t>
            </a:r>
            <a:br>
              <a:rPr lang="ja-JP" altLang="en-US" dirty="0">
                <a:latin typeface="Arial"/>
                <a:ea typeface="ＭＳ Ｐゴシック"/>
              </a:rPr>
            </a:br>
            <a:r>
              <a:rPr lang="ja-JP" altLang="en-US" sz="1000" dirty="0">
                <a:latin typeface="Arial"/>
                <a:ea typeface="ＭＳ Ｐゴシック"/>
              </a:rPr>
              <a:t>ポート</a:t>
            </a:r>
          </a:p>
        </p:txBody>
      </p:sp>
      <p:sp>
        <p:nvSpPr>
          <p:cNvPr id="4" name="Rectangle 3"/>
          <p:cNvSpPr/>
          <p:nvPr/>
        </p:nvSpPr>
        <p:spPr>
          <a:xfrm>
            <a:off x="4999259" y="3845281"/>
            <a:ext cx="921209" cy="400110"/>
          </a:xfrm>
          <a:prstGeom prst="rect">
            <a:avLst/>
          </a:prstGeom>
        </p:spPr>
        <p:txBody>
          <a:bodyPr wrap="square">
            <a:spAutoFit/>
          </a:bodyPr>
          <a:lstStyle/>
          <a:p>
            <a:pPr algn="ctr"/>
            <a:r>
              <a:rPr lang="ja-JP" altLang="en-US" sz="1000" dirty="0">
                <a:latin typeface="Arial"/>
                <a:ea typeface="ＭＳ Ｐゴシック"/>
              </a:rPr>
              <a:t>モジュール ポート</a:t>
            </a:r>
          </a:p>
        </p:txBody>
      </p:sp>
      <p:sp>
        <p:nvSpPr>
          <p:cNvPr id="65" name="TextBox 64"/>
          <p:cNvSpPr txBox="1"/>
          <p:nvPr/>
        </p:nvSpPr>
        <p:spPr>
          <a:xfrm>
            <a:off x="564909" y="2341320"/>
            <a:ext cx="1478276" cy="338554"/>
          </a:xfrm>
          <a:prstGeom prst="rect">
            <a:avLst/>
          </a:prstGeom>
          <a:solidFill>
            <a:schemeClr val="accent4"/>
          </a:solidFill>
        </p:spPr>
        <p:txBody>
          <a:bodyPr wrap="square" rtlCol="0">
            <a:spAutoFit/>
          </a:bodyPr>
          <a:lstStyle/>
          <a:p>
            <a:pPr algn="ctr"/>
            <a:r>
              <a:rPr lang="ja-JP" altLang="en-US" sz="800" b="1">
                <a:solidFill>
                  <a:schemeClr val="bg2"/>
                </a:solidFill>
                <a:latin typeface="Arial"/>
                <a:ea typeface="ＭＳ Ｐゴシック"/>
              </a:rPr>
              <a:t>自己検出</a:t>
            </a:r>
            <a:r>
              <a:rPr lang="en-US" altLang="ja-JP" sz="800" b="1">
                <a:solidFill>
                  <a:schemeClr val="bg2"/>
                </a:solidFill>
                <a:latin typeface="Arial"/>
                <a:ea typeface="ＭＳ Ｐゴシック"/>
              </a:rPr>
              <a:t>/</a:t>
            </a:r>
            <a:br>
              <a:rPr lang="ja-JP" altLang="en-US">
                <a:latin typeface="Arial"/>
                <a:ea typeface="ＭＳ Ｐゴシック"/>
              </a:rPr>
            </a:br>
            <a:r>
              <a:rPr lang="ja-JP" altLang="en-US" sz="800" b="1">
                <a:solidFill>
                  <a:schemeClr val="bg2"/>
                </a:solidFill>
                <a:latin typeface="Arial"/>
                <a:ea typeface="ＭＳ Ｐゴシック"/>
              </a:rPr>
              <a:t>自己設定</a:t>
            </a:r>
            <a:endParaRPr lang="ja-JP" altLang="en-US" sz="800" b="1" dirty="0">
              <a:solidFill>
                <a:schemeClr val="bg2"/>
              </a:solidFill>
              <a:latin typeface="Arial"/>
              <a:ea typeface="ＭＳ Ｐゴシック"/>
            </a:endParaRPr>
          </a:p>
        </p:txBody>
      </p:sp>
      <p:sp>
        <p:nvSpPr>
          <p:cNvPr id="66" name="Oval 65"/>
          <p:cNvSpPr/>
          <p:nvPr/>
        </p:nvSpPr>
        <p:spPr>
          <a:xfrm>
            <a:off x="542317" y="2906009"/>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68" name="Rectangle 67"/>
          <p:cNvSpPr/>
          <p:nvPr/>
        </p:nvSpPr>
        <p:spPr>
          <a:xfrm>
            <a:off x="437766" y="3179152"/>
            <a:ext cx="970833" cy="215444"/>
          </a:xfrm>
          <a:prstGeom prst="rect">
            <a:avLst/>
          </a:prstGeom>
          <a:noFill/>
        </p:spPr>
        <p:txBody>
          <a:bodyPr wrap="square" rtlCol="0">
            <a:spAutoFit/>
          </a:bodyPr>
          <a:lstStyle/>
          <a:p>
            <a:pPr algn="ctr"/>
            <a:r>
              <a:rPr lang="ja-JP" altLang="en-US" sz="800" dirty="0">
                <a:solidFill>
                  <a:schemeClr val="bg1"/>
                </a:solidFill>
                <a:latin typeface="Arial"/>
                <a:ea typeface="ＭＳ Ｐゴシック"/>
              </a:rPr>
              <a:t>その他</a:t>
            </a:r>
            <a:endParaRPr lang="ja-JP" altLang="en-US" sz="800" dirty="0">
              <a:solidFill>
                <a:schemeClr val="bg1"/>
              </a:solidFill>
              <a:latin typeface="Arial"/>
              <a:ea typeface="ＭＳ Ｐゴシック"/>
              <a:cs typeface="Arial Narrow"/>
            </a:endParaRPr>
          </a:p>
        </p:txBody>
      </p:sp>
      <p:sp>
        <p:nvSpPr>
          <p:cNvPr id="80" name="Oval 79"/>
          <p:cNvSpPr/>
          <p:nvPr/>
        </p:nvSpPr>
        <p:spPr>
          <a:xfrm>
            <a:off x="7450504" y="138517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83" name="Rectangle 82"/>
          <p:cNvSpPr/>
          <p:nvPr/>
        </p:nvSpPr>
        <p:spPr>
          <a:xfrm>
            <a:off x="7345953" y="1658315"/>
            <a:ext cx="970832" cy="207749"/>
          </a:xfrm>
          <a:prstGeom prst="rect">
            <a:avLst/>
          </a:prstGeom>
          <a:noFill/>
        </p:spPr>
        <p:txBody>
          <a:bodyPr wrap="square" rtlCol="0">
            <a:spAutoFit/>
          </a:bodyPr>
          <a:lstStyle/>
          <a:p>
            <a:pPr algn="ctr"/>
            <a:r>
              <a:rPr lang="ja-JP" altLang="en-US" sz="750" dirty="0">
                <a:solidFill>
                  <a:schemeClr val="bg1"/>
                </a:solidFill>
                <a:latin typeface="Arial"/>
                <a:ea typeface="ＭＳ Ｐゴシック"/>
              </a:rPr>
              <a:t>その他</a:t>
            </a:r>
            <a:endParaRPr lang="ja-JP" altLang="en-US" sz="750" dirty="0">
              <a:solidFill>
                <a:schemeClr val="bg1"/>
              </a:solidFill>
              <a:latin typeface="Arial"/>
              <a:ea typeface="ＭＳ Ｐゴシック"/>
              <a:cs typeface="Arial Narrow"/>
            </a:endParaRPr>
          </a:p>
        </p:txBody>
      </p:sp>
      <p:cxnSp>
        <p:nvCxnSpPr>
          <p:cNvPr id="10" name="Straight Connector 9"/>
          <p:cNvCxnSpPr/>
          <p:nvPr/>
        </p:nvCxnSpPr>
        <p:spPr>
          <a:xfrm>
            <a:off x="2847106" y="3327586"/>
            <a:ext cx="0" cy="438732"/>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188303" y="3387388"/>
            <a:ext cx="0" cy="438732"/>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flipH="1">
            <a:off x="2043185" y="2839792"/>
            <a:ext cx="410641" cy="1776036"/>
            <a:chOff x="5808318" y="2437271"/>
            <a:chExt cx="410641" cy="2529584"/>
          </a:xfrm>
        </p:grpSpPr>
        <p:cxnSp>
          <p:nvCxnSpPr>
            <p:cNvPr id="104" name="Straight Connector 103"/>
            <p:cNvCxnSpPr/>
            <p:nvPr/>
          </p:nvCxnSpPr>
          <p:spPr>
            <a:xfrm>
              <a:off x="5925578" y="4966855"/>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925578" y="2442963"/>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925578" y="2437271"/>
              <a:ext cx="0" cy="25295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808318" y="4216786"/>
              <a:ext cx="1244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5941779" y="2839792"/>
            <a:ext cx="435237" cy="1776036"/>
            <a:chOff x="5783722" y="2437271"/>
            <a:chExt cx="435237" cy="2529584"/>
          </a:xfrm>
        </p:grpSpPr>
        <p:cxnSp>
          <p:nvCxnSpPr>
            <p:cNvPr id="116" name="Straight Connector 115"/>
            <p:cNvCxnSpPr/>
            <p:nvPr/>
          </p:nvCxnSpPr>
          <p:spPr>
            <a:xfrm>
              <a:off x="5925578" y="4966855"/>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925578" y="2442963"/>
              <a:ext cx="2933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925578" y="2437271"/>
              <a:ext cx="0" cy="25295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83722" y="4079392"/>
              <a:ext cx="1280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9" name="Rectangle 128"/>
          <p:cNvSpPr/>
          <p:nvPr/>
        </p:nvSpPr>
        <p:spPr>
          <a:xfrm>
            <a:off x="984577" y="1089646"/>
            <a:ext cx="730845" cy="400110"/>
          </a:xfrm>
          <a:prstGeom prst="rect">
            <a:avLst/>
          </a:prstGeom>
        </p:spPr>
        <p:txBody>
          <a:bodyPr wrap="square">
            <a:spAutoFit/>
          </a:bodyPr>
          <a:lstStyle/>
          <a:p>
            <a:pPr algn="ctr"/>
            <a:r>
              <a:rPr lang="ja-JP" altLang="en-US" sz="1000" dirty="0">
                <a:latin typeface="Arial"/>
                <a:ea typeface="ＭＳ Ｐゴシック"/>
              </a:rPr>
              <a:t>プライマリ </a:t>
            </a:r>
            <a:br>
              <a:rPr lang="en-US" altLang="ja-JP" sz="1000" dirty="0">
                <a:latin typeface="Arial"/>
                <a:ea typeface="ＭＳ Ｐゴシック"/>
              </a:rPr>
            </a:br>
            <a:r>
              <a:rPr lang="ja-JP" altLang="en-US" sz="1000" dirty="0">
                <a:latin typeface="Arial"/>
                <a:ea typeface="ＭＳ Ｐゴシック"/>
              </a:rPr>
              <a:t>アンテナ</a:t>
            </a:r>
          </a:p>
        </p:txBody>
      </p:sp>
      <p:sp>
        <p:nvSpPr>
          <p:cNvPr id="99" name="TextBox 98"/>
          <p:cNvSpPr txBox="1"/>
          <p:nvPr/>
        </p:nvSpPr>
        <p:spPr>
          <a:xfrm>
            <a:off x="6094364" y="2341320"/>
            <a:ext cx="2493704" cy="338554"/>
          </a:xfrm>
          <a:prstGeom prst="rect">
            <a:avLst/>
          </a:prstGeom>
          <a:solidFill>
            <a:schemeClr val="accent4"/>
          </a:solidFill>
        </p:spPr>
        <p:txBody>
          <a:bodyPr wrap="square" rtlCol="0">
            <a:spAutoFit/>
          </a:bodyPr>
          <a:lstStyle/>
          <a:p>
            <a:pPr algn="ctr"/>
            <a:r>
              <a:rPr lang="ja-JP" altLang="en-US" sz="800" b="1" dirty="0">
                <a:solidFill>
                  <a:schemeClr val="bg2"/>
                </a:solidFill>
                <a:latin typeface="Arial"/>
                <a:ea typeface="ＭＳ Ｐゴシック"/>
              </a:rPr>
              <a:t>将来の</a:t>
            </a:r>
          </a:p>
          <a:p>
            <a:pPr algn="ctr"/>
            <a:r>
              <a:rPr lang="ja-JP" altLang="en-US" sz="800" b="1" dirty="0">
                <a:solidFill>
                  <a:schemeClr val="bg2"/>
                </a:solidFill>
                <a:latin typeface="Arial"/>
                <a:ea typeface="ＭＳ Ｐゴシック"/>
              </a:rPr>
              <a:t>拡張性</a:t>
            </a:r>
          </a:p>
        </p:txBody>
      </p:sp>
      <p:sp>
        <p:nvSpPr>
          <p:cNvPr id="6" name="Freeform 5"/>
          <p:cNvSpPr/>
          <p:nvPr/>
        </p:nvSpPr>
        <p:spPr>
          <a:xfrm>
            <a:off x="1743508" y="1194726"/>
            <a:ext cx="3842175" cy="161449"/>
          </a:xfrm>
          <a:custGeom>
            <a:avLst/>
            <a:gdLst>
              <a:gd name="connsiteX0" fmla="*/ 0 w 3842175"/>
              <a:gd name="connsiteY0" fmla="*/ 10763 h 161449"/>
              <a:gd name="connsiteX1" fmla="*/ 3842175 w 3842175"/>
              <a:gd name="connsiteY1" fmla="*/ 0 h 161449"/>
              <a:gd name="connsiteX2" fmla="*/ 3842175 w 3842175"/>
              <a:gd name="connsiteY2" fmla="*/ 161449 h 161449"/>
            </a:gdLst>
            <a:ahLst/>
            <a:cxnLst>
              <a:cxn ang="0">
                <a:pos x="connsiteX0" y="connsiteY0"/>
              </a:cxn>
              <a:cxn ang="0">
                <a:pos x="connsiteX1" y="connsiteY1"/>
              </a:cxn>
              <a:cxn ang="0">
                <a:pos x="connsiteX2" y="connsiteY2"/>
              </a:cxn>
            </a:cxnLst>
            <a:rect l="l" t="t" r="r" b="b"/>
            <a:pathLst>
              <a:path w="3842175" h="161449">
                <a:moveTo>
                  <a:pt x="0" y="10763"/>
                </a:moveTo>
                <a:lnTo>
                  <a:pt x="3842175" y="0"/>
                </a:lnTo>
                <a:lnTo>
                  <a:pt x="3842175" y="161449"/>
                </a:lnTo>
              </a:path>
            </a:pathLst>
          </a:custGeom>
          <a:ln w="127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7" name="Freeform 6"/>
          <p:cNvSpPr/>
          <p:nvPr/>
        </p:nvSpPr>
        <p:spPr>
          <a:xfrm>
            <a:off x="1743508" y="1248540"/>
            <a:ext cx="2787460" cy="0"/>
          </a:xfrm>
          <a:custGeom>
            <a:avLst/>
            <a:gdLst>
              <a:gd name="connsiteX0" fmla="*/ 0 w 2787460"/>
              <a:gd name="connsiteY0" fmla="*/ 0 h 0"/>
              <a:gd name="connsiteX1" fmla="*/ 2787460 w 2787460"/>
              <a:gd name="connsiteY1" fmla="*/ 0 h 0"/>
              <a:gd name="connsiteX2" fmla="*/ 2787460 w 2787460"/>
              <a:gd name="connsiteY2" fmla="*/ 0 h 0"/>
            </a:gdLst>
            <a:ahLst/>
            <a:cxnLst>
              <a:cxn ang="0">
                <a:pos x="connsiteX0" y="connsiteY0"/>
              </a:cxn>
              <a:cxn ang="0">
                <a:pos x="connsiteX1" y="connsiteY1"/>
              </a:cxn>
              <a:cxn ang="0">
                <a:pos x="connsiteX2" y="connsiteY2"/>
              </a:cxn>
            </a:cxnLst>
            <a:rect l="l" t="t" r="r" b="b"/>
            <a:pathLst>
              <a:path w="2787460">
                <a:moveTo>
                  <a:pt x="0" y="0"/>
                </a:moveTo>
                <a:lnTo>
                  <a:pt x="2787460" y="0"/>
                </a:lnTo>
                <a:lnTo>
                  <a:pt x="2787460" y="0"/>
                </a:lnTo>
              </a:path>
            </a:pathLst>
          </a:custGeom>
          <a:ln w="127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9" name="Freeform 8"/>
          <p:cNvSpPr/>
          <p:nvPr/>
        </p:nvSpPr>
        <p:spPr>
          <a:xfrm>
            <a:off x="1743508" y="1291593"/>
            <a:ext cx="2077142" cy="344425"/>
          </a:xfrm>
          <a:custGeom>
            <a:avLst/>
            <a:gdLst>
              <a:gd name="connsiteX0" fmla="*/ 0 w 2077142"/>
              <a:gd name="connsiteY0" fmla="*/ 0 h 344425"/>
              <a:gd name="connsiteX1" fmla="*/ 2077142 w 2077142"/>
              <a:gd name="connsiteY1" fmla="*/ 0 h 344425"/>
              <a:gd name="connsiteX2" fmla="*/ 2077142 w 2077142"/>
              <a:gd name="connsiteY2" fmla="*/ 344425 h 344425"/>
            </a:gdLst>
            <a:ahLst/>
            <a:cxnLst>
              <a:cxn ang="0">
                <a:pos x="connsiteX0" y="connsiteY0"/>
              </a:cxn>
              <a:cxn ang="0">
                <a:pos x="connsiteX1" y="connsiteY1"/>
              </a:cxn>
              <a:cxn ang="0">
                <a:pos x="connsiteX2" y="connsiteY2"/>
              </a:cxn>
            </a:cxnLst>
            <a:rect l="l" t="t" r="r" b="b"/>
            <a:pathLst>
              <a:path w="2077142" h="344425">
                <a:moveTo>
                  <a:pt x="0" y="0"/>
                </a:moveTo>
                <a:lnTo>
                  <a:pt x="2077142" y="0"/>
                </a:lnTo>
                <a:lnTo>
                  <a:pt x="2077142" y="344425"/>
                </a:lnTo>
              </a:path>
            </a:pathLst>
          </a:custGeom>
          <a:ln w="127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11" name="Freeform 10"/>
          <p:cNvSpPr/>
          <p:nvPr/>
        </p:nvSpPr>
        <p:spPr>
          <a:xfrm>
            <a:off x="1743508" y="1345409"/>
            <a:ext cx="1130052" cy="0"/>
          </a:xfrm>
          <a:custGeom>
            <a:avLst/>
            <a:gdLst>
              <a:gd name="connsiteX0" fmla="*/ 0 w 1130052"/>
              <a:gd name="connsiteY0" fmla="*/ 0 h 0"/>
              <a:gd name="connsiteX1" fmla="*/ 1130052 w 1130052"/>
              <a:gd name="connsiteY1" fmla="*/ 0 h 0"/>
              <a:gd name="connsiteX2" fmla="*/ 1130052 w 1130052"/>
              <a:gd name="connsiteY2" fmla="*/ 0 h 0"/>
            </a:gdLst>
            <a:ahLst/>
            <a:cxnLst>
              <a:cxn ang="0">
                <a:pos x="connsiteX0" y="connsiteY0"/>
              </a:cxn>
              <a:cxn ang="0">
                <a:pos x="connsiteX1" y="connsiteY1"/>
              </a:cxn>
              <a:cxn ang="0">
                <a:pos x="connsiteX2" y="connsiteY2"/>
              </a:cxn>
            </a:cxnLst>
            <a:rect l="l" t="t" r="r" b="b"/>
            <a:pathLst>
              <a:path w="1130052">
                <a:moveTo>
                  <a:pt x="0" y="0"/>
                </a:moveTo>
                <a:lnTo>
                  <a:pt x="1130052" y="0"/>
                </a:lnTo>
                <a:lnTo>
                  <a:pt x="1130052" y="0"/>
                </a:lnTo>
              </a:path>
            </a:pathLst>
          </a:custGeom>
          <a:ln w="127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56" name="Oval 55"/>
          <p:cNvSpPr/>
          <p:nvPr/>
        </p:nvSpPr>
        <p:spPr>
          <a:xfrm>
            <a:off x="7015092" y="379535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57" name="TextBox 56"/>
          <p:cNvSpPr txBox="1"/>
          <p:nvPr/>
        </p:nvSpPr>
        <p:spPr>
          <a:xfrm>
            <a:off x="6915473" y="4039398"/>
            <a:ext cx="960969" cy="323165"/>
          </a:xfrm>
          <a:prstGeom prst="rect">
            <a:avLst/>
          </a:prstGeom>
          <a:noFill/>
        </p:spPr>
        <p:txBody>
          <a:bodyPr wrap="square" rtlCol="0">
            <a:spAutoFit/>
          </a:bodyPr>
          <a:lstStyle/>
          <a:p>
            <a:pPr algn="ctr"/>
            <a:r>
              <a:rPr lang="ja-JP" altLang="en-US" sz="750" dirty="0">
                <a:solidFill>
                  <a:schemeClr val="bg1"/>
                </a:solidFill>
                <a:latin typeface="Arial"/>
                <a:ea typeface="ＭＳ Ｐゴシック"/>
              </a:rPr>
              <a:t>未来の </a:t>
            </a:r>
            <a:r>
              <a:rPr lang="en-US" altLang="ja-JP" sz="750" dirty="0">
                <a:solidFill>
                  <a:schemeClr val="bg1"/>
                </a:solidFill>
                <a:latin typeface="Arial"/>
                <a:ea typeface="ＭＳ Ｐゴシック"/>
              </a:rPr>
              <a:t>Wi-Fi </a:t>
            </a:r>
            <a:br>
              <a:rPr lang="en-US" altLang="ja-JP" sz="750" dirty="0">
                <a:solidFill>
                  <a:schemeClr val="bg1"/>
                </a:solidFill>
                <a:latin typeface="Arial"/>
                <a:ea typeface="ＭＳ Ｐゴシック"/>
              </a:rPr>
            </a:br>
            <a:r>
              <a:rPr lang="ja-JP" altLang="en-US" sz="750" dirty="0">
                <a:solidFill>
                  <a:schemeClr val="bg1"/>
                </a:solidFill>
                <a:latin typeface="Arial"/>
                <a:ea typeface="ＭＳ Ｐゴシック"/>
              </a:rPr>
              <a:t>規格</a:t>
            </a:r>
            <a:endParaRPr lang="ja-JP" altLang="en-US" sz="750" dirty="0">
              <a:solidFill>
                <a:schemeClr val="bg1"/>
              </a:solidFill>
              <a:latin typeface="Arial"/>
              <a:ea typeface="ＭＳ Ｐゴシック"/>
              <a:cs typeface="Arial Narrow"/>
            </a:endParaRPr>
          </a:p>
        </p:txBody>
      </p:sp>
      <p:sp>
        <p:nvSpPr>
          <p:cNvPr id="58" name="Oval 57"/>
          <p:cNvSpPr/>
          <p:nvPr/>
        </p:nvSpPr>
        <p:spPr>
          <a:xfrm>
            <a:off x="7826338" y="379535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750" dirty="0">
              <a:solidFill>
                <a:schemeClr val="tx1"/>
              </a:solidFill>
              <a:latin typeface="Arial"/>
              <a:ea typeface="ＭＳ Ｐゴシック"/>
            </a:endParaRPr>
          </a:p>
        </p:txBody>
      </p:sp>
      <p:sp>
        <p:nvSpPr>
          <p:cNvPr id="59" name="Rectangle 58"/>
          <p:cNvSpPr/>
          <p:nvPr/>
        </p:nvSpPr>
        <p:spPr>
          <a:xfrm>
            <a:off x="7721787" y="4039398"/>
            <a:ext cx="970832" cy="338554"/>
          </a:xfrm>
          <a:prstGeom prst="rect">
            <a:avLst/>
          </a:prstGeom>
          <a:noFill/>
        </p:spPr>
        <p:txBody>
          <a:bodyPr wrap="square" rtlCol="0">
            <a:spAutoFit/>
          </a:bodyPr>
          <a:lstStyle/>
          <a:p>
            <a:pPr algn="ctr"/>
            <a:r>
              <a:rPr lang="ja-JP" altLang="en-US" sz="800" dirty="0">
                <a:solidFill>
                  <a:schemeClr val="bg1"/>
                </a:solidFill>
                <a:latin typeface="Arial"/>
                <a:ea typeface="ＭＳ Ｐゴシック"/>
              </a:rPr>
              <a:t>ビデオ </a:t>
            </a:r>
          </a:p>
          <a:p>
            <a:pPr algn="ctr"/>
            <a:r>
              <a:rPr lang="ja-JP" altLang="en-US" sz="800" dirty="0">
                <a:solidFill>
                  <a:schemeClr val="bg1"/>
                </a:solidFill>
                <a:latin typeface="Arial"/>
                <a:ea typeface="ＭＳ Ｐゴシック"/>
              </a:rPr>
              <a:t>監視</a:t>
            </a:r>
            <a:endParaRPr lang="ja-JP" altLang="en-US" sz="800" dirty="0">
              <a:solidFill>
                <a:schemeClr val="bg1"/>
              </a:solidFill>
              <a:latin typeface="Arial"/>
              <a:ea typeface="ＭＳ Ｐゴシック"/>
              <a:cs typeface="Arial Narrow"/>
            </a:endParaRPr>
          </a:p>
        </p:txBody>
      </p:sp>
      <p:sp>
        <p:nvSpPr>
          <p:cNvPr id="60" name="Oval 59"/>
          <p:cNvSpPr/>
          <p:nvPr/>
        </p:nvSpPr>
        <p:spPr>
          <a:xfrm>
            <a:off x="6198915" y="3795352"/>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61" name="Rectangle 60"/>
          <p:cNvSpPr/>
          <p:nvPr/>
        </p:nvSpPr>
        <p:spPr>
          <a:xfrm>
            <a:off x="6215080" y="3926531"/>
            <a:ext cx="729401" cy="553998"/>
          </a:xfrm>
          <a:prstGeom prst="rect">
            <a:avLst/>
          </a:prstGeom>
          <a:noFill/>
        </p:spPr>
        <p:txBody>
          <a:bodyPr wrap="square" rtlCol="0">
            <a:spAutoFit/>
          </a:bodyPr>
          <a:lstStyle/>
          <a:p>
            <a:pPr algn="ctr"/>
            <a:r>
              <a:rPr lang="en-US" altLang="ja-JP" sz="750" dirty="0">
                <a:solidFill>
                  <a:schemeClr val="bg1"/>
                </a:solidFill>
                <a:latin typeface="Arial"/>
                <a:ea typeface="ＭＳ Ｐゴシック"/>
              </a:rPr>
              <a:t>Linux </a:t>
            </a:r>
            <a:r>
              <a:rPr lang="ja-JP" altLang="en-US" sz="750" dirty="0">
                <a:solidFill>
                  <a:schemeClr val="bg1"/>
                </a:solidFill>
                <a:latin typeface="Arial"/>
                <a:ea typeface="ＭＳ Ｐゴシック"/>
              </a:rPr>
              <a:t>を使用した カスタム</a:t>
            </a:r>
          </a:p>
          <a:p>
            <a:pPr algn="ctr"/>
            <a:r>
              <a:rPr lang="ja-JP" altLang="en-US" sz="750" dirty="0">
                <a:solidFill>
                  <a:schemeClr val="bg1"/>
                </a:solidFill>
                <a:latin typeface="Arial"/>
                <a:ea typeface="ＭＳ Ｐゴシック"/>
              </a:rPr>
              <a:t>アプリケーション</a:t>
            </a:r>
            <a:endParaRPr lang="ja-JP" altLang="en-US" sz="750" dirty="0">
              <a:solidFill>
                <a:schemeClr val="bg1"/>
              </a:solidFill>
              <a:latin typeface="Arial"/>
              <a:ea typeface="ＭＳ Ｐゴシック"/>
              <a:cs typeface="Arial Narrow"/>
            </a:endParaRPr>
          </a:p>
        </p:txBody>
      </p:sp>
      <p:grpSp>
        <p:nvGrpSpPr>
          <p:cNvPr id="62" name="Group 61"/>
          <p:cNvGrpSpPr/>
          <p:nvPr/>
        </p:nvGrpSpPr>
        <p:grpSpPr>
          <a:xfrm>
            <a:off x="6901384" y="2938467"/>
            <a:ext cx="970832" cy="761730"/>
            <a:chOff x="6104277" y="2918928"/>
            <a:chExt cx="970832" cy="761730"/>
          </a:xfrm>
        </p:grpSpPr>
        <p:sp>
          <p:nvSpPr>
            <p:cNvPr id="63" name="Oval 62"/>
            <p:cNvSpPr/>
            <p:nvPr/>
          </p:nvSpPr>
          <p:spPr>
            <a:xfrm>
              <a:off x="6198915" y="2918928"/>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750" dirty="0">
                <a:solidFill>
                  <a:schemeClr val="tx1"/>
                </a:solidFill>
                <a:latin typeface="Arial"/>
                <a:ea typeface="ＭＳ Ｐゴシック"/>
              </a:endParaRPr>
            </a:p>
          </p:txBody>
        </p:sp>
        <p:sp>
          <p:nvSpPr>
            <p:cNvPr id="64" name="Rectangle 63"/>
            <p:cNvSpPr/>
            <p:nvPr/>
          </p:nvSpPr>
          <p:spPr>
            <a:xfrm>
              <a:off x="6104277" y="3118983"/>
              <a:ext cx="970832" cy="323165"/>
            </a:xfrm>
            <a:prstGeom prst="rect">
              <a:avLst/>
            </a:prstGeom>
            <a:noFill/>
          </p:spPr>
          <p:txBody>
            <a:bodyPr wrap="square" rtlCol="0">
              <a:spAutoFit/>
            </a:bodyPr>
            <a:lstStyle/>
            <a:p>
              <a:pPr algn="ctr"/>
              <a:r>
                <a:rPr lang="en-US" altLang="ja-JP" sz="750" dirty="0">
                  <a:solidFill>
                    <a:schemeClr val="bg1"/>
                  </a:solidFill>
                  <a:latin typeface="Arial"/>
                  <a:ea typeface="ＭＳ Ｐゴシック"/>
                </a:rPr>
                <a:t>Bluetooth</a:t>
              </a:r>
            </a:p>
            <a:p>
              <a:pPr algn="ctr"/>
              <a:r>
                <a:rPr lang="ja-JP" altLang="en-US" sz="750" dirty="0">
                  <a:solidFill>
                    <a:schemeClr val="bg1"/>
                  </a:solidFill>
                  <a:latin typeface="Arial"/>
                  <a:ea typeface="ＭＳ Ｐゴシック"/>
                </a:rPr>
                <a:t>ビーコン</a:t>
              </a:r>
              <a:endParaRPr lang="ja-JP" altLang="en-US" sz="750" dirty="0">
                <a:solidFill>
                  <a:schemeClr val="bg1"/>
                </a:solidFill>
                <a:latin typeface="Arial"/>
                <a:ea typeface="ＭＳ Ｐゴシック"/>
                <a:cs typeface="Arial Narrow"/>
              </a:endParaRPr>
            </a:p>
          </p:txBody>
        </p:sp>
      </p:grpSp>
      <p:grpSp>
        <p:nvGrpSpPr>
          <p:cNvPr id="67" name="Group 66"/>
          <p:cNvGrpSpPr/>
          <p:nvPr/>
        </p:nvGrpSpPr>
        <p:grpSpPr>
          <a:xfrm>
            <a:off x="6139889" y="2916048"/>
            <a:ext cx="802546" cy="761730"/>
            <a:chOff x="6994684" y="2918928"/>
            <a:chExt cx="802546" cy="761730"/>
          </a:xfrm>
        </p:grpSpPr>
        <p:sp>
          <p:nvSpPr>
            <p:cNvPr id="69" name="Oval 68"/>
            <p:cNvSpPr/>
            <p:nvPr/>
          </p:nvSpPr>
          <p:spPr>
            <a:xfrm>
              <a:off x="7015092" y="2918928"/>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750" dirty="0">
                <a:solidFill>
                  <a:schemeClr val="tx1"/>
                </a:solidFill>
                <a:latin typeface="Arial"/>
                <a:ea typeface="ＭＳ Ｐゴシック"/>
              </a:endParaRPr>
            </a:p>
          </p:txBody>
        </p:sp>
        <p:sp>
          <p:nvSpPr>
            <p:cNvPr id="70" name="Rectangle 69"/>
            <p:cNvSpPr/>
            <p:nvPr/>
          </p:nvSpPr>
          <p:spPr>
            <a:xfrm>
              <a:off x="6994684" y="3074851"/>
              <a:ext cx="802546" cy="438582"/>
            </a:xfrm>
            <a:prstGeom prst="rect">
              <a:avLst/>
            </a:prstGeom>
            <a:noFill/>
          </p:spPr>
          <p:txBody>
            <a:bodyPr wrap="square" lIns="72000" rIns="72000" rtlCol="0" anchor="ctr">
              <a:spAutoFit/>
            </a:bodyPr>
            <a:lstStyle/>
            <a:p>
              <a:pPr algn="ctr"/>
              <a:r>
                <a:rPr lang="en-US" altLang="ja-JP" sz="750" dirty="0">
                  <a:solidFill>
                    <a:schemeClr val="bg1"/>
                  </a:solidFill>
                  <a:latin typeface="Arial"/>
                  <a:ea typeface="ＭＳ Ｐゴシック"/>
                </a:rPr>
                <a:t>3G </a:t>
              </a:r>
              <a:r>
                <a:rPr lang="ja-JP" altLang="en-US" sz="750" dirty="0">
                  <a:solidFill>
                    <a:schemeClr val="bg1"/>
                  </a:solidFill>
                  <a:latin typeface="Arial"/>
                  <a:ea typeface="ＭＳ Ｐゴシック"/>
                </a:rPr>
                <a:t>および </a:t>
              </a:r>
              <a:br>
                <a:rPr lang="en-US" altLang="ja-JP" sz="750" dirty="0">
                  <a:solidFill>
                    <a:schemeClr val="bg1"/>
                  </a:solidFill>
                  <a:latin typeface="Arial"/>
                  <a:ea typeface="ＭＳ Ｐゴシック"/>
                </a:rPr>
              </a:br>
              <a:r>
                <a:rPr lang="en-US" altLang="ja-JP" sz="750" dirty="0">
                  <a:solidFill>
                    <a:schemeClr val="bg1"/>
                  </a:solidFill>
                  <a:latin typeface="Arial"/>
                  <a:ea typeface="ＭＳ Ｐゴシック"/>
                </a:rPr>
                <a:t>LTE </a:t>
              </a:r>
              <a:r>
                <a:rPr lang="ja-JP" altLang="en-US" sz="750" dirty="0">
                  <a:solidFill>
                    <a:schemeClr val="bg1"/>
                  </a:solidFill>
                  <a:latin typeface="Arial"/>
                  <a:ea typeface="ＭＳ Ｐゴシック"/>
                </a:rPr>
                <a:t>スモール セルオフロード </a:t>
              </a:r>
              <a:endParaRPr lang="ja-JP" altLang="en-US" sz="750" dirty="0">
                <a:solidFill>
                  <a:schemeClr val="bg1"/>
                </a:solidFill>
                <a:latin typeface="Arial"/>
                <a:ea typeface="ＭＳ Ｐゴシック"/>
                <a:cs typeface="Arial Narrow"/>
              </a:endParaRPr>
            </a:p>
          </p:txBody>
        </p:sp>
      </p:grpSp>
      <p:sp>
        <p:nvSpPr>
          <p:cNvPr id="71" name="Oval 70"/>
          <p:cNvSpPr/>
          <p:nvPr/>
        </p:nvSpPr>
        <p:spPr>
          <a:xfrm>
            <a:off x="7841089" y="2917115"/>
            <a:ext cx="761730" cy="761730"/>
          </a:xfrm>
          <a:prstGeom prst="ellipse">
            <a:avLst/>
          </a:prstGeom>
          <a:solidFill>
            <a:schemeClr val="tx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lIns="68520" tIns="34263" rIns="68520" bIns="34263" rtlCol="0" anchor="ctr"/>
          <a:lstStyle/>
          <a:p>
            <a:pPr algn="ctr" defTabSz="684719"/>
            <a:endParaRPr lang="en-US" sz="800" dirty="0">
              <a:solidFill>
                <a:schemeClr val="tx1"/>
              </a:solidFill>
              <a:latin typeface="Arial"/>
              <a:ea typeface="ＭＳ Ｐゴシック"/>
            </a:endParaRPr>
          </a:p>
        </p:txBody>
      </p:sp>
      <p:sp>
        <p:nvSpPr>
          <p:cNvPr id="72" name="Rectangle 71"/>
          <p:cNvSpPr/>
          <p:nvPr/>
        </p:nvSpPr>
        <p:spPr>
          <a:xfrm>
            <a:off x="7857161" y="3190258"/>
            <a:ext cx="729587" cy="207749"/>
          </a:xfrm>
          <a:prstGeom prst="rect">
            <a:avLst/>
          </a:prstGeom>
          <a:noFill/>
        </p:spPr>
        <p:txBody>
          <a:bodyPr wrap="square" rtlCol="0">
            <a:spAutoFit/>
          </a:bodyPr>
          <a:lstStyle/>
          <a:p>
            <a:pPr algn="ctr"/>
            <a:r>
              <a:rPr lang="ja-JP" altLang="en-US" sz="750" dirty="0">
                <a:solidFill>
                  <a:schemeClr val="bg1"/>
                </a:solidFill>
                <a:latin typeface="Arial"/>
                <a:ea typeface="ＭＳ Ｐゴシック"/>
              </a:rPr>
              <a:t>その他</a:t>
            </a:r>
            <a:endParaRPr lang="ja-JP" altLang="en-US" sz="750" dirty="0">
              <a:solidFill>
                <a:schemeClr val="bg1"/>
              </a:solidFill>
              <a:latin typeface="Arial"/>
              <a:ea typeface="ＭＳ Ｐゴシック"/>
              <a:cs typeface="Arial Narrow"/>
            </a:endParaRPr>
          </a:p>
        </p:txBody>
      </p:sp>
    </p:spTree>
    <p:extLst>
      <p:ext uri="{BB962C8B-B14F-4D97-AF65-F5344CB8AC3E}">
        <p14:creationId xmlns:p14="http://schemas.microsoft.com/office/powerpoint/2010/main" val="26688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6"/>
          <p:cNvSpPr/>
          <p:nvPr/>
        </p:nvSpPr>
        <p:spPr>
          <a:xfrm>
            <a:off x="1191" y="4666399"/>
            <a:ext cx="9141619" cy="476432"/>
          </a:xfrm>
          <a:prstGeom prst="rect">
            <a:avLst/>
          </a:prstGeom>
          <a:solidFill>
            <a:srgbClr val="FFFFFF"/>
          </a:solidFill>
          <a:ln w="25400" cap="flat" cmpd="sng" algn="ctr">
            <a:noFill/>
            <a:prstDash val="solid"/>
          </a:ln>
          <a:effectLst/>
        </p:spPr>
        <p:txBody>
          <a:bodyPr rtlCol="0" anchor="ctr"/>
          <a:lstStyle/>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1800" b="0" i="0" u="none" strike="noStrike" kern="0" cap="none" spc="0" normalizeH="0" baseline="0" noProof="0">
                <a:ln>
                  <a:noFill/>
                </a:ln>
                <a:solidFill>
                  <a:srgbClr val="FFFFFF"/>
                </a:solidFill>
                <a:effectLst/>
                <a:uLnTx/>
                <a:uFillTx/>
                <a:latin typeface="Arial"/>
                <a:ea typeface="ＭＳ Ｐゴシック"/>
                <a:cs typeface="+mn-cs"/>
              </a:rPr>
              <a:t>Centralized, FlexConnect and Mobility Express</a:t>
            </a:r>
            <a:endParaRPr kumimoji="0" lang="en-US" altLang="ja-JP"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11" name="TextBox 15"/>
          <p:cNvSpPr txBox="1"/>
          <p:nvPr/>
        </p:nvSpPr>
        <p:spPr>
          <a:xfrm>
            <a:off x="1056265" y="778873"/>
            <a:ext cx="3283593" cy="307777"/>
          </a:xfrm>
          <a:prstGeom prst="rect">
            <a:avLst/>
          </a:prstGeom>
          <a:noFill/>
        </p:spPr>
        <p:txBody>
          <a:bodyPr wrap="square" rtlCol="0">
            <a:spAutoFit/>
          </a:bodyPr>
          <a:lstStyle/>
          <a:p>
            <a:pPr algn="ctr"/>
            <a:r>
              <a:rPr lang="ja-JP" altLang="en-US" sz="1400" b="1">
                <a:solidFill>
                  <a:srgbClr val="214794"/>
                </a:solidFill>
                <a:latin typeface="Arial"/>
                <a:ea typeface="ＭＳ Ｐゴシック"/>
                <a:cs typeface="メイリオ" panose="020B0604030504040204" pitchFamily="50" charset="-128"/>
              </a:rPr>
              <a:t>エンタープライズクラス</a:t>
            </a:r>
            <a:endParaRPr lang="ja-JP" altLang="en-US" sz="1400" b="1" dirty="0">
              <a:solidFill>
                <a:srgbClr val="214794"/>
              </a:solidFill>
              <a:latin typeface="Arial"/>
              <a:ea typeface="ＭＳ Ｐゴシック"/>
              <a:cs typeface="メイリオ" panose="020B0604030504040204" pitchFamily="50" charset="-128"/>
            </a:endParaRPr>
          </a:p>
        </p:txBody>
      </p:sp>
      <p:sp>
        <p:nvSpPr>
          <p:cNvPr id="112" name="TextBox 17"/>
          <p:cNvSpPr txBox="1"/>
          <p:nvPr/>
        </p:nvSpPr>
        <p:spPr>
          <a:xfrm>
            <a:off x="5213254" y="787154"/>
            <a:ext cx="2235448" cy="307777"/>
          </a:xfrm>
          <a:prstGeom prst="rect">
            <a:avLst/>
          </a:prstGeom>
          <a:noFill/>
        </p:spPr>
        <p:txBody>
          <a:bodyPr wrap="square" rtlCol="0">
            <a:spAutoFit/>
          </a:bodyPr>
          <a:lstStyle/>
          <a:p>
            <a:pPr algn="ctr"/>
            <a:r>
              <a:rPr lang="ja-JP" altLang="en-US" sz="1400" b="1">
                <a:solidFill>
                  <a:srgbClr val="214794"/>
                </a:solidFill>
                <a:latin typeface="Arial"/>
                <a:ea typeface="ＭＳ Ｐゴシック"/>
                <a:cs typeface="メイリオ" panose="020B0604030504040204" pitchFamily="50" charset="-128"/>
              </a:rPr>
              <a:t>ミッションクリティカル</a:t>
            </a:r>
            <a:endParaRPr lang="ja-JP" altLang="en-US" sz="1400" b="1" dirty="0">
              <a:solidFill>
                <a:srgbClr val="214794"/>
              </a:solidFill>
              <a:latin typeface="Arial"/>
              <a:ea typeface="ＭＳ Ｐゴシック"/>
              <a:cs typeface="メイリオ" panose="020B0604030504040204" pitchFamily="50" charset="-128"/>
            </a:endParaRPr>
          </a:p>
        </p:txBody>
      </p:sp>
      <p:sp>
        <p:nvSpPr>
          <p:cNvPr id="113" name="TextBox 18"/>
          <p:cNvSpPr txBox="1"/>
          <p:nvPr/>
        </p:nvSpPr>
        <p:spPr>
          <a:xfrm>
            <a:off x="7349769" y="787154"/>
            <a:ext cx="1597021" cy="307777"/>
          </a:xfrm>
          <a:prstGeom prst="rect">
            <a:avLst/>
          </a:prstGeom>
          <a:noFill/>
        </p:spPr>
        <p:txBody>
          <a:bodyPr wrap="square" rtlCol="0">
            <a:spAutoFit/>
          </a:bodyPr>
          <a:lstStyle/>
          <a:p>
            <a:pPr algn="ctr"/>
            <a:r>
              <a:rPr lang="ja-JP" altLang="en-US" sz="1400" b="1">
                <a:solidFill>
                  <a:srgbClr val="214794"/>
                </a:solidFill>
                <a:latin typeface="Arial"/>
                <a:ea typeface="ＭＳ Ｐゴシック"/>
                <a:cs typeface="メイリオ" panose="020B0604030504040204" pitchFamily="50" charset="-128"/>
              </a:rPr>
              <a:t>クラス最上位</a:t>
            </a:r>
            <a:endParaRPr lang="ja-JP" altLang="en-US" sz="1400" b="1" dirty="0">
              <a:solidFill>
                <a:srgbClr val="214794"/>
              </a:solidFill>
              <a:latin typeface="Arial"/>
              <a:ea typeface="ＭＳ Ｐゴシック"/>
              <a:cs typeface="メイリオ" panose="020B0604030504040204" pitchFamily="50" charset="-128"/>
            </a:endParaRPr>
          </a:p>
        </p:txBody>
      </p:sp>
      <p:cxnSp>
        <p:nvCxnSpPr>
          <p:cNvPr id="114" name="Straight Connector 20"/>
          <p:cNvCxnSpPr/>
          <p:nvPr/>
        </p:nvCxnSpPr>
        <p:spPr>
          <a:xfrm>
            <a:off x="214026" y="1060645"/>
            <a:ext cx="5205770" cy="7571"/>
          </a:xfrm>
          <a:prstGeom prst="line">
            <a:avLst/>
          </a:prstGeom>
          <a:noFill/>
          <a:ln w="9525" cap="flat" cmpd="sng" algn="ctr">
            <a:solidFill>
              <a:srgbClr val="58585B"/>
            </a:solidFill>
            <a:prstDash val="solid"/>
          </a:ln>
          <a:effectLst/>
        </p:spPr>
      </p:cxnSp>
      <p:cxnSp>
        <p:nvCxnSpPr>
          <p:cNvPr id="115" name="Straight Connector 23"/>
          <p:cNvCxnSpPr/>
          <p:nvPr/>
        </p:nvCxnSpPr>
        <p:spPr>
          <a:xfrm>
            <a:off x="5582505" y="1071262"/>
            <a:ext cx="1597021" cy="0"/>
          </a:xfrm>
          <a:prstGeom prst="line">
            <a:avLst/>
          </a:prstGeom>
          <a:noFill/>
          <a:ln w="9525" cap="flat" cmpd="sng" algn="ctr">
            <a:solidFill>
              <a:srgbClr val="58585B"/>
            </a:solidFill>
            <a:prstDash val="solid"/>
          </a:ln>
          <a:effectLst/>
        </p:spPr>
      </p:cxnSp>
      <p:cxnSp>
        <p:nvCxnSpPr>
          <p:cNvPr id="116" name="Straight Connector 24"/>
          <p:cNvCxnSpPr/>
          <p:nvPr/>
        </p:nvCxnSpPr>
        <p:spPr>
          <a:xfrm>
            <a:off x="7311318" y="1063380"/>
            <a:ext cx="1597021" cy="0"/>
          </a:xfrm>
          <a:prstGeom prst="line">
            <a:avLst/>
          </a:prstGeom>
          <a:noFill/>
          <a:ln w="9525" cap="flat" cmpd="sng" algn="ctr">
            <a:solidFill>
              <a:srgbClr val="58585B"/>
            </a:solidFill>
            <a:prstDash val="solid"/>
          </a:ln>
          <a:effectLst/>
        </p:spPr>
      </p:cxnSp>
      <p:sp>
        <p:nvSpPr>
          <p:cNvPr id="117" name="TextBox 13"/>
          <p:cNvSpPr txBox="1"/>
          <p:nvPr/>
        </p:nvSpPr>
        <p:spPr>
          <a:xfrm>
            <a:off x="1161939" y="4950668"/>
            <a:ext cx="1853711" cy="200055"/>
          </a:xfrm>
          <a:prstGeom prst="rect">
            <a:avLst/>
          </a:prstGeom>
          <a:noFill/>
        </p:spPr>
        <p:txBody>
          <a:bodyPr wrap="square" rtlCol="0">
            <a:spAutoFit/>
          </a:bodyPr>
          <a:lstStyle/>
          <a:p>
            <a:r>
              <a:rPr lang="en-US" altLang="ja-JP" sz="700" baseline="30000">
                <a:solidFill>
                  <a:srgbClr val="676767"/>
                </a:solidFill>
                <a:latin typeface="Arial"/>
                <a:ea typeface="ＭＳ Ｐゴシック"/>
                <a:cs typeface="メイリオ" panose="020B0604030504040204" pitchFamily="50" charset="-128"/>
              </a:rPr>
              <a:t>2</a:t>
            </a:r>
            <a:r>
              <a:rPr lang="ja-JP" altLang="en-US" sz="700">
                <a:solidFill>
                  <a:srgbClr val="676767"/>
                </a:solidFill>
                <a:latin typeface="Arial"/>
                <a:ea typeface="ＭＳ Ｐゴシック"/>
                <a:cs typeface="メイリオ" panose="020B0604030504040204" pitchFamily="50" charset="-128"/>
              </a:rPr>
              <a:t> </a:t>
            </a:r>
            <a:r>
              <a:rPr lang="en-US" altLang="ja-JP" sz="700">
                <a:solidFill>
                  <a:srgbClr val="676767"/>
                </a:solidFill>
                <a:latin typeface="Arial"/>
                <a:ea typeface="ＭＳ Ｐゴシック"/>
                <a:cs typeface="メイリオ" panose="020B0604030504040204" pitchFamily="50" charset="-128"/>
              </a:rPr>
              <a:t>High-powered</a:t>
            </a:r>
            <a:r>
              <a:rPr lang="ja-JP" altLang="en-US" sz="700">
                <a:solidFill>
                  <a:srgbClr val="676767"/>
                </a:solidFill>
                <a:latin typeface="Arial"/>
                <a:ea typeface="ＭＳ Ｐゴシック"/>
                <a:cs typeface="メイリオ" panose="020B0604030504040204" pitchFamily="50" charset="-128"/>
              </a:rPr>
              <a:t>のみ利用可能</a:t>
            </a:r>
            <a:endParaRPr lang="ja-JP" altLang="en-US" sz="700" dirty="0">
              <a:solidFill>
                <a:srgbClr val="676767"/>
              </a:solidFill>
              <a:latin typeface="Arial"/>
              <a:ea typeface="ＭＳ Ｐゴシック"/>
              <a:cs typeface="メイリオ" panose="020B0604030504040204" pitchFamily="50" charset="-128"/>
            </a:endParaRPr>
          </a:p>
        </p:txBody>
      </p:sp>
      <p:grpSp>
        <p:nvGrpSpPr>
          <p:cNvPr id="118" name="Group 14"/>
          <p:cNvGrpSpPr/>
          <p:nvPr/>
        </p:nvGrpSpPr>
        <p:grpSpPr>
          <a:xfrm>
            <a:off x="3807540" y="1902286"/>
            <a:ext cx="1714723" cy="3051423"/>
            <a:chOff x="3635216" y="2122529"/>
            <a:chExt cx="2286297" cy="4340436"/>
          </a:xfrm>
        </p:grpSpPr>
        <p:sp>
          <p:nvSpPr>
            <p:cNvPr id="119" name="Rectangle 4"/>
            <p:cNvSpPr/>
            <p:nvPr/>
          </p:nvSpPr>
          <p:spPr>
            <a:xfrm>
              <a:off x="3635216" y="3292299"/>
              <a:ext cx="2129361" cy="317066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20" name="TextBox 10"/>
            <p:cNvSpPr txBox="1"/>
            <p:nvPr/>
          </p:nvSpPr>
          <p:spPr>
            <a:xfrm>
              <a:off x="3659132" y="3319980"/>
              <a:ext cx="2125758" cy="4596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1850</a:t>
              </a:r>
              <a:endParaRPr kumimoji="0" lang="en-US" altLang="ja-JP" sz="15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sp>
          <p:nvSpPr>
            <p:cNvPr id="121" name="Rectangle 27"/>
            <p:cNvSpPr/>
            <p:nvPr/>
          </p:nvSpPr>
          <p:spPr>
            <a:xfrm>
              <a:off x="3642079" y="3867901"/>
              <a:ext cx="2198669" cy="2334791"/>
            </a:xfrm>
            <a:prstGeom prst="rect">
              <a:avLst/>
            </a:prstGeom>
          </p:spPr>
          <p:txBody>
            <a:bodyPr wrap="square">
              <a:noAutofit/>
            </a:bodyPr>
            <a:lstStyle/>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4x4:3SS 80Mhz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1.7 Gbps</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Performance</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内蔵・外付けアンテナ</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Tx</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Beam Forming </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 GE Ports Uplink</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USB 2.0</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grpSp>
          <p:nvGrpSpPr>
            <p:cNvPr id="122" name="Group 40"/>
            <p:cNvGrpSpPr/>
            <p:nvPr/>
          </p:nvGrpSpPr>
          <p:grpSpPr>
            <a:xfrm>
              <a:off x="3655529" y="2122529"/>
              <a:ext cx="2265984" cy="1233409"/>
              <a:chOff x="-3478195" y="-1029154"/>
              <a:chExt cx="3159877" cy="1719968"/>
            </a:xfrm>
          </p:grpSpPr>
          <p:pic>
            <p:nvPicPr>
              <p:cNvPr id="123"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25" name="Group 8"/>
          <p:cNvGrpSpPr/>
          <p:nvPr/>
        </p:nvGrpSpPr>
        <p:grpSpPr>
          <a:xfrm>
            <a:off x="5564530" y="1939952"/>
            <a:ext cx="1672993" cy="3016116"/>
            <a:chOff x="5883277" y="2193771"/>
            <a:chExt cx="2230658" cy="4290214"/>
          </a:xfrm>
        </p:grpSpPr>
        <p:sp>
          <p:nvSpPr>
            <p:cNvPr id="126" name="Rectangle 5"/>
            <p:cNvSpPr/>
            <p:nvPr/>
          </p:nvSpPr>
          <p:spPr>
            <a:xfrm>
              <a:off x="5883277" y="3105882"/>
              <a:ext cx="2129361" cy="3378103"/>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27" name="TextBox 11"/>
            <p:cNvSpPr txBox="1"/>
            <p:nvPr/>
          </p:nvSpPr>
          <p:spPr>
            <a:xfrm>
              <a:off x="5904292" y="3167932"/>
              <a:ext cx="2129363" cy="4596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2800</a:t>
              </a:r>
              <a:endParaRPr kumimoji="0" lang="en-US" altLang="ja-JP" sz="15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sp>
          <p:nvSpPr>
            <p:cNvPr id="128" name="Rectangle 28"/>
            <p:cNvSpPr/>
            <p:nvPr/>
          </p:nvSpPr>
          <p:spPr>
            <a:xfrm>
              <a:off x="5889436" y="3662751"/>
              <a:ext cx="2224499" cy="2665514"/>
            </a:xfrm>
            <a:prstGeom prst="rect">
              <a:avLst/>
            </a:prstGeom>
          </p:spPr>
          <p:txBody>
            <a:bodyPr wrap="square">
              <a:noAutofit/>
            </a:bodyPr>
            <a:lstStyle/>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4x4:3SS 160 MHz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5 Gbps</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Performance</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2.4 and 5GHz or </a:t>
              </a:r>
              <a:b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b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Dual 5GHz</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 GE Ports Uplink</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CleanAir</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and ClientLink</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内蔵・外付けアンテナ</a:t>
              </a:r>
            </a:p>
            <a:p>
              <a:pPr marL="115875" marR="0" lvl="0" indent="-115875"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スマートアンテナコネクタ</a:t>
              </a:r>
            </a:p>
            <a:p>
              <a:pPr marL="115875" marR="0" lvl="0" indent="-115875"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拡張ロケーション</a:t>
              </a:r>
              <a:r>
                <a:rPr kumimoji="0" lang="en-US" altLang="ja-JP" sz="900" b="0" i="0" u="none" strike="noStrike" kern="0" cap="none" spc="0" normalizeH="0" baseline="30000" noProof="0">
                  <a:ln>
                    <a:noFill/>
                  </a:ln>
                  <a:solidFill>
                    <a:srgbClr val="676767"/>
                  </a:solidFill>
                  <a:effectLst/>
                  <a:uLnTx/>
                  <a:uFillTx/>
                  <a:latin typeface="Arial"/>
                  <a:ea typeface="ＭＳ Ｐゴシック"/>
                  <a:cs typeface="メイリオ" panose="020B0604030504040204" pitchFamily="50" charset="-128"/>
                </a:rPr>
                <a:t>1</a:t>
              </a:r>
              <a:b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br>
              <a:r>
                <a:rPr kumimoji="0" lang="en-US" altLang="ja-JP"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a:t>
              </a: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外部アンテナ</a:t>
              </a:r>
              <a:r>
                <a:rPr kumimoji="0" lang="en-US" altLang="ja-JP"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USB 2.0</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grpSp>
          <p:nvGrpSpPr>
            <p:cNvPr id="129" name="Group 43"/>
            <p:cNvGrpSpPr/>
            <p:nvPr/>
          </p:nvGrpSpPr>
          <p:grpSpPr>
            <a:xfrm>
              <a:off x="6091483" y="2193771"/>
              <a:ext cx="1579530" cy="840533"/>
              <a:chOff x="7117765" y="2016697"/>
              <a:chExt cx="1396181" cy="742966"/>
            </a:xfrm>
          </p:grpSpPr>
          <p:pic>
            <p:nvPicPr>
              <p:cNvPr id="130"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131"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7765" y="2063999"/>
                <a:ext cx="719270" cy="695664"/>
              </a:xfrm>
              <a:prstGeom prst="rect">
                <a:avLst/>
              </a:prstGeom>
            </p:spPr>
          </p:pic>
        </p:grpSp>
      </p:grpSp>
      <p:grpSp>
        <p:nvGrpSpPr>
          <p:cNvPr id="132" name="Group 2"/>
          <p:cNvGrpSpPr/>
          <p:nvPr/>
        </p:nvGrpSpPr>
        <p:grpSpPr>
          <a:xfrm>
            <a:off x="7310280" y="1771529"/>
            <a:ext cx="1764364" cy="3183646"/>
            <a:chOff x="8128244" y="1872807"/>
            <a:chExt cx="2352485" cy="4626726"/>
          </a:xfrm>
        </p:grpSpPr>
        <p:sp>
          <p:nvSpPr>
            <p:cNvPr id="133" name="Rectangle 6"/>
            <p:cNvSpPr/>
            <p:nvPr/>
          </p:nvSpPr>
          <p:spPr>
            <a:xfrm>
              <a:off x="8128244" y="2825260"/>
              <a:ext cx="2352484" cy="3674273"/>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34" name="TextBox 12"/>
            <p:cNvSpPr txBox="1"/>
            <p:nvPr/>
          </p:nvSpPr>
          <p:spPr>
            <a:xfrm>
              <a:off x="8153060" y="2812271"/>
              <a:ext cx="2129361" cy="4696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3800</a:t>
              </a:r>
              <a:endParaRPr kumimoji="0" lang="en-US" altLang="ja-JP" sz="15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sp>
          <p:nvSpPr>
            <p:cNvPr id="135" name="Rectangle 29"/>
            <p:cNvSpPr/>
            <p:nvPr/>
          </p:nvSpPr>
          <p:spPr>
            <a:xfrm>
              <a:off x="8154152" y="3381279"/>
              <a:ext cx="2326577" cy="3063219"/>
            </a:xfrm>
            <a:prstGeom prst="rect">
              <a:avLst/>
            </a:prstGeom>
          </p:spPr>
          <p:txBody>
            <a:bodyPr wrap="square">
              <a:noAutofit/>
            </a:bodyPr>
            <a:lstStyle/>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4x4:3SS 160 MHz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5 Gbps</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Performance</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2.4 and 5GHz or </a:t>
              </a:r>
              <a:b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b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Dual 5GHz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2 GE Ports Uplink or </a:t>
              </a:r>
              <a:b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b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 GE + 1 mGig (5G)</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CleanAir</a:t>
              </a: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 </a:t>
              </a: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and ClientLink</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StadiumVision</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75" marR="0" lvl="0" indent="-115875"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内蔵・外付けアンテナ</a:t>
              </a:r>
            </a:p>
            <a:p>
              <a:pPr marL="115875" marR="0" lvl="0" indent="-115875"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スマートアンテナコネクタ</a:t>
              </a:r>
            </a:p>
            <a:p>
              <a:pPr marL="115875" marR="0" lvl="0" indent="-115875"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拡張ロケーション</a:t>
              </a:r>
              <a:r>
                <a:rPr kumimoji="0" lang="en-US" altLang="ja-JP" sz="900" b="0" i="0" u="none" strike="noStrike" kern="0" cap="none" spc="0" normalizeH="0" baseline="30000" noProof="0">
                  <a:ln>
                    <a:noFill/>
                  </a:ln>
                  <a:solidFill>
                    <a:srgbClr val="676767"/>
                  </a:solidFill>
                  <a:effectLst/>
                  <a:uLnTx/>
                  <a:uFillTx/>
                  <a:latin typeface="Arial"/>
                  <a:ea typeface="ＭＳ Ｐゴシック"/>
                  <a:cs typeface="メイリオ" panose="020B0604030504040204" pitchFamily="50" charset="-128"/>
                </a:rPr>
                <a:t>1</a:t>
              </a: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 </a:t>
              </a:r>
              <a:b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br>
              <a:r>
                <a:rPr kumimoji="0" lang="en-US" altLang="ja-JP"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a:t>
              </a:r>
              <a:r>
                <a:rPr kumimoji="0" lang="ja-JP" altLang="en-US"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外部アンテナ</a:t>
              </a:r>
              <a:r>
                <a:rPr kumimoji="0" lang="en-US" altLang="ja-JP" sz="900" b="0" i="0" u="none" strike="noStrike" kern="0" cap="none" spc="0" normalizeH="0" baseline="0" noProof="0">
                  <a:ln>
                    <a:noFill/>
                  </a:ln>
                  <a:solidFill>
                    <a:srgbClr val="58585B"/>
                  </a:solidFill>
                  <a:effectLst/>
                  <a:uLnTx/>
                  <a:uFillTx/>
                  <a:latin typeface="Arial"/>
                  <a:ea typeface="ＭＳ Ｐゴシック"/>
                  <a:cs typeface="メイリオ" panose="020B0604030504040204" pitchFamily="50" charset="-128"/>
                </a:rPr>
                <a:t>)</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USB 2.0</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モジュラー対応</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grpSp>
          <p:nvGrpSpPr>
            <p:cNvPr id="136" name="Group 49"/>
            <p:cNvGrpSpPr/>
            <p:nvPr/>
          </p:nvGrpSpPr>
          <p:grpSpPr>
            <a:xfrm>
              <a:off x="8438961" y="1872807"/>
              <a:ext cx="1579530" cy="809003"/>
              <a:chOff x="7117765" y="2016697"/>
              <a:chExt cx="1396181" cy="715096"/>
            </a:xfrm>
          </p:grpSpPr>
          <p:pic>
            <p:nvPicPr>
              <p:cNvPr id="137"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138"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7765" y="2036129"/>
                <a:ext cx="719270" cy="695664"/>
              </a:xfrm>
              <a:prstGeom prst="rect">
                <a:avLst/>
              </a:prstGeom>
            </p:spPr>
          </p:pic>
        </p:grpSp>
      </p:grpSp>
      <p:grpSp>
        <p:nvGrpSpPr>
          <p:cNvPr id="139" name="Group 21"/>
          <p:cNvGrpSpPr/>
          <p:nvPr/>
        </p:nvGrpSpPr>
        <p:grpSpPr>
          <a:xfrm>
            <a:off x="178858" y="2845210"/>
            <a:ext cx="1868657" cy="2101575"/>
            <a:chOff x="1285990" y="3494642"/>
            <a:chExt cx="2491543" cy="2989344"/>
          </a:xfrm>
          <a:solidFill>
            <a:srgbClr val="FFFFFF">
              <a:lumMod val="95000"/>
            </a:srgbClr>
          </a:solidFill>
        </p:grpSpPr>
        <p:sp>
          <p:nvSpPr>
            <p:cNvPr id="140" name="Rectangle 3"/>
            <p:cNvSpPr/>
            <p:nvPr/>
          </p:nvSpPr>
          <p:spPr>
            <a:xfrm>
              <a:off x="1332880" y="3501675"/>
              <a:ext cx="2362572" cy="2982311"/>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1" name="TextBox 9"/>
            <p:cNvSpPr txBox="1"/>
            <p:nvPr/>
          </p:nvSpPr>
          <p:spPr>
            <a:xfrm>
              <a:off x="1285990" y="3494642"/>
              <a:ext cx="2491543" cy="4596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1815</a:t>
              </a:r>
              <a:endParaRPr kumimoji="0" lang="en-US" altLang="ja-JP" sz="15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sp>
          <p:nvSpPr>
            <p:cNvPr id="142" name="Rectangle 26"/>
            <p:cNvSpPr/>
            <p:nvPr/>
          </p:nvSpPr>
          <p:spPr>
            <a:xfrm>
              <a:off x="1350695" y="3832425"/>
              <a:ext cx="2401112" cy="1423216"/>
            </a:xfrm>
            <a:prstGeom prst="rect">
              <a:avLst/>
            </a:prstGeom>
            <a:noFill/>
          </p:spPr>
          <p:txBody>
            <a:bodyPr wrap="square">
              <a:noAutofit/>
            </a:bodyPr>
            <a:lstStyle/>
            <a:p>
              <a:pPr marL="0" marR="0" lvl="0" indent="0" defTabSz="914400" eaLnBrk="1" fontAlgn="auto" latinLnBrk="0" hangingPunct="1">
                <a:lnSpc>
                  <a:spcPct val="90000"/>
                </a:lnSpc>
                <a:spcBef>
                  <a:spcPts val="0"/>
                </a:spcBef>
                <a:spcAft>
                  <a:spcPts val="300"/>
                </a:spcAft>
                <a:buClrTx/>
                <a:buSzTx/>
                <a:buFontTx/>
                <a:buNone/>
                <a:tabLst/>
                <a:defRPr/>
              </a:pPr>
              <a:r>
                <a:rPr kumimoji="0" lang="en-US" altLang="ja-JP" sz="900" b="1"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Indoor / High-powered Indoor Wall Plate / Teleworker</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2x2:2SS 80 MHz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867 Mbps Performance</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err="1">
                  <a:ln>
                    <a:noFill/>
                  </a:ln>
                  <a:solidFill>
                    <a:srgbClr val="676767"/>
                  </a:solidFill>
                  <a:effectLst/>
                  <a:uLnTx/>
                  <a:uFillTx/>
                  <a:latin typeface="Arial"/>
                  <a:ea typeface="ＭＳ Ｐゴシック"/>
                  <a:cs typeface="メイリオ" panose="020B0604030504040204" pitchFamily="50" charset="-128"/>
                </a:rPr>
                <a:t>Tx</a:t>
              </a: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 Beam Forming</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内蔵</a:t>
              </a: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BLE</a:t>
              </a:r>
              <a:r>
                <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ゲートウェイ</a:t>
              </a:r>
              <a:r>
                <a:rPr kumimoji="0" lang="en-US" altLang="ja-JP" sz="900" b="0" i="0" u="none" strike="noStrike" kern="0" cap="none" spc="0" normalizeH="0" baseline="30000" noProof="0" dirty="0">
                  <a:ln>
                    <a:noFill/>
                  </a:ln>
                  <a:solidFill>
                    <a:srgbClr val="676767"/>
                  </a:solidFill>
                  <a:effectLst/>
                  <a:uLnTx/>
                  <a:uFillTx/>
                  <a:latin typeface="Arial"/>
                  <a:ea typeface="ＭＳ Ｐゴシック"/>
                  <a:cs typeface="メイリオ" panose="020B0604030504040204" pitchFamily="50" charset="-128"/>
                </a:rPr>
                <a:t>1</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Max Transmit Power (</a:t>
              </a:r>
              <a:r>
                <a:rPr kumimoji="0" lang="en-US" altLang="ja-JP" sz="900" b="0" i="0" u="none" strike="noStrike" kern="0" cap="none" spc="0" normalizeH="0" baseline="0" noProof="0" dirty="0" err="1">
                  <a:ln>
                    <a:noFill/>
                  </a:ln>
                  <a:solidFill>
                    <a:srgbClr val="676767"/>
                  </a:solidFill>
                  <a:effectLst/>
                  <a:uLnTx/>
                  <a:uFillTx/>
                  <a:latin typeface="Arial"/>
                  <a:ea typeface="ＭＳ Ｐゴシック"/>
                  <a:cs typeface="メイリオ" panose="020B0604030504040204" pitchFamily="50" charset="-128"/>
                </a:rPr>
                <a:t>dBm</a:t>
              </a: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 per local regulations</a:t>
              </a:r>
              <a:r>
                <a:rPr kumimoji="0" lang="en-US" altLang="ja-JP" sz="900" b="0" i="0" u="none" strike="noStrike" kern="0" cap="none" spc="0" normalizeH="0" baseline="30000" noProof="0" dirty="0">
                  <a:ln>
                    <a:noFill/>
                  </a:ln>
                  <a:solidFill>
                    <a:srgbClr val="676767"/>
                  </a:solidFill>
                  <a:effectLst/>
                  <a:uLnTx/>
                  <a:uFillTx/>
                  <a:latin typeface="Arial"/>
                  <a:ea typeface="ＭＳ Ｐゴシック"/>
                  <a:cs typeface="メイリオ" panose="020B0604030504040204" pitchFamily="50" charset="-128"/>
                </a:rPr>
                <a:t>2</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58585B"/>
                  </a:solidFill>
                  <a:effectLst/>
                  <a:uLnTx/>
                  <a:uFillTx/>
                  <a:latin typeface="Arial"/>
                  <a:ea typeface="ＭＳ Ｐゴシック"/>
                  <a:cs typeface="メイリオ" panose="020B0604030504040204" pitchFamily="50" charset="-128"/>
                </a:rPr>
                <a:t>3 GE </a:t>
              </a:r>
              <a:r>
                <a:rPr kumimoji="0" lang="ja-JP" altLang="en-US" sz="900" b="0" i="0" u="none" strike="noStrike" kern="0" cap="none" spc="0" normalizeH="0" baseline="0" noProof="0" dirty="0">
                  <a:ln>
                    <a:noFill/>
                  </a:ln>
                  <a:solidFill>
                    <a:srgbClr val="58585B"/>
                  </a:solidFill>
                  <a:effectLst/>
                  <a:uLnTx/>
                  <a:uFillTx/>
                  <a:latin typeface="Arial"/>
                  <a:ea typeface="ＭＳ Ｐゴシック"/>
                  <a:cs typeface="メイリオ" panose="020B0604030504040204" pitchFamily="50" charset="-128"/>
                </a:rPr>
                <a:t>ローカル ダウンリンクポート</a:t>
              </a:r>
              <a:r>
                <a:rPr kumimoji="0" lang="en-US" altLang="ja-JP" sz="900" b="0" i="0" u="none" strike="noStrike" kern="0" cap="none" spc="0" normalizeH="0" baseline="0" noProof="0" dirty="0">
                  <a:ln>
                    <a:noFill/>
                  </a:ln>
                  <a:solidFill>
                    <a:srgbClr val="58585B"/>
                  </a:solidFill>
                  <a:effectLst/>
                  <a:uLnTx/>
                  <a:uFillTx/>
                  <a:latin typeface="Arial"/>
                  <a:ea typeface="ＭＳ Ｐゴシック"/>
                  <a:cs typeface="メイリオ" panose="020B0604030504040204" pitchFamily="50" charset="-128"/>
                </a:rPr>
                <a:t>(1xPoE</a:t>
              </a:r>
              <a:r>
                <a:rPr kumimoji="0" lang="ja-JP" altLang="en-US" sz="900" b="0" i="0" u="none" strike="noStrike" kern="0" cap="none" spc="0" normalizeH="0" baseline="0" noProof="0" dirty="0">
                  <a:ln>
                    <a:noFill/>
                  </a:ln>
                  <a:solidFill>
                    <a:srgbClr val="58585B"/>
                  </a:solidFill>
                  <a:effectLst/>
                  <a:uLnTx/>
                  <a:uFillTx/>
                  <a:latin typeface="Arial"/>
                  <a:ea typeface="ＭＳ Ｐゴシック"/>
                  <a:cs typeface="メイリオ" panose="020B0604030504040204" pitchFamily="50" charset="-128"/>
                </a:rPr>
                <a:t>出力含む）</a:t>
              </a:r>
              <a:r>
                <a:rPr kumimoji="0" lang="en-US" altLang="ja-JP" sz="900" b="0" i="0" u="none" strike="noStrike" kern="0" cap="none" spc="0" normalizeH="0" baseline="30000" noProof="0" dirty="0">
                  <a:ln>
                    <a:noFill/>
                  </a:ln>
                  <a:solidFill>
                    <a:srgbClr val="676767"/>
                  </a:solidFill>
                  <a:effectLst/>
                  <a:uLnTx/>
                  <a:uFillTx/>
                  <a:latin typeface="Arial"/>
                  <a:ea typeface="ＭＳ Ｐゴシック"/>
                  <a:cs typeface="メイリオ" panose="020B0604030504040204" pitchFamily="50" charset="-128"/>
                </a:rPr>
                <a:t>3</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Local ports 802.1x </a:t>
              </a:r>
              <a:r>
                <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対応</a:t>
              </a:r>
              <a:r>
                <a:rPr kumimoji="0" lang="en-US" altLang="ja-JP" sz="900" b="0" i="0" u="none" strike="noStrike" kern="0" cap="none" spc="0" normalizeH="0" baseline="30000" noProof="0" dirty="0">
                  <a:ln>
                    <a:noFill/>
                  </a:ln>
                  <a:solidFill>
                    <a:srgbClr val="676767"/>
                  </a:solidFill>
                  <a:effectLst/>
                  <a:uLnTx/>
                  <a:uFillTx/>
                  <a:latin typeface="Arial"/>
                  <a:ea typeface="ＭＳ Ｐゴシック"/>
                  <a:cs typeface="メイリオ" panose="020B0604030504040204" pitchFamily="50" charset="-128"/>
                </a:rPr>
                <a:t>3</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rPr>
                <a:t>USB 2.0</a:t>
              </a:r>
              <a:r>
                <a:rPr kumimoji="0" lang="en-US" altLang="ja-JP" sz="900" b="0" i="0" u="none" strike="noStrike" kern="0" cap="none" spc="0" normalizeH="0" baseline="30000" noProof="0" dirty="0">
                  <a:ln>
                    <a:noFill/>
                  </a:ln>
                  <a:solidFill>
                    <a:srgbClr val="676767"/>
                  </a:solidFill>
                  <a:effectLst/>
                  <a:uLnTx/>
                  <a:uFillTx/>
                  <a:latin typeface="Arial"/>
                  <a:ea typeface="ＭＳ Ｐゴシック"/>
                  <a:cs typeface="メイリオ" panose="020B0604030504040204" pitchFamily="50" charset="-128"/>
                </a:rPr>
                <a:t>4</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grpSp>
      <p:grpSp>
        <p:nvGrpSpPr>
          <p:cNvPr id="143" name="Group 30"/>
          <p:cNvGrpSpPr/>
          <p:nvPr/>
        </p:nvGrpSpPr>
        <p:grpSpPr>
          <a:xfrm>
            <a:off x="2060888" y="2175364"/>
            <a:ext cx="1670679" cy="2768287"/>
            <a:chOff x="3060511" y="2698690"/>
            <a:chExt cx="2227572" cy="3937695"/>
          </a:xfrm>
        </p:grpSpPr>
        <p:grpSp>
          <p:nvGrpSpPr>
            <p:cNvPr id="144" name="Group 48"/>
            <p:cNvGrpSpPr/>
            <p:nvPr/>
          </p:nvGrpSpPr>
          <p:grpSpPr>
            <a:xfrm>
              <a:off x="3060511" y="3549262"/>
              <a:ext cx="2227572" cy="3087123"/>
              <a:chOff x="1373603" y="3396862"/>
              <a:chExt cx="2227572" cy="3087123"/>
            </a:xfrm>
          </p:grpSpPr>
          <p:sp>
            <p:nvSpPr>
              <p:cNvPr id="146" name="Rectangle 52"/>
              <p:cNvSpPr/>
              <p:nvPr/>
            </p:nvSpPr>
            <p:spPr>
              <a:xfrm>
                <a:off x="1394622" y="3396862"/>
                <a:ext cx="2129361" cy="3087123"/>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7" name="TextBox 53"/>
              <p:cNvSpPr txBox="1"/>
              <p:nvPr/>
            </p:nvSpPr>
            <p:spPr>
              <a:xfrm>
                <a:off x="1394622" y="3476697"/>
                <a:ext cx="2129360" cy="4596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1830</a:t>
                </a:r>
                <a:endParaRPr kumimoji="0" lang="en-US" altLang="ja-JP" sz="15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sp>
            <p:nvSpPr>
              <p:cNvPr id="148" name="Rectangle 54"/>
              <p:cNvSpPr/>
              <p:nvPr/>
            </p:nvSpPr>
            <p:spPr>
              <a:xfrm>
                <a:off x="1373603" y="4043621"/>
                <a:ext cx="2227572" cy="2007267"/>
              </a:xfrm>
              <a:prstGeom prst="rect">
                <a:avLst/>
              </a:prstGeom>
            </p:spPr>
            <p:txBody>
              <a:bodyPr wrap="square">
                <a:noAutofit/>
              </a:bodyPr>
              <a:lstStyle/>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3x3:2SS 80MHz</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867 Mbps Performance</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Tx Beam Forming</a:t>
                </a: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1 GE Port Uplink</a:t>
                </a:r>
                <a:endParaRPr kumimoji="0" lang="ja-JP" altLang="en-US"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endParaRPr>
              </a:p>
              <a:p>
                <a:pPr marL="115859" marR="0" lvl="0" indent="-115859" defTabSz="91440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altLang="ja-JP" sz="900" b="0" i="0" u="none" strike="noStrike" kern="0" cap="none" spc="0" normalizeH="0" baseline="0" noProof="0">
                    <a:ln>
                      <a:noFill/>
                    </a:ln>
                    <a:solidFill>
                      <a:srgbClr val="676767"/>
                    </a:solidFill>
                    <a:effectLst/>
                    <a:uLnTx/>
                    <a:uFillTx/>
                    <a:latin typeface="Arial"/>
                    <a:ea typeface="ＭＳ Ｐゴシック"/>
                    <a:cs typeface="メイリオ" panose="020B0604030504040204" pitchFamily="50" charset="-128"/>
                  </a:rPr>
                  <a:t>USB 2.0</a:t>
                </a:r>
                <a:endParaRPr kumimoji="0" lang="ja-JP" altLang="en-US" sz="900" b="0" i="0" u="none" strike="noStrike" kern="0" cap="none" spc="0" normalizeH="0" baseline="0" noProof="0" dirty="0">
                  <a:ln>
                    <a:noFill/>
                  </a:ln>
                  <a:solidFill>
                    <a:srgbClr val="676767"/>
                  </a:solidFill>
                  <a:effectLst/>
                  <a:uLnTx/>
                  <a:uFillTx/>
                  <a:latin typeface="Arial"/>
                  <a:ea typeface="ＭＳ Ｐゴシック"/>
                  <a:cs typeface="メイリオ" panose="020B0604030504040204" pitchFamily="50" charset="-128"/>
                </a:endParaRPr>
              </a:p>
            </p:txBody>
          </p:sp>
        </p:grpSp>
        <p:pic>
          <p:nvPicPr>
            <p:cNvPr id="145"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07567" y="2698690"/>
              <a:ext cx="1063215" cy="850572"/>
            </a:xfrm>
            <a:prstGeom prst="rect">
              <a:avLst/>
            </a:prstGeom>
          </p:spPr>
        </p:pic>
      </p:grpSp>
      <p:sp>
        <p:nvSpPr>
          <p:cNvPr id="149" name="TextBox 47"/>
          <p:cNvSpPr txBox="1"/>
          <p:nvPr/>
        </p:nvSpPr>
        <p:spPr>
          <a:xfrm>
            <a:off x="175141" y="4941782"/>
            <a:ext cx="1089752" cy="200055"/>
          </a:xfrm>
          <a:prstGeom prst="rect">
            <a:avLst/>
          </a:prstGeom>
          <a:noFill/>
        </p:spPr>
        <p:txBody>
          <a:bodyPr wrap="square" rtlCol="0">
            <a:spAutoFit/>
          </a:bodyPr>
          <a:lstStyle/>
          <a:p>
            <a:r>
              <a:rPr lang="en-US" altLang="ja-JP" sz="700" baseline="30000">
                <a:solidFill>
                  <a:srgbClr val="676767"/>
                </a:solidFill>
                <a:latin typeface="Arial"/>
                <a:ea typeface="ＭＳ Ｐゴシック"/>
                <a:cs typeface="メイリオ" panose="020B0604030504040204" pitchFamily="50" charset="-128"/>
              </a:rPr>
              <a:t>1</a:t>
            </a:r>
            <a:r>
              <a:rPr lang="ja-JP" altLang="en-US" sz="700">
                <a:solidFill>
                  <a:srgbClr val="676767"/>
                </a:solidFill>
                <a:latin typeface="Arial"/>
                <a:ea typeface="ＭＳ Ｐゴシック"/>
                <a:cs typeface="メイリオ" panose="020B0604030504040204" pitchFamily="50" charset="-128"/>
              </a:rPr>
              <a:t>今後のアベイラビリティ</a:t>
            </a:r>
            <a:endParaRPr lang="ja-JP" altLang="en-US" sz="700" dirty="0">
              <a:solidFill>
                <a:srgbClr val="676767"/>
              </a:solidFill>
              <a:latin typeface="Arial"/>
              <a:ea typeface="ＭＳ Ｐゴシック"/>
              <a:cs typeface="メイリオ" panose="020B0604030504040204" pitchFamily="50" charset="-128"/>
            </a:endParaRPr>
          </a:p>
        </p:txBody>
      </p:sp>
      <p:sp>
        <p:nvSpPr>
          <p:cNvPr id="150" name="TextBox 55"/>
          <p:cNvSpPr txBox="1"/>
          <p:nvPr/>
        </p:nvSpPr>
        <p:spPr>
          <a:xfrm>
            <a:off x="2425085" y="4947552"/>
            <a:ext cx="2339791" cy="200055"/>
          </a:xfrm>
          <a:prstGeom prst="rect">
            <a:avLst/>
          </a:prstGeom>
          <a:noFill/>
        </p:spPr>
        <p:txBody>
          <a:bodyPr wrap="square" rtlCol="0">
            <a:spAutoFit/>
          </a:bodyPr>
          <a:lstStyle/>
          <a:p>
            <a:r>
              <a:rPr lang="en-US" altLang="ja-JP" sz="700" baseline="30000">
                <a:solidFill>
                  <a:srgbClr val="676767"/>
                </a:solidFill>
                <a:latin typeface="Arial"/>
                <a:ea typeface="ＭＳ Ｐゴシック"/>
                <a:cs typeface="メイリオ" panose="020B0604030504040204" pitchFamily="50" charset="-128"/>
              </a:rPr>
              <a:t>3</a:t>
            </a:r>
            <a:r>
              <a:rPr lang="ja-JP" altLang="en-US" sz="700">
                <a:solidFill>
                  <a:srgbClr val="676767"/>
                </a:solidFill>
                <a:latin typeface="Arial"/>
                <a:ea typeface="ＭＳ Ｐゴシック"/>
                <a:cs typeface="メイリオ" panose="020B0604030504040204" pitchFamily="50" charset="-128"/>
              </a:rPr>
              <a:t> ウォールプレート、テレワーカーのみ対応</a:t>
            </a:r>
            <a:endParaRPr lang="ja-JP" altLang="en-US" sz="700" dirty="0">
              <a:solidFill>
                <a:srgbClr val="676767"/>
              </a:solidFill>
              <a:latin typeface="Arial"/>
              <a:ea typeface="ＭＳ Ｐゴシック"/>
              <a:cs typeface="メイリオ" panose="020B0604030504040204" pitchFamily="50" charset="-128"/>
            </a:endParaRPr>
          </a:p>
        </p:txBody>
      </p:sp>
      <p:sp>
        <p:nvSpPr>
          <p:cNvPr id="151" name="TextBox 60"/>
          <p:cNvSpPr txBox="1"/>
          <p:nvPr/>
        </p:nvSpPr>
        <p:spPr>
          <a:xfrm>
            <a:off x="4376905" y="4952494"/>
            <a:ext cx="2339791" cy="200055"/>
          </a:xfrm>
          <a:prstGeom prst="rect">
            <a:avLst/>
          </a:prstGeom>
          <a:noFill/>
        </p:spPr>
        <p:txBody>
          <a:bodyPr wrap="square" rtlCol="0">
            <a:spAutoFit/>
          </a:bodyPr>
          <a:lstStyle/>
          <a:p>
            <a:r>
              <a:rPr lang="en-US" altLang="ja-JP" sz="700" baseline="30000">
                <a:solidFill>
                  <a:srgbClr val="676767"/>
                </a:solidFill>
                <a:latin typeface="Arial"/>
                <a:ea typeface="ＭＳ Ｐゴシック"/>
                <a:cs typeface="メイリオ" panose="020B0604030504040204" pitchFamily="50" charset="-128"/>
              </a:rPr>
              <a:t>4 </a:t>
            </a:r>
            <a:r>
              <a:rPr lang="ja-JP" altLang="en-US" sz="700">
                <a:solidFill>
                  <a:srgbClr val="676767"/>
                </a:solidFill>
                <a:latin typeface="Arial"/>
                <a:ea typeface="ＭＳ Ｐゴシック"/>
                <a:cs typeface="メイリオ" panose="020B0604030504040204" pitchFamily="50" charset="-128"/>
              </a:rPr>
              <a:t>テレワーカーのみ使用可能</a:t>
            </a:r>
            <a:endParaRPr lang="ja-JP" altLang="en-US" sz="700" dirty="0">
              <a:solidFill>
                <a:srgbClr val="676767"/>
              </a:solidFill>
              <a:latin typeface="Arial"/>
              <a:ea typeface="ＭＳ Ｐゴシック"/>
              <a:cs typeface="メイリオ" panose="020B0604030504040204" pitchFamily="50" charset="-128"/>
            </a:endParaRPr>
          </a:p>
        </p:txBody>
      </p:sp>
      <p:sp>
        <p:nvSpPr>
          <p:cNvPr id="152" name="Pentagon 7"/>
          <p:cNvSpPr/>
          <p:nvPr/>
        </p:nvSpPr>
        <p:spPr>
          <a:xfrm>
            <a:off x="227387" y="1135498"/>
            <a:ext cx="8699563" cy="186438"/>
          </a:xfrm>
          <a:prstGeom prst="homePlate">
            <a:avLst/>
          </a:prstGeom>
          <a:solidFill>
            <a:srgbClr val="004BA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srgbClr val="FFFFFF"/>
                </a:solidFill>
                <a:effectLst/>
                <a:uLnTx/>
                <a:uFillTx/>
                <a:latin typeface="Arial"/>
                <a:ea typeface="ＭＳ Ｐゴシック"/>
                <a:cs typeface="+mn-cs"/>
              </a:rPr>
              <a:t>DNA Ready | RF Excellence | CMX | Centralized, FlexConnect</a:t>
            </a:r>
            <a:r>
              <a:rPr kumimoji="0" lang="ja-JP" altLang="en-US" sz="1000" b="0" i="0" u="none" strike="noStrike" kern="0" cap="none" spc="0" normalizeH="0" baseline="0" noProof="0">
                <a:ln>
                  <a:noFill/>
                </a:ln>
                <a:solidFill>
                  <a:srgbClr val="FFFFFF"/>
                </a:solidFill>
                <a:effectLst/>
                <a:uLnTx/>
                <a:uFillTx/>
                <a:latin typeface="Arial"/>
                <a:ea typeface="ＭＳ Ｐゴシック"/>
                <a:cs typeface="+mn-cs"/>
              </a:rPr>
              <a:t> </a:t>
            </a:r>
            <a:r>
              <a:rPr kumimoji="0" lang="en-US" altLang="ja-JP" sz="1000" b="0" i="0" u="none" strike="noStrike" kern="0" cap="none" spc="0" normalizeH="0" baseline="0" noProof="0">
                <a:ln>
                  <a:noFill/>
                </a:ln>
                <a:solidFill>
                  <a:srgbClr val="FFFFFF"/>
                </a:solidFill>
                <a:effectLst/>
                <a:uLnTx/>
                <a:uFillTx/>
                <a:latin typeface="Arial"/>
                <a:ea typeface="ＭＳ Ｐゴシック"/>
                <a:cs typeface="+mn-cs"/>
              </a:rPr>
              <a:t>or Mobility Express</a:t>
            </a:r>
            <a:endParaRPr kumimoji="0" lang="en-US" altLang="ja-JP" sz="10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53" name="Pentagon 58"/>
          <p:cNvSpPr/>
          <p:nvPr/>
        </p:nvSpPr>
        <p:spPr>
          <a:xfrm>
            <a:off x="5580292" y="1338828"/>
            <a:ext cx="3346658" cy="173135"/>
          </a:xfrm>
          <a:prstGeom prst="homePlate">
            <a:avLst/>
          </a:prstGeom>
          <a:solidFill>
            <a:srgbClr val="004BA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srgbClr val="FFFFFF"/>
                </a:solidFill>
                <a:effectLst/>
                <a:uLnTx/>
                <a:uFillTx/>
                <a:latin typeface="Arial"/>
                <a:ea typeface="ＭＳ Ｐゴシック"/>
                <a:cs typeface="+mn-cs"/>
              </a:rPr>
              <a:t>Dual 5 GHz | Flexible Radio | HDX</a:t>
            </a:r>
            <a:endParaRPr kumimoji="0" lang="en-US" altLang="ja-JP" sz="10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54" name="Pentagon 59"/>
          <p:cNvSpPr/>
          <p:nvPr/>
        </p:nvSpPr>
        <p:spPr>
          <a:xfrm>
            <a:off x="7321521" y="1536341"/>
            <a:ext cx="1596123" cy="184388"/>
          </a:xfrm>
          <a:prstGeom prst="homePlate">
            <a:avLst/>
          </a:prstGeom>
          <a:solidFill>
            <a:srgbClr val="004BA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srgbClr val="FFFFFF"/>
                </a:solidFill>
                <a:effectLst/>
                <a:uLnTx/>
                <a:uFillTx/>
                <a:latin typeface="Arial"/>
                <a:ea typeface="ＭＳ Ｐゴシック"/>
                <a:cs typeface="+mn-cs"/>
              </a:rPr>
              <a:t>Future Proof</a:t>
            </a:r>
            <a:endParaRPr kumimoji="0" lang="en-US" altLang="ja-JP" sz="10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 name="タイトル 1"/>
          <p:cNvSpPr>
            <a:spLocks noGrp="1"/>
          </p:cNvSpPr>
          <p:nvPr>
            <p:ph type="title"/>
          </p:nvPr>
        </p:nvSpPr>
        <p:spPr>
          <a:xfrm>
            <a:off x="224641" y="121316"/>
            <a:ext cx="8345488" cy="731837"/>
          </a:xfrm>
        </p:spPr>
        <p:txBody>
          <a:bodyPr/>
          <a:lstStyle/>
          <a:p>
            <a:r>
              <a:rPr lang="en-US" altLang="ja-JP" sz="2600" dirty="0">
                <a:latin typeface="CiscoSansTT ExtraLight"/>
                <a:ea typeface="小塚ゴシック Pro EL"/>
              </a:rPr>
              <a:t>Cisco </a:t>
            </a:r>
            <a:r>
              <a:rPr lang="en-US" altLang="ja-JP" sz="2600" dirty="0" err="1">
                <a:latin typeface="CiscoSansTT ExtraLight"/>
                <a:ea typeface="小塚ゴシック Pro EL"/>
              </a:rPr>
              <a:t>Aironet</a:t>
            </a:r>
            <a:r>
              <a:rPr lang="ja-JP" altLang="en-US" sz="2600" dirty="0">
                <a:latin typeface="CiscoSansTT ExtraLight"/>
                <a:ea typeface="小塚ゴシック Pro EL"/>
              </a:rPr>
              <a:t> </a:t>
            </a:r>
            <a:r>
              <a:rPr lang="en-US" altLang="ja-JP" sz="2600" dirty="0">
                <a:latin typeface="CiscoSansTT ExtraLight"/>
                <a:ea typeface="小塚ゴシック Pro EL"/>
              </a:rPr>
              <a:t>802.11ac Wave 2 Access Point Portfolio</a:t>
            </a:r>
            <a:endParaRPr kumimoji="1" lang="ja-JP" altLang="en-US" sz="2600" dirty="0">
              <a:latin typeface="CiscoSansTT ExtraLight"/>
              <a:ea typeface="小塚ゴシック Pro EL"/>
            </a:endParaRPr>
          </a:p>
        </p:txBody>
      </p:sp>
      <p:pic>
        <p:nvPicPr>
          <p:cNvPr id="50" name="Picture 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61531" y="1877038"/>
            <a:ext cx="1616776" cy="1077851"/>
          </a:xfrm>
          <a:prstGeom prst="rect">
            <a:avLst/>
          </a:prstGeom>
        </p:spPr>
      </p:pic>
    </p:spTree>
    <p:extLst>
      <p:ext uri="{BB962C8B-B14F-4D97-AF65-F5344CB8AC3E}">
        <p14:creationId xmlns:p14="http://schemas.microsoft.com/office/powerpoint/2010/main" val="3348118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latin typeface="Arial"/>
                <a:ea typeface="ＭＳ Ｐゴシック"/>
              </a:rPr>
              <a:t>競合に勝る製品構成 </a:t>
            </a:r>
            <a:endParaRPr lang="ja-JP" altLang="en-US" dirty="0">
              <a:latin typeface="Arial"/>
              <a:ea typeface="ＭＳ Ｐゴシック"/>
            </a:endParaRPr>
          </a:p>
        </p:txBody>
      </p:sp>
      <p:graphicFrame>
        <p:nvGraphicFramePr>
          <p:cNvPr id="97" name="Table 96"/>
          <p:cNvGraphicFramePr>
            <a:graphicFrameLocks noGrp="1"/>
          </p:cNvGraphicFramePr>
          <p:nvPr>
            <p:extLst>
              <p:ext uri="{D42A27DB-BD31-4B8C-83A1-F6EECF244321}">
                <p14:modId xmlns:p14="http://schemas.microsoft.com/office/powerpoint/2010/main" val="3022507166"/>
              </p:ext>
            </p:extLst>
          </p:nvPr>
        </p:nvGraphicFramePr>
        <p:xfrm>
          <a:off x="437766" y="1592408"/>
          <a:ext cx="8247449" cy="3130410"/>
        </p:xfrm>
        <a:graphic>
          <a:graphicData uri="http://schemas.openxmlformats.org/drawingml/2006/table">
            <a:tbl>
              <a:tblPr firstRow="1" bandRow="1">
                <a:tableStyleId>{5C22544A-7EE6-4342-B048-85BDC9FD1C3A}</a:tableStyleId>
              </a:tblPr>
              <a:tblGrid>
                <a:gridCol w="1178207">
                  <a:extLst>
                    <a:ext uri="{9D8B030D-6E8A-4147-A177-3AD203B41FA5}">
                      <a16:colId xmlns:a16="http://schemas.microsoft.com/office/drawing/2014/main" val="20000"/>
                    </a:ext>
                  </a:extLst>
                </a:gridCol>
                <a:gridCol w="1178207">
                  <a:extLst>
                    <a:ext uri="{9D8B030D-6E8A-4147-A177-3AD203B41FA5}">
                      <a16:colId xmlns:a16="http://schemas.microsoft.com/office/drawing/2014/main" val="20001"/>
                    </a:ext>
                  </a:extLst>
                </a:gridCol>
                <a:gridCol w="1178207">
                  <a:extLst>
                    <a:ext uri="{9D8B030D-6E8A-4147-A177-3AD203B41FA5}">
                      <a16:colId xmlns:a16="http://schemas.microsoft.com/office/drawing/2014/main" val="20002"/>
                    </a:ext>
                  </a:extLst>
                </a:gridCol>
                <a:gridCol w="1178207">
                  <a:extLst>
                    <a:ext uri="{9D8B030D-6E8A-4147-A177-3AD203B41FA5}">
                      <a16:colId xmlns:a16="http://schemas.microsoft.com/office/drawing/2014/main" val="20003"/>
                    </a:ext>
                  </a:extLst>
                </a:gridCol>
                <a:gridCol w="1178207">
                  <a:extLst>
                    <a:ext uri="{9D8B030D-6E8A-4147-A177-3AD203B41FA5}">
                      <a16:colId xmlns:a16="http://schemas.microsoft.com/office/drawing/2014/main" val="20004"/>
                    </a:ext>
                  </a:extLst>
                </a:gridCol>
                <a:gridCol w="1178207">
                  <a:extLst>
                    <a:ext uri="{9D8B030D-6E8A-4147-A177-3AD203B41FA5}">
                      <a16:colId xmlns:a16="http://schemas.microsoft.com/office/drawing/2014/main" val="20005"/>
                    </a:ext>
                  </a:extLst>
                </a:gridCol>
                <a:gridCol w="1178207">
                  <a:extLst>
                    <a:ext uri="{9D8B030D-6E8A-4147-A177-3AD203B41FA5}">
                      <a16:colId xmlns:a16="http://schemas.microsoft.com/office/drawing/2014/main" val="20006"/>
                    </a:ext>
                  </a:extLst>
                </a:gridCol>
              </a:tblGrid>
              <a:tr h="315218">
                <a:tc>
                  <a:txBody>
                    <a:bodyPr/>
                    <a:lstStyle/>
                    <a:p>
                      <a:pPr algn="ctr"/>
                      <a:endParaRPr lang="ja-JP" altLang="en-US" sz="700" dirty="0">
                        <a:latin typeface="Arial"/>
                        <a:ea typeface="ＭＳ Ｐゴシック"/>
                      </a:endParaRPr>
                    </a:p>
                  </a:txBody>
                  <a:tcPr anchor="ctr">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dirty="0">
                          <a:solidFill>
                            <a:schemeClr val="bg2"/>
                          </a:solidFill>
                          <a:latin typeface="Arial"/>
                          <a:ea typeface="ＭＳ Ｐゴシック"/>
                        </a:rPr>
                        <a:t>アプライアンス制御 </a:t>
                      </a:r>
                    </a:p>
                  </a:txBody>
                  <a:tcPr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kern="1200" dirty="0">
                          <a:solidFill>
                            <a:schemeClr val="bg2"/>
                          </a:solidFill>
                          <a:latin typeface="Arial"/>
                          <a:ea typeface="ＭＳ Ｐゴシック"/>
                        </a:rPr>
                        <a:t>アプライアンスと仮想化の制御 </a:t>
                      </a:r>
                    </a:p>
                  </a:txBody>
                  <a:tcPr anchor="ctr">
                    <a:solidFill>
                      <a:schemeClr val="tx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kern="1200" dirty="0">
                          <a:solidFill>
                            <a:schemeClr val="bg2"/>
                          </a:solidFill>
                          <a:latin typeface="Arial"/>
                          <a:ea typeface="ＭＳ Ｐゴシック"/>
                        </a:rPr>
                        <a:t>アプライアンスと仮想化の制御 </a:t>
                      </a:r>
                    </a:p>
                  </a:txBody>
                  <a:tcPr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kern="1200" dirty="0">
                          <a:solidFill>
                            <a:schemeClr val="bg2"/>
                          </a:solidFill>
                          <a:latin typeface="Arial"/>
                          <a:ea typeface="ＭＳ Ｐゴシック"/>
                        </a:rPr>
                        <a:t>アプライアンスと仮想化の制御 </a:t>
                      </a:r>
                    </a:p>
                  </a:txBody>
                  <a:tcPr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kern="1200" dirty="0">
                          <a:solidFill>
                            <a:schemeClr val="bg2"/>
                          </a:solidFill>
                          <a:latin typeface="Arial"/>
                          <a:ea typeface="ＭＳ Ｐゴシック"/>
                        </a:rPr>
                        <a:t>アプライアンスと仮想化の制御 </a:t>
                      </a:r>
                    </a:p>
                  </a:txBody>
                  <a:tcPr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1" kern="1200" dirty="0">
                          <a:solidFill>
                            <a:schemeClr val="bg2"/>
                          </a:solidFill>
                          <a:latin typeface="Arial"/>
                          <a:ea typeface="ＭＳ Ｐゴシック"/>
                        </a:rPr>
                        <a:t>アプライアンスと仮想化の制御 </a:t>
                      </a:r>
                    </a:p>
                  </a:txBody>
                  <a:tcPr anchor="ctr"/>
                </a:tc>
                <a:extLst>
                  <a:ext uri="{0D108BD9-81ED-4DB2-BD59-A6C34878D82A}">
                    <a16:rowId xmlns:a16="http://schemas.microsoft.com/office/drawing/2014/main" val="10000"/>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最大データ レート</a:t>
                      </a:r>
                      <a:endParaRPr lang="ja-JP" altLang="en-US" sz="7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2.4 Gbps</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2.4 Gbps</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1.087 Gbps</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2.4 Gbps</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5 Gbps</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5 Gbps</a:t>
                      </a:r>
                    </a:p>
                  </a:txBody>
                  <a:tcPr marL="0" marR="0" marT="0" marB="0" anchor="ctr">
                    <a:solidFill>
                      <a:schemeClr val="bg2">
                        <a:lumMod val="85000"/>
                      </a:schemeClr>
                    </a:solidFill>
                  </a:tcPr>
                </a:tc>
                <a:extLst>
                  <a:ext uri="{0D108BD9-81ED-4DB2-BD59-A6C34878D82A}">
                    <a16:rowId xmlns:a16="http://schemas.microsoft.com/office/drawing/2014/main" val="10001"/>
                  </a:ext>
                </a:extLst>
              </a:tr>
              <a:tr h="293249">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a:solidFill>
                            <a:schemeClr val="tx1">
                              <a:lumMod val="50000"/>
                            </a:schemeClr>
                          </a:solidFill>
                          <a:latin typeface="Arial"/>
                          <a:ea typeface="ＭＳ Ｐゴシック"/>
                        </a:rPr>
                        <a:t>アンテナ</a:t>
                      </a:r>
                      <a:br>
                        <a:rPr lang="ja-JP" altLang="en-US">
                          <a:latin typeface="Arial"/>
                          <a:ea typeface="ＭＳ Ｐゴシック"/>
                        </a:rPr>
                      </a:br>
                      <a:r>
                        <a:rPr lang="ja-JP" altLang="en-US" sz="700" b="0">
                          <a:solidFill>
                            <a:schemeClr val="tx1">
                              <a:lumMod val="50000"/>
                            </a:schemeClr>
                          </a:solidFill>
                          <a:latin typeface="Arial"/>
                          <a:ea typeface="ＭＳ Ｐゴシック"/>
                        </a:rPr>
                        <a:t>空間ストリーム</a:t>
                      </a:r>
                      <a:endParaRPr lang="ja-JP" altLang="en-US" sz="700" b="0" dirty="0">
                        <a:solidFill>
                          <a:schemeClr val="tx1">
                            <a:lumMod val="50000"/>
                          </a:schemeClr>
                        </a:solidFill>
                        <a:latin typeface="Arial"/>
                        <a:ea typeface="ＭＳ Ｐゴシック"/>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4 X 4</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3SS – 80 MHz</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4 X 4</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3SS – 80 MHz </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3 X 3</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2SS - 80 MHz</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4 X 4</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3SS – 80 MHz</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4 X 4</a:t>
                      </a:r>
                      <a:r>
                        <a:rPr lang="ja-JP" altLang="en-US" sz="700" b="0" kern="1200" dirty="0">
                          <a:solidFill>
                            <a:schemeClr val="tx1">
                              <a:lumMod val="50000"/>
                            </a:schemeClr>
                          </a:solidFill>
                          <a:latin typeface="Arial"/>
                          <a:ea typeface="ＭＳ Ｐゴシック"/>
                        </a:rPr>
                        <a:t>：</a:t>
                      </a:r>
                      <a:r>
                        <a:rPr lang="en-US" altLang="ja-JP" sz="700" b="0" kern="1200" dirty="0">
                          <a:solidFill>
                            <a:schemeClr val="tx1">
                              <a:lumMod val="50000"/>
                            </a:schemeClr>
                          </a:solidFill>
                          <a:latin typeface="Arial"/>
                          <a:ea typeface="ＭＳ Ｐゴシック"/>
                        </a:rPr>
                        <a:t>3SS – 160 MHz</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4 X 4</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3SS – 160 MHz</a:t>
                      </a:r>
                    </a:p>
                  </a:txBody>
                  <a:tcPr marL="0" marR="0" marT="0" marB="0" anchor="ctr">
                    <a:solidFill>
                      <a:schemeClr val="bg2">
                        <a:lumMod val="95000"/>
                      </a:schemeClr>
                    </a:solidFill>
                  </a:tcPr>
                </a:tc>
                <a:extLst>
                  <a:ext uri="{0D108BD9-81ED-4DB2-BD59-A6C34878D82A}">
                    <a16:rowId xmlns:a16="http://schemas.microsoft.com/office/drawing/2014/main" val="10002"/>
                  </a:ext>
                </a:extLst>
              </a:tr>
              <a:tr h="293249">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a:solidFill>
                            <a:schemeClr val="tx1">
                              <a:lumMod val="50000"/>
                            </a:schemeClr>
                          </a:solidFill>
                          <a:latin typeface="Arial"/>
                          <a:ea typeface="ＭＳ Ｐゴシック"/>
                        </a:rPr>
                        <a:t>ギガビット</a:t>
                      </a:r>
                      <a:r>
                        <a:rPr lang="en-US" altLang="ja-JP" sz="700" b="0">
                          <a:solidFill>
                            <a:schemeClr val="tx1">
                              <a:lumMod val="50000"/>
                            </a:schemeClr>
                          </a:solidFill>
                          <a:latin typeface="Arial"/>
                          <a:ea typeface="ＭＳ Ｐゴシック"/>
                        </a:rPr>
                        <a:t>/</a:t>
                      </a:r>
                      <a:br>
                        <a:rPr lang="ja-JP" altLang="en-US">
                          <a:latin typeface="Arial"/>
                          <a:ea typeface="ＭＳ Ｐゴシック"/>
                        </a:rPr>
                      </a:br>
                      <a:r>
                        <a:rPr lang="ja-JP" altLang="en-US" sz="700" b="0" baseline="0">
                          <a:solidFill>
                            <a:schemeClr val="tx1">
                              <a:lumMod val="50000"/>
                            </a:schemeClr>
                          </a:solidFill>
                          <a:latin typeface="Arial"/>
                          <a:ea typeface="ＭＳ Ｐゴシック"/>
                        </a:rPr>
                        <a:t>マルチギガビット ポート</a:t>
                      </a:r>
                      <a:endParaRPr lang="ja-JP" altLang="en-US" sz="7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2 Gig</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2 Gig</a:t>
                      </a:r>
                      <a:r>
                        <a:rPr lang="ja-JP" altLang="en-US" sz="700" b="0" dirty="0">
                          <a:solidFill>
                            <a:schemeClr val="tx1">
                              <a:lumMod val="50000"/>
                            </a:schemeClr>
                          </a:solidFill>
                          <a:latin typeface="Arial"/>
                          <a:ea typeface="ＭＳ Ｐゴシック"/>
                        </a:rPr>
                        <a:t> </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 Gig</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2 Gig</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2 Gig</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2 Gig </a:t>
                      </a:r>
                      <a:r>
                        <a:rPr lang="ja-JP" altLang="en-US" sz="700" b="0" dirty="0">
                          <a:solidFill>
                            <a:schemeClr val="tx1">
                              <a:lumMod val="50000"/>
                            </a:schemeClr>
                          </a:solidFill>
                          <a:latin typeface="Arial"/>
                          <a:ea typeface="ＭＳ Ｐゴシック"/>
                        </a:rPr>
                        <a:t>または </a:t>
                      </a:r>
                      <a:r>
                        <a:rPr lang="en-US" altLang="ja-JP" sz="700" b="0" dirty="0">
                          <a:solidFill>
                            <a:schemeClr val="tx1">
                              <a:lumMod val="50000"/>
                            </a:schemeClr>
                          </a:solidFill>
                          <a:latin typeface="Arial"/>
                          <a:ea typeface="ＭＳ Ｐゴシック"/>
                        </a:rPr>
                        <a:t>1 Gig/</a:t>
                      </a:r>
                      <a:br>
                        <a:rPr lang="en-US" altLang="ja-JP" sz="700" b="0" dirty="0">
                          <a:solidFill>
                            <a:schemeClr val="tx1">
                              <a:lumMod val="50000"/>
                            </a:schemeClr>
                          </a:solidFill>
                          <a:latin typeface="Arial"/>
                          <a:ea typeface="ＭＳ Ｐゴシック"/>
                        </a:rPr>
                      </a:br>
                      <a:r>
                        <a:rPr lang="en-US" altLang="ja-JP" sz="700" b="0" dirty="0">
                          <a:solidFill>
                            <a:schemeClr val="tx1">
                              <a:lumMod val="50000"/>
                            </a:schemeClr>
                          </a:solidFill>
                          <a:latin typeface="Arial"/>
                          <a:ea typeface="ＭＳ Ｐゴシック"/>
                        </a:rPr>
                        <a:t>1 MGig</a:t>
                      </a:r>
                      <a:r>
                        <a:rPr lang="ja-JP" altLang="en-US" sz="700" b="0" dirty="0">
                          <a:solidFill>
                            <a:schemeClr val="tx1">
                              <a:lumMod val="50000"/>
                            </a:schemeClr>
                          </a:solidFill>
                          <a:latin typeface="Arial"/>
                          <a:ea typeface="ＭＳ Ｐゴシック"/>
                        </a:rPr>
                        <a:t>（</a:t>
                      </a:r>
                      <a:r>
                        <a:rPr lang="en-US" altLang="ja-JP" sz="700" b="0" dirty="0">
                          <a:solidFill>
                            <a:schemeClr val="tx1">
                              <a:lumMod val="50000"/>
                            </a:schemeClr>
                          </a:solidFill>
                          <a:latin typeface="Arial"/>
                          <a:ea typeface="ＭＳ Ｐゴシック"/>
                        </a:rPr>
                        <a:t>5 Gig</a:t>
                      </a:r>
                      <a:r>
                        <a:rPr lang="ja-JP" altLang="en-US" sz="700" b="0" dirty="0">
                          <a:solidFill>
                            <a:schemeClr val="tx1">
                              <a:lumMod val="50000"/>
                            </a:schemeClr>
                          </a:solidFill>
                          <a:latin typeface="Arial"/>
                          <a:ea typeface="ＭＳ Ｐゴシック"/>
                        </a:rPr>
                        <a:t>）</a:t>
                      </a:r>
                    </a:p>
                  </a:txBody>
                  <a:tcPr marL="0" marR="0" marT="0" marB="0" anchor="ctr">
                    <a:solidFill>
                      <a:schemeClr val="bg2">
                        <a:lumMod val="85000"/>
                      </a:schemeClr>
                    </a:solidFill>
                  </a:tcPr>
                </a:tc>
                <a:extLst>
                  <a:ext uri="{0D108BD9-81ED-4DB2-BD59-A6C34878D82A}">
                    <a16:rowId xmlns:a16="http://schemas.microsoft.com/office/drawing/2014/main" val="10003"/>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USB 2.0 </a:t>
                      </a:r>
                      <a:r>
                        <a:rPr lang="ja-JP" altLang="en-US" sz="700" b="0" dirty="0">
                          <a:solidFill>
                            <a:schemeClr val="tx1">
                              <a:lumMod val="50000"/>
                            </a:schemeClr>
                          </a:solidFill>
                          <a:latin typeface="Arial"/>
                          <a:ea typeface="ＭＳ Ｐゴシック"/>
                        </a:rPr>
                        <a:t>ポート</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1</a:t>
                      </a:r>
                    </a:p>
                  </a:txBody>
                  <a:tcPr marL="0" marR="0" marT="0" marB="0" anchor="ctr">
                    <a:solidFill>
                      <a:schemeClr val="bg2">
                        <a:lumMod val="95000"/>
                      </a:schemeClr>
                    </a:solidFill>
                  </a:tcPr>
                </a:tc>
                <a:extLst>
                  <a:ext uri="{0D108BD9-81ED-4DB2-BD59-A6C34878D82A}">
                    <a16:rowId xmlns:a16="http://schemas.microsoft.com/office/drawing/2014/main" val="10004"/>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スペクトラム解析</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extLst>
                  <a:ext uri="{0D108BD9-81ED-4DB2-BD59-A6C34878D82A}">
                    <a16:rowId xmlns:a16="http://schemas.microsoft.com/office/drawing/2014/main" val="10005"/>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Tx </a:t>
                      </a:r>
                      <a:r>
                        <a:rPr lang="ja-JP" altLang="en-US" sz="700" b="0" dirty="0">
                          <a:solidFill>
                            <a:schemeClr val="tx1">
                              <a:lumMod val="50000"/>
                            </a:schemeClr>
                          </a:solidFill>
                          <a:latin typeface="Arial"/>
                          <a:ea typeface="ＭＳ Ｐゴシック"/>
                        </a:rPr>
                        <a:t>ビーム フォーミング</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extLst>
                  <a:ext uri="{0D108BD9-81ED-4DB2-BD59-A6C34878D82A}">
                    <a16:rowId xmlns:a16="http://schemas.microsoft.com/office/drawing/2014/main" val="10006"/>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dirty="0">
                          <a:solidFill>
                            <a:schemeClr val="tx1">
                              <a:lumMod val="50000"/>
                            </a:schemeClr>
                          </a:solidFill>
                          <a:latin typeface="Arial"/>
                          <a:ea typeface="ＭＳ Ｐゴシック"/>
                        </a:rPr>
                        <a:t>CleanAir</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85000"/>
                      </a:schemeClr>
                    </a:solidFill>
                  </a:tcPr>
                </a:tc>
                <a:extLst>
                  <a:ext uri="{0D108BD9-81ED-4DB2-BD59-A6C34878D82A}">
                    <a16:rowId xmlns:a16="http://schemas.microsoft.com/office/drawing/2014/main" val="10007"/>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クライアント リンク</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extLst>
                  <a:ext uri="{0D108BD9-81ED-4DB2-BD59-A6C34878D82A}">
                    <a16:rowId xmlns:a16="http://schemas.microsoft.com/office/drawing/2014/main" val="10008"/>
                  </a:ext>
                </a:extLst>
              </a:tr>
              <a:tr h="293249">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フレキシブル ラジオ </a:t>
                      </a:r>
                      <a:br>
                        <a:rPr lang="en-US" altLang="ja-JP" sz="700" b="0" dirty="0">
                          <a:solidFill>
                            <a:schemeClr val="tx1">
                              <a:lumMod val="50000"/>
                            </a:schemeClr>
                          </a:solidFill>
                          <a:latin typeface="Arial"/>
                          <a:ea typeface="ＭＳ Ｐゴシック"/>
                        </a:rPr>
                      </a:br>
                      <a:r>
                        <a:rPr lang="ja-JP" altLang="en-US" sz="700" b="0" dirty="0">
                          <a:solidFill>
                            <a:schemeClr val="tx1">
                              <a:lumMod val="50000"/>
                            </a:schemeClr>
                          </a:solidFill>
                          <a:latin typeface="Arial"/>
                          <a:ea typeface="ＭＳ Ｐゴシック"/>
                        </a:rPr>
                        <a:t>アサインメント</a:t>
                      </a:r>
                      <a:endParaRPr lang="ja-JP" altLang="en-US" sz="7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extLst>
                  <a:ext uri="{0D108BD9-81ED-4DB2-BD59-A6C34878D82A}">
                    <a16:rowId xmlns:a16="http://schemas.microsoft.com/office/drawing/2014/main" val="10009"/>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スマート アンテナ </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extLst>
                  <a:ext uri="{0D108BD9-81ED-4DB2-BD59-A6C34878D82A}">
                    <a16:rowId xmlns:a16="http://schemas.microsoft.com/office/drawing/2014/main" val="10010"/>
                  </a:ext>
                </a:extLst>
              </a:tr>
              <a:tr h="219937">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ロケーション精度 </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5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7 m</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5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7 m</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5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7 m</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5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7 m</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3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5 m</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0" kern="1200" dirty="0">
                          <a:solidFill>
                            <a:schemeClr val="tx1">
                              <a:lumMod val="50000"/>
                            </a:schemeClr>
                          </a:solidFill>
                          <a:latin typeface="Arial"/>
                          <a:ea typeface="ＭＳ Ｐゴシック"/>
                        </a:rPr>
                        <a:t>3 </a:t>
                      </a:r>
                      <a:r>
                        <a:rPr lang="ja-JP" altLang="en-US" sz="700" b="0" kern="1200" dirty="0">
                          <a:solidFill>
                            <a:schemeClr val="tx1">
                              <a:lumMod val="50000"/>
                            </a:schemeClr>
                          </a:solidFill>
                          <a:latin typeface="Arial"/>
                          <a:ea typeface="ＭＳ Ｐゴシック"/>
                        </a:rPr>
                        <a:t>～ </a:t>
                      </a:r>
                      <a:r>
                        <a:rPr lang="en-US" altLang="ja-JP" sz="700" b="0" kern="1200" dirty="0">
                          <a:solidFill>
                            <a:schemeClr val="tx1">
                              <a:lumMod val="50000"/>
                            </a:schemeClr>
                          </a:solidFill>
                          <a:latin typeface="Arial"/>
                          <a:ea typeface="ＭＳ Ｐゴシック"/>
                        </a:rPr>
                        <a:t>5 m</a:t>
                      </a:r>
                    </a:p>
                  </a:txBody>
                  <a:tcPr marL="0" marR="0" marT="0" marB="0" anchor="ctr">
                    <a:solidFill>
                      <a:schemeClr val="bg2">
                        <a:lumMod val="85000"/>
                      </a:schemeClr>
                    </a:solidFill>
                  </a:tcPr>
                </a:tc>
                <a:extLst>
                  <a:ext uri="{0D108BD9-81ED-4DB2-BD59-A6C34878D82A}">
                    <a16:rowId xmlns:a16="http://schemas.microsoft.com/office/drawing/2014/main" val="10011"/>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サイド マウント モジュール</a:t>
                      </a: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600" b="0" dirty="0">
                          <a:solidFill>
                            <a:schemeClr val="tx1">
                              <a:lumMod val="50000"/>
                            </a:schemeClr>
                          </a:solidFill>
                          <a:latin typeface="Arial"/>
                          <a:ea typeface="ＭＳ Ｐゴシック"/>
                        </a:rPr>
                        <a:t>●</a:t>
                      </a:r>
                      <a:endParaRPr lang="ja-JP" altLang="en-US" sz="400" b="0" dirty="0">
                        <a:solidFill>
                          <a:schemeClr val="tx1">
                            <a:lumMod val="50000"/>
                          </a:schemeClr>
                        </a:solidFill>
                        <a:latin typeface="Arial"/>
                        <a:ea typeface="ＭＳ Ｐゴシック"/>
                        <a:cs typeface="Arial Narrow"/>
                      </a:endParaRPr>
                    </a:p>
                  </a:txBody>
                  <a:tcPr marL="0" marR="0" marT="0" marB="0" anchor="ctr">
                    <a:solidFill>
                      <a:schemeClr val="bg2">
                        <a:lumMod val="95000"/>
                      </a:schemeClr>
                    </a:solidFill>
                  </a:tcPr>
                </a:tc>
                <a:extLst>
                  <a:ext uri="{0D108BD9-81ED-4DB2-BD59-A6C34878D82A}">
                    <a16:rowId xmlns:a16="http://schemas.microsoft.com/office/drawing/2014/main" val="10012"/>
                  </a:ext>
                </a:extLst>
              </a:tr>
              <a:tr h="19061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b="0" dirty="0">
                          <a:solidFill>
                            <a:schemeClr val="tx1">
                              <a:lumMod val="50000"/>
                            </a:schemeClr>
                          </a:solidFill>
                          <a:latin typeface="Arial"/>
                          <a:ea typeface="ＭＳ Ｐゴシック"/>
                        </a:rPr>
                        <a:t>価格*</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r>
                        <a:rPr lang="en-US" altLang="ja-JP" sz="500" b="1" baseline="0"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p>
                  </a:txBody>
                  <a:tcPr marL="0" marR="0" marT="0" marB="0" anchor="ctr">
                    <a:solidFill>
                      <a:schemeClr val="bg2">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700" b="1" dirty="0">
                          <a:solidFill>
                            <a:schemeClr val="tx1">
                              <a:lumMod val="50000"/>
                            </a:schemeClr>
                          </a:solidFill>
                          <a:latin typeface="Arial"/>
                          <a:ea typeface="ＭＳ Ｐゴシック"/>
                        </a:rPr>
                        <a:t>$$</a:t>
                      </a:r>
                      <a:r>
                        <a:rPr lang="en-US" altLang="ja-JP" sz="500" b="1" dirty="0">
                          <a:solidFill>
                            <a:schemeClr val="tx1">
                              <a:lumMod val="50000"/>
                            </a:schemeClr>
                          </a:solidFill>
                          <a:latin typeface="Arial"/>
                          <a:ea typeface="ＭＳ Ｐゴシック"/>
                        </a:rPr>
                        <a:t>$</a:t>
                      </a:r>
                    </a:p>
                  </a:txBody>
                  <a:tcPr marL="0" marR="0" marT="0" marB="0" anchor="ctr">
                    <a:solidFill>
                      <a:schemeClr val="bg2">
                        <a:lumMod val="85000"/>
                      </a:schemeClr>
                    </a:solidFill>
                  </a:tcPr>
                </a:tc>
                <a:extLst>
                  <a:ext uri="{0D108BD9-81ED-4DB2-BD59-A6C34878D82A}">
                    <a16:rowId xmlns:a16="http://schemas.microsoft.com/office/drawing/2014/main" val="10013"/>
                  </a:ext>
                </a:extLst>
              </a:tr>
            </a:tbl>
          </a:graphicData>
        </a:graphic>
      </p:graphicFrame>
      <p:sp>
        <p:nvSpPr>
          <p:cNvPr id="112" name="TextBox 111"/>
          <p:cNvSpPr txBox="1"/>
          <p:nvPr/>
        </p:nvSpPr>
        <p:spPr>
          <a:xfrm>
            <a:off x="4016519" y="1027239"/>
            <a:ext cx="1172340" cy="215444"/>
          </a:xfrm>
          <a:prstGeom prst="rect">
            <a:avLst/>
          </a:prstGeom>
          <a:noFill/>
        </p:spPr>
        <p:txBody>
          <a:bodyPr wrap="square" rtlCol="0">
            <a:spAutoFit/>
          </a:bodyPr>
          <a:lstStyle/>
          <a:p>
            <a:pPr algn="ctr"/>
            <a:r>
              <a:rPr lang="en-US" altLang="ja-JP" sz="800" b="1" dirty="0">
                <a:latin typeface="Arial"/>
                <a:ea typeface="ＭＳ Ｐゴシック"/>
              </a:rPr>
              <a:t>Cisco Aironet 1830</a:t>
            </a:r>
            <a:endParaRPr lang="ja-JP" altLang="en-US" sz="800" b="1" dirty="0">
              <a:latin typeface="Arial"/>
              <a:ea typeface="ＭＳ Ｐゴシック"/>
              <a:cs typeface="Arial Narrow"/>
            </a:endParaRPr>
          </a:p>
        </p:txBody>
      </p:sp>
      <p:sp>
        <p:nvSpPr>
          <p:cNvPr id="113" name="TextBox 112"/>
          <p:cNvSpPr txBox="1"/>
          <p:nvPr/>
        </p:nvSpPr>
        <p:spPr>
          <a:xfrm>
            <a:off x="5214607" y="1027239"/>
            <a:ext cx="1172340" cy="215444"/>
          </a:xfrm>
          <a:prstGeom prst="rect">
            <a:avLst/>
          </a:prstGeom>
          <a:noFill/>
        </p:spPr>
        <p:txBody>
          <a:bodyPr wrap="square" rtlCol="0">
            <a:spAutoFit/>
          </a:bodyPr>
          <a:lstStyle/>
          <a:p>
            <a:pPr algn="ctr"/>
            <a:r>
              <a:rPr lang="en-US" altLang="ja-JP" sz="800" b="1" dirty="0">
                <a:latin typeface="Arial"/>
                <a:ea typeface="ＭＳ Ｐゴシック"/>
              </a:rPr>
              <a:t>Cisco Aironet 1850</a:t>
            </a:r>
            <a:endParaRPr lang="ja-JP" altLang="en-US" sz="800" b="1" dirty="0">
              <a:latin typeface="Arial"/>
              <a:ea typeface="ＭＳ Ｐゴシック"/>
              <a:cs typeface="Arial Narrow"/>
            </a:endParaRPr>
          </a:p>
        </p:txBody>
      </p:sp>
      <p:sp>
        <p:nvSpPr>
          <p:cNvPr id="114" name="TextBox 113"/>
          <p:cNvSpPr txBox="1"/>
          <p:nvPr/>
        </p:nvSpPr>
        <p:spPr>
          <a:xfrm>
            <a:off x="6415122" y="1027239"/>
            <a:ext cx="1172340" cy="215444"/>
          </a:xfrm>
          <a:prstGeom prst="rect">
            <a:avLst/>
          </a:prstGeom>
          <a:noFill/>
        </p:spPr>
        <p:txBody>
          <a:bodyPr wrap="square" rtlCol="0">
            <a:spAutoFit/>
          </a:bodyPr>
          <a:lstStyle/>
          <a:p>
            <a:pPr algn="ctr"/>
            <a:r>
              <a:rPr lang="en-US" altLang="ja-JP" sz="800" b="1" dirty="0">
                <a:latin typeface="Arial"/>
                <a:ea typeface="ＭＳ Ｐゴシック"/>
              </a:rPr>
              <a:t>Cisco Aironet 2800</a:t>
            </a:r>
            <a:endParaRPr lang="ja-JP" altLang="en-US" sz="800" b="1" dirty="0">
              <a:latin typeface="Arial"/>
              <a:ea typeface="ＭＳ Ｐゴシック"/>
              <a:cs typeface="Arial Narrow"/>
            </a:endParaRPr>
          </a:p>
        </p:txBody>
      </p:sp>
      <p:sp>
        <p:nvSpPr>
          <p:cNvPr id="115" name="TextBox 114"/>
          <p:cNvSpPr txBox="1"/>
          <p:nvPr/>
        </p:nvSpPr>
        <p:spPr>
          <a:xfrm>
            <a:off x="7596570" y="1027239"/>
            <a:ext cx="1172340" cy="215444"/>
          </a:xfrm>
          <a:prstGeom prst="rect">
            <a:avLst/>
          </a:prstGeom>
          <a:noFill/>
        </p:spPr>
        <p:txBody>
          <a:bodyPr wrap="square" rtlCol="0">
            <a:spAutoFit/>
          </a:bodyPr>
          <a:lstStyle/>
          <a:p>
            <a:pPr algn="ctr"/>
            <a:r>
              <a:rPr lang="en-US" altLang="ja-JP" sz="800" b="1" dirty="0">
                <a:latin typeface="Arial"/>
                <a:ea typeface="ＭＳ Ｐゴシック"/>
              </a:rPr>
              <a:t>Cisco Aironet 3800</a:t>
            </a:r>
            <a:endParaRPr lang="ja-JP" altLang="en-US" sz="800" b="1" dirty="0">
              <a:latin typeface="Arial"/>
              <a:ea typeface="ＭＳ Ｐゴシック"/>
              <a:cs typeface="Arial Narrow"/>
            </a:endParaRPr>
          </a:p>
        </p:txBody>
      </p:sp>
      <p:pic>
        <p:nvPicPr>
          <p:cNvPr id="116" name="Picture 1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17133">
            <a:off x="4424398" y="1216910"/>
            <a:ext cx="356584" cy="344880"/>
          </a:xfrm>
          <a:prstGeom prst="rect">
            <a:avLst/>
          </a:prstGeom>
        </p:spPr>
      </p:pic>
      <p:grpSp>
        <p:nvGrpSpPr>
          <p:cNvPr id="4" name="Group 116"/>
          <p:cNvGrpSpPr/>
          <p:nvPr/>
        </p:nvGrpSpPr>
        <p:grpSpPr>
          <a:xfrm>
            <a:off x="5452854" y="1201652"/>
            <a:ext cx="695848" cy="375396"/>
            <a:chOff x="5538738" y="1156880"/>
            <a:chExt cx="829079" cy="447271"/>
          </a:xfrm>
        </p:grpSpPr>
        <p:pic>
          <p:nvPicPr>
            <p:cNvPr id="118" name="Picture 1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79410">
              <a:off x="5538738" y="1170800"/>
              <a:ext cx="448056" cy="433351"/>
            </a:xfrm>
            <a:prstGeom prst="rect">
              <a:avLst/>
            </a:prstGeom>
          </p:spPr>
        </p:pic>
        <p:pic>
          <p:nvPicPr>
            <p:cNvPr id="119" name="Picture 1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9761" y="1156880"/>
              <a:ext cx="448056" cy="442998"/>
            </a:xfrm>
            <a:prstGeom prst="rect">
              <a:avLst/>
            </a:prstGeom>
          </p:spPr>
        </p:pic>
      </p:grpSp>
      <p:sp>
        <p:nvSpPr>
          <p:cNvPr id="120" name="TextBox 119"/>
          <p:cNvSpPr txBox="1"/>
          <p:nvPr/>
        </p:nvSpPr>
        <p:spPr>
          <a:xfrm>
            <a:off x="1658616" y="1027239"/>
            <a:ext cx="1172340" cy="215444"/>
          </a:xfrm>
          <a:prstGeom prst="rect">
            <a:avLst/>
          </a:prstGeom>
          <a:noFill/>
        </p:spPr>
        <p:txBody>
          <a:bodyPr wrap="square" rtlCol="0">
            <a:spAutoFit/>
          </a:bodyPr>
          <a:lstStyle/>
          <a:p>
            <a:pPr algn="ctr"/>
            <a:r>
              <a:rPr lang="en-US" altLang="ja-JP" sz="800" b="1" dirty="0">
                <a:latin typeface="Arial"/>
                <a:ea typeface="ＭＳ Ｐゴシック"/>
              </a:rPr>
              <a:t>Ruckus R710</a:t>
            </a:r>
            <a:endParaRPr lang="ja-JP" altLang="en-US" sz="800" b="1" dirty="0">
              <a:latin typeface="Arial"/>
              <a:ea typeface="ＭＳ Ｐゴシック"/>
              <a:cs typeface="Arial Narrow"/>
            </a:endParaRPr>
          </a:p>
        </p:txBody>
      </p:sp>
      <p:sp>
        <p:nvSpPr>
          <p:cNvPr id="121" name="TextBox 120"/>
          <p:cNvSpPr txBox="1"/>
          <p:nvPr/>
        </p:nvSpPr>
        <p:spPr>
          <a:xfrm>
            <a:off x="2847129" y="1027239"/>
            <a:ext cx="1172340" cy="215444"/>
          </a:xfrm>
          <a:prstGeom prst="rect">
            <a:avLst/>
          </a:prstGeom>
          <a:noFill/>
        </p:spPr>
        <p:txBody>
          <a:bodyPr wrap="square" rtlCol="0">
            <a:spAutoFit/>
          </a:bodyPr>
          <a:lstStyle/>
          <a:p>
            <a:pPr algn="ctr"/>
            <a:r>
              <a:rPr lang="en-US" altLang="ja-JP" sz="800" b="1" dirty="0">
                <a:latin typeface="Arial"/>
                <a:ea typeface="ＭＳ Ｐゴシック"/>
              </a:rPr>
              <a:t>Aruba 325</a:t>
            </a:r>
            <a:endParaRPr lang="ja-JP" altLang="en-US" sz="800" b="1" dirty="0">
              <a:latin typeface="Arial"/>
              <a:ea typeface="ＭＳ Ｐゴシック"/>
              <a:cs typeface="Arial Narrow"/>
            </a:endParaRPr>
          </a:p>
        </p:txBody>
      </p:sp>
      <p:pic>
        <p:nvPicPr>
          <p:cNvPr id="122" name="Picture 121" descr="Ruckus r710.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7387" y="1230787"/>
            <a:ext cx="514798" cy="368940"/>
          </a:xfrm>
          <a:prstGeom prst="rect">
            <a:avLst/>
          </a:prstGeom>
        </p:spPr>
      </p:pic>
      <p:pic>
        <p:nvPicPr>
          <p:cNvPr id="123" name="Picture 122" descr="aruba 325.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34592" y="1165319"/>
            <a:ext cx="597414" cy="448060"/>
          </a:xfrm>
          <a:prstGeom prst="rect">
            <a:avLst/>
          </a:prstGeom>
        </p:spPr>
      </p:pic>
      <p:sp>
        <p:nvSpPr>
          <p:cNvPr id="3" name="TextBox 2"/>
          <p:cNvSpPr txBox="1"/>
          <p:nvPr/>
        </p:nvSpPr>
        <p:spPr>
          <a:xfrm>
            <a:off x="7074291" y="4684025"/>
            <a:ext cx="1686679" cy="215444"/>
          </a:xfrm>
          <a:prstGeom prst="rect">
            <a:avLst/>
          </a:prstGeom>
          <a:noFill/>
        </p:spPr>
        <p:txBody>
          <a:bodyPr wrap="none" rtlCol="0">
            <a:spAutoFit/>
          </a:bodyPr>
          <a:lstStyle/>
          <a:p>
            <a:pPr algn="r"/>
            <a:r>
              <a:rPr lang="ja-JP" altLang="en-US" sz="800" dirty="0">
                <a:latin typeface="Arial"/>
                <a:ea typeface="ＭＳ Ｐゴシック"/>
              </a:rPr>
              <a:t>* 現在公開されている情報に基づく</a:t>
            </a:r>
          </a:p>
        </p:txBody>
      </p:sp>
      <p:grpSp>
        <p:nvGrpSpPr>
          <p:cNvPr id="5" name="Group 18"/>
          <p:cNvGrpSpPr/>
          <p:nvPr/>
        </p:nvGrpSpPr>
        <p:grpSpPr>
          <a:xfrm>
            <a:off x="6560048" y="1182035"/>
            <a:ext cx="901110" cy="407232"/>
            <a:chOff x="7920446" y="1243532"/>
            <a:chExt cx="1601709" cy="781077"/>
          </a:xfrm>
        </p:grpSpPr>
        <p:pic>
          <p:nvPicPr>
            <p:cNvPr id="20" name="Picture 19" descr="KR03016.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446" y="1243532"/>
              <a:ext cx="945266" cy="756213"/>
            </a:xfrm>
            <a:prstGeom prst="rect">
              <a:avLst/>
            </a:prstGeom>
          </p:spPr>
        </p:pic>
        <p:pic>
          <p:nvPicPr>
            <p:cNvPr id="21" name="Picture 20" descr="KR03007.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5810" y="1243533"/>
              <a:ext cx="976345" cy="781076"/>
            </a:xfrm>
            <a:prstGeom prst="rect">
              <a:avLst/>
            </a:prstGeom>
          </p:spPr>
        </p:pic>
      </p:grpSp>
      <p:grpSp>
        <p:nvGrpSpPr>
          <p:cNvPr id="6" name="Group 21"/>
          <p:cNvGrpSpPr/>
          <p:nvPr/>
        </p:nvGrpSpPr>
        <p:grpSpPr>
          <a:xfrm>
            <a:off x="7743521" y="1166590"/>
            <a:ext cx="901110" cy="407232"/>
            <a:chOff x="7920446" y="1243532"/>
            <a:chExt cx="1601709" cy="781077"/>
          </a:xfrm>
        </p:grpSpPr>
        <p:pic>
          <p:nvPicPr>
            <p:cNvPr id="23" name="Picture 22" descr="KR03016.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446" y="1243532"/>
              <a:ext cx="945266" cy="756213"/>
            </a:xfrm>
            <a:prstGeom prst="rect">
              <a:avLst/>
            </a:prstGeom>
          </p:spPr>
        </p:pic>
        <p:pic>
          <p:nvPicPr>
            <p:cNvPr id="24" name="Picture 23" descr="KR03007.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5810" y="1243533"/>
              <a:ext cx="976345" cy="781076"/>
            </a:xfrm>
            <a:prstGeom prst="rect">
              <a:avLst/>
            </a:prstGeom>
          </p:spPr>
        </p:pic>
      </p:grpSp>
    </p:spTree>
    <p:extLst>
      <p:ext uri="{BB962C8B-B14F-4D97-AF65-F5344CB8AC3E}">
        <p14:creationId xmlns:p14="http://schemas.microsoft.com/office/powerpoint/2010/main" val="256231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latin typeface="Arial"/>
                <a:ea typeface="ＭＳ Ｐゴシック"/>
              </a:rPr>
              <a:t>Cisco Aironet </a:t>
            </a:r>
            <a:r>
              <a:rPr lang="ja-JP" altLang="en-US">
                <a:latin typeface="Arial"/>
                <a:ea typeface="ＭＳ Ｐゴシック"/>
              </a:rPr>
              <a:t>屋外用 </a:t>
            </a:r>
            <a:r>
              <a:rPr lang="en-US" altLang="ja-JP">
                <a:latin typeface="Arial"/>
                <a:ea typeface="ＭＳ Ｐゴシック"/>
              </a:rPr>
              <a:t>802.11ac </a:t>
            </a:r>
            <a:r>
              <a:rPr lang="ja-JP" altLang="en-US">
                <a:latin typeface="Arial"/>
                <a:ea typeface="ＭＳ Ｐゴシック"/>
              </a:rPr>
              <a:t>アクセス ポイント</a:t>
            </a:r>
            <a:endParaRPr lang="ja-JP" altLang="en-US" dirty="0">
              <a:latin typeface="Arial"/>
              <a:ea typeface="ＭＳ Ｐゴシック"/>
            </a:endParaRPr>
          </a:p>
        </p:txBody>
      </p:sp>
      <p:sp>
        <p:nvSpPr>
          <p:cNvPr id="36" name="TextBox 35"/>
          <p:cNvSpPr txBox="1"/>
          <p:nvPr/>
        </p:nvSpPr>
        <p:spPr>
          <a:xfrm>
            <a:off x="7165860" y="1020835"/>
            <a:ext cx="1597437" cy="284597"/>
          </a:xfrm>
          <a:prstGeom prst="rect">
            <a:avLst/>
          </a:prstGeom>
          <a:noFill/>
        </p:spPr>
        <p:txBody>
          <a:bodyPr wrap="square" lIns="68589" tIns="34295" rIns="68589" bIns="34295" rtlCol="0">
            <a:spAutoFit/>
          </a:bodyPr>
          <a:lstStyle/>
          <a:p>
            <a:pPr algn="ctr"/>
            <a:r>
              <a:rPr lang="ja-JP" altLang="en-US" sz="1400" dirty="0">
                <a:solidFill>
                  <a:schemeClr val="accent1"/>
                </a:solidFill>
                <a:latin typeface="Arial"/>
                <a:ea typeface="ＭＳ Ｐゴシック"/>
              </a:rPr>
              <a:t>ケーブル事業者</a:t>
            </a:r>
          </a:p>
        </p:txBody>
      </p:sp>
      <p:cxnSp>
        <p:nvCxnSpPr>
          <p:cNvPr id="40" name="Straight Connector 39"/>
          <p:cNvCxnSpPr/>
          <p:nvPr/>
        </p:nvCxnSpPr>
        <p:spPr>
          <a:xfrm>
            <a:off x="7127399" y="1287563"/>
            <a:ext cx="15620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946114" y="1823412"/>
            <a:ext cx="1700784" cy="287909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57" name="TextBox 56"/>
          <p:cNvSpPr txBox="1"/>
          <p:nvPr/>
        </p:nvSpPr>
        <p:spPr>
          <a:xfrm>
            <a:off x="6981282" y="1823412"/>
            <a:ext cx="1700784" cy="292388"/>
          </a:xfrm>
          <a:prstGeom prst="rect">
            <a:avLst/>
          </a:prstGeom>
          <a:noFill/>
        </p:spPr>
        <p:txBody>
          <a:bodyPr wrap="square" rtlCol="0">
            <a:spAutoFit/>
          </a:bodyPr>
          <a:lstStyle/>
          <a:p>
            <a:pPr algn="ctr"/>
            <a:r>
              <a:rPr lang="en-US" altLang="ja-JP" sz="1300" dirty="0">
                <a:latin typeface="Arial"/>
                <a:ea typeface="ＭＳ Ｐゴシック"/>
              </a:rPr>
              <a:t>1572IC/EC</a:t>
            </a:r>
          </a:p>
        </p:txBody>
      </p:sp>
      <p:sp>
        <p:nvSpPr>
          <p:cNvPr id="58" name="Rectangle 57"/>
          <p:cNvSpPr/>
          <p:nvPr/>
        </p:nvSpPr>
        <p:spPr>
          <a:xfrm>
            <a:off x="6981282" y="1983930"/>
            <a:ext cx="1700784" cy="2332224"/>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endParaRPr lang="ja-JP" altLang="en-US" sz="750">
              <a:latin typeface="Arial"/>
              <a:ea typeface="ＭＳ Ｐゴシック"/>
            </a:endParaRP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802.11ac W1</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4 X 4</a:t>
            </a:r>
            <a:r>
              <a:rPr lang="ja-JP" altLang="en-US" sz="750">
                <a:latin typeface="Arial"/>
                <a:ea typeface="ＭＳ Ｐゴシック"/>
              </a:rPr>
              <a:t>：</a:t>
            </a:r>
            <a:r>
              <a:rPr lang="en-US" altLang="ja-JP" sz="750">
                <a:latin typeface="Arial"/>
                <a:ea typeface="ＭＳ Ｐゴシック"/>
              </a:rPr>
              <a:t>3 80 MHz</a:t>
            </a:r>
            <a:r>
              <a:rPr lang="ja-JP" altLang="en-US" sz="750">
                <a:latin typeface="Arial"/>
                <a:ea typeface="ＭＳ Ｐゴシック"/>
              </a:rPr>
              <a:t>、</a:t>
            </a:r>
            <a:r>
              <a:rPr lang="en-US" altLang="ja-JP" sz="750">
                <a:latin typeface="Arial"/>
                <a:ea typeface="ＭＳ Ｐゴシック"/>
              </a:rPr>
              <a:t>1.3 G</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内部または外部アンテナ</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DOCSIS 3.0</a:t>
            </a:r>
            <a:r>
              <a:rPr lang="ja-JP" altLang="en-US" sz="750">
                <a:latin typeface="Arial"/>
                <a:ea typeface="ＭＳ Ｐゴシック"/>
              </a:rPr>
              <a:t>、</a:t>
            </a:r>
            <a:r>
              <a:rPr lang="en-US" altLang="ja-JP" sz="750">
                <a:latin typeface="Arial"/>
                <a:ea typeface="ＭＳ Ｐゴシック"/>
              </a:rPr>
              <a:t>24 X 8</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SFP</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GPS</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PoE-Out</a:t>
            </a:r>
            <a:r>
              <a:rPr lang="ja-JP" altLang="en-US" sz="750">
                <a:latin typeface="Arial"/>
                <a:ea typeface="ＭＳ Ｐゴシック"/>
              </a:rPr>
              <a:t>（</a:t>
            </a:r>
            <a:r>
              <a:rPr lang="en-US" altLang="ja-JP" sz="750">
                <a:latin typeface="Arial"/>
                <a:ea typeface="ＭＳ Ｐゴシック"/>
              </a:rPr>
              <a:t>803.2at</a:t>
            </a:r>
            <a:r>
              <a:rPr lang="ja-JP" altLang="en-US" sz="750">
                <a:latin typeface="Arial"/>
                <a:ea typeface="ＭＳ Ｐゴシック"/>
              </a:rPr>
              <a:t>）（</a:t>
            </a:r>
            <a:r>
              <a:rPr lang="en-US" altLang="ja-JP" sz="750">
                <a:latin typeface="Arial"/>
                <a:ea typeface="ＭＳ Ｐゴシック"/>
              </a:rPr>
              <a:t>EC</a:t>
            </a:r>
            <a:r>
              <a:rPr lang="ja-JP" altLang="en-US" sz="750">
                <a:latin typeface="Arial"/>
                <a:ea typeface="ＭＳ Ｐゴシック"/>
              </a:rPr>
              <a:t>）</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フレキシブル アンテナ ポート</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CleanAir 80 MHz</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ClientLink 3.0 </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モジュール型</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一元化された </a:t>
            </a:r>
            <a:r>
              <a:rPr lang="en-US" altLang="ja-JP" sz="750">
                <a:latin typeface="Arial"/>
                <a:ea typeface="ＭＳ Ｐゴシック"/>
              </a:rPr>
              <a:t>FlexConnect</a:t>
            </a:r>
            <a:br>
              <a:rPr lang="ja-JP" altLang="en-US" sz="750">
                <a:latin typeface="Arial"/>
                <a:ea typeface="ＭＳ Ｐゴシック"/>
              </a:rPr>
            </a:br>
            <a:r>
              <a:rPr lang="ja-JP" altLang="en-US" sz="750">
                <a:latin typeface="Arial"/>
                <a:ea typeface="ＭＳ Ｐゴシック"/>
              </a:rPr>
              <a:t>およびメッシュ</a:t>
            </a:r>
            <a:endParaRPr lang="ja-JP" altLang="en-US" sz="750" dirty="0">
              <a:latin typeface="Arial"/>
              <a:ea typeface="ＭＳ Ｐゴシック"/>
            </a:endParaRPr>
          </a:p>
        </p:txBody>
      </p:sp>
      <p:sp>
        <p:nvSpPr>
          <p:cNvPr id="73" name="TextBox 72"/>
          <p:cNvSpPr txBox="1"/>
          <p:nvPr/>
        </p:nvSpPr>
        <p:spPr>
          <a:xfrm>
            <a:off x="7913150" y="4670134"/>
            <a:ext cx="822999" cy="192370"/>
          </a:xfrm>
          <a:prstGeom prst="rect">
            <a:avLst/>
          </a:prstGeom>
          <a:noFill/>
        </p:spPr>
        <p:txBody>
          <a:bodyPr wrap="none" lIns="68589" tIns="34295" rIns="68589" bIns="34295" rtlCol="0">
            <a:spAutoFit/>
          </a:bodyPr>
          <a:lstStyle/>
          <a:p>
            <a:pPr algn="r"/>
            <a:r>
              <a:rPr lang="ja-JP" altLang="en-US" sz="800" dirty="0">
                <a:latin typeface="Arial"/>
                <a:ea typeface="ＭＳ Ｐゴシック"/>
              </a:rPr>
              <a:t>* 今後対応予定</a:t>
            </a:r>
          </a:p>
        </p:txBody>
      </p:sp>
      <p:sp>
        <p:nvSpPr>
          <p:cNvPr id="33" name="TextBox 32"/>
          <p:cNvSpPr txBox="1"/>
          <p:nvPr/>
        </p:nvSpPr>
        <p:spPr>
          <a:xfrm>
            <a:off x="659033" y="1012553"/>
            <a:ext cx="3284448" cy="284597"/>
          </a:xfrm>
          <a:prstGeom prst="rect">
            <a:avLst/>
          </a:prstGeom>
          <a:noFill/>
        </p:spPr>
        <p:txBody>
          <a:bodyPr wrap="square" lIns="68589" tIns="34295" rIns="68589" bIns="34295" rtlCol="0">
            <a:spAutoFit/>
          </a:bodyPr>
          <a:lstStyle/>
          <a:p>
            <a:pPr algn="ctr"/>
            <a:r>
              <a:rPr lang="ja-JP" altLang="en-US" sz="1400" dirty="0">
                <a:solidFill>
                  <a:schemeClr val="accent1"/>
                </a:solidFill>
                <a:latin typeface="Arial"/>
                <a:ea typeface="ＭＳ Ｐゴシック"/>
              </a:rPr>
              <a:t>エンタープライズ クラス</a:t>
            </a:r>
          </a:p>
        </p:txBody>
      </p:sp>
      <p:cxnSp>
        <p:nvCxnSpPr>
          <p:cNvPr id="37" name="Straight Connector 36"/>
          <p:cNvCxnSpPr/>
          <p:nvPr/>
        </p:nvCxnSpPr>
        <p:spPr>
          <a:xfrm>
            <a:off x="462665" y="1287563"/>
            <a:ext cx="3677185" cy="2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472883" y="2917396"/>
            <a:ext cx="1700784" cy="178510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65" name="TextBox 64"/>
          <p:cNvSpPr txBox="1"/>
          <p:nvPr/>
        </p:nvSpPr>
        <p:spPr>
          <a:xfrm>
            <a:off x="472883" y="2938216"/>
            <a:ext cx="1726011" cy="292388"/>
          </a:xfrm>
          <a:prstGeom prst="rect">
            <a:avLst/>
          </a:prstGeom>
          <a:noFill/>
        </p:spPr>
        <p:txBody>
          <a:bodyPr wrap="square" rtlCol="0">
            <a:spAutoFit/>
          </a:bodyPr>
          <a:lstStyle/>
          <a:p>
            <a:pPr algn="ctr"/>
            <a:r>
              <a:rPr lang="en-US" altLang="ja-JP" sz="1300" dirty="0">
                <a:latin typeface="Arial"/>
                <a:ea typeface="ＭＳ Ｐゴシック"/>
              </a:rPr>
              <a:t>1530</a:t>
            </a:r>
          </a:p>
        </p:txBody>
      </p:sp>
      <p:sp>
        <p:nvSpPr>
          <p:cNvPr id="66" name="Rectangle 65"/>
          <p:cNvSpPr/>
          <p:nvPr/>
        </p:nvSpPr>
        <p:spPr>
          <a:xfrm>
            <a:off x="472884" y="3270608"/>
            <a:ext cx="1700783" cy="1118306"/>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802.11n</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2 </a:t>
            </a:r>
            <a:r>
              <a:rPr lang="ja-JP" altLang="en-US" sz="750" dirty="0">
                <a:latin typeface="Arial"/>
                <a:ea typeface="ＭＳ Ｐゴシック"/>
              </a:rPr>
              <a:t>モデル、ロー プロファイル</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2G</a:t>
            </a:r>
            <a:r>
              <a:rPr lang="ja-JP" altLang="en-US" sz="750" dirty="0">
                <a:latin typeface="Arial"/>
                <a:ea typeface="ＭＳ Ｐゴシック"/>
              </a:rPr>
              <a:t>：</a:t>
            </a:r>
            <a:r>
              <a:rPr lang="en-US" altLang="ja-JP" sz="750" dirty="0">
                <a:latin typeface="Arial"/>
                <a:ea typeface="ＭＳ Ｐゴシック"/>
              </a:rPr>
              <a:t>3 X 3</a:t>
            </a:r>
            <a:r>
              <a:rPr lang="ja-JP" altLang="en-US" sz="750" dirty="0">
                <a:latin typeface="Arial"/>
                <a:ea typeface="ＭＳ Ｐゴシック"/>
              </a:rPr>
              <a:t>：</a:t>
            </a:r>
            <a:r>
              <a:rPr lang="en-US" altLang="ja-JP" sz="750" dirty="0">
                <a:latin typeface="Arial"/>
                <a:ea typeface="ＭＳ Ｐゴシック"/>
              </a:rPr>
              <a:t>3</a:t>
            </a:r>
            <a:r>
              <a:rPr lang="ja-JP" altLang="en-US" sz="750" dirty="0">
                <a:latin typeface="Arial"/>
                <a:ea typeface="ＭＳ Ｐゴシック"/>
              </a:rPr>
              <a:t>、</a:t>
            </a:r>
            <a:r>
              <a:rPr lang="en-US" altLang="ja-JP" sz="750" dirty="0">
                <a:latin typeface="Arial"/>
                <a:ea typeface="ＭＳ Ｐゴシック"/>
              </a:rPr>
              <a:t>5G</a:t>
            </a:r>
            <a:r>
              <a:rPr lang="ja-JP" altLang="en-US" sz="750" dirty="0">
                <a:latin typeface="Arial"/>
                <a:ea typeface="ＭＳ Ｐゴシック"/>
              </a:rPr>
              <a:t>：</a:t>
            </a:r>
            <a:r>
              <a:rPr lang="en-US" altLang="ja-JP" sz="750" dirty="0">
                <a:latin typeface="Arial"/>
                <a:ea typeface="ＭＳ Ｐゴシック"/>
              </a:rPr>
              <a:t>2 X 3</a:t>
            </a:r>
            <a:r>
              <a:rPr lang="ja-JP" altLang="en-US" sz="750" dirty="0">
                <a:latin typeface="Arial"/>
                <a:ea typeface="ＭＳ Ｐゴシック"/>
              </a:rPr>
              <a:t>：</a:t>
            </a:r>
            <a:r>
              <a:rPr lang="en-US" altLang="ja-JP" sz="750" dirty="0">
                <a:latin typeface="Arial"/>
                <a:ea typeface="ＭＳ Ｐゴシック"/>
              </a:rPr>
              <a:t>2</a:t>
            </a: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内部または外部アンテナ</a:t>
            </a: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フレキシブル アンテナ ポート</a:t>
            </a: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一元化された </a:t>
            </a:r>
            <a:r>
              <a:rPr lang="en-US" altLang="ja-JP" sz="750" dirty="0">
                <a:latin typeface="Arial"/>
                <a:ea typeface="ＭＳ Ｐゴシック"/>
              </a:rPr>
              <a:t>FlexConnect</a:t>
            </a:r>
            <a:r>
              <a:rPr lang="en-US" altLang="ja-JP" sz="750" baseline="30000" dirty="0">
                <a:latin typeface="Arial"/>
                <a:ea typeface="ＭＳ Ｐゴシック"/>
              </a:rPr>
              <a:t>®</a:t>
            </a:r>
            <a:r>
              <a:rPr lang="ja-JP" altLang="en-US" sz="750" dirty="0">
                <a:latin typeface="Arial"/>
                <a:ea typeface="ＭＳ Ｐゴシック"/>
              </a:rPr>
              <a:t> およびメッシュ</a:t>
            </a:r>
          </a:p>
        </p:txBody>
      </p:sp>
      <p:sp>
        <p:nvSpPr>
          <p:cNvPr id="67" name="Rectangle 66"/>
          <p:cNvSpPr/>
          <p:nvPr/>
        </p:nvSpPr>
        <p:spPr>
          <a:xfrm>
            <a:off x="2620909" y="2291932"/>
            <a:ext cx="1700784" cy="241057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68" name="TextBox 67"/>
          <p:cNvSpPr txBox="1"/>
          <p:nvPr/>
        </p:nvSpPr>
        <p:spPr>
          <a:xfrm>
            <a:off x="2620909" y="2279137"/>
            <a:ext cx="1700784" cy="292388"/>
          </a:xfrm>
          <a:prstGeom prst="rect">
            <a:avLst/>
          </a:prstGeom>
          <a:noFill/>
        </p:spPr>
        <p:txBody>
          <a:bodyPr wrap="square" rtlCol="0">
            <a:spAutoFit/>
          </a:bodyPr>
          <a:lstStyle/>
          <a:p>
            <a:pPr algn="ctr"/>
            <a:r>
              <a:rPr lang="en-US" altLang="ja-JP" sz="1300" dirty="0">
                <a:latin typeface="Arial"/>
                <a:ea typeface="ＭＳ Ｐゴシック"/>
              </a:rPr>
              <a:t>1560</a:t>
            </a:r>
          </a:p>
        </p:txBody>
      </p:sp>
      <p:sp>
        <p:nvSpPr>
          <p:cNvPr id="69" name="Rectangle 68"/>
          <p:cNvSpPr/>
          <p:nvPr/>
        </p:nvSpPr>
        <p:spPr>
          <a:xfrm>
            <a:off x="2620909" y="2570005"/>
            <a:ext cx="1700784" cy="2152808"/>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802.11ac Wave 2</a:t>
            </a:r>
            <a:r>
              <a:rPr lang="ja-JP" altLang="en-US" sz="750" dirty="0">
                <a:latin typeface="Arial"/>
                <a:ea typeface="ＭＳ Ｐゴシック"/>
              </a:rPr>
              <a:t>、</a:t>
            </a:r>
            <a:r>
              <a:rPr lang="en-US" altLang="ja-JP" sz="750" dirty="0">
                <a:latin typeface="Arial"/>
                <a:ea typeface="ＭＳ Ｐゴシック"/>
              </a:rPr>
              <a:t>MU-MIMO </a:t>
            </a:r>
            <a:br>
              <a:rPr lang="en-US" altLang="ja-JP" sz="750" dirty="0">
                <a:latin typeface="Arial"/>
                <a:ea typeface="ＭＳ Ｐゴシック"/>
              </a:rPr>
            </a:br>
            <a:r>
              <a:rPr lang="ja-JP" altLang="en-US" sz="750" dirty="0">
                <a:latin typeface="Arial"/>
                <a:ea typeface="ＭＳ Ｐゴシック"/>
              </a:rPr>
              <a:t>対応</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3 </a:t>
            </a:r>
            <a:r>
              <a:rPr lang="ja-JP" altLang="en-US" sz="750" dirty="0">
                <a:latin typeface="Arial"/>
                <a:ea typeface="ＭＳ Ｐゴシック"/>
              </a:rPr>
              <a:t>モデル（</a:t>
            </a:r>
            <a:r>
              <a:rPr lang="en-US" altLang="ja-JP" sz="750" dirty="0">
                <a:latin typeface="Arial"/>
                <a:ea typeface="ＭＳ Ｐゴシック"/>
              </a:rPr>
              <a:t>I</a:t>
            </a:r>
            <a:r>
              <a:rPr lang="ja-JP" altLang="en-US" sz="750" dirty="0">
                <a:latin typeface="Arial"/>
                <a:ea typeface="ＭＳ Ｐゴシック"/>
              </a:rPr>
              <a:t>、</a:t>
            </a:r>
            <a:r>
              <a:rPr lang="en-US" altLang="ja-JP" sz="750" dirty="0">
                <a:latin typeface="Arial"/>
                <a:ea typeface="ＭＳ Ｐゴシック"/>
              </a:rPr>
              <a:t>E</a:t>
            </a:r>
            <a:r>
              <a:rPr lang="ja-JP" altLang="en-US" sz="750" dirty="0">
                <a:latin typeface="Arial"/>
                <a:ea typeface="ＭＳ Ｐゴシック"/>
              </a:rPr>
              <a:t>、</a:t>
            </a:r>
            <a:r>
              <a:rPr lang="en-US" altLang="ja-JP" sz="750" dirty="0">
                <a:latin typeface="Arial"/>
                <a:ea typeface="ＭＳ Ｐゴシック"/>
              </a:rPr>
              <a:t>D</a:t>
            </a:r>
            <a:r>
              <a:rPr lang="ja-JP" altLang="en-US" sz="750" dirty="0">
                <a:latin typeface="Arial"/>
                <a:ea typeface="ＭＳ Ｐゴシック"/>
              </a:rPr>
              <a:t>）</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I = </a:t>
            </a:r>
            <a:r>
              <a:rPr lang="ja-JP" altLang="en-US" sz="750" dirty="0">
                <a:latin typeface="Arial"/>
                <a:ea typeface="ＭＳ Ｐゴシック"/>
              </a:rPr>
              <a:t>内部、</a:t>
            </a:r>
            <a:r>
              <a:rPr lang="en-US" altLang="ja-JP" sz="750" dirty="0">
                <a:latin typeface="Arial"/>
                <a:ea typeface="ＭＳ Ｐゴシック"/>
              </a:rPr>
              <a:t>E = </a:t>
            </a:r>
            <a:r>
              <a:rPr lang="ja-JP" altLang="en-US" sz="750" dirty="0">
                <a:latin typeface="Arial"/>
                <a:ea typeface="ＭＳ Ｐゴシック"/>
              </a:rPr>
              <a:t>外部アンテナ</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D = </a:t>
            </a:r>
            <a:r>
              <a:rPr lang="ja-JP" altLang="en-US" sz="750" dirty="0">
                <a:latin typeface="Arial"/>
                <a:ea typeface="ＭＳ Ｐゴシック"/>
              </a:rPr>
              <a:t>内部方向性アンテナ</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3 X 3</a:t>
            </a:r>
            <a:r>
              <a:rPr lang="ja-JP" altLang="en-US" sz="750" dirty="0">
                <a:latin typeface="Arial"/>
                <a:ea typeface="ＭＳ Ｐゴシック"/>
              </a:rPr>
              <a:t>：</a:t>
            </a:r>
            <a:r>
              <a:rPr lang="en-US" altLang="ja-JP" sz="750" dirty="0">
                <a:latin typeface="Arial"/>
                <a:ea typeface="ＭＳ Ｐゴシック"/>
              </a:rPr>
              <a:t>3</a:t>
            </a:r>
            <a:r>
              <a:rPr lang="ja-JP" altLang="en-US" sz="750" dirty="0">
                <a:latin typeface="Arial"/>
                <a:ea typeface="ＭＳ Ｐゴシック"/>
              </a:rPr>
              <a:t>、</a:t>
            </a:r>
            <a:r>
              <a:rPr lang="en-US" altLang="ja-JP" sz="750" dirty="0">
                <a:latin typeface="Arial"/>
                <a:ea typeface="ＭＳ Ｐゴシック"/>
              </a:rPr>
              <a:t>80 MHz</a:t>
            </a:r>
            <a:r>
              <a:rPr lang="ja-JP" altLang="en-US" sz="750" dirty="0">
                <a:latin typeface="Arial"/>
                <a:ea typeface="ＭＳ Ｐゴシック"/>
              </a:rPr>
              <a:t>、</a:t>
            </a:r>
            <a:r>
              <a:rPr lang="en-US" altLang="ja-JP" sz="750" dirty="0">
                <a:latin typeface="Arial"/>
                <a:ea typeface="ＭＳ Ｐゴシック"/>
              </a:rPr>
              <a:t>1.3 G</a:t>
            </a:r>
            <a:r>
              <a:rPr lang="ja-JP" altLang="en-US" sz="750" dirty="0">
                <a:latin typeface="Arial"/>
                <a:ea typeface="ＭＳ Ｐゴシック"/>
              </a:rPr>
              <a:t>（</a:t>
            </a:r>
            <a:r>
              <a:rPr lang="en-US" altLang="ja-JP" sz="750" dirty="0">
                <a:latin typeface="Arial"/>
                <a:ea typeface="ＭＳ Ｐゴシック"/>
              </a:rPr>
              <a:t>I</a:t>
            </a:r>
            <a:r>
              <a:rPr lang="ja-JP" altLang="en-US" sz="750" dirty="0">
                <a:latin typeface="Arial"/>
                <a:ea typeface="ＭＳ Ｐゴシック"/>
              </a:rPr>
              <a:t>）</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2 X 2</a:t>
            </a:r>
            <a:r>
              <a:rPr lang="ja-JP" altLang="en-US" sz="750" dirty="0">
                <a:latin typeface="Arial"/>
                <a:ea typeface="ＭＳ Ｐゴシック"/>
              </a:rPr>
              <a:t>：</a:t>
            </a:r>
            <a:r>
              <a:rPr lang="en-US" altLang="ja-JP" sz="750" dirty="0">
                <a:latin typeface="Arial"/>
                <a:ea typeface="ＭＳ Ｐゴシック"/>
              </a:rPr>
              <a:t>2</a:t>
            </a:r>
            <a:r>
              <a:rPr lang="ja-JP" altLang="en-US" sz="750" dirty="0">
                <a:latin typeface="Arial"/>
                <a:ea typeface="ＭＳ Ｐゴシック"/>
              </a:rPr>
              <a:t>、</a:t>
            </a:r>
            <a:r>
              <a:rPr lang="en-US" altLang="ja-JP" sz="750" dirty="0">
                <a:latin typeface="Arial"/>
                <a:ea typeface="ＭＳ Ｐゴシック"/>
              </a:rPr>
              <a:t>80 MHz</a:t>
            </a:r>
            <a:r>
              <a:rPr lang="ja-JP" altLang="en-US" sz="750" dirty="0">
                <a:latin typeface="Arial"/>
                <a:ea typeface="ＭＳ Ｐゴシック"/>
              </a:rPr>
              <a:t>、</a:t>
            </a:r>
            <a:r>
              <a:rPr lang="en-US" altLang="ja-JP" sz="750" dirty="0">
                <a:latin typeface="Arial"/>
                <a:ea typeface="ＭＳ Ｐゴシック"/>
              </a:rPr>
              <a:t>867 M</a:t>
            </a:r>
            <a:r>
              <a:rPr lang="ja-JP" altLang="en-US" sz="750" dirty="0">
                <a:latin typeface="Arial"/>
                <a:ea typeface="ＭＳ Ｐゴシック"/>
              </a:rPr>
              <a:t>（</a:t>
            </a:r>
            <a:r>
              <a:rPr lang="en-US" altLang="ja-JP" sz="750" dirty="0">
                <a:latin typeface="Arial"/>
                <a:ea typeface="ＭＳ Ｐゴシック"/>
              </a:rPr>
              <a:t>D/E/PS</a:t>
            </a:r>
            <a:r>
              <a:rPr lang="ja-JP" altLang="en-US" sz="750" dirty="0">
                <a:latin typeface="Arial"/>
                <a:ea typeface="ＭＳ Ｐゴシック"/>
              </a:rPr>
              <a:t>）</a:t>
            </a: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ファイバ バックホール用 </a:t>
            </a:r>
            <a:r>
              <a:rPr lang="en-US" altLang="ja-JP" sz="750" dirty="0">
                <a:latin typeface="Arial"/>
                <a:ea typeface="ＭＳ Ｐゴシック"/>
              </a:rPr>
              <a:t>SFP </a:t>
            </a:r>
            <a:r>
              <a:rPr lang="ja-JP" altLang="en-US" sz="750" dirty="0">
                <a:latin typeface="Arial"/>
                <a:ea typeface="ＭＳ Ｐゴシック"/>
              </a:rPr>
              <a:t>サポート</a:t>
            </a: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フレキシブル アンテナ ポート</a:t>
            </a:r>
          </a:p>
          <a:p>
            <a:pPr marL="115875" indent="-115875">
              <a:lnSpc>
                <a:spcPct val="90000"/>
              </a:lnSpc>
              <a:spcAft>
                <a:spcPts val="300"/>
              </a:spcAft>
              <a:buFont typeface="Arial" panose="020B0604020202020204" pitchFamily="34" charset="0"/>
              <a:buChar char="•"/>
              <a:defRPr/>
            </a:pPr>
            <a:r>
              <a:rPr lang="en-US" altLang="ja-JP" sz="750" dirty="0" err="1">
                <a:latin typeface="Arial"/>
                <a:ea typeface="ＭＳ Ｐゴシック"/>
              </a:rPr>
              <a:t>CleanAir</a:t>
            </a:r>
            <a:r>
              <a:rPr lang="en-US" altLang="ja-JP" sz="750" baseline="30000" dirty="0">
                <a:latin typeface="Arial"/>
                <a:ea typeface="ＭＳ Ｐゴシック"/>
              </a:rPr>
              <a:t>®</a:t>
            </a:r>
            <a:r>
              <a:rPr lang="ja-JP" altLang="en-US" sz="750" dirty="0">
                <a:latin typeface="Arial"/>
                <a:ea typeface="ＭＳ Ｐゴシック"/>
              </a:rPr>
              <a:t> </a:t>
            </a:r>
            <a:r>
              <a:rPr lang="en-US" altLang="ja-JP" sz="750" dirty="0">
                <a:latin typeface="Arial"/>
                <a:ea typeface="ＭＳ Ｐゴシック"/>
              </a:rPr>
              <a:t>80 MHz</a:t>
            </a:r>
          </a:p>
          <a:p>
            <a:pPr marL="115875" indent="-115875">
              <a:lnSpc>
                <a:spcPct val="90000"/>
              </a:lnSpc>
              <a:spcAft>
                <a:spcPts val="300"/>
              </a:spcAft>
              <a:buFont typeface="Arial" panose="020B0604020202020204" pitchFamily="34" charset="0"/>
              <a:buChar char="•"/>
              <a:defRPr/>
            </a:pPr>
            <a:r>
              <a:rPr lang="en-US" altLang="ja-JP" sz="750" dirty="0">
                <a:latin typeface="Arial"/>
                <a:ea typeface="ＭＳ Ｐゴシック"/>
              </a:rPr>
              <a:t>Cisco</a:t>
            </a:r>
            <a:r>
              <a:rPr lang="en-US" altLang="ja-JP" sz="750" baseline="30000" dirty="0">
                <a:latin typeface="Arial"/>
                <a:ea typeface="ＭＳ Ｐゴシック"/>
              </a:rPr>
              <a:t>®</a:t>
            </a:r>
            <a:r>
              <a:rPr lang="ja-JP" altLang="en-US" sz="750" dirty="0">
                <a:latin typeface="Arial"/>
                <a:ea typeface="ＭＳ Ｐゴシック"/>
              </a:rPr>
              <a:t> </a:t>
            </a:r>
            <a:r>
              <a:rPr lang="en-US" altLang="ja-JP" sz="750" dirty="0" err="1">
                <a:latin typeface="Arial"/>
                <a:ea typeface="ＭＳ Ｐゴシック"/>
              </a:rPr>
              <a:t>ClientLink</a:t>
            </a:r>
            <a:endParaRPr lang="en-US" altLang="ja-JP" sz="750" dirty="0">
              <a:latin typeface="Arial"/>
              <a:ea typeface="ＭＳ Ｐゴシック"/>
            </a:endParaRPr>
          </a:p>
          <a:p>
            <a:pPr marL="115875" indent="-115875">
              <a:lnSpc>
                <a:spcPct val="90000"/>
              </a:lnSpc>
              <a:spcAft>
                <a:spcPts val="300"/>
              </a:spcAft>
              <a:buFont typeface="Arial" panose="020B0604020202020204" pitchFamily="34" charset="0"/>
              <a:buChar char="•"/>
              <a:defRPr/>
            </a:pPr>
            <a:r>
              <a:rPr lang="ja-JP" altLang="en-US" sz="750" dirty="0">
                <a:latin typeface="Arial"/>
                <a:ea typeface="ＭＳ Ｐゴシック"/>
              </a:rPr>
              <a:t>一元化された </a:t>
            </a:r>
            <a:r>
              <a:rPr lang="en-US" altLang="ja-JP" sz="750" dirty="0" err="1">
                <a:latin typeface="Arial"/>
                <a:ea typeface="ＭＳ Ｐゴシック"/>
              </a:rPr>
              <a:t>FlexConnect</a:t>
            </a:r>
            <a:r>
              <a:rPr lang="ja-JP" altLang="en-US" sz="750" dirty="0">
                <a:latin typeface="Arial"/>
                <a:ea typeface="ＭＳ Ｐゴシック"/>
              </a:rPr>
              <a:t>、</a:t>
            </a:r>
            <a:br>
              <a:rPr lang="ja-JP" altLang="en-US" sz="750" dirty="0">
                <a:latin typeface="Arial"/>
                <a:ea typeface="ＭＳ Ｐゴシック"/>
              </a:rPr>
            </a:br>
            <a:r>
              <a:rPr lang="ja-JP" altLang="en-US" sz="750" dirty="0">
                <a:latin typeface="Arial"/>
                <a:ea typeface="ＭＳ Ｐゴシック"/>
              </a:rPr>
              <a:t>メッシュ、および </a:t>
            </a:r>
            <a:r>
              <a:rPr lang="en-US" altLang="ja-JP" sz="750" dirty="0">
                <a:latin typeface="Arial"/>
                <a:ea typeface="ＭＳ Ｐゴシック"/>
              </a:rPr>
              <a:t>Mobility Express</a:t>
            </a:r>
          </a:p>
        </p:txBody>
      </p:sp>
      <p:grpSp>
        <p:nvGrpSpPr>
          <p:cNvPr id="77" name="Group 76"/>
          <p:cNvGrpSpPr/>
          <p:nvPr/>
        </p:nvGrpSpPr>
        <p:grpSpPr>
          <a:xfrm>
            <a:off x="908548" y="2226105"/>
            <a:ext cx="829454" cy="517095"/>
            <a:chOff x="842073" y="2228150"/>
            <a:chExt cx="1001033" cy="624060"/>
          </a:xfrm>
        </p:grpSpPr>
        <p:pic>
          <p:nvPicPr>
            <p:cNvPr id="78" name="Picture 3" descr="C:\Users\yahannus\AppData\Local\Microsoft\Windows\Temporary Internet Files\Content.Outlook\YC914T9W\KN2903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2073" y="2244343"/>
              <a:ext cx="486420" cy="60786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3729" y="2228150"/>
              <a:ext cx="499377" cy="624059"/>
            </a:xfrm>
            <a:prstGeom prst="rect">
              <a:avLst/>
            </a:prstGeom>
          </p:spPr>
        </p:pic>
      </p:grpSp>
      <p:pic>
        <p:nvPicPr>
          <p:cNvPr id="81" name="Picture 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6559" y="1371601"/>
            <a:ext cx="1249486" cy="999328"/>
          </a:xfrm>
          <a:prstGeom prst="rect">
            <a:avLst/>
          </a:prstGeom>
        </p:spPr>
      </p:pic>
      <p:sp>
        <p:nvSpPr>
          <p:cNvPr id="34" name="TextBox 33"/>
          <p:cNvSpPr txBox="1"/>
          <p:nvPr/>
        </p:nvSpPr>
        <p:spPr>
          <a:xfrm>
            <a:off x="4903204" y="1005232"/>
            <a:ext cx="1597438" cy="284597"/>
          </a:xfrm>
          <a:prstGeom prst="rect">
            <a:avLst/>
          </a:prstGeom>
          <a:noFill/>
        </p:spPr>
        <p:txBody>
          <a:bodyPr wrap="square" lIns="68589" tIns="34295" rIns="68589" bIns="34295" rtlCol="0">
            <a:spAutoFit/>
          </a:bodyPr>
          <a:lstStyle/>
          <a:p>
            <a:pPr algn="ctr"/>
            <a:r>
              <a:rPr lang="ja-JP" altLang="en-US" sz="1400" dirty="0">
                <a:solidFill>
                  <a:schemeClr val="accent1"/>
                </a:solidFill>
                <a:latin typeface="Arial"/>
                <a:ea typeface="ＭＳ Ｐゴシック"/>
              </a:rPr>
              <a:t>クラス最高レベル</a:t>
            </a:r>
          </a:p>
        </p:txBody>
      </p:sp>
      <p:cxnSp>
        <p:nvCxnSpPr>
          <p:cNvPr id="39" name="Straight Connector 38"/>
          <p:cNvCxnSpPr/>
          <p:nvPr/>
        </p:nvCxnSpPr>
        <p:spPr>
          <a:xfrm>
            <a:off x="4903205" y="1287563"/>
            <a:ext cx="1597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767051" y="2110890"/>
            <a:ext cx="1700784" cy="2591611"/>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a:ea typeface="ＭＳ Ｐゴシック"/>
            </a:endParaRPr>
          </a:p>
        </p:txBody>
      </p:sp>
      <p:sp>
        <p:nvSpPr>
          <p:cNvPr id="48" name="TextBox 47"/>
          <p:cNvSpPr txBox="1"/>
          <p:nvPr/>
        </p:nvSpPr>
        <p:spPr>
          <a:xfrm>
            <a:off x="4767051" y="2123659"/>
            <a:ext cx="1700784" cy="292388"/>
          </a:xfrm>
          <a:prstGeom prst="rect">
            <a:avLst/>
          </a:prstGeom>
          <a:noFill/>
        </p:spPr>
        <p:txBody>
          <a:bodyPr wrap="square" rtlCol="0">
            <a:spAutoFit/>
          </a:bodyPr>
          <a:lstStyle/>
          <a:p>
            <a:pPr algn="ctr"/>
            <a:r>
              <a:rPr lang="en-US" altLang="ja-JP" sz="1300" dirty="0">
                <a:latin typeface="Arial"/>
                <a:ea typeface="ＭＳ Ｐゴシック"/>
              </a:rPr>
              <a:t>1572EAC</a:t>
            </a:r>
          </a:p>
        </p:txBody>
      </p:sp>
      <p:sp>
        <p:nvSpPr>
          <p:cNvPr id="49" name="Rectangle 48"/>
          <p:cNvSpPr/>
          <p:nvPr/>
        </p:nvSpPr>
        <p:spPr>
          <a:xfrm>
            <a:off x="4786809" y="2375569"/>
            <a:ext cx="1700784" cy="2095947"/>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802.11ac Wave 1</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4 X 4</a:t>
            </a:r>
            <a:r>
              <a:rPr lang="ja-JP" altLang="en-US" sz="750">
                <a:latin typeface="Arial"/>
                <a:ea typeface="ＭＳ Ｐゴシック"/>
              </a:rPr>
              <a:t>：</a:t>
            </a:r>
            <a:r>
              <a:rPr lang="en-US" altLang="ja-JP" sz="750">
                <a:latin typeface="Arial"/>
                <a:ea typeface="ＭＳ Ｐゴシック"/>
              </a:rPr>
              <a:t>3 80 MHz</a:t>
            </a:r>
            <a:r>
              <a:rPr lang="ja-JP" altLang="en-US" sz="750">
                <a:latin typeface="Arial"/>
                <a:ea typeface="ＭＳ Ｐゴシック"/>
              </a:rPr>
              <a:t>、</a:t>
            </a:r>
            <a:r>
              <a:rPr lang="en-US" altLang="ja-JP" sz="750">
                <a:latin typeface="Arial"/>
                <a:ea typeface="ＭＳ Ｐゴシック"/>
              </a:rPr>
              <a:t>1.3 G</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外部アンテナ</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SFP</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GPS</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PoE-Out</a:t>
            </a:r>
            <a:r>
              <a:rPr lang="ja-JP" altLang="en-US" sz="750">
                <a:latin typeface="Arial"/>
                <a:ea typeface="ＭＳ Ｐゴシック"/>
              </a:rPr>
              <a:t>（</a:t>
            </a:r>
            <a:r>
              <a:rPr lang="en-US" altLang="ja-JP" sz="750">
                <a:latin typeface="Arial"/>
                <a:ea typeface="ＭＳ Ｐゴシック"/>
              </a:rPr>
              <a:t>803.2at</a:t>
            </a:r>
            <a:r>
              <a:rPr lang="ja-JP" altLang="en-US" sz="750">
                <a:latin typeface="Arial"/>
                <a:ea typeface="ＭＳ Ｐゴシック"/>
              </a:rPr>
              <a:t>）</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フレキシブル アンテナ ポート</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CleanAir 80 MHz</a:t>
            </a:r>
          </a:p>
          <a:p>
            <a:pPr marL="115875" indent="-115875">
              <a:lnSpc>
                <a:spcPct val="90000"/>
              </a:lnSpc>
              <a:spcAft>
                <a:spcPts val="300"/>
              </a:spcAft>
              <a:buFont typeface="Arial" panose="020B0604020202020204" pitchFamily="34" charset="0"/>
              <a:buChar char="•"/>
              <a:defRPr/>
            </a:pPr>
            <a:r>
              <a:rPr lang="en-US" altLang="ja-JP" sz="750">
                <a:latin typeface="Arial"/>
                <a:ea typeface="ＭＳ Ｐゴシック"/>
              </a:rPr>
              <a:t>ClientLink 3.0 </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モジュール型</a:t>
            </a:r>
          </a:p>
          <a:p>
            <a:pPr marL="115875" indent="-115875">
              <a:lnSpc>
                <a:spcPct val="90000"/>
              </a:lnSpc>
              <a:spcAft>
                <a:spcPts val="300"/>
              </a:spcAft>
              <a:buFont typeface="Arial" panose="020B0604020202020204" pitchFamily="34" charset="0"/>
              <a:buChar char="•"/>
              <a:defRPr/>
            </a:pPr>
            <a:r>
              <a:rPr lang="ja-JP" altLang="en-US" sz="750">
                <a:latin typeface="Arial"/>
                <a:ea typeface="ＭＳ Ｐゴシック"/>
              </a:rPr>
              <a:t>一元化された </a:t>
            </a:r>
            <a:r>
              <a:rPr lang="en-US" altLang="ja-JP" sz="750">
                <a:latin typeface="Arial"/>
                <a:ea typeface="ＭＳ Ｐゴシック"/>
              </a:rPr>
              <a:t>FlexConnect</a:t>
            </a:r>
            <a:br>
              <a:rPr lang="ja-JP" altLang="en-US" sz="750">
                <a:latin typeface="Arial"/>
                <a:ea typeface="ＭＳ Ｐゴシック"/>
              </a:rPr>
            </a:br>
            <a:r>
              <a:rPr lang="ja-JP" altLang="en-US" sz="750">
                <a:latin typeface="Arial"/>
                <a:ea typeface="ＭＳ Ｐゴシック"/>
              </a:rPr>
              <a:t>およびメッシュ</a:t>
            </a:r>
            <a:endParaRPr lang="ja-JP" altLang="en-US" sz="750" dirty="0">
              <a:latin typeface="Arial"/>
              <a:ea typeface="ＭＳ Ｐゴシック"/>
            </a:endParaRPr>
          </a:p>
        </p:txBody>
      </p:sp>
      <p:pic>
        <p:nvPicPr>
          <p:cNvPr id="83" name="Picture 2" descr="C:\Users\yahannus\Documents\^Yasser_WiFi_WNBU\Outdoor-AP\Pictures\^CYPRUS\PROFESSIONAL\20140904_AP1570_1_LowRes\KO73999.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53903" t="12691" r="7120" b="21393"/>
          <a:stretch/>
        </p:blipFill>
        <p:spPr bwMode="auto">
          <a:xfrm>
            <a:off x="5381322" y="1401079"/>
            <a:ext cx="472242" cy="63873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Users\yahannus\Documents\^Yasser_WiFi_WNBU\Outdoor-AP\Pictures\^CYPRUS\PROFESSIONAL\20140904_AP1570_1_LowRes\KO73999.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7094" t="12691" r="7120" b="21393"/>
          <a:stretch/>
        </p:blipFill>
        <p:spPr bwMode="auto">
          <a:xfrm>
            <a:off x="7361659" y="1294338"/>
            <a:ext cx="869694" cy="534461"/>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p:cNvSpPr/>
          <p:nvPr/>
        </p:nvSpPr>
        <p:spPr>
          <a:xfrm>
            <a:off x="2722252" y="1462034"/>
            <a:ext cx="365760" cy="36576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dirty="0">
                <a:latin typeface="Arial"/>
                <a:ea typeface="ＭＳ Ｐゴシック"/>
              </a:rPr>
              <a:t>NEW</a:t>
            </a:r>
          </a:p>
        </p:txBody>
      </p:sp>
    </p:spTree>
    <p:extLst>
      <p:ext uri="{BB962C8B-B14F-4D97-AF65-F5344CB8AC3E}">
        <p14:creationId xmlns:p14="http://schemas.microsoft.com/office/powerpoint/2010/main" val="320514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533" y="1213007"/>
            <a:ext cx="8644467" cy="57604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5" name="Title 24"/>
          <p:cNvSpPr>
            <a:spLocks noGrp="1"/>
          </p:cNvSpPr>
          <p:nvPr>
            <p:ph type="title"/>
          </p:nvPr>
        </p:nvSpPr>
        <p:spPr/>
        <p:txBody>
          <a:bodyPr/>
          <a:lstStyle/>
          <a:p>
            <a:r>
              <a:rPr lang="ja-JP" altLang="en-US">
                <a:latin typeface="Arial"/>
                <a:ea typeface="ＭＳ Ｐゴシック"/>
              </a:rPr>
              <a:t>オープンなオフィスに進化する企業</a:t>
            </a:r>
            <a:br>
              <a:rPr lang="ja-JP" altLang="en-US">
                <a:latin typeface="Arial"/>
                <a:ea typeface="ＭＳ Ｐゴシック"/>
              </a:rPr>
            </a:br>
            <a:r>
              <a:rPr lang="ja-JP" altLang="en-US" sz="2000">
                <a:latin typeface="Arial"/>
                <a:ea typeface="ＭＳ Ｐゴシック"/>
              </a:rPr>
              <a:t>オープンなワークスペース</a:t>
            </a:r>
            <a:endParaRPr lang="ja-JP" altLang="en-US" sz="2000" dirty="0">
              <a:latin typeface="Arial"/>
              <a:ea typeface="ＭＳ Ｐゴシック"/>
            </a:endParaRPr>
          </a:p>
        </p:txBody>
      </p:sp>
      <p:sp>
        <p:nvSpPr>
          <p:cNvPr id="37" name="TextBox 36"/>
          <p:cNvSpPr txBox="1"/>
          <p:nvPr/>
        </p:nvSpPr>
        <p:spPr>
          <a:xfrm>
            <a:off x="437766" y="1213007"/>
            <a:ext cx="2716565" cy="523220"/>
          </a:xfrm>
          <a:prstGeom prst="rect">
            <a:avLst/>
          </a:prstGeom>
          <a:noFill/>
        </p:spPr>
        <p:txBody>
          <a:bodyPr wrap="square" rtlCol="0">
            <a:spAutoFit/>
          </a:bodyPr>
          <a:lstStyle/>
          <a:p>
            <a:pPr algn="ctr"/>
            <a:r>
              <a:rPr lang="ja-JP" altLang="en-US" sz="1400" b="1" dirty="0">
                <a:solidFill>
                  <a:schemeClr val="bg1"/>
                </a:solidFill>
                <a:latin typeface="Arial"/>
                <a:ea typeface="ＭＳ Ｐゴシック"/>
              </a:rPr>
              <a:t>ピーク時のネットワーク パフォーマンスに対する期待の高まり</a:t>
            </a:r>
          </a:p>
        </p:txBody>
      </p:sp>
      <p:sp>
        <p:nvSpPr>
          <p:cNvPr id="38" name="TextBox 37"/>
          <p:cNvSpPr txBox="1"/>
          <p:nvPr/>
        </p:nvSpPr>
        <p:spPr>
          <a:xfrm>
            <a:off x="3252227" y="1428450"/>
            <a:ext cx="2691231" cy="307777"/>
          </a:xfrm>
          <a:prstGeom prst="rect">
            <a:avLst/>
          </a:prstGeom>
          <a:noFill/>
        </p:spPr>
        <p:txBody>
          <a:bodyPr wrap="square" rtlCol="0" anchor="b">
            <a:spAutoFit/>
          </a:bodyPr>
          <a:lstStyle/>
          <a:p>
            <a:pPr algn="ctr"/>
            <a:r>
              <a:rPr lang="ja-JP" altLang="en-US" sz="1400" b="1" dirty="0">
                <a:solidFill>
                  <a:schemeClr val="bg1"/>
                </a:solidFill>
                <a:latin typeface="Arial"/>
                <a:ea typeface="ＭＳ Ｐゴシック"/>
              </a:rPr>
              <a:t>ビジネス ニーズへの迅速な対応</a:t>
            </a:r>
          </a:p>
        </p:txBody>
      </p:sp>
      <p:sp>
        <p:nvSpPr>
          <p:cNvPr id="39" name="TextBox 38"/>
          <p:cNvSpPr txBox="1"/>
          <p:nvPr/>
        </p:nvSpPr>
        <p:spPr>
          <a:xfrm>
            <a:off x="6066689" y="1428450"/>
            <a:ext cx="2716565" cy="307777"/>
          </a:xfrm>
          <a:prstGeom prst="rect">
            <a:avLst/>
          </a:prstGeom>
          <a:noFill/>
        </p:spPr>
        <p:txBody>
          <a:bodyPr wrap="square" rtlCol="0" anchor="b">
            <a:spAutoFit/>
          </a:bodyPr>
          <a:lstStyle>
            <a:defPPr>
              <a:defRPr lang="en-US"/>
            </a:defPPr>
            <a:lvl1pPr algn="ctr">
              <a:defRPr sz="1400" b="1">
                <a:solidFill>
                  <a:schemeClr val="accent1"/>
                </a:solidFill>
              </a:defRPr>
            </a:lvl1pPr>
          </a:lstStyle>
          <a:p>
            <a:r>
              <a:rPr lang="ja-JP" altLang="en-US" dirty="0">
                <a:solidFill>
                  <a:schemeClr val="bg1"/>
                </a:solidFill>
                <a:latin typeface="Arial"/>
                <a:ea typeface="ＭＳ Ｐゴシック"/>
              </a:rPr>
              <a:t>動的な変化にすばやく適応 </a:t>
            </a:r>
          </a:p>
        </p:txBody>
      </p:sp>
      <p:sp>
        <p:nvSpPr>
          <p:cNvPr id="43" name="TextBox 42"/>
          <p:cNvSpPr txBox="1"/>
          <p:nvPr/>
        </p:nvSpPr>
        <p:spPr>
          <a:xfrm>
            <a:off x="245533" y="1890653"/>
            <a:ext cx="2908798" cy="2431435"/>
          </a:xfrm>
          <a:prstGeom prst="rect">
            <a:avLst/>
          </a:prstGeom>
          <a:noFill/>
        </p:spPr>
        <p:txBody>
          <a:bodyPr wrap="square" rtlCol="0" anchor="t" anchorCtr="0">
            <a:spAutoFit/>
          </a:bodyPr>
          <a:lstStyle/>
          <a:p>
            <a:pPr algn="ctr"/>
            <a:r>
              <a:rPr lang="ja-JP" altLang="en-US" sz="1100" b="1" dirty="0">
                <a:solidFill>
                  <a:schemeClr val="accent1"/>
                </a:solidFill>
                <a:latin typeface="Arial"/>
                <a:ea typeface="ＭＳ Ｐゴシック"/>
              </a:rPr>
              <a:t>従業員とデバイスを重要なアプリケーションに確実に接続</a:t>
            </a:r>
          </a:p>
          <a:p>
            <a:pPr algn="ctr"/>
            <a:endParaRPr lang="ja-JP" altLang="en-US" sz="1100" dirty="0">
              <a:solidFill>
                <a:schemeClr val="accent1"/>
              </a:solidFill>
              <a:latin typeface="Arial"/>
              <a:ea typeface="ＭＳ Ｐゴシック"/>
            </a:endParaRPr>
          </a:p>
          <a:p>
            <a:pPr marL="171450" indent="-171450">
              <a:spcBef>
                <a:spcPts val="600"/>
              </a:spcBef>
              <a:buFont typeface="Arial"/>
              <a:buChar char="•"/>
            </a:pPr>
            <a:r>
              <a:rPr lang="en-US" altLang="ja-JP" sz="1100" dirty="0">
                <a:solidFill>
                  <a:schemeClr val="accent1"/>
                </a:solidFill>
                <a:latin typeface="Arial"/>
                <a:ea typeface="ＭＳ Ｐゴシック"/>
              </a:rPr>
              <a:t>802.11ac Wave 2</a:t>
            </a:r>
            <a:r>
              <a:rPr lang="ja-JP" altLang="en-US" sz="1100" dirty="0">
                <a:solidFill>
                  <a:schemeClr val="accent1"/>
                </a:solidFill>
                <a:latin typeface="Arial"/>
                <a:ea typeface="ＭＳ Ｐゴシック"/>
              </a:rPr>
              <a:t>（</a:t>
            </a:r>
            <a:r>
              <a:rPr lang="en-US" altLang="ja-JP" sz="1100" dirty="0">
                <a:solidFill>
                  <a:schemeClr val="accent1"/>
                </a:solidFill>
                <a:latin typeface="Arial"/>
                <a:ea typeface="ＭＳ Ｐゴシック"/>
              </a:rPr>
              <a:t>160MHz</a:t>
            </a:r>
            <a:r>
              <a:rPr lang="ja-JP" altLang="en-US" sz="1100" dirty="0">
                <a:solidFill>
                  <a:schemeClr val="accent1"/>
                </a:solidFill>
                <a:latin typeface="Arial"/>
                <a:ea typeface="ＭＳ Ｐゴシック"/>
              </a:rPr>
              <a:t>）による高いパフォーマンス</a:t>
            </a:r>
          </a:p>
          <a:p>
            <a:pPr marL="171450" indent="-171450">
              <a:spcBef>
                <a:spcPts val="600"/>
              </a:spcBef>
              <a:buFont typeface="Arial"/>
              <a:buChar char="•"/>
            </a:pPr>
            <a:r>
              <a:rPr lang="ja-JP" altLang="en-US" sz="1100" dirty="0">
                <a:solidFill>
                  <a:schemeClr val="accent1"/>
                </a:solidFill>
                <a:latin typeface="Arial"/>
                <a:ea typeface="ＭＳ Ｐゴシック"/>
              </a:rPr>
              <a:t>マルチユーザ </a:t>
            </a:r>
            <a:r>
              <a:rPr lang="en-US" altLang="ja-JP" sz="1100" dirty="0">
                <a:solidFill>
                  <a:schemeClr val="accent1"/>
                </a:solidFill>
                <a:latin typeface="Arial"/>
                <a:ea typeface="ＭＳ Ｐゴシック"/>
              </a:rPr>
              <a:t>MIMO </a:t>
            </a:r>
            <a:r>
              <a:rPr lang="ja-JP" altLang="en-US" sz="1100" dirty="0">
                <a:solidFill>
                  <a:schemeClr val="accent1"/>
                </a:solidFill>
                <a:latin typeface="Arial"/>
                <a:ea typeface="ＭＳ Ｐゴシック"/>
              </a:rPr>
              <a:t>により、クライアントに効率的にサービスを提供 </a:t>
            </a:r>
          </a:p>
          <a:p>
            <a:pPr marL="171450" indent="-171450">
              <a:spcBef>
                <a:spcPts val="600"/>
              </a:spcBef>
              <a:buFont typeface="Arial"/>
              <a:buChar char="•"/>
            </a:pPr>
            <a:r>
              <a:rPr lang="en-US" altLang="ja-JP" sz="1100" dirty="0" err="1">
                <a:solidFill>
                  <a:schemeClr val="accent1"/>
                </a:solidFill>
                <a:latin typeface="Arial"/>
                <a:ea typeface="ＭＳ Ｐゴシック"/>
              </a:rPr>
              <a:t>ClientLink</a:t>
            </a:r>
            <a:r>
              <a:rPr lang="ja-JP" altLang="en-US" sz="1100" dirty="0">
                <a:solidFill>
                  <a:schemeClr val="accent1"/>
                </a:solidFill>
                <a:latin typeface="Arial"/>
                <a:ea typeface="ＭＳ Ｐゴシック"/>
              </a:rPr>
              <a:t>、ターボ パフォーマンス、ローミングの最適化で接続性を向上 </a:t>
            </a:r>
          </a:p>
          <a:p>
            <a:pPr marL="171450" indent="-171450">
              <a:spcBef>
                <a:spcPts val="600"/>
              </a:spcBef>
              <a:buFont typeface="Arial"/>
              <a:buChar char="•"/>
            </a:pPr>
            <a:r>
              <a:rPr lang="ja-JP" altLang="en-US" sz="1100" dirty="0">
                <a:solidFill>
                  <a:schemeClr val="accent1"/>
                </a:solidFill>
                <a:latin typeface="Arial"/>
                <a:ea typeface="ＭＳ Ｐゴシック"/>
              </a:rPr>
              <a:t>マルチギガビット サポートで</a:t>
            </a:r>
            <a:br>
              <a:rPr lang="ja-JP" altLang="en-US" dirty="0">
                <a:latin typeface="Arial"/>
                <a:ea typeface="ＭＳ Ｐゴシック"/>
              </a:rPr>
            </a:br>
            <a:r>
              <a:rPr lang="ja-JP" altLang="en-US" sz="1100" dirty="0">
                <a:solidFill>
                  <a:schemeClr val="accent1"/>
                </a:solidFill>
                <a:latin typeface="Arial"/>
                <a:ea typeface="ＭＳ Ｐゴシック"/>
              </a:rPr>
              <a:t>ボトルネックを低減</a:t>
            </a:r>
          </a:p>
          <a:p>
            <a:pPr marL="171450" indent="-171450">
              <a:buFont typeface="Arial"/>
              <a:buChar char="•"/>
            </a:pPr>
            <a:endParaRPr lang="ja-JP" altLang="en-US" sz="1100" dirty="0">
              <a:solidFill>
                <a:schemeClr val="accent1"/>
              </a:solidFill>
              <a:latin typeface="Arial"/>
              <a:ea typeface="ＭＳ Ｐゴシック"/>
            </a:endParaRPr>
          </a:p>
        </p:txBody>
      </p:sp>
      <p:sp>
        <p:nvSpPr>
          <p:cNvPr id="44" name="TextBox 43"/>
          <p:cNvSpPr txBox="1"/>
          <p:nvPr/>
        </p:nvSpPr>
        <p:spPr>
          <a:xfrm>
            <a:off x="3154331" y="1890653"/>
            <a:ext cx="2912358" cy="1431161"/>
          </a:xfrm>
          <a:prstGeom prst="rect">
            <a:avLst/>
          </a:prstGeom>
          <a:noFill/>
        </p:spPr>
        <p:txBody>
          <a:bodyPr wrap="square" rtlCol="0" anchor="t" anchorCtr="0">
            <a:spAutoFit/>
          </a:bodyPr>
          <a:lstStyle/>
          <a:p>
            <a:pPr algn="ctr"/>
            <a:r>
              <a:rPr lang="ja-JP" altLang="en-US" sz="1100" b="1" dirty="0">
                <a:solidFill>
                  <a:schemeClr val="accent1"/>
                </a:solidFill>
                <a:latin typeface="Arial"/>
                <a:ea typeface="ＭＳ Ｐゴシック"/>
              </a:rPr>
              <a:t>高パフォーマンスの </a:t>
            </a:r>
            <a:r>
              <a:rPr lang="en-US" altLang="ja-JP" sz="1100" b="1" dirty="0">
                <a:solidFill>
                  <a:schemeClr val="accent1"/>
                </a:solidFill>
                <a:latin typeface="Arial"/>
                <a:ea typeface="ＭＳ Ｐゴシック"/>
              </a:rPr>
              <a:t>Wi-Fi </a:t>
            </a:r>
            <a:r>
              <a:rPr lang="ja-JP" altLang="en-US" sz="1100" b="1" dirty="0">
                <a:solidFill>
                  <a:schemeClr val="accent1"/>
                </a:solidFill>
                <a:latin typeface="Arial"/>
                <a:ea typeface="ＭＳ Ｐゴシック"/>
              </a:rPr>
              <a:t>を導入し、</a:t>
            </a:r>
            <a:r>
              <a:rPr lang="en-US" altLang="ja-JP" sz="1100" b="1" dirty="0">
                <a:solidFill>
                  <a:schemeClr val="accent1"/>
                </a:solidFill>
                <a:latin typeface="Arial"/>
                <a:ea typeface="ＭＳ Ｐゴシック"/>
              </a:rPr>
              <a:t>CMX </a:t>
            </a:r>
            <a:r>
              <a:rPr lang="ja-JP" altLang="en-US" sz="1100" b="1" dirty="0">
                <a:solidFill>
                  <a:schemeClr val="accent1"/>
                </a:solidFill>
                <a:latin typeface="Arial"/>
                <a:ea typeface="ＭＳ Ｐゴシック"/>
              </a:rPr>
              <a:t>などのロケーションベースのソリューションを活用</a:t>
            </a:r>
          </a:p>
          <a:p>
            <a:pPr algn="ctr"/>
            <a:endParaRPr lang="ja-JP" altLang="en-US" sz="1100" dirty="0">
              <a:solidFill>
                <a:schemeClr val="accent1"/>
              </a:solidFill>
              <a:latin typeface="Arial"/>
              <a:ea typeface="ＭＳ Ｐゴシック"/>
            </a:endParaRPr>
          </a:p>
          <a:p>
            <a:pPr marL="171450" indent="-171450">
              <a:spcBef>
                <a:spcPts val="600"/>
              </a:spcBef>
              <a:buFont typeface="Arial"/>
              <a:buChar char="•"/>
            </a:pPr>
            <a:r>
              <a:rPr lang="ja-JP" altLang="en-US" sz="1100" dirty="0">
                <a:solidFill>
                  <a:schemeClr val="accent1"/>
                </a:solidFill>
                <a:latin typeface="Arial"/>
                <a:ea typeface="ＭＳ Ｐゴシック"/>
              </a:rPr>
              <a:t>新しいビジネス サービスを促進する基盤を確立 </a:t>
            </a:r>
          </a:p>
          <a:p>
            <a:pPr marL="171450" indent="-171450">
              <a:spcBef>
                <a:spcPts val="600"/>
              </a:spcBef>
              <a:buFont typeface="Arial"/>
              <a:buChar char="•"/>
            </a:pPr>
            <a:r>
              <a:rPr lang="ja-JP" altLang="en-US" sz="1100" dirty="0">
                <a:solidFill>
                  <a:schemeClr val="accent1"/>
                </a:solidFill>
                <a:latin typeface="Arial"/>
                <a:ea typeface="ＭＳ Ｐゴシック"/>
              </a:rPr>
              <a:t>アクセス ポイントがロケーションベースの洞察を得るためのデータ ソースとして機能 </a:t>
            </a:r>
          </a:p>
        </p:txBody>
      </p:sp>
      <p:sp>
        <p:nvSpPr>
          <p:cNvPr id="45" name="TextBox 44"/>
          <p:cNvSpPr txBox="1"/>
          <p:nvPr/>
        </p:nvSpPr>
        <p:spPr>
          <a:xfrm>
            <a:off x="6066688" y="1890653"/>
            <a:ext cx="2823311" cy="1677382"/>
          </a:xfrm>
          <a:prstGeom prst="rect">
            <a:avLst/>
          </a:prstGeom>
          <a:noFill/>
        </p:spPr>
        <p:txBody>
          <a:bodyPr wrap="square" rtlCol="0" anchor="t" anchorCtr="0">
            <a:spAutoFit/>
          </a:bodyPr>
          <a:lstStyle/>
          <a:p>
            <a:pPr algn="ctr"/>
            <a:r>
              <a:rPr lang="ja-JP" altLang="en-US" sz="1100" b="1" dirty="0">
                <a:solidFill>
                  <a:schemeClr val="accent1"/>
                </a:solidFill>
                <a:latin typeface="Arial"/>
                <a:ea typeface="ＭＳ Ｐゴシック"/>
              </a:rPr>
              <a:t>ネットワークを動的に適応させ、最適なユーザ エクスペリエンスを提供</a:t>
            </a:r>
          </a:p>
          <a:p>
            <a:pPr algn="ctr"/>
            <a:endParaRPr lang="ja-JP" altLang="en-US" sz="1100" dirty="0">
              <a:solidFill>
                <a:schemeClr val="accent1"/>
              </a:solidFill>
              <a:latin typeface="Arial"/>
              <a:ea typeface="ＭＳ Ｐゴシック"/>
            </a:endParaRPr>
          </a:p>
          <a:p>
            <a:pPr marL="171450" indent="-171450">
              <a:spcBef>
                <a:spcPts val="600"/>
              </a:spcBef>
              <a:buFont typeface="Arial"/>
              <a:buChar char="•"/>
            </a:pPr>
            <a:r>
              <a:rPr lang="ja-JP" altLang="en-US" sz="1100" dirty="0">
                <a:solidFill>
                  <a:schemeClr val="accent1"/>
                </a:solidFill>
                <a:latin typeface="Arial"/>
                <a:ea typeface="ＭＳ Ｐゴシック"/>
              </a:rPr>
              <a:t>自己最適化ネットワークがユーザやデバイスの急増に適応 </a:t>
            </a:r>
          </a:p>
          <a:p>
            <a:pPr marL="171450" indent="-171450">
              <a:spcBef>
                <a:spcPts val="600"/>
              </a:spcBef>
              <a:buFont typeface="Arial"/>
              <a:buChar char="•"/>
            </a:pPr>
            <a:r>
              <a:rPr lang="ja-JP" altLang="en-US" sz="1100" dirty="0">
                <a:solidFill>
                  <a:schemeClr val="accent1"/>
                </a:solidFill>
                <a:latin typeface="Arial"/>
                <a:ea typeface="ＭＳ Ｐゴシック"/>
              </a:rPr>
              <a:t>必要に応じて環境をターボ チャージ</a:t>
            </a:r>
          </a:p>
          <a:p>
            <a:pPr marL="171450" indent="-171450">
              <a:spcBef>
                <a:spcPts val="600"/>
              </a:spcBef>
              <a:buFont typeface="Arial"/>
              <a:buChar char="•"/>
            </a:pPr>
            <a:r>
              <a:rPr lang="ja-JP" altLang="en-US" sz="1100" dirty="0">
                <a:solidFill>
                  <a:schemeClr val="accent1"/>
                </a:solidFill>
                <a:latin typeface="Arial"/>
                <a:ea typeface="ＭＳ Ｐゴシック"/>
              </a:rPr>
              <a:t>スマート アンテナ ポート、</a:t>
            </a:r>
            <a:r>
              <a:rPr lang="en-US" altLang="ja-JP" sz="1100" dirty="0">
                <a:solidFill>
                  <a:schemeClr val="accent1"/>
                </a:solidFill>
                <a:latin typeface="Arial"/>
                <a:ea typeface="ＭＳ Ｐゴシック"/>
              </a:rPr>
              <a:t>USB</a:t>
            </a:r>
            <a:r>
              <a:rPr lang="ja-JP" altLang="en-US" sz="1100" dirty="0">
                <a:solidFill>
                  <a:schemeClr val="accent1"/>
                </a:solidFill>
                <a:latin typeface="Arial"/>
                <a:ea typeface="ＭＳ Ｐゴシック"/>
              </a:rPr>
              <a:t>、モジュラを介して機能を拡張 </a:t>
            </a:r>
          </a:p>
        </p:txBody>
      </p:sp>
      <p:cxnSp>
        <p:nvCxnSpPr>
          <p:cNvPr id="3" name="Straight Connector 2"/>
          <p:cNvCxnSpPr/>
          <p:nvPr/>
        </p:nvCxnSpPr>
        <p:spPr>
          <a:xfrm>
            <a:off x="3154331" y="1213007"/>
            <a:ext cx="0" cy="3350526"/>
          </a:xfrm>
          <a:prstGeom prst="line">
            <a:avLst/>
          </a:prstGeom>
          <a:ln w="9525"/>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66689" y="1213007"/>
            <a:ext cx="0" cy="3350526"/>
          </a:xfrm>
          <a:prstGeom prst="line">
            <a:avLst/>
          </a:prstGeom>
          <a:ln w="952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25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pPr marL="0" indent="0">
              <a:buNone/>
            </a:pPr>
            <a:r>
              <a:rPr lang="ja-JP" altLang="en-US" sz="1600" dirty="0">
                <a:solidFill>
                  <a:schemeClr val="tx2"/>
                </a:solidFill>
                <a:latin typeface="Arial"/>
                <a:ea typeface="ＭＳ Ｐゴシック"/>
              </a:rPr>
              <a:t>世界で最も多目的に利用できるワイヤレス</a:t>
            </a:r>
          </a:p>
          <a:p>
            <a:pPr marL="112713" lvl="1" indent="-112713"/>
            <a:r>
              <a:rPr lang="ja-JP" altLang="en-US" sz="1400" dirty="0">
                <a:latin typeface="Arial"/>
                <a:ea typeface="ＭＳ Ｐゴシック"/>
              </a:rPr>
              <a:t>環境の変化を理解して自動的に適応</a:t>
            </a:r>
          </a:p>
          <a:p>
            <a:pPr marL="0" indent="0">
              <a:buNone/>
            </a:pPr>
            <a:r>
              <a:rPr lang="ja-JP" altLang="en-US" sz="1600" dirty="0">
                <a:solidFill>
                  <a:schemeClr val="tx2"/>
                </a:solidFill>
                <a:latin typeface="Arial"/>
                <a:ea typeface="ＭＳ Ｐゴシック"/>
              </a:rPr>
              <a:t>最新の規格を超える革新性</a:t>
            </a:r>
          </a:p>
          <a:p>
            <a:pPr marL="112713" lvl="1" indent="-112713"/>
            <a:r>
              <a:rPr lang="ja-JP" altLang="en-US" sz="1400" dirty="0">
                <a:latin typeface="Arial"/>
                <a:ea typeface="ＭＳ Ｐゴシック"/>
              </a:rPr>
              <a:t>優れたネットワーク パフォーマンスとユーザ エクスペリエンスを提供するために設計</a:t>
            </a:r>
          </a:p>
          <a:p>
            <a:pPr marL="0" indent="0">
              <a:buNone/>
            </a:pPr>
            <a:r>
              <a:rPr lang="ja-JP" altLang="en-US" sz="1600" dirty="0">
                <a:solidFill>
                  <a:schemeClr val="tx2"/>
                </a:solidFill>
                <a:latin typeface="Arial"/>
                <a:ea typeface="ＭＳ Ｐゴシック"/>
              </a:rPr>
              <a:t>現在および未来のあらゆる使用例に対応できる拡張性</a:t>
            </a:r>
          </a:p>
          <a:p>
            <a:pPr marL="112713" lvl="1" indent="-112713"/>
            <a:r>
              <a:rPr lang="ja-JP" altLang="en-US" sz="1400" dirty="0">
                <a:latin typeface="Arial"/>
                <a:ea typeface="ＭＳ Ｐゴシック"/>
              </a:rPr>
              <a:t>運用とコストへの影響を最小限に抑えながら新しい機能を追加</a:t>
            </a:r>
          </a:p>
        </p:txBody>
      </p:sp>
      <p:sp>
        <p:nvSpPr>
          <p:cNvPr id="13" name="Title 12"/>
          <p:cNvSpPr>
            <a:spLocks noGrp="1"/>
          </p:cNvSpPr>
          <p:nvPr>
            <p:ph type="title"/>
          </p:nvPr>
        </p:nvSpPr>
        <p:spPr/>
        <p:txBody>
          <a:bodyPr/>
          <a:lstStyle/>
          <a:p>
            <a:r>
              <a:rPr lang="ja-JP" altLang="en-US">
                <a:latin typeface="Arial"/>
                <a:ea typeface="ＭＳ Ｐゴシック"/>
              </a:rPr>
              <a:t>シスコ ワイヤレスは</a:t>
            </a:r>
            <a:br>
              <a:rPr lang="ja-JP" altLang="en-US">
                <a:latin typeface="Arial"/>
                <a:ea typeface="ＭＳ Ｐゴシック"/>
              </a:rPr>
            </a:br>
            <a:r>
              <a:rPr lang="en-US" altLang="ja-JP">
                <a:latin typeface="Arial"/>
                <a:ea typeface="ＭＳ Ｐゴシック"/>
              </a:rPr>
              <a:t>802.11ac Wave 2 </a:t>
            </a:r>
            <a:r>
              <a:rPr lang="ja-JP" altLang="en-US">
                <a:latin typeface="Arial"/>
                <a:ea typeface="ＭＳ Ｐゴシック"/>
              </a:rPr>
              <a:t>以上のサービスを提供</a:t>
            </a:r>
            <a:endParaRPr lang="ja-JP" altLang="en-US" dirty="0">
              <a:latin typeface="Arial"/>
              <a:ea typeface="ＭＳ Ｐゴシック"/>
            </a:endParaRPr>
          </a:p>
        </p:txBody>
      </p:sp>
      <p:grpSp>
        <p:nvGrpSpPr>
          <p:cNvPr id="2" name="Group 29"/>
          <p:cNvGrpSpPr/>
          <p:nvPr/>
        </p:nvGrpSpPr>
        <p:grpSpPr>
          <a:xfrm>
            <a:off x="4762800" y="3502897"/>
            <a:ext cx="1434592" cy="773930"/>
            <a:chOff x="5538738" y="1156880"/>
            <a:chExt cx="829079" cy="447271"/>
          </a:xfrm>
        </p:grpSpPr>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79410">
              <a:off x="5538738" y="1170800"/>
              <a:ext cx="448056" cy="433351"/>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9761" y="1156880"/>
              <a:ext cx="448056" cy="442998"/>
            </a:xfrm>
            <a:prstGeom prst="rect">
              <a:avLst/>
            </a:prstGeom>
          </p:spPr>
        </p:pic>
      </p:gr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17133">
            <a:off x="7214450" y="3502023"/>
            <a:ext cx="794362" cy="768286"/>
          </a:xfrm>
          <a:prstGeom prst="rect">
            <a:avLst/>
          </a:prstGeom>
        </p:spPr>
      </p:pic>
      <p:cxnSp>
        <p:nvCxnSpPr>
          <p:cNvPr id="37" name="Straight Connector 36"/>
          <p:cNvCxnSpPr/>
          <p:nvPr/>
        </p:nvCxnSpPr>
        <p:spPr>
          <a:xfrm>
            <a:off x="4370960" y="1554544"/>
            <a:ext cx="2061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81008" y="1554544"/>
            <a:ext cx="2061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70960" y="3248980"/>
            <a:ext cx="2061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81008" y="3248980"/>
            <a:ext cx="2061244"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15294" y="1321079"/>
            <a:ext cx="1607198" cy="253916"/>
          </a:xfrm>
          <a:prstGeom prst="rect">
            <a:avLst/>
          </a:prstGeom>
          <a:noFill/>
        </p:spPr>
        <p:txBody>
          <a:bodyPr wrap="square" rtlCol="0" anchor="t">
            <a:spAutoFit/>
          </a:bodyPr>
          <a:lstStyle>
            <a:defPPr>
              <a:defRPr lang="en-US"/>
            </a:defPPr>
          </a:lstStyle>
          <a:p>
            <a:pPr algn="ctr"/>
            <a:r>
              <a:rPr lang="en-US" altLang="ja-JP" sz="1050" dirty="0">
                <a:latin typeface="Arial"/>
                <a:ea typeface="ＭＳ Ｐゴシック"/>
              </a:rPr>
              <a:t>Cisco Aironet</a:t>
            </a:r>
            <a:r>
              <a:rPr lang="ja-JP" altLang="en-US" sz="1050" dirty="0">
                <a:latin typeface="Arial"/>
                <a:ea typeface="ＭＳ Ｐゴシック"/>
              </a:rPr>
              <a:t> </a:t>
            </a:r>
            <a:r>
              <a:rPr lang="en-US" altLang="ja-JP" sz="1050" dirty="0">
                <a:latin typeface="Arial"/>
                <a:ea typeface="ＭＳ Ｐゴシック"/>
              </a:rPr>
              <a:t>3800</a:t>
            </a:r>
            <a:endParaRPr lang="ja-JP" altLang="en-US" sz="1050" dirty="0">
              <a:latin typeface="Arial"/>
              <a:ea typeface="ＭＳ Ｐゴシック"/>
            </a:endParaRPr>
          </a:p>
        </p:txBody>
      </p:sp>
      <p:sp>
        <p:nvSpPr>
          <p:cNvPr id="46" name="TextBox 45"/>
          <p:cNvSpPr txBox="1"/>
          <p:nvPr/>
        </p:nvSpPr>
        <p:spPr>
          <a:xfrm>
            <a:off x="6808031" y="1321079"/>
            <a:ext cx="1607198" cy="253916"/>
          </a:xfrm>
          <a:prstGeom prst="rect">
            <a:avLst/>
          </a:prstGeom>
          <a:noFill/>
        </p:spPr>
        <p:txBody>
          <a:bodyPr wrap="square" rtlCol="0" anchor="t">
            <a:spAutoFit/>
          </a:bodyPr>
          <a:lstStyle>
            <a:defPPr>
              <a:defRPr lang="en-US"/>
            </a:defPPr>
          </a:lstStyle>
          <a:p>
            <a:pPr algn="ctr"/>
            <a:r>
              <a:rPr lang="en-US" altLang="ja-JP" sz="1050" dirty="0">
                <a:latin typeface="Arial"/>
                <a:ea typeface="ＭＳ Ｐゴシック"/>
              </a:rPr>
              <a:t>Cisco Aironet</a:t>
            </a:r>
            <a:r>
              <a:rPr lang="ja-JP" altLang="en-US" sz="1050">
                <a:latin typeface="Arial"/>
                <a:ea typeface="ＭＳ Ｐゴシック"/>
              </a:rPr>
              <a:t> </a:t>
            </a:r>
            <a:r>
              <a:rPr lang="en-US" altLang="ja-JP" sz="1050" dirty="0">
                <a:latin typeface="Arial"/>
                <a:ea typeface="ＭＳ Ｐゴシック"/>
              </a:rPr>
              <a:t>2800 </a:t>
            </a:r>
            <a:endParaRPr lang="ja-JP" altLang="en-US" sz="1050" dirty="0">
              <a:latin typeface="Arial"/>
              <a:ea typeface="ＭＳ Ｐゴシック"/>
            </a:endParaRPr>
          </a:p>
        </p:txBody>
      </p:sp>
      <p:sp>
        <p:nvSpPr>
          <p:cNvPr id="47" name="TextBox 46"/>
          <p:cNvSpPr txBox="1"/>
          <p:nvPr/>
        </p:nvSpPr>
        <p:spPr>
          <a:xfrm>
            <a:off x="4595258" y="3012954"/>
            <a:ext cx="1607198" cy="253916"/>
          </a:xfrm>
          <a:prstGeom prst="rect">
            <a:avLst/>
          </a:prstGeom>
          <a:noFill/>
        </p:spPr>
        <p:txBody>
          <a:bodyPr wrap="square" rtlCol="0" anchor="t">
            <a:spAutoFit/>
          </a:bodyPr>
          <a:lstStyle>
            <a:defPPr>
              <a:defRPr lang="en-US"/>
            </a:defPPr>
          </a:lstStyle>
          <a:p>
            <a:pPr algn="ctr"/>
            <a:r>
              <a:rPr lang="en-US" altLang="ja-JP" sz="1050" dirty="0">
                <a:latin typeface="Arial"/>
                <a:ea typeface="ＭＳ Ｐゴシック"/>
              </a:rPr>
              <a:t>Cisco Aironet</a:t>
            </a:r>
            <a:r>
              <a:rPr lang="ja-JP" altLang="en-US" sz="1050">
                <a:latin typeface="Arial"/>
                <a:ea typeface="ＭＳ Ｐゴシック"/>
              </a:rPr>
              <a:t> </a:t>
            </a:r>
            <a:r>
              <a:rPr lang="en-US" altLang="ja-JP" sz="1050" dirty="0">
                <a:latin typeface="Arial"/>
                <a:ea typeface="ＭＳ Ｐゴシック"/>
              </a:rPr>
              <a:t>1850 </a:t>
            </a:r>
            <a:endParaRPr lang="ja-JP" altLang="en-US" sz="1050" dirty="0">
              <a:latin typeface="Arial"/>
              <a:ea typeface="ＭＳ Ｐゴシック"/>
            </a:endParaRPr>
          </a:p>
        </p:txBody>
      </p:sp>
      <p:sp>
        <p:nvSpPr>
          <p:cNvPr id="48" name="TextBox 47"/>
          <p:cNvSpPr txBox="1"/>
          <p:nvPr/>
        </p:nvSpPr>
        <p:spPr>
          <a:xfrm>
            <a:off x="6808031" y="3012954"/>
            <a:ext cx="1607198" cy="253916"/>
          </a:xfrm>
          <a:prstGeom prst="rect">
            <a:avLst/>
          </a:prstGeom>
          <a:noFill/>
        </p:spPr>
        <p:txBody>
          <a:bodyPr wrap="square" rtlCol="0" anchor="t">
            <a:spAutoFit/>
          </a:bodyPr>
          <a:lstStyle>
            <a:defPPr>
              <a:defRPr lang="en-US"/>
            </a:defPPr>
          </a:lstStyle>
          <a:p>
            <a:pPr algn="ctr"/>
            <a:r>
              <a:rPr lang="en-US" altLang="ja-JP" sz="1050" dirty="0">
                <a:latin typeface="Arial"/>
                <a:ea typeface="ＭＳ Ｐゴシック"/>
              </a:rPr>
              <a:t>Cisco Aironet</a:t>
            </a:r>
            <a:r>
              <a:rPr lang="ja-JP" altLang="en-US" sz="1050">
                <a:latin typeface="Arial"/>
                <a:ea typeface="ＭＳ Ｐゴシック"/>
              </a:rPr>
              <a:t> </a:t>
            </a:r>
            <a:r>
              <a:rPr lang="en-US" altLang="ja-JP" sz="1050" dirty="0">
                <a:latin typeface="Arial"/>
                <a:ea typeface="ＭＳ Ｐゴシック"/>
              </a:rPr>
              <a:t>1830 </a:t>
            </a:r>
            <a:endParaRPr lang="ja-JP" altLang="en-US" sz="1050" dirty="0">
              <a:latin typeface="Arial"/>
              <a:ea typeface="ＭＳ Ｐゴシック"/>
            </a:endParaRPr>
          </a:p>
        </p:txBody>
      </p:sp>
      <p:grpSp>
        <p:nvGrpSpPr>
          <p:cNvPr id="3" name="Group 15"/>
          <p:cNvGrpSpPr/>
          <p:nvPr/>
        </p:nvGrpSpPr>
        <p:grpSpPr>
          <a:xfrm>
            <a:off x="4671612" y="1644196"/>
            <a:ext cx="1500977" cy="908340"/>
            <a:chOff x="7920446" y="1243532"/>
            <a:chExt cx="1601709" cy="781077"/>
          </a:xfrm>
        </p:grpSpPr>
        <p:pic>
          <p:nvPicPr>
            <p:cNvPr id="17" name="Picture 16" descr="KR030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0446" y="1243532"/>
              <a:ext cx="945266" cy="756213"/>
            </a:xfrm>
            <a:prstGeom prst="rect">
              <a:avLst/>
            </a:prstGeom>
          </p:spPr>
        </p:pic>
        <p:pic>
          <p:nvPicPr>
            <p:cNvPr id="18" name="Picture 17" descr="KR03007.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5810" y="1243533"/>
              <a:ext cx="976345" cy="781076"/>
            </a:xfrm>
            <a:prstGeom prst="rect">
              <a:avLst/>
            </a:prstGeom>
          </p:spPr>
        </p:pic>
      </p:grpSp>
      <p:grpSp>
        <p:nvGrpSpPr>
          <p:cNvPr id="4" name="Group 18"/>
          <p:cNvGrpSpPr/>
          <p:nvPr/>
        </p:nvGrpSpPr>
        <p:grpSpPr>
          <a:xfrm>
            <a:off x="6948740" y="1665066"/>
            <a:ext cx="1466489" cy="887469"/>
            <a:chOff x="7920446" y="1243532"/>
            <a:chExt cx="1601709" cy="781077"/>
          </a:xfrm>
        </p:grpSpPr>
        <p:pic>
          <p:nvPicPr>
            <p:cNvPr id="20" name="Picture 19" descr="KR03016.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446" y="1243532"/>
              <a:ext cx="945266" cy="756213"/>
            </a:xfrm>
            <a:prstGeom prst="rect">
              <a:avLst/>
            </a:prstGeom>
          </p:spPr>
        </p:pic>
        <p:pic>
          <p:nvPicPr>
            <p:cNvPr id="21" name="Picture 20" descr="KR03007.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5810" y="1243533"/>
              <a:ext cx="976345" cy="781076"/>
            </a:xfrm>
            <a:prstGeom prst="rect">
              <a:avLst/>
            </a:prstGeom>
          </p:spPr>
        </p:pic>
      </p:grpSp>
    </p:spTree>
    <p:extLst>
      <p:ext uri="{BB962C8B-B14F-4D97-AF65-F5344CB8AC3E}">
        <p14:creationId xmlns:p14="http://schemas.microsoft.com/office/powerpoint/2010/main" val="354644159"/>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ja-JP" altLang="en-US">
                <a:latin typeface="Arial"/>
                <a:ea typeface="ＭＳ Ｐゴシック"/>
              </a:rPr>
              <a:t>オープンなオフィスに進化する企業</a:t>
            </a:r>
            <a:br>
              <a:rPr lang="ja-JP" altLang="en-US">
                <a:latin typeface="Arial"/>
                <a:ea typeface="ＭＳ Ｐゴシック"/>
              </a:rPr>
            </a:br>
            <a:r>
              <a:rPr lang="ja-JP" altLang="en-US" sz="2000">
                <a:solidFill>
                  <a:schemeClr val="tx1"/>
                </a:solidFill>
                <a:latin typeface="Arial"/>
                <a:ea typeface="ＭＳ Ｐゴシック"/>
              </a:rPr>
              <a:t>オープンなワークスペース</a:t>
            </a:r>
            <a:endParaRPr lang="ja-JP" altLang="en-US" sz="2000" dirty="0">
              <a:solidFill>
                <a:schemeClr val="tx1"/>
              </a:solidFill>
              <a:latin typeface="Arial"/>
              <a:ea typeface="ＭＳ Ｐゴシック"/>
            </a:endParaRPr>
          </a:p>
        </p:txBody>
      </p:sp>
      <p:sp>
        <p:nvSpPr>
          <p:cNvPr id="31" name="TextBox 30"/>
          <p:cNvSpPr txBox="1"/>
          <p:nvPr/>
        </p:nvSpPr>
        <p:spPr>
          <a:xfrm>
            <a:off x="621066" y="1213007"/>
            <a:ext cx="2030060" cy="523220"/>
          </a:xfrm>
          <a:prstGeom prst="rect">
            <a:avLst/>
          </a:prstGeom>
          <a:noFill/>
        </p:spPr>
        <p:txBody>
          <a:bodyPr wrap="square" rtlCol="0">
            <a:spAutoFit/>
          </a:bodyPr>
          <a:lstStyle/>
          <a:p>
            <a:pPr algn="ctr"/>
            <a:r>
              <a:rPr lang="ja-JP" altLang="en-US" sz="1400" b="1">
                <a:solidFill>
                  <a:schemeClr val="accent1"/>
                </a:solidFill>
                <a:latin typeface="Arial"/>
                <a:ea typeface="ＭＳ Ｐゴシック"/>
              </a:rPr>
              <a:t>常時稼働、</a:t>
            </a:r>
            <a:br>
              <a:rPr lang="ja-JP" altLang="en-US">
                <a:latin typeface="Arial"/>
                <a:ea typeface="ＭＳ Ｐゴシック"/>
              </a:rPr>
            </a:br>
            <a:r>
              <a:rPr lang="ja-JP" altLang="en-US" sz="1400" b="1">
                <a:solidFill>
                  <a:schemeClr val="accent1"/>
                </a:solidFill>
                <a:latin typeface="Arial"/>
                <a:ea typeface="ＭＳ Ｐゴシック"/>
              </a:rPr>
              <a:t>常時セキュア </a:t>
            </a:r>
            <a:endParaRPr lang="ja-JP" altLang="en-US" sz="1400" b="1" dirty="0">
              <a:solidFill>
                <a:schemeClr val="accent1"/>
              </a:solidFill>
              <a:latin typeface="Arial"/>
              <a:ea typeface="ＭＳ Ｐゴシック"/>
            </a:endParaRPr>
          </a:p>
        </p:txBody>
      </p:sp>
      <p:sp>
        <p:nvSpPr>
          <p:cNvPr id="32" name="TextBox 31"/>
          <p:cNvSpPr txBox="1"/>
          <p:nvPr/>
        </p:nvSpPr>
        <p:spPr>
          <a:xfrm>
            <a:off x="3488066" y="1213007"/>
            <a:ext cx="2175806" cy="523220"/>
          </a:xfrm>
          <a:prstGeom prst="rect">
            <a:avLst/>
          </a:prstGeom>
          <a:noFill/>
        </p:spPr>
        <p:txBody>
          <a:bodyPr wrap="square" rtlCol="0" anchor="b">
            <a:spAutoFit/>
          </a:bodyPr>
          <a:lstStyle/>
          <a:p>
            <a:pPr algn="ctr"/>
            <a:r>
              <a:rPr lang="en-US" altLang="ja-JP" sz="1400" b="1">
                <a:solidFill>
                  <a:schemeClr val="accent1"/>
                </a:solidFill>
                <a:latin typeface="Arial"/>
                <a:ea typeface="ＭＳ Ｐゴシック"/>
              </a:rPr>
              <a:t>Wi-Fi </a:t>
            </a:r>
            <a:r>
              <a:rPr lang="ja-JP" altLang="en-US" sz="1400" b="1">
                <a:solidFill>
                  <a:schemeClr val="accent1"/>
                </a:solidFill>
                <a:latin typeface="Arial"/>
                <a:ea typeface="ＭＳ Ｐゴシック"/>
              </a:rPr>
              <a:t>への投資を</a:t>
            </a:r>
            <a:br>
              <a:rPr lang="ja-JP" altLang="en-US">
                <a:latin typeface="Arial"/>
                <a:ea typeface="ＭＳ Ｐゴシック"/>
              </a:rPr>
            </a:br>
            <a:r>
              <a:rPr lang="ja-JP" altLang="en-US" sz="1400" b="1">
                <a:solidFill>
                  <a:schemeClr val="accent1"/>
                </a:solidFill>
                <a:latin typeface="Arial"/>
                <a:ea typeface="ＭＳ Ｐゴシック"/>
              </a:rPr>
              <a:t>最大限に活用</a:t>
            </a:r>
            <a:endParaRPr lang="ja-JP" altLang="en-US" sz="1400" b="1" dirty="0">
              <a:solidFill>
                <a:schemeClr val="accent1"/>
              </a:solidFill>
              <a:latin typeface="Arial"/>
              <a:ea typeface="ＭＳ Ｐゴシック"/>
            </a:endParaRPr>
          </a:p>
        </p:txBody>
      </p:sp>
      <p:sp>
        <p:nvSpPr>
          <p:cNvPr id="33" name="TextBox 32"/>
          <p:cNvSpPr txBox="1"/>
          <p:nvPr/>
        </p:nvSpPr>
        <p:spPr>
          <a:xfrm>
            <a:off x="6341710" y="1428450"/>
            <a:ext cx="2348266" cy="307777"/>
          </a:xfrm>
          <a:prstGeom prst="rect">
            <a:avLst/>
          </a:prstGeom>
          <a:noFill/>
        </p:spPr>
        <p:txBody>
          <a:bodyPr wrap="square" rtlCol="0" anchor="b">
            <a:spAutoFit/>
          </a:bodyPr>
          <a:lstStyle>
            <a:defPPr>
              <a:defRPr lang="en-US"/>
            </a:defPPr>
            <a:lvl1pPr algn="ctr">
              <a:defRPr sz="1400" b="1">
                <a:solidFill>
                  <a:schemeClr val="accent1"/>
                </a:solidFill>
              </a:defRPr>
            </a:lvl1pPr>
          </a:lstStyle>
          <a:p>
            <a:r>
              <a:rPr lang="ja-JP" altLang="en-US" dirty="0">
                <a:latin typeface="Arial"/>
                <a:ea typeface="ＭＳ Ｐゴシック"/>
              </a:rPr>
              <a:t>環境の変化に適応</a:t>
            </a:r>
          </a:p>
        </p:txBody>
      </p:sp>
      <p:sp>
        <p:nvSpPr>
          <p:cNvPr id="34" name="TextBox 33"/>
          <p:cNvSpPr txBox="1"/>
          <p:nvPr/>
        </p:nvSpPr>
        <p:spPr>
          <a:xfrm>
            <a:off x="384902" y="3723900"/>
            <a:ext cx="2502386" cy="600164"/>
          </a:xfrm>
          <a:prstGeom prst="rect">
            <a:avLst/>
          </a:prstGeom>
          <a:noFill/>
        </p:spPr>
        <p:txBody>
          <a:bodyPr wrap="square" rtlCol="0" anchor="t" anchorCtr="0">
            <a:spAutoFit/>
          </a:bodyPr>
          <a:lstStyle/>
          <a:p>
            <a:pPr algn="ctr"/>
            <a:r>
              <a:rPr lang="ja-JP" altLang="en-US" sz="1100" dirty="0">
                <a:solidFill>
                  <a:schemeClr val="accent1"/>
                </a:solidFill>
                <a:latin typeface="Arial"/>
                <a:ea typeface="ＭＳ Ｐゴシック"/>
              </a:rPr>
              <a:t>従業員とデバイスを、</a:t>
            </a:r>
            <a:r>
              <a:rPr lang="en-US" altLang="ja-JP" sz="1100" dirty="0">
                <a:solidFill>
                  <a:schemeClr val="accent1"/>
                </a:solidFill>
                <a:latin typeface="Arial"/>
                <a:ea typeface="ＭＳ Ｐゴシック"/>
              </a:rPr>
              <a:t>Wi-Fi </a:t>
            </a:r>
            <a:r>
              <a:rPr lang="ja-JP" altLang="en-US" sz="1100" dirty="0">
                <a:solidFill>
                  <a:schemeClr val="accent1"/>
                </a:solidFill>
                <a:latin typeface="Arial"/>
                <a:ea typeface="ＭＳ Ｐゴシック"/>
              </a:rPr>
              <a:t>コールやビデオ サービスなどのビジネスクリティカルなアプリケーションに確実に接続 </a:t>
            </a:r>
          </a:p>
        </p:txBody>
      </p:sp>
      <p:sp>
        <p:nvSpPr>
          <p:cNvPr id="35" name="TextBox 34"/>
          <p:cNvSpPr txBox="1"/>
          <p:nvPr/>
        </p:nvSpPr>
        <p:spPr>
          <a:xfrm>
            <a:off x="3323241" y="3723900"/>
            <a:ext cx="2505456" cy="769441"/>
          </a:xfrm>
          <a:prstGeom prst="rect">
            <a:avLst/>
          </a:prstGeom>
          <a:noFill/>
        </p:spPr>
        <p:txBody>
          <a:bodyPr wrap="square" rtlCol="0" anchor="t" anchorCtr="0">
            <a:spAutoFit/>
          </a:bodyPr>
          <a:lstStyle/>
          <a:p>
            <a:pPr algn="ctr"/>
            <a:r>
              <a:rPr lang="en-US" altLang="ja-JP" sz="1100" dirty="0">
                <a:solidFill>
                  <a:schemeClr val="accent1"/>
                </a:solidFill>
                <a:latin typeface="Arial"/>
                <a:ea typeface="ＭＳ Ｐゴシック"/>
              </a:rPr>
              <a:t>Cisco</a:t>
            </a:r>
            <a:r>
              <a:rPr lang="en-US" altLang="ja-JP" sz="1100" baseline="30000" dirty="0">
                <a:solidFill>
                  <a:schemeClr val="accent1"/>
                </a:solidFill>
                <a:latin typeface="Arial"/>
                <a:ea typeface="ＭＳ Ｐゴシック"/>
              </a:rPr>
              <a:t>®</a:t>
            </a:r>
            <a:r>
              <a:rPr lang="ja-JP" altLang="en-US" sz="1100" dirty="0">
                <a:solidFill>
                  <a:schemeClr val="accent1"/>
                </a:solidFill>
                <a:latin typeface="Arial"/>
                <a:ea typeface="ＭＳ Ｐゴシック"/>
              </a:rPr>
              <a:t> </a:t>
            </a:r>
            <a:r>
              <a:rPr lang="en-US" altLang="ja-JP" sz="1100" dirty="0">
                <a:solidFill>
                  <a:schemeClr val="accent1"/>
                </a:solidFill>
                <a:latin typeface="Arial"/>
                <a:ea typeface="ＭＳ Ｐゴシック"/>
              </a:rPr>
              <a:t>Connected Mobile Experiences </a:t>
            </a:r>
            <a:r>
              <a:rPr lang="ja-JP" altLang="en-US" sz="1100" dirty="0">
                <a:solidFill>
                  <a:schemeClr val="accent1"/>
                </a:solidFill>
                <a:latin typeface="Arial"/>
                <a:ea typeface="ＭＳ Ｐゴシック"/>
              </a:rPr>
              <a:t>などのロケーションベースのソリューションを活用しながら高パフォーマンスの </a:t>
            </a:r>
            <a:r>
              <a:rPr lang="en-US" altLang="ja-JP" sz="1100" dirty="0">
                <a:solidFill>
                  <a:schemeClr val="accent1"/>
                </a:solidFill>
                <a:latin typeface="Arial"/>
                <a:ea typeface="ＭＳ Ｐゴシック"/>
              </a:rPr>
              <a:t>Wi-Fi </a:t>
            </a:r>
            <a:r>
              <a:rPr lang="ja-JP" altLang="en-US" sz="1100" dirty="0">
                <a:solidFill>
                  <a:schemeClr val="accent1"/>
                </a:solidFill>
                <a:latin typeface="Arial"/>
                <a:ea typeface="ＭＳ Ｐゴシック"/>
              </a:rPr>
              <a:t>を導入</a:t>
            </a:r>
          </a:p>
        </p:txBody>
      </p:sp>
      <p:sp>
        <p:nvSpPr>
          <p:cNvPr id="36" name="TextBox 35"/>
          <p:cNvSpPr txBox="1"/>
          <p:nvPr/>
        </p:nvSpPr>
        <p:spPr>
          <a:xfrm>
            <a:off x="6263114" y="3723900"/>
            <a:ext cx="2505456" cy="430887"/>
          </a:xfrm>
          <a:prstGeom prst="rect">
            <a:avLst/>
          </a:prstGeom>
          <a:noFill/>
        </p:spPr>
        <p:txBody>
          <a:bodyPr wrap="square" rtlCol="0" anchor="t" anchorCtr="0">
            <a:spAutoFit/>
          </a:bodyPr>
          <a:lstStyle/>
          <a:p>
            <a:pPr algn="ctr"/>
            <a:r>
              <a:rPr lang="ja-JP" altLang="en-US" sz="1100" dirty="0">
                <a:solidFill>
                  <a:schemeClr val="accent1"/>
                </a:solidFill>
                <a:latin typeface="Arial"/>
                <a:ea typeface="ＭＳ Ｐゴシック"/>
              </a:rPr>
              <a:t>ネットワークを動的に適応させ、最適なユーザ エクスペリエンスを提供</a:t>
            </a:r>
          </a:p>
        </p:txBody>
      </p:sp>
      <p:pic>
        <p:nvPicPr>
          <p:cNvPr id="40" name="Picture 39" descr="office_2.png"/>
          <p:cNvPicPr>
            <a:picLocks noChangeAspect="1"/>
          </p:cNvPicPr>
          <p:nvPr/>
        </p:nvPicPr>
        <p:blipFill rotWithShape="1">
          <a:blip r:embed="rId3" cstate="email">
            <a:extLst>
              <a:ext uri="{28A0092B-C50C-407E-A947-70E740481C1C}">
                <a14:useLocalDpi xmlns:a14="http://schemas.microsoft.com/office/drawing/2010/main"/>
              </a:ext>
            </a:extLst>
          </a:blip>
          <a:srcRect l="-7285" t="-1" r="-5133" b="-103"/>
          <a:stretch/>
        </p:blipFill>
        <p:spPr>
          <a:xfrm>
            <a:off x="3217686" y="1844062"/>
            <a:ext cx="2716566" cy="1785190"/>
          </a:xfrm>
          <a:prstGeom prst="rect">
            <a:avLst/>
          </a:prstGeom>
          <a:ln>
            <a:solidFill>
              <a:schemeClr val="bg2">
                <a:lumMod val="75000"/>
              </a:schemeClr>
            </a:solidFill>
          </a:ln>
          <a:effectLst/>
        </p:spPr>
      </p:pic>
      <p:pic>
        <p:nvPicPr>
          <p:cNvPr id="4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8772" b="22807"/>
          <a:stretch/>
        </p:blipFill>
        <p:spPr bwMode="auto">
          <a:xfrm>
            <a:off x="6157560" y="1844062"/>
            <a:ext cx="2716564" cy="1772000"/>
          </a:xfrm>
          <a:prstGeom prst="rect">
            <a:avLst/>
          </a:prstGeom>
          <a:ln>
            <a:solidFill>
              <a:schemeClr val="bg2">
                <a:lumMod val="7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813" y="1844062"/>
            <a:ext cx="2716564" cy="1772003"/>
          </a:xfrm>
          <a:prstGeom prst="rect">
            <a:avLst/>
          </a:prstGeom>
        </p:spPr>
      </p:pic>
    </p:spTree>
    <p:extLst>
      <p:ext uri="{BB962C8B-B14F-4D97-AF65-F5344CB8AC3E}">
        <p14:creationId xmlns:p14="http://schemas.microsoft.com/office/powerpoint/2010/main" val="425249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76582.jpg"/>
          <p:cNvPicPr>
            <a:picLocks noChangeAspect="1"/>
          </p:cNvPicPr>
          <p:nvPr/>
        </p:nvPicPr>
        <p:blipFill rotWithShape="1">
          <a:blip r:embed="rId3" cstate="email">
            <a:extLst>
              <a:ext uri="{28A0092B-C50C-407E-A947-70E740481C1C}">
                <a14:useLocalDpi xmlns:a14="http://schemas.microsoft.com/office/drawing/2010/main"/>
              </a:ext>
            </a:extLst>
          </a:blip>
          <a:srcRect t="7357" b="21706"/>
          <a:stretch/>
        </p:blipFill>
        <p:spPr>
          <a:xfrm>
            <a:off x="0" y="1084263"/>
            <a:ext cx="9144466" cy="3638550"/>
          </a:xfrm>
          <a:prstGeom prst="rect">
            <a:avLst/>
          </a:prstGeom>
          <a:noFill/>
          <a:ln>
            <a:noFill/>
          </a:ln>
        </p:spPr>
      </p:pic>
      <p:sp>
        <p:nvSpPr>
          <p:cNvPr id="10" name="Rectangle 9"/>
          <p:cNvSpPr/>
          <p:nvPr/>
        </p:nvSpPr>
        <p:spPr>
          <a:xfrm>
            <a:off x="0" y="1084263"/>
            <a:ext cx="3965714" cy="3638550"/>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048" fontAlgn="auto">
              <a:spcBef>
                <a:spcPts val="0"/>
              </a:spcBef>
              <a:spcAft>
                <a:spcPts val="0"/>
              </a:spcAft>
            </a:pPr>
            <a:endParaRPr lang="en-US" sz="2400" dirty="0">
              <a:solidFill>
                <a:srgbClr val="FFFFFF"/>
              </a:solidFill>
              <a:latin typeface="Arial"/>
              <a:ea typeface="ＭＳ Ｐゴシック"/>
            </a:endParaRPr>
          </a:p>
        </p:txBody>
      </p:sp>
      <p:grpSp>
        <p:nvGrpSpPr>
          <p:cNvPr id="11" name="Group 10"/>
          <p:cNvGrpSpPr/>
          <p:nvPr/>
        </p:nvGrpSpPr>
        <p:grpSpPr>
          <a:xfrm>
            <a:off x="452084" y="1224486"/>
            <a:ext cx="3456129" cy="3197845"/>
            <a:chOff x="452084" y="1177671"/>
            <a:chExt cx="3456129" cy="3197845"/>
          </a:xfrm>
        </p:grpSpPr>
        <p:sp>
          <p:nvSpPr>
            <p:cNvPr id="13" name="Rectangle 12"/>
            <p:cNvSpPr/>
            <p:nvPr/>
          </p:nvSpPr>
          <p:spPr>
            <a:xfrm>
              <a:off x="452084" y="1177671"/>
              <a:ext cx="2870771" cy="369332"/>
            </a:xfrm>
            <a:prstGeom prst="rect">
              <a:avLst/>
            </a:prstGeom>
          </p:spPr>
          <p:txBody>
            <a:bodyPr wrap="square" lIns="0" tIns="0" rIns="0" bIns="0">
              <a:spAutoFit/>
            </a:bodyPr>
            <a:lstStyle/>
            <a:p>
              <a:pPr defTabSz="457048" fontAlgn="auto">
                <a:spcBef>
                  <a:spcPts val="0"/>
                </a:spcBef>
                <a:spcAft>
                  <a:spcPts val="0"/>
                </a:spcAft>
              </a:pPr>
              <a:r>
                <a:rPr lang="en-US" altLang="ja-JP" sz="1200" dirty="0">
                  <a:solidFill>
                    <a:schemeClr val="bg1"/>
                  </a:solidFill>
                  <a:latin typeface="Arial"/>
                  <a:ea typeface="ＭＳ Ｐゴシック"/>
                </a:rPr>
                <a:t>Wi-Fi </a:t>
              </a:r>
              <a:r>
                <a:rPr lang="ja-JP" altLang="en-US" sz="1200" dirty="0">
                  <a:solidFill>
                    <a:schemeClr val="bg1"/>
                  </a:solidFill>
                  <a:latin typeface="Arial"/>
                  <a:ea typeface="ＭＳ Ｐゴシック"/>
                </a:rPr>
                <a:t>が革新的なモバイル広告企業の成長を促進 </a:t>
              </a:r>
            </a:p>
          </p:txBody>
        </p:sp>
        <p:sp>
          <p:nvSpPr>
            <p:cNvPr id="14" name="Rectangle 13"/>
            <p:cNvSpPr/>
            <p:nvPr/>
          </p:nvSpPr>
          <p:spPr>
            <a:xfrm>
              <a:off x="452086" y="1765399"/>
              <a:ext cx="3338864" cy="628377"/>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課題</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さまざまな場所に移動する従業員が、自分のモバイル デバイスを使ってどこからでも安全かつシームレスに仕事ができるビジネス モデルを確保する必要があった </a:t>
              </a:r>
            </a:p>
          </p:txBody>
        </p:sp>
        <p:sp>
          <p:nvSpPr>
            <p:cNvPr id="15" name="Rectangle 14"/>
            <p:cNvSpPr/>
            <p:nvPr/>
          </p:nvSpPr>
          <p:spPr>
            <a:xfrm>
              <a:off x="452086" y="2605225"/>
              <a:ext cx="3295321" cy="1115690"/>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デジタル変革</a:t>
              </a:r>
            </a:p>
            <a:p>
              <a:pPr marL="91440" indent="-91440">
                <a:spcBef>
                  <a:spcPts val="100"/>
                </a:spcBef>
                <a:buFont typeface="Arial" pitchFamily="34" charset="0"/>
                <a:buChar char="•"/>
              </a:pPr>
              <a:r>
                <a:rPr lang="ja-JP" altLang="en-US" sz="1000" dirty="0">
                  <a:solidFill>
                    <a:schemeClr val="bg1"/>
                  </a:solidFill>
                  <a:latin typeface="Arial"/>
                  <a:ea typeface="ＭＳ Ｐゴシック"/>
                </a:rPr>
                <a:t>場所を問わずに新しいオフィスを迅速に立ち上げ、ビジネスの俊敏性を向上</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モバイル ワーカーへのプロビジョニング時間を短縮し、資本コストを削減 </a:t>
              </a:r>
            </a:p>
            <a:p>
              <a:pPr marL="91440" indent="-91440">
                <a:spcBef>
                  <a:spcPts val="100"/>
                </a:spcBef>
                <a:buFont typeface="Arial" pitchFamily="34" charset="0"/>
                <a:buChar char="•"/>
              </a:pPr>
              <a:r>
                <a:rPr lang="ja-JP" altLang="en-US" sz="1000" dirty="0">
                  <a:solidFill>
                    <a:schemeClr val="bg1"/>
                  </a:solidFill>
                  <a:latin typeface="Arial"/>
                  <a:ea typeface="ＭＳ Ｐゴシック"/>
                </a:rPr>
                <a:t>オフィス内およびオフィス間の安全なコラボレーションとコミュニケーションを促進</a:t>
              </a:r>
            </a:p>
          </p:txBody>
        </p:sp>
        <p:sp>
          <p:nvSpPr>
            <p:cNvPr id="16" name="Rectangle 15"/>
            <p:cNvSpPr/>
            <p:nvPr/>
          </p:nvSpPr>
          <p:spPr>
            <a:xfrm>
              <a:off x="452086" y="3901027"/>
              <a:ext cx="3295321" cy="474489"/>
            </a:xfrm>
            <a:prstGeom prst="rect">
              <a:avLst/>
            </a:prstGeom>
          </p:spPr>
          <p:txBody>
            <a:bodyPr wrap="square" lIns="0" tIns="0" rIns="0" bIns="0">
              <a:spAutoFit/>
            </a:bodyPr>
            <a:lstStyle/>
            <a:p>
              <a:pPr defTabSz="457048" fontAlgn="auto">
                <a:spcBef>
                  <a:spcPts val="0"/>
                </a:spcBef>
                <a:spcAft>
                  <a:spcPts val="0"/>
                </a:spcAft>
              </a:pPr>
              <a:r>
                <a:rPr lang="ja-JP" altLang="en-US" sz="1000" b="1" dirty="0">
                  <a:solidFill>
                    <a:srgbClr val="A2D6DD"/>
                  </a:solidFill>
                  <a:latin typeface="Arial"/>
                  <a:ea typeface="ＭＳ Ｐゴシック"/>
                </a:rPr>
                <a:t>ビジネスの成果</a:t>
              </a:r>
            </a:p>
            <a:p>
              <a:pPr marL="91440" indent="-91440">
                <a:spcBef>
                  <a:spcPts val="100"/>
                </a:spcBef>
                <a:buFont typeface="Arial" pitchFamily="34" charset="0"/>
                <a:buChar char="•"/>
              </a:pPr>
              <a:r>
                <a:rPr lang="ja-JP" altLang="en-US" sz="1000" dirty="0">
                  <a:solidFill>
                    <a:schemeClr val="bg1"/>
                  </a:solidFill>
                  <a:latin typeface="Arial"/>
                  <a:ea typeface="ＭＳ Ｐゴシック"/>
                </a:rPr>
                <a:t>世界中でオフィスの数は約 </a:t>
              </a:r>
              <a:r>
                <a:rPr lang="en-US" altLang="ja-JP" sz="1000" dirty="0">
                  <a:solidFill>
                    <a:schemeClr val="bg1"/>
                  </a:solidFill>
                  <a:latin typeface="Arial"/>
                  <a:ea typeface="ＭＳ Ｐゴシック"/>
                </a:rPr>
                <a:t>2 </a:t>
              </a:r>
              <a:r>
                <a:rPr lang="ja-JP" altLang="en-US" sz="1000" dirty="0">
                  <a:solidFill>
                    <a:schemeClr val="bg1"/>
                  </a:solidFill>
                  <a:latin typeface="Arial"/>
                  <a:ea typeface="ＭＳ Ｐゴシック"/>
                </a:rPr>
                <a:t>倍になり、プロビジョニング時間は </a:t>
              </a:r>
              <a:r>
                <a:rPr lang="en-US" altLang="ja-JP" sz="1000" dirty="0">
                  <a:solidFill>
                    <a:schemeClr val="bg1"/>
                  </a:solidFill>
                  <a:latin typeface="Arial"/>
                  <a:ea typeface="ＭＳ Ｐゴシック"/>
                </a:rPr>
                <a:t>75 % </a:t>
              </a:r>
              <a:r>
                <a:rPr lang="ja-JP" altLang="en-US" sz="1000" dirty="0">
                  <a:solidFill>
                    <a:schemeClr val="bg1"/>
                  </a:solidFill>
                  <a:latin typeface="Arial"/>
                  <a:ea typeface="ＭＳ Ｐゴシック"/>
                </a:rPr>
                <a:t>削減された</a:t>
              </a:r>
            </a:p>
          </p:txBody>
        </p:sp>
        <p:cxnSp>
          <p:nvCxnSpPr>
            <p:cNvPr id="17" name="Straight Connector 16"/>
            <p:cNvCxnSpPr/>
            <p:nvPr/>
          </p:nvCxnSpPr>
          <p:spPr>
            <a:xfrm>
              <a:off x="452084" y="1615381"/>
              <a:ext cx="3456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p:txBody>
          <a:bodyPr/>
          <a:lstStyle/>
          <a:p>
            <a:r>
              <a:rPr lang="ja-JP" altLang="en-US">
                <a:latin typeface="Arial"/>
                <a:ea typeface="ＭＳ Ｐゴシック"/>
              </a:rPr>
              <a:t>従業員の生産性</a:t>
            </a:r>
            <a:br>
              <a:rPr lang="ja-JP" altLang="en-US">
                <a:latin typeface="Arial"/>
                <a:ea typeface="ＭＳ Ｐゴシック"/>
              </a:rPr>
            </a:br>
            <a:r>
              <a:rPr lang="en-US" altLang="ja-JP" sz="2000">
                <a:latin typeface="Arial"/>
                <a:ea typeface="ＭＳ Ｐゴシック"/>
              </a:rPr>
              <a:t>Velti</a:t>
            </a:r>
            <a:endParaRPr lang="ja-JP" altLang="en-US" sz="2000" dirty="0">
              <a:latin typeface="Arial"/>
              <a:ea typeface="ＭＳ Ｐゴシック"/>
            </a:endParaRPr>
          </a:p>
        </p:txBody>
      </p:sp>
    </p:spTree>
    <p:extLst>
      <p:ext uri="{BB962C8B-B14F-4D97-AF65-F5344CB8AC3E}">
        <p14:creationId xmlns:p14="http://schemas.microsoft.com/office/powerpoint/2010/main" val="151993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ja-JP" altLang="en-US">
                <a:latin typeface="Arial"/>
                <a:ea typeface="ＭＳ Ｐゴシック"/>
              </a:rPr>
              <a:t>学生が制限なく学習できる環境を支援する</a:t>
            </a:r>
            <a:br>
              <a:rPr lang="ja-JP" altLang="en-US">
                <a:latin typeface="Arial"/>
                <a:ea typeface="ＭＳ Ｐゴシック"/>
              </a:rPr>
            </a:br>
            <a:r>
              <a:rPr lang="ja-JP" altLang="en-US">
                <a:latin typeface="Arial"/>
                <a:ea typeface="ＭＳ Ｐゴシック"/>
              </a:rPr>
              <a:t>教育変革のイネーブラー</a:t>
            </a:r>
            <a:endParaRPr lang="ja-JP" altLang="en-US" sz="2000" dirty="0">
              <a:solidFill>
                <a:schemeClr val="accent1"/>
              </a:solidFill>
              <a:latin typeface="Arial"/>
              <a:ea typeface="ＭＳ Ｐゴシック"/>
            </a:endParaRPr>
          </a:p>
        </p:txBody>
      </p:sp>
      <p:sp>
        <p:nvSpPr>
          <p:cNvPr id="46" name="Rectangle 45"/>
          <p:cNvSpPr/>
          <p:nvPr/>
        </p:nvSpPr>
        <p:spPr>
          <a:xfrm>
            <a:off x="0" y="4031660"/>
            <a:ext cx="9144000" cy="69077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38" name="TextBox 37"/>
          <p:cNvSpPr txBox="1"/>
          <p:nvPr/>
        </p:nvSpPr>
        <p:spPr>
          <a:xfrm>
            <a:off x="3238519" y="1189170"/>
            <a:ext cx="2691231"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デジタル キャンパス </a:t>
            </a:r>
          </a:p>
        </p:txBody>
      </p:sp>
      <p:sp>
        <p:nvSpPr>
          <p:cNvPr id="44" name="TextBox 43"/>
          <p:cNvSpPr txBox="1"/>
          <p:nvPr/>
        </p:nvSpPr>
        <p:spPr>
          <a:xfrm>
            <a:off x="3127956" y="3470818"/>
            <a:ext cx="2912358"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どこでもワイヤレスを使えるようにして、学生の学習、キャンパス ライフ、安全性を向上</a:t>
            </a:r>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b="11966"/>
          <a:stretch/>
        </p:blipFill>
        <p:spPr>
          <a:xfrm>
            <a:off x="3225852" y="1549768"/>
            <a:ext cx="2716566" cy="1785191"/>
          </a:xfrm>
          <a:prstGeom prst="rect">
            <a:avLst/>
          </a:prstGeom>
        </p:spPr>
      </p:pic>
      <p:sp>
        <p:nvSpPr>
          <p:cNvPr id="39" name="TextBox 38"/>
          <p:cNvSpPr txBox="1"/>
          <p:nvPr/>
        </p:nvSpPr>
        <p:spPr>
          <a:xfrm>
            <a:off x="6066690" y="118917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教育イノベーション</a:t>
            </a:r>
          </a:p>
        </p:txBody>
      </p:sp>
      <p:sp>
        <p:nvSpPr>
          <p:cNvPr id="45" name="TextBox 44"/>
          <p:cNvSpPr txBox="1"/>
          <p:nvPr/>
        </p:nvSpPr>
        <p:spPr>
          <a:xfrm>
            <a:off x="5916086" y="3470818"/>
            <a:ext cx="3017772" cy="430887"/>
          </a:xfrm>
          <a:prstGeom prst="rect">
            <a:avLst/>
          </a:prstGeom>
          <a:noFill/>
        </p:spPr>
        <p:txBody>
          <a:bodyPr wrap="square" rtlCol="0" anchor="ctr">
            <a:spAutoFit/>
          </a:bodyPr>
          <a:lstStyle/>
          <a:p>
            <a:pPr algn="ctr"/>
            <a:r>
              <a:rPr lang="ja-JP" altLang="en-US" sz="1100" dirty="0">
                <a:solidFill>
                  <a:schemeClr val="accent1"/>
                </a:solidFill>
                <a:latin typeface="Arial"/>
                <a:ea typeface="ＭＳ Ｐゴシック"/>
              </a:rPr>
              <a:t>教員とのつながり、パーソナライズされたコンテンツへのアクセスを提供して学生の成功を促進</a:t>
            </a:r>
          </a:p>
        </p:txBody>
      </p:sp>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b="10602"/>
          <a:stretch/>
        </p:blipFill>
        <p:spPr>
          <a:xfrm>
            <a:off x="6066689" y="1549768"/>
            <a:ext cx="2716566" cy="1772000"/>
          </a:xfrm>
          <a:prstGeom prst="rect">
            <a:avLst/>
          </a:prstGeom>
        </p:spPr>
      </p:pic>
      <p:sp>
        <p:nvSpPr>
          <p:cNvPr id="37" name="TextBox 36"/>
          <p:cNvSpPr txBox="1"/>
          <p:nvPr/>
        </p:nvSpPr>
        <p:spPr>
          <a:xfrm>
            <a:off x="387917" y="1189170"/>
            <a:ext cx="2716565" cy="307777"/>
          </a:xfrm>
          <a:prstGeom prst="rect">
            <a:avLst/>
          </a:prstGeom>
          <a:noFill/>
        </p:spPr>
        <p:txBody>
          <a:bodyPr wrap="square" rtlCol="0">
            <a:spAutoFit/>
          </a:bodyPr>
          <a:lstStyle/>
          <a:p>
            <a:pPr algn="ctr"/>
            <a:r>
              <a:rPr lang="ja-JP" altLang="en-US" sz="1400" b="1" dirty="0">
                <a:solidFill>
                  <a:schemeClr val="accent1"/>
                </a:solidFill>
                <a:latin typeface="Arial"/>
                <a:ea typeface="ＭＳ Ｐゴシック"/>
              </a:rPr>
              <a:t>デジタル ラーニング </a:t>
            </a:r>
          </a:p>
        </p:txBody>
      </p:sp>
      <p:sp>
        <p:nvSpPr>
          <p:cNvPr id="43" name="TextBox 42"/>
          <p:cNvSpPr txBox="1"/>
          <p:nvPr/>
        </p:nvSpPr>
        <p:spPr>
          <a:xfrm>
            <a:off x="356242" y="3470818"/>
            <a:ext cx="2739447" cy="430887"/>
          </a:xfrm>
          <a:prstGeom prst="rect">
            <a:avLst/>
          </a:prstGeom>
          <a:noFill/>
        </p:spPr>
        <p:txBody>
          <a:bodyPr wrap="square" rtlCol="0" anchor="ctr">
            <a:spAutoFit/>
          </a:bodyPr>
          <a:lstStyle>
            <a:defPPr>
              <a:defRPr lang="en-US"/>
            </a:defPPr>
            <a:lvl1pPr algn="ctr">
              <a:defRPr sz="1100">
                <a:solidFill>
                  <a:schemeClr val="accent1"/>
                </a:solidFill>
              </a:defRPr>
            </a:lvl1pPr>
          </a:lstStyle>
          <a:p>
            <a:r>
              <a:rPr lang="ja-JP" altLang="en-US" dirty="0">
                <a:latin typeface="Arial"/>
                <a:ea typeface="ＭＳ Ｐゴシック"/>
              </a:rPr>
              <a:t>モバイル デバイスを授業計画に取り入れることで、学生の意欲を向上</a:t>
            </a:r>
          </a:p>
        </p:txBody>
      </p:sp>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b="11064"/>
          <a:stretch/>
        </p:blipFill>
        <p:spPr>
          <a:xfrm>
            <a:off x="387917" y="1549765"/>
            <a:ext cx="2716565" cy="1772003"/>
          </a:xfrm>
          <a:prstGeom prst="rect">
            <a:avLst/>
          </a:prstGeom>
        </p:spPr>
      </p:pic>
      <p:sp>
        <p:nvSpPr>
          <p:cNvPr id="17" name="TextBox 16"/>
          <p:cNvSpPr txBox="1"/>
          <p:nvPr/>
        </p:nvSpPr>
        <p:spPr>
          <a:xfrm>
            <a:off x="414883" y="4167869"/>
            <a:ext cx="1854317" cy="338554"/>
          </a:xfrm>
          <a:prstGeom prst="rect">
            <a:avLst/>
          </a:prstGeom>
          <a:noFill/>
        </p:spPr>
        <p:txBody>
          <a:bodyPr wrap="square" rtlCol="0">
            <a:spAutoFit/>
          </a:bodyPr>
          <a:lstStyle/>
          <a:p>
            <a:pPr algn="ctr"/>
            <a:r>
              <a:rPr lang="ja-JP" altLang="en-US" sz="1600" dirty="0">
                <a:solidFill>
                  <a:srgbClr val="FFFFFF"/>
                </a:solidFill>
                <a:latin typeface="Arial"/>
                <a:ea typeface="ＭＳ Ｐゴシック"/>
              </a:rPr>
              <a:t>パデュー大学 </a:t>
            </a:r>
          </a:p>
        </p:txBody>
      </p:sp>
      <p:sp>
        <p:nvSpPr>
          <p:cNvPr id="18" name="TextBox 17"/>
          <p:cNvSpPr txBox="1"/>
          <p:nvPr/>
        </p:nvSpPr>
        <p:spPr>
          <a:xfrm>
            <a:off x="2605710" y="4167309"/>
            <a:ext cx="1854317" cy="338554"/>
          </a:xfrm>
          <a:prstGeom prst="rect">
            <a:avLst/>
          </a:prstGeom>
          <a:noFill/>
        </p:spPr>
        <p:txBody>
          <a:bodyPr wrap="square" rtlCol="0" anchor="ctr">
            <a:spAutoFit/>
          </a:bodyPr>
          <a:lstStyle/>
          <a:p>
            <a:pPr algn="ctr"/>
            <a:r>
              <a:rPr lang="ja-JP" altLang="en-US" sz="1600" dirty="0">
                <a:solidFill>
                  <a:srgbClr val="FFFFFF"/>
                </a:solidFill>
                <a:latin typeface="Arial"/>
                <a:ea typeface="ＭＳ Ｐゴシック"/>
              </a:rPr>
              <a:t>南フロリダ大学 </a:t>
            </a:r>
          </a:p>
        </p:txBody>
      </p:sp>
      <p:sp>
        <p:nvSpPr>
          <p:cNvPr id="22" name="TextBox 21"/>
          <p:cNvSpPr txBox="1"/>
          <p:nvPr/>
        </p:nvSpPr>
        <p:spPr>
          <a:xfrm>
            <a:off x="4655132" y="4167869"/>
            <a:ext cx="1854317" cy="338554"/>
          </a:xfrm>
          <a:prstGeom prst="rect">
            <a:avLst/>
          </a:prstGeom>
          <a:noFill/>
        </p:spPr>
        <p:txBody>
          <a:bodyPr wrap="square" rtlCol="0">
            <a:spAutoFit/>
          </a:bodyPr>
          <a:lstStyle/>
          <a:p>
            <a:pPr algn="ctr"/>
            <a:r>
              <a:rPr lang="ja-JP" altLang="en-US" sz="1600" dirty="0">
                <a:solidFill>
                  <a:srgbClr val="FFFFFF"/>
                </a:solidFill>
                <a:latin typeface="Arial"/>
                <a:ea typeface="ＭＳ Ｐゴシック"/>
              </a:rPr>
              <a:t>ボードン カレッジ </a:t>
            </a:r>
          </a:p>
        </p:txBody>
      </p:sp>
      <p:sp>
        <p:nvSpPr>
          <p:cNvPr id="26" name="TextBox 25"/>
          <p:cNvSpPr txBox="1"/>
          <p:nvPr/>
        </p:nvSpPr>
        <p:spPr>
          <a:xfrm>
            <a:off x="6885221" y="4167869"/>
            <a:ext cx="2039749" cy="338554"/>
          </a:xfrm>
          <a:prstGeom prst="rect">
            <a:avLst/>
          </a:prstGeom>
          <a:noFill/>
        </p:spPr>
        <p:txBody>
          <a:bodyPr wrap="square" rtlCol="0" anchor="ctr">
            <a:spAutoFit/>
          </a:bodyPr>
          <a:lstStyle/>
          <a:p>
            <a:pPr algn="ctr"/>
            <a:r>
              <a:rPr lang="ja-JP" altLang="en-US" sz="1600" dirty="0">
                <a:solidFill>
                  <a:srgbClr val="FFFFFF"/>
                </a:solidFill>
                <a:latin typeface="Arial"/>
                <a:ea typeface="ＭＳ Ｐゴシック"/>
              </a:rPr>
              <a:t>ケイティー独立学区 </a:t>
            </a:r>
          </a:p>
        </p:txBody>
      </p:sp>
      <p:cxnSp>
        <p:nvCxnSpPr>
          <p:cNvPr id="3" name="Straight Connector 2"/>
          <p:cNvCxnSpPr/>
          <p:nvPr/>
        </p:nvCxnSpPr>
        <p:spPr>
          <a:xfrm>
            <a:off x="2520867"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20746"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643841" y="4129961"/>
            <a:ext cx="0" cy="46166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57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t="16080" b="29231"/>
          <a:stretch/>
        </p:blipFill>
        <p:spPr>
          <a:xfrm>
            <a:off x="0" y="1073152"/>
            <a:ext cx="9144000" cy="3649661"/>
          </a:xfrm>
          <a:prstGeom prst="rect">
            <a:avLst/>
          </a:prstGeom>
        </p:spPr>
      </p:pic>
      <p:sp>
        <p:nvSpPr>
          <p:cNvPr id="9" name="Rectangle 8"/>
          <p:cNvSpPr/>
          <p:nvPr/>
        </p:nvSpPr>
        <p:spPr>
          <a:xfrm>
            <a:off x="0" y="1073152"/>
            <a:ext cx="9143999" cy="364966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latin typeface="Arial"/>
                <a:ea typeface="ＭＳ Ｐゴシック"/>
              </a:rPr>
              <a:t> </a:t>
            </a:r>
          </a:p>
        </p:txBody>
      </p:sp>
      <p:sp>
        <p:nvSpPr>
          <p:cNvPr id="11" name="Rectangle 10"/>
          <p:cNvSpPr/>
          <p:nvPr/>
        </p:nvSpPr>
        <p:spPr>
          <a:xfrm>
            <a:off x="578372" y="1269957"/>
            <a:ext cx="7987256" cy="3256051"/>
          </a:xfrm>
          <a:prstGeom prst="rect">
            <a:avLst/>
          </a:prstGeom>
          <a:solidFill>
            <a:schemeClr val="bg2">
              <a:alpha val="72000"/>
            </a:schemeClr>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5" name="TextBox 14"/>
          <p:cNvSpPr txBox="1"/>
          <p:nvPr/>
        </p:nvSpPr>
        <p:spPr>
          <a:xfrm>
            <a:off x="578373" y="1373161"/>
            <a:ext cx="7987256" cy="3255400"/>
          </a:xfrm>
          <a:prstGeom prst="rect">
            <a:avLst/>
          </a:prstGeom>
          <a:noFill/>
        </p:spPr>
        <p:txBody>
          <a:bodyPr wrap="square" numCol="2" spcCol="365760" rtlCol="0">
            <a:noAutofit/>
          </a:bodyPr>
          <a:lstStyle/>
          <a:p>
            <a:pPr>
              <a:spcBef>
                <a:spcPts val="400"/>
              </a:spcBef>
              <a:spcAft>
                <a:spcPts val="1200"/>
              </a:spcAft>
              <a:buClr>
                <a:schemeClr val="tx2"/>
              </a:buClr>
            </a:pPr>
            <a:r>
              <a:rPr lang="ja-JP" altLang="en-US" sz="1600" dirty="0">
                <a:solidFill>
                  <a:schemeClr val="accent1"/>
                </a:solidFill>
                <a:latin typeface="Arial"/>
                <a:ea typeface="ＭＳ Ｐゴシック"/>
              </a:rPr>
              <a:t>信頼性が高く使いやすいモビリティで、</a:t>
            </a:r>
            <a:br>
              <a:rPr lang="ja-JP" altLang="en-US" dirty="0">
                <a:latin typeface="Arial"/>
                <a:ea typeface="ＭＳ Ｐゴシック"/>
              </a:rPr>
            </a:br>
            <a:r>
              <a:rPr lang="ja-JP" altLang="en-US" sz="1600" dirty="0">
                <a:solidFill>
                  <a:schemeClr val="accent1"/>
                </a:solidFill>
                <a:latin typeface="Arial"/>
                <a:ea typeface="ＭＳ Ｐゴシック"/>
              </a:rPr>
              <a:t>学生を個人レベルで引きつける</a:t>
            </a:r>
          </a:p>
          <a:p>
            <a:pPr>
              <a:spcBef>
                <a:spcPts val="400"/>
              </a:spcBef>
              <a:spcAft>
                <a:spcPts val="1200"/>
              </a:spcAft>
              <a:buClr>
                <a:schemeClr val="tx2"/>
              </a:buClr>
            </a:pPr>
            <a:r>
              <a:rPr lang="ja-JP" altLang="en-US" sz="1600" dirty="0">
                <a:solidFill>
                  <a:schemeClr val="accent1"/>
                </a:solidFill>
                <a:latin typeface="Arial"/>
                <a:ea typeface="ＭＳ Ｐゴシック"/>
              </a:rPr>
              <a:t>常時稼働かつ常時対応できるネットワークを保証 </a:t>
            </a:r>
          </a:p>
          <a:p>
            <a:pPr>
              <a:spcBef>
                <a:spcPts val="400"/>
              </a:spcBef>
              <a:spcAft>
                <a:spcPts val="1200"/>
              </a:spcAft>
              <a:buClr>
                <a:schemeClr val="tx2"/>
              </a:buClr>
            </a:pPr>
            <a:r>
              <a:rPr lang="ja-JP" altLang="en-US" sz="1600" dirty="0">
                <a:solidFill>
                  <a:schemeClr val="accent1"/>
                </a:solidFill>
                <a:latin typeface="Arial"/>
                <a:ea typeface="ＭＳ Ｐゴシック"/>
              </a:rPr>
              <a:t>環境内の変更に自動的に適応してパフォーマンスを最適化</a:t>
            </a:r>
          </a:p>
          <a:p>
            <a:pPr>
              <a:spcBef>
                <a:spcPts val="400"/>
              </a:spcBef>
              <a:spcAft>
                <a:spcPts val="1200"/>
              </a:spcAft>
              <a:buClr>
                <a:schemeClr val="tx2"/>
              </a:buClr>
            </a:pPr>
            <a:r>
              <a:rPr lang="ja-JP" altLang="en-US" sz="1600" dirty="0">
                <a:solidFill>
                  <a:schemeClr val="accent1"/>
                </a:solidFill>
                <a:latin typeface="Arial"/>
                <a:ea typeface="ＭＳ Ｐゴシック"/>
              </a:rPr>
              <a:t>高品質のコラボレーション アプリケーションとビデオ エクスペリエンスを提供</a:t>
            </a:r>
          </a:p>
          <a:p>
            <a:pPr>
              <a:spcBef>
                <a:spcPts val="400"/>
              </a:spcBef>
              <a:spcAft>
                <a:spcPts val="1200"/>
              </a:spcAft>
              <a:buClr>
                <a:schemeClr val="tx2"/>
              </a:buClr>
            </a:pPr>
            <a:r>
              <a:rPr lang="ja-JP" altLang="en-US" sz="1600" dirty="0">
                <a:solidFill>
                  <a:schemeClr val="accent1"/>
                </a:solidFill>
                <a:latin typeface="Arial"/>
                <a:ea typeface="ＭＳ Ｐゴシック"/>
              </a:rPr>
              <a:t>学生向けのアプリケーションを優先</a:t>
            </a:r>
          </a:p>
          <a:p>
            <a:pPr marL="169863">
              <a:spcBef>
                <a:spcPts val="400"/>
              </a:spcBef>
              <a:spcAft>
                <a:spcPts val="1200"/>
              </a:spcAft>
              <a:buClr>
                <a:schemeClr val="tx2"/>
              </a:buClr>
            </a:pPr>
            <a:r>
              <a:rPr lang="ja-JP" altLang="en-US" sz="1600" dirty="0">
                <a:solidFill>
                  <a:schemeClr val="accent1"/>
                </a:solidFill>
                <a:latin typeface="Arial"/>
                <a:ea typeface="ＭＳ Ｐゴシック"/>
              </a:rPr>
              <a:t>不正なデバイス（カメラなど）を特定</a:t>
            </a:r>
          </a:p>
          <a:p>
            <a:pPr marL="169863" lvl="1">
              <a:spcBef>
                <a:spcPts val="400"/>
              </a:spcBef>
              <a:spcAft>
                <a:spcPts val="1200"/>
              </a:spcAft>
              <a:buClr>
                <a:schemeClr val="tx2"/>
              </a:buClr>
            </a:pPr>
            <a:r>
              <a:rPr lang="ja-JP" altLang="en-US" sz="1600" dirty="0">
                <a:solidFill>
                  <a:schemeClr val="accent1"/>
                </a:solidFill>
                <a:latin typeface="Arial"/>
                <a:ea typeface="ＭＳ Ｐゴシック"/>
              </a:rPr>
              <a:t>モバイル デバイスで最新情報の通知をサポート</a:t>
            </a:r>
          </a:p>
          <a:p>
            <a:pPr marL="169863" lvl="1">
              <a:spcBef>
                <a:spcPts val="400"/>
              </a:spcBef>
              <a:spcAft>
                <a:spcPts val="1200"/>
              </a:spcAft>
              <a:buClr>
                <a:schemeClr val="tx2"/>
              </a:buClr>
            </a:pPr>
            <a:r>
              <a:rPr lang="ja-JP" altLang="en-US" sz="1600" dirty="0">
                <a:solidFill>
                  <a:schemeClr val="accent1"/>
                </a:solidFill>
                <a:latin typeface="Arial"/>
                <a:ea typeface="ＭＳ Ｐゴシック"/>
              </a:rPr>
              <a:t>外部から開始された攻撃と内部の脅威を検出</a:t>
            </a:r>
          </a:p>
          <a:p>
            <a:pPr marL="169863" lvl="1">
              <a:spcBef>
                <a:spcPts val="400"/>
              </a:spcBef>
              <a:spcAft>
                <a:spcPts val="1200"/>
              </a:spcAft>
              <a:buClr>
                <a:schemeClr val="tx2"/>
              </a:buClr>
            </a:pPr>
            <a:r>
              <a:rPr lang="ja-JP" altLang="en-US" sz="1600" dirty="0">
                <a:solidFill>
                  <a:schemeClr val="accent1"/>
                </a:solidFill>
                <a:latin typeface="Arial"/>
                <a:ea typeface="ＭＳ Ｐゴシック"/>
              </a:rPr>
              <a:t>あらゆるデバイスのパフォーマンスを改善する、簡単で安全なアクセスを提供</a:t>
            </a:r>
          </a:p>
        </p:txBody>
      </p:sp>
      <p:cxnSp>
        <p:nvCxnSpPr>
          <p:cNvPr id="19" name="Straight Connector 18"/>
          <p:cNvCxnSpPr/>
          <p:nvPr/>
        </p:nvCxnSpPr>
        <p:spPr>
          <a:xfrm>
            <a:off x="4527610" y="1503057"/>
            <a:ext cx="0" cy="278985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ja-JP" altLang="en-US">
                <a:latin typeface="Arial"/>
                <a:ea typeface="ＭＳ Ｐゴシック"/>
              </a:rPr>
              <a:t>シスコが教育業界に選ばれる理由 </a:t>
            </a:r>
            <a:endParaRPr lang="ja-JP" altLang="en-US" dirty="0">
              <a:latin typeface="Arial"/>
              <a:ea typeface="ＭＳ Ｐゴシック"/>
            </a:endParaRPr>
          </a:p>
        </p:txBody>
      </p:sp>
    </p:spTree>
    <p:extLst>
      <p:ext uri="{BB962C8B-B14F-4D97-AF65-F5344CB8AC3E}">
        <p14:creationId xmlns:p14="http://schemas.microsoft.com/office/powerpoint/2010/main" val="172410705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5b8564053617a2afc733bcbbbdc2bb16ce14090"/>
</p:tagLst>
</file>

<file path=ppt/tags/tag10.xml><?xml version="1.0" encoding="utf-8"?>
<p:tagLst xmlns:a="http://schemas.openxmlformats.org/drawingml/2006/main" xmlns:r="http://schemas.openxmlformats.org/officeDocument/2006/relationships" xmlns:p="http://schemas.openxmlformats.org/presentationml/2006/main">
  <p:tag name="USERHIDDEN" val="1"/>
</p:tagLst>
</file>

<file path=ppt/tags/tag11.xml><?xml version="1.0" encoding="utf-8"?>
<p:tagLst xmlns:a="http://schemas.openxmlformats.org/drawingml/2006/main" xmlns:r="http://schemas.openxmlformats.org/officeDocument/2006/relationships" xmlns:p="http://schemas.openxmlformats.org/presentationml/2006/main">
  <p:tag name="USERHIDDEN" val="1"/>
</p:tagLst>
</file>

<file path=ppt/tags/tag12.xml><?xml version="1.0" encoding="utf-8"?>
<p:tagLst xmlns:a="http://schemas.openxmlformats.org/drawingml/2006/main" xmlns:r="http://schemas.openxmlformats.org/officeDocument/2006/relationships" xmlns:p="http://schemas.openxmlformats.org/presentationml/2006/main">
  <p:tag name="USERHIDDEN" val="1"/>
</p:tagLst>
</file>

<file path=ppt/tags/tag13.xml><?xml version="1.0" encoding="utf-8"?>
<p:tagLst xmlns:a="http://schemas.openxmlformats.org/drawingml/2006/main" xmlns:r="http://schemas.openxmlformats.org/officeDocument/2006/relationships" xmlns:p="http://schemas.openxmlformats.org/presentationml/2006/main">
  <p:tag name="USERHIDDEN" val="1"/>
</p:tagLst>
</file>

<file path=ppt/tags/tag14.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USERHIDDEN" val="1"/>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24807</TotalTime>
  <Words>9888</Words>
  <Application>Microsoft Office PowerPoint</Application>
  <PresentationFormat>画面に合わせる (16:9)</PresentationFormat>
  <Paragraphs>1205</Paragraphs>
  <Slides>58</Slides>
  <Notes>58</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58</vt:i4>
      </vt:variant>
    </vt:vector>
  </HeadingPairs>
  <TitlesOfParts>
    <vt:vector size="74" baseType="lpstr">
      <vt:lpstr>Ciscolight</vt:lpstr>
      <vt:lpstr>MS PGothic</vt:lpstr>
      <vt:lpstr>MS PGothic</vt:lpstr>
      <vt:lpstr>メイリオ</vt:lpstr>
      <vt:lpstr>小塚ゴシック Pro EL</vt:lpstr>
      <vt:lpstr>Arial</vt:lpstr>
      <vt:lpstr>Arial Narrow</vt:lpstr>
      <vt:lpstr>Broadway</vt:lpstr>
      <vt:lpstr>Calibri</vt:lpstr>
      <vt:lpstr>CiscoSans</vt:lpstr>
      <vt:lpstr>CiscoSans ExtraLight</vt:lpstr>
      <vt:lpstr>CiscoSans Thin</vt:lpstr>
      <vt:lpstr>CiscoSansTT ExtraLight</vt:lpstr>
      <vt:lpstr>Blue theme 2014 16x9</vt:lpstr>
      <vt:lpstr>Blue theme 2016 16x9</vt:lpstr>
      <vt:lpstr>1_Blue theme 2014 16x9</vt:lpstr>
      <vt:lpstr>ワイヤレスはデジタル  ビジネスにおける 主要なアクセス方法</vt:lpstr>
      <vt:lpstr>このプレゼンテーションの使用方法 </vt:lpstr>
      <vt:lpstr>デジタル変革は IT 部門の域を超えて経営陣にも広がっています ビジネス プロセスの加速化、新しい革新的なサービスの提供</vt:lpstr>
      <vt:lpstr>デジタル化はすべての業界に効果をもたらします</vt:lpstr>
      <vt:lpstr>デジタル ビジネスの影響</vt:lpstr>
      <vt:lpstr>オープンなオフィスに進化する企業 オープンなワークスペース</vt:lpstr>
      <vt:lpstr>従業員の生産性 Velti</vt:lpstr>
      <vt:lpstr>学生が制限なく学習できる環境を支援する 教育変革のイネーブラー</vt:lpstr>
      <vt:lpstr>シスコが教育業界に選ばれる理由 </vt:lpstr>
      <vt:lpstr>高等教育 ブルネル大学（ロンドン）</vt:lpstr>
      <vt:lpstr>デジタルの世界で顧客ロイヤルティを築く新しい小売エクスペリエンス </vt:lpstr>
      <vt:lpstr>シスコが小売業界に選ばれる理由 </vt:lpstr>
      <vt:lpstr>小売業 Altarea Cogedim</vt:lpstr>
      <vt:lpstr>旅先でもくつろげる 新しいトラベル エクスペリエンス</vt:lpstr>
      <vt:lpstr>シスコがホテル業界に選ばれる理由 </vt:lpstr>
      <vt:lpstr>ホテル業界 Santa Clara Hyatt</vt:lpstr>
      <vt:lpstr>医療 シームレスなキャンパス </vt:lpstr>
      <vt:lpstr>シスコが医療業界に選ばれる理由 </vt:lpstr>
      <vt:lpstr>医療機関 Baylor Scott and White</vt:lpstr>
      <vt:lpstr>成長に対応 802.11ac Wave 2</vt:lpstr>
      <vt:lpstr>Wi-Fi 接続スピードの変化 アクセス方法の主流としてのギガビット Wi-Fi</vt:lpstr>
      <vt:lpstr>トラフィック処理を効率化 802.11ac Wave 2 と 160 MHz - より幅広いチャネルを利用 </vt:lpstr>
      <vt:lpstr>多数のデバイスに同時にデータを送信 マルチユーザ、マルチイン、マルチアウト </vt:lpstr>
      <vt:lpstr>クライアント サポートの向上 バッテリを節約 </vt:lpstr>
      <vt:lpstr>802.11ac Wave 2 規格以上のサービスを提供できるのはシスコだけ</vt:lpstr>
      <vt:lpstr>シスコだけが提供する革新的な技術 高密度環境向けの RF エクセレンス</vt:lpstr>
      <vt:lpstr>デュアル 5 GHz およびフレキシブル ラジオ アサインメント</vt:lpstr>
      <vt:lpstr>フレキシブル ラジオ アサインメント 高密度ネットワークでの優れたモバイル ユーザ エクスペリエンス</vt:lpstr>
      <vt:lpstr>自己最適化ネットワーク フレキシブル ラジオ アサインメント</vt:lpstr>
      <vt:lpstr>自己最適化ネットワーク フレキシブル ラジオ アサインメント</vt:lpstr>
      <vt:lpstr>カバレッジとキャパシティの拡大 デュアル 5 GHz マイクロ/マクロ セル</vt:lpstr>
      <vt:lpstr>PowerPoint プレゼンテーション</vt:lpstr>
      <vt:lpstr>HPE/Aruba 環境 キャパシティを制限して干渉を回避</vt:lpstr>
      <vt:lpstr>シスコ環境 キャパシティを維持しつつ干渉を回避</vt:lpstr>
      <vt:lpstr>2 つの異なるエリアでカバレッジを最大化 デュアル 5 GHz マクロ/マクロ セル</vt:lpstr>
      <vt:lpstr>マクロ/マクロ – HPE/Aruba 環境 カバレッジが異なる方向アンテナ</vt:lpstr>
      <vt:lpstr>マクロ/マクロ – シスコ環境 カバレッジが異なる方向アンテナ</vt:lpstr>
      <vt:lpstr>ネットワークでのレガシー デバイスのセグメント化 フレキシブル ラジオ アサインメントによるユーザ エクスペリエンスの向上</vt:lpstr>
      <vt:lpstr>ネットワークでのレガシー デバイスのセグメント化 フレキシブル ラジオ アサインメントによるユーザ エクスペリエンスの向上</vt:lpstr>
      <vt:lpstr>高密度環境向けにコスト効率の高いワイヤレスを導入 スタジアムやアリーナに最適</vt:lpstr>
      <vt:lpstr>PowerPoint プレゼンテーション</vt:lpstr>
      <vt:lpstr>PowerPoint プレゼンテーション</vt:lpstr>
      <vt:lpstr>その他のシスコ ワイヤレス イノベーション</vt:lpstr>
      <vt:lpstr>拡張性を向上 ターボ パフォーマンス</vt:lpstr>
      <vt:lpstr>ワイヤレス トラフィックをすばやくオフロード マルチギガビット テクノロジー</vt:lpstr>
      <vt:lpstr>ゼロ インパクト Application Visibility and Control</vt:lpstr>
      <vt:lpstr>Wi-Fi 環境を最適化 CleanAir が 160 MHz をサポート </vt:lpstr>
      <vt:lpstr>レーダーが使用されている場所でチャネルを最大限に活用 柔軟な動的周波数選択（DFS）</vt:lpstr>
      <vt:lpstr>移動するユーザのサポートを強化 ローミングの最適化 </vt:lpstr>
      <vt:lpstr>すべてのデバイスへの接続性を向上 Cisco ClientLink 4.0 </vt:lpstr>
      <vt:lpstr>エンドユーザ エクスペリエンスの向上を目指して シスコと Apple が提携 </vt:lpstr>
      <vt:lpstr>Wi-Fi のあらゆる使用例に対応 拡張性と投資保護 </vt:lpstr>
      <vt:lpstr>Cisco Aironet 802.11ac Wave 2 Access Point Portfolio</vt:lpstr>
      <vt:lpstr>競合に勝る製品構成 </vt:lpstr>
      <vt:lpstr>Cisco Aironet 屋外用 802.11ac アクセス ポイント</vt:lpstr>
      <vt:lpstr>オープンなオフィスに進化する企業 オープンなワークスペース</vt:lpstr>
      <vt:lpstr>シスコ ワイヤレスは 802.11ac Wave 2 以上のサービスを提供</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ワイヤレスはデジタル ビジネスにおける主要なアクセス方法 プレゼンテーション</dc:title>
  <dc:creator>Bill Rubino (birubino)</dc:creator>
  <cp:lastModifiedBy>Rie Aoki</cp:lastModifiedBy>
  <cp:revision>5292</cp:revision>
  <dcterms:created xsi:type="dcterms:W3CDTF">2014-11-19T00:28:01Z</dcterms:created>
  <dcterms:modified xsi:type="dcterms:W3CDTF">2017-08-16T05:14:46Z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chitectures">
    <vt:lpwstr/>
  </property>
  <property fmtid="{D5CDD505-2E9C-101B-9397-08002B2CF9AE}" pid="3" name="country">
    <vt:lpwstr>US</vt:lpwstr>
  </property>
  <property fmtid="{D5CDD505-2E9C-101B-9397-08002B2CF9AE}" pid="4" name="sesecurity">
    <vt:lpwstr>Cisco Confidential</vt:lpwstr>
  </property>
  <property fmtid="{D5CDD505-2E9C-101B-9397-08002B2CF9AE}" pid="5" name="publishDate">
    <vt:lpwstr>2016-11-17 20:42:59</vt:lpwstr>
  </property>
  <property fmtid="{D5CDD505-2E9C-101B-9397-08002B2CF9AE}" pid="6" name="language">
    <vt:lpwstr>en</vt:lpwstr>
  </property>
  <property fmtid="{D5CDD505-2E9C-101B-9397-08002B2CF9AE}" pid="7" name="pid">
    <vt:lpwstr/>
  </property>
  <property fmtid="{D5CDD505-2E9C-101B-9397-08002B2CF9AE}" pid="8" name="mimeType">
    <vt:lpwstr>application/vnd.openxmlformats-officedocument.presentationml.presentation</vt:lpwstr>
  </property>
  <property fmtid="{D5CDD505-2E9C-101B-9397-08002B2CF9AE}" pid="9" name="revisionFlag">
    <vt:lpwstr>yes</vt:lpwstr>
  </property>
  <property fmtid="{D5CDD505-2E9C-101B-9397-08002B2CF9AE}" pid="10" name="contentArchive">
    <vt:lpwstr/>
  </property>
  <property fmtid="{D5CDD505-2E9C-101B-9397-08002B2CF9AE}" pid="11" name="bizEntity">
    <vt:lpwstr/>
  </property>
  <property fmtid="{D5CDD505-2E9C-101B-9397-08002B2CF9AE}" pid="12" name="contentLastModified">
    <vt:lpwstr>2016-11-18T04:42:59.000+0000</vt:lpwstr>
  </property>
  <property fmtid="{D5CDD505-2E9C-101B-9397-08002B2CF9AE}" pid="13" name="fileDuration">
    <vt:lpwstr/>
  </property>
  <property fmtid="{D5CDD505-2E9C-101B-9397-08002B2CF9AE}" pid="14" name="routeMarket">
    <vt:lpwstr/>
  </property>
  <property fmtid="{D5CDD505-2E9C-101B-9397-08002B2CF9AE}" pid="15" name="viewAble">
    <vt:lpwstr>Desktop and Mobile</vt:lpwstr>
  </property>
  <property fmtid="{D5CDD505-2E9C-101B-9397-08002B2CF9AE}" pid="16" name="targetSalesMotion">
    <vt:lpwstr/>
  </property>
  <property fmtid="{D5CDD505-2E9C-101B-9397-08002B2CF9AE}" pid="17" name="solutions">
    <vt:lpwstr>NetworkingSolutions:Enterprise Networks/Mobility Solutions/802.11ac Solution</vt:lpwstr>
  </property>
  <property fmtid="{D5CDD505-2E9C-101B-9397-08002B2CF9AE}" pid="18" name="secondaryConcept">
    <vt:lpwstr>Cisco Aironet 1560 Series;Cisco Aironet 3800 Series Access Points;Cisco Aironet 2800 Series Access Points;Cisco Aironet 1850 Series Access Points;Cisco Aironet 1830 Series Access Points;</vt:lpwstr>
  </property>
  <property fmtid="{D5CDD505-2E9C-101B-9397-08002B2CF9AE}" pid="19" name="targetSystem">
    <vt:lpwstr>WEM</vt:lpwstr>
  </property>
  <property fmtid="{D5CDD505-2E9C-101B-9397-08002B2CF9AE}" pid="20" name="targetCountry">
    <vt:lpwstr/>
  </property>
  <property fmtid="{D5CDD505-2E9C-101B-9397-08002B2CF9AE}" pid="21" name="marketIndustryTrend">
    <vt:lpwstr/>
  </property>
  <property fmtid="{D5CDD505-2E9C-101B-9397-08002B2CF9AE}" pid="22" name="machineConcepts">
    <vt:lpwstr>BYOD, Collaboration Applications, Customer Collaboration, Cisco IOS Security, Video Surveillance, Virtual Networking, Cisco StadiumVision, Identity Based Networking Services, Business Services, Sports And Entertainment, Cisco IOS Technologies, Mobility Se</vt:lpwstr>
  </property>
  <property fmtid="{D5CDD505-2E9C-101B-9397-08002B2CF9AE}" pid="23" name="lastVerifiedDate">
    <vt:lpwstr>2016-11-17 20:42:59</vt:lpwstr>
  </property>
  <property fmtid="{D5CDD505-2E9C-101B-9397-08002B2CF9AE}" pid="24" name="sysAlfPubVer">
    <vt:lpwstr>16</vt:lpwstr>
  </property>
  <property fmtid="{D5CDD505-2E9C-101B-9397-08002B2CF9AE}" pid="25" name="fileSize">
    <vt:lpwstr/>
  </property>
  <property fmtid="{D5CDD505-2E9C-101B-9397-08002B2CF9AE}" pid="26" name="targetPersona">
    <vt:lpwstr/>
  </property>
  <property fmtid="{D5CDD505-2E9C-101B-9397-08002B2CF9AE}" pid="27" name="buyerType">
    <vt:lpwstr/>
  </property>
  <property fmtid="{D5CDD505-2E9C-101B-9397-08002B2CF9AE}" pid="28" name="competitive">
    <vt:lpwstr/>
  </property>
  <property fmtid="{D5CDD505-2E9C-101B-9397-08002B2CF9AE}" pid="29" name="autoPlay">
    <vt:lpwstr>No</vt:lpwstr>
  </property>
  <property fmtid="{D5CDD505-2E9C-101B-9397-08002B2CF9AE}" pid="30" name="offeringCategory">
    <vt:lpwstr>Solutions</vt:lpwstr>
  </property>
  <property fmtid="{D5CDD505-2E9C-101B-9397-08002B2CF9AE}" pid="31" name="authors">
    <vt:lpwstr>Bill Rubino</vt:lpwstr>
  </property>
  <property fmtid="{D5CDD505-2E9C-101B-9397-08002B2CF9AE}" pid="32" name="deliveryMethod">
    <vt:lpwstr/>
  </property>
  <property fmtid="{D5CDD505-2E9C-101B-9397-08002B2CF9AE}" pid="33" name="fireWall">
    <vt:lpwstr>No</vt:lpwstr>
  </property>
  <property fmtid="{D5CDD505-2E9C-101B-9397-08002B2CF9AE}" pid="34" name="concept">
    <vt:lpwstr>802.11ac Solution</vt:lpwstr>
  </property>
  <property fmtid="{D5CDD505-2E9C-101B-9397-08002B2CF9AE}" pid="35" name="primaryConcept">
    <vt:lpwstr>NetworkingSolutions:Enterprise Networks/Mobility Solutions/802.11ac Solution</vt:lpwstr>
  </property>
  <property fmtid="{D5CDD505-2E9C-101B-9397-08002B2CF9AE}" pid="36" name="description">
    <vt:lpwstr>For a more technical deep dive into the 802.11ac Wave 2 standard, this document is a lifeline. It explains the benefits of moving to 802.11ac Wave 2, the advances of the newest Wave 2 Cisco products, Cisco Wireless Innovations such as Flexible Radio Assig</vt:lpwstr>
  </property>
  <property fmtid="{D5CDD505-2E9C-101B-9397-08002B2CF9AE}" pid="37" name="title">
    <vt:lpwstr>Wireless Is thePrimary Access forthe Digital Business TDM Presentation</vt:lpwstr>
  </property>
  <property fmtid="{D5CDD505-2E9C-101B-9397-08002B2CF9AE}" pid="38" name="products">
    <vt:lpwstr>Products:Cisco Products/Wireless/Outdoor and Industrial Wireless/Cisco Aironet 1560 Series,Products:Cisco Products/Wireless/Access Points/Cisco Aironet 3800 Series Access Points,Products:Cisco Products/Wireless/Access Points/Cisco Aironet 2800 Series Acce</vt:lpwstr>
  </property>
  <property fmtid="{D5CDD505-2E9C-101B-9397-08002B2CF9AE}" pid="39" name="industryType">
    <vt:lpwstr/>
  </property>
  <property fmtid="{D5CDD505-2E9C-101B-9397-08002B2CF9AE}" pid="40" name="wemDestFolderPath">
    <vt:lpwstr>/content/dam/en/us/solutions/collateral/enterprise-networks/802-11ac-solution</vt:lpwstr>
  </property>
  <property fmtid="{D5CDD505-2E9C-101B-9397-08002B2CF9AE}" pid="41" name="certified">
    <vt:lpwstr>certified</vt:lpwstr>
  </property>
  <property fmtid="{D5CDD505-2E9C-101B-9397-08002B2CF9AE}" pid="42" name="alfrescoDocVersion">
    <vt:lpwstr>7.0</vt:lpwstr>
  </property>
  <property fmtid="{D5CDD505-2E9C-101B-9397-08002B2CF9AE}" pid="43" name="subBizEntity">
    <vt:lpwstr/>
  </property>
  <property fmtid="{D5CDD505-2E9C-101B-9397-08002B2CF9AE}" pid="44" name="createDate">
    <vt:lpwstr>2016-01-28 14:14:48</vt:lpwstr>
  </property>
  <property fmtid="{D5CDD505-2E9C-101B-9397-08002B2CF9AE}" pid="45" name="expirationDate">
    <vt:lpwstr>2017-05-21 00:00:00</vt:lpwstr>
  </property>
  <property fmtid="{D5CDD505-2E9C-101B-9397-08002B2CF9AE}" pid="46" name="marketSegment">
    <vt:lpwstr/>
  </property>
  <property fmtid="{D5CDD505-2E9C-101B-9397-08002B2CF9AE}" pid="47" name="alfrescoTraceID">
    <vt:lpwstr>workspace://SpacesStore/a9b5196d-ead3-4b8e-9811-1de4b5115ca5</vt:lpwstr>
  </property>
  <property fmtid="{D5CDD505-2E9C-101B-9397-08002B2CF9AE}" pid="48" name="accessLevel">
    <vt:lpwstr>Partner; Select Partner; Premier Partner; Silver Partner; Gold Partner; Employee</vt:lpwstr>
  </property>
  <property fmtid="{D5CDD505-2E9C-101B-9397-08002B2CF9AE}" pid="49" name="roleBasedDevelopment">
    <vt:lpwstr/>
  </property>
  <property fmtid="{D5CDD505-2E9C-101B-9397-08002B2CF9AE}" pid="50" name="iocontentsource">
    <vt:lpwstr>Sales</vt:lpwstr>
  </property>
  <property fmtid="{D5CDD505-2E9C-101B-9397-08002B2CF9AE}" pid="51" name="docType">
    <vt:lpwstr>Networking Solutions Sales Resource</vt:lpwstr>
  </property>
  <property fmtid="{D5CDD505-2E9C-101B-9397-08002B2CF9AE}" pid="52" name="contentSubcategory">
    <vt:lpwstr>Presentations</vt:lpwstr>
  </property>
  <property fmtid="{D5CDD505-2E9C-101B-9397-08002B2CF9AE}" pid="53" name="services">
    <vt:lpwstr/>
  </property>
  <property fmtid="{D5CDD505-2E9C-101B-9397-08002B2CF9AE}" pid="54" name="contentCategory">
    <vt:lpwstr>Collateral</vt:lpwstr>
  </property>
  <property fmtid="{D5CDD505-2E9C-101B-9397-08002B2CF9AE}" pid="55" name="downLoadable">
    <vt:lpwstr>Yes</vt:lpwstr>
  </property>
  <property fmtid="{D5CDD505-2E9C-101B-9397-08002B2CF9AE}" pid="56" name="acquisitions">
    <vt:lpwstr/>
  </property>
  <property fmtid="{D5CDD505-2E9C-101B-9397-08002B2CF9AE}" pid="57" name="seTags">
    <vt:lpwstr/>
  </property>
</Properties>
</file>