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00" r:id="rId1"/>
  </p:sldMasterIdLst>
  <p:notesMasterIdLst>
    <p:notesMasterId r:id="rId23"/>
  </p:notesMasterIdLst>
  <p:handoutMasterIdLst>
    <p:handoutMasterId r:id="rId24"/>
  </p:handoutMasterIdLst>
  <p:sldIdLst>
    <p:sldId id="274" r:id="rId2"/>
    <p:sldId id="307" r:id="rId3"/>
    <p:sldId id="306" r:id="rId4"/>
    <p:sldId id="308" r:id="rId5"/>
    <p:sldId id="309" r:id="rId6"/>
    <p:sldId id="294" r:id="rId7"/>
    <p:sldId id="295" r:id="rId8"/>
    <p:sldId id="310" r:id="rId9"/>
    <p:sldId id="311" r:id="rId10"/>
    <p:sldId id="312" r:id="rId11"/>
    <p:sldId id="290" r:id="rId12"/>
    <p:sldId id="280" r:id="rId13"/>
    <p:sldId id="281" r:id="rId14"/>
    <p:sldId id="289" r:id="rId15"/>
    <p:sldId id="283" r:id="rId16"/>
    <p:sldId id="284" r:id="rId17"/>
    <p:sldId id="286" r:id="rId18"/>
    <p:sldId id="285" r:id="rId19"/>
    <p:sldId id="291" r:id="rId20"/>
    <p:sldId id="292" r:id="rId21"/>
    <p:sldId id="275" r:id="rId22"/>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B"/>
    <a:srgbClr val="58595B"/>
    <a:srgbClr val="004BAF"/>
    <a:srgbClr val="E8EBF1"/>
    <a:srgbClr val="4D4D4D"/>
    <a:srgbClr val="AB0810"/>
    <a:srgbClr val="FDBE24"/>
    <a:srgbClr val="FA661C"/>
    <a:srgbClr val="90BDDB"/>
    <a:srgbClr val="335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2986" autoAdjust="0"/>
  </p:normalViewPr>
  <p:slideViewPr>
    <p:cSldViewPr snapToGrid="0" snapToObjects="1">
      <p:cViewPr varScale="1">
        <p:scale>
          <a:sx n="109" d="100"/>
          <a:sy n="109" d="100"/>
        </p:scale>
        <p:origin x="509" y="91"/>
      </p:cViewPr>
      <p:guideLst>
        <p:guide orient="horz" pos="1620"/>
        <p:guide pos="33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12/8/2016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12/8/2016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B2FCB79-2C0C-F84D-A224-30C295992FCE}" type="slidenum">
              <a:rPr lang="en-US" smtClean="0"/>
              <a:t>6</a:t>
            </a:fld>
            <a:endParaRPr lang="en-US"/>
          </a:p>
        </p:txBody>
      </p:sp>
    </p:spTree>
    <p:extLst>
      <p:ext uri="{BB962C8B-B14F-4D97-AF65-F5344CB8AC3E}">
        <p14:creationId xmlns:p14="http://schemas.microsoft.com/office/powerpoint/2010/main" val="2082381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B2FCB79-2C0C-F84D-A224-30C295992FCE}" type="slidenum">
              <a:rPr lang="en-US" smtClean="0"/>
              <a:t>7</a:t>
            </a:fld>
            <a:endParaRPr lang="en-US"/>
          </a:p>
        </p:txBody>
      </p:sp>
    </p:spTree>
    <p:extLst>
      <p:ext uri="{BB962C8B-B14F-4D97-AF65-F5344CB8AC3E}">
        <p14:creationId xmlns:p14="http://schemas.microsoft.com/office/powerpoint/2010/main" val="177371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Title Slide-animated gradient">
    <p:bg>
      <p:bgRef idx="1001">
        <a:schemeClr val="bg1"/>
      </p:bgRef>
    </p:bg>
    <p:spTree>
      <p:nvGrpSpPr>
        <p:cNvPr id="1" name=""/>
        <p:cNvGrpSpPr/>
        <p:nvPr/>
      </p:nvGrpSpPr>
      <p:grpSpPr>
        <a:xfrm>
          <a:off x="0" y="0"/>
          <a:ext cx="0" cy="0"/>
          <a:chOff x="0" y="0"/>
          <a:chExt cx="0" cy="0"/>
        </a:xfrm>
      </p:grpSpPr>
      <p:pic>
        <p:nvPicPr>
          <p:cNvPr id="8" name="Picture 7" descr="B20516x03C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ltLang="ja-JP"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ltLang="ja-JP"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356153645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Tree>
    <p:extLst>
      <p:ext uri="{BB962C8B-B14F-4D97-AF65-F5344CB8AC3E}">
        <p14:creationId xmlns:p14="http://schemas.microsoft.com/office/powerpoint/2010/main" val="2353562287"/>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322688920"/>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altLang="ja-JP" smtClean="0"/>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altLang="ja-JP" smtClean="0"/>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Tree>
    <p:extLst>
      <p:ext uri="{BB962C8B-B14F-4D97-AF65-F5344CB8AC3E}">
        <p14:creationId xmlns:p14="http://schemas.microsoft.com/office/powerpoint/2010/main" val="1687099347"/>
      </p:ext>
    </p:extLst>
  </p:cSld>
  <p:clrMapOvr>
    <a:masterClrMapping/>
  </p:clrMapOvr>
  <p:transition spd="med">
    <p:fade/>
  </p:transition>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ltLang="ja-JP" smtClean="0"/>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ltLang="ja-JP" smtClean="0"/>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ltLang="ja-JP" smtClean="0"/>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smtClean="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smtClean="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smtClean="0"/>
          </a:p>
        </p:txBody>
      </p:sp>
    </p:spTree>
    <p:extLst>
      <p:ext uri="{BB962C8B-B14F-4D97-AF65-F5344CB8AC3E}">
        <p14:creationId xmlns:p14="http://schemas.microsoft.com/office/powerpoint/2010/main" val="1482496644"/>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chemeClr val="tx2"/>
              </a:solidFill>
              <a:latin typeface="+mj-lt"/>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altLang="ja-JP" smtClean="0"/>
              <a:t>Click to 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altLang="ja-JP" smtClean="0"/>
              <a:t>Click to 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517861442"/>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ltLang="ja-JP"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1097924722"/>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en-US" altLang="ja-JP" smtClean="0"/>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altLang="ja-JP" smtClean="0"/>
              <a:t>Click to edit Master text styles</a:t>
            </a:r>
          </a:p>
        </p:txBody>
      </p:sp>
    </p:spTree>
    <p:extLst>
      <p:ext uri="{BB962C8B-B14F-4D97-AF65-F5344CB8AC3E}">
        <p14:creationId xmlns:p14="http://schemas.microsoft.com/office/powerpoint/2010/main" val="4222874758"/>
      </p:ext>
    </p:extLst>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en-US" altLang="ja-JP" noProof="0" smtClean="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ltLang="ja-JP"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5907496"/>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693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ltLang="ja-JP"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ltLang="ja-JP"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1870495566"/>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altLang="ja-JP" noProof="0" smtClean="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ltLang="ja-JP"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080140014"/>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en-US" altLang="ja-JP"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2673356765"/>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altLang="ja-JP" noProof="0" smtClean="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2614232947"/>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1" name="Oval 10"/>
          <p:cNvSpPr/>
          <p:nvPr/>
        </p:nvSpPr>
        <p:spPr>
          <a:xfrm>
            <a:off x="763588" y="1622425"/>
            <a:ext cx="2319337" cy="231775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2" name="Title 1"/>
          <p:cNvSpPr>
            <a:spLocks noGrp="1"/>
          </p:cNvSpPr>
          <p:nvPr>
            <p:ph type="title"/>
          </p:nvPr>
        </p:nvSpPr>
        <p:spPr/>
        <p:txBody>
          <a:bodyPr/>
          <a:lstStyle/>
          <a:p>
            <a:r>
              <a:rPr lang="en-US" altLang="ja-JP" smtClean="0"/>
              <a:t>Click to edit Master title style</a:t>
            </a:r>
            <a:endParaRPr lang="en-US"/>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altLang="ja-JP" noProof="0" smtClean="0"/>
              <a:t>Click icon to add picture</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altLang="ja-JP" noProof="0" smtClean="0"/>
              <a:t>Click icon to add picture</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altLang="ja-JP" noProof="0" smtClean="0"/>
              <a:t>Click icon to add picture</a:t>
            </a:r>
            <a:endParaRPr lang="en-US" noProof="0" dirty="0"/>
          </a:p>
        </p:txBody>
      </p:sp>
    </p:spTree>
    <p:extLst>
      <p:ext uri="{BB962C8B-B14F-4D97-AF65-F5344CB8AC3E}">
        <p14:creationId xmlns:p14="http://schemas.microsoft.com/office/powerpoint/2010/main" val="2687555798"/>
      </p:ext>
    </p:extLst>
  </p:cSld>
  <p:clrMapOvr>
    <a:masterClrMapping/>
  </p:clrMapOvr>
  <p:transition spd="slow">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xmlns=""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altLang="ja-JP" smtClean="0"/>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altLang="ja-JP" noProof="0" smtClean="0"/>
              <a:t>Click icon to add picture</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altLang="ja-JP" noProof="0" smtClean="0"/>
              <a:t>Click icon to add picture</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altLang="ja-JP" noProof="0" smtClean="0"/>
              <a:t>Click icon to add picture</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Tree>
    <p:extLst>
      <p:ext uri="{BB962C8B-B14F-4D97-AF65-F5344CB8AC3E}">
        <p14:creationId xmlns:p14="http://schemas.microsoft.com/office/powerpoint/2010/main" val="1875136810"/>
      </p:ext>
    </p:extLst>
  </p:cSld>
  <p:clrMapOvr>
    <a:masterClrMapping/>
  </p:clrMapOvr>
  <p:transition spd="slow">
    <p:wip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dirty="0"/>
          </a:p>
        </p:txBody>
      </p:sp>
      <p:sp>
        <p:nvSpPr>
          <p:cNvPr id="12" name="Oval 11"/>
          <p:cNvSpPr/>
          <p:nvPr userDrawn="1"/>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15" name="Oval 14"/>
          <p:cNvSpPr/>
          <p:nvPr userDrawn="1"/>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rgbClr val="049FD9"/>
              </a:solidFill>
              <a:cs typeface="Arial"/>
            </a:endParaRPr>
          </a:p>
        </p:txBody>
      </p:sp>
      <p:sp>
        <p:nvSpPr>
          <p:cNvPr id="22" name="Oval 21"/>
          <p:cNvSpPr/>
          <p:nvPr userDrawn="1"/>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Tree>
    <p:extLst>
      <p:ext uri="{BB962C8B-B14F-4D97-AF65-F5344CB8AC3E}">
        <p14:creationId xmlns:p14="http://schemas.microsoft.com/office/powerpoint/2010/main" val="312698047"/>
      </p:ext>
    </p:extLst>
  </p:cSld>
  <p:clrMapOvr>
    <a:masterClrMapping/>
  </p:clrMapOvr>
  <p:transition spd="slow">
    <p:wip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a:p>
        </p:txBody>
      </p:sp>
      <p:sp>
        <p:nvSpPr>
          <p:cNvPr id="12" name="Oval 11"/>
          <p:cNvSpPr/>
          <p:nvPr userDrawn="1"/>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FFFFFF"/>
              </a:solidFill>
              <a:cs typeface="Arial"/>
            </a:endParaRPr>
          </a:p>
        </p:txBody>
      </p:sp>
      <p:sp>
        <p:nvSpPr>
          <p:cNvPr id="15" name="Oval 14"/>
          <p:cNvSpPr/>
          <p:nvPr userDrawn="1"/>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1"/>
              </a:solidFill>
              <a:cs typeface="Arial"/>
            </a:endParaRPr>
          </a:p>
        </p:txBody>
      </p:sp>
      <p:sp>
        <p:nvSpPr>
          <p:cNvPr id="22" name="Oval 21"/>
          <p:cNvSpPr/>
          <p:nvPr userDrawn="1"/>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Tree>
    <p:extLst>
      <p:ext uri="{BB962C8B-B14F-4D97-AF65-F5344CB8AC3E}">
        <p14:creationId xmlns:p14="http://schemas.microsoft.com/office/powerpoint/2010/main" val="3053872667"/>
      </p:ext>
    </p:extLst>
  </p:cSld>
  <p:clrMapOvr>
    <a:masterClrMapping/>
  </p:clrMapOvr>
  <p:transition spd="slow">
    <p:wip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dirty="0"/>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1073813029"/>
      </p:ext>
    </p:extLst>
  </p:cSld>
  <p:clrMapOvr>
    <a:masterClrMapping/>
  </p:clrMapOvr>
  <p:transition spd="slow">
    <p:wip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a:p>
        </p:txBody>
      </p:sp>
      <p:sp>
        <p:nvSpPr>
          <p:cNvPr id="12" name="Oval 1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2962125011"/>
      </p:ext>
    </p:extLst>
  </p:cSld>
  <p:clrMapOvr>
    <a:masterClrMapping/>
  </p:clrMapOvr>
  <p:transition spd="slow">
    <p:wip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20" name="Oval 19"/>
          <p:cNvSpPr/>
          <p:nvPr userDrawn="1"/>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1" name="Oval 20"/>
          <p:cNvSpPr/>
          <p:nvPr userDrawn="1"/>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3" name="Oval 22"/>
          <p:cNvSpPr/>
          <p:nvPr userDrawn="1"/>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36" name="Oval 35"/>
          <p:cNvSpPr/>
          <p:nvPr userDrawn="1"/>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39" name="Oval 38"/>
          <p:cNvSpPr/>
          <p:nvPr userDrawn="1"/>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2563897540"/>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pPr>
              <a:lnSpc>
                <a:spcPct val="110000"/>
              </a:lnSpc>
              <a:spcBef>
                <a:spcPts val="0"/>
              </a:spcBef>
              <a:spcAft>
                <a:spcPts val="600"/>
              </a:spcAft>
            </a:pPr>
            <a:r>
              <a:rPr lang="ja-JP" altLang="en-US" sz="1600" dirty="0" smtClean="0"/>
              <a:t>シスコシステムズ合同会社</a:t>
            </a:r>
            <a:endParaRPr lang="en-US" altLang="en-US" sz="1600" dirty="0" smtClean="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dirty="0"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ltLang="ja-JP"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marR="0" indent="0" algn="l" defTabSz="684213" rtl="0" eaLnBrk="1" fontAlgn="base" latinLnBrk="0" hangingPunct="1">
              <a:lnSpc>
                <a:spcPct val="95000"/>
              </a:lnSpc>
              <a:spcBef>
                <a:spcPts val="1075"/>
              </a:spcBef>
              <a:spcAft>
                <a:spcPct val="0"/>
              </a:spcAft>
              <a:buClr>
                <a:schemeClr val="tx2"/>
              </a:buClr>
              <a:buSzPct val="90000"/>
              <a:buFont typeface="Arial" panose="020B0604020202020204" pitchFamily="34" charset="0"/>
              <a:buNone/>
              <a:tabLst/>
              <a:defRPr sz="24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marL="0" marR="0" lvl="0" indent="0" algn="l" defTabSz="684213" rtl="0" eaLnBrk="1" fontAlgn="base" latinLnBrk="0" hangingPunct="1">
              <a:lnSpc>
                <a:spcPct val="95000"/>
              </a:lnSpc>
              <a:spcBef>
                <a:spcPts val="1075"/>
              </a:spcBef>
              <a:spcAft>
                <a:spcPct val="0"/>
              </a:spcAft>
              <a:buClr>
                <a:schemeClr val="tx2"/>
              </a:buClr>
              <a:buSzPct val="90000"/>
              <a:buFont typeface="Arial" panose="020B0604020202020204" pitchFamily="34" charset="0"/>
              <a:buNone/>
              <a:tabLst/>
              <a:defRPr/>
            </a:pPr>
            <a:endParaRPr lang="en-US" altLang="en-US" sz="1600" dirty="0" smtClean="0"/>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3200" b="0" i="0" spc="0" baseline="0">
                <a:solidFill>
                  <a:srgbClr val="FFFFFE"/>
                </a:solidFill>
                <a:latin typeface="+mj-lt"/>
                <a:cs typeface="CiscoSans Thin"/>
              </a:defRPr>
            </a:lvl1pPr>
          </a:lstStyle>
          <a:p>
            <a:r>
              <a:rPr lang="en-US" altLang="ja-JP" dirty="0" smtClean="0"/>
              <a:t>Click to edit Master title style</a:t>
            </a:r>
            <a:endParaRPr lang="en-US" dirty="0"/>
          </a:p>
        </p:txBody>
      </p:sp>
      <p:sp>
        <p:nvSpPr>
          <p:cNvPr id="10" name="テキスト ボックス 1"/>
          <p:cNvSpPr txBox="1"/>
          <p:nvPr userDrawn="1"/>
        </p:nvSpPr>
        <p:spPr>
          <a:xfrm>
            <a:off x="6366616" y="247828"/>
            <a:ext cx="2408569" cy="369332"/>
          </a:xfrm>
          <a:prstGeom prst="rect">
            <a:avLst/>
          </a:prstGeom>
          <a:noFill/>
        </p:spPr>
        <p:txBody>
          <a:bodyPr wrap="none" rtlCol="0">
            <a:spAutoFit/>
          </a:bodyPr>
          <a:lstStyle/>
          <a:p>
            <a:r>
              <a:rPr kumimoji="1" lang="en-US" altLang="ja-JP" dirty="0" smtClean="0">
                <a:solidFill>
                  <a:srgbClr val="FFFFFF"/>
                </a:solidFill>
              </a:rPr>
              <a:t>PSU Week 2016 Nov.</a:t>
            </a:r>
            <a:endParaRPr kumimoji="1" lang="ja-JP" altLang="en-US" dirty="0">
              <a:solidFill>
                <a:srgbClr val="FFFFFF"/>
              </a:solidFill>
            </a:endParaRPr>
          </a:p>
        </p:txBody>
      </p:sp>
    </p:spTree>
    <p:extLst>
      <p:ext uri="{BB962C8B-B14F-4D97-AF65-F5344CB8AC3E}">
        <p14:creationId xmlns:p14="http://schemas.microsoft.com/office/powerpoint/2010/main" val="1870495566"/>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ltLang="ja-JP" smtClean="0"/>
              <a:t>Click to edit Master title style</a:t>
            </a:r>
            <a:endParaRPr lang="en-US"/>
          </a:p>
        </p:txBody>
      </p:sp>
      <p:sp>
        <p:nvSpPr>
          <p:cNvPr id="42" name="Oval 4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3" name="Oval 42"/>
          <p:cNvSpPr/>
          <p:nvPr userDrawn="1"/>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rgbClr val="FFFFFF"/>
              </a:solidFill>
              <a:cs typeface="Arial"/>
            </a:endParaRPr>
          </a:p>
        </p:txBody>
      </p:sp>
      <p:sp>
        <p:nvSpPr>
          <p:cNvPr id="44" name="Oval 43"/>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51" name="Oval 50"/>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54" name="Oval 53"/>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57" name="Oval 56"/>
          <p:cNvSpPr/>
          <p:nvPr userDrawn="1"/>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8" name="Oval 57"/>
          <p:cNvSpPr/>
          <p:nvPr userDrawn="1"/>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9" name="Oval 58"/>
          <p:cNvSpPr/>
          <p:nvPr userDrawn="1"/>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66" name="Oval 65"/>
          <p:cNvSpPr/>
          <p:nvPr userDrawn="1"/>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69" name="Oval 68"/>
          <p:cNvSpPr/>
          <p:nvPr userDrawn="1"/>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ltLang="ja-JP" smtClean="0"/>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3643099958"/>
      </p:ext>
    </p:extLst>
  </p:cSld>
  <p:clrMapOvr>
    <a:masterClrMapping/>
  </p:clrMapOvr>
  <p:transition spd="slow">
    <p:wip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altLang="ja-JP" noProof="0" smtClean="0"/>
              <a:t>Click icon to add picture</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en-US" altLang="ja-JP" smtClean="0"/>
              <a:t>Click to edit Master text styles</a:t>
            </a:r>
          </a:p>
        </p:txBody>
      </p:sp>
    </p:spTree>
    <p:extLst>
      <p:ext uri="{BB962C8B-B14F-4D97-AF65-F5344CB8AC3E}">
        <p14:creationId xmlns:p14="http://schemas.microsoft.com/office/powerpoint/2010/main" val="2216821945"/>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altLang="ja-JP" noProof="0" smtClean="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en-US" altLang="ja-JP" smtClean="0"/>
              <a:t>Click to edit Master text styles</a:t>
            </a:r>
          </a:p>
        </p:txBody>
      </p:sp>
    </p:spTree>
    <p:extLst>
      <p:ext uri="{BB962C8B-B14F-4D97-AF65-F5344CB8AC3E}">
        <p14:creationId xmlns:p14="http://schemas.microsoft.com/office/powerpoint/2010/main" val="2157376809"/>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altLang="ja-JP" noProof="0" smtClean="0"/>
              <a:t>Click icon to add picture</a:t>
            </a:r>
            <a:endParaRPr lang="en-US" noProof="0" dirty="0"/>
          </a:p>
        </p:txBody>
      </p:sp>
    </p:spTree>
    <p:extLst>
      <p:ext uri="{BB962C8B-B14F-4D97-AF65-F5344CB8AC3E}">
        <p14:creationId xmlns:p14="http://schemas.microsoft.com/office/powerpoint/2010/main" val="1774762840"/>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6ADCC75-5E05-4D7E-970D-6B4505B4F777}" type="slidenum">
              <a:rPr lang="en-US" sz="600">
                <a:solidFill>
                  <a:srgbClr val="FFFFFF">
                    <a:alpha val="60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60000"/>
                </a:srgbClr>
              </a:solidFill>
              <a:latin typeface="+mn-lt"/>
              <a:ea typeface="+mn-ea"/>
              <a:cs typeface="CiscoSans Thin"/>
            </a:endParaRPr>
          </a:p>
        </p:txBody>
      </p:sp>
      <p:sp>
        <p:nvSpPr>
          <p:cNvPr id="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mn-lt"/>
                <a:ea typeface="+mn-ea"/>
                <a:cs typeface="CiscoSans Thin"/>
              </a:rPr>
              <a:t>© </a:t>
            </a:r>
            <a:r>
              <a:rPr lang="en-US" sz="600" dirty="0" smtClean="0">
                <a:solidFill>
                  <a:srgbClr val="FFFFFF">
                    <a:alpha val="60000"/>
                  </a:srgbClr>
                </a:solidFill>
                <a:latin typeface="+mn-lt"/>
                <a:ea typeface="+mn-ea"/>
                <a:cs typeface="CiscoSans Thin"/>
              </a:rPr>
              <a:t>2016  </a:t>
            </a:r>
            <a:r>
              <a:rPr lang="en-US" sz="600" dirty="0">
                <a:solidFill>
                  <a:srgbClr val="FFFFFF">
                    <a:alpha val="60000"/>
                  </a:srgbClr>
                </a:solidFill>
                <a:latin typeface="+mn-lt"/>
                <a:ea typeface="+mn-ea"/>
                <a:cs typeface="CiscoSans Thin"/>
              </a:rPr>
              <a:t>Cisco and/or its affiliates. All rights reserved.   Cisco Confidential</a:t>
            </a:r>
          </a:p>
        </p:txBody>
      </p:sp>
      <p:sp>
        <p:nvSpPr>
          <p:cNvPr id="14" name="Text Placeholder 2"/>
          <p:cNvSpPr>
            <a:spLocks noGrp="1"/>
          </p:cNvSpPr>
          <p:nvPr>
            <p:ph type="body" sz="quarter" idx="12"/>
          </p:nvPr>
        </p:nvSpPr>
        <p:spPr bwMode="auto">
          <a:xfrm>
            <a:off x="500063" y="3466598"/>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solidFill>
                  <a:srgbClr val="58585B"/>
                </a:solidFill>
              </a:defRPr>
            </a:lvl1pPr>
          </a:lstStyle>
          <a:p>
            <a:pPr lvl="0"/>
            <a:r>
              <a:rPr lang="en-US" altLang="ja-JP" smtClean="0"/>
              <a:t>Click to edit Master text styles</a:t>
            </a:r>
          </a:p>
        </p:txBody>
      </p:sp>
      <p:pic>
        <p:nvPicPr>
          <p:cNvPr id="11" name="Picture 2"/>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859389"/>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en-US" altLang="ja-JP" noProof="0" smtClean="0"/>
              <a:t>Click icon to add picture</a:t>
            </a:r>
            <a:endParaRPr lang="en-US" noProof="0" dirty="0"/>
          </a:p>
        </p:txBody>
      </p:sp>
    </p:spTree>
    <p:extLst>
      <p:ext uri="{BB962C8B-B14F-4D97-AF65-F5344CB8AC3E}">
        <p14:creationId xmlns:p14="http://schemas.microsoft.com/office/powerpoint/2010/main" val="2264037977"/>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altLang="ja-JP" noProof="0" smtClean="0"/>
              <a:t>Click icon to add picture</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2292153334"/>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altLang="ja-JP" noProof="0" smtClean="0"/>
              <a:t>Click icon to add picture</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en-US" altLang="ja-JP" smtClean="0"/>
              <a:t>Click to edit Master title style</a:t>
            </a:r>
            <a:endParaRPr lang="en-US" dirty="0" smtClean="0"/>
          </a:p>
        </p:txBody>
      </p:sp>
    </p:spTree>
    <p:extLst>
      <p:ext uri="{BB962C8B-B14F-4D97-AF65-F5344CB8AC3E}">
        <p14:creationId xmlns:p14="http://schemas.microsoft.com/office/powerpoint/2010/main" val="212997600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altLang="ja-JP" noProof="0" smtClean="0"/>
              <a:t>Click icon to add picture</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1193705477"/>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altLang="ja-JP" noProof="0" smtClean="0"/>
              <a:t>Click icon to add picture</a:t>
            </a:r>
            <a:endParaRPr lang="en-US" noProof="0" dirty="0"/>
          </a:p>
        </p:txBody>
      </p:sp>
    </p:spTree>
    <p:extLst>
      <p:ext uri="{BB962C8B-B14F-4D97-AF65-F5344CB8AC3E}">
        <p14:creationId xmlns:p14="http://schemas.microsoft.com/office/powerpoint/2010/main" val="56496054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US" altLang="ja-JP" smtClean="0"/>
              <a:t>Click to edit Master subtitle style</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en-US" altLang="ja-JP" smtClean="0"/>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altLang="ja-JP" noProof="0" smtClean="0"/>
              <a:t>Click icon to add picture</a:t>
            </a:r>
            <a:endParaRPr lang="en-US" noProof="0" dirty="0"/>
          </a:p>
        </p:txBody>
      </p:sp>
    </p:spTree>
    <p:extLst>
      <p:ext uri="{BB962C8B-B14F-4D97-AF65-F5344CB8AC3E}">
        <p14:creationId xmlns:p14="http://schemas.microsoft.com/office/powerpoint/2010/main" val="3304342014"/>
      </p:ext>
    </p:extLst>
  </p:cSld>
  <p:clrMapOvr>
    <a:masterClrMapping/>
  </p:clrMapOvr>
  <p:transition spd="slow">
    <p:wip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altLang="ja-JP" noProof="0" smtClean="0"/>
              <a:t>Click icon to add media</a:t>
            </a:r>
            <a:endParaRPr lang="en-US" noProof="0" dirty="0"/>
          </a:p>
        </p:txBody>
      </p:sp>
    </p:spTree>
    <p:extLst>
      <p:ext uri="{BB962C8B-B14F-4D97-AF65-F5344CB8AC3E}">
        <p14:creationId xmlns:p14="http://schemas.microsoft.com/office/powerpoint/2010/main" val="15637927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altLang="ja-JP" noProof="0" smtClean="0"/>
              <a:t>Click icon to add media</a:t>
            </a:r>
            <a:endParaRPr lang="en-US" noProof="0" dirty="0"/>
          </a:p>
        </p:txBody>
      </p:sp>
    </p:spTree>
    <p:extLst>
      <p:ext uri="{BB962C8B-B14F-4D97-AF65-F5344CB8AC3E}">
        <p14:creationId xmlns:p14="http://schemas.microsoft.com/office/powerpoint/2010/main" val="332554793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Ref idx="1001">
        <a:schemeClr val="bg1"/>
      </p:bgRef>
    </p:bg>
    <p:spTree>
      <p:nvGrpSpPr>
        <p:cNvPr id="1" name=""/>
        <p:cNvGrpSpPr/>
        <p:nvPr/>
      </p:nvGrpSpPr>
      <p:grpSpPr>
        <a:xfrm>
          <a:off x="0" y="0"/>
          <a:ext cx="0" cy="0"/>
          <a:chOff x="0" y="0"/>
          <a:chExt cx="0" cy="0"/>
        </a:xfrm>
      </p:grpSpPr>
      <p:pic>
        <p:nvPicPr>
          <p:cNvPr id="4" name="Picture 3" descr="B20516x03C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change.png"/>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2338162" y="2659623"/>
            <a:ext cx="4393405" cy="500386"/>
          </a:xfrm>
          <a:prstGeom prst="rect">
            <a:avLst/>
          </a:prstGeom>
        </p:spPr>
      </p:pic>
      <p:pic>
        <p:nvPicPr>
          <p:cNvPr id="6"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1871350" y="1632059"/>
            <a:ext cx="5413248" cy="1181868"/>
          </a:xfrm>
          <a:prstGeom prst="rect">
            <a:avLst/>
          </a:prstGeom>
        </p:spPr>
      </p:pic>
    </p:spTree>
    <p:extLst>
      <p:ext uri="{BB962C8B-B14F-4D97-AF65-F5344CB8AC3E}">
        <p14:creationId xmlns:p14="http://schemas.microsoft.com/office/powerpoint/2010/main" val="147974899"/>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Ref idx="1001">
        <a:schemeClr val="bg1"/>
      </p:bgRef>
    </p:bg>
    <p:spTree>
      <p:nvGrpSpPr>
        <p:cNvPr id="1" name=""/>
        <p:cNvGrpSpPr/>
        <p:nvPr/>
      </p:nvGrpSpPr>
      <p:grpSpPr>
        <a:xfrm>
          <a:off x="0" y="0"/>
          <a:ext cx="0" cy="0"/>
          <a:chOff x="0" y="0"/>
          <a:chExt cx="0" cy="0"/>
        </a:xfrm>
      </p:grpSpPr>
      <p:pic>
        <p:nvPicPr>
          <p:cNvPr id="4" name="Picture 3" descr="offset_comp_30693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impossible.png"/>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2130236" y="2633486"/>
            <a:ext cx="4757927" cy="518692"/>
          </a:xfrm>
          <a:prstGeom prst="rect">
            <a:avLst/>
          </a:prstGeom>
        </p:spPr>
      </p:pic>
      <p:pic>
        <p:nvPicPr>
          <p:cNvPr id="6"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1871350" y="1632059"/>
            <a:ext cx="5413248" cy="1181868"/>
          </a:xfrm>
          <a:prstGeom prst="rect">
            <a:avLst/>
          </a:prstGeom>
        </p:spPr>
      </p:pic>
    </p:spTree>
    <p:extLst>
      <p:ext uri="{BB962C8B-B14F-4D97-AF65-F5344CB8AC3E}">
        <p14:creationId xmlns:p14="http://schemas.microsoft.com/office/powerpoint/2010/main" val="108646112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2401156" y="2651136"/>
            <a:ext cx="4326749" cy="513813"/>
          </a:xfrm>
          <a:prstGeom prst="rect">
            <a:avLst/>
          </a:prstGeom>
        </p:spPr>
      </p:pic>
      <p:pic>
        <p:nvPicPr>
          <p:cNvPr id="6"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1871350" y="1632059"/>
            <a:ext cx="5413248" cy="1181868"/>
          </a:xfrm>
          <a:prstGeom prst="rect">
            <a:avLst/>
          </a:prstGeom>
        </p:spPr>
      </p:pic>
    </p:spTree>
    <p:extLst>
      <p:ext uri="{BB962C8B-B14F-4D97-AF65-F5344CB8AC3E}">
        <p14:creationId xmlns:p14="http://schemas.microsoft.com/office/powerpoint/2010/main" val="108646112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ullet - Cisco Std">
    <p:spTree>
      <p:nvGrpSpPr>
        <p:cNvPr id="1" name=""/>
        <p:cNvGrpSpPr/>
        <p:nvPr/>
      </p:nvGrpSpPr>
      <p:grpSpPr>
        <a:xfrm>
          <a:off x="0" y="0"/>
          <a:ext cx="0" cy="0"/>
          <a:chOff x="0" y="0"/>
          <a:chExt cx="0" cy="0"/>
        </a:xfrm>
      </p:grpSpPr>
      <p:sp>
        <p:nvSpPr>
          <p:cNvPr id="2" name="Title 1"/>
          <p:cNvSpPr>
            <a:spLocks noGrp="1"/>
          </p:cNvSpPr>
          <p:nvPr>
            <p:ph type="title"/>
          </p:nvPr>
        </p:nvSpPr>
        <p:spPr>
          <a:xfrm>
            <a:off x="229702" y="226314"/>
            <a:ext cx="8580923" cy="603504"/>
          </a:xfrm>
          <a:prstGeom prst="rect">
            <a:avLst/>
          </a:prstGeom>
        </p:spPr>
        <p:txBody>
          <a:bodyPr/>
          <a:lstStyle>
            <a:lvl1pPr algn="l" defTabSz="685891" rtl="0" eaLnBrk="1" latinLnBrk="0" hangingPunct="1">
              <a:lnSpc>
                <a:spcPct val="80000"/>
              </a:lnSpc>
              <a:spcBef>
                <a:spcPct val="0"/>
              </a:spcBef>
              <a:buNone/>
              <a:defRPr lang="en-US" sz="2700" b="0" kern="1200" spc="0" baseline="0" dirty="0">
                <a:gradFill>
                  <a:gsLst>
                    <a:gs pos="0">
                      <a:schemeClr val="tx1"/>
                    </a:gs>
                    <a:gs pos="44000">
                      <a:srgbClr val="01BBBB"/>
                    </a:gs>
                    <a:gs pos="100000">
                      <a:srgbClr val="048070"/>
                    </a:gs>
                  </a:gsLst>
                  <a:lin ang="4800000" scaled="0"/>
                </a:gra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3232" y="843029"/>
            <a:ext cx="8570912" cy="3723894"/>
          </a:xfrm>
          <a:prstGeom prst="rect">
            <a:avLst/>
          </a:prstGeom>
        </p:spPr>
        <p:txBody>
          <a:bodyPr lIns="68589" tIns="34295" rIns="68589" bIns="34295">
            <a:noAutofit/>
          </a:bodyPr>
          <a:lstStyle>
            <a:lvl1pPr>
              <a:lnSpc>
                <a:spcPct val="95000"/>
              </a:lnSpc>
              <a:spcBef>
                <a:spcPts val="1110"/>
              </a:spcBef>
              <a:defRPr sz="1700">
                <a:solidFill>
                  <a:srgbClr val="435153"/>
                </a:solidFill>
                <a:latin typeface="+mj-lt"/>
              </a:defRPr>
            </a:lvl1pPr>
            <a:lvl2pPr>
              <a:lnSpc>
                <a:spcPct val="95000"/>
              </a:lnSpc>
              <a:spcBef>
                <a:spcPts val="45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077412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1778357957"/>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altLang="ja-JP"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4245675471"/>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25289699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altLang="ja-JP" smtClean="0"/>
              <a:t>Click to edit Master text styles</a:t>
            </a:r>
          </a:p>
        </p:txBody>
      </p:sp>
    </p:spTree>
    <p:extLst>
      <p:ext uri="{BB962C8B-B14F-4D97-AF65-F5344CB8AC3E}">
        <p14:creationId xmlns:p14="http://schemas.microsoft.com/office/powerpoint/2010/main" val="2280407899"/>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a:t>
            </a:r>
            <a:r>
              <a:rPr lang="en-US" sz="600" dirty="0" smtClean="0">
                <a:solidFill>
                  <a:srgbClr val="000000">
                    <a:alpha val="25000"/>
                  </a:srgbClr>
                </a:solidFill>
                <a:latin typeface="+mn-lt"/>
                <a:ea typeface="+mn-ea"/>
                <a:cs typeface="CiscoSans Thin"/>
              </a:rPr>
              <a:t>Cisco</a:t>
            </a:r>
            <a:r>
              <a:rPr lang="en-US" sz="600" baseline="0" dirty="0" smtClean="0">
                <a:solidFill>
                  <a:srgbClr val="000000">
                    <a:alpha val="25000"/>
                  </a:srgbClr>
                </a:solidFill>
                <a:latin typeface="+mn-lt"/>
                <a:ea typeface="+mn-ea"/>
                <a:cs typeface="CiscoSans Thin"/>
              </a:rPr>
              <a:t> Public</a:t>
            </a:r>
          </a:p>
        </p:txBody>
      </p:sp>
      <p:pic>
        <p:nvPicPr>
          <p:cNvPr id="1029" name="Picture 2"/>
          <p:cNvPicPr>
            <a:picLocks noChangeAspect="1" noChangeArrowheads="1"/>
          </p:cNvPicPr>
          <p:nvPr/>
        </p:nvPicPr>
        <p:blipFill>
          <a:blip r:embed="rId48">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3964"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4006" r:id="rId25"/>
    <p:sldLayoutId id="2147484007" r:id="rId26"/>
    <p:sldLayoutId id="2147484008" r:id="rId27"/>
    <p:sldLayoutId id="2147484010" r:id="rId28"/>
    <p:sldLayoutId id="2147484009" r:id="rId29"/>
    <p:sldLayoutId id="2147484011" r:id="rId30"/>
    <p:sldLayoutId id="2147483986" r:id="rId31"/>
    <p:sldLayoutId id="2147483987" r:id="rId32"/>
    <p:sldLayoutId id="2147483989" r:id="rId33"/>
    <p:sldLayoutId id="2147484014" r:id="rId34"/>
    <p:sldLayoutId id="2147483990" r:id="rId35"/>
    <p:sldLayoutId id="2147483991" r:id="rId36"/>
    <p:sldLayoutId id="2147483992" r:id="rId37"/>
    <p:sldLayoutId id="2147483993" r:id="rId38"/>
    <p:sldLayoutId id="2147483994" r:id="rId39"/>
    <p:sldLayoutId id="2147483995" r:id="rId40"/>
    <p:sldLayoutId id="2147483996" r:id="rId41"/>
    <p:sldLayoutId id="2147483997" r:id="rId42"/>
    <p:sldLayoutId id="2147483998" r:id="rId43"/>
    <p:sldLayoutId id="2147484018" r:id="rId44"/>
    <p:sldLayoutId id="2147484019" r:id="rId45"/>
    <p:sldLayoutId id="2147484022" r:id="rId46"/>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meraki.com/ja/customers/higher-education/mit" TargetMode="External"/><Relationship Id="rId7" Type="http://schemas.openxmlformats.org/officeDocument/2006/relationships/image" Target="../media/image29.png"/><Relationship Id="rId2" Type="http://schemas.openxmlformats.org/officeDocument/2006/relationships/hyperlink" Target="https://www.meraki.com/ja/customers/industrial-manufacturing/teraoka-seiko" TargetMode="External"/><Relationship Id="rId1" Type="http://schemas.openxmlformats.org/officeDocument/2006/relationships/slideLayout" Target="../slideLayouts/slideLayout7.xml"/><Relationship Id="rId6" Type="http://schemas.openxmlformats.org/officeDocument/2006/relationships/hyperlink" Target="https://www.meraki.com/ja/customers/k-12-education/oakland-unified-school-district" TargetMode="External"/><Relationship Id="rId5" Type="http://schemas.openxmlformats.org/officeDocument/2006/relationships/hyperlink" Target="https://www.meraki.com/ja/customers/retail/design-within-reach" TargetMode="External"/><Relationship Id="rId4" Type="http://schemas.openxmlformats.org/officeDocument/2006/relationships/hyperlink" Target="https://www.meraki.com/ja/customers/architecture-construction/cardno"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hyperlink" Target="http://www.smiles.co.jp/"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ext Placeholder 2"/>
          <p:cNvSpPr>
            <a:spLocks noGrp="1"/>
          </p:cNvSpPr>
          <p:nvPr>
            <p:ph type="body" sz="quarter" idx="11"/>
          </p:nvPr>
        </p:nvSpPr>
        <p:spPr/>
        <p:txBody>
          <a:bodyPr/>
          <a:lstStyle/>
          <a:p>
            <a:r>
              <a:rPr lang="en-US" altLang="ja-JP" dirty="0" smtClean="0"/>
              <a:t>CNG Sales Specialist</a:t>
            </a:r>
            <a:r>
              <a:rPr lang="ja-JP" altLang="en-US" dirty="0" smtClean="0"/>
              <a:t>　</a:t>
            </a:r>
            <a:endParaRPr lang="en-US" dirty="0"/>
          </a:p>
        </p:txBody>
      </p:sp>
      <p:sp>
        <p:nvSpPr>
          <p:cNvPr id="4" name="Text Placeholder 3"/>
          <p:cNvSpPr>
            <a:spLocks noGrp="1"/>
          </p:cNvSpPr>
          <p:nvPr>
            <p:ph type="body" sz="quarter" idx="12"/>
          </p:nvPr>
        </p:nvSpPr>
        <p:spPr/>
        <p:txBody>
          <a:bodyPr/>
          <a:lstStyle/>
          <a:p>
            <a:r>
              <a:rPr lang="en-US" altLang="en-US" dirty="0" smtClean="0"/>
              <a:t>山移　雄悟</a:t>
            </a:r>
            <a:endParaRPr lang="en-US" dirty="0"/>
          </a:p>
        </p:txBody>
      </p:sp>
      <p:sp>
        <p:nvSpPr>
          <p:cNvPr id="6" name="Title 5"/>
          <p:cNvSpPr>
            <a:spLocks noGrp="1"/>
          </p:cNvSpPr>
          <p:nvPr>
            <p:ph type="ctrTitle"/>
          </p:nvPr>
        </p:nvSpPr>
        <p:spPr/>
        <p:txBody>
          <a:bodyPr/>
          <a:lstStyle/>
          <a:p>
            <a:r>
              <a:rPr lang="en-US" altLang="ja-JP" b="1" dirty="0" smtClean="0"/>
              <a:t>[MER-2] How to sell Meraki</a:t>
            </a:r>
            <a:endParaRPr lang="en-US" dirty="0"/>
          </a:p>
        </p:txBody>
      </p:sp>
    </p:spTree>
    <p:extLst>
      <p:ext uri="{BB962C8B-B14F-4D97-AF65-F5344CB8AC3E}">
        <p14:creationId xmlns:p14="http://schemas.microsoft.com/office/powerpoint/2010/main" val="3207067013"/>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t>その他　導入事例</a:t>
            </a:r>
            <a:endParaRPr lang="en-US" dirty="0"/>
          </a:p>
        </p:txBody>
      </p:sp>
      <p:sp>
        <p:nvSpPr>
          <p:cNvPr id="4" name="Text Placeholder 2"/>
          <p:cNvSpPr>
            <a:spLocks noGrp="1"/>
          </p:cNvSpPr>
          <p:nvPr>
            <p:ph type="body" sz="quarter" idx="4294967295"/>
          </p:nvPr>
        </p:nvSpPr>
        <p:spPr>
          <a:xfrm>
            <a:off x="361020" y="935609"/>
            <a:ext cx="7886700" cy="1747928"/>
          </a:xfrm>
          <a:prstGeom prst="rect">
            <a:avLst/>
          </a:prstGeom>
        </p:spPr>
        <p:txBody>
          <a:bodyPr/>
          <a:lstStyle/>
          <a:p>
            <a:r>
              <a:rPr lang="ja-JP" altLang="en-US" sz="1200" dirty="0"/>
              <a:t>寺岡精工</a:t>
            </a:r>
            <a:r>
              <a:rPr lang="en-US" altLang="ja-JP" sz="1200" dirty="0"/>
              <a:t> </a:t>
            </a:r>
            <a:r>
              <a:rPr lang="en-US" sz="1200" dirty="0">
                <a:hlinkClick r:id="rId2"/>
              </a:rPr>
              <a:t>https://www.meraki.com/ja/customers/industrial-manufacturing/teraoka-seiko</a:t>
            </a:r>
            <a:endParaRPr lang="en-US" sz="1200" dirty="0"/>
          </a:p>
          <a:p>
            <a:r>
              <a:rPr lang="ja-JP" altLang="en-US" sz="1200" dirty="0"/>
              <a:t>マサチューセッツ工科大学</a:t>
            </a:r>
            <a:r>
              <a:rPr lang="en-US" altLang="ja-JP" sz="1200" dirty="0"/>
              <a:t> </a:t>
            </a:r>
            <a:r>
              <a:rPr lang="en-US" altLang="ja-JP" sz="1200" dirty="0">
                <a:hlinkClick r:id="rId3"/>
              </a:rPr>
              <a:t>https://www.meraki.com/ja/customers/higher-education/mit</a:t>
            </a:r>
            <a:endParaRPr lang="en-US" altLang="ja-JP" sz="1200" dirty="0">
              <a:hlinkClick r:id="rId4"/>
            </a:endParaRPr>
          </a:p>
          <a:p>
            <a:r>
              <a:rPr lang="en-US" altLang="ja-JP" sz="1200" dirty="0"/>
              <a:t>Cardo </a:t>
            </a:r>
            <a:r>
              <a:rPr lang="en-US" altLang="ja-JP" sz="1200" dirty="0">
                <a:hlinkClick r:id="rId4"/>
              </a:rPr>
              <a:t>https://www.meraki.com/ja/customers/architecture-construction/cardno</a:t>
            </a:r>
            <a:endParaRPr lang="en-US" altLang="ja-JP" sz="1200" dirty="0"/>
          </a:p>
          <a:p>
            <a:r>
              <a:rPr lang="en-US" sz="1200" dirty="0"/>
              <a:t>Design Within Reach </a:t>
            </a:r>
            <a:r>
              <a:rPr lang="en-US" sz="1200" dirty="0">
                <a:hlinkClick r:id="rId5"/>
              </a:rPr>
              <a:t>https://www.meraki.com/ja/customers/retail/design-within-reach</a:t>
            </a:r>
            <a:endParaRPr lang="en-US" sz="1200" dirty="0"/>
          </a:p>
          <a:p>
            <a:r>
              <a:rPr lang="ja-JP" altLang="en-US" sz="1200" dirty="0"/>
              <a:t>オークランド統一学区</a:t>
            </a:r>
            <a:r>
              <a:rPr lang="en-US" altLang="ja-JP" sz="1200" dirty="0"/>
              <a:t> </a:t>
            </a:r>
            <a:r>
              <a:rPr lang="en-US" sz="1200" dirty="0">
                <a:hlinkClick r:id="rId6"/>
              </a:rPr>
              <a:t>https://www.meraki.com/ja/customers/k-12-education/oakland-unified-school-district</a:t>
            </a:r>
            <a:endParaRPr lang="en-US" sz="1200" dirty="0"/>
          </a:p>
          <a:p>
            <a:endParaRPr lang="en-US" sz="1200"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423461"/>
            <a:ext cx="9144000" cy="5391941"/>
          </a:xfrm>
          <a:prstGeom prst="rect">
            <a:avLst/>
          </a:prstGeom>
        </p:spPr>
      </p:pic>
    </p:spTree>
    <p:extLst>
      <p:ext uri="{BB962C8B-B14F-4D97-AF65-F5344CB8AC3E}">
        <p14:creationId xmlns:p14="http://schemas.microsoft.com/office/powerpoint/2010/main" val="1179504366"/>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Deal Registration</a:t>
            </a:r>
            <a:endParaRPr lang="en-US" dirty="0"/>
          </a:p>
        </p:txBody>
      </p:sp>
    </p:spTree>
    <p:extLst>
      <p:ext uri="{BB962C8B-B14F-4D97-AF65-F5344CB8AC3E}">
        <p14:creationId xmlns:p14="http://schemas.microsoft.com/office/powerpoint/2010/main" val="1870703934"/>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descr="スクリーンショット 2016-01-20 午後2.20.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 y="671"/>
            <a:ext cx="9141619" cy="5085543"/>
          </a:xfrm>
          <a:prstGeom prst="rect">
            <a:avLst/>
          </a:prstGeom>
        </p:spPr>
      </p:pic>
      <p:sp>
        <p:nvSpPr>
          <p:cNvPr id="6" name="Rectangle 5"/>
          <p:cNvSpPr/>
          <p:nvPr/>
        </p:nvSpPr>
        <p:spPr>
          <a:xfrm>
            <a:off x="3282119" y="4480037"/>
            <a:ext cx="729096" cy="325553"/>
          </a:xfrm>
          <a:prstGeom prst="rect">
            <a:avLst/>
          </a:prstGeom>
          <a:noFill/>
          <a:ln w="47625">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a:p>
        </p:txBody>
      </p:sp>
      <p:sp>
        <p:nvSpPr>
          <p:cNvPr id="7" name="Rectangle 6"/>
          <p:cNvSpPr/>
          <p:nvPr/>
        </p:nvSpPr>
        <p:spPr>
          <a:xfrm>
            <a:off x="3502255" y="3900651"/>
            <a:ext cx="2237620" cy="325553"/>
          </a:xfrm>
          <a:prstGeom prst="rect">
            <a:avLst/>
          </a:prstGeom>
          <a:noFill/>
          <a:ln w="47625">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a:p>
        </p:txBody>
      </p:sp>
      <p:sp>
        <p:nvSpPr>
          <p:cNvPr id="5" name="TextBox 4"/>
          <p:cNvSpPr txBox="1"/>
          <p:nvPr/>
        </p:nvSpPr>
        <p:spPr>
          <a:xfrm>
            <a:off x="6079754" y="3741456"/>
            <a:ext cx="2837684" cy="900257"/>
          </a:xfrm>
          <a:prstGeom prst="rect">
            <a:avLst/>
          </a:prstGeom>
          <a:noFill/>
        </p:spPr>
        <p:txBody>
          <a:bodyPr wrap="square" lIns="68589" tIns="34295" rIns="68589" bIns="34295" rtlCol="0">
            <a:spAutoFit/>
          </a:bodyPr>
          <a:lstStyle/>
          <a:p>
            <a:r>
              <a:rPr lang="ja-JP" altLang="en-US" dirty="0" smtClean="0">
                <a:solidFill>
                  <a:srgbClr val="000000"/>
                </a:solidFill>
                <a:latin typeface="MS PGothic" charset="-128"/>
                <a:ea typeface="MS PGothic" charset="-128"/>
                <a:cs typeface="MS PGothic" charset="-128"/>
              </a:rPr>
              <a:t>案件登録には</a:t>
            </a:r>
            <a:r>
              <a:rPr lang="en-US" altLang="ja-JP" dirty="0" err="1" smtClean="0">
                <a:solidFill>
                  <a:srgbClr val="000000"/>
                </a:solidFill>
                <a:latin typeface="MS PGothic" charset="-128"/>
                <a:ea typeface="MS PGothic" charset="-128"/>
                <a:cs typeface="MS PGothic" charset="-128"/>
              </a:rPr>
              <a:t>meraki</a:t>
            </a:r>
            <a:r>
              <a:rPr lang="ja-JP" altLang="en-US" dirty="0" smtClean="0">
                <a:solidFill>
                  <a:srgbClr val="000000"/>
                </a:solidFill>
                <a:latin typeface="MS PGothic" charset="-128"/>
                <a:ea typeface="MS PGothic" charset="-128"/>
                <a:cs typeface="MS PGothic" charset="-128"/>
              </a:rPr>
              <a:t>パートナーポータルへのログインが必要です</a:t>
            </a:r>
            <a:endParaRPr lang="en-US" dirty="0">
              <a:solidFill>
                <a:srgbClr val="000000"/>
              </a:solidFill>
              <a:latin typeface="MS PGothic" charset="-128"/>
              <a:ea typeface="MS PGothic" charset="-128"/>
              <a:cs typeface="MS PGothic" charset="-128"/>
            </a:endParaRPr>
          </a:p>
        </p:txBody>
      </p:sp>
    </p:spTree>
    <p:extLst>
      <p:ext uri="{BB962C8B-B14F-4D97-AF65-F5344CB8AC3E}">
        <p14:creationId xmlns:p14="http://schemas.microsoft.com/office/powerpoint/2010/main" val="23250145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descr="スクリーンショット 2016-01-20 午後2.22.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43" y="670"/>
            <a:ext cx="8748612" cy="5142161"/>
          </a:xfrm>
          <a:prstGeom prst="rect">
            <a:avLst/>
          </a:prstGeom>
        </p:spPr>
      </p:pic>
      <p:sp>
        <p:nvSpPr>
          <p:cNvPr id="5" name="TextBox 4"/>
          <p:cNvSpPr txBox="1"/>
          <p:nvPr/>
        </p:nvSpPr>
        <p:spPr>
          <a:xfrm>
            <a:off x="689921" y="3077427"/>
            <a:ext cx="2837684" cy="900257"/>
          </a:xfrm>
          <a:prstGeom prst="rect">
            <a:avLst/>
          </a:prstGeom>
          <a:noFill/>
        </p:spPr>
        <p:txBody>
          <a:bodyPr wrap="square" lIns="68589" tIns="34295" rIns="68589" bIns="34295" rtlCol="0">
            <a:spAutoFit/>
          </a:bodyPr>
          <a:lstStyle/>
          <a:p>
            <a:r>
              <a:rPr lang="ja-JP" altLang="en-US" dirty="0" smtClean="0">
                <a:solidFill>
                  <a:srgbClr val="000000"/>
                </a:solidFill>
                <a:latin typeface="MS PGothic" charset="-128"/>
                <a:ea typeface="MS PGothic" charset="-128"/>
                <a:cs typeface="MS PGothic" charset="-128"/>
              </a:rPr>
              <a:t>案件概要を英語で入力して申請</a:t>
            </a:r>
            <a:endParaRPr lang="en-US" altLang="ja-JP" dirty="0" smtClean="0">
              <a:solidFill>
                <a:srgbClr val="000000"/>
              </a:solidFill>
              <a:latin typeface="MS PGothic" charset="-128"/>
              <a:ea typeface="MS PGothic" charset="-128"/>
              <a:cs typeface="MS PGothic" charset="-128"/>
            </a:endParaRPr>
          </a:p>
          <a:p>
            <a:endParaRPr lang="en-US" dirty="0">
              <a:solidFill>
                <a:srgbClr val="000000"/>
              </a:solidFill>
              <a:latin typeface="MS PGothic" charset="-128"/>
              <a:ea typeface="MS PGothic" charset="-128"/>
              <a:cs typeface="MS PGothic" charset="-128"/>
            </a:endParaRPr>
          </a:p>
        </p:txBody>
      </p:sp>
    </p:spTree>
    <p:extLst>
      <p:ext uri="{BB962C8B-B14F-4D97-AF65-F5344CB8AC3E}">
        <p14:creationId xmlns:p14="http://schemas.microsoft.com/office/powerpoint/2010/main" val="20346760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t>パートナー様向けデモサイト</a:t>
            </a:r>
            <a:endParaRPr lang="en-US" dirty="0"/>
          </a:p>
        </p:txBody>
      </p:sp>
      <p:pic>
        <p:nvPicPr>
          <p:cNvPr id="4" name="Picture 3" descr="スクリーンショット 2015-12-07 午前6.07.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001" y="976774"/>
            <a:ext cx="6032501" cy="4166057"/>
          </a:xfrm>
          <a:prstGeom prst="rect">
            <a:avLst/>
          </a:prstGeom>
        </p:spPr>
      </p:pic>
      <p:sp>
        <p:nvSpPr>
          <p:cNvPr id="5" name="Rectangle 4"/>
          <p:cNvSpPr/>
          <p:nvPr/>
        </p:nvSpPr>
        <p:spPr>
          <a:xfrm>
            <a:off x="6536564" y="1172789"/>
            <a:ext cx="474318" cy="367161"/>
          </a:xfrm>
          <a:prstGeom prst="rect">
            <a:avLst/>
          </a:prstGeom>
          <a:noFill/>
          <a:ln w="539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a:p>
        </p:txBody>
      </p:sp>
    </p:spTree>
    <p:extLst>
      <p:ext uri="{BB962C8B-B14F-4D97-AF65-F5344CB8AC3E}">
        <p14:creationId xmlns:p14="http://schemas.microsoft.com/office/powerpoint/2010/main" val="1751203476"/>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スクリーンショット 2015-12-08 午前9.34.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157" y="670"/>
            <a:ext cx="8004211" cy="5142161"/>
          </a:xfrm>
          <a:prstGeom prst="rect">
            <a:avLst/>
          </a:prstGeom>
        </p:spPr>
      </p:pic>
      <p:sp>
        <p:nvSpPr>
          <p:cNvPr id="5" name="Rectangle 4"/>
          <p:cNvSpPr/>
          <p:nvPr/>
        </p:nvSpPr>
        <p:spPr>
          <a:xfrm>
            <a:off x="5985753" y="4463646"/>
            <a:ext cx="1756878" cy="321564"/>
          </a:xfrm>
          <a:prstGeom prst="rect">
            <a:avLst/>
          </a:prstGeom>
          <a:noFill/>
          <a:ln w="539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a:p>
        </p:txBody>
      </p:sp>
    </p:spTree>
    <p:extLst>
      <p:ext uri="{BB962C8B-B14F-4D97-AF65-F5344CB8AC3E}">
        <p14:creationId xmlns:p14="http://schemas.microsoft.com/office/powerpoint/2010/main" val="1530156716"/>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69854" y="940602"/>
            <a:ext cx="3161273" cy="3844609"/>
          </a:xfrm>
          <a:prstGeom prst="rect">
            <a:avLst/>
          </a:prstGeom>
          <a:noFill/>
          <a:ln w="539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a:p>
        </p:txBody>
      </p:sp>
      <p:pic>
        <p:nvPicPr>
          <p:cNvPr id="6" name="Picture 5" descr="スクリーンショット 2015-12-08 午前9.38.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709" y="670"/>
            <a:ext cx="8162302" cy="5142161"/>
          </a:xfrm>
          <a:prstGeom prst="rect">
            <a:avLst/>
          </a:prstGeom>
        </p:spPr>
      </p:pic>
      <p:sp>
        <p:nvSpPr>
          <p:cNvPr id="7" name="Rectangle 6"/>
          <p:cNvSpPr/>
          <p:nvPr/>
        </p:nvSpPr>
        <p:spPr>
          <a:xfrm>
            <a:off x="4528940" y="940602"/>
            <a:ext cx="3166028" cy="4005391"/>
          </a:xfrm>
          <a:prstGeom prst="rect">
            <a:avLst/>
          </a:prstGeom>
          <a:noFill/>
          <a:ln w="539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a:p>
        </p:txBody>
      </p:sp>
    </p:spTree>
    <p:extLst>
      <p:ext uri="{BB962C8B-B14F-4D97-AF65-F5344CB8AC3E}">
        <p14:creationId xmlns:p14="http://schemas.microsoft.com/office/powerpoint/2010/main" val="148468258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endParaRPr lang="en-US" dirty="0"/>
          </a:p>
        </p:txBody>
      </p:sp>
      <p:pic>
        <p:nvPicPr>
          <p:cNvPr id="4" name="Picture 3" descr="スクリーンショット 2015-12-07 午前6.09.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557"/>
            <a:ext cx="9144000" cy="4864266"/>
          </a:xfrm>
          <a:prstGeom prst="rect">
            <a:avLst/>
          </a:prstGeom>
        </p:spPr>
      </p:pic>
    </p:spTree>
    <p:extLst>
      <p:ext uri="{BB962C8B-B14F-4D97-AF65-F5344CB8AC3E}">
        <p14:creationId xmlns:p14="http://schemas.microsoft.com/office/powerpoint/2010/main" val="1350087777"/>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endParaRPr lang="en-US" dirty="0"/>
          </a:p>
        </p:txBody>
      </p:sp>
      <p:pic>
        <p:nvPicPr>
          <p:cNvPr id="4" name="Picture 3" descr="スクリーンショット 2015-12-08 午前9.39.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945"/>
            <a:ext cx="9144000" cy="4233683"/>
          </a:xfrm>
          <a:prstGeom prst="rect">
            <a:avLst/>
          </a:prstGeom>
        </p:spPr>
      </p:pic>
    </p:spTree>
    <p:extLst>
      <p:ext uri="{BB962C8B-B14F-4D97-AF65-F5344CB8AC3E}">
        <p14:creationId xmlns:p14="http://schemas.microsoft.com/office/powerpoint/2010/main" val="4037086410"/>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t>共同プライベートセミナーのご案内</a:t>
            </a:r>
            <a:endParaRPr lang="en-US" dirty="0"/>
          </a:p>
        </p:txBody>
      </p:sp>
      <p:pic>
        <p:nvPicPr>
          <p:cNvPr id="4" name="Picture 3"/>
          <p:cNvPicPr>
            <a:picLocks noChangeAspect="1"/>
          </p:cNvPicPr>
          <p:nvPr/>
        </p:nvPicPr>
        <p:blipFill>
          <a:blip r:embed="rId2"/>
          <a:stretch>
            <a:fillRect/>
          </a:stretch>
        </p:blipFill>
        <p:spPr>
          <a:xfrm>
            <a:off x="2253700" y="1397764"/>
            <a:ext cx="3297375" cy="3694295"/>
          </a:xfrm>
          <a:prstGeom prst="rect">
            <a:avLst/>
          </a:prstGeom>
        </p:spPr>
      </p:pic>
      <p:pic>
        <p:nvPicPr>
          <p:cNvPr id="5" name="Picture 4"/>
          <p:cNvPicPr>
            <a:picLocks noChangeAspect="1"/>
          </p:cNvPicPr>
          <p:nvPr/>
        </p:nvPicPr>
        <p:blipFill>
          <a:blip r:embed="rId3"/>
          <a:stretch>
            <a:fillRect/>
          </a:stretch>
        </p:blipFill>
        <p:spPr>
          <a:xfrm>
            <a:off x="5653353" y="829818"/>
            <a:ext cx="3396212" cy="4276725"/>
          </a:xfrm>
          <a:prstGeom prst="rect">
            <a:avLst/>
          </a:prstGeom>
        </p:spPr>
      </p:pic>
      <p:pic>
        <p:nvPicPr>
          <p:cNvPr id="6" name="Picture 10" descr="ebinar 062515 Energy Manag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93680"/>
            <a:ext cx="4287367" cy="258603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7" descr="//www.ciscomcon.com/sw/swchannel/images/users/31226/TempleteOnMeraki_eDMInvi_RegNowBtn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128961"/>
            <a:ext cx="1607762" cy="39290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423835" y="3845301"/>
            <a:ext cx="6242753" cy="346259"/>
          </a:xfrm>
          <a:prstGeom prst="rect">
            <a:avLst/>
          </a:prstGeom>
          <a:solidFill>
            <a:srgbClr val="FFFF00"/>
          </a:solidFill>
        </p:spPr>
        <p:txBody>
          <a:bodyPr wrap="none" lIns="68589" tIns="34295" rIns="68589" bIns="34295" rtlCol="0">
            <a:spAutoFit/>
          </a:bodyPr>
          <a:lstStyle/>
          <a:p>
            <a:r>
              <a:rPr lang="ja-JP" altLang="en-US" dirty="0" smtClean="0">
                <a:solidFill>
                  <a:srgbClr val="000000"/>
                </a:solidFill>
                <a:latin typeface="MS PGothic" charset="-128"/>
                <a:ea typeface="MS PGothic" charset="-128"/>
                <a:cs typeface="MS PGothic" charset="-128"/>
              </a:rPr>
              <a:t>参加されたエンドユーザ様</a:t>
            </a:r>
            <a:r>
              <a:rPr lang="en-US" altLang="ja-JP" dirty="0" smtClean="0">
                <a:solidFill>
                  <a:srgbClr val="000000"/>
                </a:solidFill>
                <a:latin typeface="MS PGothic" charset="-128"/>
                <a:ea typeface="MS PGothic" charset="-128"/>
                <a:cs typeface="MS PGothic" charset="-128"/>
              </a:rPr>
              <a:t>1</a:t>
            </a:r>
            <a:r>
              <a:rPr lang="ja-JP" altLang="en-US" dirty="0" smtClean="0">
                <a:solidFill>
                  <a:srgbClr val="000000"/>
                </a:solidFill>
                <a:latin typeface="MS PGothic" charset="-128"/>
                <a:ea typeface="MS PGothic" charset="-128"/>
                <a:cs typeface="MS PGothic" charset="-128"/>
              </a:rPr>
              <a:t>社につき</a:t>
            </a:r>
            <a:r>
              <a:rPr lang="en-US" altLang="ja-JP" dirty="0" smtClean="0">
                <a:solidFill>
                  <a:srgbClr val="000000"/>
                </a:solidFill>
                <a:latin typeface="MS PGothic" charset="-128"/>
                <a:ea typeface="MS PGothic" charset="-128"/>
                <a:cs typeface="MS PGothic" charset="-128"/>
              </a:rPr>
              <a:t>1</a:t>
            </a:r>
            <a:r>
              <a:rPr lang="ja-JP" altLang="en-US" dirty="0" smtClean="0">
                <a:solidFill>
                  <a:srgbClr val="000000"/>
                </a:solidFill>
                <a:latin typeface="MS PGothic" charset="-128"/>
                <a:ea typeface="MS PGothic" charset="-128"/>
                <a:cs typeface="MS PGothic" charset="-128"/>
              </a:rPr>
              <a:t>台フリー</a:t>
            </a:r>
            <a:r>
              <a:rPr lang="en-US" altLang="ja-JP" dirty="0" smtClean="0">
                <a:solidFill>
                  <a:srgbClr val="000000"/>
                </a:solidFill>
                <a:latin typeface="MS PGothic" charset="-128"/>
                <a:ea typeface="MS PGothic" charset="-128"/>
                <a:cs typeface="MS PGothic" charset="-128"/>
              </a:rPr>
              <a:t>AP</a:t>
            </a:r>
            <a:r>
              <a:rPr lang="ja-JP" altLang="en-US" dirty="0" smtClean="0">
                <a:solidFill>
                  <a:srgbClr val="000000"/>
                </a:solidFill>
                <a:latin typeface="MS PGothic" charset="-128"/>
                <a:ea typeface="MS PGothic" charset="-128"/>
                <a:cs typeface="MS PGothic" charset="-128"/>
              </a:rPr>
              <a:t>提供可能です</a:t>
            </a:r>
            <a:endParaRPr lang="en-US" dirty="0">
              <a:solidFill>
                <a:srgbClr val="000000"/>
              </a:solidFill>
              <a:latin typeface="MS PGothic" charset="-128"/>
              <a:ea typeface="MS PGothic" charset="-128"/>
              <a:cs typeface="MS PGothic" charset="-128"/>
            </a:endParaRPr>
          </a:p>
        </p:txBody>
      </p:sp>
    </p:spTree>
    <p:extLst>
      <p:ext uri="{BB962C8B-B14F-4D97-AF65-F5344CB8AC3E}">
        <p14:creationId xmlns:p14="http://schemas.microsoft.com/office/powerpoint/2010/main" val="1323444242"/>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Meraki</a:t>
            </a:r>
            <a:r>
              <a:rPr lang="ja-JP" altLang="en-US" dirty="0" smtClean="0"/>
              <a:t>のポジショニング</a:t>
            </a:r>
            <a:endParaRPr lang="en-US" dirty="0"/>
          </a:p>
        </p:txBody>
      </p:sp>
      <p:sp>
        <p:nvSpPr>
          <p:cNvPr id="4" name="Pentagon 3"/>
          <p:cNvSpPr/>
          <p:nvPr/>
        </p:nvSpPr>
        <p:spPr>
          <a:xfrm rot="16200000">
            <a:off x="2613819" y="-1464885"/>
            <a:ext cx="3894356" cy="8484669"/>
          </a:xfrm>
          <a:prstGeom prst="homePlate">
            <a:avLst>
              <a:gd name="adj" fmla="val 16614"/>
            </a:avLst>
          </a:prstGeom>
          <a:gradFill flip="none" rotWithShape="1">
            <a:gsLst>
              <a:gs pos="0">
                <a:schemeClr val="bg1">
                  <a:lumMod val="65000"/>
                </a:schemeClr>
              </a:gs>
              <a:gs pos="17000">
                <a:schemeClr val="bg1">
                  <a:lumMod val="75000"/>
                </a:schemeClr>
              </a:gs>
              <a:gs pos="100000">
                <a:schemeClr val="bg1">
                  <a:lumMod val="85000"/>
                </a:schemeClr>
              </a:gs>
            </a:gsLst>
            <a:lin ang="10800000" scaled="1"/>
            <a:tileRect/>
          </a:gradFill>
          <a:ln w="9525" algn="ctr">
            <a:solidFill>
              <a:schemeClr val="bg1"/>
            </a:solidFill>
            <a:miter lim="800000"/>
            <a:headEnd/>
            <a:tailEnd/>
          </a:ln>
          <a:effectLst>
            <a:outerShdw blurRad="63500" algn="ctr" rotWithShape="0">
              <a:prstClr val="black">
                <a:alpha val="40000"/>
              </a:prstClr>
            </a:outerShdw>
          </a:effectLst>
          <a:scene3d>
            <a:camera prst="orthographicFront"/>
            <a:lightRig rig="threePt" dir="t">
              <a:rot lat="0" lon="0" rev="15000000"/>
            </a:lightRig>
          </a:scene3d>
          <a:sp3d/>
        </p:spPr>
        <p:txBody>
          <a:bodyPr vert="horz" wrap="square" lIns="20574" tIns="20574" rIns="20574" bIns="20574" anchor="ctr" anchorCtr="0">
            <a:noAutofit/>
          </a:bodyPr>
          <a:lstStyle/>
          <a:p>
            <a:pPr algn="ctr">
              <a:lnSpc>
                <a:spcPct val="90000"/>
              </a:lnSpc>
              <a:spcBef>
                <a:spcPts val="450"/>
              </a:spcBef>
            </a:pPr>
            <a:endParaRPr lang="en-US" b="1" dirty="0">
              <a:solidFill>
                <a:srgbClr val="FFFFFF"/>
              </a:solidFill>
              <a:effectLst>
                <a:outerShdw blurRad="38100" dist="38100" dir="2700000" algn="tl">
                  <a:srgbClr val="000000">
                    <a:alpha val="43137"/>
                  </a:srgbClr>
                </a:outerShdw>
              </a:effectLst>
              <a:ea typeface="ＭＳ Ｐゴシック" charset="0"/>
              <a:cs typeface="ＭＳ Ｐゴシック" charset="0"/>
            </a:endParaRPr>
          </a:p>
        </p:txBody>
      </p:sp>
      <p:grpSp>
        <p:nvGrpSpPr>
          <p:cNvPr id="5" name="Group 4"/>
          <p:cNvGrpSpPr/>
          <p:nvPr/>
        </p:nvGrpSpPr>
        <p:grpSpPr>
          <a:xfrm>
            <a:off x="546520" y="3669900"/>
            <a:ext cx="2927175" cy="913849"/>
            <a:chOff x="358928" y="5111897"/>
            <a:chExt cx="8422214" cy="1290412"/>
          </a:xfrm>
        </p:grpSpPr>
        <p:sp>
          <p:nvSpPr>
            <p:cNvPr id="6" name="Rectangle 5"/>
            <p:cNvSpPr/>
            <p:nvPr/>
          </p:nvSpPr>
          <p:spPr>
            <a:xfrm>
              <a:off x="358929" y="5629115"/>
              <a:ext cx="8422213" cy="773194"/>
            </a:xfrm>
            <a:prstGeom prst="rect">
              <a:avLst/>
            </a:prstGeom>
            <a:gradFill>
              <a:gsLst>
                <a:gs pos="0">
                  <a:srgbClr val="CBDB2A"/>
                </a:gs>
                <a:gs pos="50000">
                  <a:srgbClr val="3EB549"/>
                </a:gs>
                <a:gs pos="100000">
                  <a:srgbClr val="02928C"/>
                </a:gs>
              </a:gsLst>
              <a:lin ang="5400000" scaled="0"/>
            </a:gra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82832" rtlCol="0" anchor="ctr"/>
            <a:lstStyle/>
            <a:p>
              <a:pPr algn="ctr" fontAlgn="base">
                <a:spcBef>
                  <a:spcPct val="0"/>
                </a:spcBef>
                <a:spcAft>
                  <a:spcPct val="0"/>
                </a:spcAft>
              </a:pPr>
              <a:r>
                <a:rPr lang="ja-JP" altLang="en-US" sz="1500" b="1" dirty="0">
                  <a:solidFill>
                    <a:srgbClr val="FFFFFF"/>
                  </a:solidFill>
                  <a:effectLst>
                    <a:outerShdw blurRad="50800" dist="12700" dir="5400000" algn="ctr" rotWithShape="0">
                      <a:srgbClr val="000000">
                        <a:alpha val="30000"/>
                      </a:srgbClr>
                    </a:outerShdw>
                  </a:effectLst>
                  <a:latin typeface="Arial"/>
                  <a:ea typeface="ＭＳ Ｐゴシック"/>
                </a:rPr>
                <a:t>柔軟性</a:t>
              </a:r>
              <a:endParaRPr lang="en-US" altLang="ja-JP" sz="1500" b="1" dirty="0">
                <a:solidFill>
                  <a:srgbClr val="FFFFFF"/>
                </a:solidFill>
                <a:effectLst>
                  <a:outerShdw blurRad="50800" dist="12700" dir="5400000" algn="ctr" rotWithShape="0">
                    <a:srgbClr val="000000">
                      <a:alpha val="30000"/>
                    </a:srgbClr>
                  </a:outerShdw>
                </a:effectLst>
                <a:latin typeface="Arial"/>
                <a:ea typeface="ＭＳ Ｐゴシック"/>
              </a:endParaRPr>
            </a:p>
            <a:p>
              <a:pPr algn="ctr" fontAlgn="base">
                <a:spcBef>
                  <a:spcPct val="0"/>
                </a:spcBef>
                <a:spcAft>
                  <a:spcPct val="0"/>
                </a:spcAft>
              </a:pPr>
              <a:r>
                <a:rPr lang="ja-JP" altLang="en-US" sz="1500" b="1" dirty="0">
                  <a:solidFill>
                    <a:srgbClr val="FFFFFF"/>
                  </a:solidFill>
                  <a:effectLst>
                    <a:outerShdw blurRad="50800" dist="12700" dir="5400000" algn="ctr" rotWithShape="0">
                      <a:srgbClr val="000000">
                        <a:alpha val="30000"/>
                      </a:srgbClr>
                    </a:outerShdw>
                  </a:effectLst>
                  <a:latin typeface="Arial"/>
                  <a:ea typeface="ＭＳ Ｐゴシック"/>
                </a:rPr>
                <a:t>機能の蓄積とカスタマイズ</a:t>
              </a:r>
              <a:endParaRPr lang="en-US" sz="1500" b="1" dirty="0">
                <a:solidFill>
                  <a:srgbClr val="FFFFFF"/>
                </a:solidFill>
                <a:effectLst>
                  <a:outerShdw blurRad="50800" dist="12700" dir="5400000" algn="ctr" rotWithShape="0">
                    <a:srgbClr val="000000">
                      <a:alpha val="30000"/>
                    </a:srgbClr>
                  </a:outerShdw>
                </a:effectLst>
                <a:latin typeface="Arial"/>
              </a:endParaRPr>
            </a:p>
          </p:txBody>
        </p:sp>
        <p:sp>
          <p:nvSpPr>
            <p:cNvPr id="7" name="Trapezoid 6"/>
            <p:cNvSpPr/>
            <p:nvPr/>
          </p:nvSpPr>
          <p:spPr>
            <a:xfrm>
              <a:off x="358928" y="5111897"/>
              <a:ext cx="8422214" cy="513343"/>
            </a:xfrm>
            <a:prstGeom prst="trapezoid">
              <a:avLst>
                <a:gd name="adj" fmla="val 156739"/>
              </a:avLst>
            </a:prstGeom>
            <a:gradFill>
              <a:gsLst>
                <a:gs pos="0">
                  <a:srgbClr val="CBDB2A"/>
                </a:gs>
                <a:gs pos="50000">
                  <a:srgbClr val="3EB549"/>
                </a:gs>
                <a:gs pos="100000">
                  <a:srgbClr val="02928C"/>
                </a:gs>
              </a:gsLst>
              <a:lin ang="5400000" scaled="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dirty="0">
                <a:solidFill>
                  <a:srgbClr val="FFFFFF"/>
                </a:solidFill>
                <a:latin typeface="Arial"/>
              </a:endParaRPr>
            </a:p>
          </p:txBody>
        </p:sp>
      </p:grpSp>
      <p:grpSp>
        <p:nvGrpSpPr>
          <p:cNvPr id="8" name="Group 7"/>
          <p:cNvGrpSpPr/>
          <p:nvPr/>
        </p:nvGrpSpPr>
        <p:grpSpPr>
          <a:xfrm>
            <a:off x="5643008" y="3669900"/>
            <a:ext cx="2937758" cy="913849"/>
            <a:chOff x="358928" y="5111897"/>
            <a:chExt cx="8422214" cy="1290412"/>
          </a:xfrm>
        </p:grpSpPr>
        <p:sp>
          <p:nvSpPr>
            <p:cNvPr id="9" name="Trapezoid 8"/>
            <p:cNvSpPr/>
            <p:nvPr/>
          </p:nvSpPr>
          <p:spPr>
            <a:xfrm>
              <a:off x="358928" y="5111897"/>
              <a:ext cx="8422213" cy="513343"/>
            </a:xfrm>
            <a:prstGeom prst="trapezoid">
              <a:avLst>
                <a:gd name="adj" fmla="val 156739"/>
              </a:avLst>
            </a:prstGeom>
            <a:gradFill>
              <a:gsLst>
                <a:gs pos="0">
                  <a:srgbClr val="CBDB2A"/>
                </a:gs>
                <a:gs pos="50000">
                  <a:srgbClr val="3EB549"/>
                </a:gs>
                <a:gs pos="100000">
                  <a:srgbClr val="02928C"/>
                </a:gs>
              </a:gsLst>
              <a:lin ang="5400000" scaled="0"/>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dirty="0">
                <a:solidFill>
                  <a:srgbClr val="FFFFFF"/>
                </a:solidFill>
                <a:latin typeface="Arial"/>
              </a:endParaRPr>
            </a:p>
          </p:txBody>
        </p:sp>
        <p:sp>
          <p:nvSpPr>
            <p:cNvPr id="10" name="Rectangle 9"/>
            <p:cNvSpPr/>
            <p:nvPr/>
          </p:nvSpPr>
          <p:spPr>
            <a:xfrm>
              <a:off x="358929" y="5629115"/>
              <a:ext cx="8422213" cy="773194"/>
            </a:xfrm>
            <a:prstGeom prst="rect">
              <a:avLst/>
            </a:prstGeom>
            <a:gradFill>
              <a:gsLst>
                <a:gs pos="0">
                  <a:srgbClr val="CBDB2A"/>
                </a:gs>
                <a:gs pos="50000">
                  <a:srgbClr val="3EB549"/>
                </a:gs>
                <a:gs pos="100000">
                  <a:srgbClr val="02928C"/>
                </a:gs>
              </a:gsLst>
              <a:lin ang="5400000" scaled="0"/>
            </a:gra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82832" rtlCol="0" anchor="ctr"/>
            <a:lstStyle/>
            <a:p>
              <a:pPr algn="ctr" fontAlgn="base">
                <a:spcBef>
                  <a:spcPct val="0"/>
                </a:spcBef>
                <a:spcAft>
                  <a:spcPct val="0"/>
                </a:spcAft>
              </a:pPr>
              <a:r>
                <a:rPr lang="ja-JP" altLang="en-US" sz="1500" b="1" dirty="0">
                  <a:solidFill>
                    <a:srgbClr val="FFFFFF"/>
                  </a:solidFill>
                  <a:effectLst>
                    <a:outerShdw blurRad="50800" dist="12700" dir="5400000" algn="ctr" rotWithShape="0">
                      <a:srgbClr val="000000">
                        <a:alpha val="30000"/>
                      </a:srgbClr>
                    </a:outerShdw>
                  </a:effectLst>
                  <a:latin typeface="Arial"/>
                  <a:ea typeface="ＭＳ Ｐゴシック"/>
                </a:rPr>
                <a:t>管理性</a:t>
              </a:r>
              <a:endParaRPr lang="en-US" altLang="ja-JP" sz="1500" b="1" dirty="0">
                <a:solidFill>
                  <a:srgbClr val="FFFFFF"/>
                </a:solidFill>
                <a:effectLst>
                  <a:outerShdw blurRad="50800" dist="12700" dir="5400000" algn="ctr" rotWithShape="0">
                    <a:srgbClr val="000000">
                      <a:alpha val="30000"/>
                    </a:srgbClr>
                  </a:outerShdw>
                </a:effectLst>
                <a:latin typeface="Arial"/>
                <a:ea typeface="ＭＳ Ｐゴシック"/>
              </a:endParaRPr>
            </a:p>
            <a:p>
              <a:pPr algn="ctr" fontAlgn="base">
                <a:spcBef>
                  <a:spcPct val="0"/>
                </a:spcBef>
                <a:spcAft>
                  <a:spcPct val="0"/>
                </a:spcAft>
              </a:pPr>
              <a:r>
                <a:rPr lang="ja-JP" altLang="en-US" sz="1500" b="1" dirty="0">
                  <a:solidFill>
                    <a:srgbClr val="FFFFFF"/>
                  </a:solidFill>
                  <a:effectLst>
                    <a:outerShdw blurRad="50800" dist="12700" dir="5400000" algn="ctr" rotWithShape="0">
                      <a:srgbClr val="000000">
                        <a:alpha val="30000"/>
                      </a:srgbClr>
                    </a:outerShdw>
                  </a:effectLst>
                  <a:latin typeface="Arial"/>
                  <a:ea typeface="ＭＳ Ｐゴシック"/>
                </a:rPr>
                <a:t>少数の</a:t>
              </a:r>
              <a:r>
                <a:rPr lang="en-US" altLang="ja-JP" sz="1500" b="1" dirty="0">
                  <a:solidFill>
                    <a:srgbClr val="FFFFFF"/>
                  </a:solidFill>
                  <a:effectLst>
                    <a:outerShdw blurRad="50800" dist="12700" dir="5400000" algn="ctr" rotWithShape="0">
                      <a:srgbClr val="000000">
                        <a:alpha val="30000"/>
                      </a:srgbClr>
                    </a:outerShdw>
                  </a:effectLst>
                  <a:latin typeface="Arial"/>
                  <a:ea typeface="ＭＳ Ｐゴシック"/>
                </a:rPr>
                <a:t>IT</a:t>
              </a:r>
              <a:r>
                <a:rPr lang="ja-JP" altLang="en-US" sz="1500" b="1" dirty="0">
                  <a:solidFill>
                    <a:srgbClr val="FFFFFF"/>
                  </a:solidFill>
                  <a:effectLst>
                    <a:outerShdw blurRad="50800" dist="12700" dir="5400000" algn="ctr" rotWithShape="0">
                      <a:srgbClr val="000000">
                        <a:alpha val="30000"/>
                      </a:srgbClr>
                    </a:outerShdw>
                  </a:effectLst>
                  <a:latin typeface="Arial"/>
                  <a:ea typeface="ＭＳ Ｐゴシック"/>
                </a:rPr>
                <a:t>管理者・多拠点サポート</a:t>
              </a:r>
              <a:endParaRPr lang="en-US" sz="1500" b="1" dirty="0">
                <a:solidFill>
                  <a:srgbClr val="FFFFFF"/>
                </a:solidFill>
                <a:effectLst>
                  <a:outerShdw blurRad="50800" dist="12700" dir="5400000" algn="ctr" rotWithShape="0">
                    <a:srgbClr val="000000">
                      <a:alpha val="30000"/>
                    </a:srgbClr>
                  </a:outerShdw>
                </a:effectLst>
                <a:latin typeface="Arial"/>
              </a:endParaRPr>
            </a:p>
          </p:txBody>
        </p:sp>
      </p:grpSp>
      <p:sp>
        <p:nvSpPr>
          <p:cNvPr id="11" name="Round Same Side Corner Rectangle 10"/>
          <p:cNvSpPr/>
          <p:nvPr/>
        </p:nvSpPr>
        <p:spPr bwMode="auto">
          <a:xfrm>
            <a:off x="6082919" y="1570990"/>
            <a:ext cx="2057936" cy="2362205"/>
          </a:xfrm>
          <a:prstGeom prst="round2SameRect">
            <a:avLst>
              <a:gd name="adj1" fmla="val 2275"/>
              <a:gd name="adj2" fmla="val 0"/>
            </a:avLst>
          </a:prstGeom>
          <a:solidFill>
            <a:schemeClr val="bg1"/>
          </a:solidFill>
          <a:ln>
            <a:noFill/>
          </a:ln>
          <a:effectLst>
            <a:outerShdw blurRad="63500" algn="ctr" rotWithShape="0">
              <a:prstClr val="black">
                <a:alpha val="40000"/>
              </a:prstClr>
            </a:outerShdw>
          </a:effectLst>
          <a:extLs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38100" tIns="38100" rIns="38100" bIns="38100" anchor="ctr"/>
          <a:lstStyle/>
          <a:p>
            <a:pPr algn="ctr" fontAlgn="base">
              <a:spcBef>
                <a:spcPct val="0"/>
              </a:spcBef>
              <a:spcAft>
                <a:spcPct val="0"/>
              </a:spcAft>
            </a:pPr>
            <a:endParaRPr lang="en-US" sz="800" b="1" dirty="0">
              <a:solidFill>
                <a:srgbClr val="FFFFFF"/>
              </a:solidFill>
              <a:latin typeface="Calibri"/>
              <a:ea typeface="ＭＳ Ｐゴシック" charset="0"/>
              <a:cs typeface="Calibri"/>
            </a:endParaRPr>
          </a:p>
        </p:txBody>
      </p:sp>
      <p:sp>
        <p:nvSpPr>
          <p:cNvPr id="12" name="Rectangle 11"/>
          <p:cNvSpPr/>
          <p:nvPr/>
        </p:nvSpPr>
        <p:spPr>
          <a:xfrm>
            <a:off x="1230792" y="946510"/>
            <a:ext cx="6674998" cy="623048"/>
          </a:xfrm>
          <a:prstGeom prst="rect">
            <a:avLst/>
          </a:prstGeom>
        </p:spPr>
        <p:txBody>
          <a:bodyPr wrap="square" lIns="68580" tIns="34291" rIns="68580" bIns="34291">
            <a:spAutoFit/>
          </a:bodyPr>
          <a:lstStyle/>
          <a:p>
            <a:pPr algn="ctr" fontAlgn="base">
              <a:spcBef>
                <a:spcPct val="0"/>
              </a:spcBef>
              <a:spcAft>
                <a:spcPct val="0"/>
              </a:spcAft>
            </a:pPr>
            <a:r>
              <a:rPr lang="en-US" b="1" dirty="0">
                <a:solidFill>
                  <a:srgbClr val="5A5A5A"/>
                </a:solidFill>
                <a:ea typeface="ＭＳ Ｐゴシック" charset="0"/>
                <a:cs typeface="ＭＳ Ｐゴシック" charset="0"/>
              </a:rPr>
              <a:t>Cisco</a:t>
            </a:r>
            <a:br>
              <a:rPr lang="en-US" b="1" dirty="0">
                <a:solidFill>
                  <a:srgbClr val="5A5A5A"/>
                </a:solidFill>
                <a:ea typeface="ＭＳ Ｐゴシック" charset="0"/>
                <a:cs typeface="ＭＳ Ｐゴシック" charset="0"/>
              </a:rPr>
            </a:br>
            <a:r>
              <a:rPr lang="en-US" b="1" dirty="0">
                <a:solidFill>
                  <a:srgbClr val="5A5A5A"/>
                </a:solidFill>
                <a:ea typeface="ＭＳ Ｐゴシック" charset="0"/>
                <a:cs typeface="ＭＳ Ｐゴシック" charset="0"/>
              </a:rPr>
              <a:t>Architecture</a:t>
            </a:r>
          </a:p>
        </p:txBody>
      </p:sp>
      <p:sp>
        <p:nvSpPr>
          <p:cNvPr id="13" name="Round Same Side Corner Rectangle 12"/>
          <p:cNvSpPr/>
          <p:nvPr/>
        </p:nvSpPr>
        <p:spPr bwMode="auto">
          <a:xfrm>
            <a:off x="981138" y="1570990"/>
            <a:ext cx="2057936" cy="2362205"/>
          </a:xfrm>
          <a:prstGeom prst="round2SameRect">
            <a:avLst>
              <a:gd name="adj1" fmla="val 2275"/>
              <a:gd name="adj2" fmla="val 0"/>
            </a:avLst>
          </a:prstGeom>
          <a:solidFill>
            <a:schemeClr val="bg1"/>
          </a:solidFill>
          <a:ln>
            <a:noFill/>
          </a:ln>
          <a:effectLst>
            <a:outerShdw blurRad="63500" algn="ctr" rotWithShape="0">
              <a:prstClr val="black">
                <a:alpha val="40000"/>
              </a:prstClr>
            </a:outerShdw>
          </a:effectLst>
          <a:extLs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38100" tIns="38100" rIns="38100" bIns="38100" anchor="ctr"/>
          <a:lstStyle/>
          <a:p>
            <a:pPr algn="ctr" fontAlgn="base">
              <a:spcBef>
                <a:spcPct val="0"/>
              </a:spcBef>
              <a:spcAft>
                <a:spcPct val="0"/>
              </a:spcAft>
            </a:pPr>
            <a:endParaRPr lang="en-US" sz="800" b="1" dirty="0">
              <a:solidFill>
                <a:srgbClr val="FFFFFF"/>
              </a:solidFill>
              <a:latin typeface="Calibri"/>
              <a:ea typeface="ＭＳ Ｐゴシック" charset="0"/>
              <a:cs typeface="Calibri"/>
            </a:endParaRPr>
          </a:p>
        </p:txBody>
      </p:sp>
      <p:sp>
        <p:nvSpPr>
          <p:cNvPr id="14" name="Rectangle 13"/>
          <p:cNvSpPr/>
          <p:nvPr/>
        </p:nvSpPr>
        <p:spPr>
          <a:xfrm>
            <a:off x="950956" y="1603130"/>
            <a:ext cx="2118303" cy="407604"/>
          </a:xfrm>
          <a:prstGeom prst="rect">
            <a:avLst/>
          </a:prstGeom>
        </p:spPr>
        <p:txBody>
          <a:bodyPr wrap="square" lIns="68580" tIns="34291" rIns="68580" bIns="34291">
            <a:spAutoFit/>
          </a:bodyPr>
          <a:lstStyle/>
          <a:p>
            <a:pPr algn="ctr" fontAlgn="base">
              <a:spcBef>
                <a:spcPct val="0"/>
              </a:spcBef>
              <a:spcAft>
                <a:spcPct val="0"/>
              </a:spcAft>
            </a:pPr>
            <a:r>
              <a:rPr lang="en-US" sz="1100" b="1" dirty="0">
                <a:solidFill>
                  <a:srgbClr val="676767"/>
                </a:solidFill>
                <a:ea typeface="ＭＳ Ｐゴシック" charset="0"/>
                <a:cs typeface="ＭＳ Ｐゴシック" charset="0"/>
              </a:rPr>
              <a:t>Cisco </a:t>
            </a:r>
            <a:r>
              <a:rPr lang="ja-JP" altLang="en-US" sz="1100" b="1" dirty="0">
                <a:solidFill>
                  <a:srgbClr val="676767"/>
                </a:solidFill>
                <a:ea typeface="ＭＳ Ｐゴシック" charset="0"/>
                <a:cs typeface="ＭＳ Ｐゴシック" charset="0"/>
              </a:rPr>
              <a:t>エンタープライズ</a:t>
            </a:r>
            <a:endParaRPr lang="en-US" altLang="ja-JP" sz="1100" b="1" dirty="0">
              <a:solidFill>
                <a:srgbClr val="676767"/>
              </a:solidFill>
              <a:ea typeface="ＭＳ Ｐゴシック" charset="0"/>
              <a:cs typeface="ＭＳ Ｐゴシック" charset="0"/>
            </a:endParaRPr>
          </a:p>
          <a:p>
            <a:pPr algn="ctr" fontAlgn="base">
              <a:spcBef>
                <a:spcPct val="0"/>
              </a:spcBef>
              <a:spcAft>
                <a:spcPct val="0"/>
              </a:spcAft>
            </a:pPr>
            <a:r>
              <a:rPr lang="ja-JP" altLang="en-US" sz="1100" b="1" dirty="0">
                <a:solidFill>
                  <a:srgbClr val="676767"/>
                </a:solidFill>
                <a:ea typeface="ＭＳ Ｐゴシック" charset="0"/>
                <a:cs typeface="ＭＳ Ｐゴシック" charset="0"/>
              </a:rPr>
              <a:t>ネットワーク製品</a:t>
            </a:r>
            <a:endParaRPr lang="en-US" sz="1100" b="1" dirty="0">
              <a:solidFill>
                <a:srgbClr val="676767"/>
              </a:solidFill>
              <a:ea typeface="ＭＳ Ｐゴシック" charset="0"/>
              <a:cs typeface="ＭＳ Ｐゴシック" charset="0"/>
            </a:endParaRPr>
          </a:p>
        </p:txBody>
      </p:sp>
      <p:sp>
        <p:nvSpPr>
          <p:cNvPr id="15" name="Rounded Rectangle 14"/>
          <p:cNvSpPr/>
          <p:nvPr/>
        </p:nvSpPr>
        <p:spPr>
          <a:xfrm>
            <a:off x="1152634" y="2548638"/>
            <a:ext cx="1714947" cy="371099"/>
          </a:xfrm>
          <a:prstGeom prst="roundRect">
            <a:avLst>
              <a:gd name="adj" fmla="val 5399"/>
            </a:avLst>
          </a:prstGeom>
          <a:solidFill>
            <a:schemeClr val="tx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2309" tIns="41155" rIns="82309" bIns="41155" rtlCol="0" anchor="ctr"/>
          <a:lstStyle/>
          <a:p>
            <a:pPr algn="ctr" fontAlgn="base">
              <a:spcBef>
                <a:spcPct val="0"/>
              </a:spcBef>
              <a:spcAft>
                <a:spcPct val="0"/>
              </a:spcAft>
            </a:pPr>
            <a:r>
              <a:rPr lang="en-US" sz="1200" b="1" dirty="0">
                <a:solidFill>
                  <a:srgbClr val="FFFFFF"/>
                </a:solidFill>
                <a:latin typeface="Arial"/>
              </a:rPr>
              <a:t>ISR / ASA</a:t>
            </a:r>
          </a:p>
        </p:txBody>
      </p:sp>
      <p:sp>
        <p:nvSpPr>
          <p:cNvPr id="16" name="Rounded Rectangle 15"/>
          <p:cNvSpPr/>
          <p:nvPr/>
        </p:nvSpPr>
        <p:spPr>
          <a:xfrm>
            <a:off x="1152634" y="3019227"/>
            <a:ext cx="1714947" cy="371099"/>
          </a:xfrm>
          <a:prstGeom prst="roundRect">
            <a:avLst>
              <a:gd name="adj" fmla="val 5399"/>
            </a:avLst>
          </a:prstGeom>
          <a:solidFill>
            <a:schemeClr val="tx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2309" tIns="41155" rIns="82309" bIns="41155" rtlCol="0" anchor="ctr"/>
          <a:lstStyle/>
          <a:p>
            <a:pPr algn="ctr" fontAlgn="base">
              <a:spcBef>
                <a:spcPct val="0"/>
              </a:spcBef>
              <a:spcAft>
                <a:spcPct val="0"/>
              </a:spcAft>
            </a:pPr>
            <a:r>
              <a:rPr lang="en-US" sz="1200" b="1" dirty="0">
                <a:solidFill>
                  <a:srgbClr val="FFFFFF"/>
                </a:solidFill>
                <a:latin typeface="Arial"/>
              </a:rPr>
              <a:t>Catalyst</a:t>
            </a:r>
            <a:r>
              <a:rPr lang="ja-JP" altLang="en-US" sz="1200" b="1" dirty="0">
                <a:solidFill>
                  <a:srgbClr val="FFFFFF"/>
                </a:solidFill>
                <a:latin typeface="Arial"/>
                <a:ea typeface="ＭＳ Ｐゴシック"/>
              </a:rPr>
              <a:t>スイッチ</a:t>
            </a:r>
            <a:endParaRPr lang="en-US" sz="1200" b="1" dirty="0">
              <a:solidFill>
                <a:srgbClr val="FFFFFF"/>
              </a:solidFill>
              <a:latin typeface="Arial"/>
            </a:endParaRPr>
          </a:p>
        </p:txBody>
      </p:sp>
      <p:sp>
        <p:nvSpPr>
          <p:cNvPr id="17" name="Rounded Rectangle 16"/>
          <p:cNvSpPr/>
          <p:nvPr/>
        </p:nvSpPr>
        <p:spPr>
          <a:xfrm>
            <a:off x="1152634" y="3489819"/>
            <a:ext cx="1714947" cy="371099"/>
          </a:xfrm>
          <a:prstGeom prst="roundRect">
            <a:avLst>
              <a:gd name="adj" fmla="val 5399"/>
            </a:avLst>
          </a:prstGeom>
          <a:solidFill>
            <a:schemeClr val="tx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2309" tIns="41155" rIns="82309" bIns="41155" rtlCol="0" anchor="ctr"/>
          <a:lstStyle/>
          <a:p>
            <a:pPr algn="ctr" fontAlgn="base">
              <a:spcBef>
                <a:spcPct val="0"/>
              </a:spcBef>
              <a:spcAft>
                <a:spcPct val="0"/>
              </a:spcAft>
            </a:pPr>
            <a:r>
              <a:rPr lang="en-US" sz="1200" b="1" dirty="0">
                <a:solidFill>
                  <a:srgbClr val="FFFFFF"/>
                </a:solidFill>
                <a:latin typeface="Arial"/>
              </a:rPr>
              <a:t>Aironet</a:t>
            </a:r>
          </a:p>
          <a:p>
            <a:pPr algn="ctr" fontAlgn="base">
              <a:spcBef>
                <a:spcPct val="0"/>
              </a:spcBef>
              <a:spcAft>
                <a:spcPct val="0"/>
              </a:spcAft>
            </a:pPr>
            <a:r>
              <a:rPr lang="ja-JP" altLang="en-US" sz="1200" b="1" dirty="0">
                <a:solidFill>
                  <a:srgbClr val="FFFFFF"/>
                </a:solidFill>
                <a:latin typeface="Arial"/>
                <a:ea typeface="ＭＳ Ｐゴシック"/>
              </a:rPr>
              <a:t>アクセスポイント</a:t>
            </a:r>
            <a:endParaRPr lang="en-US" sz="1200" b="1" dirty="0">
              <a:solidFill>
                <a:srgbClr val="FFFFFF"/>
              </a:solidFill>
              <a:latin typeface="Arial"/>
            </a:endParaRPr>
          </a:p>
        </p:txBody>
      </p:sp>
      <p:sp>
        <p:nvSpPr>
          <p:cNvPr id="18" name="Rounded Rectangle 17"/>
          <p:cNvSpPr/>
          <p:nvPr/>
        </p:nvSpPr>
        <p:spPr>
          <a:xfrm>
            <a:off x="1152634" y="1983709"/>
            <a:ext cx="1714947" cy="465437"/>
          </a:xfrm>
          <a:prstGeom prst="roundRect">
            <a:avLst>
              <a:gd name="adj" fmla="val 5399"/>
            </a:avLst>
          </a:prstGeom>
          <a:solidFill>
            <a:schemeClr val="tx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2309" tIns="41155" rIns="82309" bIns="41155" rtlCol="0" anchor="ctr"/>
          <a:lstStyle/>
          <a:p>
            <a:pPr algn="ctr" fontAlgn="base">
              <a:spcBef>
                <a:spcPct val="0"/>
              </a:spcBef>
              <a:spcAft>
                <a:spcPct val="0"/>
              </a:spcAft>
            </a:pPr>
            <a:r>
              <a:rPr lang="ja-JP" altLang="en-US" sz="1200" b="1" dirty="0">
                <a:solidFill>
                  <a:srgbClr val="FFFFFF"/>
                </a:solidFill>
                <a:latin typeface="Arial"/>
                <a:ea typeface="ＭＳ Ｐゴシック"/>
              </a:rPr>
              <a:t>オンプレ管理</a:t>
            </a:r>
            <a:endParaRPr lang="en-US" sz="1200" b="1" dirty="0">
              <a:solidFill>
                <a:srgbClr val="FFFFFF"/>
              </a:solidFill>
              <a:latin typeface="Arial"/>
            </a:endParaRPr>
          </a:p>
        </p:txBody>
      </p:sp>
      <p:sp>
        <p:nvSpPr>
          <p:cNvPr id="19" name="Rectangle 18"/>
          <p:cNvSpPr/>
          <p:nvPr/>
        </p:nvSpPr>
        <p:spPr>
          <a:xfrm>
            <a:off x="6047196" y="1607090"/>
            <a:ext cx="2129382" cy="346145"/>
          </a:xfrm>
          <a:prstGeom prst="rect">
            <a:avLst/>
          </a:prstGeom>
        </p:spPr>
        <p:txBody>
          <a:bodyPr wrap="square" lIns="68580" tIns="34291" rIns="68580" bIns="34291">
            <a:spAutoFit/>
          </a:bodyPr>
          <a:lstStyle/>
          <a:p>
            <a:pPr algn="ctr" fontAlgn="base">
              <a:spcBef>
                <a:spcPct val="0"/>
              </a:spcBef>
              <a:spcAft>
                <a:spcPct val="0"/>
              </a:spcAft>
            </a:pPr>
            <a:r>
              <a:rPr lang="en-US" b="1" dirty="0">
                <a:solidFill>
                  <a:srgbClr val="2968AF"/>
                </a:solidFill>
                <a:ea typeface="ＭＳ Ｐゴシック" charset="0"/>
                <a:cs typeface="ＭＳ Ｐゴシック" charset="0"/>
              </a:rPr>
              <a:t>Cisco Meraki</a:t>
            </a:r>
          </a:p>
        </p:txBody>
      </p:sp>
      <p:sp>
        <p:nvSpPr>
          <p:cNvPr id="20" name="Rounded Rectangle 19"/>
          <p:cNvSpPr/>
          <p:nvPr/>
        </p:nvSpPr>
        <p:spPr>
          <a:xfrm>
            <a:off x="6254414" y="2546842"/>
            <a:ext cx="1714947" cy="371099"/>
          </a:xfrm>
          <a:prstGeom prst="roundRect">
            <a:avLst>
              <a:gd name="adj" fmla="val 5399"/>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2309" tIns="41155" rIns="82309" bIns="41155" rtlCol="0" anchor="ctr"/>
          <a:lstStyle/>
          <a:p>
            <a:pPr algn="ctr" fontAlgn="base">
              <a:spcBef>
                <a:spcPct val="0"/>
              </a:spcBef>
              <a:spcAft>
                <a:spcPct val="0"/>
              </a:spcAft>
            </a:pPr>
            <a:r>
              <a:rPr lang="en-US" sz="1200" b="1" dirty="0">
                <a:solidFill>
                  <a:srgbClr val="FFFFFF"/>
                </a:solidFill>
                <a:latin typeface="Arial"/>
              </a:rPr>
              <a:t>MX</a:t>
            </a:r>
            <a:r>
              <a:rPr lang="ja-JP" altLang="en-US" sz="1200" b="1" dirty="0">
                <a:solidFill>
                  <a:srgbClr val="FFFFFF"/>
                </a:solidFill>
                <a:latin typeface="Arial"/>
                <a:ea typeface="ＭＳ Ｐゴシック"/>
              </a:rPr>
              <a:t>シリーズ</a:t>
            </a:r>
            <a:endParaRPr lang="en-US" sz="1200" b="1" dirty="0">
              <a:solidFill>
                <a:srgbClr val="FFFFFF"/>
              </a:solidFill>
              <a:latin typeface="Arial"/>
            </a:endParaRPr>
          </a:p>
        </p:txBody>
      </p:sp>
      <p:sp>
        <p:nvSpPr>
          <p:cNvPr id="21" name="Rounded Rectangle 20"/>
          <p:cNvSpPr/>
          <p:nvPr/>
        </p:nvSpPr>
        <p:spPr>
          <a:xfrm>
            <a:off x="6254414" y="3010250"/>
            <a:ext cx="1714947" cy="371099"/>
          </a:xfrm>
          <a:prstGeom prst="roundRect">
            <a:avLst>
              <a:gd name="adj" fmla="val 5399"/>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2309" tIns="41155" rIns="82309" bIns="41155" rtlCol="0" anchor="ctr"/>
          <a:lstStyle/>
          <a:p>
            <a:pPr algn="ctr" fontAlgn="base">
              <a:spcBef>
                <a:spcPct val="0"/>
              </a:spcBef>
              <a:spcAft>
                <a:spcPct val="0"/>
              </a:spcAft>
            </a:pPr>
            <a:r>
              <a:rPr lang="en-US" sz="1200" b="1" dirty="0">
                <a:solidFill>
                  <a:srgbClr val="FFFFFF"/>
                </a:solidFill>
                <a:latin typeface="Arial"/>
              </a:rPr>
              <a:t>MS</a:t>
            </a:r>
            <a:r>
              <a:rPr lang="ja-JP" altLang="en-US" sz="1200" b="1" dirty="0">
                <a:solidFill>
                  <a:srgbClr val="FFFFFF"/>
                </a:solidFill>
                <a:latin typeface="Arial"/>
                <a:ea typeface="ＭＳ Ｐゴシック"/>
              </a:rPr>
              <a:t>シリーズ</a:t>
            </a:r>
            <a:endParaRPr lang="en-US" sz="1200" b="1" dirty="0">
              <a:solidFill>
                <a:srgbClr val="FFFFFF"/>
              </a:solidFill>
              <a:latin typeface="Arial"/>
            </a:endParaRPr>
          </a:p>
        </p:txBody>
      </p:sp>
      <p:sp>
        <p:nvSpPr>
          <p:cNvPr id="22" name="Rounded Rectangle 21"/>
          <p:cNvSpPr/>
          <p:nvPr/>
        </p:nvSpPr>
        <p:spPr>
          <a:xfrm>
            <a:off x="6254414" y="3473659"/>
            <a:ext cx="1714947" cy="371099"/>
          </a:xfrm>
          <a:prstGeom prst="roundRect">
            <a:avLst>
              <a:gd name="adj" fmla="val 5399"/>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2309" tIns="41155" rIns="82309" bIns="41155" rtlCol="0" anchor="ctr"/>
          <a:lstStyle/>
          <a:p>
            <a:pPr algn="ctr" fontAlgn="base">
              <a:spcBef>
                <a:spcPct val="0"/>
              </a:spcBef>
              <a:spcAft>
                <a:spcPct val="0"/>
              </a:spcAft>
            </a:pPr>
            <a:r>
              <a:rPr lang="en-US" sz="1200" b="1" dirty="0">
                <a:solidFill>
                  <a:srgbClr val="FFFFFF"/>
                </a:solidFill>
                <a:latin typeface="Arial"/>
              </a:rPr>
              <a:t>MR</a:t>
            </a:r>
            <a:r>
              <a:rPr lang="ja-JP" altLang="en-US" sz="1200" b="1" dirty="0">
                <a:solidFill>
                  <a:srgbClr val="FFFFFF"/>
                </a:solidFill>
                <a:latin typeface="Arial"/>
                <a:ea typeface="ＭＳ Ｐゴシック"/>
              </a:rPr>
              <a:t>シリーズ</a:t>
            </a:r>
            <a:endParaRPr lang="en-US" sz="1200" b="1" dirty="0">
              <a:solidFill>
                <a:srgbClr val="FFFFFF"/>
              </a:solidFill>
              <a:latin typeface="Arial"/>
            </a:endParaRPr>
          </a:p>
        </p:txBody>
      </p:sp>
      <p:sp>
        <p:nvSpPr>
          <p:cNvPr id="23" name="Rounded Rectangle 22"/>
          <p:cNvSpPr/>
          <p:nvPr/>
        </p:nvSpPr>
        <p:spPr>
          <a:xfrm>
            <a:off x="6254414" y="1970219"/>
            <a:ext cx="1714947" cy="484314"/>
          </a:xfrm>
          <a:prstGeom prst="roundRect">
            <a:avLst>
              <a:gd name="adj" fmla="val 5399"/>
            </a:avLst>
          </a:prstGeom>
          <a:solidFill>
            <a:srgbClr val="6DB344"/>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2309" tIns="41155" rIns="82309" bIns="41155" rtlCol="0" anchor="ctr"/>
          <a:lstStyle/>
          <a:p>
            <a:pPr algn="ctr" fontAlgn="base">
              <a:spcBef>
                <a:spcPct val="0"/>
              </a:spcBef>
              <a:spcAft>
                <a:spcPct val="0"/>
              </a:spcAft>
            </a:pPr>
            <a:r>
              <a:rPr lang="ja-JP" altLang="en-US" sz="1200" b="1" dirty="0">
                <a:solidFill>
                  <a:srgbClr val="FFFFFF"/>
                </a:solidFill>
                <a:latin typeface="Arial"/>
                <a:ea typeface="ＭＳ Ｐゴシック"/>
              </a:rPr>
              <a:t>クラウド管理</a:t>
            </a:r>
            <a:endParaRPr lang="en-US" sz="1200" b="1" dirty="0">
              <a:solidFill>
                <a:srgbClr val="FFFFFF"/>
              </a:solidFill>
              <a:latin typeface="Arial"/>
            </a:endParaRPr>
          </a:p>
        </p:txBody>
      </p:sp>
      <p:sp>
        <p:nvSpPr>
          <p:cNvPr id="24" name="Rounded Rectangle 23"/>
          <p:cNvSpPr/>
          <p:nvPr/>
        </p:nvSpPr>
        <p:spPr>
          <a:xfrm>
            <a:off x="3781806" y="2423500"/>
            <a:ext cx="1572971" cy="662669"/>
          </a:xfrm>
          <a:prstGeom prst="roundRect">
            <a:avLst>
              <a:gd name="adj" fmla="val 5399"/>
            </a:avLst>
          </a:prstGeom>
          <a:solidFill>
            <a:schemeClr val="tx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2309" tIns="41155" rIns="82309" bIns="41155" rtlCol="0" anchor="ctr"/>
          <a:lstStyle/>
          <a:p>
            <a:pPr algn="ctr">
              <a:spcBef>
                <a:spcPts val="300"/>
              </a:spcBef>
            </a:pPr>
            <a:r>
              <a:rPr lang="en-US" sz="1200" b="1" dirty="0">
                <a:solidFill>
                  <a:srgbClr val="FFFFFF"/>
                </a:solidFill>
                <a:latin typeface="Arial"/>
              </a:rPr>
              <a:t>ISE</a:t>
            </a:r>
          </a:p>
          <a:p>
            <a:pPr algn="ctr">
              <a:spcBef>
                <a:spcPts val="300"/>
              </a:spcBef>
            </a:pPr>
            <a:r>
              <a:rPr lang="ja-JP" altLang="en-US" sz="1100" dirty="0">
                <a:solidFill>
                  <a:srgbClr val="FFFFFF"/>
                </a:solidFill>
                <a:latin typeface="Arial"/>
                <a:ea typeface="ＭＳ Ｐゴシック"/>
              </a:rPr>
              <a:t>ポリシー及び制御</a:t>
            </a:r>
            <a:endParaRPr lang="en-US" sz="1100" dirty="0">
              <a:solidFill>
                <a:srgbClr val="FFFFFF"/>
              </a:solidFill>
              <a:latin typeface="Arial"/>
            </a:endParaRPr>
          </a:p>
        </p:txBody>
      </p:sp>
      <p:sp>
        <p:nvSpPr>
          <p:cNvPr id="25" name="Rounded Rectangle 24"/>
          <p:cNvSpPr/>
          <p:nvPr/>
        </p:nvSpPr>
        <p:spPr>
          <a:xfrm>
            <a:off x="3781806" y="1636932"/>
            <a:ext cx="1572971" cy="662669"/>
          </a:xfrm>
          <a:prstGeom prst="roundRect">
            <a:avLst>
              <a:gd name="adj" fmla="val 5399"/>
            </a:avLst>
          </a:prstGeom>
          <a:solidFill>
            <a:schemeClr val="tx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2309" tIns="41155" rIns="82309" bIns="41155" rtlCol="0" anchor="ctr"/>
          <a:lstStyle/>
          <a:p>
            <a:pPr algn="ctr">
              <a:spcBef>
                <a:spcPts val="300"/>
              </a:spcBef>
            </a:pPr>
            <a:r>
              <a:rPr lang="en-US" sz="1200" b="1" dirty="0">
                <a:solidFill>
                  <a:srgbClr val="FFFFFF"/>
                </a:solidFill>
                <a:latin typeface="Arial"/>
              </a:rPr>
              <a:t>Prime</a:t>
            </a:r>
          </a:p>
          <a:p>
            <a:pPr algn="ctr">
              <a:spcBef>
                <a:spcPts val="300"/>
              </a:spcBef>
            </a:pPr>
            <a:r>
              <a:rPr lang="en-US" sz="1100" dirty="0">
                <a:solidFill>
                  <a:srgbClr val="FFFFFF"/>
                </a:solidFill>
                <a:latin typeface="Arial"/>
              </a:rPr>
              <a:t>Management </a:t>
            </a:r>
            <a:br>
              <a:rPr lang="en-US" sz="1100" dirty="0">
                <a:solidFill>
                  <a:srgbClr val="FFFFFF"/>
                </a:solidFill>
                <a:latin typeface="Arial"/>
              </a:rPr>
            </a:br>
            <a:r>
              <a:rPr lang="en-US" sz="1100" dirty="0">
                <a:solidFill>
                  <a:srgbClr val="FFFFFF"/>
                </a:solidFill>
                <a:latin typeface="Arial"/>
              </a:rPr>
              <a:t>&amp; Analytics</a:t>
            </a:r>
          </a:p>
        </p:txBody>
      </p:sp>
      <p:cxnSp>
        <p:nvCxnSpPr>
          <p:cNvPr id="26" name="Straight Arrow Connector 25"/>
          <p:cNvCxnSpPr/>
          <p:nvPr/>
        </p:nvCxnSpPr>
        <p:spPr>
          <a:xfrm flipV="1">
            <a:off x="5417017" y="1978760"/>
            <a:ext cx="603661" cy="4949"/>
          </a:xfrm>
          <a:prstGeom prst="straightConnector1">
            <a:avLst/>
          </a:prstGeom>
          <a:ln w="60325" cmpd="sng">
            <a:prstDash val="sysDot"/>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7" name="Left-Right Arrow 26"/>
          <p:cNvSpPr/>
          <p:nvPr/>
        </p:nvSpPr>
        <p:spPr>
          <a:xfrm>
            <a:off x="3108698" y="1861251"/>
            <a:ext cx="603484" cy="239968"/>
          </a:xfrm>
          <a:prstGeom prst="leftRightArrow">
            <a:avLst>
              <a:gd name="adj1" fmla="val 50000"/>
              <a:gd name="adj2" fmla="val 32758"/>
            </a:avLst>
          </a:prstGeom>
          <a:solidFill>
            <a:srgbClr val="0096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fontAlgn="base">
              <a:spcBef>
                <a:spcPct val="0"/>
              </a:spcBef>
              <a:spcAft>
                <a:spcPct val="0"/>
              </a:spcAft>
            </a:pPr>
            <a:endParaRPr lang="en-US" dirty="0">
              <a:solidFill>
                <a:srgbClr val="FFFFFF"/>
              </a:solidFill>
              <a:latin typeface="Arial"/>
            </a:endParaRPr>
          </a:p>
        </p:txBody>
      </p:sp>
      <p:cxnSp>
        <p:nvCxnSpPr>
          <p:cNvPr id="28" name="Straight Arrow Connector 27"/>
          <p:cNvCxnSpPr/>
          <p:nvPr/>
        </p:nvCxnSpPr>
        <p:spPr>
          <a:xfrm flipV="1">
            <a:off x="5417017" y="2754835"/>
            <a:ext cx="603661" cy="4949"/>
          </a:xfrm>
          <a:prstGeom prst="straightConnector1">
            <a:avLst/>
          </a:prstGeom>
          <a:ln w="60325" cmpd="sng">
            <a:prstDash val="sysDot"/>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29" name="Left-Right Arrow 28"/>
          <p:cNvSpPr/>
          <p:nvPr/>
        </p:nvSpPr>
        <p:spPr>
          <a:xfrm>
            <a:off x="3108698" y="2637325"/>
            <a:ext cx="603484" cy="239968"/>
          </a:xfrm>
          <a:prstGeom prst="leftRightArrow">
            <a:avLst>
              <a:gd name="adj1" fmla="val 50000"/>
              <a:gd name="adj2" fmla="val 32758"/>
            </a:avLst>
          </a:prstGeom>
          <a:solidFill>
            <a:srgbClr val="0096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fontAlgn="base">
              <a:spcBef>
                <a:spcPct val="0"/>
              </a:spcBef>
              <a:spcAft>
                <a:spcPct val="0"/>
              </a:spcAft>
            </a:pPr>
            <a:endParaRPr lang="en-US" dirty="0">
              <a:solidFill>
                <a:srgbClr val="FFFFFF"/>
              </a:solidFill>
              <a:latin typeface="Arial"/>
            </a:endParaRPr>
          </a:p>
        </p:txBody>
      </p:sp>
      <p:sp>
        <p:nvSpPr>
          <p:cNvPr id="30" name="Rounded Rectangle 29"/>
          <p:cNvSpPr/>
          <p:nvPr/>
        </p:nvSpPr>
        <p:spPr>
          <a:xfrm>
            <a:off x="3781806" y="3625778"/>
            <a:ext cx="1572971" cy="662669"/>
          </a:xfrm>
          <a:prstGeom prst="roundRect">
            <a:avLst>
              <a:gd name="adj" fmla="val 5399"/>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2309" tIns="41155" rIns="82309" bIns="41155" rtlCol="0" anchor="ctr"/>
          <a:lstStyle/>
          <a:p>
            <a:pPr algn="ctr">
              <a:spcBef>
                <a:spcPts val="300"/>
              </a:spcBef>
            </a:pPr>
            <a:r>
              <a:rPr lang="en-US" sz="1200" b="1" dirty="0">
                <a:solidFill>
                  <a:srgbClr val="FFFFFF"/>
                </a:solidFill>
                <a:latin typeface="Arial"/>
              </a:rPr>
              <a:t>Systems Manager</a:t>
            </a:r>
          </a:p>
          <a:p>
            <a:pPr algn="ctr">
              <a:spcBef>
                <a:spcPts val="300"/>
              </a:spcBef>
            </a:pPr>
            <a:r>
              <a:rPr lang="en-US" sz="1100" dirty="0">
                <a:solidFill>
                  <a:srgbClr val="FFFFFF"/>
                </a:solidFill>
                <a:latin typeface="Arial"/>
              </a:rPr>
              <a:t>Enterprise Mobility Management</a:t>
            </a:r>
          </a:p>
        </p:txBody>
      </p:sp>
      <p:cxnSp>
        <p:nvCxnSpPr>
          <p:cNvPr id="31" name="Straight Arrow Connector 30"/>
          <p:cNvCxnSpPr/>
          <p:nvPr/>
        </p:nvCxnSpPr>
        <p:spPr>
          <a:xfrm flipV="1">
            <a:off x="5417017" y="3725771"/>
            <a:ext cx="603661" cy="4949"/>
          </a:xfrm>
          <a:prstGeom prst="straightConnector1">
            <a:avLst/>
          </a:prstGeom>
          <a:ln w="60325" cmpd="sng">
            <a:prstDash val="sysDot"/>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4568291" y="3107158"/>
            <a:ext cx="0" cy="500828"/>
          </a:xfrm>
          <a:prstGeom prst="straightConnector1">
            <a:avLst/>
          </a:prstGeom>
          <a:ln w="60325" cmpd="sng">
            <a:prstDash val="sysDot"/>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3127823" y="3714235"/>
            <a:ext cx="603661" cy="4949"/>
          </a:xfrm>
          <a:prstGeom prst="straightConnector1">
            <a:avLst/>
          </a:prstGeom>
          <a:ln w="60325" cmpd="sng">
            <a:prstDash val="sysDot"/>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1409067"/>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ja-JP" dirty="0" smtClean="0"/>
              <a:t>CMNA</a:t>
            </a:r>
            <a:r>
              <a:rPr lang="ja-JP" altLang="en-US" dirty="0" smtClean="0"/>
              <a:t>トレーニングのご案内</a:t>
            </a:r>
            <a:endParaRPr lang="en-US" dirty="0"/>
          </a:p>
        </p:txBody>
      </p:sp>
      <p:sp>
        <p:nvSpPr>
          <p:cNvPr id="4" name="Text Placeholder 2"/>
          <p:cNvSpPr>
            <a:spLocks noGrp="1"/>
          </p:cNvSpPr>
          <p:nvPr>
            <p:ph type="body" sz="quarter" idx="10"/>
          </p:nvPr>
        </p:nvSpPr>
        <p:spPr>
          <a:xfrm>
            <a:off x="233232" y="1028818"/>
            <a:ext cx="8570912" cy="3723894"/>
          </a:xfrm>
        </p:spPr>
        <p:txBody>
          <a:bodyPr/>
          <a:lstStyle/>
          <a:p>
            <a:r>
              <a:rPr lang="en-US" sz="1600" dirty="0" smtClean="0">
                <a:latin typeface="MS PGothic" charset="-128"/>
                <a:ea typeface="MS PGothic" charset="-128"/>
                <a:cs typeface="MS PGothic" charset="-128"/>
              </a:rPr>
              <a:t>12/6, 12/7, 12/8@シスコミッドタウン21F</a:t>
            </a:r>
            <a:r>
              <a:rPr lang="ja-JP" altLang="en-US" sz="1600" dirty="0" smtClean="0">
                <a:latin typeface="MS PGothic" charset="-128"/>
                <a:ea typeface="MS PGothic" charset="-128"/>
                <a:cs typeface="MS PGothic" charset="-128"/>
              </a:rPr>
              <a:t>にて</a:t>
            </a:r>
            <a:endParaRPr lang="en-US" altLang="ja-JP" sz="1600" dirty="0" smtClean="0">
              <a:latin typeface="MS PGothic" charset="-128"/>
              <a:ea typeface="MS PGothic" charset="-128"/>
              <a:cs typeface="MS PGothic" charset="-128"/>
            </a:endParaRPr>
          </a:p>
          <a:p>
            <a:r>
              <a:rPr lang="ja-JP" altLang="en-US" sz="1600" dirty="0" smtClean="0">
                <a:latin typeface="MS PGothic" charset="-128"/>
                <a:ea typeface="MS PGothic" charset="-128"/>
                <a:cs typeface="MS PGothic" charset="-128"/>
              </a:rPr>
              <a:t>対象は</a:t>
            </a:r>
            <a:r>
              <a:rPr lang="en-US" altLang="ja-JP" sz="1600" dirty="0" smtClean="0">
                <a:latin typeface="MS PGothic" charset="-128"/>
                <a:ea typeface="MS PGothic" charset="-128"/>
                <a:cs typeface="MS PGothic" charset="-128"/>
              </a:rPr>
              <a:t>SE</a:t>
            </a:r>
            <a:r>
              <a:rPr lang="ja-JP" altLang="en-US" sz="1600" dirty="0" smtClean="0">
                <a:latin typeface="MS PGothic" charset="-128"/>
                <a:ea typeface="MS PGothic" charset="-128"/>
                <a:cs typeface="MS PGothic" charset="-128"/>
              </a:rPr>
              <a:t>です</a:t>
            </a:r>
            <a:endParaRPr lang="en-US" altLang="ja-JP" sz="1600" dirty="0" smtClean="0">
              <a:latin typeface="MS PGothic" charset="-128"/>
              <a:ea typeface="MS PGothic" charset="-128"/>
              <a:cs typeface="MS PGothic" charset="-128"/>
            </a:endParaRPr>
          </a:p>
          <a:p>
            <a:r>
              <a:rPr lang="ja-JP" altLang="en-US" sz="1600" dirty="0" smtClean="0">
                <a:latin typeface="MS PGothic" charset="-128"/>
                <a:ea typeface="MS PGothic" charset="-128"/>
                <a:cs typeface="MS PGothic" charset="-128"/>
              </a:rPr>
              <a:t>参加された</a:t>
            </a:r>
            <a:r>
              <a:rPr lang="en-US" altLang="ja-JP" sz="1600" dirty="0" smtClean="0">
                <a:latin typeface="MS PGothic" charset="-128"/>
                <a:ea typeface="MS PGothic" charset="-128"/>
                <a:cs typeface="MS PGothic" charset="-128"/>
              </a:rPr>
              <a:t>SE1</a:t>
            </a:r>
            <a:r>
              <a:rPr lang="ja-JP" altLang="en-US" sz="1600" dirty="0" smtClean="0">
                <a:latin typeface="MS PGothic" charset="-128"/>
                <a:ea typeface="MS PGothic" charset="-128"/>
                <a:cs typeface="MS PGothic" charset="-128"/>
              </a:rPr>
              <a:t>名につき</a:t>
            </a:r>
            <a:r>
              <a:rPr lang="en-US" altLang="ja-JP" sz="1600" dirty="0" smtClean="0">
                <a:latin typeface="MS PGothic" charset="-128"/>
                <a:ea typeface="MS PGothic" charset="-128"/>
                <a:cs typeface="MS PGothic" charset="-128"/>
              </a:rPr>
              <a:t>MR/MX/MS</a:t>
            </a:r>
            <a:r>
              <a:rPr lang="ja-JP" altLang="en-US" sz="1600" dirty="0" smtClean="0">
                <a:latin typeface="MS PGothic" charset="-128"/>
                <a:ea typeface="MS PGothic" charset="-128"/>
                <a:cs typeface="MS PGothic" charset="-128"/>
              </a:rPr>
              <a:t>がそれぞれ</a:t>
            </a:r>
            <a:r>
              <a:rPr lang="en-US" altLang="ja-JP" sz="1600" dirty="0" smtClean="0">
                <a:latin typeface="MS PGothic" charset="-128"/>
                <a:ea typeface="MS PGothic" charset="-128"/>
                <a:cs typeface="MS PGothic" charset="-128"/>
              </a:rPr>
              <a:t>3</a:t>
            </a:r>
            <a:r>
              <a:rPr lang="ja-JP" altLang="en-US" sz="1600" dirty="0" smtClean="0">
                <a:latin typeface="MS PGothic" charset="-128"/>
                <a:ea typeface="MS PGothic" charset="-128"/>
                <a:cs typeface="MS PGothic" charset="-128"/>
              </a:rPr>
              <a:t>年ライセンス付きで提供されます</a:t>
            </a:r>
            <a:endParaRPr lang="en-US" altLang="ja-JP" sz="1600" dirty="0" smtClean="0">
              <a:latin typeface="MS PGothic" charset="-128"/>
              <a:ea typeface="MS PGothic" charset="-128"/>
              <a:cs typeface="MS PGothic" charset="-128"/>
            </a:endParaRPr>
          </a:p>
          <a:p>
            <a:r>
              <a:rPr lang="ja-JP" altLang="en-US" sz="1600" dirty="0" smtClean="0">
                <a:latin typeface="MS PGothic" charset="-128"/>
                <a:ea typeface="MS PGothic" charset="-128"/>
                <a:cs typeface="MS PGothic" charset="-128"/>
              </a:rPr>
              <a:t>お申し込みは</a:t>
            </a:r>
            <a:r>
              <a:rPr lang="en-US" altLang="ja-JP" sz="1600" dirty="0" smtClean="0">
                <a:latin typeface="MS PGothic" charset="-128"/>
                <a:ea typeface="MS PGothic" charset="-128"/>
                <a:cs typeface="MS PGothic" charset="-128"/>
              </a:rPr>
              <a:t>Meraki partner portal</a:t>
            </a:r>
            <a:r>
              <a:rPr lang="ja-JP" altLang="en-US" sz="1600" dirty="0" smtClean="0">
                <a:latin typeface="MS PGothic" charset="-128"/>
                <a:ea typeface="MS PGothic" charset="-128"/>
                <a:cs typeface="MS PGothic" charset="-128"/>
              </a:rPr>
              <a:t>から</a:t>
            </a:r>
            <a:r>
              <a:rPr lang="en-US" altLang="ja-JP" sz="1600" dirty="0" smtClean="0">
                <a:latin typeface="MS PGothic" charset="-128"/>
                <a:ea typeface="MS PGothic" charset="-128"/>
                <a:cs typeface="MS PGothic" charset="-128"/>
              </a:rPr>
              <a:t>(</a:t>
            </a:r>
            <a:r>
              <a:rPr lang="ja-JP" altLang="en-US" sz="1600" dirty="0" smtClean="0">
                <a:latin typeface="MS PGothic" charset="-128"/>
                <a:ea typeface="MS PGothic" charset="-128"/>
                <a:cs typeface="MS PGothic" charset="-128"/>
              </a:rPr>
              <a:t>案件登録と同じサイト</a:t>
            </a:r>
            <a:r>
              <a:rPr lang="en-US" altLang="ja-JP" sz="1600" dirty="0" smtClean="0">
                <a:latin typeface="MS PGothic" charset="-128"/>
                <a:ea typeface="MS PGothic" charset="-128"/>
                <a:cs typeface="MS PGothic" charset="-128"/>
              </a:rPr>
              <a:t>)</a:t>
            </a:r>
          </a:p>
          <a:p>
            <a:endParaRPr lang="en-US" sz="1600" dirty="0">
              <a:latin typeface="MS PGothic" charset="-128"/>
              <a:ea typeface="MS PGothic" charset="-128"/>
              <a:cs typeface="MS PGothic" charset="-128"/>
            </a:endParaRPr>
          </a:p>
        </p:txBody>
      </p:sp>
      <p:pic>
        <p:nvPicPr>
          <p:cNvPr id="5" name="Picture 4" descr="スクリーンショット 2016-01-20 午後2.03.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485" y="2200679"/>
            <a:ext cx="2681024" cy="1868257"/>
          </a:xfrm>
          <a:prstGeom prst="rect">
            <a:avLst/>
          </a:prstGeom>
        </p:spPr>
      </p:pic>
      <p:pic>
        <p:nvPicPr>
          <p:cNvPr id="6" name="Picture 5" descr="スクリーンショット 2016-01-20 午後2.03.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936" y="2706359"/>
            <a:ext cx="2752463" cy="2076888"/>
          </a:xfrm>
          <a:prstGeom prst="rect">
            <a:avLst/>
          </a:prstGeom>
        </p:spPr>
      </p:pic>
    </p:spTree>
    <p:extLst>
      <p:ext uri="{BB962C8B-B14F-4D97-AF65-F5344CB8AC3E}">
        <p14:creationId xmlns:p14="http://schemas.microsoft.com/office/powerpoint/2010/main" val="1957030744"/>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232914"/>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Full-Stack</a:t>
            </a:r>
            <a:endParaRPr lang="en-US" dirty="0"/>
          </a:p>
        </p:txBody>
      </p:sp>
      <p:pic>
        <p:nvPicPr>
          <p:cNvPr id="4" name="Picture 3"/>
          <p:cNvPicPr>
            <a:picLocks noChangeAspect="1"/>
          </p:cNvPicPr>
          <p:nvPr/>
        </p:nvPicPr>
        <p:blipFill>
          <a:blip r:embed="rId2"/>
          <a:stretch>
            <a:fillRect/>
          </a:stretch>
        </p:blipFill>
        <p:spPr>
          <a:xfrm>
            <a:off x="762000" y="1192481"/>
            <a:ext cx="7676444" cy="3381076"/>
          </a:xfrm>
          <a:prstGeom prst="rect">
            <a:avLst/>
          </a:prstGeom>
        </p:spPr>
      </p:pic>
    </p:spTree>
    <p:extLst>
      <p:ext uri="{BB962C8B-B14F-4D97-AF65-F5344CB8AC3E}">
        <p14:creationId xmlns:p14="http://schemas.microsoft.com/office/powerpoint/2010/main" val="3846764158"/>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t>導入事例</a:t>
            </a:r>
            <a:endParaRPr lang="en-US" dirty="0"/>
          </a:p>
        </p:txBody>
      </p:sp>
    </p:spTree>
    <p:extLst>
      <p:ext uri="{BB962C8B-B14F-4D97-AF65-F5344CB8AC3E}">
        <p14:creationId xmlns:p14="http://schemas.microsoft.com/office/powerpoint/2010/main" val="326943164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t>スマイルズ様事例のご紹介</a:t>
            </a:r>
            <a:endParaRPr lang="en-US" dirty="0"/>
          </a:p>
        </p:txBody>
      </p:sp>
      <p:sp>
        <p:nvSpPr>
          <p:cNvPr id="4" name="正方形/長方形 4"/>
          <p:cNvSpPr/>
          <p:nvPr/>
        </p:nvSpPr>
        <p:spPr>
          <a:xfrm>
            <a:off x="665338" y="836621"/>
            <a:ext cx="7800536" cy="499945"/>
          </a:xfrm>
          <a:prstGeom prst="rect">
            <a:avLst/>
          </a:prstGeom>
        </p:spPr>
        <p:txBody>
          <a:bodyPr wrap="square" lIns="68589" tIns="34295" rIns="68589" bIns="34295">
            <a:spAutoFit/>
          </a:bodyPr>
          <a:lstStyle/>
          <a:p>
            <a:r>
              <a:rPr lang="ja-JP" altLang="en-US" sz="1400" dirty="0">
                <a:solidFill>
                  <a:srgbClr val="000000"/>
                </a:solidFill>
              </a:rPr>
              <a:t>株式会社スマイルズは、東京都目黒区にあるスープ・カレーを中心とする食品の製造・加工・販売、及び飲食店を経営、ネクタイ専門店やクリエイティブプロデュース等多岐に展開中</a:t>
            </a:r>
            <a:endParaRPr lang="en-US" altLang="ja-JP" sz="1400" dirty="0">
              <a:solidFill>
                <a:srgbClr val="000000"/>
              </a:solidFill>
            </a:endParaRPr>
          </a:p>
        </p:txBody>
      </p:sp>
      <p:pic>
        <p:nvPicPr>
          <p:cNvPr id="5" name="図 12"/>
          <p:cNvPicPr>
            <a:picLocks noChangeAspect="1"/>
          </p:cNvPicPr>
          <p:nvPr/>
        </p:nvPicPr>
        <p:blipFill>
          <a:blip r:embed="rId2"/>
          <a:stretch>
            <a:fillRect/>
          </a:stretch>
        </p:blipFill>
        <p:spPr>
          <a:xfrm>
            <a:off x="530621" y="1305888"/>
            <a:ext cx="4759486" cy="1648404"/>
          </a:xfrm>
          <a:prstGeom prst="rect">
            <a:avLst/>
          </a:prstGeom>
        </p:spPr>
      </p:pic>
      <p:pic>
        <p:nvPicPr>
          <p:cNvPr id="6" name="図 13"/>
          <p:cNvPicPr>
            <a:picLocks noChangeAspect="1"/>
          </p:cNvPicPr>
          <p:nvPr/>
        </p:nvPicPr>
        <p:blipFill>
          <a:blip r:embed="rId3"/>
          <a:stretch>
            <a:fillRect/>
          </a:stretch>
        </p:blipFill>
        <p:spPr>
          <a:xfrm>
            <a:off x="2823021" y="3034296"/>
            <a:ext cx="5050979" cy="1681007"/>
          </a:xfrm>
          <a:prstGeom prst="rect">
            <a:avLst/>
          </a:prstGeom>
        </p:spPr>
      </p:pic>
      <p:sp>
        <p:nvSpPr>
          <p:cNvPr id="7" name="テキスト ボックス 3"/>
          <p:cNvSpPr txBox="1"/>
          <p:nvPr/>
        </p:nvSpPr>
        <p:spPr>
          <a:xfrm>
            <a:off x="2823020" y="4710723"/>
            <a:ext cx="4968791" cy="407814"/>
          </a:xfrm>
          <a:prstGeom prst="rect">
            <a:avLst/>
          </a:prstGeom>
          <a:solidFill>
            <a:srgbClr val="FFFF00"/>
          </a:solidFill>
        </p:spPr>
        <p:txBody>
          <a:bodyPr wrap="square" lIns="68589" tIns="34295" rIns="68589" bIns="34295" rtlCol="0">
            <a:spAutoFit/>
          </a:bodyPr>
          <a:lstStyle/>
          <a:p>
            <a:r>
              <a:rPr kumimoji="1" lang="en-US" altLang="ja-JP" sz="1100" dirty="0"/>
              <a:t>http://www.cisco.com/web/JP/solution/enterprisenet/casestudy/1053_smiles_cs.html</a:t>
            </a:r>
            <a:endParaRPr kumimoji="1" lang="ja-JP" altLang="en-US" sz="1100" dirty="0"/>
          </a:p>
        </p:txBody>
      </p:sp>
      <p:sp>
        <p:nvSpPr>
          <p:cNvPr id="8" name="正方形/長方形 5"/>
          <p:cNvSpPr/>
          <p:nvPr/>
        </p:nvSpPr>
        <p:spPr>
          <a:xfrm>
            <a:off x="5858305" y="1618287"/>
            <a:ext cx="1621883" cy="807924"/>
          </a:xfrm>
          <a:prstGeom prst="rect">
            <a:avLst/>
          </a:prstGeom>
          <a:solidFill>
            <a:srgbClr val="FFFF00"/>
          </a:solidFill>
        </p:spPr>
        <p:txBody>
          <a:bodyPr wrap="square" lIns="68589" tIns="34295" rIns="68589" bIns="34295">
            <a:spAutoFit/>
          </a:bodyPr>
          <a:lstStyle/>
          <a:p>
            <a:r>
              <a:rPr lang="ja-JP" altLang="en-US" sz="1200" dirty="0">
                <a:hlinkClick r:id="rId4"/>
              </a:rPr>
              <a:t>http://www.smiles.co.jp/</a:t>
            </a:r>
            <a:endParaRPr lang="en-US" altLang="ja-JP" sz="1200" dirty="0"/>
          </a:p>
          <a:p>
            <a:r>
              <a:rPr lang="en-US" altLang="ja-JP" sz="1200" dirty="0"/>
              <a:t>2000</a:t>
            </a:r>
            <a:r>
              <a:rPr lang="ja-JP" altLang="en-US" sz="1200" dirty="0"/>
              <a:t>年創業　社員</a:t>
            </a:r>
            <a:r>
              <a:rPr lang="en-US" altLang="ja-JP" sz="1200" dirty="0"/>
              <a:t>273</a:t>
            </a:r>
            <a:r>
              <a:rPr lang="ja-JP" altLang="en-US" sz="1200" dirty="0"/>
              <a:t>名</a:t>
            </a:r>
          </a:p>
        </p:txBody>
      </p:sp>
    </p:spTree>
    <p:extLst>
      <p:ext uri="{BB962C8B-B14F-4D97-AF65-F5344CB8AC3E}">
        <p14:creationId xmlns:p14="http://schemas.microsoft.com/office/powerpoint/2010/main" val="2395175342"/>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543929" y="1680862"/>
            <a:ext cx="8122357" cy="349716"/>
          </a:xfrm>
          <a:prstGeom prst="roundRect">
            <a:avLst/>
          </a:prstGeom>
          <a:solidFill>
            <a:srgbClr val="FFFF00">
              <a:alpha val="65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a:solidFill>
                <a:srgbClr val="000000"/>
              </a:solidFill>
            </a:endParaRPr>
          </a:p>
        </p:txBody>
      </p:sp>
      <p:sp>
        <p:nvSpPr>
          <p:cNvPr id="7" name="角丸四角形 6"/>
          <p:cNvSpPr/>
          <p:nvPr/>
        </p:nvSpPr>
        <p:spPr>
          <a:xfrm>
            <a:off x="543929" y="2171342"/>
            <a:ext cx="8122357" cy="349716"/>
          </a:xfrm>
          <a:prstGeom prst="roundRect">
            <a:avLst/>
          </a:prstGeom>
          <a:solidFill>
            <a:srgbClr val="FFFF00">
              <a:alpha val="65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a:solidFill>
                <a:srgbClr val="000000"/>
              </a:solidFill>
            </a:endParaRPr>
          </a:p>
        </p:txBody>
      </p:sp>
      <p:sp>
        <p:nvSpPr>
          <p:cNvPr id="8" name="角丸四角形 7"/>
          <p:cNvSpPr/>
          <p:nvPr/>
        </p:nvSpPr>
        <p:spPr>
          <a:xfrm>
            <a:off x="543929" y="2654354"/>
            <a:ext cx="8122357" cy="349716"/>
          </a:xfrm>
          <a:prstGeom prst="roundRect">
            <a:avLst/>
          </a:prstGeom>
          <a:solidFill>
            <a:srgbClr val="FFFF00">
              <a:alpha val="65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a:solidFill>
                <a:srgbClr val="000000"/>
              </a:solidFill>
            </a:endParaRPr>
          </a:p>
        </p:txBody>
      </p:sp>
      <p:sp>
        <p:nvSpPr>
          <p:cNvPr id="2" name="タイトル 1"/>
          <p:cNvSpPr>
            <a:spLocks noGrp="1"/>
          </p:cNvSpPr>
          <p:nvPr>
            <p:ph type="ctrTitle"/>
          </p:nvPr>
        </p:nvSpPr>
        <p:spPr>
          <a:xfrm>
            <a:off x="259741" y="177752"/>
            <a:ext cx="8659976" cy="728592"/>
          </a:xfrm>
        </p:spPr>
        <p:txBody>
          <a:bodyPr/>
          <a:lstStyle/>
          <a:p>
            <a:r>
              <a:rPr lang="ja-JP" altLang="en-US" sz="2400" dirty="0">
                <a:solidFill>
                  <a:srgbClr val="000000"/>
                </a:solidFill>
              </a:rPr>
              <a:t>スマイルズ様の課題</a:t>
            </a:r>
          </a:p>
        </p:txBody>
      </p:sp>
      <p:sp>
        <p:nvSpPr>
          <p:cNvPr id="3" name="テキスト ボックス 2"/>
          <p:cNvSpPr txBox="1"/>
          <p:nvPr/>
        </p:nvSpPr>
        <p:spPr>
          <a:xfrm>
            <a:off x="442472" y="854706"/>
            <a:ext cx="8294514" cy="3668938"/>
          </a:xfrm>
          <a:prstGeom prst="rect">
            <a:avLst/>
          </a:prstGeom>
          <a:noFill/>
        </p:spPr>
        <p:txBody>
          <a:bodyPr wrap="square" lIns="68589" tIns="34295" rIns="68589" bIns="34295" rtlCol="0">
            <a:spAutoFit/>
          </a:bodyPr>
          <a:lstStyle/>
          <a:p>
            <a:r>
              <a:rPr lang="ja-JP" altLang="en-US" sz="1400" dirty="0">
                <a:solidFill>
                  <a:srgbClr val="000000"/>
                </a:solidFill>
              </a:rPr>
              <a:t>スマイルズ様は、首都圏を中心に複数のブランドで店舗を展開しており、</a:t>
            </a:r>
            <a:r>
              <a:rPr lang="en-US" altLang="ja-JP" sz="1400" dirty="0">
                <a:solidFill>
                  <a:srgbClr val="000000"/>
                </a:solidFill>
              </a:rPr>
              <a:t>80 </a:t>
            </a:r>
            <a:r>
              <a:rPr lang="ja-JP" altLang="en-US" sz="1400" dirty="0">
                <a:solidFill>
                  <a:srgbClr val="000000"/>
                </a:solidFill>
              </a:rPr>
              <a:t>以上の店舗運営（</a:t>
            </a:r>
            <a:r>
              <a:rPr lang="en-US" altLang="ja-JP" sz="1400" dirty="0">
                <a:solidFill>
                  <a:srgbClr val="000000"/>
                </a:solidFill>
              </a:rPr>
              <a:t>2015 </a:t>
            </a:r>
            <a:r>
              <a:rPr lang="ja-JP" altLang="en-US" sz="1400" dirty="0">
                <a:solidFill>
                  <a:srgbClr val="000000"/>
                </a:solidFill>
              </a:rPr>
              <a:t>年 </a:t>
            </a:r>
            <a:r>
              <a:rPr lang="en-US" altLang="ja-JP" sz="1400" dirty="0">
                <a:solidFill>
                  <a:srgbClr val="000000"/>
                </a:solidFill>
              </a:rPr>
              <a:t>5 </a:t>
            </a:r>
            <a:r>
              <a:rPr lang="ja-JP" altLang="en-US" sz="1400" dirty="0">
                <a:solidFill>
                  <a:srgbClr val="000000"/>
                </a:solidFill>
              </a:rPr>
              <a:t>月現在）。それらの店舗で必要となる業務端末や</a:t>
            </a:r>
            <a:r>
              <a:rPr lang="en-US" altLang="ja-JP" sz="1400" dirty="0">
                <a:solidFill>
                  <a:srgbClr val="000000"/>
                </a:solidFill>
              </a:rPr>
              <a:t>POS</a:t>
            </a:r>
            <a:r>
              <a:rPr lang="ja-JP" altLang="en-US" sz="1400" dirty="0">
                <a:solidFill>
                  <a:srgbClr val="000000"/>
                </a:solidFill>
              </a:rPr>
              <a:t>端末を含めた運用について同社では次のような課題を抱えていた。</a:t>
            </a:r>
            <a:endParaRPr lang="en-US" altLang="ja-JP" sz="1400" dirty="0">
              <a:solidFill>
                <a:srgbClr val="000000"/>
              </a:solidFill>
            </a:endParaRPr>
          </a:p>
          <a:p>
            <a:endParaRPr lang="en-US" altLang="ja-JP" sz="1400" dirty="0">
              <a:solidFill>
                <a:srgbClr val="000000"/>
              </a:solidFill>
            </a:endParaRPr>
          </a:p>
          <a:p>
            <a:r>
              <a:rPr lang="ja-JP" altLang="en-US" sz="1600" b="1" dirty="0">
                <a:solidFill>
                  <a:srgbClr val="000000"/>
                </a:solidFill>
              </a:rPr>
              <a:t>●</a:t>
            </a:r>
            <a:r>
              <a:rPr lang="ja-JP" altLang="en-US" sz="1600" b="1" u="sng" dirty="0">
                <a:solidFill>
                  <a:srgbClr val="000000"/>
                </a:solidFill>
              </a:rPr>
              <a:t>社内 </a:t>
            </a:r>
            <a:r>
              <a:rPr lang="en-US" altLang="ja-JP" sz="1600" b="1" u="sng" dirty="0">
                <a:solidFill>
                  <a:srgbClr val="000000"/>
                </a:solidFill>
              </a:rPr>
              <a:t>ICT </a:t>
            </a:r>
            <a:r>
              <a:rPr lang="ja-JP" altLang="en-US" sz="1600" b="1" u="sng" dirty="0">
                <a:solidFill>
                  <a:srgbClr val="000000"/>
                </a:solidFill>
              </a:rPr>
              <a:t>の運用管理に携わる人員が非常に少なく</a:t>
            </a:r>
            <a:r>
              <a:rPr lang="ja-JP" altLang="en-US" sz="1600" b="1" dirty="0">
                <a:solidFill>
                  <a:srgbClr val="000000"/>
                </a:solidFill>
              </a:rPr>
              <a:t>、人的リスクの回避が不可欠</a:t>
            </a:r>
            <a:endParaRPr lang="en-US" altLang="ja-JP" sz="1600" b="1" dirty="0">
              <a:solidFill>
                <a:srgbClr val="000000"/>
              </a:solidFill>
            </a:endParaRPr>
          </a:p>
          <a:p>
            <a:endParaRPr lang="en-US" altLang="ja-JP" sz="1600" b="1" dirty="0">
              <a:solidFill>
                <a:srgbClr val="000000"/>
              </a:solidFill>
            </a:endParaRPr>
          </a:p>
          <a:p>
            <a:r>
              <a:rPr lang="ja-JP" altLang="en-US" sz="1600" b="1" dirty="0">
                <a:solidFill>
                  <a:srgbClr val="000000"/>
                </a:solidFill>
              </a:rPr>
              <a:t>●多数の店舗で用いる業務端末（タブレット、</a:t>
            </a:r>
            <a:r>
              <a:rPr lang="en-US" altLang="ja-JP" sz="1600" b="1" dirty="0">
                <a:solidFill>
                  <a:srgbClr val="000000"/>
                </a:solidFill>
              </a:rPr>
              <a:t>PC</a:t>
            </a:r>
            <a:r>
              <a:rPr lang="ja-JP" altLang="en-US" sz="1600" b="1" dirty="0">
                <a:solidFill>
                  <a:srgbClr val="000000"/>
                </a:solidFill>
              </a:rPr>
              <a:t>）の増加、</a:t>
            </a:r>
            <a:r>
              <a:rPr lang="ja-JP" altLang="en-US" sz="1600" b="1" u="sng" dirty="0">
                <a:solidFill>
                  <a:srgbClr val="000000"/>
                </a:solidFill>
              </a:rPr>
              <a:t>ネットワークの管理が煩雑</a:t>
            </a:r>
            <a:endParaRPr lang="en-US" altLang="ja-JP" sz="1600" b="1" dirty="0">
              <a:solidFill>
                <a:srgbClr val="000000"/>
              </a:solidFill>
            </a:endParaRPr>
          </a:p>
          <a:p>
            <a:endParaRPr lang="en-US" altLang="ja-JP" sz="1600" b="1" dirty="0">
              <a:solidFill>
                <a:srgbClr val="000000"/>
              </a:solidFill>
            </a:endParaRPr>
          </a:p>
          <a:p>
            <a:r>
              <a:rPr lang="ja-JP" altLang="en-US" sz="1600" b="1" dirty="0">
                <a:solidFill>
                  <a:srgbClr val="000000"/>
                </a:solidFill>
              </a:rPr>
              <a:t>●</a:t>
            </a:r>
            <a:r>
              <a:rPr lang="ja-JP" altLang="en-US" sz="1600" b="1" u="sng" dirty="0">
                <a:solidFill>
                  <a:srgbClr val="000000"/>
                </a:solidFill>
              </a:rPr>
              <a:t>各店舗への速やかな展開、構築を可能にするため、極力自動化を図ることが必要</a:t>
            </a:r>
            <a:endParaRPr lang="en-US" altLang="ja-JP" sz="1600" dirty="0">
              <a:solidFill>
                <a:srgbClr val="000000"/>
              </a:solidFill>
            </a:endParaRPr>
          </a:p>
          <a:p>
            <a:r>
              <a:rPr lang="ja-JP" altLang="en-US" sz="1400" dirty="0">
                <a:solidFill>
                  <a:srgbClr val="000000"/>
                </a:solidFill>
              </a:rPr>
              <a:t>　　　　　　　　　　　　　　　　　　　</a:t>
            </a:r>
          </a:p>
          <a:p>
            <a:r>
              <a:rPr lang="ja-JP" altLang="en-US" sz="1400" dirty="0">
                <a:solidFill>
                  <a:srgbClr val="000000"/>
                </a:solidFill>
              </a:rPr>
              <a:t>　</a:t>
            </a:r>
            <a:endParaRPr lang="en-US" altLang="ja-JP" sz="1400" dirty="0">
              <a:solidFill>
                <a:srgbClr val="000000"/>
              </a:solidFill>
            </a:endParaRPr>
          </a:p>
          <a:p>
            <a:r>
              <a:rPr lang="ja-JP" altLang="en-US" sz="1400" dirty="0">
                <a:solidFill>
                  <a:srgbClr val="000000"/>
                </a:solidFill>
              </a:rPr>
              <a:t>「当社のネットワークやシステム、アプリケーションの企画、開発、運用保守は私を含め </a:t>
            </a:r>
            <a:r>
              <a:rPr lang="en-US" altLang="ja-JP" sz="1400" dirty="0">
                <a:solidFill>
                  <a:srgbClr val="000000"/>
                </a:solidFill>
              </a:rPr>
              <a:t>2 </a:t>
            </a:r>
            <a:r>
              <a:rPr lang="ja-JP" altLang="en-US" sz="1400" dirty="0">
                <a:solidFill>
                  <a:srgbClr val="000000"/>
                </a:solidFill>
              </a:rPr>
              <a:t>名で対応しており、人員、時間共にリソースは不足していました。万一の場合などに </a:t>
            </a:r>
            <a:r>
              <a:rPr lang="en-US" altLang="ja-JP" sz="1400" dirty="0">
                <a:solidFill>
                  <a:srgbClr val="000000"/>
                </a:solidFill>
              </a:rPr>
              <a:t>ICT </a:t>
            </a:r>
            <a:r>
              <a:rPr lang="ja-JP" altLang="en-US" sz="1400" dirty="0">
                <a:solidFill>
                  <a:srgbClr val="000000"/>
                </a:solidFill>
              </a:rPr>
              <a:t>関連の運用レベルが大きく下がってしまうという問題があり、それを解決するために運用負荷を下げられそうなクラウド型のソリューションを検討していました。」</a:t>
            </a:r>
          </a:p>
          <a:p>
            <a:r>
              <a:rPr lang="ja-JP" altLang="en-US" sz="1400" dirty="0">
                <a:solidFill>
                  <a:srgbClr val="000000"/>
                </a:solidFill>
              </a:rPr>
              <a:t>検討は </a:t>
            </a:r>
            <a:r>
              <a:rPr lang="en-US" altLang="ja-JP" sz="1400" dirty="0">
                <a:solidFill>
                  <a:srgbClr val="000000"/>
                </a:solidFill>
              </a:rPr>
              <a:t>2013 </a:t>
            </a:r>
            <a:r>
              <a:rPr lang="ja-JP" altLang="en-US" sz="1400" dirty="0">
                <a:solidFill>
                  <a:srgbClr val="000000"/>
                </a:solidFill>
              </a:rPr>
              <a:t>年頃から始めていたのですが、良いと思えるものはなかなかありませんでした。</a:t>
            </a:r>
            <a:endParaRPr kumimoji="1" lang="ja-JP" altLang="en-US" sz="1400" dirty="0">
              <a:solidFill>
                <a:srgbClr val="000000"/>
              </a:solidFill>
            </a:endParaRPr>
          </a:p>
        </p:txBody>
      </p:sp>
      <p:sp>
        <p:nvSpPr>
          <p:cNvPr id="11" name="正方形/長方形 10"/>
          <p:cNvSpPr/>
          <p:nvPr/>
        </p:nvSpPr>
        <p:spPr>
          <a:xfrm>
            <a:off x="6993341" y="837"/>
            <a:ext cx="2155372" cy="296806"/>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kumimoji="1" lang="ja-JP" altLang="en-US" sz="1200" b="1" dirty="0">
                <a:solidFill>
                  <a:schemeClr val="bg1"/>
                </a:solidFill>
              </a:rPr>
              <a:t>スマイルズ様事例紹介</a:t>
            </a:r>
          </a:p>
        </p:txBody>
      </p:sp>
    </p:spTree>
    <p:extLst>
      <p:ext uri="{BB962C8B-B14F-4D97-AF65-F5344CB8AC3E}">
        <p14:creationId xmlns:p14="http://schemas.microsoft.com/office/powerpoint/2010/main" val="99896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94624" y="897024"/>
            <a:ext cx="8122357" cy="664845"/>
          </a:xfrm>
          <a:prstGeom prst="roundRect">
            <a:avLst/>
          </a:prstGeom>
          <a:solidFill>
            <a:srgbClr val="92D050">
              <a:alpha val="65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a:p>
        </p:txBody>
      </p:sp>
      <p:sp>
        <p:nvSpPr>
          <p:cNvPr id="8" name="角丸四角形 7"/>
          <p:cNvSpPr/>
          <p:nvPr/>
        </p:nvSpPr>
        <p:spPr>
          <a:xfrm>
            <a:off x="494624" y="1625616"/>
            <a:ext cx="8122357" cy="664845"/>
          </a:xfrm>
          <a:prstGeom prst="roundRect">
            <a:avLst/>
          </a:prstGeom>
          <a:solidFill>
            <a:srgbClr val="00B0F0">
              <a:alpha val="65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dirty="0"/>
          </a:p>
        </p:txBody>
      </p:sp>
      <p:sp>
        <p:nvSpPr>
          <p:cNvPr id="2" name="タイトル 1"/>
          <p:cNvSpPr>
            <a:spLocks noGrp="1"/>
          </p:cNvSpPr>
          <p:nvPr>
            <p:ph type="ctrTitle"/>
          </p:nvPr>
        </p:nvSpPr>
        <p:spPr/>
        <p:txBody>
          <a:bodyPr/>
          <a:lstStyle/>
          <a:p>
            <a:r>
              <a:rPr lang="ja-JP" altLang="en-US" sz="2400" dirty="0">
                <a:solidFill>
                  <a:srgbClr val="000000"/>
                </a:solidFill>
              </a:rPr>
              <a:t>クラウド型ソリューションによる解決</a:t>
            </a:r>
          </a:p>
        </p:txBody>
      </p:sp>
      <p:sp>
        <p:nvSpPr>
          <p:cNvPr id="5" name="正方形/長方形 4"/>
          <p:cNvSpPr/>
          <p:nvPr/>
        </p:nvSpPr>
        <p:spPr>
          <a:xfrm>
            <a:off x="562478" y="950844"/>
            <a:ext cx="8054503" cy="1546289"/>
          </a:xfrm>
          <a:prstGeom prst="rect">
            <a:avLst/>
          </a:prstGeom>
        </p:spPr>
        <p:txBody>
          <a:bodyPr wrap="square" lIns="68589" tIns="34295" rIns="68589" bIns="34295">
            <a:spAutoFit/>
          </a:bodyPr>
          <a:lstStyle/>
          <a:p>
            <a:r>
              <a:rPr lang="ja-JP" altLang="en-US" sz="1600" dirty="0">
                <a:solidFill>
                  <a:srgbClr val="000000"/>
                </a:solidFill>
              </a:rPr>
              <a:t>①タブレットを活用した、クラウド型の</a:t>
            </a:r>
            <a:r>
              <a:rPr lang="en-US" altLang="ja-JP" sz="1600" dirty="0">
                <a:solidFill>
                  <a:srgbClr val="000000"/>
                </a:solidFill>
              </a:rPr>
              <a:t>POS</a:t>
            </a:r>
            <a:r>
              <a:rPr lang="ja-JP" altLang="en-US" sz="1600" dirty="0">
                <a:solidFill>
                  <a:srgbClr val="000000"/>
                </a:solidFill>
              </a:rPr>
              <a:t>システムの採用により、全店を一元管理</a:t>
            </a:r>
            <a:endParaRPr lang="en-US" altLang="ja-JP" sz="1600" dirty="0">
              <a:solidFill>
                <a:srgbClr val="000000"/>
              </a:solidFill>
            </a:endParaRPr>
          </a:p>
          <a:p>
            <a:r>
              <a:rPr lang="ja-JP" altLang="en-US" sz="1600" dirty="0">
                <a:solidFill>
                  <a:srgbClr val="000000"/>
                </a:solidFill>
              </a:rPr>
              <a:t>　　→</a:t>
            </a:r>
            <a:r>
              <a:rPr lang="ja-JP" altLang="en-US" sz="1600" b="1" dirty="0">
                <a:solidFill>
                  <a:srgbClr val="FF0000"/>
                </a:solidFill>
              </a:rPr>
              <a:t>クラウド型</a:t>
            </a:r>
            <a:r>
              <a:rPr lang="en-US" altLang="ja-JP" sz="1600" b="1" dirty="0">
                <a:solidFill>
                  <a:srgbClr val="FF0000"/>
                </a:solidFill>
              </a:rPr>
              <a:t>POS</a:t>
            </a:r>
            <a:r>
              <a:rPr lang="ja-JP" altLang="en-US" sz="1600" b="1" dirty="0">
                <a:solidFill>
                  <a:srgbClr val="FF0000"/>
                </a:solidFill>
              </a:rPr>
              <a:t>システム</a:t>
            </a:r>
            <a:r>
              <a:rPr lang="ja-JP" altLang="en-US" sz="1600" dirty="0">
                <a:solidFill>
                  <a:srgbClr val="000000"/>
                </a:solidFill>
              </a:rPr>
              <a:t>の採用</a:t>
            </a:r>
            <a:endParaRPr lang="en-US" altLang="ja-JP" sz="1600" dirty="0">
              <a:solidFill>
                <a:srgbClr val="000000"/>
              </a:solidFill>
            </a:endParaRPr>
          </a:p>
          <a:p>
            <a:endParaRPr lang="en-US" altLang="ja-JP" sz="1600" dirty="0"/>
          </a:p>
          <a:p>
            <a:r>
              <a:rPr lang="ja-JP" altLang="en-US" sz="1600" dirty="0">
                <a:solidFill>
                  <a:srgbClr val="000000"/>
                </a:solidFill>
              </a:rPr>
              <a:t>②タブレットを含む業務端末をセキュアに接続する、クラウド型ネットワークの採用</a:t>
            </a:r>
            <a:endParaRPr lang="en-US" altLang="ja-JP" sz="1600" dirty="0">
              <a:solidFill>
                <a:srgbClr val="000000"/>
              </a:solidFill>
            </a:endParaRPr>
          </a:p>
          <a:p>
            <a:r>
              <a:rPr lang="ja-JP" altLang="en-US" sz="1600" dirty="0">
                <a:solidFill>
                  <a:srgbClr val="000000"/>
                </a:solidFill>
              </a:rPr>
              <a:t>　　→</a:t>
            </a:r>
            <a:r>
              <a:rPr lang="en-US" altLang="ja-JP" sz="1600" b="1" dirty="0">
                <a:solidFill>
                  <a:srgbClr val="FF0000"/>
                </a:solidFill>
              </a:rPr>
              <a:t>Wi-Fi</a:t>
            </a:r>
            <a:r>
              <a:rPr lang="ja-JP" altLang="en-US" sz="1600" b="1" dirty="0">
                <a:solidFill>
                  <a:srgbClr val="FF0000"/>
                </a:solidFill>
              </a:rPr>
              <a:t>セキュリティクラウド</a:t>
            </a:r>
            <a:r>
              <a:rPr lang="ja-JP" altLang="en-US" sz="1600" dirty="0">
                <a:solidFill>
                  <a:srgbClr val="000000"/>
                </a:solidFill>
              </a:rPr>
              <a:t>（</a:t>
            </a:r>
            <a:r>
              <a:rPr lang="en-US" altLang="ja-JP" sz="1600" dirty="0">
                <a:solidFill>
                  <a:srgbClr val="000000"/>
                </a:solidFill>
              </a:rPr>
              <a:t>Meraki</a:t>
            </a:r>
            <a:r>
              <a:rPr lang="ja-JP" altLang="en-US" sz="1600" dirty="0">
                <a:solidFill>
                  <a:srgbClr val="000000"/>
                </a:solidFill>
              </a:rPr>
              <a:t>）の採用</a:t>
            </a:r>
            <a:endParaRPr lang="en-US" altLang="ja-JP" sz="1600" dirty="0">
              <a:solidFill>
                <a:srgbClr val="000000"/>
              </a:solidFill>
            </a:endParaRPr>
          </a:p>
          <a:p>
            <a:endParaRPr lang="en-US" altLang="ja-JP" sz="1600" dirty="0"/>
          </a:p>
        </p:txBody>
      </p:sp>
      <p:sp>
        <p:nvSpPr>
          <p:cNvPr id="6" name="正方形/長方形 5"/>
          <p:cNvSpPr/>
          <p:nvPr/>
        </p:nvSpPr>
        <p:spPr>
          <a:xfrm>
            <a:off x="338687" y="2433539"/>
            <a:ext cx="8470386" cy="2223696"/>
          </a:xfrm>
          <a:prstGeom prst="rect">
            <a:avLst/>
          </a:prstGeom>
        </p:spPr>
        <p:txBody>
          <a:bodyPr wrap="square" lIns="68589" tIns="34295" rIns="68589" bIns="34295">
            <a:spAutoFit/>
          </a:bodyPr>
          <a:lstStyle/>
          <a:p>
            <a:r>
              <a:rPr lang="ja-JP" altLang="en-US" sz="1400" dirty="0">
                <a:solidFill>
                  <a:srgbClr val="000000"/>
                </a:solidFill>
              </a:rPr>
              <a:t>「これこそ求めていたものだと直感して、その場で採用を決めました、店舗のデバイスをクラウドで統括的に管理できること、必要な機能がすべてそろっていること、セキュリティ含めた運用やインフラ管理に通じた人たちが開発したソリューションということが、ダッシュボード（管理画面）を見てすぐに理解できました。」</a:t>
            </a:r>
            <a:endParaRPr lang="en-US" altLang="ja-JP" sz="1400" dirty="0">
              <a:solidFill>
                <a:srgbClr val="000000"/>
              </a:solidFill>
            </a:endParaRPr>
          </a:p>
          <a:p>
            <a:endParaRPr lang="en-US" altLang="ja-JP" sz="1400" dirty="0">
              <a:solidFill>
                <a:srgbClr val="000000"/>
              </a:solidFill>
            </a:endParaRPr>
          </a:p>
          <a:p>
            <a:r>
              <a:rPr lang="ja-JP" altLang="en-US" sz="1400" dirty="0">
                <a:solidFill>
                  <a:srgbClr val="000000"/>
                </a:solidFill>
              </a:rPr>
              <a:t>「使いやすく、業務効率やコスト効率の改善に注力でき、これから店舗が増えていく中で当社の求めるシステムに最適だというインスピレーションが非常に大きかったですね。」</a:t>
            </a:r>
            <a:endParaRPr lang="en-US" altLang="ja-JP" sz="1400" dirty="0">
              <a:solidFill>
                <a:srgbClr val="000000"/>
              </a:solidFill>
            </a:endParaRPr>
          </a:p>
          <a:p>
            <a:endParaRPr lang="en-US" altLang="ja-JP" sz="1400" dirty="0">
              <a:solidFill>
                <a:srgbClr val="000000"/>
              </a:solidFill>
            </a:endParaRPr>
          </a:p>
          <a:p>
            <a:r>
              <a:rPr lang="ja-JP" altLang="en-US" sz="1400" dirty="0">
                <a:solidFill>
                  <a:srgbClr val="000000"/>
                </a:solidFill>
              </a:rPr>
              <a:t>「</a:t>
            </a:r>
            <a:r>
              <a:rPr lang="en-US" altLang="ja-JP" sz="1400" dirty="0">
                <a:solidFill>
                  <a:srgbClr val="000000"/>
                </a:solidFill>
              </a:rPr>
              <a:t>1 </a:t>
            </a:r>
            <a:r>
              <a:rPr lang="ja-JP" altLang="en-US" sz="1400" dirty="0">
                <a:solidFill>
                  <a:srgbClr val="000000"/>
                </a:solidFill>
              </a:rPr>
              <a:t>年以上悩んでいたことが </a:t>
            </a:r>
            <a:r>
              <a:rPr lang="en-US" altLang="ja-JP" sz="1400" dirty="0">
                <a:solidFill>
                  <a:srgbClr val="000000"/>
                </a:solidFill>
              </a:rPr>
              <a:t>1 </a:t>
            </a:r>
            <a:r>
              <a:rPr lang="ja-JP" altLang="en-US" sz="1400" dirty="0">
                <a:solidFill>
                  <a:srgbClr val="000000"/>
                </a:solidFill>
              </a:rPr>
              <a:t>日で解決してしまうほどにインパクトがあるソリューションでした。」</a:t>
            </a:r>
            <a:endParaRPr lang="en-US" altLang="ja-JP" sz="1400" dirty="0">
              <a:solidFill>
                <a:srgbClr val="000000"/>
              </a:solidFill>
            </a:endParaRPr>
          </a:p>
          <a:p>
            <a:endParaRPr lang="en-US" altLang="ja-JP" sz="1400" dirty="0">
              <a:solidFill>
                <a:srgbClr val="000000"/>
              </a:solidFill>
            </a:endParaRPr>
          </a:p>
          <a:p>
            <a:r>
              <a:rPr lang="ja-JP" altLang="en-US" sz="1400" dirty="0">
                <a:solidFill>
                  <a:srgbClr val="000000"/>
                </a:solidFill>
              </a:rPr>
              <a:t>「今後のビジョンも評価のポイントです。」</a:t>
            </a:r>
          </a:p>
        </p:txBody>
      </p:sp>
      <p:sp>
        <p:nvSpPr>
          <p:cNvPr id="9" name="正方形/長方形 8"/>
          <p:cNvSpPr/>
          <p:nvPr/>
        </p:nvSpPr>
        <p:spPr>
          <a:xfrm>
            <a:off x="6993341" y="837"/>
            <a:ext cx="2155372" cy="296806"/>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kumimoji="1" lang="ja-JP" altLang="en-US" sz="1200" b="1" dirty="0">
                <a:solidFill>
                  <a:schemeClr val="bg1"/>
                </a:solidFill>
              </a:rPr>
              <a:t>スマイルズ様事例紹介</a:t>
            </a:r>
          </a:p>
        </p:txBody>
      </p:sp>
    </p:spTree>
    <p:extLst>
      <p:ext uri="{BB962C8B-B14F-4D97-AF65-F5344CB8AC3E}">
        <p14:creationId xmlns:p14="http://schemas.microsoft.com/office/powerpoint/2010/main" val="194296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t>玉川聖学院様　事例のご紹介</a:t>
            </a:r>
            <a:endParaRPr lang="en-US" dirty="0"/>
          </a:p>
        </p:txBody>
      </p:sp>
      <p:grpSp>
        <p:nvGrpSpPr>
          <p:cNvPr id="5" name="Group 4"/>
          <p:cNvGrpSpPr/>
          <p:nvPr/>
        </p:nvGrpSpPr>
        <p:grpSpPr>
          <a:xfrm>
            <a:off x="572989" y="833263"/>
            <a:ext cx="7880001" cy="3981421"/>
            <a:chOff x="35496" y="177194"/>
            <a:chExt cx="9091571" cy="4998875"/>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765" y="772020"/>
              <a:ext cx="4030717" cy="18431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515" y="3259443"/>
              <a:ext cx="1176661" cy="13999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767" y="3075675"/>
              <a:ext cx="4030716" cy="18844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8385" y="3303296"/>
              <a:ext cx="1053573" cy="13999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テキスト ボックス 3"/>
            <p:cNvSpPr txBox="1"/>
            <p:nvPr/>
          </p:nvSpPr>
          <p:spPr>
            <a:xfrm>
              <a:off x="4653733" y="1838637"/>
              <a:ext cx="1660984" cy="807770"/>
            </a:xfrm>
            <a:prstGeom prst="rect">
              <a:avLst/>
            </a:prstGeom>
            <a:noFill/>
          </p:spPr>
          <p:txBody>
            <a:bodyPr wrap="none" lIns="68589" tIns="34295" rIns="68589" bIns="34295" rtlCol="0">
              <a:spAutoFit/>
            </a:bodyPr>
            <a:lstStyle/>
            <a:p>
              <a:pPr marL="285717" indent="-285717">
                <a:buFont typeface="Wingdings" panose="05000000000000000000" pitchFamily="2" charset="2"/>
                <a:buChar char="Ø"/>
              </a:pPr>
              <a:r>
                <a:rPr kumimoji="1" lang="ja-JP" altLang="en-US" sz="1600" b="1" dirty="0">
                  <a:solidFill>
                    <a:srgbClr val="214794">
                      <a:lumMod val="60000"/>
                      <a:lumOff val="40000"/>
                    </a:srgbClr>
                  </a:solidFill>
                  <a:latin typeface="メイリオ" panose="020B0604030504040204" pitchFamily="50" charset="-128"/>
                  <a:ea typeface="メイリオ" panose="020B0604030504040204" pitchFamily="50" charset="-128"/>
                  <a:cs typeface="メイリオ" panose="020B0604030504040204" pitchFamily="50" charset="-128"/>
                </a:rPr>
                <a:t>安定性</a:t>
              </a:r>
              <a:endParaRPr kumimoji="1" lang="en-US" altLang="ja-JP" sz="1600" b="1" dirty="0">
                <a:solidFill>
                  <a:srgbClr val="214794">
                    <a:lumMod val="60000"/>
                    <a:lumOff val="40000"/>
                  </a:srgbClr>
                </a:solidFill>
                <a:latin typeface="メイリオ" panose="020B0604030504040204" pitchFamily="50" charset="-128"/>
                <a:ea typeface="メイリオ" panose="020B0604030504040204" pitchFamily="50" charset="-128"/>
                <a:cs typeface="メイリオ" panose="020B0604030504040204" pitchFamily="50" charset="-128"/>
              </a:endParaRPr>
            </a:p>
            <a:p>
              <a:pPr marL="285717" indent="-285717">
                <a:buFont typeface="Wingdings" panose="05000000000000000000" pitchFamily="2" charset="2"/>
                <a:buChar char="Ø"/>
              </a:pPr>
              <a:r>
                <a:rPr kumimoji="1" lang="ja-JP" altLang="en-US" sz="1600" b="1" dirty="0">
                  <a:solidFill>
                    <a:srgbClr val="214794">
                      <a:lumMod val="60000"/>
                      <a:lumOff val="40000"/>
                    </a:srgbClr>
                  </a:solidFill>
                  <a:latin typeface="メイリオ" panose="020B0604030504040204" pitchFamily="50" charset="-128"/>
                  <a:ea typeface="メイリオ" panose="020B0604030504040204" pitchFamily="50" charset="-128"/>
                  <a:cs typeface="メイリオ" panose="020B0604030504040204" pitchFamily="50" charset="-128"/>
                </a:rPr>
                <a:t>管理性</a:t>
              </a:r>
              <a:endParaRPr kumimoji="1" lang="en-US" altLang="ja-JP" sz="1600" b="1" dirty="0">
                <a:solidFill>
                  <a:srgbClr val="214794">
                    <a:lumMod val="60000"/>
                    <a:lumOff val="40000"/>
                  </a:srgbClr>
                </a:solidFill>
                <a:latin typeface="メイリオ" panose="020B0604030504040204" pitchFamily="50" charset="-128"/>
                <a:ea typeface="メイリオ" panose="020B0604030504040204" pitchFamily="50" charset="-128"/>
                <a:cs typeface="メイリオ" panose="020B0604030504040204" pitchFamily="50" charset="-128"/>
              </a:endParaRPr>
            </a:p>
            <a:p>
              <a:pPr marL="285717" indent="-285717">
                <a:buFont typeface="Wingdings" panose="05000000000000000000" pitchFamily="2" charset="2"/>
                <a:buChar char="Ø"/>
              </a:pPr>
              <a:r>
                <a:rPr kumimoji="1" lang="ja-JP" altLang="en-US" sz="1600" b="1" dirty="0">
                  <a:solidFill>
                    <a:srgbClr val="214794">
                      <a:lumMod val="60000"/>
                      <a:lumOff val="40000"/>
                    </a:srgbClr>
                  </a:solidFill>
                  <a:latin typeface="メイリオ" panose="020B0604030504040204" pitchFamily="50" charset="-128"/>
                  <a:ea typeface="メイリオ" panose="020B0604030504040204" pitchFamily="50" charset="-128"/>
                  <a:cs typeface="メイリオ" panose="020B0604030504040204" pitchFamily="50" charset="-128"/>
                </a:rPr>
                <a:t>セキュリティ</a:t>
              </a:r>
            </a:p>
          </p:txBody>
        </p:sp>
        <p:sp>
          <p:nvSpPr>
            <p:cNvPr id="11" name="テキスト ボックス 7"/>
            <p:cNvSpPr txBox="1"/>
            <p:nvPr/>
          </p:nvSpPr>
          <p:spPr>
            <a:xfrm>
              <a:off x="4496861" y="2966049"/>
              <a:ext cx="2262648" cy="238431"/>
            </a:xfrm>
            <a:prstGeom prst="rect">
              <a:avLst/>
            </a:prstGeom>
            <a:noFill/>
          </p:spPr>
          <p:txBody>
            <a:bodyPr wrap="square" lIns="68589" tIns="34295" rIns="68589" bIns="34295" rtlCol="0">
              <a:spAutoFit/>
            </a:bodyPr>
            <a:lstStyle/>
            <a:p>
              <a:pPr algn="ctr"/>
              <a:r>
                <a:rPr kumimoji="1" lang="en-US" altLang="ja-JP" sz="1100" b="1" dirty="0">
                  <a:solidFill>
                    <a:srgbClr val="214794">
                      <a:lumMod val="60000"/>
                      <a:lumOff val="40000"/>
                    </a:srgb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dirty="0">
                  <a:solidFill>
                    <a:srgbClr val="214794">
                      <a:lumMod val="60000"/>
                      <a:lumOff val="40000"/>
                    </a:srgbClr>
                  </a:solidFill>
                  <a:latin typeface="メイリオ" panose="020B0604030504040204" pitchFamily="50" charset="-128"/>
                  <a:ea typeface="メイリオ" panose="020B0604030504040204" pitchFamily="50" charset="-128"/>
                  <a:cs typeface="メイリオ" panose="020B0604030504040204" pitchFamily="50" charset="-128"/>
                </a:rPr>
                <a:t>教育的な制限とルール作り</a:t>
              </a:r>
              <a:r>
                <a:rPr kumimoji="1" lang="en-US" altLang="ja-JP" sz="1100" b="1" dirty="0">
                  <a:solidFill>
                    <a:srgbClr val="214794">
                      <a:lumMod val="60000"/>
                      <a:lumOff val="40000"/>
                    </a:srgbClr>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12" name="Group 34"/>
            <p:cNvGrpSpPr/>
            <p:nvPr/>
          </p:nvGrpSpPr>
          <p:grpSpPr>
            <a:xfrm>
              <a:off x="6512268" y="1182476"/>
              <a:ext cx="2614799" cy="940182"/>
              <a:chOff x="5701622" y="1096832"/>
              <a:chExt cx="3950148" cy="1860558"/>
            </a:xfrm>
          </p:grpSpPr>
          <p:pic>
            <p:nvPicPr>
              <p:cNvPr id="31" name="Picture 24" descr="dashboard_screenshots.jpg"/>
              <p:cNvPicPr>
                <a:picLocks noChangeAspect="1"/>
              </p:cNvPicPr>
              <p:nvPr/>
            </p:nvPicPr>
            <p:blipFill rotWithShape="1">
              <a:blip r:embed="rId6" cstate="print">
                <a:extLst>
                  <a:ext uri="{28A0092B-C50C-407E-A947-70E740481C1C}">
                    <a14:useLocalDpi xmlns:a14="http://schemas.microsoft.com/office/drawing/2010/main"/>
                  </a:ext>
                </a:extLst>
              </a:blip>
              <a:srcRect t="-1"/>
              <a:stretch/>
            </p:blipFill>
            <p:spPr>
              <a:xfrm>
                <a:off x="5701622" y="1096832"/>
                <a:ext cx="3950148" cy="1840523"/>
              </a:xfrm>
              <a:prstGeom prst="rect">
                <a:avLst/>
              </a:prstGeom>
            </p:spPr>
          </p:pic>
          <p:pic>
            <p:nvPicPr>
              <p:cNvPr id="32" name="Picture 25" descr="Screen Shot 2013-05-13 at 4.52.45 PM.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232582" y="1132881"/>
                <a:ext cx="2886626" cy="1824509"/>
              </a:xfrm>
              <a:prstGeom prst="rect">
                <a:avLst/>
              </a:prstGeom>
              <a:ln>
                <a:solidFill>
                  <a:srgbClr val="BFBFBF"/>
                </a:solidFill>
              </a:ln>
              <a:effectLst>
                <a:reflection blurRad="6350" stA="42000" endA="300" endPos="10000" dir="5400000" sy="-100000" algn="bl" rotWithShape="0"/>
              </a:effectLst>
            </p:spPr>
          </p:pic>
        </p:grpSp>
        <p:sp>
          <p:nvSpPr>
            <p:cNvPr id="13" name="右矢印 13"/>
            <p:cNvSpPr/>
            <p:nvPr/>
          </p:nvSpPr>
          <p:spPr>
            <a:xfrm>
              <a:off x="4543604" y="1148401"/>
              <a:ext cx="1985597" cy="715805"/>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kumimoji="1" lang="ja-JP" altLang="en-US" sz="11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クラウド型という選択</a:t>
              </a:r>
            </a:p>
          </p:txBody>
        </p:sp>
        <p:grpSp>
          <p:nvGrpSpPr>
            <p:cNvPr id="14" name="Group 19"/>
            <p:cNvGrpSpPr/>
            <p:nvPr/>
          </p:nvGrpSpPr>
          <p:grpSpPr>
            <a:xfrm>
              <a:off x="6539398" y="333819"/>
              <a:ext cx="1128946" cy="854671"/>
              <a:chOff x="5034950" y="3422073"/>
              <a:chExt cx="1641433" cy="1071284"/>
            </a:xfrm>
          </p:grpSpPr>
          <p:pic>
            <p:nvPicPr>
              <p:cNvPr id="29" name="Picture 5"/>
              <p:cNvPicPr>
                <a:picLocks noChangeAspect="1"/>
              </p:cNvPicPr>
              <p:nvPr/>
            </p:nvPicPr>
            <p:blipFill>
              <a:blip r:embed="rId8" cstate="print"/>
              <a:stretch>
                <a:fillRect/>
              </a:stretch>
            </p:blipFill>
            <p:spPr>
              <a:xfrm>
                <a:off x="5076780" y="3422073"/>
                <a:ext cx="1460070" cy="835890"/>
              </a:xfrm>
              <a:prstGeom prst="rect">
                <a:avLst/>
              </a:prstGeom>
            </p:spPr>
          </p:pic>
          <p:sp>
            <p:nvSpPr>
              <p:cNvPr id="30" name="TextBox 14"/>
              <p:cNvSpPr txBox="1"/>
              <p:nvPr/>
            </p:nvSpPr>
            <p:spPr>
              <a:xfrm>
                <a:off x="5034950" y="4242599"/>
                <a:ext cx="1641433" cy="250758"/>
              </a:xfrm>
              <a:prstGeom prst="rect">
                <a:avLst/>
              </a:prstGeom>
              <a:noFill/>
            </p:spPr>
            <p:txBody>
              <a:bodyPr wrap="square" rtlCol="0">
                <a:spAutoFit/>
              </a:bodyPr>
              <a:lstStyle/>
              <a:p>
                <a:pPr algn="ct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ワイヤレス </a:t>
                </a:r>
                <a:r>
                  <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LAN</a:t>
                </a:r>
                <a:endPar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5" name="Group 21"/>
            <p:cNvGrpSpPr/>
            <p:nvPr/>
          </p:nvGrpSpPr>
          <p:grpSpPr>
            <a:xfrm>
              <a:off x="6622169" y="2166865"/>
              <a:ext cx="1279457" cy="727709"/>
              <a:chOff x="8797063" y="3600125"/>
              <a:chExt cx="1860267" cy="912143"/>
            </a:xfrm>
          </p:grpSpPr>
          <p:pic>
            <p:nvPicPr>
              <p:cNvPr id="27" name="Picture 8"/>
              <p:cNvPicPr>
                <a:picLocks noChangeAspect="1"/>
              </p:cNvPicPr>
              <p:nvPr/>
            </p:nvPicPr>
            <p:blipFill>
              <a:blip r:embed="rId9"/>
              <a:stretch>
                <a:fillRect/>
              </a:stretch>
            </p:blipFill>
            <p:spPr>
              <a:xfrm>
                <a:off x="8910683" y="3600125"/>
                <a:ext cx="1519514" cy="657838"/>
              </a:xfrm>
              <a:prstGeom prst="rect">
                <a:avLst/>
              </a:prstGeom>
            </p:spPr>
          </p:pic>
          <p:sp>
            <p:nvSpPr>
              <p:cNvPr id="28" name="TextBox 15"/>
              <p:cNvSpPr txBox="1"/>
              <p:nvPr/>
            </p:nvSpPr>
            <p:spPr>
              <a:xfrm>
                <a:off x="8797063" y="4261510"/>
                <a:ext cx="1860267" cy="250758"/>
              </a:xfrm>
              <a:prstGeom prst="rect">
                <a:avLst/>
              </a:prstGeom>
              <a:noFill/>
            </p:spPr>
            <p:txBody>
              <a:bodyPr wrap="square" rtlCol="0">
                <a:spAutoFit/>
              </a:bodyPr>
              <a:lstStyle/>
              <a:p>
                <a:pPr algn="ct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アクセススイッチング</a:t>
                </a:r>
              </a:p>
            </p:txBody>
          </p:sp>
        </p:grpSp>
        <p:grpSp>
          <p:nvGrpSpPr>
            <p:cNvPr id="16" name="Group 22"/>
            <p:cNvGrpSpPr/>
            <p:nvPr/>
          </p:nvGrpSpPr>
          <p:grpSpPr>
            <a:xfrm>
              <a:off x="7895420" y="2112533"/>
              <a:ext cx="933318" cy="853597"/>
              <a:chOff x="10688381" y="3614316"/>
              <a:chExt cx="1356999" cy="1069938"/>
            </a:xfrm>
          </p:grpSpPr>
          <p:pic>
            <p:nvPicPr>
              <p:cNvPr id="25" name="Picture 13"/>
              <p:cNvPicPr>
                <a:picLocks noChangeAspect="1"/>
              </p:cNvPicPr>
              <p:nvPr/>
            </p:nvPicPr>
            <p:blipFill>
              <a:blip r:embed="rId10" cstate="print"/>
              <a:stretch>
                <a:fillRect/>
              </a:stretch>
            </p:blipFill>
            <p:spPr>
              <a:xfrm>
                <a:off x="11014104" y="3614316"/>
                <a:ext cx="684156" cy="684156"/>
              </a:xfrm>
              <a:prstGeom prst="rect">
                <a:avLst/>
              </a:prstGeom>
            </p:spPr>
          </p:pic>
          <p:sp>
            <p:nvSpPr>
              <p:cNvPr id="26" name="TextBox 17"/>
              <p:cNvSpPr txBox="1"/>
              <p:nvPr/>
            </p:nvSpPr>
            <p:spPr>
              <a:xfrm>
                <a:off x="10688381" y="4298472"/>
                <a:ext cx="1356999" cy="385782"/>
              </a:xfrm>
              <a:prstGeom prst="rect">
                <a:avLst/>
              </a:prstGeom>
              <a:noFill/>
            </p:spPr>
            <p:txBody>
              <a:bodyPr wrap="none" rtlCol="0">
                <a:spAutoFit/>
              </a:bodyPr>
              <a:lstStyle/>
              <a:p>
                <a:pPr algn="ct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モバイル デバイス</a:t>
                </a:r>
              </a:p>
              <a:p>
                <a:pPr algn="ct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管理</a:t>
                </a:r>
              </a:p>
            </p:txBody>
          </p:sp>
        </p:grpSp>
        <p:sp>
          <p:nvSpPr>
            <p:cNvPr id="17" name="右矢印 8"/>
            <p:cNvSpPr/>
            <p:nvPr/>
          </p:nvSpPr>
          <p:spPr>
            <a:xfrm>
              <a:off x="6211019" y="3428779"/>
              <a:ext cx="1311215" cy="448457"/>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kumimoji="1" lang="ja-JP" altLang="en-US" sz="160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9"/>
            <p:cNvSpPr txBox="1"/>
            <p:nvPr/>
          </p:nvSpPr>
          <p:spPr>
            <a:xfrm>
              <a:off x="6211107" y="3877237"/>
              <a:ext cx="1311037" cy="715292"/>
            </a:xfrm>
            <a:prstGeom prst="rect">
              <a:avLst/>
            </a:prstGeom>
            <a:noFill/>
          </p:spPr>
          <p:txBody>
            <a:bodyPr wrap="none" lIns="68589" tIns="34295" rIns="68589" bIns="34295" rtlCol="0">
              <a:spAutoFit/>
            </a:bodyPr>
            <a:lstStyle/>
            <a:p>
              <a:pPr algn="ctr"/>
              <a:r>
                <a:rPr kumimoji="1" lang="ja-JP" altLang="en-US" sz="7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たとえば、違反アプリを</a:t>
              </a:r>
              <a:endParaRPr kumimoji="1" lang="en-US" altLang="ja-JP" sz="7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7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インストールしたり、</a:t>
              </a:r>
              <a:endParaRPr kumimoji="1" lang="en-US" altLang="ja-JP" sz="7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7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貸出用の共用</a:t>
              </a:r>
              <a:r>
                <a:rPr kumimoji="1" lang="en-US" altLang="ja-JP" sz="7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iPad</a:t>
              </a:r>
              <a:r>
                <a:rPr kumimoji="1" lang="ja-JP" altLang="en-US" sz="7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を</a:t>
              </a:r>
              <a:endParaRPr kumimoji="1" lang="en-US" altLang="ja-JP" sz="7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7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校外へ持ち出すと</a:t>
              </a:r>
              <a:endParaRPr kumimoji="1" lang="en-US" altLang="ja-JP" sz="7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7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壁紙が変わり警告メッセージ</a:t>
              </a:r>
              <a:endParaRPr kumimoji="1" lang="en-US" altLang="ja-JP" sz="7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700" dirty="0">
                  <a:solidFill>
                    <a:srgbClr val="2968AF"/>
                  </a:solidFill>
                  <a:latin typeface="メイリオ" panose="020B0604030504040204" pitchFamily="50" charset="-128"/>
                  <a:ea typeface="メイリオ" panose="020B0604030504040204" pitchFamily="50" charset="-128"/>
                  <a:cs typeface="メイリオ" panose="020B0604030504040204" pitchFamily="50" charset="-128"/>
                </a:rPr>
                <a:t>が表示される。</a:t>
              </a:r>
            </a:p>
          </p:txBody>
        </p:sp>
        <p:sp>
          <p:nvSpPr>
            <p:cNvPr id="19" name="テキスト ボックス 26"/>
            <p:cNvSpPr txBox="1"/>
            <p:nvPr/>
          </p:nvSpPr>
          <p:spPr>
            <a:xfrm>
              <a:off x="5896872" y="4731429"/>
              <a:ext cx="3067616" cy="346249"/>
            </a:xfrm>
            <a:prstGeom prst="rect">
              <a:avLst/>
            </a:prstGeom>
            <a:solidFill>
              <a:schemeClr val="bg1"/>
            </a:solidFill>
          </p:spPr>
          <p:txBody>
            <a:bodyPr wrap="square" lIns="68589" tIns="34295" rIns="68589" bIns="34295" rtlCol="0">
              <a:spAutoFit/>
            </a:bodyPr>
            <a:lstStyle/>
            <a:p>
              <a:endParaRPr kumimoji="1" lang="en-US" altLang="ja-JP" sz="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出典：</a:t>
              </a:r>
              <a:r>
                <a:rPr kumimoji="1" lang="en-US" altLang="ja-JP" sz="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2016/5/21</a:t>
              </a:r>
              <a:r>
                <a:rPr kumimoji="1" lang="ja-JP" altLang="en-US" sz="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開催 </a:t>
              </a:r>
              <a:r>
                <a:rPr kumimoji="1" lang="en-US" altLang="ja-JP" sz="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導入事例に学ぶ学校向け無線</a:t>
              </a:r>
              <a:r>
                <a:rPr lang="en-US" altLang="ja-JP" sz="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LAN</a:t>
              </a:r>
              <a:r>
                <a:rPr lang="ja-JP" altLang="en-US" sz="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導入セミナー</a:t>
              </a:r>
              <a:r>
                <a:rPr kumimoji="1" lang="en-US" altLang="ja-JP" sz="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          玉川聖学院様 ご講演資料</a:t>
              </a:r>
              <a:endParaRPr kumimoji="1" lang="en-US" altLang="ja-JP" sz="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7315" y="177194"/>
              <a:ext cx="1133539" cy="7190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 name="TextBox 14"/>
            <p:cNvSpPr txBox="1"/>
            <p:nvPr/>
          </p:nvSpPr>
          <p:spPr>
            <a:xfrm>
              <a:off x="7771919" y="896259"/>
              <a:ext cx="1128946" cy="284597"/>
            </a:xfrm>
            <a:prstGeom prst="rect">
              <a:avLst/>
            </a:prstGeom>
            <a:noFill/>
          </p:spPr>
          <p:txBody>
            <a:bodyPr wrap="square" lIns="68589" tIns="34295" rIns="68589" bIns="34295" rtlCol="0">
              <a:spAutoFit/>
            </a:bodyPr>
            <a:lstStyle/>
            <a:p>
              <a:pPr algn="ct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セキュリティ</a:t>
              </a:r>
              <a:endParaRPr lang="en-US" altLang="ja-JP"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7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アプライアンス</a:t>
              </a:r>
            </a:p>
          </p:txBody>
        </p:sp>
        <p:sp>
          <p:nvSpPr>
            <p:cNvPr id="22" name="テキスト ボックス 28"/>
            <p:cNvSpPr txBox="1"/>
            <p:nvPr/>
          </p:nvSpPr>
          <p:spPr>
            <a:xfrm>
              <a:off x="35496" y="2809199"/>
              <a:ext cx="3240360" cy="315423"/>
            </a:xfrm>
            <a:prstGeom prst="rect">
              <a:avLst/>
            </a:prstGeom>
            <a:noFill/>
          </p:spPr>
          <p:txBody>
            <a:bodyPr wrap="square" lIns="68589" tIns="34295" rIns="68589" bIns="34295" rtlCol="0">
              <a:spAutoFit/>
            </a:bodyPr>
            <a:lstStyle/>
            <a:p>
              <a:pPr algn="ctr"/>
              <a:r>
                <a:rPr kumimoji="1" lang="ja-JP" altLang="en-US" sz="1600" b="1" dirty="0">
                  <a:solidFill>
                    <a:srgbClr val="214794">
                      <a:lumMod val="60000"/>
                      <a:lumOff val="40000"/>
                    </a:srgbClr>
                  </a:solidFill>
                  <a:latin typeface="メイリオ" panose="020B0604030504040204" pitchFamily="50" charset="-128"/>
                  <a:ea typeface="メイリオ" panose="020B0604030504040204" pitchFamily="50" charset="-128"/>
                  <a:cs typeface="メイリオ" panose="020B0604030504040204" pitchFamily="50" charset="-128"/>
                </a:rPr>
                <a:t>～ クラウド型 </a:t>
              </a:r>
              <a:r>
                <a:rPr kumimoji="1" lang="en-US" altLang="ja-JP" sz="1600" b="1" dirty="0">
                  <a:solidFill>
                    <a:srgbClr val="214794">
                      <a:lumMod val="60000"/>
                      <a:lumOff val="40000"/>
                    </a:srgbClr>
                  </a:solidFill>
                  <a:latin typeface="メイリオ" panose="020B0604030504040204" pitchFamily="50" charset="-128"/>
                  <a:ea typeface="メイリオ" panose="020B0604030504040204" pitchFamily="50" charset="-128"/>
                  <a:cs typeface="メイリオ" panose="020B0604030504040204" pitchFamily="50" charset="-128"/>
                </a:rPr>
                <a:t>MDM</a:t>
              </a:r>
              <a:r>
                <a:rPr kumimoji="1" lang="ja-JP" altLang="en-US" sz="1600" b="1" dirty="0">
                  <a:solidFill>
                    <a:srgbClr val="214794">
                      <a:lumMod val="60000"/>
                      <a:lumOff val="40000"/>
                    </a:srgbClr>
                  </a:solidFill>
                  <a:latin typeface="メイリオ" panose="020B0604030504040204" pitchFamily="50" charset="-128"/>
                  <a:ea typeface="メイリオ" panose="020B0604030504040204" pitchFamily="50" charset="-128"/>
                  <a:cs typeface="メイリオ" panose="020B0604030504040204" pitchFamily="50" charset="-128"/>
                </a:rPr>
                <a:t>を採用 ～</a:t>
              </a:r>
              <a:endParaRPr kumimoji="1" lang="en-US" altLang="ja-JP" sz="1600" b="1" dirty="0">
                <a:solidFill>
                  <a:srgbClr val="214794">
                    <a:lumMod val="60000"/>
                    <a:lumOff val="40000"/>
                  </a:srgb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9"/>
            <p:cNvSpPr txBox="1"/>
            <p:nvPr/>
          </p:nvSpPr>
          <p:spPr>
            <a:xfrm>
              <a:off x="4600728" y="4659438"/>
              <a:ext cx="3067616" cy="161583"/>
            </a:xfrm>
            <a:prstGeom prst="rect">
              <a:avLst/>
            </a:prstGeom>
            <a:noFill/>
          </p:spPr>
          <p:txBody>
            <a:bodyPr wrap="square" lIns="68589" tIns="34295" rIns="68589" bIns="34295" rtlCol="0">
              <a:spAutoFit/>
            </a:bodyPr>
            <a:lstStyle/>
            <a:p>
              <a:r>
                <a:rPr kumimoji="1" lang="en-US" altLang="ja-JP" sz="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ジオフェンシング機能は学校貸出用の共用</a:t>
              </a:r>
              <a:r>
                <a:rPr kumimoji="1" lang="en-US" altLang="ja-JP" sz="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iPad</a:t>
              </a:r>
              <a:r>
                <a:rPr kumimoji="1" lang="ja-JP" altLang="en-US" sz="600" dirty="0">
                  <a:solidFill>
                    <a:srgbClr val="676767"/>
                  </a:solidFill>
                  <a:latin typeface="メイリオ" panose="020B0604030504040204" pitchFamily="50" charset="-128"/>
                  <a:ea typeface="メイリオ" panose="020B0604030504040204" pitchFamily="50" charset="-128"/>
                  <a:cs typeface="メイリオ" panose="020B0604030504040204" pitchFamily="50" charset="-128"/>
                </a:rPr>
                <a:t>のみ設定</a:t>
              </a:r>
            </a:p>
          </p:txBody>
        </p:sp>
        <p:sp>
          <p:nvSpPr>
            <p:cNvPr id="24" name="正方形/長方形 6"/>
            <p:cNvSpPr/>
            <p:nvPr/>
          </p:nvSpPr>
          <p:spPr>
            <a:xfrm>
              <a:off x="316562" y="4891472"/>
              <a:ext cx="7780020" cy="284597"/>
            </a:xfrm>
            <a:prstGeom prst="rect">
              <a:avLst/>
            </a:prstGeom>
          </p:spPr>
          <p:txBody>
            <a:bodyPr wrap="square" lIns="68589" tIns="34295" rIns="68589" bIns="34295">
              <a:spAutoFit/>
            </a:bodyPr>
            <a:lstStyle/>
            <a:p>
              <a:r>
                <a:rPr lang="ja-JP" altLang="en-US" sz="1400" dirty="0"/>
                <a:t>https://meraki.cisco.com/ja/customers/k-12-education/tamasei</a:t>
              </a:r>
            </a:p>
          </p:txBody>
        </p:sp>
      </p:grpSp>
    </p:spTree>
    <p:extLst>
      <p:ext uri="{BB962C8B-B14F-4D97-AF65-F5344CB8AC3E}">
        <p14:creationId xmlns:p14="http://schemas.microsoft.com/office/powerpoint/2010/main" val="295316914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t>ダイヤモンドダイニング様事例のご紹介</a:t>
            </a:r>
            <a:endParaRPr lang="en-US" dirty="0"/>
          </a:p>
        </p:txBody>
      </p:sp>
      <p:sp>
        <p:nvSpPr>
          <p:cNvPr id="4" name="Rounded Rectangle 22"/>
          <p:cNvSpPr/>
          <p:nvPr/>
        </p:nvSpPr>
        <p:spPr>
          <a:xfrm>
            <a:off x="69244" y="2334510"/>
            <a:ext cx="8982625" cy="1975139"/>
          </a:xfrm>
          <a:prstGeom prst="roundRect">
            <a:avLst>
              <a:gd name="adj" fmla="val 8790"/>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b"/>
          <a:lstStyle/>
          <a:p>
            <a:pPr marL="285738" indent="-285738">
              <a:buFont typeface="Arial" panose="020B0604020202020204" pitchFamily="34" charset="0"/>
              <a:buChar char="•"/>
            </a:pPr>
            <a:r>
              <a:rPr lang="ja-JP" altLang="en-US" sz="1600" dirty="0">
                <a:solidFill>
                  <a:schemeClr val="tx1">
                    <a:lumMod val="50000"/>
                  </a:schemeClr>
                </a:solidFill>
                <a:latin typeface="メイリオ" panose="020B0604030504040204" pitchFamily="50" charset="-128"/>
                <a:ea typeface="メイリオ" panose="020B0604030504040204" pitchFamily="50" charset="-128"/>
              </a:rPr>
              <a:t>新店舗オープン時、</a:t>
            </a:r>
            <a:r>
              <a:rPr lang="ja-JP" altLang="en-US" sz="1600" dirty="0">
                <a:solidFill>
                  <a:srgbClr val="CC0099"/>
                </a:solidFill>
                <a:latin typeface="メイリオ" panose="020B0604030504040204" pitchFamily="50" charset="-128"/>
                <a:ea typeface="メイリオ" panose="020B0604030504040204" pitchFamily="50" charset="-128"/>
              </a:rPr>
              <a:t>短期間での無線</a:t>
            </a:r>
            <a:r>
              <a:rPr lang="en-US" altLang="ja-JP" sz="1600" dirty="0">
                <a:solidFill>
                  <a:srgbClr val="CC0099"/>
                </a:solidFill>
                <a:latin typeface="メイリオ" panose="020B0604030504040204" pitchFamily="50" charset="-128"/>
                <a:ea typeface="メイリオ" panose="020B0604030504040204" pitchFamily="50" charset="-128"/>
              </a:rPr>
              <a:t>LAN</a:t>
            </a:r>
            <a:r>
              <a:rPr lang="ja-JP" altLang="en-US" sz="1600" dirty="0">
                <a:solidFill>
                  <a:srgbClr val="CC0099"/>
                </a:solidFill>
                <a:latin typeface="メイリオ" panose="020B0604030504040204" pitchFamily="50" charset="-128"/>
                <a:ea typeface="メイリオ" panose="020B0604030504040204" pitchFamily="50" charset="-128"/>
              </a:rPr>
              <a:t>環境構築</a:t>
            </a:r>
            <a:r>
              <a:rPr lang="ja-JP" altLang="en-US" sz="1600" dirty="0">
                <a:solidFill>
                  <a:schemeClr val="tx1">
                    <a:lumMod val="50000"/>
                  </a:schemeClr>
                </a:solidFill>
                <a:latin typeface="メイリオ" panose="020B0604030504040204" pitchFamily="50" charset="-128"/>
                <a:ea typeface="メイリオ" panose="020B0604030504040204" pitchFamily="50" charset="-128"/>
              </a:rPr>
              <a:t>が実現</a:t>
            </a:r>
          </a:p>
          <a:p>
            <a:pPr marL="285738" indent="-285738">
              <a:buFont typeface="Arial" panose="020B0604020202020204" pitchFamily="34" charset="0"/>
              <a:buChar char="•"/>
            </a:pPr>
            <a:r>
              <a:rPr lang="en-US" altLang="ja-JP" sz="1600" dirty="0">
                <a:solidFill>
                  <a:srgbClr val="CC0099"/>
                </a:solidFill>
                <a:latin typeface="メイリオ" panose="020B0604030504040204" pitchFamily="50" charset="-128"/>
                <a:ea typeface="メイリオ" panose="020B0604030504040204" pitchFamily="50" charset="-128"/>
              </a:rPr>
              <a:t>Facebook Check-in</a:t>
            </a:r>
            <a:r>
              <a:rPr lang="ja-JP" altLang="en-US" sz="1600" dirty="0">
                <a:solidFill>
                  <a:srgbClr val="CC0099"/>
                </a:solidFill>
                <a:latin typeface="メイリオ" panose="020B0604030504040204" pitchFamily="50" charset="-128"/>
                <a:ea typeface="メイリオ" panose="020B0604030504040204" pitchFamily="50" charset="-128"/>
              </a:rPr>
              <a:t>機能</a:t>
            </a:r>
            <a:r>
              <a:rPr lang="ja-JP" altLang="en-US" sz="1600" dirty="0">
                <a:solidFill>
                  <a:schemeClr val="tx1">
                    <a:lumMod val="50000"/>
                  </a:schemeClr>
                </a:solidFill>
                <a:latin typeface="メイリオ" panose="020B0604030504040204" pitchFamily="50" charset="-128"/>
                <a:ea typeface="メイリオ" panose="020B0604030504040204" pitchFamily="50" charset="-128"/>
              </a:rPr>
              <a:t>による口コミ集客効果</a:t>
            </a:r>
          </a:p>
          <a:p>
            <a:pPr marL="285738" indent="-285738">
              <a:buFont typeface="Arial" panose="020B0604020202020204" pitchFamily="34" charset="0"/>
              <a:buChar char="•"/>
            </a:pPr>
            <a:r>
              <a:rPr lang="en-US" altLang="ja-JP" sz="1600" dirty="0">
                <a:solidFill>
                  <a:schemeClr val="tx1">
                    <a:lumMod val="50000"/>
                  </a:schemeClr>
                </a:solidFill>
                <a:latin typeface="メイリオ" panose="020B0604030504040204" pitchFamily="50" charset="-128"/>
                <a:ea typeface="メイリオ" panose="020B0604030504040204" pitchFamily="50" charset="-128"/>
              </a:rPr>
              <a:t>Facebook Insight</a:t>
            </a:r>
            <a:r>
              <a:rPr lang="ja-JP" altLang="en-US" sz="1600" dirty="0">
                <a:solidFill>
                  <a:schemeClr val="tx1">
                    <a:lumMod val="50000"/>
                  </a:schemeClr>
                </a:solidFill>
                <a:latin typeface="メイリオ" panose="020B0604030504040204" pitchFamily="50" charset="-128"/>
                <a:ea typeface="メイリオ" panose="020B0604030504040204" pitchFamily="50" charset="-128"/>
              </a:rPr>
              <a:t>による</a:t>
            </a:r>
            <a:r>
              <a:rPr lang="ja-JP" altLang="en-US" sz="1600" dirty="0">
                <a:solidFill>
                  <a:srgbClr val="CC0099"/>
                </a:solidFill>
                <a:latin typeface="メイリオ" panose="020B0604030504040204" pitchFamily="50" charset="-128"/>
                <a:ea typeface="メイリオ" panose="020B0604030504040204" pitchFamily="50" charset="-128"/>
              </a:rPr>
              <a:t>顧客トレンド分析</a:t>
            </a:r>
          </a:p>
          <a:p>
            <a:pPr marL="285738" indent="-285738">
              <a:buFont typeface="Arial" panose="020B0604020202020204" pitchFamily="34" charset="0"/>
              <a:buChar char="•"/>
            </a:pPr>
            <a:r>
              <a:rPr lang="en-US" altLang="ja-JP" sz="1600" dirty="0">
                <a:solidFill>
                  <a:srgbClr val="CC0099"/>
                </a:solidFill>
                <a:latin typeface="メイリオ" panose="020B0604030504040204" pitchFamily="50" charset="-128"/>
                <a:ea typeface="メイリオ" panose="020B0604030504040204" pitchFamily="50" charset="-128"/>
              </a:rPr>
              <a:t>Cisco CMX</a:t>
            </a:r>
            <a:r>
              <a:rPr lang="ja-JP" altLang="en-US" sz="1100" dirty="0">
                <a:solidFill>
                  <a:srgbClr val="CC0099"/>
                </a:solidFill>
                <a:latin typeface="メイリオ" panose="020B0604030504040204" pitchFamily="50" charset="-128"/>
                <a:ea typeface="メイリオ" panose="020B0604030504040204" pitchFamily="50" charset="-128"/>
              </a:rPr>
              <a:t>（</a:t>
            </a:r>
            <a:r>
              <a:rPr lang="en-US" altLang="ja-JP" sz="1100" dirty="0">
                <a:solidFill>
                  <a:srgbClr val="CC0099"/>
                </a:solidFill>
                <a:latin typeface="メイリオ" panose="020B0604030504040204" pitchFamily="50" charset="-128"/>
                <a:ea typeface="メイリオ" panose="020B0604030504040204" pitchFamily="50" charset="-128"/>
              </a:rPr>
              <a:t>Wi-Fi</a:t>
            </a:r>
            <a:r>
              <a:rPr lang="ja-JP" altLang="en-US" sz="1100" dirty="0">
                <a:solidFill>
                  <a:srgbClr val="CC0099"/>
                </a:solidFill>
                <a:latin typeface="メイリオ" panose="020B0604030504040204" pitchFamily="50" charset="-128"/>
                <a:ea typeface="メイリオ" panose="020B0604030504040204" pitchFamily="50" charset="-128"/>
              </a:rPr>
              <a:t>からの位置情報等データ管理システム）</a:t>
            </a:r>
            <a:r>
              <a:rPr lang="ja-JP" altLang="en-US" sz="1600" dirty="0">
                <a:solidFill>
                  <a:schemeClr val="tx1">
                    <a:lumMod val="50000"/>
                  </a:schemeClr>
                </a:solidFill>
                <a:latin typeface="メイリオ" panose="020B0604030504040204" pitchFamily="50" charset="-128"/>
                <a:ea typeface="メイリオ" panose="020B0604030504040204" pitchFamily="50" charset="-128"/>
              </a:rPr>
              <a:t>データの</a:t>
            </a:r>
            <a:endParaRPr lang="en-US" altLang="ja-JP" sz="1600" dirty="0">
              <a:solidFill>
                <a:schemeClr val="tx1">
                  <a:lumMod val="50000"/>
                </a:schemeClr>
              </a:solidFill>
              <a:latin typeface="メイリオ" panose="020B0604030504040204" pitchFamily="50" charset="-128"/>
              <a:ea typeface="メイリオ" panose="020B0604030504040204" pitchFamily="50" charset="-128"/>
            </a:endParaRPr>
          </a:p>
          <a:p>
            <a:r>
              <a:rPr lang="en-US" altLang="ja-JP" sz="1600" dirty="0">
                <a:solidFill>
                  <a:schemeClr val="tx1">
                    <a:lumMod val="50000"/>
                  </a:schemeClr>
                </a:solidFill>
                <a:latin typeface="メイリオ" panose="020B0604030504040204" pitchFamily="50" charset="-128"/>
                <a:ea typeface="メイリオ" panose="020B0604030504040204" pitchFamily="50" charset="-128"/>
              </a:rPr>
              <a:t>    </a:t>
            </a:r>
            <a:r>
              <a:rPr lang="ja-JP" altLang="en-US" sz="1600" dirty="0">
                <a:solidFill>
                  <a:schemeClr val="tx1">
                    <a:lumMod val="50000"/>
                  </a:schemeClr>
                </a:solidFill>
                <a:latin typeface="メイリオ" panose="020B0604030504040204" pitchFamily="50" charset="-128"/>
                <a:ea typeface="メイリオ" panose="020B0604030504040204" pitchFamily="50" charset="-128"/>
              </a:rPr>
              <a:t>マーケティング施策への活用     </a:t>
            </a:r>
            <a:r>
              <a:rPr lang="en-US" altLang="ja-JP" sz="700" dirty="0">
                <a:solidFill>
                  <a:schemeClr val="tx1">
                    <a:lumMod val="50000"/>
                  </a:schemeClr>
                </a:solidFill>
                <a:latin typeface="メイリオ" panose="020B0604030504040204" pitchFamily="50" charset="-128"/>
                <a:ea typeface="メイリオ" panose="020B0604030504040204" pitchFamily="50" charset="-128"/>
              </a:rPr>
              <a:t>*Cisco Connected Mobile Experiences</a:t>
            </a:r>
            <a:endParaRPr lang="ja-JP" altLang="en-US" sz="1600" dirty="0">
              <a:solidFill>
                <a:schemeClr val="tx1">
                  <a:lumMod val="50000"/>
                </a:schemeClr>
              </a:solidFill>
              <a:latin typeface="メイリオ" panose="020B0604030504040204" pitchFamily="50" charset="-128"/>
              <a:ea typeface="メイリオ" panose="020B0604030504040204" pitchFamily="50" charset="-128"/>
            </a:endParaRPr>
          </a:p>
        </p:txBody>
      </p:sp>
      <p:sp>
        <p:nvSpPr>
          <p:cNvPr id="5" name="Rounded Rectangle 21"/>
          <p:cNvSpPr/>
          <p:nvPr/>
        </p:nvSpPr>
        <p:spPr>
          <a:xfrm>
            <a:off x="3863623" y="1144498"/>
            <a:ext cx="5189692" cy="1139915"/>
          </a:xfrm>
          <a:prstGeom prst="roundRect">
            <a:avLst>
              <a:gd name="adj" fmla="val 3179"/>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b"/>
          <a:lstStyle/>
          <a:p>
            <a:endParaRPr lang="en-US" altLang="ja-JP" sz="1100" dirty="0">
              <a:solidFill>
                <a:srgbClr val="3366FF"/>
              </a:solidFill>
              <a:latin typeface="メイリオ" panose="020B0604030504040204" pitchFamily="50" charset="-128"/>
              <a:ea typeface="メイリオ" panose="020B0604030504040204" pitchFamily="50" charset="-128"/>
              <a:cs typeface="メイリオ"/>
            </a:endParaRPr>
          </a:p>
          <a:p>
            <a:pPr marL="184142" indent="-184142">
              <a:buFont typeface="Arial"/>
              <a:buChar char="•"/>
            </a:pPr>
            <a:r>
              <a:rPr lang="ja-JP" altLang="en-US" sz="1400" dirty="0">
                <a:solidFill>
                  <a:srgbClr val="CC0099"/>
                </a:solidFill>
                <a:latin typeface="メイリオ" panose="020B0604030504040204" pitchFamily="50" charset="-128"/>
                <a:ea typeface="メイリオ" panose="020B0604030504040204" pitchFamily="50" charset="-128"/>
                <a:cs typeface="メイリオ"/>
              </a:rPr>
              <a:t>シスコ </a:t>
            </a:r>
            <a:r>
              <a:rPr lang="en-US" altLang="ja-JP" sz="1400" dirty="0">
                <a:solidFill>
                  <a:srgbClr val="CC0099"/>
                </a:solidFill>
                <a:latin typeface="メイリオ" panose="020B0604030504040204" pitchFamily="50" charset="-128"/>
                <a:ea typeface="メイリオ" panose="020B0604030504040204" pitchFamily="50" charset="-128"/>
                <a:cs typeface="メイリオ"/>
              </a:rPr>
              <a:t>Meraki </a:t>
            </a:r>
            <a:r>
              <a:rPr lang="ja-JP" altLang="en-US" sz="1400" dirty="0">
                <a:solidFill>
                  <a:srgbClr val="CC0099"/>
                </a:solidFill>
                <a:latin typeface="メイリオ" panose="020B0604030504040204" pitchFamily="50" charset="-128"/>
                <a:ea typeface="メイリオ" panose="020B0604030504040204" pitchFamily="50" charset="-128"/>
                <a:cs typeface="メイリオ"/>
              </a:rPr>
              <a:t>無線</a:t>
            </a:r>
            <a:r>
              <a:rPr lang="en-US" altLang="ja-JP" sz="1400" dirty="0">
                <a:solidFill>
                  <a:srgbClr val="CC0099"/>
                </a:solidFill>
                <a:latin typeface="メイリオ" panose="020B0604030504040204" pitchFamily="50" charset="-128"/>
                <a:ea typeface="メイリオ" panose="020B0604030504040204" pitchFamily="50" charset="-128"/>
                <a:cs typeface="メイリオ"/>
              </a:rPr>
              <a:t>LAN </a:t>
            </a:r>
            <a:r>
              <a:rPr lang="ja-JP" altLang="en-US" sz="1400" dirty="0">
                <a:solidFill>
                  <a:srgbClr val="CC0099"/>
                </a:solidFill>
                <a:latin typeface="メイリオ" panose="020B0604030504040204" pitchFamily="50" charset="-128"/>
                <a:ea typeface="メイリオ" panose="020B0604030504040204" pitchFamily="50" charset="-128"/>
                <a:cs typeface="メイリオ"/>
              </a:rPr>
              <a:t>アクセス ポイントの導入</a:t>
            </a:r>
          </a:p>
          <a:p>
            <a:pPr marL="184142" indent="-184142">
              <a:buFont typeface="Arial"/>
              <a:buChar char="•"/>
            </a:pPr>
            <a:r>
              <a:rPr lang="ja-JP" altLang="en-US" sz="1400" dirty="0">
                <a:solidFill>
                  <a:srgbClr val="CC0099"/>
                </a:solidFill>
                <a:latin typeface="メイリオ" panose="020B0604030504040204" pitchFamily="50" charset="-128"/>
                <a:ea typeface="メイリオ" panose="020B0604030504040204" pitchFamily="50" charset="-128"/>
                <a:cs typeface="メイリオ"/>
              </a:rPr>
              <a:t>全店舗にて</a:t>
            </a:r>
            <a:r>
              <a:rPr lang="en-US" altLang="ja-JP" sz="1400" dirty="0">
                <a:solidFill>
                  <a:srgbClr val="CC0099"/>
                </a:solidFill>
                <a:latin typeface="メイリオ" panose="020B0604030504040204" pitchFamily="50" charset="-128"/>
                <a:ea typeface="メイリオ" panose="020B0604030504040204" pitchFamily="50" charset="-128"/>
                <a:cs typeface="メイリオ"/>
              </a:rPr>
              <a:t>Facebook Wi-Fi</a:t>
            </a:r>
            <a:r>
              <a:rPr lang="ja-JP" altLang="en-US" sz="1400" dirty="0">
                <a:solidFill>
                  <a:srgbClr val="CC0099"/>
                </a:solidFill>
                <a:latin typeface="メイリオ" panose="020B0604030504040204" pitchFamily="50" charset="-128"/>
                <a:ea typeface="メイリオ" panose="020B0604030504040204" pitchFamily="50" charset="-128"/>
                <a:cs typeface="メイリオ"/>
              </a:rPr>
              <a:t>サービスを展開</a:t>
            </a:r>
            <a:endParaRPr lang="en-US" altLang="ja-JP" sz="1400" dirty="0">
              <a:solidFill>
                <a:srgbClr val="CC0099"/>
              </a:solidFill>
              <a:latin typeface="メイリオ" panose="020B0604030504040204" pitchFamily="50" charset="-128"/>
              <a:ea typeface="メイリオ" panose="020B0604030504040204" pitchFamily="50" charset="-128"/>
              <a:cs typeface="メイリオ"/>
            </a:endParaRPr>
          </a:p>
          <a:p>
            <a:pPr marL="184142" indent="-184142">
              <a:buFont typeface="Arial"/>
              <a:buChar char="•"/>
            </a:pPr>
            <a:r>
              <a:rPr lang="ja-JP" altLang="en-US" sz="1400" dirty="0">
                <a:solidFill>
                  <a:srgbClr val="CC0099"/>
                </a:solidFill>
                <a:latin typeface="メイリオ" panose="020B0604030504040204" pitchFamily="50" charset="-128"/>
                <a:ea typeface="メイリオ" panose="020B0604030504040204" pitchFamily="50" charset="-128"/>
                <a:cs typeface="メイリオ"/>
              </a:rPr>
              <a:t>構築時の設定 </a:t>
            </a:r>
            <a:r>
              <a:rPr lang="en-US" altLang="ja-JP" sz="1400" dirty="0">
                <a:solidFill>
                  <a:srgbClr val="CC0099"/>
                </a:solidFill>
                <a:latin typeface="メイリオ" panose="020B0604030504040204" pitchFamily="50" charset="-128"/>
                <a:ea typeface="メイリオ" panose="020B0604030504040204" pitchFamily="50" charset="-128"/>
                <a:cs typeface="メイリオ"/>
              </a:rPr>
              <a:t>/ </a:t>
            </a:r>
            <a:r>
              <a:rPr lang="ja-JP" altLang="en-US" sz="1400" dirty="0">
                <a:solidFill>
                  <a:srgbClr val="CC0099"/>
                </a:solidFill>
                <a:latin typeface="メイリオ" panose="020B0604030504040204" pitchFamily="50" charset="-128"/>
                <a:ea typeface="メイリオ" panose="020B0604030504040204" pitchFamily="50" charset="-128"/>
                <a:cs typeface="メイリオ"/>
              </a:rPr>
              <a:t>運用管理をすべてリモートで実施</a:t>
            </a:r>
            <a:endParaRPr lang="en-US" altLang="ja-JP" sz="400" dirty="0">
              <a:solidFill>
                <a:srgbClr val="CC0099"/>
              </a:solidFill>
              <a:latin typeface="メイリオ" panose="020B0604030504040204" pitchFamily="50" charset="-128"/>
              <a:ea typeface="メイリオ" panose="020B0604030504040204" pitchFamily="50" charset="-128"/>
              <a:cs typeface="メイリオ"/>
            </a:endParaRPr>
          </a:p>
        </p:txBody>
      </p:sp>
      <p:sp>
        <p:nvSpPr>
          <p:cNvPr id="6" name="Rounded Rectangle 1"/>
          <p:cNvSpPr/>
          <p:nvPr/>
        </p:nvSpPr>
        <p:spPr>
          <a:xfrm>
            <a:off x="69246" y="1144498"/>
            <a:ext cx="3641977" cy="1139915"/>
          </a:xfrm>
          <a:prstGeom prst="roundRect">
            <a:avLst>
              <a:gd name="adj" fmla="val 2216"/>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b"/>
          <a:lstStyle/>
          <a:p>
            <a:pPr marL="184142" indent="-184142" algn="just">
              <a:buFont typeface="Arial"/>
              <a:buChar char="•"/>
            </a:pPr>
            <a:r>
              <a:rPr lang="ja-JP" altLang="en-US" sz="1200" kern="100" dirty="0">
                <a:solidFill>
                  <a:schemeClr val="tx1">
                    <a:lumMod val="50000"/>
                  </a:schemeClr>
                </a:solidFill>
                <a:latin typeface="メイリオ" panose="020B0604030504040204" pitchFamily="50" charset="-128"/>
                <a:ea typeface="メイリオ" panose="020B0604030504040204" pitchFamily="50" charset="-128"/>
                <a:cs typeface="ＭＳ ゴシック" panose="020B0609070205080204" pitchFamily="49" charset="-128"/>
              </a:rPr>
              <a:t>店舗でのフリー</a:t>
            </a:r>
            <a:r>
              <a:rPr lang="en-US" altLang="ja-JP" sz="1200" kern="100" dirty="0">
                <a:solidFill>
                  <a:schemeClr val="tx1">
                    <a:lumMod val="50000"/>
                  </a:schemeClr>
                </a:solidFill>
                <a:latin typeface="メイリオ" panose="020B0604030504040204" pitchFamily="50" charset="-128"/>
                <a:ea typeface="メイリオ" panose="020B0604030504040204" pitchFamily="50" charset="-128"/>
                <a:cs typeface="ＭＳ ゴシック" panose="020B0609070205080204" pitchFamily="49" charset="-128"/>
              </a:rPr>
              <a:t>Wi-Fi</a:t>
            </a:r>
            <a:r>
              <a:rPr lang="ja-JP" altLang="en-US" sz="1200" kern="100" dirty="0">
                <a:solidFill>
                  <a:schemeClr val="tx1">
                    <a:lumMod val="50000"/>
                  </a:schemeClr>
                </a:solidFill>
                <a:latin typeface="メイリオ" panose="020B0604030504040204" pitchFamily="50" charset="-128"/>
                <a:ea typeface="メイリオ" panose="020B0604030504040204" pitchFamily="50" charset="-128"/>
                <a:cs typeface="ＭＳ ゴシック" panose="020B0609070205080204" pitchFamily="49" charset="-128"/>
              </a:rPr>
              <a:t>サービス整備</a:t>
            </a:r>
            <a:endParaRPr lang="en-US" altLang="ja-JP" sz="1200" kern="100" dirty="0">
              <a:solidFill>
                <a:schemeClr val="tx1">
                  <a:lumMod val="50000"/>
                </a:schemeClr>
              </a:solidFill>
              <a:latin typeface="メイリオ" panose="020B0604030504040204" pitchFamily="50" charset="-128"/>
              <a:ea typeface="メイリオ" panose="020B0604030504040204" pitchFamily="50" charset="-128"/>
              <a:cs typeface="ＭＳ ゴシック" panose="020B0609070205080204" pitchFamily="49" charset="-128"/>
            </a:endParaRPr>
          </a:p>
          <a:p>
            <a:pPr marL="184142" indent="-184142" algn="just">
              <a:buFont typeface="Arial"/>
              <a:buChar char="•"/>
            </a:pPr>
            <a:r>
              <a:rPr lang="ja-JP" altLang="en-US" sz="1200" kern="100" dirty="0">
                <a:solidFill>
                  <a:schemeClr val="tx1">
                    <a:lumMod val="50000"/>
                  </a:schemeClr>
                </a:solidFill>
                <a:latin typeface="メイリオ" panose="020B0604030504040204" pitchFamily="50" charset="-128"/>
                <a:ea typeface="メイリオ" panose="020B0604030504040204" pitchFamily="50" charset="-128"/>
                <a:cs typeface="ＭＳ ゴシック" panose="020B0609070205080204" pitchFamily="49" charset="-128"/>
              </a:rPr>
              <a:t>外国人向けブランド</a:t>
            </a:r>
            <a:r>
              <a:rPr lang="en-US" altLang="ja-JP" sz="1200" kern="100" dirty="0">
                <a:solidFill>
                  <a:schemeClr val="tx1">
                    <a:lumMod val="50000"/>
                  </a:schemeClr>
                </a:solidFill>
                <a:latin typeface="メイリオ" panose="020B0604030504040204" pitchFamily="50" charset="-128"/>
                <a:ea typeface="メイリオ" panose="020B0604030504040204" pitchFamily="50" charset="-128"/>
                <a:cs typeface="ＭＳ ゴシック" panose="020B0609070205080204" pitchFamily="49" charset="-128"/>
              </a:rPr>
              <a:t> / </a:t>
            </a:r>
            <a:r>
              <a:rPr lang="ja-JP" altLang="en-US" sz="1200" kern="100" dirty="0">
                <a:solidFill>
                  <a:schemeClr val="tx1">
                    <a:lumMod val="50000"/>
                  </a:schemeClr>
                </a:solidFill>
                <a:latin typeface="メイリオ" panose="020B0604030504040204" pitchFamily="50" charset="-128"/>
                <a:ea typeface="メイリオ" panose="020B0604030504040204" pitchFamily="50" charset="-128"/>
                <a:cs typeface="ＭＳ ゴシック" panose="020B0609070205080204" pitchFamily="49" charset="-128"/>
              </a:rPr>
              <a:t>マーケティング強化</a:t>
            </a:r>
            <a:endParaRPr lang="en-US" altLang="ja-JP" sz="1200" kern="100" dirty="0">
              <a:solidFill>
                <a:schemeClr val="tx1">
                  <a:lumMod val="50000"/>
                </a:schemeClr>
              </a:solidFill>
              <a:latin typeface="メイリオ" panose="020B0604030504040204" pitchFamily="50" charset="-128"/>
              <a:ea typeface="メイリオ" panose="020B0604030504040204" pitchFamily="50" charset="-128"/>
              <a:cs typeface="ＭＳ ゴシック" panose="020B0609070205080204" pitchFamily="49" charset="-128"/>
            </a:endParaRPr>
          </a:p>
          <a:p>
            <a:pPr marL="184142" indent="-184142" algn="just">
              <a:buFont typeface="Arial"/>
              <a:buChar char="•"/>
            </a:pPr>
            <a:r>
              <a:rPr lang="ja-JP" altLang="en-US" sz="1200" kern="100" dirty="0">
                <a:solidFill>
                  <a:schemeClr val="tx1">
                    <a:lumMod val="50000"/>
                  </a:schemeClr>
                </a:solidFill>
                <a:latin typeface="メイリオ" panose="020B0604030504040204" pitchFamily="50" charset="-128"/>
                <a:ea typeface="メイリオ" panose="020B0604030504040204" pitchFamily="50" charset="-128"/>
                <a:cs typeface="ＭＳ ゴシック" panose="020B0609070205080204" pitchFamily="49" charset="-128"/>
              </a:rPr>
              <a:t>多店舗展開時のスピーディな</a:t>
            </a:r>
            <a:r>
              <a:rPr lang="en-US" altLang="ja-JP" sz="1200" kern="100" dirty="0">
                <a:solidFill>
                  <a:schemeClr val="tx1">
                    <a:lumMod val="50000"/>
                  </a:schemeClr>
                </a:solidFill>
                <a:latin typeface="メイリオ" panose="020B0604030504040204" pitchFamily="50" charset="-128"/>
                <a:ea typeface="メイリオ" panose="020B0604030504040204" pitchFamily="50" charset="-128"/>
                <a:cs typeface="ＭＳ ゴシック" panose="020B0609070205080204" pitchFamily="49" charset="-128"/>
              </a:rPr>
              <a:t>NW</a:t>
            </a:r>
            <a:r>
              <a:rPr lang="ja-JP" altLang="en-US" sz="1200" kern="100" dirty="0">
                <a:solidFill>
                  <a:schemeClr val="tx1">
                    <a:lumMod val="50000"/>
                  </a:schemeClr>
                </a:solidFill>
                <a:latin typeface="メイリオ" panose="020B0604030504040204" pitchFamily="50" charset="-128"/>
                <a:ea typeface="メイリオ" panose="020B0604030504040204" pitchFamily="50" charset="-128"/>
                <a:cs typeface="ＭＳ ゴシック" panose="020B0609070205080204" pitchFamily="49" charset="-128"/>
              </a:rPr>
              <a:t>インフラ整備</a:t>
            </a:r>
            <a:endParaRPr lang="en-US" altLang="ja-JP" sz="800" kern="100" dirty="0">
              <a:solidFill>
                <a:schemeClr val="tx1">
                  <a:lumMod val="65000"/>
                  <a:lumOff val="35000"/>
                </a:schemeClr>
              </a:solidFill>
              <a:latin typeface="メイリオ" panose="020B0604030504040204" pitchFamily="50" charset="-128"/>
              <a:ea typeface="メイリオ" panose="020B0604030504040204" pitchFamily="50" charset="-128"/>
              <a:cs typeface="ＭＳ ゴシック" panose="020B0609070205080204" pitchFamily="49" charset="-128"/>
            </a:endParaRPr>
          </a:p>
          <a:p>
            <a:pPr marL="184142" indent="-184142" algn="just">
              <a:buFont typeface="Arial"/>
              <a:buChar char="•"/>
            </a:pPr>
            <a:endParaRPr lang="en-US" altLang="ja-JP" sz="400" kern="100" dirty="0">
              <a:solidFill>
                <a:schemeClr val="tx1">
                  <a:lumMod val="65000"/>
                  <a:lumOff val="35000"/>
                </a:schemeClr>
              </a:solidFill>
              <a:latin typeface="メイリオ" panose="020B0604030504040204" pitchFamily="50" charset="-128"/>
              <a:ea typeface="メイリオ" panose="020B0604030504040204" pitchFamily="50" charset="-128"/>
              <a:cs typeface="ＭＳ ゴシック" panose="020B0609070205080204" pitchFamily="49" charset="-128"/>
            </a:endParaRPr>
          </a:p>
        </p:txBody>
      </p:sp>
      <p:sp>
        <p:nvSpPr>
          <p:cNvPr id="7" name="角丸四角形 12"/>
          <p:cNvSpPr/>
          <p:nvPr/>
        </p:nvSpPr>
        <p:spPr>
          <a:xfrm>
            <a:off x="69245" y="1136373"/>
            <a:ext cx="3641977" cy="298452"/>
          </a:xfrm>
          <a:prstGeom prst="roundRect">
            <a:avLst/>
          </a:prstGeom>
          <a:solidFill>
            <a:schemeClr val="tx1">
              <a:lumMod val="75000"/>
              <a:lumOff val="25000"/>
            </a:schemeClr>
          </a:solidFill>
          <a:ln w="12700">
            <a:no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kumimoji="1" lang="ja-JP" altLang="en-US" sz="1600" dirty="0">
                <a:latin typeface="メイリオ" panose="020B0604030504040204" pitchFamily="50" charset="-128"/>
                <a:ea typeface="メイリオ" panose="020B0604030504040204" pitchFamily="50" charset="-128"/>
              </a:rPr>
              <a:t>課題</a:t>
            </a:r>
          </a:p>
        </p:txBody>
      </p:sp>
      <p:sp>
        <p:nvSpPr>
          <p:cNvPr id="8" name="角丸四角形 13"/>
          <p:cNvSpPr/>
          <p:nvPr/>
        </p:nvSpPr>
        <p:spPr>
          <a:xfrm>
            <a:off x="3863623" y="1144497"/>
            <a:ext cx="5189692" cy="298452"/>
          </a:xfrm>
          <a:prstGeom prst="roundRect">
            <a:avLst/>
          </a:prstGeom>
          <a:solidFill>
            <a:srgbClr val="CC0099"/>
          </a:solidFill>
          <a:ln w="12700">
            <a:no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kumimoji="1" lang="ja-JP" altLang="en-US" sz="1600" dirty="0">
                <a:latin typeface="メイリオ" panose="020B0604030504040204" pitchFamily="50" charset="-128"/>
                <a:ea typeface="メイリオ" panose="020B0604030504040204" pitchFamily="50" charset="-128"/>
              </a:rPr>
              <a:t>ソリューション</a:t>
            </a:r>
          </a:p>
        </p:txBody>
      </p:sp>
      <p:sp>
        <p:nvSpPr>
          <p:cNvPr id="9" name="角丸四角形 14"/>
          <p:cNvSpPr/>
          <p:nvPr/>
        </p:nvSpPr>
        <p:spPr>
          <a:xfrm>
            <a:off x="67801" y="2326385"/>
            <a:ext cx="8985514" cy="298452"/>
          </a:xfrm>
          <a:prstGeom prst="roundRect">
            <a:avLst>
              <a:gd name="adj" fmla="val 11673"/>
            </a:avLst>
          </a:prstGeom>
          <a:solidFill>
            <a:srgbClr val="CC0099"/>
          </a:solidFill>
          <a:ln w="12700">
            <a:no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kumimoji="1" lang="ja-JP" altLang="en-US" sz="1600" dirty="0">
                <a:solidFill>
                  <a:schemeClr val="bg1"/>
                </a:solidFill>
                <a:latin typeface="メイリオ" panose="020B0604030504040204" pitchFamily="50" charset="-128"/>
                <a:ea typeface="メイリオ" panose="020B0604030504040204" pitchFamily="50" charset="-128"/>
              </a:rPr>
              <a:t>結果～今後の取り組み</a:t>
            </a:r>
          </a:p>
        </p:txBody>
      </p:sp>
      <p:sp>
        <p:nvSpPr>
          <p:cNvPr id="10" name="Rectangle 630"/>
          <p:cNvSpPr>
            <a:spLocks noChangeArrowheads="1"/>
          </p:cNvSpPr>
          <p:nvPr/>
        </p:nvSpPr>
        <p:spPr bwMode="auto">
          <a:xfrm flipV="1">
            <a:off x="0" y="4338081"/>
            <a:ext cx="9144000" cy="805420"/>
          </a:xfrm>
          <a:prstGeom prst="rect">
            <a:avLst/>
          </a:prstGeom>
          <a:solidFill>
            <a:srgbClr val="CC0099"/>
          </a:solidFill>
          <a:ln>
            <a:solidFill>
              <a:schemeClr val="bg1"/>
            </a:solidFill>
            <a:headEnd/>
            <a:tailEnd/>
          </a:ln>
        </p:spPr>
        <p:style>
          <a:lnRef idx="1">
            <a:schemeClr val="accent5"/>
          </a:lnRef>
          <a:fillRef idx="3">
            <a:schemeClr val="accent5"/>
          </a:fillRef>
          <a:effectRef idx="2">
            <a:schemeClr val="accent5"/>
          </a:effectRef>
          <a:fontRef idx="minor">
            <a:schemeClr val="lt1"/>
          </a:fontRef>
        </p:style>
        <p:txBody>
          <a:bodyPr wrap="none" lIns="73022" tIns="36510" rIns="73022" bIns="36510" anchor="ctr"/>
          <a:lstStyle/>
          <a:p>
            <a:endParaRPr lang="ja-JP" altLang="ja-JP">
              <a:latin typeface="メイリオ" panose="020B0604030504040204" pitchFamily="50" charset="-128"/>
              <a:ea typeface="メイリオ" panose="020B0604030504040204" pitchFamily="50" charset="-128"/>
            </a:endParaRPr>
          </a:p>
        </p:txBody>
      </p:sp>
      <p:grpSp>
        <p:nvGrpSpPr>
          <p:cNvPr id="11" name="グループ化 25"/>
          <p:cNvGrpSpPr/>
          <p:nvPr/>
        </p:nvGrpSpPr>
        <p:grpSpPr>
          <a:xfrm>
            <a:off x="58180" y="4422773"/>
            <a:ext cx="1119372" cy="649005"/>
            <a:chOff x="1647825" y="5186363"/>
            <a:chExt cx="1428750" cy="1428750"/>
          </a:xfrm>
        </p:grpSpPr>
        <p:sp>
          <p:nvSpPr>
            <p:cNvPr id="12" name="Oval 20"/>
            <p:cNvSpPr>
              <a:spLocks noChangeArrowheads="1"/>
            </p:cNvSpPr>
            <p:nvPr/>
          </p:nvSpPr>
          <p:spPr bwMode="auto">
            <a:xfrm>
              <a:off x="1647825" y="5186363"/>
              <a:ext cx="1428750" cy="1428750"/>
            </a:xfrm>
            <a:prstGeom prst="ellipse">
              <a:avLst/>
            </a:prstGeom>
            <a:gradFill rotWithShape="1">
              <a:gsLst>
                <a:gs pos="0">
                  <a:srgbClr val="215163">
                    <a:alpha val="0"/>
                  </a:srgbClr>
                </a:gs>
                <a:gs pos="100000">
                  <a:schemeClr val="hlink">
                    <a:alpha val="10999"/>
                  </a:schemeClr>
                </a:gs>
              </a:gsLst>
              <a:path path="shape">
                <a:fillToRect l="50000" t="50000" r="50000" b="50000"/>
              </a:path>
            </a:gradFill>
            <a:ln w="9525">
              <a:noFill/>
              <a:round/>
              <a:headEnd/>
              <a:tailEnd/>
            </a:ln>
          </p:spPr>
          <p:txBody>
            <a:bodyPr lIns="82124" tIns="41061" rIns="82124" bIns="41061" anchor="ctr"/>
            <a:lstStyle/>
            <a:p>
              <a:endParaRPr lang="ja-JP" altLang="ja-JP">
                <a:latin typeface="メイリオ" panose="020B0604030504040204" pitchFamily="50" charset="-128"/>
                <a:ea typeface="メイリオ" panose="020B0604030504040204" pitchFamily="50" charset="-128"/>
              </a:endParaRPr>
            </a:p>
          </p:txBody>
        </p:sp>
        <p:sp>
          <p:nvSpPr>
            <p:cNvPr id="13" name="Oval 21"/>
            <p:cNvSpPr>
              <a:spLocks noChangeArrowheads="1"/>
            </p:cNvSpPr>
            <p:nvPr/>
          </p:nvSpPr>
          <p:spPr bwMode="auto">
            <a:xfrm>
              <a:off x="1895991" y="5434529"/>
              <a:ext cx="932417" cy="932417"/>
            </a:xfrm>
            <a:prstGeom prst="ellipse">
              <a:avLst/>
            </a:prstGeom>
            <a:gradFill rotWithShape="1">
              <a:gsLst>
                <a:gs pos="0">
                  <a:srgbClr val="255E76">
                    <a:alpha val="0"/>
                  </a:srgbClr>
                </a:gs>
                <a:gs pos="100000">
                  <a:srgbClr val="50CCFE">
                    <a:alpha val="28000"/>
                  </a:srgbClr>
                </a:gs>
              </a:gsLst>
              <a:path path="shape">
                <a:fillToRect l="50000" t="50000" r="50000" b="50000"/>
              </a:path>
            </a:gradFill>
            <a:ln w="9525">
              <a:noFill/>
              <a:round/>
              <a:headEnd/>
              <a:tailEnd/>
            </a:ln>
          </p:spPr>
          <p:txBody>
            <a:bodyPr wrap="none" lIns="82124" tIns="41061" rIns="82124" bIns="41061" anchor="ctr"/>
            <a:lstStyle/>
            <a:p>
              <a:endParaRPr lang="ja-JP" altLang="ja-JP">
                <a:latin typeface="メイリオ" panose="020B0604030504040204" pitchFamily="50" charset="-128"/>
                <a:ea typeface="メイリオ" panose="020B0604030504040204" pitchFamily="50" charset="-128"/>
              </a:endParaRPr>
            </a:p>
          </p:txBody>
        </p:sp>
      </p:grpSp>
      <p:pic>
        <p:nvPicPr>
          <p:cNvPr id="14" name="図 28"/>
          <p:cNvPicPr>
            <a:picLocks noChangeAspect="1"/>
          </p:cNvPicPr>
          <p:nvPr/>
        </p:nvPicPr>
        <p:blipFill>
          <a:blip r:embed="rId2"/>
          <a:stretch>
            <a:fillRect/>
          </a:stretch>
        </p:blipFill>
        <p:spPr>
          <a:xfrm>
            <a:off x="6073156" y="2463485"/>
            <a:ext cx="2249619" cy="1664352"/>
          </a:xfrm>
          <a:prstGeom prst="rect">
            <a:avLst/>
          </a:prstGeom>
          <a:effectLst>
            <a:outerShdw blurRad="50800" dist="38100" dir="2700000" algn="tl" rotWithShape="0">
              <a:prstClr val="black">
                <a:alpha val="40000"/>
              </a:prstClr>
            </a:outerShdw>
          </a:effectLst>
        </p:spPr>
      </p:pic>
      <p:sp>
        <p:nvSpPr>
          <p:cNvPr id="15" name="TextBox 42"/>
          <p:cNvSpPr txBox="1"/>
          <p:nvPr/>
        </p:nvSpPr>
        <p:spPr>
          <a:xfrm>
            <a:off x="907914" y="4486343"/>
            <a:ext cx="8229025" cy="530898"/>
          </a:xfrm>
          <a:prstGeom prst="rect">
            <a:avLst/>
          </a:prstGeom>
          <a:noFill/>
        </p:spPr>
        <p:txBody>
          <a:bodyPr wrap="square" lIns="91436" tIns="45718" rIns="91436" bIns="45718" rtlCol="0" anchor="b">
            <a:spAutoFit/>
          </a:bodyPr>
          <a:lstStyle/>
          <a:p>
            <a:r>
              <a:rPr lang="ja-JP" altLang="en-US" sz="1400" b="1" kern="100" dirty="0">
                <a:solidFill>
                  <a:schemeClr val="bg1"/>
                </a:solidFill>
                <a:latin typeface="メイリオ" panose="020B0604030504040204" pitchFamily="50" charset="-128"/>
                <a:ea typeface="メイリオ" panose="020B0604030504040204" pitchFamily="50" charset="-128"/>
                <a:cs typeface="ＭＳ ゴシック" panose="020B0609070205080204" pitchFamily="49" charset="-128"/>
              </a:rPr>
              <a:t>首都圏</a:t>
            </a:r>
            <a:r>
              <a:rPr lang="en-US" altLang="ja-JP" sz="1400" b="1" kern="100" dirty="0">
                <a:solidFill>
                  <a:schemeClr val="bg1"/>
                </a:solidFill>
                <a:latin typeface="メイリオ" panose="020B0604030504040204" pitchFamily="50" charset="-128"/>
                <a:ea typeface="メイリオ" panose="020B0604030504040204" pitchFamily="50" charset="-128"/>
                <a:cs typeface="ＭＳ ゴシック" panose="020B0609070205080204" pitchFamily="49" charset="-128"/>
              </a:rPr>
              <a:t>100</a:t>
            </a:r>
            <a:r>
              <a:rPr lang="ja-JP" altLang="en-US" sz="1400" b="1" kern="100" dirty="0">
                <a:solidFill>
                  <a:schemeClr val="bg1"/>
                </a:solidFill>
                <a:latin typeface="メイリオ" panose="020B0604030504040204" pitchFamily="50" charset="-128"/>
                <a:ea typeface="メイリオ" panose="020B0604030504040204" pitchFamily="50" charset="-128"/>
                <a:cs typeface="ＭＳ ゴシック" panose="020B0609070205080204" pitchFamily="49" charset="-128"/>
              </a:rPr>
              <a:t>店舗、急成長を遂げる同社の機器設置・運用を一元化。</a:t>
            </a:r>
            <a:endParaRPr lang="en-US" altLang="ja-JP" sz="1400" b="1" kern="100" dirty="0">
              <a:solidFill>
                <a:schemeClr val="bg1"/>
              </a:solidFill>
              <a:latin typeface="メイリオ" panose="020B0604030504040204" pitchFamily="50" charset="-128"/>
              <a:ea typeface="メイリオ" panose="020B0604030504040204" pitchFamily="50" charset="-128"/>
              <a:cs typeface="ＭＳ ゴシック" panose="020B0609070205080204" pitchFamily="49" charset="-128"/>
            </a:endParaRPr>
          </a:p>
          <a:p>
            <a:r>
              <a:rPr lang="ja-JP" altLang="en-US" sz="1400" b="1" kern="100" dirty="0">
                <a:solidFill>
                  <a:schemeClr val="bg1"/>
                </a:solidFill>
                <a:latin typeface="メイリオ" panose="020B0604030504040204" pitchFamily="50" charset="-128"/>
                <a:ea typeface="メイリオ" panose="020B0604030504040204" pitchFamily="50" charset="-128"/>
                <a:cs typeface="ＭＳ ゴシック" panose="020B0609070205080204" pitchFamily="49" charset="-128"/>
              </a:rPr>
              <a:t>来店者増加施策に加え、さらなるサービス拡充のためのマーケティング データ収集基盤が実現！</a:t>
            </a:r>
            <a:endParaRPr lang="en-US" altLang="ja-JP" sz="1400" b="1" kern="100" dirty="0">
              <a:solidFill>
                <a:schemeClr val="bg1"/>
              </a:solidFill>
              <a:latin typeface="メイリオ" panose="020B0604030504040204" pitchFamily="50" charset="-128"/>
              <a:ea typeface="メイリオ" panose="020B0604030504040204" pitchFamily="50" charset="-128"/>
              <a:cs typeface="ＭＳ ゴシック" panose="020B0609070205080204" pitchFamily="49" charset="-128"/>
            </a:endParaRPr>
          </a:p>
        </p:txBody>
      </p:sp>
      <p:pic>
        <p:nvPicPr>
          <p:cNvPr id="16" name="図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01665" y="2666810"/>
            <a:ext cx="1352805" cy="601977"/>
          </a:xfrm>
          <a:prstGeom prst="rect">
            <a:avLst/>
          </a:prstGeom>
        </p:spPr>
      </p:pic>
      <p:pic>
        <p:nvPicPr>
          <p:cNvPr id="17" name="図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3982" y="355424"/>
            <a:ext cx="1954383" cy="706897"/>
          </a:xfrm>
          <a:prstGeom prst="rect">
            <a:avLst/>
          </a:prstGeom>
        </p:spPr>
      </p:pic>
    </p:spTree>
    <p:extLst>
      <p:ext uri="{BB962C8B-B14F-4D97-AF65-F5344CB8AC3E}">
        <p14:creationId xmlns:p14="http://schemas.microsoft.com/office/powerpoint/2010/main" val="1333768138"/>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NBABT_Open and Close Theme_J_20160727 [Read-Only]" id="{5E535B6C-D561-425B-8C1A-E3F7245DECDB}" vid="{4CCA0F08-5E6C-4F0A-A045-AE82EDAB02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TNBABT_Open and Close Theme_J_20160727_tk</Template>
  <TotalTime>0</TotalTime>
  <Words>810</Words>
  <Application>Microsoft Office PowerPoint</Application>
  <PresentationFormat>画面に合わせる (16:9)</PresentationFormat>
  <Paragraphs>122</Paragraphs>
  <Slides>21</Slides>
  <Notes>2</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21</vt:i4>
      </vt:variant>
    </vt:vector>
  </HeadingPairs>
  <TitlesOfParts>
    <vt:vector size="34" baseType="lpstr">
      <vt:lpstr>Ciscolight</vt:lpstr>
      <vt:lpstr>CiscoSans</vt:lpstr>
      <vt:lpstr>CiscoSans ExtraLight</vt:lpstr>
      <vt:lpstr>CiscoSans Thin</vt:lpstr>
      <vt:lpstr>ＭＳ Ｐゴシック</vt:lpstr>
      <vt:lpstr>ＭＳ Ｐゴシック</vt:lpstr>
      <vt:lpstr>ＭＳ ゴシック</vt:lpstr>
      <vt:lpstr>メイリオ</vt:lpstr>
      <vt:lpstr>Arial</vt:lpstr>
      <vt:lpstr>Broadway</vt:lpstr>
      <vt:lpstr>Calibri</vt:lpstr>
      <vt:lpstr>Wingdings</vt:lpstr>
      <vt:lpstr>Blue theme 2016 16x9</vt:lpstr>
      <vt:lpstr>[MER-2] How to sell Meraki</vt:lpstr>
      <vt:lpstr>Merakiのポジショニング</vt:lpstr>
      <vt:lpstr>Full-Stack</vt:lpstr>
      <vt:lpstr>導入事例</vt:lpstr>
      <vt:lpstr>スマイルズ様事例のご紹介</vt:lpstr>
      <vt:lpstr>スマイルズ様の課題</vt:lpstr>
      <vt:lpstr>クラウド型ソリューションによる解決</vt:lpstr>
      <vt:lpstr>玉川聖学院様　事例のご紹介</vt:lpstr>
      <vt:lpstr>ダイヤモンドダイニング様事例のご紹介</vt:lpstr>
      <vt:lpstr>その他　導入事例</vt:lpstr>
      <vt:lpstr>Deal Registration</vt:lpstr>
      <vt:lpstr>PowerPoint プレゼンテーション</vt:lpstr>
      <vt:lpstr>PowerPoint プレゼンテーション</vt:lpstr>
      <vt:lpstr>パートナー様向けデモサイト</vt:lpstr>
      <vt:lpstr>PowerPoint プレゼンテーション</vt:lpstr>
      <vt:lpstr>PowerPoint プレゼンテーション</vt:lpstr>
      <vt:lpstr>PowerPoint プレゼンテーション</vt:lpstr>
      <vt:lpstr>PowerPoint プレゼンテーション</vt:lpstr>
      <vt:lpstr>共同プライベートセミナーのご案内</vt:lpstr>
      <vt:lpstr>CMNAトレーニングのご案内</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2016-11-22T05:22:38Z</dcterms:created>
  <dcterms:modified xsi:type="dcterms:W3CDTF">2016-12-08T02:04:44Z</dcterms:modified>
  <cp:contentStatus>最終版</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