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0" r:id="rId1"/>
  </p:sldMasterIdLst>
  <p:notesMasterIdLst>
    <p:notesMasterId r:id="rId26"/>
  </p:notesMasterIdLst>
  <p:handoutMasterIdLst>
    <p:handoutMasterId r:id="rId27"/>
  </p:handoutMasterIdLst>
  <p:sldIdLst>
    <p:sldId id="274"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6" r:id="rId16"/>
    <p:sldId id="295" r:id="rId17"/>
    <p:sldId id="297" r:id="rId18"/>
    <p:sldId id="298" r:id="rId19"/>
    <p:sldId id="299" r:id="rId20"/>
    <p:sldId id="300" r:id="rId21"/>
    <p:sldId id="302" r:id="rId22"/>
    <p:sldId id="303" r:id="rId23"/>
    <p:sldId id="304" r:id="rId24"/>
    <p:sldId id="275" r:id="rId2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58595B"/>
    <a:srgbClr val="004BAF"/>
    <a:srgbClr val="E8EBF1"/>
    <a:srgbClr val="4D4D4D"/>
    <a:srgbClr val="AB0810"/>
    <a:srgbClr val="FDBE24"/>
    <a:srgbClr val="FA661C"/>
    <a:srgbClr val="90BDDB"/>
    <a:srgbClr val="335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8" autoAdjust="0"/>
    <p:restoredTop sz="92965" autoAdjust="0"/>
  </p:normalViewPr>
  <p:slideViewPr>
    <p:cSldViewPr snapToGrid="0" snapToObjects="1">
      <p:cViewPr varScale="1">
        <p:scale>
          <a:sx n="109" d="100"/>
          <a:sy n="109" d="100"/>
        </p:scale>
        <p:origin x="509" y="91"/>
      </p:cViewPr>
      <p:guideLst>
        <p:guide orient="horz" pos="1620"/>
        <p:guide pos="33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12/8/2016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12/8/2016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ja-JP" altLang="en-US" dirty="0">
              <a:latin typeface="Calibri"/>
              <a:ea typeface="ＭＳ Ｐゴシック"/>
            </a:endParaRPr>
          </a:p>
        </p:txBody>
      </p:sp>
      <p:sp>
        <p:nvSpPr>
          <p:cNvPr id="4" name="Slide Number Placeholder 3"/>
          <p:cNvSpPr>
            <a:spLocks noGrp="1"/>
          </p:cNvSpPr>
          <p:nvPr>
            <p:ph type="sldNum" sz="quarter" idx="10"/>
          </p:nvPr>
        </p:nvSpPr>
        <p:spPr/>
        <p:txBody>
          <a:bodyPr/>
          <a:lstStyle/>
          <a:p>
            <a:fld id="{3FC07C1D-DFCC-EF46-9F61-E463BB1494D8}" type="slidenum">
              <a:rPr lang="en-US" smtClean="0">
                <a:latin typeface="Calibri"/>
                <a:ea typeface="ＭＳ Ｐゴシック"/>
              </a:rPr>
              <a:pPr/>
              <a:t>2</a:t>
            </a:fld>
            <a:endParaRPr lang="ja-JP">
              <a:latin typeface="Calibri"/>
              <a:ea typeface="ＭＳ Ｐゴシック"/>
            </a:endParaRPr>
          </a:p>
        </p:txBody>
      </p:sp>
    </p:spTree>
    <p:extLst>
      <p:ext uri="{BB962C8B-B14F-4D97-AF65-F5344CB8AC3E}">
        <p14:creationId xmlns:p14="http://schemas.microsoft.com/office/powerpoint/2010/main" val="1856257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37D6D-8AEB-4D63-A6BE-FD8A30E6648D}" type="slidenum">
              <a:rPr kumimoji="1" lang="ja-JP" altLang="en-US" smtClean="0"/>
              <a:t>23</a:t>
            </a:fld>
            <a:endParaRPr kumimoji="1" lang="ja-JP" altLang="en-US"/>
          </a:p>
        </p:txBody>
      </p:sp>
    </p:spTree>
    <p:extLst>
      <p:ext uri="{BB962C8B-B14F-4D97-AF65-F5344CB8AC3E}">
        <p14:creationId xmlns:p14="http://schemas.microsoft.com/office/powerpoint/2010/main" val="16062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381000" y="685800"/>
            <a:ext cx="6096000" cy="3429000"/>
          </a:xfrm>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pPr defTabSz="800100"/>
            <a:endParaRPr lang="en-US" dirty="0"/>
          </a:p>
        </p:txBody>
      </p:sp>
    </p:spTree>
    <p:extLst>
      <p:ext uri="{BB962C8B-B14F-4D97-AF65-F5344CB8AC3E}">
        <p14:creationId xmlns:p14="http://schemas.microsoft.com/office/powerpoint/2010/main" val="183148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8</a:t>
            </a:fld>
            <a:endParaRPr lang="en-US"/>
          </a:p>
        </p:txBody>
      </p:sp>
    </p:spTree>
    <p:extLst>
      <p:ext uri="{BB962C8B-B14F-4D97-AF65-F5344CB8AC3E}">
        <p14:creationId xmlns:p14="http://schemas.microsoft.com/office/powerpoint/2010/main" val="8219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731B8-960E-A247-805B-E23390E672A0}" type="slidenum">
              <a:rPr lang="en-US" smtClean="0"/>
              <a:t>11</a:t>
            </a:fld>
            <a:endParaRPr lang="en-US"/>
          </a:p>
        </p:txBody>
      </p:sp>
    </p:spTree>
    <p:extLst>
      <p:ext uri="{BB962C8B-B14F-4D97-AF65-F5344CB8AC3E}">
        <p14:creationId xmlns:p14="http://schemas.microsoft.com/office/powerpoint/2010/main" val="161427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Shape 826"/>
          <p:cNvSpPr>
            <a:spLocks noGrp="1" noRot="1" noChangeAspect="1"/>
          </p:cNvSpPr>
          <p:nvPr>
            <p:ph type="sldImg"/>
          </p:nvPr>
        </p:nvSpPr>
        <p:spPr>
          <a:xfrm>
            <a:off x="381000" y="685800"/>
            <a:ext cx="6096000" cy="3429000"/>
          </a:xfrm>
          <a:prstGeom prst="rect">
            <a:avLst/>
          </a:prstGeom>
        </p:spPr>
        <p:txBody>
          <a:bodyPr/>
          <a:lstStyle/>
          <a:p>
            <a:endParaRPr/>
          </a:p>
        </p:txBody>
      </p:sp>
      <p:sp>
        <p:nvSpPr>
          <p:cNvPr id="827" name="Shape 827"/>
          <p:cNvSpPr>
            <a:spLocks noGrp="1"/>
          </p:cNvSpPr>
          <p:nvPr>
            <p:ph type="body" sz="quarter" idx="1"/>
          </p:nvPr>
        </p:nvSpPr>
        <p:spPr>
          <a:prstGeom prst="rect">
            <a:avLst/>
          </a:prstGeom>
        </p:spPr>
        <p:txBody>
          <a:bodyPr/>
          <a:lstStyle/>
          <a:p>
            <a:pPr marL="0" marR="0" indent="0" defTabSz="4572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6238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1426B-E93A-F441-9B33-890563B9661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0478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16</a:t>
            </a:fld>
            <a:endParaRPr lang="en-US"/>
          </a:p>
        </p:txBody>
      </p:sp>
    </p:spTree>
    <p:extLst>
      <p:ext uri="{BB962C8B-B14F-4D97-AF65-F5344CB8AC3E}">
        <p14:creationId xmlns:p14="http://schemas.microsoft.com/office/powerpoint/2010/main" val="209765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1426B-E93A-F441-9B33-890563B9661E}" type="slidenum">
              <a:rPr lang="en-US" smtClean="0"/>
              <a:t>17</a:t>
            </a:fld>
            <a:endParaRPr lang="en-US"/>
          </a:p>
        </p:txBody>
      </p:sp>
    </p:spTree>
    <p:extLst>
      <p:ext uri="{BB962C8B-B14F-4D97-AF65-F5344CB8AC3E}">
        <p14:creationId xmlns:p14="http://schemas.microsoft.com/office/powerpoint/2010/main" val="69617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314" name="Shape 314"/>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8289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animated gradient">
    <p:bg>
      <p:bgRef idx="1001">
        <a:schemeClr val="bg1"/>
      </p:bgRef>
    </p:bg>
    <p:spTree>
      <p:nvGrpSpPr>
        <p:cNvPr id="1" name=""/>
        <p:cNvGrpSpPr/>
        <p:nvPr/>
      </p:nvGrpSpPr>
      <p:grpSpPr>
        <a:xfrm>
          <a:off x="0" y="0"/>
          <a:ext cx="0" cy="0"/>
          <a:chOff x="0" y="0"/>
          <a:chExt cx="0" cy="0"/>
        </a:xfrm>
      </p:grpSpPr>
      <p:pic>
        <p:nvPicPr>
          <p:cNvPr id="8" name="Picture 7" descr="B20516x03C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ltLang="ja-JP"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ltLang="ja-JP"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altLang="ja-JP" smtClean="0"/>
              <a:t>Click to edit Master title style</a:t>
            </a:r>
            <a:endParaRPr lang="en-US" dirty="0"/>
          </a:p>
        </p:txBody>
      </p:sp>
    </p:spTree>
    <p:extLst>
      <p:ext uri="{BB962C8B-B14F-4D97-AF65-F5344CB8AC3E}">
        <p14:creationId xmlns:p14="http://schemas.microsoft.com/office/powerpoint/2010/main" val="3561536450"/>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altLang="ja-JP" smtClean="0"/>
              <a:t>Click to edit Master text styles</a:t>
            </a:r>
          </a:p>
        </p:txBody>
      </p:sp>
    </p:spTree>
    <p:extLst>
      <p:ext uri="{BB962C8B-B14F-4D97-AF65-F5344CB8AC3E}">
        <p14:creationId xmlns:p14="http://schemas.microsoft.com/office/powerpoint/2010/main" val="2353562287"/>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322688920"/>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j-lt"/>
                <a:ea typeface="+mj-ea"/>
                <a:cs typeface="CiscoSans Thin"/>
              </a:defRPr>
            </a:lvl1pPr>
          </a:lstStyle>
          <a:p>
            <a:r>
              <a:rPr lang="en-US" altLang="ja-JP" smtClean="0"/>
              <a:t>Click to edit Master title style</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j-lt"/>
                <a:ea typeface="+mj-ea"/>
                <a:cs typeface="CiscoSans Thin"/>
              </a:defRPr>
            </a:lvl1pPr>
          </a:lstStyle>
          <a:p>
            <a:pPr lvl="0"/>
            <a:r>
              <a:rPr lang="en-US" altLang="ja-JP" smtClean="0"/>
              <a:t>Click to edit Master text styles</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extLst>
      <p:ext uri="{BB962C8B-B14F-4D97-AF65-F5344CB8AC3E}">
        <p14:creationId xmlns:p14="http://schemas.microsoft.com/office/powerpoint/2010/main" val="1687099347"/>
      </p:ext>
    </p:extLst>
  </p:cSld>
  <p:clrMapOvr>
    <a:masterClrMapping/>
  </p:clrMapOvr>
  <p:transition spd="med">
    <p:fade/>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altLang="ja-JP" smtClean="0"/>
              <a:t>Click to edit Master text styles</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altLang="ja-JP" smtClean="0"/>
              <a:t>Click to edit Master text styles</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altLang="ja-JP" smtClean="0"/>
              <a:t>Click to edit Master text styles</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smtClean="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smtClean="0"/>
          </a:p>
        </p:txBody>
      </p:sp>
    </p:spTree>
    <p:extLst>
      <p:ext uri="{BB962C8B-B14F-4D97-AF65-F5344CB8AC3E}">
        <p14:creationId xmlns:p14="http://schemas.microsoft.com/office/powerpoint/2010/main" val="1482496644"/>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chemeClr val="tx2"/>
              </a:solidFill>
              <a:latin typeface="+mj-lt"/>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altLang="ja-JP" smtClean="0"/>
              <a:t>Click to edit Master text styles</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US" altLang="ja-JP" smtClean="0"/>
              <a:t>Click to 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1517861442"/>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ltLang="ja-JP"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accent1"/>
                </a:solidFill>
                <a:latin typeface="+mj-lt"/>
                <a:cs typeface="CiscoSans Thin"/>
              </a:defRPr>
            </a:lvl1pPr>
          </a:lstStyle>
          <a:p>
            <a:r>
              <a:rPr lang="en-US" altLang="ja-JP" smtClean="0"/>
              <a:t>Click to edit Master title style</a:t>
            </a:r>
            <a:endParaRPr lang="en-US" dirty="0"/>
          </a:p>
        </p:txBody>
      </p:sp>
    </p:spTree>
    <p:extLst>
      <p:ext uri="{BB962C8B-B14F-4D97-AF65-F5344CB8AC3E}">
        <p14:creationId xmlns:p14="http://schemas.microsoft.com/office/powerpoint/2010/main" val="1097924722"/>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chemeClr val="accent1"/>
                </a:solidFill>
                <a:latin typeface="+mj-lt"/>
                <a:ea typeface="+mj-ea"/>
                <a:cs typeface="+mj-cs"/>
              </a:defRPr>
            </a:lvl1pPr>
          </a:lstStyle>
          <a:p>
            <a:r>
              <a:rPr lang="en-US" altLang="ja-JP" smtClean="0"/>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altLang="ja-JP" smtClean="0"/>
              <a:t>Click to edit Master text styles</a:t>
            </a:r>
          </a:p>
        </p:txBody>
      </p:sp>
    </p:spTree>
    <p:extLst>
      <p:ext uri="{BB962C8B-B14F-4D97-AF65-F5344CB8AC3E}">
        <p14:creationId xmlns:p14="http://schemas.microsoft.com/office/powerpoint/2010/main" val="4222874758"/>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en-US" altLang="ja-JP"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ltLang="ja-JP"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15907496"/>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693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ltLang="ja-JP"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ltLang="ja-JP"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altLang="ja-JP" smtClean="0"/>
              <a:t>Click to edit Master title style</a:t>
            </a:r>
            <a:endParaRPr lang="en-US" dirty="0"/>
          </a:p>
        </p:txBody>
      </p:sp>
    </p:spTree>
    <p:extLst>
      <p:ext uri="{BB962C8B-B14F-4D97-AF65-F5344CB8AC3E}">
        <p14:creationId xmlns:p14="http://schemas.microsoft.com/office/powerpoint/2010/main" val="187049556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altLang="ja-JP"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ltLang="ja-JP"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1080140014"/>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en-US" altLang="ja-JP"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2673356765"/>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altLang="ja-JP"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2614232947"/>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1" name="Oval 10"/>
          <p:cNvSpPr/>
          <p:nvPr/>
        </p:nvSpPr>
        <p:spPr>
          <a:xfrm>
            <a:off x="763588" y="1622425"/>
            <a:ext cx="2319337" cy="23177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2" name="Title 1"/>
          <p:cNvSpPr>
            <a:spLocks noGrp="1"/>
          </p:cNvSpPr>
          <p:nvPr>
            <p:ph type="title"/>
          </p:nvPr>
        </p:nvSpPr>
        <p:spPr/>
        <p:txBody>
          <a:bodyPr/>
          <a:lstStyle/>
          <a:p>
            <a:r>
              <a:rPr lang="en-US" altLang="ja-JP" smtClean="0"/>
              <a:t>Click to edit Master title style</a:t>
            </a:r>
            <a:endParaRPr lang="en-US"/>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en-US" altLang="ja-JP" noProof="0" smtClean="0"/>
              <a:t>Click icon to add picture</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en-US" altLang="ja-JP" noProof="0" smtClean="0"/>
              <a:t>Click icon to add picture</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en-US" altLang="ja-JP" noProof="0" smtClean="0"/>
              <a:t>Click icon to add picture</a:t>
            </a:r>
            <a:endParaRPr lang="en-US" noProof="0" dirty="0"/>
          </a:p>
        </p:txBody>
      </p:sp>
    </p:spTree>
    <p:extLst>
      <p:ext uri="{BB962C8B-B14F-4D97-AF65-F5344CB8AC3E}">
        <p14:creationId xmlns:p14="http://schemas.microsoft.com/office/powerpoint/2010/main" val="2687555798"/>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altLang="ja-JP" smtClean="0"/>
              <a:t>Click to edit Master title style</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altLang="ja-JP" noProof="0" smtClean="0"/>
              <a:t>Click icon to add picture</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altLang="ja-JP" noProof="0" smtClean="0"/>
              <a:t>Click icon to add picture</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altLang="ja-JP" noProof="0" smtClean="0"/>
              <a:t>Click icon to add picture</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Tree>
    <p:extLst>
      <p:ext uri="{BB962C8B-B14F-4D97-AF65-F5344CB8AC3E}">
        <p14:creationId xmlns:p14="http://schemas.microsoft.com/office/powerpoint/2010/main" val="1875136810"/>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ltLang="ja-JP" smtClean="0"/>
              <a:t>Click to edit Master title style</a:t>
            </a:r>
            <a:endParaRPr lang="en-US" dirty="0"/>
          </a:p>
        </p:txBody>
      </p:sp>
      <p:sp>
        <p:nvSpPr>
          <p:cNvPr id="12" name="Oval 11"/>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5" name="Oval 14"/>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rgbClr val="049FD9"/>
              </a:solidFill>
              <a:cs typeface="Arial"/>
            </a:endParaRPr>
          </a:p>
        </p:txBody>
      </p:sp>
      <p:sp>
        <p:nvSpPr>
          <p:cNvPr id="22" name="Oval 21"/>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Tree>
    <p:extLst>
      <p:ext uri="{BB962C8B-B14F-4D97-AF65-F5344CB8AC3E}">
        <p14:creationId xmlns:p14="http://schemas.microsoft.com/office/powerpoint/2010/main" val="312698047"/>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ltLang="ja-JP" smtClean="0"/>
              <a:t>Click to edit Master title style</a:t>
            </a:r>
            <a:endParaRPr lang="en-US"/>
          </a:p>
        </p:txBody>
      </p:sp>
      <p:sp>
        <p:nvSpPr>
          <p:cNvPr id="12" name="Oval 11"/>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ltLang="ja-JP" smtClean="0"/>
              <a:t>Click to edit Master title style</a:t>
            </a:r>
            <a:endParaRPr lang="en-US" dirty="0"/>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1073813029"/>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ltLang="ja-JP" smtClean="0"/>
              <a:t>Click to edit Master title style</a:t>
            </a:r>
            <a:endParaRPr lang="en-US"/>
          </a:p>
        </p:txBody>
      </p:sp>
      <p:sp>
        <p:nvSpPr>
          <p:cNvPr id="12" name="Oval 1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ltLang="ja-JP" smtClean="0"/>
              <a:t>Click to edit Master title style</a:t>
            </a:r>
            <a:endParaRPr lang="en-US"/>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1" name="Oval 20"/>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3" name="Oval 22"/>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36" name="Oval 35"/>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39" name="Oval 38"/>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2563897540"/>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pPr>
              <a:lnSpc>
                <a:spcPct val="110000"/>
              </a:lnSpc>
              <a:spcBef>
                <a:spcPts val="0"/>
              </a:spcBef>
              <a:spcAft>
                <a:spcPts val="600"/>
              </a:spcAft>
            </a:pPr>
            <a:r>
              <a:rPr lang="ja-JP" altLang="en-US" sz="1600" dirty="0" smtClean="0"/>
              <a:t>シスコシステムズ合同会社</a:t>
            </a:r>
            <a:endParaRPr lang="en-US" altLang="en-US" sz="1600" dirty="0" smtClean="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dirty="0"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marR="0" indent="0" algn="l" defTabSz="684213" rtl="0" eaLnBrk="1" fontAlgn="base" latinLnBrk="0" hangingPunct="1">
              <a:lnSpc>
                <a:spcPct val="95000"/>
              </a:lnSpc>
              <a:spcBef>
                <a:spcPts val="1075"/>
              </a:spcBef>
              <a:spcAft>
                <a:spcPct val="0"/>
              </a:spcAft>
              <a:buClr>
                <a:schemeClr val="tx2"/>
              </a:buClr>
              <a:buSzPct val="90000"/>
              <a:buFont typeface="Arial" panose="020B0604020202020204" pitchFamily="34" charset="0"/>
              <a:buNone/>
              <a:tabLst/>
              <a:defRPr sz="24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marL="0" marR="0" lvl="0" indent="0" algn="l" defTabSz="684213" rtl="0" eaLnBrk="1" fontAlgn="base" latinLnBrk="0" hangingPunct="1">
              <a:lnSpc>
                <a:spcPct val="95000"/>
              </a:lnSpc>
              <a:spcBef>
                <a:spcPts val="1075"/>
              </a:spcBef>
              <a:spcAft>
                <a:spcPct val="0"/>
              </a:spcAft>
              <a:buClr>
                <a:schemeClr val="tx2"/>
              </a:buClr>
              <a:buSzPct val="90000"/>
              <a:buFont typeface="Arial" panose="020B0604020202020204" pitchFamily="34" charset="0"/>
              <a:buNone/>
              <a:tabLst/>
              <a:defRPr/>
            </a:pPr>
            <a:endParaRPr lang="en-US" altLang="en-US" sz="1600" dirty="0" smtClean="0"/>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3200" b="0" i="0" spc="0" baseline="0">
                <a:solidFill>
                  <a:srgbClr val="FFFFFE"/>
                </a:solidFill>
                <a:latin typeface="+mj-lt"/>
                <a:cs typeface="CiscoSans Thin"/>
              </a:defRPr>
            </a:lvl1pPr>
          </a:lstStyle>
          <a:p>
            <a:r>
              <a:rPr lang="en-US" altLang="ja-JP" dirty="0" smtClean="0"/>
              <a:t>Click to edit Master title style</a:t>
            </a:r>
            <a:endParaRPr lang="en-US" dirty="0"/>
          </a:p>
        </p:txBody>
      </p:sp>
      <p:sp>
        <p:nvSpPr>
          <p:cNvPr id="10" name="テキスト ボックス 1"/>
          <p:cNvSpPr txBox="1"/>
          <p:nvPr userDrawn="1"/>
        </p:nvSpPr>
        <p:spPr>
          <a:xfrm>
            <a:off x="6366616" y="247828"/>
            <a:ext cx="2408569" cy="369332"/>
          </a:xfrm>
          <a:prstGeom prst="rect">
            <a:avLst/>
          </a:prstGeom>
          <a:noFill/>
        </p:spPr>
        <p:txBody>
          <a:bodyPr wrap="none" rtlCol="0">
            <a:spAutoFit/>
          </a:bodyPr>
          <a:lstStyle/>
          <a:p>
            <a:r>
              <a:rPr kumimoji="1" lang="en-US" altLang="ja-JP" dirty="0" smtClean="0">
                <a:solidFill>
                  <a:srgbClr val="FFFFFF"/>
                </a:solidFill>
              </a:rPr>
              <a:t>PSU Week 2016 Nov.</a:t>
            </a:r>
            <a:endParaRPr kumimoji="1" lang="ja-JP" altLang="en-US" dirty="0">
              <a:solidFill>
                <a:srgbClr val="FFFFFF"/>
              </a:solidFill>
            </a:endParaRPr>
          </a:p>
        </p:txBody>
      </p:sp>
    </p:spTree>
    <p:extLst>
      <p:ext uri="{BB962C8B-B14F-4D97-AF65-F5344CB8AC3E}">
        <p14:creationId xmlns:p14="http://schemas.microsoft.com/office/powerpoint/2010/main" val="187049556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ltLang="ja-JP" smtClean="0"/>
              <a:t>Click to edit Master title style</a:t>
            </a:r>
            <a:endParaRPr lang="en-US"/>
          </a:p>
        </p:txBody>
      </p:sp>
      <p:sp>
        <p:nvSpPr>
          <p:cNvPr id="42" name="Oval 4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3" name="Oval 42"/>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rgbClr val="FFFFFF"/>
              </a:solidFill>
              <a:cs typeface="Arial"/>
            </a:endParaRPr>
          </a:p>
        </p:txBody>
      </p:sp>
      <p:sp>
        <p:nvSpPr>
          <p:cNvPr id="44" name="Oval 43"/>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8" name="Oval 57"/>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9" name="Oval 58"/>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ltLang="ja-JP"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altLang="ja-JP" noProof="0" smtClean="0"/>
              <a:t>Click icon to add picture</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rgbClr val="58585B"/>
                </a:solidFill>
              </a:defRPr>
            </a:lvl1pPr>
          </a:lstStyle>
          <a:p>
            <a:pPr lvl="0"/>
            <a:r>
              <a:rPr lang="en-US" altLang="ja-JP" smtClean="0"/>
              <a:t>Click to edit Master text styles</a:t>
            </a:r>
          </a:p>
        </p:txBody>
      </p:sp>
    </p:spTree>
    <p:extLst>
      <p:ext uri="{BB962C8B-B14F-4D97-AF65-F5344CB8AC3E}">
        <p14:creationId xmlns:p14="http://schemas.microsoft.com/office/powerpoint/2010/main" val="2216821945"/>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altLang="ja-JP" noProof="0" smtClean="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en-US" altLang="ja-JP" smtClean="0"/>
              <a:t>Click to edit Master text styles</a:t>
            </a:r>
          </a:p>
        </p:txBody>
      </p:sp>
    </p:spTree>
    <p:extLst>
      <p:ext uri="{BB962C8B-B14F-4D97-AF65-F5344CB8AC3E}">
        <p14:creationId xmlns:p14="http://schemas.microsoft.com/office/powerpoint/2010/main" val="2157376809"/>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altLang="ja-JP" noProof="0" smtClean="0"/>
              <a:t>Click icon to add picture</a:t>
            </a:r>
            <a:endParaRPr lang="en-US" noProof="0" dirty="0"/>
          </a:p>
        </p:txBody>
      </p:sp>
    </p:spTree>
    <p:extLst>
      <p:ext uri="{BB962C8B-B14F-4D97-AF65-F5344CB8AC3E}">
        <p14:creationId xmlns:p14="http://schemas.microsoft.com/office/powerpoint/2010/main" val="1774762840"/>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0_Full bleed photo">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E6ADCC75-5E05-4D7E-970D-6B4505B4F777}" type="slidenum">
              <a:rPr lang="en-US" sz="600">
                <a:solidFill>
                  <a:srgbClr val="FFFFFF">
                    <a:alpha val="60000"/>
                  </a:srgbClr>
                </a:solidFill>
                <a:latin typeface="+mn-lt"/>
                <a:ea typeface="+mn-ea"/>
                <a:cs typeface="CiscoSans Thin"/>
              </a:rPr>
              <a:pPr algn="r" defTabSz="610744" fontAlgn="auto">
                <a:spcBef>
                  <a:spcPts val="0"/>
                </a:spcBef>
                <a:spcAft>
                  <a:spcPts val="0"/>
                </a:spcAft>
                <a:defRPr/>
              </a:pPr>
              <a:t>‹#›</a:t>
            </a:fld>
            <a:endParaRPr lang="en-US" sz="600" dirty="0">
              <a:solidFill>
                <a:srgbClr val="FFFFFF">
                  <a:alpha val="60000"/>
                </a:srgbClr>
              </a:solidFill>
              <a:latin typeface="+mn-lt"/>
              <a:ea typeface="+mn-ea"/>
              <a:cs typeface="CiscoSans Thin"/>
            </a:endParaRPr>
          </a:p>
        </p:txBody>
      </p:sp>
      <p:sp>
        <p:nvSpPr>
          <p:cNvPr id="6"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mn-lt"/>
                <a:ea typeface="+mn-ea"/>
                <a:cs typeface="CiscoSans Thin"/>
              </a:rPr>
              <a:t>© </a:t>
            </a:r>
            <a:r>
              <a:rPr lang="en-US" sz="600" dirty="0" smtClean="0">
                <a:solidFill>
                  <a:srgbClr val="FFFFFF">
                    <a:alpha val="60000"/>
                  </a:srgbClr>
                </a:solidFill>
                <a:latin typeface="+mn-lt"/>
                <a:ea typeface="+mn-ea"/>
                <a:cs typeface="CiscoSans Thin"/>
              </a:rPr>
              <a:t>2016  </a:t>
            </a:r>
            <a:r>
              <a:rPr lang="en-US" sz="600" dirty="0">
                <a:solidFill>
                  <a:srgbClr val="FFFFFF">
                    <a:alpha val="60000"/>
                  </a:srgbClr>
                </a:solidFill>
                <a:latin typeface="+mn-lt"/>
                <a:ea typeface="+mn-ea"/>
                <a:cs typeface="CiscoSans Thin"/>
              </a:rPr>
              <a:t>Cisco and/or its affiliates. All rights reserved.   Cisco Confidential</a:t>
            </a:r>
          </a:p>
        </p:txBody>
      </p:sp>
      <p:sp>
        <p:nvSpPr>
          <p:cNvPr id="14" name="Text Placeholder 2"/>
          <p:cNvSpPr>
            <a:spLocks noGrp="1"/>
          </p:cNvSpPr>
          <p:nvPr>
            <p:ph type="body" sz="quarter" idx="12"/>
          </p:nvPr>
        </p:nvSpPr>
        <p:spPr bwMode="auto">
          <a:xfrm>
            <a:off x="500063" y="3466598"/>
            <a:ext cx="8139112" cy="521510"/>
          </a:xfrm>
          <a:prstGeom prst="rect">
            <a:avLst/>
          </a:prstGeom>
          <a:solidFill>
            <a:schemeClr val="bg1">
              <a:alpha val="70000"/>
            </a:schemeClr>
          </a:solidFill>
          <a:extLst/>
        </p:spPr>
        <p:txBody>
          <a:bodyPr wrap="square" lIns="108000" tIns="0" rIns="91440" bIns="45720" numCol="1" anchor="b" anchorCtr="0" compatLnSpc="1">
            <a:prstTxWarp prst="textNoShape">
              <a:avLst/>
            </a:prstTxWarp>
            <a:spAutoFit/>
          </a:bodyPr>
          <a:lstStyle>
            <a:lvl1pPr marL="172800" indent="-180000">
              <a:lnSpc>
                <a:spcPts val="3680"/>
              </a:lnSpc>
              <a:spcBef>
                <a:spcPts val="0"/>
              </a:spcBef>
              <a:buNone/>
              <a:defRPr sz="3200" i="1">
                <a:solidFill>
                  <a:srgbClr val="58585B"/>
                </a:solidFill>
              </a:defRPr>
            </a:lvl1pPr>
          </a:lstStyle>
          <a:p>
            <a:pPr lvl="0"/>
            <a:r>
              <a:rPr lang="en-US" altLang="ja-JP" smtClean="0"/>
              <a:t>Click to edit Master text styles</a:t>
            </a:r>
          </a:p>
        </p:txBody>
      </p:sp>
      <p:pic>
        <p:nvPicPr>
          <p:cNvPr id="11" name="Picture 2"/>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59389"/>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en-US" altLang="ja-JP" noProof="0" smtClean="0"/>
              <a:t>Click icon to add picture</a:t>
            </a:r>
            <a:endParaRPr lang="en-US" noProof="0" dirty="0"/>
          </a:p>
        </p:txBody>
      </p:sp>
    </p:spTree>
    <p:extLst>
      <p:ext uri="{BB962C8B-B14F-4D97-AF65-F5344CB8AC3E}">
        <p14:creationId xmlns:p14="http://schemas.microsoft.com/office/powerpoint/2010/main" val="2264037977"/>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altLang="ja-JP" noProof="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rgbClr val="58585B"/>
                </a:solidFill>
                <a:latin typeface="+mj-lt"/>
              </a:defRPr>
            </a:lvl1pPr>
          </a:lstStyle>
          <a:p>
            <a:r>
              <a:rPr lang="en-US" altLang="ja-JP" smtClean="0"/>
              <a:t>Click to edit Master title style</a:t>
            </a:r>
            <a:endParaRPr lang="en-US" dirty="0"/>
          </a:p>
        </p:txBody>
      </p:sp>
    </p:spTree>
    <p:extLst>
      <p:ext uri="{BB962C8B-B14F-4D97-AF65-F5344CB8AC3E}">
        <p14:creationId xmlns:p14="http://schemas.microsoft.com/office/powerpoint/2010/main" val="22921533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altLang="ja-JP" noProof="0" smtClean="0"/>
              <a:t>Click icon to add picture</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58585B"/>
                </a:solidFill>
                <a:latin typeface="+mj-lt"/>
              </a:defRPr>
            </a:lvl1pPr>
          </a:lstStyle>
          <a:p>
            <a:r>
              <a:rPr lang="en-US" altLang="ja-JP" smtClean="0"/>
              <a:t>Click to edit Master title style</a:t>
            </a:r>
            <a:endParaRPr lang="en-US" dirty="0" smtClean="0"/>
          </a:p>
        </p:txBody>
      </p:sp>
    </p:spTree>
    <p:extLst>
      <p:ext uri="{BB962C8B-B14F-4D97-AF65-F5344CB8AC3E}">
        <p14:creationId xmlns:p14="http://schemas.microsoft.com/office/powerpoint/2010/main" val="212997600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altLang="ja-JP" noProof="0" smtClean="0"/>
              <a:t>Click icon to add picture</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8585B"/>
                </a:solidFill>
                <a:latin typeface="+mj-lt"/>
              </a:defRPr>
            </a:lvl1pPr>
          </a:lstStyle>
          <a:p>
            <a:r>
              <a:rPr lang="en-US" altLang="ja-JP" smtClean="0"/>
              <a:t>Click to edit Master title style</a:t>
            </a:r>
            <a:endParaRPr lang="en-US" dirty="0"/>
          </a:p>
        </p:txBody>
      </p:sp>
    </p:spTree>
    <p:extLst>
      <p:ext uri="{BB962C8B-B14F-4D97-AF65-F5344CB8AC3E}">
        <p14:creationId xmlns:p14="http://schemas.microsoft.com/office/powerpoint/2010/main" val="119370547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en-US" altLang="ja-JP"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altLang="ja-JP"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altLang="ja-JP"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altLang="ja-JP"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altLang="ja-JP"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altLang="ja-JP"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altLang="ja-JP" noProof="0" smtClean="0"/>
              <a:t>Click icon to add picture</a:t>
            </a:r>
            <a:endParaRPr lang="en-US" noProof="0" dirty="0"/>
          </a:p>
        </p:txBody>
      </p:sp>
    </p:spTree>
    <p:extLst>
      <p:ext uri="{BB962C8B-B14F-4D97-AF65-F5344CB8AC3E}">
        <p14:creationId xmlns:p14="http://schemas.microsoft.com/office/powerpoint/2010/main" val="56496054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altLang="ja-JP" smtClean="0"/>
              <a:t>Click to edit Master subtitle style</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en-US" altLang="ja-JP" smtClean="0"/>
              <a:t>Click to edit Master title style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altLang="ja-JP" noProof="0" smtClean="0"/>
              <a:t>Click icon to add picture</a:t>
            </a:r>
            <a:endParaRPr lang="en-US" noProof="0" dirty="0"/>
          </a:p>
        </p:txBody>
      </p:sp>
    </p:spTree>
    <p:extLst>
      <p:ext uri="{BB962C8B-B14F-4D97-AF65-F5344CB8AC3E}">
        <p14:creationId xmlns:p14="http://schemas.microsoft.com/office/powerpoint/2010/main" val="3304342014"/>
      </p:ext>
    </p:extLst>
  </p:cSld>
  <p:clrMapOvr>
    <a:masterClrMapping/>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altLang="ja-JP" noProof="0" smtClean="0"/>
              <a:t>Click icon to add media</a:t>
            </a:r>
            <a:endParaRPr lang="en-US" noProof="0" dirty="0"/>
          </a:p>
        </p:txBody>
      </p:sp>
    </p:spTree>
    <p:extLst>
      <p:ext uri="{BB962C8B-B14F-4D97-AF65-F5344CB8AC3E}">
        <p14:creationId xmlns:p14="http://schemas.microsoft.com/office/powerpoint/2010/main" val="15637927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altLang="ja-JP" noProof="0" smtClean="0"/>
              <a:t>Click icon to add media</a:t>
            </a:r>
            <a:endParaRPr lang="en-US" noProof="0" dirty="0"/>
          </a:p>
        </p:txBody>
      </p:sp>
    </p:spTree>
    <p:extLst>
      <p:ext uri="{BB962C8B-B14F-4D97-AF65-F5344CB8AC3E}">
        <p14:creationId xmlns:p14="http://schemas.microsoft.com/office/powerpoint/2010/main" val="332554793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pic>
        <p:nvPicPr>
          <p:cNvPr id="4" name="Picture 3" descr="B20516x03C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change.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338162" y="2659623"/>
            <a:ext cx="4393405" cy="500386"/>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871350" y="1632059"/>
            <a:ext cx="5413248" cy="1181868"/>
          </a:xfrm>
          <a:prstGeom prst="rect">
            <a:avLst/>
          </a:prstGeom>
        </p:spPr>
      </p:pic>
    </p:spTree>
    <p:extLst>
      <p:ext uri="{BB962C8B-B14F-4D97-AF65-F5344CB8AC3E}">
        <p14:creationId xmlns:p14="http://schemas.microsoft.com/office/powerpoint/2010/main" val="147974899"/>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Ref idx="1001">
        <a:schemeClr val="bg1"/>
      </p:bgRef>
    </p:bg>
    <p:spTree>
      <p:nvGrpSpPr>
        <p:cNvPr id="1" name=""/>
        <p:cNvGrpSpPr/>
        <p:nvPr/>
      </p:nvGrpSpPr>
      <p:grpSpPr>
        <a:xfrm>
          <a:off x="0" y="0"/>
          <a:ext cx="0" cy="0"/>
          <a:chOff x="0" y="0"/>
          <a:chExt cx="0" cy="0"/>
        </a:xfrm>
      </p:grpSpPr>
      <p:pic>
        <p:nvPicPr>
          <p:cNvPr id="4" name="Picture 3" descr="offset_comp_30693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impossible.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130236" y="2633486"/>
            <a:ext cx="4757927" cy="518692"/>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871350" y="1632059"/>
            <a:ext cx="5413248" cy="1181868"/>
          </a:xfrm>
          <a:prstGeom prst="rect">
            <a:avLst/>
          </a:prstGeom>
        </p:spPr>
      </p:pic>
    </p:spTree>
    <p:extLst>
      <p:ext uri="{BB962C8B-B14F-4D97-AF65-F5344CB8AC3E}">
        <p14:creationId xmlns:p14="http://schemas.microsoft.com/office/powerpoint/2010/main" val="108646112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Ref idx="1001">
        <a:schemeClr val="bg1"/>
      </p:bgRef>
    </p:bg>
    <p:spTree>
      <p:nvGrpSpPr>
        <p:cNvPr id="1" name=""/>
        <p:cNvGrpSpPr/>
        <p:nvPr/>
      </p:nvGrpSpPr>
      <p:grpSpPr>
        <a:xfrm>
          <a:off x="0" y="0"/>
          <a:ext cx="0" cy="0"/>
          <a:chOff x="0" y="0"/>
          <a:chExt cx="0" cy="0"/>
        </a:xfrm>
      </p:grpSpPr>
      <p:pic>
        <p:nvPicPr>
          <p:cNvPr id="4" name="Picture 3"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mazing.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401156" y="2651136"/>
            <a:ext cx="4326749" cy="513813"/>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871350" y="1632059"/>
            <a:ext cx="5413248" cy="1181868"/>
          </a:xfrm>
          <a:prstGeom prst="rect">
            <a:avLst/>
          </a:prstGeom>
        </p:spPr>
      </p:pic>
    </p:spTree>
    <p:extLst>
      <p:ext uri="{BB962C8B-B14F-4D97-AF65-F5344CB8AC3E}">
        <p14:creationId xmlns:p14="http://schemas.microsoft.com/office/powerpoint/2010/main" val="108646112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9" y="226314"/>
            <a:ext cx="8580923" cy="603504"/>
          </a:xfrm>
          <a:prstGeom prst="rect">
            <a:avLst/>
          </a:prstGeom>
        </p:spPr>
        <p:txBody>
          <a:bodyPr/>
          <a:lstStyle>
            <a:lvl1pPr algn="l" defTabSz="685818"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072728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eneral copy">
    <p:spTree>
      <p:nvGrpSpPr>
        <p:cNvPr id="1" name=""/>
        <p:cNvGrpSpPr/>
        <p:nvPr/>
      </p:nvGrpSpPr>
      <p:grpSpPr>
        <a:xfrm>
          <a:off x="0" y="0"/>
          <a:ext cx="0" cy="0"/>
          <a:chOff x="0" y="0"/>
          <a:chExt cx="0" cy="0"/>
        </a:xfrm>
      </p:grpSpPr>
      <p:sp>
        <p:nvSpPr>
          <p:cNvPr id="15" name="Shape 35"/>
          <p:cNvSpPr/>
          <p:nvPr userDrawn="1"/>
        </p:nvSpPr>
        <p:spPr>
          <a:xfrm>
            <a:off x="0" y="4705350"/>
            <a:ext cx="9144000" cy="0"/>
          </a:xfrm>
          <a:prstGeom prst="line">
            <a:avLst/>
          </a:prstGeom>
          <a:ln w="25400">
            <a:solidFill>
              <a:srgbClr val="DCDEE0"/>
            </a:solidFill>
            <a:miter lim="400000"/>
          </a:ln>
        </p:spPr>
        <p:txBody>
          <a:bodyPr lIns="0" tIns="0" rIns="0" bIns="0" anchor="ctr"/>
          <a:lstStyle/>
          <a:p>
            <a:pPr defTabSz="685766" fontAlgn="auto">
              <a:spcBef>
                <a:spcPts val="0"/>
              </a:spcBef>
              <a:spcAft>
                <a:spcPts val="0"/>
              </a:spcAft>
              <a:defRPr sz="3200"/>
            </a:pPr>
            <a:endParaRPr sz="1200">
              <a:solidFill>
                <a:srgbClr val="A5A5A5"/>
              </a:solidFill>
              <a:latin typeface="Proxima Nova"/>
              <a:ea typeface=""/>
              <a:cs typeface=""/>
            </a:endParaRPr>
          </a:p>
        </p:txBody>
      </p:sp>
      <p:sp>
        <p:nvSpPr>
          <p:cNvPr id="3" name="Title 2"/>
          <p:cNvSpPr>
            <a:spLocks noGrp="1"/>
          </p:cNvSpPr>
          <p:nvPr>
            <p:ph type="title" hasCustomPrompt="1"/>
          </p:nvPr>
        </p:nvSpPr>
        <p:spPr>
          <a:xfrm>
            <a:off x="361020" y="348388"/>
            <a:ext cx="7886700" cy="367230"/>
          </a:xfrm>
          <a:prstGeom prst="rect">
            <a:avLst/>
          </a:prstGeom>
        </p:spPr>
        <p:txBody>
          <a:bodyPr/>
          <a:lstStyle>
            <a:lvl1pPr>
              <a:defRPr sz="2475" b="0" i="0" baseline="0">
                <a:solidFill>
                  <a:schemeClr val="accent1"/>
                </a:solidFill>
                <a:latin typeface="Proxima Nova Light" charset="0"/>
                <a:ea typeface="Proxima Nova Light" charset="0"/>
                <a:cs typeface="Proxima Nova Light" charset="0"/>
              </a:defRPr>
            </a:lvl1pPr>
          </a:lstStyle>
          <a:p>
            <a:r>
              <a:rPr lang="en-US" dirty="0" smtClean="0"/>
              <a:t>Title of slide</a:t>
            </a:r>
            <a:endParaRPr lang="en-US" dirty="0"/>
          </a:p>
        </p:txBody>
      </p:sp>
      <p:sp>
        <p:nvSpPr>
          <p:cNvPr id="11" name="Text Placeholder 10"/>
          <p:cNvSpPr>
            <a:spLocks noGrp="1"/>
          </p:cNvSpPr>
          <p:nvPr>
            <p:ph type="body" sz="quarter" idx="13" hasCustomPrompt="1"/>
          </p:nvPr>
        </p:nvSpPr>
        <p:spPr>
          <a:xfrm>
            <a:off x="361020" y="1908967"/>
            <a:ext cx="7886700" cy="774598"/>
          </a:xfrm>
          <a:prstGeom prst="rect">
            <a:avLst/>
          </a:prstGeom>
        </p:spPr>
        <p:txBody>
          <a:bodyPr/>
          <a:lstStyle>
            <a:lvl1pPr>
              <a:defRPr sz="1350" baseline="0">
                <a:latin typeface="Proxima Nova Rg" panose="02000506030000020004" pitchFamily="2" charset="0"/>
              </a:defRPr>
            </a:lvl1pPr>
            <a:lvl2pPr>
              <a:defRPr sz="1350"/>
            </a:lvl2pPr>
            <a:lvl3pPr>
              <a:defRPr sz="1350"/>
            </a:lvl3pPr>
            <a:lvl4pPr>
              <a:defRPr/>
            </a:lvl4pPr>
          </a:lstStyle>
          <a:p>
            <a:pPr lvl="0"/>
            <a:r>
              <a:rPr lang="en-US" dirty="0" smtClean="0"/>
              <a:t>Bullet</a:t>
            </a:r>
          </a:p>
          <a:p>
            <a:pPr lvl="0"/>
            <a:r>
              <a:rPr lang="en-US" dirty="0" smtClean="0"/>
              <a:t>Bullet </a:t>
            </a:r>
          </a:p>
          <a:p>
            <a:pPr lvl="0"/>
            <a:r>
              <a:rPr lang="en-US" dirty="0" smtClean="0"/>
              <a:t>Bullet</a:t>
            </a:r>
          </a:p>
        </p:txBody>
      </p:sp>
      <p:sp>
        <p:nvSpPr>
          <p:cNvPr id="4" name="Content Placeholder 3"/>
          <p:cNvSpPr>
            <a:spLocks noGrp="1"/>
          </p:cNvSpPr>
          <p:nvPr>
            <p:ph sz="quarter" idx="14" hasCustomPrompt="1"/>
          </p:nvPr>
        </p:nvSpPr>
        <p:spPr>
          <a:xfrm>
            <a:off x="361020" y="942975"/>
            <a:ext cx="7886440" cy="398808"/>
          </a:xfrm>
          <a:prstGeom prst="rect">
            <a:avLst/>
          </a:prstGeom>
        </p:spPr>
        <p:txBody>
          <a:bodyPr/>
          <a:lstStyle>
            <a:lvl1pPr marL="0" indent="0">
              <a:buFontTx/>
              <a:buNone/>
              <a:defRPr sz="1875"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smtClean="0"/>
              <a:t>Secondary headline</a:t>
            </a:r>
          </a:p>
        </p:txBody>
      </p:sp>
      <p:sp>
        <p:nvSpPr>
          <p:cNvPr id="6" name="Content Placeholder 5"/>
          <p:cNvSpPr>
            <a:spLocks noGrp="1"/>
          </p:cNvSpPr>
          <p:nvPr>
            <p:ph sz="quarter" idx="15" hasCustomPrompt="1"/>
          </p:nvPr>
        </p:nvSpPr>
        <p:spPr>
          <a:xfrm>
            <a:off x="361020" y="1514475"/>
            <a:ext cx="7886440" cy="229842"/>
          </a:xfrm>
          <a:prstGeom prst="rect">
            <a:avLst/>
          </a:prstGeom>
        </p:spPr>
        <p:txBody>
          <a:bodyPr/>
          <a:lstStyle>
            <a:lvl1pPr marL="0" indent="0">
              <a:buFontTx/>
              <a:buNone/>
              <a:defRPr sz="1350">
                <a:latin typeface="Proxima Nova Rg" panose="02000506030000020004" pitchFamily="2" charset="0"/>
              </a:defRPr>
            </a:lvl1pPr>
          </a:lstStyle>
          <a:p>
            <a:pPr lvl="0"/>
            <a:r>
              <a:rPr lang="en-US" dirty="0" smtClean="0"/>
              <a:t>Body copy</a:t>
            </a:r>
          </a:p>
        </p:txBody>
      </p:sp>
    </p:spTree>
    <p:extLst>
      <p:ext uri="{BB962C8B-B14F-4D97-AF65-F5344CB8AC3E}">
        <p14:creationId xmlns:p14="http://schemas.microsoft.com/office/powerpoint/2010/main" val="212607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6" name="Shape 36"/>
          <p:cNvSpPr>
            <a:spLocks noGrp="1"/>
          </p:cNvSpPr>
          <p:nvPr>
            <p:ph type="pic" sz="half" idx="13"/>
          </p:nvPr>
        </p:nvSpPr>
        <p:spPr>
          <a:xfrm>
            <a:off x="695325" y="1438275"/>
            <a:ext cx="3190875" cy="3190875"/>
          </a:xfrm>
          <a:prstGeom prst="rect">
            <a:avLst/>
          </a:prstGeom>
        </p:spPr>
        <p:txBody>
          <a:bodyPr lIns="91439" tIns="45719" rIns="91439" bIns="45719"/>
          <a:lstStyle/>
          <a:p>
            <a:endParaRPr/>
          </a:p>
        </p:txBody>
      </p:sp>
      <p:sp>
        <p:nvSpPr>
          <p:cNvPr id="37" name="Shape 37"/>
          <p:cNvSpPr>
            <a:spLocks noGrp="1"/>
          </p:cNvSpPr>
          <p:nvPr>
            <p:ph type="title"/>
          </p:nvPr>
        </p:nvSpPr>
        <p:spPr>
          <a:xfrm>
            <a:off x="490538" y="295275"/>
            <a:ext cx="8162925" cy="638175"/>
          </a:xfrm>
          <a:prstGeom prst="rect">
            <a:avLst/>
          </a:prstGeom>
        </p:spPr>
        <p:txBody>
          <a:bodyPr anchor="t"/>
          <a:lstStyle>
            <a:lvl1pPr>
              <a:defRPr sz="3600"/>
            </a:lvl1pPr>
          </a:lstStyle>
          <a:p>
            <a:r>
              <a:t>Title Text</a:t>
            </a:r>
          </a:p>
        </p:txBody>
      </p:sp>
      <p:sp>
        <p:nvSpPr>
          <p:cNvPr id="38" name="Shape 38"/>
          <p:cNvSpPr>
            <a:spLocks noGrp="1"/>
          </p:cNvSpPr>
          <p:nvPr>
            <p:ph type="body" sz="half" idx="1"/>
          </p:nvPr>
        </p:nvSpPr>
        <p:spPr>
          <a:xfrm>
            <a:off x="4572000" y="1438275"/>
            <a:ext cx="4081463" cy="3190875"/>
          </a:xfrm>
          <a:prstGeom prst="rect">
            <a:avLst/>
          </a:prstGeom>
        </p:spPr>
        <p:txBody>
          <a:bodyPr anchor="ctr"/>
          <a:lstStyle>
            <a:lvl1pPr>
              <a:spcBef>
                <a:spcPts val="1500"/>
              </a:spcBef>
            </a:lvl1pPr>
            <a:lvl2pPr marL="142875" indent="-142875">
              <a:spcBef>
                <a:spcPts val="938"/>
              </a:spcBef>
              <a:buSzPct val="80000"/>
              <a:buFont typeface="Gill Sans"/>
              <a:buChar char="•"/>
              <a:defRPr sz="1725">
                <a:solidFill>
                  <a:srgbClr val="FFFFFF"/>
                </a:solidFill>
              </a:defRPr>
            </a:lvl2pPr>
            <a:lvl3pPr marL="304800" indent="-161925">
              <a:spcBef>
                <a:spcPts val="938"/>
              </a:spcBef>
              <a:buSzPct val="80000"/>
              <a:buChar char="–"/>
              <a:defRPr sz="1650">
                <a:solidFill>
                  <a:srgbClr val="FFFFFF"/>
                </a:solidFill>
              </a:defRPr>
            </a:lvl3pPr>
            <a:lvl4pPr marL="466725" indent="-161925">
              <a:spcBef>
                <a:spcPts val="938"/>
              </a:spcBef>
              <a:buSzPct val="80000"/>
              <a:buChar char="–"/>
              <a:defRPr sz="1575">
                <a:solidFill>
                  <a:srgbClr val="FFFFFF"/>
                </a:solidFill>
              </a:defRPr>
            </a:lvl4pPr>
            <a:lvl5pPr marL="628650" indent="-161925">
              <a:spcBef>
                <a:spcPts val="938"/>
              </a:spcBef>
              <a:buSzPct val="80000"/>
              <a:buChar char="–"/>
              <a:defRPr sz="1575">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8963025" y="4953000"/>
            <a:ext cx="138215" cy="142875"/>
          </a:xfrm>
          <a:prstGeom prst="rect">
            <a:avLst/>
          </a:prstGeom>
        </p:spPr>
        <p:txBody>
          <a:bodyPr/>
          <a:lstStyle/>
          <a:p>
            <a:pPr defTabSz="685766" fontAlgn="auto">
              <a:spcBef>
                <a:spcPts val="0"/>
              </a:spcBef>
              <a:spcAft>
                <a:spcPts val="0"/>
              </a:spcAft>
            </a:pPr>
            <a:fld id="{86CB4B4D-7CA3-9044-876B-883B54F8677D}" type="slidenum">
              <a:rPr lang="uk-UA" sz="1350" smtClean="0">
                <a:solidFill>
                  <a:srgbClr val="A5A5A5"/>
                </a:solidFill>
                <a:latin typeface="Proxima Nova"/>
                <a:ea typeface=""/>
                <a:cs typeface=""/>
              </a:rPr>
              <a:pPr defTabSz="685766" fontAlgn="auto">
                <a:spcBef>
                  <a:spcPts val="0"/>
                </a:spcBef>
                <a:spcAft>
                  <a:spcPts val="0"/>
                </a:spcAft>
              </a:pPr>
              <a:t>‹#›</a:t>
            </a:fld>
            <a:endParaRPr lang="uk-UA" sz="1350">
              <a:solidFill>
                <a:srgbClr val="A5A5A5"/>
              </a:solidFill>
              <a:latin typeface="Proxima Nova"/>
              <a:ea typeface=""/>
              <a:cs typeface=""/>
            </a:endParaRPr>
          </a:p>
        </p:txBody>
      </p:sp>
    </p:spTree>
    <p:extLst>
      <p:ext uri="{BB962C8B-B14F-4D97-AF65-F5344CB8AC3E}">
        <p14:creationId xmlns:p14="http://schemas.microsoft.com/office/powerpoint/2010/main" val="605239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229707" y="226314"/>
            <a:ext cx="8580923" cy="603504"/>
          </a:xfrm>
          <a:prstGeom prst="rect">
            <a:avLst/>
          </a:prstGeom>
        </p:spPr>
        <p:txBody>
          <a:bodyPr/>
          <a:lstStyle>
            <a:lvl1pPr algn="l" defTabSz="685800" rtl="0" eaLnBrk="1" latinLnBrk="0" hangingPunct="1">
              <a:lnSpc>
                <a:spcPct val="80000"/>
              </a:lnSpc>
              <a:spcBef>
                <a:spcPct val="0"/>
              </a:spcBef>
              <a:buNone/>
              <a:defRPr lang="en-US" sz="2700" b="0" kern="1200" spc="0" baseline="0" dirty="0">
                <a:gradFill>
                  <a:gsLst>
                    <a:gs pos="0">
                      <a:schemeClr val="tx1"/>
                    </a:gs>
                    <a:gs pos="44000">
                      <a:srgbClr val="01BBBB"/>
                    </a:gs>
                    <a:gs pos="100000">
                      <a:srgbClr val="048070"/>
                    </a:gs>
                  </a:gsLst>
                  <a:lin ang="4800000" scaled="0"/>
                </a:gra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5434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cs typeface="CiscoSans Thin"/>
              </a:defRPr>
            </a:lvl1pPr>
          </a:lstStyle>
          <a:p>
            <a:r>
              <a:rPr lang="en-US" altLang="ja-JP" smtClean="0"/>
              <a:t>Click to edit Master title style</a:t>
            </a:r>
            <a:endParaRPr lang="en-US" dirty="0"/>
          </a:p>
        </p:txBody>
      </p:sp>
    </p:spTree>
    <p:extLst>
      <p:ext uri="{BB962C8B-B14F-4D97-AF65-F5344CB8AC3E}">
        <p14:creationId xmlns:p14="http://schemas.microsoft.com/office/powerpoint/2010/main" val="1778357957"/>
      </p:ext>
    </p:extLst>
  </p:cSld>
  <p:clrMapOvr>
    <a:masterClrMapping/>
  </p:clrMapOvr>
  <p:transition spd="slow">
    <p:wip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49_Full bleed photo">
    <p:spTree>
      <p:nvGrpSpPr>
        <p:cNvPr id="1" name=""/>
        <p:cNvGrpSpPr/>
        <p:nvPr/>
      </p:nvGrpSpPr>
      <p:grpSpPr>
        <a:xfrm>
          <a:off x="0" y="0"/>
          <a:ext cx="0" cy="0"/>
          <a:chOff x="0" y="0"/>
          <a:chExt cx="0" cy="0"/>
        </a:xfrm>
      </p:grpSpPr>
      <p:pic>
        <p:nvPicPr>
          <p:cNvPr id="6" name="Picture 2" descr="Screen Shot 2014-04-22 at 21.30.15.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550260"/>
            <a:ext cx="9144000" cy="3593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tx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tx1">
                  <a:alpha val="60000"/>
                </a:schemeClr>
              </a:solidFill>
              <a:latin typeface="+mn-lt"/>
              <a:ea typeface="+mn-ea"/>
              <a:cs typeface="CiscoSans Thin"/>
            </a:endParaRPr>
          </a:p>
        </p:txBody>
      </p:sp>
      <p:sp>
        <p:nvSpPr>
          <p:cNvPr id="12"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kern="1200" dirty="0" smtClean="0">
                <a:solidFill>
                  <a:schemeClr val="bg2">
                    <a:alpha val="60000"/>
                  </a:schemeClr>
                </a:solidFill>
                <a:latin typeface="Arial" charset="0"/>
                <a:ea typeface="ＭＳ Ｐゴシック" charset="0"/>
                <a:cs typeface="CiscoSans Thin"/>
              </a:rPr>
              <a:t>© 2015  Cisco and/or its affiliates. All rights reserved.   Cisco Confidential</a:t>
            </a:r>
            <a:endParaRPr lang="en-US" sz="600" kern="1200" dirty="0">
              <a:solidFill>
                <a:schemeClr val="bg2">
                  <a:alpha val="60000"/>
                </a:schemeClr>
              </a:solidFill>
              <a:latin typeface="Arial" charset="0"/>
              <a:ea typeface="ＭＳ Ｐゴシック" charset="0"/>
              <a:cs typeface="CiscoSans Thin"/>
            </a:endParaRPr>
          </a:p>
        </p:txBody>
      </p:sp>
      <p:pic>
        <p:nvPicPr>
          <p:cNvPr id="10" name="Picture 2" descr="C:\Users\spius\Pictures\cisco logo blue gradient.png"/>
          <p:cNvPicPr>
            <a:picLocks noChangeAspect="1" noChangeArrowheads="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89987845"/>
      </p:ext>
    </p:extLst>
  </p:cSld>
  <p:clrMapOvr>
    <a:masterClrMapping/>
  </p:clrMapOvr>
  <p:transition spd="slow">
    <p:wip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9" name="Shape 86"/>
          <p:cNvSpPr/>
          <p:nvPr userDrawn="1"/>
        </p:nvSpPr>
        <p:spPr>
          <a:xfrm>
            <a:off x="0" y="4705350"/>
            <a:ext cx="9144000" cy="0"/>
          </a:xfrm>
          <a:prstGeom prst="line">
            <a:avLst/>
          </a:prstGeom>
          <a:ln w="25400">
            <a:solidFill>
              <a:srgbClr val="DCDEE0"/>
            </a:solidFill>
            <a:miter lim="400000"/>
          </a:ln>
        </p:spPr>
        <p:txBody>
          <a:bodyPr lIns="0" tIns="0" rIns="0" bIns="0" anchor="ctr"/>
          <a:lstStyle/>
          <a:p>
            <a:pPr defTabSz="685766" fontAlgn="auto">
              <a:spcBef>
                <a:spcPts val="0"/>
              </a:spcBef>
              <a:spcAft>
                <a:spcPts val="0"/>
              </a:spcAft>
              <a:defRPr sz="3200"/>
            </a:pPr>
            <a:endParaRPr sz="1200">
              <a:solidFill>
                <a:srgbClr val="A5A5A5"/>
              </a:solidFill>
              <a:latin typeface="Proxima Nova"/>
              <a:ea typeface=""/>
              <a:cs typeface=""/>
            </a:endParaRPr>
          </a:p>
        </p:txBody>
      </p:sp>
      <p:pic>
        <p:nvPicPr>
          <p:cNvPr id="7" name="cisco-meraki-logo.jpg"/>
          <p:cNvPicPr/>
          <p:nvPr userDrawn="1"/>
        </p:nvPicPr>
        <p:blipFill>
          <a:blip r:embed="rId2" cstate="email">
            <a:extLst>
              <a:ext uri="{28A0092B-C50C-407E-A947-70E740481C1C}">
                <a14:useLocalDpi xmlns:a14="http://schemas.microsoft.com/office/drawing/2010/main"/>
              </a:ext>
            </a:extLst>
          </a:blip>
          <a:stretch>
            <a:fillRect/>
          </a:stretch>
        </p:blipFill>
        <p:spPr>
          <a:xfrm>
            <a:off x="361022" y="4870001"/>
            <a:ext cx="793405" cy="154436"/>
          </a:xfrm>
          <a:prstGeom prst="rect">
            <a:avLst/>
          </a:prstGeom>
          <a:ln w="12700">
            <a:miter lim="400000"/>
          </a:ln>
        </p:spPr>
      </p:pic>
      <p:sp>
        <p:nvSpPr>
          <p:cNvPr id="5" name="Content Placeholder 3"/>
          <p:cNvSpPr>
            <a:spLocks noGrp="1"/>
          </p:cNvSpPr>
          <p:nvPr>
            <p:ph sz="quarter" idx="10" hasCustomPrompt="1"/>
          </p:nvPr>
        </p:nvSpPr>
        <p:spPr>
          <a:xfrm>
            <a:off x="4745295" y="4856330"/>
            <a:ext cx="4170107" cy="182396"/>
          </a:xfrm>
          <a:prstGeom prst="rect">
            <a:avLst/>
          </a:prstGeom>
        </p:spPr>
        <p:txBody>
          <a:bodyPr/>
          <a:lstStyle>
            <a:lvl1pPr marL="0" marR="0" indent="0" algn="r" defTabSz="685818" rtl="0" eaLnBrk="1" fontAlgn="auto" latinLnBrk="0" hangingPunct="1">
              <a:lnSpc>
                <a:spcPct val="90000"/>
              </a:lnSpc>
              <a:spcBef>
                <a:spcPts val="750"/>
              </a:spcBef>
              <a:spcAft>
                <a:spcPts val="0"/>
              </a:spcAft>
              <a:buClrTx/>
              <a:buSzTx/>
              <a:buFontTx/>
              <a:buNone/>
              <a:tabLst/>
              <a:defRPr sz="1350">
                <a:solidFill>
                  <a:schemeClr val="tx1"/>
                </a:solidFill>
                <a:latin typeface="Proxima Nova Rg" panose="02000506030000020004" pitchFamily="2" charset="0"/>
              </a:defRPr>
            </a:lvl1pPr>
          </a:lstStyle>
          <a:p>
            <a:pPr marL="0" marR="0" lvl="0" indent="0" algn="r" defTabSz="685818" rtl="0" eaLnBrk="1" fontAlgn="auto" latinLnBrk="0" hangingPunct="1">
              <a:lnSpc>
                <a:spcPct val="90000"/>
              </a:lnSpc>
              <a:spcBef>
                <a:spcPts val="750"/>
              </a:spcBef>
              <a:spcAft>
                <a:spcPts val="0"/>
              </a:spcAft>
              <a:buClrTx/>
              <a:buSzTx/>
              <a:buFontTx/>
              <a:buNone/>
              <a:tabLst/>
              <a:defRPr/>
            </a:pPr>
            <a:r>
              <a:rPr lang="en-US" dirty="0" smtClean="0"/>
              <a:t>FAST RETAILING - New Store Network</a:t>
            </a:r>
            <a:endParaRPr lang="en-US" dirty="0"/>
          </a:p>
        </p:txBody>
      </p:sp>
    </p:spTree>
    <p:extLst>
      <p:ext uri="{BB962C8B-B14F-4D97-AF65-F5344CB8AC3E}">
        <p14:creationId xmlns:p14="http://schemas.microsoft.com/office/powerpoint/2010/main" val="1777376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ullet - Cisco Std">
    <p:spTree>
      <p:nvGrpSpPr>
        <p:cNvPr id="1" name=""/>
        <p:cNvGrpSpPr/>
        <p:nvPr/>
      </p:nvGrpSpPr>
      <p:grpSpPr>
        <a:xfrm>
          <a:off x="0" y="0"/>
          <a:ext cx="0" cy="0"/>
          <a:chOff x="0" y="0"/>
          <a:chExt cx="0" cy="0"/>
        </a:xfrm>
      </p:grpSpPr>
      <p:sp>
        <p:nvSpPr>
          <p:cNvPr id="2" name="Title 1"/>
          <p:cNvSpPr>
            <a:spLocks noGrp="1"/>
          </p:cNvSpPr>
          <p:nvPr>
            <p:ph type="title"/>
          </p:nvPr>
        </p:nvSpPr>
        <p:spPr>
          <a:xfrm>
            <a:off x="229707" y="226314"/>
            <a:ext cx="8580923" cy="603504"/>
          </a:xfrm>
          <a:prstGeom prst="rect">
            <a:avLst/>
          </a:prstGeom>
        </p:spPr>
        <p:txBody>
          <a:bodyPr/>
          <a:lstStyle>
            <a:lvl1pPr algn="l" defTabSz="685800" rtl="0" eaLnBrk="1" latinLnBrk="0" hangingPunct="1">
              <a:lnSpc>
                <a:spcPct val="80000"/>
              </a:lnSpc>
              <a:spcBef>
                <a:spcPct val="0"/>
              </a:spcBef>
              <a:buNone/>
              <a:defRPr lang="en-US" sz="2700" b="0" kern="1200" spc="0" baseline="0" dirty="0">
                <a:gradFill>
                  <a:gsLst>
                    <a:gs pos="0">
                      <a:schemeClr val="tx1"/>
                    </a:gs>
                    <a:gs pos="44000">
                      <a:srgbClr val="01BBBB"/>
                    </a:gs>
                    <a:gs pos="100000">
                      <a:srgbClr val="048070"/>
                    </a:gs>
                  </a:gsLst>
                  <a:lin ang="4800000" scaled="0"/>
                </a:gradFill>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quarter" idx="10"/>
          </p:nvPr>
        </p:nvSpPr>
        <p:spPr>
          <a:xfrm>
            <a:off x="233233" y="843029"/>
            <a:ext cx="8570912" cy="3723894"/>
          </a:xfrm>
          <a:prstGeom prst="rect">
            <a:avLst/>
          </a:prstGeom>
        </p:spPr>
        <p:txBody>
          <a:bodyPr>
            <a:noAutofit/>
          </a:bodyPr>
          <a:lstStyle>
            <a:lvl1pPr>
              <a:lnSpc>
                <a:spcPct val="95000"/>
              </a:lnSpc>
              <a:spcBef>
                <a:spcPts val="1110"/>
              </a:spcBef>
              <a:defRPr sz="1650">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3793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en-US" altLang="ja-JP"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altLang="ja-JP"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424567547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altLang="ja-JP"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ltLang="ja-JP" smtClean="0"/>
              <a:t>Click to edit Master title style</a:t>
            </a:r>
            <a:endParaRPr lang="en-GB" dirty="0"/>
          </a:p>
        </p:txBody>
      </p:sp>
    </p:spTree>
    <p:extLst>
      <p:ext uri="{BB962C8B-B14F-4D97-AF65-F5344CB8AC3E}">
        <p14:creationId xmlns:p14="http://schemas.microsoft.com/office/powerpoint/2010/main" val="252896990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altLang="ja-JP" smtClean="0"/>
              <a:t>Click to edit Master text styles</a:t>
            </a:r>
          </a:p>
        </p:txBody>
      </p:sp>
    </p:spTree>
    <p:extLst>
      <p:ext uri="{BB962C8B-B14F-4D97-AF65-F5344CB8AC3E}">
        <p14:creationId xmlns:p14="http://schemas.microsoft.com/office/powerpoint/2010/main" val="228040789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en-US" sz="600" dirty="0" smtClean="0">
                <a:solidFill>
                  <a:srgbClr val="000000">
                    <a:alpha val="25000"/>
                  </a:srgbClr>
                </a:solidFill>
                <a:latin typeface="+mn-lt"/>
                <a:ea typeface="+mn-ea"/>
                <a:cs typeface="CiscoSans Thin"/>
              </a:rPr>
              <a:t>2016  </a:t>
            </a:r>
            <a:r>
              <a:rPr lang="en-US" sz="600" dirty="0">
                <a:solidFill>
                  <a:srgbClr val="000000">
                    <a:alpha val="25000"/>
                  </a:srgbClr>
                </a:solidFill>
                <a:latin typeface="+mn-lt"/>
                <a:ea typeface="+mn-ea"/>
                <a:cs typeface="CiscoSans Thin"/>
              </a:rPr>
              <a:t>Cisco and/or its affiliates. All rights reserved.   </a:t>
            </a:r>
            <a:r>
              <a:rPr lang="en-US" sz="600" dirty="0" smtClean="0">
                <a:solidFill>
                  <a:srgbClr val="000000">
                    <a:alpha val="25000"/>
                  </a:srgbClr>
                </a:solidFill>
                <a:latin typeface="+mn-lt"/>
                <a:ea typeface="+mn-ea"/>
                <a:cs typeface="CiscoSans Thin"/>
              </a:rPr>
              <a:t>Cisco</a:t>
            </a:r>
            <a:r>
              <a:rPr lang="en-US" sz="600" baseline="0" dirty="0" smtClean="0">
                <a:solidFill>
                  <a:srgbClr val="000000">
                    <a:alpha val="25000"/>
                  </a:srgbClr>
                </a:solidFill>
                <a:latin typeface="+mn-lt"/>
                <a:ea typeface="+mn-ea"/>
                <a:cs typeface="CiscoSans Thin"/>
              </a:rPr>
              <a:t> Public</a:t>
            </a:r>
          </a:p>
        </p:txBody>
      </p:sp>
      <p:pic>
        <p:nvPicPr>
          <p:cNvPr id="1029" name="Picture 2"/>
          <p:cNvPicPr>
            <a:picLocks noChangeAspect="1" noChangeArrowheads="1"/>
          </p:cNvPicPr>
          <p:nvPr/>
        </p:nvPicPr>
        <p:blipFill>
          <a:blip r:embed="rId54">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3964"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 id="2147483979" r:id="rId18"/>
    <p:sldLayoutId id="2147483980" r:id="rId19"/>
    <p:sldLayoutId id="2147483981" r:id="rId20"/>
    <p:sldLayoutId id="2147483982" r:id="rId21"/>
    <p:sldLayoutId id="2147483983" r:id="rId22"/>
    <p:sldLayoutId id="2147483984" r:id="rId23"/>
    <p:sldLayoutId id="2147483985" r:id="rId24"/>
    <p:sldLayoutId id="2147484006" r:id="rId25"/>
    <p:sldLayoutId id="2147484007" r:id="rId26"/>
    <p:sldLayoutId id="2147484008" r:id="rId27"/>
    <p:sldLayoutId id="2147484010" r:id="rId28"/>
    <p:sldLayoutId id="2147484009" r:id="rId29"/>
    <p:sldLayoutId id="2147484011" r:id="rId30"/>
    <p:sldLayoutId id="2147483986" r:id="rId31"/>
    <p:sldLayoutId id="2147483987" r:id="rId32"/>
    <p:sldLayoutId id="2147483989" r:id="rId33"/>
    <p:sldLayoutId id="2147484014"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 id="2147483998" r:id="rId43"/>
    <p:sldLayoutId id="2147484018" r:id="rId44"/>
    <p:sldLayoutId id="2147484019" r:id="rId45"/>
    <p:sldLayoutId id="2147484023" r:id="rId46"/>
    <p:sldLayoutId id="2147484024" r:id="rId47"/>
    <p:sldLayoutId id="2147484025" r:id="rId48"/>
    <p:sldLayoutId id="2147484026" r:id="rId49"/>
    <p:sldLayoutId id="2147484027" r:id="rId50"/>
    <p:sldLayoutId id="2147484028" r:id="rId51"/>
    <p:sldLayoutId id="2147484029" r:id="rId52"/>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kumimoji="1"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1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xml"/><Relationship Id="rId1" Type="http://schemas.openxmlformats.org/officeDocument/2006/relationships/slideLayout" Target="../slideLayouts/slideLayout47.xml"/><Relationship Id="rId5" Type="http://schemas.openxmlformats.org/officeDocument/2006/relationships/image" Target="../media/image98.png"/><Relationship Id="rId4" Type="http://schemas.openxmlformats.org/officeDocument/2006/relationships/image" Target="../media/image9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1.tiff"/><Relationship Id="rId7"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7.xml"/><Relationship Id="rId6" Type="http://schemas.openxmlformats.org/officeDocument/2006/relationships/image" Target="../media/image34.tiff"/><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Cisco Meraki</a:t>
            </a:r>
            <a:endParaRPr lang="en-US" dirty="0"/>
          </a:p>
        </p:txBody>
      </p:sp>
      <p:sp>
        <p:nvSpPr>
          <p:cNvPr id="8" name="Text Placeholder 7"/>
          <p:cNvSpPr>
            <a:spLocks noGrp="1"/>
          </p:cNvSpPr>
          <p:nvPr>
            <p:ph type="body" sz="quarter" idx="12"/>
          </p:nvPr>
        </p:nvSpPr>
        <p:spPr/>
        <p:txBody>
          <a:bodyPr/>
          <a:lstStyle/>
          <a:p>
            <a:r>
              <a:rPr lang="en-US" dirty="0" smtClean="0"/>
              <a:t>Masayuki Nakagawa</a:t>
            </a:r>
            <a:endParaRPr lang="en-US" dirty="0"/>
          </a:p>
        </p:txBody>
      </p:sp>
      <p:sp>
        <p:nvSpPr>
          <p:cNvPr id="10" name="Title 9"/>
          <p:cNvSpPr>
            <a:spLocks noGrp="1"/>
          </p:cNvSpPr>
          <p:nvPr>
            <p:ph type="ctrTitle"/>
          </p:nvPr>
        </p:nvSpPr>
        <p:spPr/>
        <p:txBody>
          <a:bodyPr/>
          <a:lstStyle/>
          <a:p>
            <a:r>
              <a:rPr lang="en-US" altLang="ja-JP" sz="2800" dirty="0" smtClean="0">
                <a:latin typeface="+mj-ea"/>
                <a:ea typeface="+mj-ea"/>
              </a:rPr>
              <a:t>[MER-1] Cisco </a:t>
            </a:r>
            <a:r>
              <a:rPr lang="en-US" altLang="ja-JP" sz="2800" dirty="0">
                <a:latin typeface="+mj-ea"/>
                <a:ea typeface="+mj-ea"/>
              </a:rPr>
              <a:t>Meraki</a:t>
            </a:r>
            <a:r>
              <a:rPr lang="ja-JP" altLang="en-US" sz="2800" dirty="0">
                <a:latin typeface="+mj-ea"/>
                <a:ea typeface="+mj-ea"/>
              </a:rPr>
              <a:t>が実現するクラウドネットワーキング</a:t>
            </a:r>
            <a:endParaRPr lang="en-US" sz="2800" dirty="0">
              <a:latin typeface="+mj-ea"/>
              <a:ea typeface="+mj-ea"/>
            </a:endParaRPr>
          </a:p>
        </p:txBody>
      </p:sp>
    </p:spTree>
    <p:extLst>
      <p:ext uri="{BB962C8B-B14F-4D97-AF65-F5344CB8AC3E}">
        <p14:creationId xmlns:p14="http://schemas.microsoft.com/office/powerpoint/2010/main" val="320706701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bwMode="auto">
          <a:xfrm>
            <a:off x="259742" y="303064"/>
            <a:ext cx="8659976" cy="72878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defTabSz="684213" eaLnBrk="1" hangingPunct="1">
              <a:lnSpc>
                <a:spcPct val="80000"/>
              </a:lnSpc>
              <a:defRPr kumimoji="1" lang="en-US" sz="2475">
                <a:solidFill>
                  <a:schemeClr val="accent1"/>
                </a:solidFill>
                <a:latin typeface="+mj-ea"/>
                <a:ea typeface="+mj-ea"/>
                <a:cs typeface="Proxima Nova Light" charset="0"/>
              </a:defRPr>
            </a:lvl1pPr>
            <a:lvl2pPr defTabSz="684213" eaLnBrk="1" hangingPunct="1">
              <a:lnSpc>
                <a:spcPct val="80000"/>
              </a:lnSpc>
              <a:defRPr kumimoji="1" sz="3200">
                <a:solidFill>
                  <a:srgbClr val="676767"/>
                </a:solidFill>
                <a:ea typeface="ＭＳ Ｐゴシック" charset="0"/>
                <a:cs typeface="CiscoSans" pitchFamily="34" charset="0"/>
              </a:defRPr>
            </a:lvl2pPr>
            <a:lvl3pPr defTabSz="684213" eaLnBrk="1" hangingPunct="1">
              <a:lnSpc>
                <a:spcPct val="80000"/>
              </a:lnSpc>
              <a:defRPr kumimoji="1" sz="3200">
                <a:solidFill>
                  <a:srgbClr val="676767"/>
                </a:solidFill>
                <a:ea typeface="ＭＳ Ｐゴシック" charset="0"/>
                <a:cs typeface="CiscoSans" pitchFamily="34" charset="0"/>
              </a:defRPr>
            </a:lvl3pPr>
            <a:lvl4pPr defTabSz="684213" eaLnBrk="1" hangingPunct="1">
              <a:lnSpc>
                <a:spcPct val="80000"/>
              </a:lnSpc>
              <a:defRPr kumimoji="1" sz="3200">
                <a:solidFill>
                  <a:srgbClr val="676767"/>
                </a:solidFill>
                <a:ea typeface="ＭＳ Ｐゴシック" charset="0"/>
                <a:cs typeface="CiscoSans" pitchFamily="34" charset="0"/>
              </a:defRPr>
            </a:lvl4pPr>
            <a:lvl5pPr defTabSz="684213" eaLnBrk="1" hangingPunct="1">
              <a:lnSpc>
                <a:spcPct val="80000"/>
              </a:lnSpc>
              <a:defRPr kumimoji="1" sz="3200">
                <a:solidFill>
                  <a:srgbClr val="676767"/>
                </a:solidFill>
                <a:ea typeface="ＭＳ Ｐゴシック" charset="0"/>
                <a:cs typeface="CiscoSans" pitchFamily="34" charset="0"/>
              </a:defRPr>
            </a:lvl5pPr>
            <a:lvl6pPr marL="457200" defTabSz="684213" fontAlgn="base">
              <a:lnSpc>
                <a:spcPct val="80000"/>
              </a:lnSpc>
              <a:spcBef>
                <a:spcPct val="0"/>
              </a:spcBef>
              <a:spcAft>
                <a:spcPct val="0"/>
              </a:spcAft>
              <a:defRPr kumimoji="1" sz="3200">
                <a:solidFill>
                  <a:srgbClr val="676767"/>
                </a:solidFill>
                <a:ea typeface="ＭＳ Ｐゴシック" charset="0"/>
              </a:defRPr>
            </a:lvl6pPr>
            <a:lvl7pPr marL="914400" defTabSz="684213" fontAlgn="base">
              <a:lnSpc>
                <a:spcPct val="80000"/>
              </a:lnSpc>
              <a:spcBef>
                <a:spcPct val="0"/>
              </a:spcBef>
              <a:spcAft>
                <a:spcPct val="0"/>
              </a:spcAft>
              <a:defRPr kumimoji="1" sz="3200">
                <a:solidFill>
                  <a:srgbClr val="676767"/>
                </a:solidFill>
                <a:ea typeface="ＭＳ Ｐゴシック" charset="0"/>
              </a:defRPr>
            </a:lvl7pPr>
            <a:lvl8pPr marL="1371600" defTabSz="684213" fontAlgn="base">
              <a:lnSpc>
                <a:spcPct val="80000"/>
              </a:lnSpc>
              <a:spcBef>
                <a:spcPct val="0"/>
              </a:spcBef>
              <a:spcAft>
                <a:spcPct val="0"/>
              </a:spcAft>
              <a:defRPr kumimoji="1" sz="3200">
                <a:solidFill>
                  <a:srgbClr val="676767"/>
                </a:solidFill>
                <a:ea typeface="ＭＳ Ｐゴシック" charset="0"/>
              </a:defRPr>
            </a:lvl8pPr>
            <a:lvl9pPr marL="1828800" defTabSz="684213" fontAlgn="base">
              <a:lnSpc>
                <a:spcPct val="80000"/>
              </a:lnSpc>
              <a:spcBef>
                <a:spcPct val="0"/>
              </a:spcBef>
              <a:spcAft>
                <a:spcPct val="0"/>
              </a:spcAft>
              <a:defRPr kumimoji="1" sz="3200">
                <a:solidFill>
                  <a:srgbClr val="676767"/>
                </a:solidFill>
                <a:ea typeface="ＭＳ Ｐゴシック" charset="0"/>
              </a:defRPr>
            </a:lvl9pPr>
          </a:lstStyle>
          <a:p>
            <a:r>
              <a:rPr lang="en-US" altLang="ja-JP" dirty="0"/>
              <a:t>MR </a:t>
            </a:r>
            <a:r>
              <a:rPr lang="ja-JP" altLang="en-US" dirty="0"/>
              <a:t>アクセスポイント</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640" y="1038282"/>
            <a:ext cx="788895" cy="592615"/>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2770" y="1072164"/>
            <a:ext cx="1258685" cy="558733"/>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2415" y="1042577"/>
            <a:ext cx="595017" cy="59221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1549" y="931264"/>
            <a:ext cx="821466" cy="71112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7856" y="2927762"/>
            <a:ext cx="570520" cy="396647"/>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32770" y="2828047"/>
            <a:ext cx="604386" cy="604386"/>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2415" y="2815054"/>
            <a:ext cx="509118" cy="617379"/>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81604" y="2767753"/>
            <a:ext cx="469521" cy="756252"/>
          </a:xfrm>
          <a:prstGeom prst="rect">
            <a:avLst/>
          </a:prstGeom>
        </p:spPr>
      </p:pic>
      <p:sp>
        <p:nvSpPr>
          <p:cNvPr id="25" name="TextBox 24"/>
          <p:cNvSpPr txBox="1"/>
          <p:nvPr/>
        </p:nvSpPr>
        <p:spPr>
          <a:xfrm>
            <a:off x="703811" y="1630897"/>
            <a:ext cx="8215907" cy="1107996"/>
          </a:xfrm>
          <a:prstGeom prst="rect">
            <a:avLst/>
          </a:prstGeom>
          <a:noFill/>
        </p:spPr>
        <p:txBody>
          <a:bodyPr wrap="square" numCol="4" spcCol="72000" rtlCol="0">
            <a:spAutoFit/>
          </a:bodyPr>
          <a:lstStyle/>
          <a:p>
            <a:r>
              <a:rPr lang="ja-JP" altLang="en-US" sz="1400" dirty="0" smtClean="0">
                <a:solidFill>
                  <a:schemeClr val="accent4">
                    <a:lumMod val="75000"/>
                  </a:schemeClr>
                </a:solidFill>
              </a:rPr>
              <a:t>クラウドマネージメント</a:t>
            </a:r>
            <a:endParaRPr lang="en-US" altLang="ja-JP" sz="1400" dirty="0" smtClean="0">
              <a:solidFill>
                <a:schemeClr val="accent4">
                  <a:lumMod val="75000"/>
                </a:schemeClr>
              </a:solidFill>
            </a:endParaRPr>
          </a:p>
          <a:p>
            <a:r>
              <a:rPr lang="ja-JP" altLang="en-US" sz="1200" dirty="0" smtClean="0"/>
              <a:t>全デバイス集中管理</a:t>
            </a:r>
            <a:endParaRPr lang="en-US" altLang="ja-JP" sz="1200" dirty="0" smtClean="0"/>
          </a:p>
          <a:p>
            <a:r>
              <a:rPr lang="ja-JP" altLang="en-US" sz="1200" dirty="0" smtClean="0"/>
              <a:t>イージーな設定</a:t>
            </a:r>
            <a:endParaRPr lang="en-US" altLang="ja-JP" sz="1200" dirty="0" smtClean="0"/>
          </a:p>
          <a:p>
            <a:r>
              <a:rPr lang="ja-JP" altLang="en-US" sz="1200" dirty="0" smtClean="0"/>
              <a:t>カンタンな運用管理</a:t>
            </a:r>
            <a:endParaRPr lang="en-US" altLang="ja-JP" sz="1200" dirty="0" smtClean="0"/>
          </a:p>
          <a:p>
            <a:endParaRPr lang="en-US" altLang="ja-JP" sz="1200" dirty="0" smtClean="0"/>
          </a:p>
          <a:p>
            <a:r>
              <a:rPr lang="en-US" altLang="ja-JP" sz="1400" dirty="0" smtClean="0">
                <a:solidFill>
                  <a:schemeClr val="accent4">
                    <a:lumMod val="75000"/>
                  </a:schemeClr>
                </a:solidFill>
              </a:rPr>
              <a:t>BYOD</a:t>
            </a:r>
          </a:p>
          <a:p>
            <a:r>
              <a:rPr lang="ja-JP" altLang="en-US" sz="1200" dirty="0" smtClean="0"/>
              <a:t>私物デバイス活用</a:t>
            </a:r>
            <a:endParaRPr lang="en-US" altLang="ja-JP" sz="1200" dirty="0" smtClean="0"/>
          </a:p>
          <a:p>
            <a:r>
              <a:rPr lang="ja-JP" altLang="en-US" sz="1200" dirty="0" smtClean="0"/>
              <a:t>適切なアクセスポリシー適用</a:t>
            </a:r>
            <a:endParaRPr lang="en-US" altLang="ja-JP" sz="1200" dirty="0" smtClean="0"/>
          </a:p>
          <a:p>
            <a:endParaRPr lang="en-US" altLang="ja-JP" sz="1200" dirty="0" smtClean="0"/>
          </a:p>
          <a:p>
            <a:endParaRPr lang="en-US" altLang="ja-JP" sz="1200" dirty="0" smtClean="0"/>
          </a:p>
          <a:p>
            <a:r>
              <a:rPr lang="en-US" altLang="ja-JP" sz="1400" dirty="0" smtClean="0">
                <a:solidFill>
                  <a:schemeClr val="accent4">
                    <a:lumMod val="75000"/>
                  </a:schemeClr>
                </a:solidFill>
              </a:rPr>
              <a:t>CMX</a:t>
            </a:r>
            <a:r>
              <a:rPr lang="ja-JP" altLang="en-US" sz="1400" dirty="0" smtClean="0">
                <a:solidFill>
                  <a:schemeClr val="accent4">
                    <a:lumMod val="75000"/>
                  </a:schemeClr>
                </a:solidFill>
              </a:rPr>
              <a:t> 分析</a:t>
            </a:r>
            <a:endParaRPr lang="en-US" altLang="ja-JP" sz="1400" dirty="0">
              <a:solidFill>
                <a:schemeClr val="accent4">
                  <a:lumMod val="75000"/>
                </a:schemeClr>
              </a:solidFill>
            </a:endParaRPr>
          </a:p>
          <a:p>
            <a:r>
              <a:rPr lang="ja-JP" altLang="en-US" sz="1200" dirty="0" smtClean="0"/>
              <a:t>無線デバイス分析による</a:t>
            </a:r>
            <a:endParaRPr lang="en-US" altLang="ja-JP" sz="1200" dirty="0" smtClean="0"/>
          </a:p>
          <a:p>
            <a:r>
              <a:rPr lang="ja-JP" altLang="en-US" sz="1200" dirty="0" smtClean="0"/>
              <a:t>訪問率、時間、</a:t>
            </a:r>
            <a:endParaRPr lang="en-US" altLang="ja-JP" sz="1200" dirty="0" smtClean="0"/>
          </a:p>
          <a:p>
            <a:r>
              <a:rPr lang="ja-JP" altLang="en-US" sz="1200" dirty="0" smtClean="0"/>
              <a:t>リピート率フィードバック</a:t>
            </a:r>
            <a:endParaRPr lang="en-US" sz="1200" dirty="0" smtClean="0"/>
          </a:p>
          <a:p>
            <a:endParaRPr lang="en-US" altLang="ja-JP" sz="1400" dirty="0">
              <a:solidFill>
                <a:schemeClr val="accent4">
                  <a:lumMod val="75000"/>
                </a:schemeClr>
              </a:solidFill>
            </a:endParaRPr>
          </a:p>
          <a:p>
            <a:r>
              <a:rPr lang="ja-JP" altLang="en-US" sz="1400" dirty="0" smtClean="0">
                <a:solidFill>
                  <a:schemeClr val="accent4">
                    <a:lumMod val="75000"/>
                  </a:schemeClr>
                </a:solidFill>
              </a:rPr>
              <a:t>アプリケーション</a:t>
            </a:r>
            <a:r>
              <a:rPr lang="en-US" altLang="ja-JP" sz="1400" dirty="0" smtClean="0">
                <a:solidFill>
                  <a:schemeClr val="accent4">
                    <a:lumMod val="75000"/>
                  </a:schemeClr>
                </a:solidFill>
              </a:rPr>
              <a:t/>
            </a:r>
            <a:br>
              <a:rPr lang="en-US" altLang="ja-JP" sz="1400" dirty="0" smtClean="0">
                <a:solidFill>
                  <a:schemeClr val="accent4">
                    <a:lumMod val="75000"/>
                  </a:schemeClr>
                </a:solidFill>
              </a:rPr>
            </a:br>
            <a:r>
              <a:rPr lang="ja-JP" altLang="en-US" sz="1400" dirty="0" smtClean="0">
                <a:solidFill>
                  <a:schemeClr val="accent4">
                    <a:lumMod val="75000"/>
                  </a:schemeClr>
                </a:solidFill>
              </a:rPr>
              <a:t>可視化</a:t>
            </a:r>
            <a:r>
              <a:rPr lang="en-US" altLang="ja-JP" sz="1400" dirty="0" smtClean="0">
                <a:solidFill>
                  <a:schemeClr val="accent4">
                    <a:lumMod val="75000"/>
                  </a:schemeClr>
                </a:solidFill>
              </a:rPr>
              <a:t>/</a:t>
            </a:r>
            <a:r>
              <a:rPr lang="ja-JP" altLang="en-US" sz="1400" dirty="0" smtClean="0">
                <a:solidFill>
                  <a:schemeClr val="accent4">
                    <a:lumMod val="75000"/>
                  </a:schemeClr>
                </a:solidFill>
              </a:rPr>
              <a:t>コントロール</a:t>
            </a:r>
            <a:endParaRPr lang="en-US" altLang="ja-JP" sz="1400" dirty="0">
              <a:solidFill>
                <a:schemeClr val="accent4">
                  <a:lumMod val="75000"/>
                </a:schemeClr>
              </a:solidFill>
            </a:endParaRPr>
          </a:p>
          <a:p>
            <a:r>
              <a:rPr lang="ja-JP" altLang="en-US" sz="1200" dirty="0" smtClean="0"/>
              <a:t>利用アプリケーション特定</a:t>
            </a:r>
            <a:endParaRPr lang="en-US" altLang="ja-JP" sz="1200" dirty="0"/>
          </a:p>
          <a:p>
            <a:r>
              <a:rPr lang="ja-JP" altLang="en-US" sz="1200" dirty="0" smtClean="0"/>
              <a:t>アプリケーションコントロール</a:t>
            </a:r>
            <a:endParaRPr lang="en-US" sz="1200" dirty="0"/>
          </a:p>
        </p:txBody>
      </p:sp>
      <p:sp>
        <p:nvSpPr>
          <p:cNvPr id="26" name="TextBox 25"/>
          <p:cNvSpPr txBox="1"/>
          <p:nvPr/>
        </p:nvSpPr>
        <p:spPr>
          <a:xfrm>
            <a:off x="703811" y="3524005"/>
            <a:ext cx="8215907" cy="1354217"/>
          </a:xfrm>
          <a:prstGeom prst="rect">
            <a:avLst/>
          </a:prstGeom>
          <a:noFill/>
        </p:spPr>
        <p:txBody>
          <a:bodyPr wrap="square" numCol="4" spcCol="72000" rtlCol="0">
            <a:spAutoFit/>
          </a:bodyPr>
          <a:lstStyle/>
          <a:p>
            <a:r>
              <a:rPr lang="ja-JP" altLang="en-US" sz="1400" dirty="0" smtClean="0">
                <a:solidFill>
                  <a:schemeClr val="accent4">
                    <a:lumMod val="75000"/>
                  </a:schemeClr>
                </a:solidFill>
              </a:rPr>
              <a:t>ハイキャパシティ</a:t>
            </a:r>
            <a:r>
              <a:rPr lang="en-US" altLang="ja-JP" sz="1400" dirty="0" smtClean="0">
                <a:solidFill>
                  <a:schemeClr val="accent4">
                    <a:lumMod val="75000"/>
                  </a:schemeClr>
                </a:solidFill>
              </a:rPr>
              <a:t>802.11ac</a:t>
            </a:r>
          </a:p>
          <a:p>
            <a:r>
              <a:rPr lang="en-US" altLang="ja-JP" sz="1200" dirty="0" smtClean="0"/>
              <a:t>RF</a:t>
            </a:r>
            <a:r>
              <a:rPr lang="ja-JP" altLang="en-US" sz="1200" dirty="0" smtClean="0"/>
              <a:t>最適化</a:t>
            </a:r>
            <a:endParaRPr lang="en-US" altLang="ja-JP" sz="1200" dirty="0" smtClean="0"/>
          </a:p>
          <a:p>
            <a:r>
              <a:rPr lang="ja-JP" altLang="en-US" sz="1200" dirty="0" smtClean="0"/>
              <a:t>リアルタイムモニタリング</a:t>
            </a:r>
            <a:endParaRPr lang="en-US" altLang="ja-JP" sz="1200" dirty="0" smtClean="0"/>
          </a:p>
          <a:p>
            <a:r>
              <a:rPr lang="ja-JP" altLang="en-US" sz="1200" dirty="0" smtClean="0"/>
              <a:t>高パフォーマンス</a:t>
            </a:r>
            <a:endParaRPr lang="en-US" altLang="ja-JP" sz="1200" dirty="0" smtClean="0"/>
          </a:p>
          <a:p>
            <a:endParaRPr lang="en-US" altLang="ja-JP" sz="1200" dirty="0" smtClean="0"/>
          </a:p>
          <a:p>
            <a:r>
              <a:rPr lang="ja-JP" altLang="en-US" sz="1400" dirty="0" smtClean="0">
                <a:solidFill>
                  <a:schemeClr val="accent4">
                    <a:lumMod val="75000"/>
                  </a:schemeClr>
                </a:solidFill>
              </a:rPr>
              <a:t>自動</a:t>
            </a:r>
            <a:r>
              <a:rPr lang="en-US" altLang="ja-JP" sz="1400" dirty="0" smtClean="0">
                <a:solidFill>
                  <a:schemeClr val="accent4">
                    <a:lumMod val="75000"/>
                  </a:schemeClr>
                </a:solidFill>
              </a:rPr>
              <a:t>RF</a:t>
            </a:r>
            <a:r>
              <a:rPr lang="ja-JP" altLang="en-US" sz="1400" dirty="0" smtClean="0">
                <a:solidFill>
                  <a:schemeClr val="accent4">
                    <a:lumMod val="75000"/>
                  </a:schemeClr>
                </a:solidFill>
              </a:rPr>
              <a:t>最適化</a:t>
            </a:r>
            <a:endParaRPr lang="en-US" altLang="ja-JP" sz="1400" dirty="0" smtClean="0">
              <a:solidFill>
                <a:schemeClr val="accent4">
                  <a:lumMod val="75000"/>
                </a:schemeClr>
              </a:solidFill>
            </a:endParaRPr>
          </a:p>
          <a:p>
            <a:r>
              <a:rPr lang="ja-JP" altLang="en-US" sz="1200" dirty="0" smtClean="0"/>
              <a:t>チャネル利用率</a:t>
            </a:r>
            <a:r>
              <a:rPr lang="en-US" altLang="ja-JP" sz="1200" dirty="0" smtClean="0"/>
              <a:t/>
            </a:r>
            <a:br>
              <a:rPr lang="en-US" altLang="ja-JP" sz="1200" dirty="0" smtClean="0"/>
            </a:br>
            <a:r>
              <a:rPr lang="ja-JP" altLang="en-US" sz="1200" dirty="0" smtClean="0"/>
              <a:t>信号強度測定</a:t>
            </a:r>
            <a:r>
              <a:rPr lang="en-US" altLang="ja-JP" sz="1200" dirty="0" smtClean="0"/>
              <a:t/>
            </a:r>
            <a:br>
              <a:rPr lang="en-US" altLang="ja-JP" sz="1200" dirty="0" smtClean="0"/>
            </a:br>
            <a:r>
              <a:rPr lang="ja-JP" altLang="en-US" sz="1200" dirty="0" smtClean="0"/>
              <a:t>干渉源把握</a:t>
            </a:r>
            <a:endParaRPr lang="en-US" altLang="ja-JP" sz="1200" dirty="0" smtClean="0"/>
          </a:p>
          <a:p>
            <a:endParaRPr lang="en-US" altLang="ja-JP" sz="1200" dirty="0" smtClean="0"/>
          </a:p>
          <a:p>
            <a:endParaRPr lang="en-US" altLang="ja-JP" sz="1200" dirty="0"/>
          </a:p>
          <a:p>
            <a:r>
              <a:rPr lang="ja-JP" altLang="en-US" sz="1400" dirty="0" smtClean="0">
                <a:solidFill>
                  <a:schemeClr val="accent4">
                    <a:lumMod val="75000"/>
                  </a:schemeClr>
                </a:solidFill>
              </a:rPr>
              <a:t>無線</a:t>
            </a:r>
            <a:r>
              <a:rPr lang="en-US" altLang="ja-JP" sz="1400" dirty="0" smtClean="0">
                <a:solidFill>
                  <a:schemeClr val="accent4">
                    <a:lumMod val="75000"/>
                  </a:schemeClr>
                </a:solidFill>
              </a:rPr>
              <a:t>IPS/IDS</a:t>
            </a:r>
            <a:endParaRPr lang="en-US" altLang="ja-JP" sz="1400" dirty="0">
              <a:solidFill>
                <a:schemeClr val="accent4">
                  <a:lumMod val="75000"/>
                </a:schemeClr>
              </a:solidFill>
            </a:endParaRPr>
          </a:p>
          <a:p>
            <a:r>
              <a:rPr lang="ja-JP" altLang="en-US" sz="1200" dirty="0" smtClean="0"/>
              <a:t>容易な無線セキュリティ実装</a:t>
            </a:r>
            <a:endParaRPr lang="en-US" altLang="ja-JP" sz="1200" dirty="0" smtClean="0"/>
          </a:p>
          <a:p>
            <a:r>
              <a:rPr lang="ja-JP" altLang="en-US" sz="1200" dirty="0" smtClean="0"/>
              <a:t>全チャネル監視</a:t>
            </a:r>
            <a:endParaRPr lang="en-US" altLang="ja-JP" sz="1400" dirty="0" smtClean="0">
              <a:solidFill>
                <a:schemeClr val="accent4">
                  <a:lumMod val="75000"/>
                </a:schemeClr>
              </a:solidFill>
            </a:endParaRPr>
          </a:p>
          <a:p>
            <a:endParaRPr lang="en-US" altLang="ja-JP" sz="1400" dirty="0">
              <a:solidFill>
                <a:schemeClr val="accent4">
                  <a:lumMod val="75000"/>
                </a:schemeClr>
              </a:solidFill>
            </a:endParaRPr>
          </a:p>
          <a:p>
            <a:endParaRPr lang="en-US" altLang="ja-JP" sz="1400" dirty="0" smtClean="0">
              <a:solidFill>
                <a:schemeClr val="accent4">
                  <a:lumMod val="75000"/>
                </a:schemeClr>
              </a:solidFill>
            </a:endParaRPr>
          </a:p>
          <a:p>
            <a:endParaRPr lang="en-US" altLang="ja-JP" sz="1400" dirty="0">
              <a:solidFill>
                <a:schemeClr val="accent4">
                  <a:lumMod val="75000"/>
                </a:schemeClr>
              </a:solidFill>
            </a:endParaRPr>
          </a:p>
          <a:p>
            <a:r>
              <a:rPr lang="ja-JP" altLang="en-US" sz="1400" dirty="0" smtClean="0">
                <a:solidFill>
                  <a:schemeClr val="accent4">
                    <a:lumMod val="75000"/>
                  </a:schemeClr>
                </a:solidFill>
              </a:rPr>
              <a:t>ファイアウォール</a:t>
            </a:r>
            <a:endParaRPr lang="en-US" altLang="ja-JP" sz="1400" dirty="0" smtClean="0">
              <a:solidFill>
                <a:schemeClr val="accent4">
                  <a:lumMod val="75000"/>
                </a:schemeClr>
              </a:solidFill>
            </a:endParaRPr>
          </a:p>
          <a:p>
            <a:r>
              <a:rPr lang="ja-JP" altLang="en-US" sz="1200" dirty="0" smtClean="0"/>
              <a:t>ユーザクラス別帯域制御</a:t>
            </a:r>
            <a:endParaRPr lang="en-US" altLang="ja-JP" sz="1200" dirty="0" smtClean="0"/>
          </a:p>
          <a:p>
            <a:r>
              <a:rPr lang="en-US" altLang="ja-JP" sz="1200" dirty="0" smtClean="0"/>
              <a:t>VLAN</a:t>
            </a:r>
            <a:r>
              <a:rPr lang="ja-JP" altLang="en-US" sz="1200" dirty="0" smtClean="0"/>
              <a:t>設定</a:t>
            </a:r>
            <a:endParaRPr lang="en-US" altLang="ja-JP" sz="1200" dirty="0" smtClean="0"/>
          </a:p>
          <a:p>
            <a:r>
              <a:rPr lang="ja-JP" altLang="en-US" sz="1200" dirty="0" smtClean="0"/>
              <a:t>ファイアウォール</a:t>
            </a:r>
            <a:r>
              <a:rPr lang="en-US" altLang="ja-JP" sz="1200" dirty="0" smtClean="0"/>
              <a:t/>
            </a:r>
            <a:br>
              <a:rPr lang="en-US" altLang="ja-JP" sz="1200" dirty="0" smtClean="0"/>
            </a:br>
            <a:r>
              <a:rPr lang="ja-JP" altLang="en-US" sz="1200" dirty="0" smtClean="0"/>
              <a:t>アクセスリスト</a:t>
            </a:r>
            <a:endParaRPr lang="en-US" sz="1200" dirty="0"/>
          </a:p>
        </p:txBody>
      </p:sp>
    </p:spTree>
    <p:extLst>
      <p:ext uri="{BB962C8B-B14F-4D97-AF65-F5344CB8AC3E}">
        <p14:creationId xmlns:p14="http://schemas.microsoft.com/office/powerpoint/2010/main" val="89147663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29704" y="1088371"/>
            <a:ext cx="743096" cy="307777"/>
          </a:xfrm>
          <a:prstGeom prst="rect">
            <a:avLst/>
          </a:prstGeom>
          <a:noFill/>
        </p:spPr>
        <p:txBody>
          <a:bodyPr wrap="square" rtlCol="0">
            <a:spAutoFit/>
          </a:bodyPr>
          <a:lstStyle/>
          <a:p>
            <a:pPr algn="r"/>
            <a:r>
              <a:rPr lang="ja-JP" altLang="en-US" sz="1400" smtClean="0">
                <a:solidFill>
                  <a:srgbClr val="595959"/>
                </a:solidFill>
                <a:latin typeface="Meiryo" charset="-128"/>
                <a:ea typeface="Meiryo" charset="-128"/>
                <a:cs typeface="Meiryo" charset="-128"/>
              </a:rPr>
              <a:t>室内</a:t>
            </a:r>
            <a:endParaRPr lang="en-US" sz="1400" dirty="0">
              <a:solidFill>
                <a:srgbClr val="595959"/>
              </a:solidFill>
              <a:latin typeface="Meiryo" charset="-128"/>
              <a:ea typeface="Meiryo" charset="-128"/>
              <a:cs typeface="Meiryo" charset="-128"/>
            </a:endParaRPr>
          </a:p>
        </p:txBody>
      </p:sp>
      <p:cxnSp>
        <p:nvCxnSpPr>
          <p:cNvPr id="47" name="Straight Connector 46"/>
          <p:cNvCxnSpPr/>
          <p:nvPr/>
        </p:nvCxnSpPr>
        <p:spPr>
          <a:xfrm>
            <a:off x="972800" y="716794"/>
            <a:ext cx="3344" cy="1866239"/>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29705" y="1064386"/>
            <a:ext cx="8427110" cy="801"/>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972800" y="740957"/>
            <a:ext cx="1055097" cy="346249"/>
          </a:xfrm>
          <a:prstGeom prst="rect">
            <a:avLst/>
          </a:prstGeom>
          <a:noFill/>
        </p:spPr>
        <p:txBody>
          <a:bodyPr wrap="none" rtlCol="0">
            <a:spAutoFit/>
          </a:bodyPr>
          <a:lstStyle>
            <a:defPPr>
              <a:defRPr lang="en-US"/>
            </a:defPPr>
            <a:lvl1pPr>
              <a:defRPr sz="4400" b="1">
                <a:solidFill>
                  <a:srgbClr val="435153"/>
                </a:solidFill>
              </a:defRPr>
            </a:lvl1pPr>
          </a:lstStyle>
          <a:p>
            <a:r>
              <a:rPr lang="ja-JP" altLang="en-US" sz="1650" b="0" dirty="0" smtClean="0"/>
              <a:t>エントリー</a:t>
            </a:r>
            <a:endParaRPr lang="en-US" sz="1650" b="0" dirty="0"/>
          </a:p>
        </p:txBody>
      </p:sp>
      <p:sp>
        <p:nvSpPr>
          <p:cNvPr id="50" name="TextBox 49"/>
          <p:cNvSpPr txBox="1"/>
          <p:nvPr/>
        </p:nvSpPr>
        <p:spPr>
          <a:xfrm>
            <a:off x="2603447" y="726853"/>
            <a:ext cx="1433406" cy="346249"/>
          </a:xfrm>
          <a:prstGeom prst="rect">
            <a:avLst/>
          </a:prstGeom>
          <a:noFill/>
        </p:spPr>
        <p:txBody>
          <a:bodyPr wrap="none" rtlCol="0">
            <a:spAutoFit/>
          </a:bodyPr>
          <a:lstStyle>
            <a:defPPr>
              <a:defRPr lang="en-US"/>
            </a:defPPr>
            <a:lvl1pPr>
              <a:defRPr sz="4400" b="1">
                <a:solidFill>
                  <a:srgbClr val="435153"/>
                </a:solidFill>
              </a:defRPr>
            </a:lvl1pPr>
          </a:lstStyle>
          <a:p>
            <a:r>
              <a:rPr lang="ja-JP" altLang="en-US" sz="1650" b="0" dirty="0" smtClean="0"/>
              <a:t>一般的な用途</a:t>
            </a:r>
            <a:endParaRPr lang="en-US" sz="1650" b="0" dirty="0"/>
          </a:p>
        </p:txBody>
      </p:sp>
      <p:sp>
        <p:nvSpPr>
          <p:cNvPr id="51" name="TextBox 50"/>
          <p:cNvSpPr txBox="1"/>
          <p:nvPr/>
        </p:nvSpPr>
        <p:spPr>
          <a:xfrm>
            <a:off x="5117071" y="740957"/>
            <a:ext cx="819455" cy="346249"/>
          </a:xfrm>
          <a:prstGeom prst="rect">
            <a:avLst/>
          </a:prstGeom>
          <a:noFill/>
        </p:spPr>
        <p:txBody>
          <a:bodyPr wrap="none" rtlCol="0">
            <a:spAutoFit/>
          </a:bodyPr>
          <a:lstStyle>
            <a:defPPr>
              <a:defRPr lang="en-US"/>
            </a:defPPr>
            <a:lvl1pPr>
              <a:defRPr sz="4400" b="1">
                <a:solidFill>
                  <a:srgbClr val="435153"/>
                </a:solidFill>
              </a:defRPr>
            </a:lvl1pPr>
          </a:lstStyle>
          <a:p>
            <a:r>
              <a:rPr lang="ja-JP" altLang="en-US" sz="1650" b="0" smtClean="0"/>
              <a:t>高性能</a:t>
            </a:r>
            <a:endParaRPr lang="en-US" sz="1650" b="0" dirty="0"/>
          </a:p>
        </p:txBody>
      </p:sp>
      <p:sp>
        <p:nvSpPr>
          <p:cNvPr id="52" name="TextBox 51"/>
          <p:cNvSpPr txBox="1"/>
          <p:nvPr/>
        </p:nvSpPr>
        <p:spPr>
          <a:xfrm>
            <a:off x="7566326" y="740957"/>
            <a:ext cx="819455" cy="346249"/>
          </a:xfrm>
          <a:prstGeom prst="rect">
            <a:avLst/>
          </a:prstGeom>
          <a:noFill/>
        </p:spPr>
        <p:txBody>
          <a:bodyPr wrap="none" rtlCol="0">
            <a:spAutoFit/>
          </a:bodyPr>
          <a:lstStyle>
            <a:defPPr>
              <a:defRPr lang="en-US"/>
            </a:defPPr>
            <a:lvl1pPr>
              <a:defRPr sz="4400" b="1">
                <a:solidFill>
                  <a:srgbClr val="435153"/>
                </a:solidFill>
              </a:defRPr>
            </a:lvl1pPr>
          </a:lstStyle>
          <a:p>
            <a:r>
              <a:rPr lang="ja-JP" altLang="en-US" sz="1650" b="0" smtClean="0"/>
              <a:t>将来性</a:t>
            </a:r>
            <a:endParaRPr lang="en-US" sz="1650" b="0" dirty="0"/>
          </a:p>
        </p:txBody>
      </p:sp>
      <p:pic>
        <p:nvPicPr>
          <p:cNvPr id="53" name="Picture 52" descr="meraki_mr18_cam003_prev2.jpg"/>
          <p:cNvPicPr>
            <a:picLocks noChangeAspect="1"/>
          </p:cNvPicPr>
          <p:nvPr/>
        </p:nvPicPr>
        <p:blipFill rotWithShape="1">
          <a:blip r:embed="rId3" cstate="screen">
            <a:extLst>
              <a:ext uri="{28A0092B-C50C-407E-A947-70E740481C1C}">
                <a14:useLocalDpi xmlns:a14="http://schemas.microsoft.com/office/drawing/2010/main"/>
              </a:ext>
            </a:extLst>
          </a:blip>
          <a:srcRect l="9803" t="6648" r="6699" b="6248"/>
          <a:stretch/>
        </p:blipFill>
        <p:spPr>
          <a:xfrm>
            <a:off x="1055769" y="1088371"/>
            <a:ext cx="522515" cy="674915"/>
          </a:xfrm>
          <a:prstGeom prst="rect">
            <a:avLst/>
          </a:prstGeom>
        </p:spPr>
      </p:pic>
      <p:pic>
        <p:nvPicPr>
          <p:cNvPr id="54" name="Picture 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9968" y="1167910"/>
            <a:ext cx="872958" cy="486862"/>
          </a:xfrm>
          <a:prstGeom prst="rect">
            <a:avLst/>
          </a:prstGeom>
        </p:spPr>
      </p:pic>
      <p:pic>
        <p:nvPicPr>
          <p:cNvPr id="55" name="Picture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3568" y="1165645"/>
            <a:ext cx="872958" cy="486862"/>
          </a:xfrm>
          <a:prstGeom prst="rect">
            <a:avLst/>
          </a:prstGeom>
        </p:spPr>
      </p:pic>
      <p:pic>
        <p:nvPicPr>
          <p:cNvPr id="56" name="Picture 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4986" y="1165644"/>
            <a:ext cx="872958" cy="486862"/>
          </a:xfrm>
          <a:prstGeom prst="rect">
            <a:avLst/>
          </a:prstGeom>
        </p:spPr>
      </p:pic>
      <p:sp>
        <p:nvSpPr>
          <p:cNvPr id="57" name="TextBox 56"/>
          <p:cNvSpPr txBox="1"/>
          <p:nvPr/>
        </p:nvSpPr>
        <p:spPr>
          <a:xfrm>
            <a:off x="1004889" y="1710407"/>
            <a:ext cx="1796179" cy="931024"/>
          </a:xfrm>
          <a:prstGeom prst="rect">
            <a:avLst/>
          </a:prstGeom>
          <a:noFill/>
        </p:spPr>
        <p:txBody>
          <a:bodyPr wrap="square" rtlCol="0">
            <a:spAutoFit/>
          </a:bodyPr>
          <a:lstStyle/>
          <a:p>
            <a:pPr>
              <a:spcAft>
                <a:spcPts val="450"/>
              </a:spcAft>
            </a:pPr>
            <a:r>
              <a:rPr lang="en-US" sz="1050" b="1" dirty="0">
                <a:solidFill>
                  <a:srgbClr val="505153"/>
                </a:solidFill>
                <a:latin typeface="+mj-lt"/>
                <a:ea typeface="CiscoSans Light" charset="0"/>
                <a:cs typeface="CiscoSans Light" charset="0"/>
              </a:rPr>
              <a:t>MR18</a:t>
            </a:r>
          </a:p>
          <a:p>
            <a:pPr>
              <a:spcAft>
                <a:spcPts val="450"/>
              </a:spcAft>
            </a:pPr>
            <a:r>
              <a:rPr lang="en-US" sz="1050" dirty="0">
                <a:solidFill>
                  <a:srgbClr val="505153"/>
                </a:solidFill>
                <a:latin typeface="+mj-lt"/>
                <a:ea typeface="CiscoSans Light" charset="0"/>
                <a:cs typeface="CiscoSans Light" charset="0"/>
              </a:rPr>
              <a:t>2 Stream 3-Radio</a:t>
            </a:r>
          </a:p>
          <a:p>
            <a:pPr>
              <a:spcAft>
                <a:spcPts val="450"/>
              </a:spcAft>
            </a:pPr>
            <a:r>
              <a:rPr lang="en-US" sz="1050" dirty="0">
                <a:solidFill>
                  <a:srgbClr val="505153"/>
                </a:solidFill>
                <a:latin typeface="+mj-lt"/>
                <a:ea typeface="CiscoSans Light" charset="0"/>
                <a:cs typeface="CiscoSans Light" charset="0"/>
              </a:rPr>
              <a:t>802.11a/b/g/n</a:t>
            </a:r>
          </a:p>
          <a:p>
            <a:pPr>
              <a:spcAft>
                <a:spcPts val="450"/>
              </a:spcAft>
            </a:pPr>
            <a:endParaRPr lang="en-US" sz="1050" dirty="0">
              <a:solidFill>
                <a:srgbClr val="505153"/>
              </a:solidFill>
              <a:latin typeface="+mj-lt"/>
              <a:ea typeface="CiscoSans Light" charset="0"/>
              <a:cs typeface="CiscoSans Light" charset="0"/>
            </a:endParaRPr>
          </a:p>
        </p:txBody>
      </p:sp>
      <p:sp>
        <p:nvSpPr>
          <p:cNvPr id="58" name="TextBox 57"/>
          <p:cNvSpPr txBox="1"/>
          <p:nvPr/>
        </p:nvSpPr>
        <p:spPr>
          <a:xfrm>
            <a:off x="2779969" y="1710408"/>
            <a:ext cx="1790690" cy="705321"/>
          </a:xfrm>
          <a:prstGeom prst="rect">
            <a:avLst/>
          </a:prstGeom>
          <a:noFill/>
        </p:spPr>
        <p:txBody>
          <a:bodyPr wrap="square" rtlCol="0">
            <a:spAutoFit/>
          </a:bodyPr>
          <a:lstStyle/>
          <a:p>
            <a:pPr>
              <a:spcAft>
                <a:spcPts val="450"/>
              </a:spcAft>
            </a:pPr>
            <a:r>
              <a:rPr lang="en-US" sz="1050" b="1" dirty="0">
                <a:solidFill>
                  <a:srgbClr val="505153"/>
                </a:solidFill>
                <a:latin typeface="+mj-lt"/>
                <a:ea typeface="CiscoSans Light" charset="0"/>
                <a:cs typeface="CiscoSans Light" charset="0"/>
              </a:rPr>
              <a:t>MR32</a:t>
            </a:r>
          </a:p>
          <a:p>
            <a:pPr>
              <a:spcAft>
                <a:spcPts val="450"/>
              </a:spcAft>
            </a:pPr>
            <a:r>
              <a:rPr lang="en-US" sz="1050" dirty="0">
                <a:solidFill>
                  <a:srgbClr val="505153"/>
                </a:solidFill>
                <a:latin typeface="+mj-lt"/>
                <a:ea typeface="CiscoSans Light" charset="0"/>
                <a:cs typeface="CiscoSans Light" charset="0"/>
              </a:rPr>
              <a:t>2 &amp; 3 Stream 3-Radio</a:t>
            </a:r>
          </a:p>
          <a:p>
            <a:pPr>
              <a:spcAft>
                <a:spcPts val="450"/>
              </a:spcAft>
            </a:pPr>
            <a:r>
              <a:rPr lang="en-US" sz="1050" dirty="0">
                <a:solidFill>
                  <a:srgbClr val="505153"/>
                </a:solidFill>
                <a:latin typeface="+mj-lt"/>
                <a:ea typeface="CiscoSans Light" charset="0"/>
                <a:cs typeface="CiscoSans Light" charset="0"/>
              </a:rPr>
              <a:t>802.11ac</a:t>
            </a:r>
          </a:p>
        </p:txBody>
      </p:sp>
      <p:sp>
        <p:nvSpPr>
          <p:cNvPr id="59" name="TextBox 58"/>
          <p:cNvSpPr txBox="1"/>
          <p:nvPr/>
        </p:nvSpPr>
        <p:spPr>
          <a:xfrm>
            <a:off x="5009280" y="1710407"/>
            <a:ext cx="1796179" cy="1156727"/>
          </a:xfrm>
          <a:prstGeom prst="rect">
            <a:avLst/>
          </a:prstGeom>
          <a:noFill/>
        </p:spPr>
        <p:txBody>
          <a:bodyPr wrap="square" rtlCol="0">
            <a:spAutoFit/>
          </a:bodyPr>
          <a:lstStyle/>
          <a:p>
            <a:pPr>
              <a:spcAft>
                <a:spcPts val="450"/>
              </a:spcAft>
            </a:pPr>
            <a:r>
              <a:rPr lang="en-US" sz="1050" b="1" dirty="0">
                <a:solidFill>
                  <a:srgbClr val="505153"/>
                </a:solidFill>
                <a:latin typeface="+mj-lt"/>
                <a:ea typeface="CiscoSans Light" charset="0"/>
                <a:cs typeface="CiscoSans Light" charset="0"/>
              </a:rPr>
              <a:t>MR42</a:t>
            </a:r>
          </a:p>
          <a:p>
            <a:pPr>
              <a:spcAft>
                <a:spcPts val="450"/>
              </a:spcAft>
            </a:pPr>
            <a:r>
              <a:rPr lang="en-US" sz="1050" dirty="0">
                <a:solidFill>
                  <a:srgbClr val="505153"/>
                </a:solidFill>
                <a:latin typeface="+mj-lt"/>
                <a:ea typeface="CiscoSans Light" charset="0"/>
                <a:cs typeface="CiscoSans Light" charset="0"/>
              </a:rPr>
              <a:t>3 Stream 3-Radio</a:t>
            </a:r>
          </a:p>
          <a:p>
            <a:pPr>
              <a:spcAft>
                <a:spcPts val="450"/>
              </a:spcAft>
            </a:pPr>
            <a:r>
              <a:rPr lang="en-US" sz="1050" dirty="0">
                <a:solidFill>
                  <a:srgbClr val="505153"/>
                </a:solidFill>
                <a:latin typeface="+mj-lt"/>
                <a:ea typeface="CiscoSans Light" charset="0"/>
                <a:cs typeface="CiscoSans Light" charset="0"/>
              </a:rPr>
              <a:t>802.11ac Wave 2</a:t>
            </a:r>
          </a:p>
          <a:p>
            <a:pPr>
              <a:spcAft>
                <a:spcPts val="450"/>
              </a:spcAft>
            </a:pPr>
            <a:r>
              <a:rPr lang="en-US" sz="1050" dirty="0">
                <a:solidFill>
                  <a:srgbClr val="505153"/>
                </a:solidFill>
                <a:latin typeface="+mj-lt"/>
                <a:ea typeface="CiscoSans Light" charset="0"/>
                <a:cs typeface="CiscoSans Light" charset="0"/>
              </a:rPr>
              <a:t>80 MHz</a:t>
            </a:r>
          </a:p>
          <a:p>
            <a:pPr>
              <a:spcAft>
                <a:spcPts val="450"/>
              </a:spcAft>
            </a:pPr>
            <a:endParaRPr lang="en-US" sz="1050" dirty="0">
              <a:solidFill>
                <a:srgbClr val="505153"/>
              </a:solidFill>
              <a:latin typeface="+mj-lt"/>
              <a:ea typeface="CiscoSans Light" charset="0"/>
              <a:cs typeface="CiscoSans Light" charset="0"/>
            </a:endParaRPr>
          </a:p>
        </p:txBody>
      </p:sp>
      <p:sp>
        <p:nvSpPr>
          <p:cNvPr id="63" name="TextBox 62"/>
          <p:cNvSpPr txBox="1"/>
          <p:nvPr/>
        </p:nvSpPr>
        <p:spPr>
          <a:xfrm>
            <a:off x="7280708" y="1710407"/>
            <a:ext cx="1390692" cy="1382430"/>
          </a:xfrm>
          <a:prstGeom prst="rect">
            <a:avLst/>
          </a:prstGeom>
          <a:noFill/>
        </p:spPr>
        <p:txBody>
          <a:bodyPr wrap="square" rtlCol="0">
            <a:spAutoFit/>
          </a:bodyPr>
          <a:lstStyle/>
          <a:p>
            <a:pPr>
              <a:spcAft>
                <a:spcPts val="450"/>
              </a:spcAft>
            </a:pPr>
            <a:r>
              <a:rPr lang="en-US" sz="1050" b="1" dirty="0">
                <a:solidFill>
                  <a:srgbClr val="505153"/>
                </a:solidFill>
                <a:latin typeface="+mj-lt"/>
                <a:ea typeface="CiscoSans Light" charset="0"/>
                <a:cs typeface="CiscoSans Light" charset="0"/>
              </a:rPr>
              <a:t>MR52</a:t>
            </a:r>
          </a:p>
          <a:p>
            <a:pPr>
              <a:spcAft>
                <a:spcPts val="450"/>
              </a:spcAft>
            </a:pPr>
            <a:r>
              <a:rPr lang="en-US" sz="1050" b="1" dirty="0">
                <a:solidFill>
                  <a:srgbClr val="505153"/>
                </a:solidFill>
                <a:latin typeface="+mj-lt"/>
                <a:ea typeface="CiscoSans Light" charset="0"/>
                <a:cs typeface="CiscoSans Light" charset="0"/>
              </a:rPr>
              <a:t>MR53</a:t>
            </a:r>
          </a:p>
          <a:p>
            <a:pPr>
              <a:spcAft>
                <a:spcPts val="450"/>
              </a:spcAft>
            </a:pPr>
            <a:r>
              <a:rPr lang="en-US" sz="1050" dirty="0">
                <a:solidFill>
                  <a:srgbClr val="505153"/>
                </a:solidFill>
                <a:latin typeface="+mj-lt"/>
                <a:ea typeface="CiscoSans Light" charset="0"/>
                <a:cs typeface="CiscoSans Light" charset="0"/>
              </a:rPr>
              <a:t>4 Stream 4-Radio</a:t>
            </a:r>
          </a:p>
          <a:p>
            <a:pPr>
              <a:spcAft>
                <a:spcPts val="450"/>
              </a:spcAft>
            </a:pPr>
            <a:r>
              <a:rPr lang="en-US" sz="1050" dirty="0">
                <a:solidFill>
                  <a:srgbClr val="505153"/>
                </a:solidFill>
                <a:latin typeface="+mj-lt"/>
                <a:ea typeface="CiscoSans Light" charset="0"/>
                <a:cs typeface="CiscoSans Light" charset="0"/>
              </a:rPr>
              <a:t>802.11ac Wave 2</a:t>
            </a:r>
          </a:p>
          <a:p>
            <a:pPr>
              <a:spcAft>
                <a:spcPts val="450"/>
              </a:spcAft>
            </a:pPr>
            <a:r>
              <a:rPr lang="en-US" sz="1050" dirty="0">
                <a:solidFill>
                  <a:srgbClr val="505153"/>
                </a:solidFill>
                <a:latin typeface="+mj-lt"/>
                <a:ea typeface="CiscoSans Light" charset="0"/>
                <a:cs typeface="CiscoSans Light" charset="0"/>
              </a:rPr>
              <a:t>160 MHz</a:t>
            </a:r>
            <a:endParaRPr lang="en-US" sz="1050" b="1" dirty="0">
              <a:solidFill>
                <a:srgbClr val="505153"/>
              </a:solidFill>
              <a:latin typeface="+mj-lt"/>
              <a:ea typeface="CiscoSans Light" charset="0"/>
              <a:cs typeface="CiscoSans Light" charset="0"/>
            </a:endParaRPr>
          </a:p>
          <a:p>
            <a:pPr>
              <a:spcAft>
                <a:spcPts val="450"/>
              </a:spcAft>
            </a:pPr>
            <a:r>
              <a:rPr lang="en-US" sz="1050" dirty="0" err="1">
                <a:solidFill>
                  <a:srgbClr val="505153"/>
                </a:solidFill>
                <a:latin typeface="+mj-lt"/>
                <a:ea typeface="CiscoSans Light" charset="0"/>
                <a:cs typeface="CiscoSans Light" charset="0"/>
              </a:rPr>
              <a:t>Multigigabit</a:t>
            </a:r>
            <a:r>
              <a:rPr lang="en-US" sz="1050" dirty="0">
                <a:solidFill>
                  <a:srgbClr val="505153"/>
                </a:solidFill>
                <a:latin typeface="+mj-lt"/>
                <a:ea typeface="CiscoSans Light" charset="0"/>
                <a:cs typeface="CiscoSans Light" charset="0"/>
              </a:rPr>
              <a:t> (MR53)</a:t>
            </a:r>
          </a:p>
        </p:txBody>
      </p:sp>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1246" y="1741893"/>
            <a:ext cx="101852" cy="137160"/>
          </a:xfrm>
          <a:prstGeom prst="rect">
            <a:avLst/>
          </a:prstGeom>
        </p:spPr>
      </p:pic>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2809" y="1738832"/>
            <a:ext cx="101852" cy="137160"/>
          </a:xfrm>
          <a:prstGeom prst="rect">
            <a:avLst/>
          </a:prstGeom>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5128" y="1729646"/>
            <a:ext cx="101852" cy="137160"/>
          </a:xfrm>
          <a:prstGeom prst="rect">
            <a:avLst/>
          </a:prstGeom>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5128" y="1940959"/>
            <a:ext cx="101852" cy="137160"/>
          </a:xfrm>
          <a:prstGeom prst="rect">
            <a:avLst/>
          </a:prstGeom>
        </p:spPr>
      </p:pic>
      <p:cxnSp>
        <p:nvCxnSpPr>
          <p:cNvPr id="69" name="Straight Connector 68"/>
          <p:cNvCxnSpPr/>
          <p:nvPr/>
        </p:nvCxnSpPr>
        <p:spPr>
          <a:xfrm>
            <a:off x="975093" y="2599760"/>
            <a:ext cx="3344" cy="1866239"/>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143172" y="3116456"/>
            <a:ext cx="1115972" cy="307777"/>
          </a:xfrm>
          <a:prstGeom prst="rect">
            <a:avLst/>
          </a:prstGeom>
          <a:noFill/>
        </p:spPr>
        <p:txBody>
          <a:bodyPr wrap="square" rtlCol="0">
            <a:spAutoFit/>
          </a:bodyPr>
          <a:lstStyle/>
          <a:p>
            <a:pPr algn="r"/>
            <a:r>
              <a:rPr lang="ja-JP" altLang="en-US" sz="1400" smtClean="0">
                <a:solidFill>
                  <a:srgbClr val="595959"/>
                </a:solidFill>
                <a:latin typeface="Meiryo" charset="-128"/>
                <a:ea typeface="Meiryo" charset="-128"/>
                <a:cs typeface="Meiryo" charset="-128"/>
              </a:rPr>
              <a:t>屋外用</a:t>
            </a:r>
            <a:endParaRPr lang="en-US" sz="1400" dirty="0">
              <a:solidFill>
                <a:srgbClr val="595959"/>
              </a:solidFill>
              <a:latin typeface="Meiryo" charset="-128"/>
              <a:ea typeface="Meiryo" charset="-128"/>
              <a:cs typeface="Meiryo" charset="-128"/>
            </a:endParaRPr>
          </a:p>
        </p:txBody>
      </p:sp>
      <p:pic>
        <p:nvPicPr>
          <p:cNvPr id="72" name="Picture 71" descr="mr62.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93822" y="3046084"/>
            <a:ext cx="640889" cy="874778"/>
          </a:xfrm>
          <a:prstGeom prst="rect">
            <a:avLst/>
          </a:prstGeom>
        </p:spPr>
      </p:pic>
      <p:sp>
        <p:nvSpPr>
          <p:cNvPr id="73" name="TextBox 72"/>
          <p:cNvSpPr txBox="1"/>
          <p:nvPr/>
        </p:nvSpPr>
        <p:spPr>
          <a:xfrm>
            <a:off x="1004889" y="3920862"/>
            <a:ext cx="1796179" cy="705321"/>
          </a:xfrm>
          <a:prstGeom prst="rect">
            <a:avLst/>
          </a:prstGeom>
          <a:noFill/>
        </p:spPr>
        <p:txBody>
          <a:bodyPr wrap="square" rtlCol="0">
            <a:spAutoFit/>
          </a:bodyPr>
          <a:lstStyle/>
          <a:p>
            <a:pPr>
              <a:spcAft>
                <a:spcPts val="450"/>
              </a:spcAft>
            </a:pPr>
            <a:r>
              <a:rPr lang="en-US" sz="1050" b="1" dirty="0">
                <a:solidFill>
                  <a:srgbClr val="505153"/>
                </a:solidFill>
                <a:latin typeface="+mj-lt"/>
                <a:ea typeface="CiscoSans Light" charset="0"/>
                <a:cs typeface="CiscoSans Light" charset="0"/>
              </a:rPr>
              <a:t>MR62</a:t>
            </a:r>
          </a:p>
          <a:p>
            <a:pPr>
              <a:spcAft>
                <a:spcPts val="450"/>
              </a:spcAft>
            </a:pPr>
            <a:r>
              <a:rPr lang="en-US" sz="1050" dirty="0">
                <a:solidFill>
                  <a:srgbClr val="505153"/>
                </a:solidFill>
                <a:latin typeface="+mj-lt"/>
                <a:ea typeface="CiscoSans Light" charset="0"/>
                <a:cs typeface="CiscoSans Light" charset="0"/>
              </a:rPr>
              <a:t>Single-Radio </a:t>
            </a:r>
          </a:p>
          <a:p>
            <a:pPr>
              <a:spcAft>
                <a:spcPts val="450"/>
              </a:spcAft>
            </a:pPr>
            <a:r>
              <a:rPr lang="en-US" sz="1050" dirty="0">
                <a:solidFill>
                  <a:srgbClr val="505153"/>
                </a:solidFill>
                <a:latin typeface="+mj-lt"/>
                <a:ea typeface="CiscoSans Light" charset="0"/>
                <a:cs typeface="CiscoSans Light" charset="0"/>
              </a:rPr>
              <a:t>802.11b/g/n</a:t>
            </a:r>
          </a:p>
        </p:txBody>
      </p:sp>
      <p:pic>
        <p:nvPicPr>
          <p:cNvPr id="74" name="Picture 73" descr="mr66.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06509" y="3046083"/>
            <a:ext cx="619118" cy="874779"/>
          </a:xfrm>
          <a:prstGeom prst="rect">
            <a:avLst/>
          </a:prstGeom>
        </p:spPr>
      </p:pic>
      <p:sp>
        <p:nvSpPr>
          <p:cNvPr id="75" name="TextBox 74"/>
          <p:cNvSpPr txBox="1"/>
          <p:nvPr/>
        </p:nvSpPr>
        <p:spPr>
          <a:xfrm>
            <a:off x="2801067" y="3920862"/>
            <a:ext cx="1796179" cy="705321"/>
          </a:xfrm>
          <a:prstGeom prst="rect">
            <a:avLst/>
          </a:prstGeom>
          <a:noFill/>
        </p:spPr>
        <p:txBody>
          <a:bodyPr wrap="square" rtlCol="0">
            <a:spAutoFit/>
          </a:bodyPr>
          <a:lstStyle/>
          <a:p>
            <a:pPr>
              <a:spcAft>
                <a:spcPts val="450"/>
              </a:spcAft>
            </a:pPr>
            <a:r>
              <a:rPr lang="en-US" sz="1050" b="1" dirty="0">
                <a:solidFill>
                  <a:srgbClr val="505153"/>
                </a:solidFill>
                <a:latin typeface="+mj-lt"/>
                <a:ea typeface="CiscoSans Light" charset="0"/>
                <a:cs typeface="CiscoSans Light" charset="0"/>
              </a:rPr>
              <a:t>MR66</a:t>
            </a:r>
          </a:p>
          <a:p>
            <a:pPr>
              <a:spcAft>
                <a:spcPts val="450"/>
              </a:spcAft>
            </a:pPr>
            <a:r>
              <a:rPr lang="en-US" sz="1050" dirty="0">
                <a:solidFill>
                  <a:srgbClr val="505153"/>
                </a:solidFill>
                <a:latin typeface="+mj-lt"/>
                <a:ea typeface="CiscoSans Light" charset="0"/>
                <a:cs typeface="CiscoSans Light" charset="0"/>
              </a:rPr>
              <a:t>Dual-Radio</a:t>
            </a:r>
          </a:p>
          <a:p>
            <a:pPr>
              <a:spcAft>
                <a:spcPts val="450"/>
              </a:spcAft>
            </a:pPr>
            <a:r>
              <a:rPr lang="en-US" sz="1050" dirty="0">
                <a:solidFill>
                  <a:srgbClr val="505153"/>
                </a:solidFill>
                <a:latin typeface="+mj-lt"/>
                <a:ea typeface="CiscoSans Light" charset="0"/>
                <a:cs typeface="CiscoSans Light" charset="0"/>
              </a:rPr>
              <a:t>802.11a/b/g/n</a:t>
            </a:r>
          </a:p>
        </p:txBody>
      </p:sp>
      <p:grpSp>
        <p:nvGrpSpPr>
          <p:cNvPr id="76" name="Group 75"/>
          <p:cNvGrpSpPr/>
          <p:nvPr/>
        </p:nvGrpSpPr>
        <p:grpSpPr>
          <a:xfrm>
            <a:off x="5009281" y="3057222"/>
            <a:ext cx="981533" cy="852500"/>
            <a:chOff x="6665636" y="3697163"/>
            <a:chExt cx="1308711" cy="1136666"/>
          </a:xfrm>
        </p:grpSpPr>
        <p:pic>
          <p:nvPicPr>
            <p:cNvPr id="77" name="Picture 7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665636" y="3706827"/>
              <a:ext cx="1308711" cy="1092850"/>
            </a:xfrm>
            <a:prstGeom prst="rect">
              <a:avLst/>
            </a:prstGeom>
          </p:spPr>
        </p:pic>
        <p:sp>
          <p:nvSpPr>
            <p:cNvPr id="78" name="Rectangle 77"/>
            <p:cNvSpPr/>
            <p:nvPr/>
          </p:nvSpPr>
          <p:spPr>
            <a:xfrm rot="10800000">
              <a:off x="6911243" y="3697163"/>
              <a:ext cx="886057" cy="127808"/>
            </a:xfrm>
            <a:prstGeom prst="rect">
              <a:avLst/>
            </a:prstGeom>
            <a:gradFill flip="none" rotWithShape="1">
              <a:gsLst>
                <a:gs pos="0">
                  <a:schemeClr val="bg1"/>
                </a:gs>
                <a:gs pos="100000">
                  <a:srgbClr val="FFFFFF">
                    <a:alpha val="0"/>
                  </a:srgbClr>
                </a:gs>
                <a:gs pos="31000">
                  <a:schemeClr val="bg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9" name="Rectangle 78"/>
            <p:cNvSpPr/>
            <p:nvPr/>
          </p:nvSpPr>
          <p:spPr>
            <a:xfrm>
              <a:off x="6911243" y="4706021"/>
              <a:ext cx="886057" cy="127808"/>
            </a:xfrm>
            <a:prstGeom prst="rect">
              <a:avLst/>
            </a:prstGeom>
            <a:gradFill flip="none" rotWithShape="1">
              <a:gsLst>
                <a:gs pos="0">
                  <a:schemeClr val="bg1"/>
                </a:gs>
                <a:gs pos="100000">
                  <a:srgbClr val="FFFFFF">
                    <a:alpha val="0"/>
                  </a:srgbClr>
                </a:gs>
                <a:gs pos="31000">
                  <a:schemeClr val="bg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80" name="TextBox 79"/>
          <p:cNvSpPr txBox="1"/>
          <p:nvPr/>
        </p:nvSpPr>
        <p:spPr>
          <a:xfrm>
            <a:off x="5063559" y="3920862"/>
            <a:ext cx="1796179" cy="705321"/>
          </a:xfrm>
          <a:prstGeom prst="rect">
            <a:avLst/>
          </a:prstGeom>
          <a:noFill/>
        </p:spPr>
        <p:txBody>
          <a:bodyPr wrap="square" rtlCol="0">
            <a:spAutoFit/>
          </a:bodyPr>
          <a:lstStyle/>
          <a:p>
            <a:pPr>
              <a:spcAft>
                <a:spcPts val="450"/>
              </a:spcAft>
            </a:pPr>
            <a:r>
              <a:rPr lang="en-US" sz="1050" b="1" dirty="0">
                <a:solidFill>
                  <a:srgbClr val="505153"/>
                </a:solidFill>
                <a:latin typeface="+mj-lt"/>
                <a:ea typeface="CiscoSans Light" charset="0"/>
                <a:cs typeface="CiscoSans Light" charset="0"/>
              </a:rPr>
              <a:t>MR72</a:t>
            </a:r>
          </a:p>
          <a:p>
            <a:pPr>
              <a:spcAft>
                <a:spcPts val="450"/>
              </a:spcAft>
            </a:pPr>
            <a:r>
              <a:rPr lang="en-US" sz="1050" dirty="0">
                <a:solidFill>
                  <a:srgbClr val="505153"/>
                </a:solidFill>
                <a:latin typeface="+mj-lt"/>
                <a:ea typeface="CiscoSans Light" charset="0"/>
                <a:cs typeface="CiscoSans Light" charset="0"/>
              </a:rPr>
              <a:t>2 Stream 3-Radio</a:t>
            </a:r>
          </a:p>
          <a:p>
            <a:pPr>
              <a:spcAft>
                <a:spcPts val="450"/>
              </a:spcAft>
            </a:pPr>
            <a:r>
              <a:rPr lang="en-US" sz="1050" dirty="0">
                <a:solidFill>
                  <a:srgbClr val="505153"/>
                </a:solidFill>
                <a:latin typeface="+mj-lt"/>
                <a:ea typeface="CiscoSans Light" charset="0"/>
                <a:cs typeface="CiscoSans Light" charset="0"/>
              </a:rPr>
              <a:t>802.11ac</a:t>
            </a: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7528" y="3953900"/>
            <a:ext cx="101852" cy="137160"/>
          </a:xfrm>
          <a:prstGeom prst="rect">
            <a:avLst/>
          </a:prstGeom>
        </p:spPr>
      </p:pic>
      <p:cxnSp>
        <p:nvCxnSpPr>
          <p:cNvPr id="82" name="Straight Connector 81"/>
          <p:cNvCxnSpPr/>
          <p:nvPr/>
        </p:nvCxnSpPr>
        <p:spPr>
          <a:xfrm flipV="1">
            <a:off x="229705" y="3019668"/>
            <a:ext cx="8427110" cy="801"/>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7314362" y="3066242"/>
            <a:ext cx="981533" cy="852500"/>
            <a:chOff x="6665636" y="3697163"/>
            <a:chExt cx="1308711" cy="1136666"/>
          </a:xfrm>
        </p:grpSpPr>
        <p:pic>
          <p:nvPicPr>
            <p:cNvPr id="36" name="Picture 3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665636" y="3706827"/>
              <a:ext cx="1308711" cy="1092850"/>
            </a:xfrm>
            <a:prstGeom prst="rect">
              <a:avLst/>
            </a:prstGeom>
          </p:spPr>
        </p:pic>
        <p:sp>
          <p:nvSpPr>
            <p:cNvPr id="38" name="Rectangle 37"/>
            <p:cNvSpPr/>
            <p:nvPr/>
          </p:nvSpPr>
          <p:spPr>
            <a:xfrm rot="10800000">
              <a:off x="6911243" y="3697163"/>
              <a:ext cx="886057" cy="127808"/>
            </a:xfrm>
            <a:prstGeom prst="rect">
              <a:avLst/>
            </a:prstGeom>
            <a:gradFill flip="none" rotWithShape="1">
              <a:gsLst>
                <a:gs pos="0">
                  <a:schemeClr val="bg1"/>
                </a:gs>
                <a:gs pos="100000">
                  <a:srgbClr val="FFFFFF">
                    <a:alpha val="0"/>
                  </a:srgbClr>
                </a:gs>
                <a:gs pos="31000">
                  <a:schemeClr val="bg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38"/>
            <p:cNvSpPr/>
            <p:nvPr/>
          </p:nvSpPr>
          <p:spPr>
            <a:xfrm>
              <a:off x="6911243" y="4706021"/>
              <a:ext cx="886057" cy="127808"/>
            </a:xfrm>
            <a:prstGeom prst="rect">
              <a:avLst/>
            </a:prstGeom>
            <a:gradFill flip="none" rotWithShape="1">
              <a:gsLst>
                <a:gs pos="0">
                  <a:schemeClr val="bg1"/>
                </a:gs>
                <a:gs pos="100000">
                  <a:srgbClr val="FFFFFF">
                    <a:alpha val="0"/>
                  </a:srgbClr>
                </a:gs>
                <a:gs pos="31000">
                  <a:schemeClr val="bg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44" name="TextBox 43"/>
          <p:cNvSpPr txBox="1"/>
          <p:nvPr/>
        </p:nvSpPr>
        <p:spPr>
          <a:xfrm>
            <a:off x="7294075" y="3944740"/>
            <a:ext cx="1796179" cy="1156727"/>
          </a:xfrm>
          <a:prstGeom prst="rect">
            <a:avLst/>
          </a:prstGeom>
          <a:noFill/>
        </p:spPr>
        <p:txBody>
          <a:bodyPr wrap="square" rtlCol="0">
            <a:spAutoFit/>
          </a:bodyPr>
          <a:lstStyle/>
          <a:p>
            <a:pPr>
              <a:spcAft>
                <a:spcPts val="450"/>
              </a:spcAft>
            </a:pPr>
            <a:r>
              <a:rPr lang="en-US" sz="1050" b="1" dirty="0">
                <a:solidFill>
                  <a:srgbClr val="505153"/>
                </a:solidFill>
                <a:latin typeface="+mj-lt"/>
                <a:ea typeface="CiscoSans Light" charset="0"/>
                <a:cs typeface="CiscoSans Light" charset="0"/>
              </a:rPr>
              <a:t>MR84</a:t>
            </a:r>
          </a:p>
          <a:p>
            <a:pPr>
              <a:spcAft>
                <a:spcPts val="450"/>
              </a:spcAft>
            </a:pPr>
            <a:r>
              <a:rPr lang="en-US" sz="1050" dirty="0">
                <a:solidFill>
                  <a:srgbClr val="505153"/>
                </a:solidFill>
                <a:latin typeface="+mj-lt"/>
                <a:ea typeface="CiscoSans Light" charset="0"/>
                <a:cs typeface="CiscoSans Light" charset="0"/>
              </a:rPr>
              <a:t>4 Stream 4-Radio</a:t>
            </a:r>
          </a:p>
          <a:p>
            <a:pPr>
              <a:spcAft>
                <a:spcPts val="450"/>
              </a:spcAft>
            </a:pPr>
            <a:r>
              <a:rPr lang="en-US" sz="1050" dirty="0">
                <a:solidFill>
                  <a:srgbClr val="505153"/>
                </a:solidFill>
                <a:latin typeface="+mj-lt"/>
                <a:ea typeface="CiscoSans Light" charset="0"/>
                <a:cs typeface="CiscoSans Light" charset="0"/>
              </a:rPr>
              <a:t>802.11ac Wave 2</a:t>
            </a:r>
          </a:p>
          <a:p>
            <a:pPr>
              <a:spcAft>
                <a:spcPts val="450"/>
              </a:spcAft>
            </a:pPr>
            <a:r>
              <a:rPr lang="en-US" sz="1050" dirty="0">
                <a:solidFill>
                  <a:srgbClr val="505153"/>
                </a:solidFill>
                <a:latin typeface="+mj-lt"/>
                <a:ea typeface="CiscoSans Light" charset="0"/>
                <a:cs typeface="CiscoSans Light" charset="0"/>
              </a:rPr>
              <a:t>160MHz</a:t>
            </a:r>
          </a:p>
          <a:p>
            <a:pPr>
              <a:spcAft>
                <a:spcPts val="450"/>
              </a:spcAft>
            </a:pPr>
            <a:r>
              <a:rPr lang="en-US" sz="1050" dirty="0" err="1">
                <a:solidFill>
                  <a:srgbClr val="505153"/>
                </a:solidFill>
                <a:ea typeface="CiscoSans Light" charset="0"/>
                <a:cs typeface="CiscoSans Light" charset="0"/>
              </a:rPr>
              <a:t>Multigigabit</a:t>
            </a:r>
            <a:endParaRPr lang="en-US" sz="1050" dirty="0">
              <a:solidFill>
                <a:srgbClr val="505153"/>
              </a:solidFill>
              <a:latin typeface="+mj-lt"/>
              <a:ea typeface="CiscoSans Light" charset="0"/>
              <a:cs typeface="CiscoSans Light" charset="0"/>
            </a:endParaRPr>
          </a:p>
        </p:txBody>
      </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442" y="3946476"/>
            <a:ext cx="101852" cy="137160"/>
          </a:xfrm>
          <a:prstGeom prst="rect">
            <a:avLst/>
          </a:prstGeom>
        </p:spPr>
      </p:pic>
      <p:sp>
        <p:nvSpPr>
          <p:cNvPr id="42" name="Title 3"/>
          <p:cNvSpPr txBox="1">
            <a:spLocks/>
          </p:cNvSpPr>
          <p:nvPr/>
        </p:nvSpPr>
        <p:spPr bwMode="auto">
          <a:xfrm>
            <a:off x="259742" y="202705"/>
            <a:ext cx="8659976" cy="72878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defTabSz="684213" eaLnBrk="1" hangingPunct="1">
              <a:lnSpc>
                <a:spcPct val="80000"/>
              </a:lnSpc>
              <a:defRPr kumimoji="1" lang="en-US" sz="2475">
                <a:solidFill>
                  <a:schemeClr val="accent1"/>
                </a:solidFill>
                <a:latin typeface="+mj-ea"/>
                <a:ea typeface="+mj-ea"/>
                <a:cs typeface="Proxima Nova Light" charset="0"/>
              </a:defRPr>
            </a:lvl1pPr>
            <a:lvl2pPr defTabSz="684213" eaLnBrk="1" hangingPunct="1">
              <a:lnSpc>
                <a:spcPct val="80000"/>
              </a:lnSpc>
              <a:defRPr kumimoji="1" sz="3200">
                <a:solidFill>
                  <a:srgbClr val="676767"/>
                </a:solidFill>
                <a:ea typeface="ＭＳ Ｐゴシック" charset="0"/>
                <a:cs typeface="CiscoSans" pitchFamily="34" charset="0"/>
              </a:defRPr>
            </a:lvl2pPr>
            <a:lvl3pPr defTabSz="684213" eaLnBrk="1" hangingPunct="1">
              <a:lnSpc>
                <a:spcPct val="80000"/>
              </a:lnSpc>
              <a:defRPr kumimoji="1" sz="3200">
                <a:solidFill>
                  <a:srgbClr val="676767"/>
                </a:solidFill>
                <a:ea typeface="ＭＳ Ｐゴシック" charset="0"/>
                <a:cs typeface="CiscoSans" pitchFamily="34" charset="0"/>
              </a:defRPr>
            </a:lvl3pPr>
            <a:lvl4pPr defTabSz="684213" eaLnBrk="1" hangingPunct="1">
              <a:lnSpc>
                <a:spcPct val="80000"/>
              </a:lnSpc>
              <a:defRPr kumimoji="1" sz="3200">
                <a:solidFill>
                  <a:srgbClr val="676767"/>
                </a:solidFill>
                <a:ea typeface="ＭＳ Ｐゴシック" charset="0"/>
                <a:cs typeface="CiscoSans" pitchFamily="34" charset="0"/>
              </a:defRPr>
            </a:lvl4pPr>
            <a:lvl5pPr defTabSz="684213" eaLnBrk="1" hangingPunct="1">
              <a:lnSpc>
                <a:spcPct val="80000"/>
              </a:lnSpc>
              <a:defRPr kumimoji="1" sz="3200">
                <a:solidFill>
                  <a:srgbClr val="676767"/>
                </a:solidFill>
                <a:ea typeface="ＭＳ Ｐゴシック" charset="0"/>
                <a:cs typeface="CiscoSans" pitchFamily="34" charset="0"/>
              </a:defRPr>
            </a:lvl5pPr>
            <a:lvl6pPr marL="457200" defTabSz="684213" fontAlgn="base">
              <a:lnSpc>
                <a:spcPct val="80000"/>
              </a:lnSpc>
              <a:spcBef>
                <a:spcPct val="0"/>
              </a:spcBef>
              <a:spcAft>
                <a:spcPct val="0"/>
              </a:spcAft>
              <a:defRPr kumimoji="1" sz="3200">
                <a:solidFill>
                  <a:srgbClr val="676767"/>
                </a:solidFill>
                <a:ea typeface="ＭＳ Ｐゴシック" charset="0"/>
              </a:defRPr>
            </a:lvl6pPr>
            <a:lvl7pPr marL="914400" defTabSz="684213" fontAlgn="base">
              <a:lnSpc>
                <a:spcPct val="80000"/>
              </a:lnSpc>
              <a:spcBef>
                <a:spcPct val="0"/>
              </a:spcBef>
              <a:spcAft>
                <a:spcPct val="0"/>
              </a:spcAft>
              <a:defRPr kumimoji="1" sz="3200">
                <a:solidFill>
                  <a:srgbClr val="676767"/>
                </a:solidFill>
                <a:ea typeface="ＭＳ Ｐゴシック" charset="0"/>
              </a:defRPr>
            </a:lvl7pPr>
            <a:lvl8pPr marL="1371600" defTabSz="684213" fontAlgn="base">
              <a:lnSpc>
                <a:spcPct val="80000"/>
              </a:lnSpc>
              <a:spcBef>
                <a:spcPct val="0"/>
              </a:spcBef>
              <a:spcAft>
                <a:spcPct val="0"/>
              </a:spcAft>
              <a:defRPr kumimoji="1" sz="3200">
                <a:solidFill>
                  <a:srgbClr val="676767"/>
                </a:solidFill>
                <a:ea typeface="ＭＳ Ｐゴシック" charset="0"/>
              </a:defRPr>
            </a:lvl8pPr>
            <a:lvl9pPr marL="1828800" defTabSz="684213" fontAlgn="base">
              <a:lnSpc>
                <a:spcPct val="80000"/>
              </a:lnSpc>
              <a:spcBef>
                <a:spcPct val="0"/>
              </a:spcBef>
              <a:spcAft>
                <a:spcPct val="0"/>
              </a:spcAft>
              <a:defRPr kumimoji="1" sz="3200">
                <a:solidFill>
                  <a:srgbClr val="676767"/>
                </a:solidFill>
                <a:ea typeface="ＭＳ Ｐゴシック" charset="0"/>
              </a:defRPr>
            </a:lvl9pPr>
          </a:lstStyle>
          <a:p>
            <a:r>
              <a:rPr lang="en-US" altLang="ja-JP" dirty="0"/>
              <a:t>MR </a:t>
            </a:r>
            <a:r>
              <a:rPr lang="ja-JP" altLang="en-US" dirty="0"/>
              <a:t>アクセスポイントラインナップ</a:t>
            </a:r>
          </a:p>
        </p:txBody>
      </p:sp>
    </p:spTree>
    <p:extLst>
      <p:ext uri="{BB962C8B-B14F-4D97-AF65-F5344CB8AC3E}">
        <p14:creationId xmlns:p14="http://schemas.microsoft.com/office/powerpoint/2010/main" val="761496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800"/>
          <p:cNvSpPr>
            <a:spLocks noGrp="1"/>
          </p:cNvSpPr>
          <p:nvPr>
            <p:ph type="title"/>
          </p:nvPr>
        </p:nvSpPr>
        <p:spPr>
          <a:xfrm>
            <a:off x="490538" y="284124"/>
            <a:ext cx="8162925" cy="638175"/>
          </a:xfrm>
          <a:prstGeom prst="rect">
            <a:avLst/>
          </a:prstGeom>
          <a:noFill/>
          <a:ln>
            <a:noFill/>
          </a:ln>
        </p:spPr>
        <p:txBody>
          <a:bodyPr vert="horz" wrap="square" lIns="91424" tIns="45712" rIns="91424" bIns="45712" numCol="1" anchor="ctr" anchorCtr="0" compatLnSpc="1">
            <a:prstTxWarp prst="textNoShape">
              <a:avLst/>
            </a:prstTxWarp>
          </a:bodyPr>
          <a:lstStyle/>
          <a:p>
            <a:r>
              <a:rPr sz="2475" dirty="0">
                <a:solidFill>
                  <a:schemeClr val="accent1"/>
                </a:solidFill>
                <a:latin typeface="+mj-ea"/>
                <a:ea typeface="+mj-ea"/>
                <a:cs typeface="Proxima Nova Light" charset="0"/>
              </a:rPr>
              <a:t>Fast </a:t>
            </a:r>
            <a:r>
              <a:rPr lang="en-US" sz="2475" dirty="0">
                <a:solidFill>
                  <a:schemeClr val="accent1"/>
                </a:solidFill>
                <a:latin typeface="+mj-ea"/>
                <a:ea typeface="+mj-ea"/>
                <a:cs typeface="Proxima Nova Light" charset="0"/>
              </a:rPr>
              <a:t>l</a:t>
            </a:r>
            <a:r>
              <a:rPr sz="2475" dirty="0">
                <a:solidFill>
                  <a:schemeClr val="accent1"/>
                </a:solidFill>
                <a:latin typeface="+mj-ea"/>
                <a:ea typeface="+mj-ea"/>
                <a:cs typeface="Proxima Nova Light" charset="0"/>
              </a:rPr>
              <a:t>ane</a:t>
            </a:r>
          </a:p>
        </p:txBody>
      </p:sp>
      <p:sp>
        <p:nvSpPr>
          <p:cNvPr id="801" name="Shape 801"/>
          <p:cNvSpPr>
            <a:spLocks noGrp="1"/>
          </p:cNvSpPr>
          <p:nvPr>
            <p:ph type="body" sz="half" idx="1"/>
          </p:nvPr>
        </p:nvSpPr>
        <p:spPr>
          <a:xfrm>
            <a:off x="3774207" y="1014701"/>
            <a:ext cx="5221130" cy="3190875"/>
          </a:xfrm>
          <a:prstGeom prst="rect">
            <a:avLst/>
          </a:prstGeom>
          <a:ln>
            <a:noFill/>
          </a:ln>
        </p:spPr>
        <p:txBody>
          <a:bodyPr/>
          <a:lstStyle/>
          <a:p>
            <a:pPr defTabSz="171450">
              <a:spcBef>
                <a:spcPts val="0"/>
              </a:spcBef>
            </a:pPr>
            <a:r>
              <a:rPr lang="en-US" altLang="ja-JP" sz="1600" dirty="0">
                <a:solidFill>
                  <a:schemeClr val="accent1"/>
                </a:solidFill>
                <a:latin typeface="+mj-lt"/>
                <a:ea typeface="ＭＳ Ｐゴシック" charset="0"/>
                <a:cs typeface="CiscoSans"/>
              </a:rPr>
              <a:t>EMM(</a:t>
            </a:r>
            <a:r>
              <a:rPr lang="en-US" altLang="ja-JP" sz="1600" dirty="0" err="1">
                <a:solidFill>
                  <a:schemeClr val="accent1"/>
                </a:solidFill>
                <a:latin typeface="+mj-lt"/>
                <a:ea typeface="ＭＳ Ｐゴシック" charset="0"/>
                <a:cs typeface="CiscoSans"/>
              </a:rPr>
              <a:t>Mereaki</a:t>
            </a:r>
            <a:r>
              <a:rPr lang="en-US" altLang="ja-JP" sz="1600" dirty="0">
                <a:solidFill>
                  <a:schemeClr val="accent1"/>
                </a:solidFill>
                <a:latin typeface="+mj-lt"/>
                <a:ea typeface="ＭＳ Ｐゴシック" charset="0"/>
                <a:cs typeface="CiscoSans"/>
              </a:rPr>
              <a:t> Systems Manager)</a:t>
            </a:r>
            <a:r>
              <a:rPr lang="ja-JP" altLang="en-US" sz="1600" dirty="0">
                <a:solidFill>
                  <a:schemeClr val="accent1"/>
                </a:solidFill>
                <a:latin typeface="+mj-lt"/>
                <a:ea typeface="ＭＳ Ｐゴシック" charset="0"/>
                <a:cs typeface="CiscoSans"/>
              </a:rPr>
              <a:t>を利用して</a:t>
            </a:r>
            <a:r>
              <a:rPr lang="en-US" altLang="ja-JP" sz="1600" dirty="0">
                <a:solidFill>
                  <a:schemeClr val="accent1"/>
                </a:solidFill>
                <a:latin typeface="+mj-lt"/>
                <a:ea typeface="ＭＳ Ｐゴシック" charset="0"/>
                <a:cs typeface="CiscoSans"/>
              </a:rPr>
              <a:t>iOS</a:t>
            </a:r>
            <a:r>
              <a:rPr lang="ja-JP" altLang="en-US" sz="1600" dirty="0">
                <a:solidFill>
                  <a:schemeClr val="accent1"/>
                </a:solidFill>
                <a:latin typeface="+mj-lt"/>
                <a:ea typeface="ＭＳ Ｐゴシック" charset="0"/>
                <a:cs typeface="CiscoSans"/>
              </a:rPr>
              <a:t>ビジネスクリティカルアプリを優先制御</a:t>
            </a:r>
            <a:endParaRPr lang="en-US" sz="1600" dirty="0">
              <a:solidFill>
                <a:schemeClr val="accent1"/>
              </a:solidFill>
              <a:latin typeface="+mj-lt"/>
              <a:ea typeface="ＭＳ Ｐゴシック" charset="0"/>
              <a:cs typeface="CiscoSans"/>
            </a:endParaRPr>
          </a:p>
          <a:p>
            <a:pPr defTabSz="171450">
              <a:spcBef>
                <a:spcPts val="0"/>
              </a:spcBef>
            </a:pPr>
            <a:endParaRPr sz="1600" dirty="0">
              <a:solidFill>
                <a:schemeClr val="accent1"/>
              </a:solidFill>
              <a:latin typeface="+mj-lt"/>
              <a:ea typeface="ＭＳ Ｐゴシック" charset="0"/>
              <a:cs typeface="CiscoSans"/>
            </a:endParaRPr>
          </a:p>
          <a:p>
            <a:pPr defTabSz="171450">
              <a:spcBef>
                <a:spcPts val="0"/>
              </a:spcBef>
            </a:pPr>
            <a:r>
              <a:rPr lang="ja-JP" altLang="en-US" sz="1600" dirty="0">
                <a:solidFill>
                  <a:schemeClr val="accent1"/>
                </a:solidFill>
                <a:latin typeface="+mj-lt"/>
                <a:ea typeface="ＭＳ Ｐゴシック" charset="0"/>
                <a:cs typeface="CiscoSans"/>
              </a:rPr>
              <a:t>ネットワーク上で簡単なセットアップが可能</a:t>
            </a:r>
            <a:endParaRPr sz="1600" dirty="0">
              <a:solidFill>
                <a:schemeClr val="accent1"/>
              </a:solidFill>
              <a:latin typeface="+mj-lt"/>
              <a:ea typeface="ＭＳ Ｐゴシック" charset="0"/>
              <a:cs typeface="CiscoSans"/>
            </a:endParaRPr>
          </a:p>
          <a:p>
            <a:pPr defTabSz="171450">
              <a:spcBef>
                <a:spcPts val="0"/>
              </a:spcBef>
            </a:pPr>
            <a:endParaRPr sz="1600" dirty="0">
              <a:solidFill>
                <a:schemeClr val="accent1"/>
              </a:solidFill>
              <a:latin typeface="+mj-lt"/>
              <a:ea typeface="ＭＳ Ｐゴシック" charset="0"/>
              <a:cs typeface="CiscoSans"/>
            </a:endParaRPr>
          </a:p>
          <a:p>
            <a:pPr defTabSz="171450">
              <a:spcBef>
                <a:spcPts val="0"/>
              </a:spcBef>
            </a:pPr>
            <a:r>
              <a:rPr lang="ja-JP" altLang="en-US" sz="1600" dirty="0">
                <a:solidFill>
                  <a:schemeClr val="accent1"/>
                </a:solidFill>
                <a:latin typeface="+mj-lt"/>
                <a:ea typeface="ＭＳ Ｐゴシック" charset="0"/>
                <a:cs typeface="CiscoSans"/>
              </a:rPr>
              <a:t>コンフィグレーションプロファイルを利用して管理者がどのアプリを優先すべきかを選択可能</a:t>
            </a:r>
            <a:endParaRPr sz="1600" dirty="0">
              <a:solidFill>
                <a:schemeClr val="accent1"/>
              </a:solidFill>
              <a:latin typeface="+mj-lt"/>
              <a:ea typeface="ＭＳ Ｐゴシック" charset="0"/>
              <a:cs typeface="CiscoSans"/>
            </a:endParaRPr>
          </a:p>
          <a:p>
            <a:pPr defTabSz="171450">
              <a:spcBef>
                <a:spcPts val="0"/>
              </a:spcBef>
            </a:pPr>
            <a:endParaRPr sz="1600" dirty="0">
              <a:solidFill>
                <a:schemeClr val="accent1"/>
              </a:solidFill>
              <a:latin typeface="+mj-lt"/>
              <a:ea typeface="ＭＳ Ｐゴシック" charset="0"/>
              <a:cs typeface="CiscoSans"/>
            </a:endParaRPr>
          </a:p>
          <a:p>
            <a:pPr defTabSz="171450">
              <a:spcBef>
                <a:spcPts val="0"/>
              </a:spcBef>
            </a:pPr>
            <a:r>
              <a:rPr sz="1600" dirty="0">
                <a:solidFill>
                  <a:schemeClr val="accent1"/>
                </a:solidFill>
                <a:latin typeface="+mj-lt"/>
                <a:ea typeface="ＭＳ Ｐゴシック" charset="0"/>
                <a:cs typeface="CiscoSans"/>
              </a:rPr>
              <a:t>Cisco </a:t>
            </a:r>
            <a:r>
              <a:rPr lang="en-US" sz="1600" dirty="0">
                <a:solidFill>
                  <a:schemeClr val="accent1"/>
                </a:solidFill>
                <a:latin typeface="+mj-lt"/>
                <a:ea typeface="ＭＳ Ｐゴシック" charset="0"/>
                <a:cs typeface="CiscoSans"/>
              </a:rPr>
              <a:t>Merak</a:t>
            </a:r>
            <a:r>
              <a:rPr lang="ja-JP" altLang="en-US" sz="1600" dirty="0">
                <a:solidFill>
                  <a:schemeClr val="accent1"/>
                </a:solidFill>
                <a:latin typeface="+mj-lt"/>
                <a:ea typeface="ＭＳ Ｐゴシック" charset="0"/>
                <a:cs typeface="CiscoSans"/>
              </a:rPr>
              <a:t>のネットワーク</a:t>
            </a:r>
            <a:r>
              <a:rPr lang="en-US" sz="1600" dirty="0" err="1">
                <a:solidFill>
                  <a:schemeClr val="accent1"/>
                </a:solidFill>
                <a:latin typeface="+mj-lt"/>
                <a:ea typeface="ＭＳ Ｐゴシック" charset="0"/>
                <a:cs typeface="CiscoSans"/>
              </a:rPr>
              <a:t>i</a:t>
            </a:r>
            <a:r>
              <a:rPr lang="ja-JP" altLang="en-US" sz="1600" dirty="0">
                <a:solidFill>
                  <a:schemeClr val="accent1"/>
                </a:solidFill>
                <a:latin typeface="+mj-lt"/>
                <a:ea typeface="ＭＳ Ｐゴシック" charset="0"/>
                <a:cs typeface="CiscoSans"/>
              </a:rPr>
              <a:t>は</a:t>
            </a:r>
            <a:r>
              <a:rPr sz="1600" dirty="0">
                <a:solidFill>
                  <a:schemeClr val="accent1"/>
                </a:solidFill>
                <a:latin typeface="+mj-lt"/>
                <a:ea typeface="ＭＳ Ｐゴシック" charset="0"/>
                <a:cs typeface="CiscoSans"/>
              </a:rPr>
              <a:t>iOS app</a:t>
            </a:r>
            <a:r>
              <a:rPr lang="ja-JP" altLang="en-US" sz="1600" dirty="0">
                <a:solidFill>
                  <a:schemeClr val="accent1"/>
                </a:solidFill>
                <a:latin typeface="+mj-lt"/>
                <a:ea typeface="ＭＳ Ｐゴシック" charset="0"/>
                <a:cs typeface="CiscoSans"/>
              </a:rPr>
              <a:t>の優先付けを信頼</a:t>
            </a:r>
            <a:r>
              <a:rPr sz="1600" dirty="0">
                <a:solidFill>
                  <a:schemeClr val="accent1"/>
                </a:solidFill>
                <a:latin typeface="+mj-lt"/>
                <a:ea typeface="ＭＳ Ｐゴシック" charset="0"/>
                <a:cs typeface="CiscoSans"/>
              </a:rPr>
              <a:t> </a:t>
            </a:r>
            <a:endParaRPr lang="en-US" sz="1600" dirty="0">
              <a:solidFill>
                <a:schemeClr val="accent1"/>
              </a:solidFill>
              <a:latin typeface="+mj-lt"/>
              <a:ea typeface="ＭＳ Ｐゴシック" charset="0"/>
              <a:cs typeface="CiscoSans"/>
            </a:endParaRPr>
          </a:p>
          <a:p>
            <a:pPr defTabSz="171450">
              <a:spcBef>
                <a:spcPts val="0"/>
              </a:spcBef>
            </a:pPr>
            <a:endParaRPr lang="en-US" sz="1600" dirty="0">
              <a:solidFill>
                <a:schemeClr val="accent1"/>
              </a:solidFill>
              <a:latin typeface="+mj-lt"/>
              <a:ea typeface="ＭＳ Ｐゴシック" charset="0"/>
              <a:cs typeface="CiscoSans"/>
            </a:endParaRPr>
          </a:p>
          <a:p>
            <a:pPr>
              <a:spcBef>
                <a:spcPts val="0"/>
              </a:spcBef>
            </a:pPr>
            <a:r>
              <a:rPr lang="en-US" sz="1600" dirty="0" err="1">
                <a:solidFill>
                  <a:schemeClr val="accent1"/>
                </a:solidFill>
                <a:latin typeface="+mj-lt"/>
                <a:ea typeface="ＭＳ Ｐゴシック" charset="0"/>
                <a:cs typeface="CiscoSans"/>
              </a:rPr>
              <a:t>mPOS</a:t>
            </a:r>
            <a:r>
              <a:rPr lang="ja-JP" altLang="en-US" sz="1600" dirty="0">
                <a:solidFill>
                  <a:schemeClr val="accent1"/>
                </a:solidFill>
                <a:latin typeface="+mj-lt"/>
                <a:ea typeface="ＭＳ Ｐゴシック" charset="0"/>
                <a:cs typeface="CiscoSans"/>
              </a:rPr>
              <a:t>のようなクリティカルなアプリが他の仕事に関係しないアプリよりも優先的に処理</a:t>
            </a:r>
            <a:endParaRPr lang="en-US" sz="1600" dirty="0">
              <a:solidFill>
                <a:schemeClr val="accent1"/>
              </a:solidFill>
              <a:latin typeface="+mj-lt"/>
              <a:ea typeface="ＭＳ Ｐゴシック" charset="0"/>
              <a:cs typeface="CiscoSans"/>
            </a:endParaRPr>
          </a:p>
          <a:p>
            <a:pPr>
              <a:spcBef>
                <a:spcPts val="0"/>
              </a:spcBef>
            </a:pPr>
            <a:endParaRPr lang="en-US" sz="1600" dirty="0">
              <a:solidFill>
                <a:schemeClr val="accent1"/>
              </a:solidFill>
              <a:latin typeface="+mj-lt"/>
              <a:ea typeface="ＭＳ Ｐゴシック" charset="0"/>
              <a:cs typeface="CiscoSans"/>
            </a:endParaRPr>
          </a:p>
          <a:p>
            <a:pPr>
              <a:spcBef>
                <a:spcPts val="0"/>
              </a:spcBef>
            </a:pPr>
            <a:r>
              <a:rPr lang="ja-JP" altLang="en-US" sz="1600" dirty="0">
                <a:solidFill>
                  <a:schemeClr val="accent1"/>
                </a:solidFill>
                <a:latin typeface="+mj-lt"/>
                <a:ea typeface="ＭＳ Ｐゴシック" charset="0"/>
                <a:cs typeface="CiscoSans"/>
              </a:rPr>
              <a:t>ストア内を動き回る店員の方に安定的な接続性を提供</a:t>
            </a:r>
            <a:endParaRPr lang="en-US" altLang="ja-JP" sz="1600" dirty="0">
              <a:solidFill>
                <a:schemeClr val="accent1"/>
              </a:solidFill>
              <a:latin typeface="+mj-lt"/>
              <a:ea typeface="ＭＳ Ｐゴシック" charset="0"/>
              <a:cs typeface="CiscoSans"/>
            </a:endParaRPr>
          </a:p>
          <a:p>
            <a:pPr>
              <a:spcBef>
                <a:spcPts val="0"/>
              </a:spcBef>
            </a:pPr>
            <a:endParaRPr lang="en-US" sz="1600" dirty="0">
              <a:solidFill>
                <a:schemeClr val="accent1"/>
              </a:solidFill>
              <a:latin typeface="+mj-lt"/>
              <a:ea typeface="ＭＳ Ｐゴシック" charset="0"/>
              <a:cs typeface="CiscoSans"/>
            </a:endParaRPr>
          </a:p>
          <a:p>
            <a:pPr>
              <a:spcBef>
                <a:spcPts val="0"/>
              </a:spcBef>
            </a:pPr>
            <a:r>
              <a:rPr lang="ja-JP" altLang="en-US" sz="1600" dirty="0">
                <a:solidFill>
                  <a:schemeClr val="accent1"/>
                </a:solidFill>
                <a:latin typeface="+mj-lt"/>
                <a:ea typeface="ＭＳ Ｐゴシック" charset="0"/>
                <a:cs typeface="CiscoSans"/>
              </a:rPr>
              <a:t>より多くのお客様対応の</a:t>
            </a:r>
            <a:r>
              <a:rPr lang="ja-JP" altLang="en-US" sz="1600" dirty="0" smtClean="0">
                <a:solidFill>
                  <a:schemeClr val="accent1"/>
                </a:solidFill>
                <a:latin typeface="+mj-lt"/>
                <a:ea typeface="ＭＳ Ｐゴシック" charset="0"/>
                <a:cs typeface="CiscoSans"/>
              </a:rPr>
              <a:t>機会の増加とお客</a:t>
            </a:r>
            <a:r>
              <a:rPr lang="ja-JP" altLang="en-US" sz="1600" dirty="0">
                <a:solidFill>
                  <a:schemeClr val="accent1"/>
                </a:solidFill>
                <a:latin typeface="+mj-lt"/>
                <a:ea typeface="ＭＳ Ｐゴシック" charset="0"/>
                <a:cs typeface="CiscoSans"/>
              </a:rPr>
              <a:t>様の待ち</a:t>
            </a:r>
            <a:r>
              <a:rPr lang="ja-JP" altLang="en-US" sz="1600" dirty="0" smtClean="0">
                <a:solidFill>
                  <a:schemeClr val="accent1"/>
                </a:solidFill>
                <a:latin typeface="+mj-lt"/>
                <a:ea typeface="ＭＳ Ｐゴシック" charset="0"/>
                <a:cs typeface="CiscoSans"/>
              </a:rPr>
              <a:t>時間の低減を実現</a:t>
            </a:r>
            <a:endParaRPr sz="1600" dirty="0">
              <a:solidFill>
                <a:schemeClr val="accent1"/>
              </a:solidFill>
              <a:latin typeface="+mj-lt"/>
              <a:ea typeface="ＭＳ Ｐゴシック" charset="0"/>
              <a:cs typeface="CiscoSans"/>
            </a:endParaRPr>
          </a:p>
        </p:txBody>
      </p:sp>
      <p:grpSp>
        <p:nvGrpSpPr>
          <p:cNvPr id="825" name="Group 825"/>
          <p:cNvGrpSpPr/>
          <p:nvPr/>
        </p:nvGrpSpPr>
        <p:grpSpPr>
          <a:xfrm>
            <a:off x="1236179" y="1438275"/>
            <a:ext cx="2196153" cy="3107084"/>
            <a:chOff x="0" y="0"/>
            <a:chExt cx="5856406" cy="8285556"/>
          </a:xfrm>
        </p:grpSpPr>
        <p:sp>
          <p:nvSpPr>
            <p:cNvPr id="802" name="Shape 802"/>
            <p:cNvSpPr/>
            <p:nvPr/>
          </p:nvSpPr>
          <p:spPr>
            <a:xfrm>
              <a:off x="354064" y="6585292"/>
              <a:ext cx="5148279" cy="982861"/>
            </a:xfrm>
            <a:prstGeom prst="rect">
              <a:avLst/>
            </a:prstGeom>
            <a:solidFill>
              <a:srgbClr val="FFFFFF">
                <a:alpha val="10883"/>
              </a:srgbClr>
            </a:solidFill>
            <a:ln w="25400" cap="flat">
              <a:solidFill>
                <a:schemeClr val="accent1"/>
              </a:solidFill>
              <a:miter lim="400000"/>
            </a:ln>
            <a:effectLst/>
          </p:spPr>
          <p:txBody>
            <a:bodyPr wrap="square" lIns="19050" tIns="19050" rIns="19050" bIns="19050" numCol="1" anchor="ctr">
              <a:noAutofit/>
            </a:bodyPr>
            <a:lstStyle/>
            <a:p>
              <a:pPr defTabSz="685766" fontAlgn="auto">
                <a:spcBef>
                  <a:spcPts val="0"/>
                </a:spcBef>
                <a:spcAft>
                  <a:spcPts val="0"/>
                </a:spcAft>
              </a:pPr>
              <a:endParaRPr sz="1350">
                <a:solidFill>
                  <a:srgbClr val="65B144"/>
                </a:solidFill>
                <a:latin typeface="Proxima Nova"/>
                <a:ea typeface=""/>
                <a:cs typeface=""/>
              </a:endParaRPr>
            </a:p>
          </p:txBody>
        </p:sp>
        <p:sp>
          <p:nvSpPr>
            <p:cNvPr id="803" name="Shape 803"/>
            <p:cNvSpPr/>
            <p:nvPr/>
          </p:nvSpPr>
          <p:spPr>
            <a:xfrm rot="10800000" flipH="1">
              <a:off x="4430707" y="3367797"/>
              <a:ext cx="545420"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solidFill>
              <a:srgbClr val="FFFFFF"/>
            </a:solid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4" name="Shape 804"/>
            <p:cNvSpPr/>
            <p:nvPr/>
          </p:nvSpPr>
          <p:spPr>
            <a:xfrm rot="10800000" flipH="1">
              <a:off x="4430707" y="4462422"/>
              <a:ext cx="545420"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solidFill>
              <a:srgbClr val="FFFFFF"/>
            </a:solid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5" name="Shape 805"/>
            <p:cNvSpPr/>
            <p:nvPr/>
          </p:nvSpPr>
          <p:spPr>
            <a:xfrm rot="10800000" flipH="1">
              <a:off x="4430707" y="2273172"/>
              <a:ext cx="545420"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6" name="Shape 806"/>
            <p:cNvSpPr/>
            <p:nvPr/>
          </p:nvSpPr>
          <p:spPr>
            <a:xfrm rot="10800000" flipH="1">
              <a:off x="4430707" y="1191099"/>
              <a:ext cx="545420" cy="517974"/>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7" name="Shape 807"/>
            <p:cNvSpPr/>
            <p:nvPr/>
          </p:nvSpPr>
          <p:spPr>
            <a:xfrm rot="10800000" flipH="1">
              <a:off x="3237663" y="3367797"/>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8" name="Shape 808"/>
            <p:cNvSpPr/>
            <p:nvPr/>
          </p:nvSpPr>
          <p:spPr>
            <a:xfrm rot="10800000" flipH="1">
              <a:off x="3237663" y="4462422"/>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9" name="Shape 809"/>
            <p:cNvSpPr/>
            <p:nvPr/>
          </p:nvSpPr>
          <p:spPr>
            <a:xfrm rot="10800000" flipH="1">
              <a:off x="3237663" y="2273172"/>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0" name="Shape 810"/>
            <p:cNvSpPr/>
            <p:nvPr/>
          </p:nvSpPr>
          <p:spPr>
            <a:xfrm rot="10800000" flipH="1">
              <a:off x="3237663" y="1191099"/>
              <a:ext cx="545419" cy="517974"/>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1" name="Shape 811"/>
            <p:cNvSpPr/>
            <p:nvPr/>
          </p:nvSpPr>
          <p:spPr>
            <a:xfrm rot="10800000" flipH="1">
              <a:off x="2044619" y="3367797"/>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solidFill>
              <a:srgbClr val="FFFFFF"/>
            </a:solid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2" name="Shape 812"/>
            <p:cNvSpPr/>
            <p:nvPr/>
          </p:nvSpPr>
          <p:spPr>
            <a:xfrm rot="10800000" flipH="1">
              <a:off x="2044619" y="4462422"/>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3" name="Shape 813"/>
            <p:cNvSpPr/>
            <p:nvPr/>
          </p:nvSpPr>
          <p:spPr>
            <a:xfrm rot="10800000" flipH="1">
              <a:off x="2044619" y="2273172"/>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4" name="Shape 814"/>
            <p:cNvSpPr/>
            <p:nvPr/>
          </p:nvSpPr>
          <p:spPr>
            <a:xfrm rot="10800000" flipH="1">
              <a:off x="2044619" y="1191099"/>
              <a:ext cx="545419" cy="517974"/>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solidFill>
              <a:srgbClr val="FFFFFF"/>
            </a:solid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5" name="Shape 815"/>
            <p:cNvSpPr/>
            <p:nvPr/>
          </p:nvSpPr>
          <p:spPr>
            <a:xfrm rot="10800000" flipH="1">
              <a:off x="851576" y="3367797"/>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6" name="Shape 816"/>
            <p:cNvSpPr/>
            <p:nvPr/>
          </p:nvSpPr>
          <p:spPr>
            <a:xfrm rot="10800000" flipH="1">
              <a:off x="851576" y="4462422"/>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solidFill>
              <a:srgbClr val="FFFFFF"/>
            </a:solid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7" name="Shape 817"/>
            <p:cNvSpPr/>
            <p:nvPr/>
          </p:nvSpPr>
          <p:spPr>
            <a:xfrm rot="10800000" flipH="1">
              <a:off x="851576" y="2273172"/>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solidFill>
              <a:srgbClr val="FFFFFF"/>
            </a:solid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8" name="Shape 818"/>
            <p:cNvSpPr/>
            <p:nvPr/>
          </p:nvSpPr>
          <p:spPr>
            <a:xfrm rot="10800000" flipH="1">
              <a:off x="851576" y="1191099"/>
              <a:ext cx="545419" cy="517974"/>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9" name="Shape 819"/>
            <p:cNvSpPr/>
            <p:nvPr/>
          </p:nvSpPr>
          <p:spPr>
            <a:xfrm rot="10800000" flipH="1">
              <a:off x="4441790" y="6817734"/>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0" name="Shape 820"/>
            <p:cNvSpPr/>
            <p:nvPr/>
          </p:nvSpPr>
          <p:spPr>
            <a:xfrm rot="10800000" flipH="1">
              <a:off x="3248746" y="6817734"/>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1" name="Shape 821"/>
            <p:cNvSpPr/>
            <p:nvPr/>
          </p:nvSpPr>
          <p:spPr>
            <a:xfrm rot="10800000" flipH="1">
              <a:off x="2055703" y="6817734"/>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2" name="Shape 822"/>
            <p:cNvSpPr/>
            <p:nvPr/>
          </p:nvSpPr>
          <p:spPr>
            <a:xfrm rot="10800000" flipH="1">
              <a:off x="862659" y="6817734"/>
              <a:ext cx="545419" cy="517975"/>
            </a:xfrm>
            <a:custGeom>
              <a:avLst/>
              <a:gdLst/>
              <a:ahLst/>
              <a:cxnLst>
                <a:cxn ang="0">
                  <a:pos x="wd2" y="hd2"/>
                </a:cxn>
                <a:cxn ang="5400000">
                  <a:pos x="wd2" y="hd2"/>
                </a:cxn>
                <a:cxn ang="10800000">
                  <a:pos x="wd2" y="hd2"/>
                </a:cxn>
                <a:cxn ang="16200000">
                  <a:pos x="wd2" y="hd2"/>
                </a:cxn>
              </a:cxnLst>
              <a:rect l="0" t="0" r="r" b="b"/>
              <a:pathLst>
                <a:path w="21600" h="21600" extrusionOk="0">
                  <a:moveTo>
                    <a:pt x="21600" y="6757"/>
                  </a:moveTo>
                  <a:cubicBezTo>
                    <a:pt x="21600" y="6499"/>
                    <a:pt x="21600" y="6241"/>
                    <a:pt x="21598" y="5983"/>
                  </a:cubicBezTo>
                  <a:cubicBezTo>
                    <a:pt x="21597" y="5766"/>
                    <a:pt x="21595" y="5548"/>
                    <a:pt x="21589" y="5331"/>
                  </a:cubicBezTo>
                  <a:cubicBezTo>
                    <a:pt x="21576" y="4858"/>
                    <a:pt x="21548" y="4380"/>
                    <a:pt x="21464" y="3913"/>
                  </a:cubicBezTo>
                  <a:cubicBezTo>
                    <a:pt x="21379" y="3437"/>
                    <a:pt x="21239" y="2995"/>
                    <a:pt x="21019" y="2563"/>
                  </a:cubicBezTo>
                  <a:cubicBezTo>
                    <a:pt x="20804" y="2139"/>
                    <a:pt x="20522" y="1751"/>
                    <a:pt x="20185" y="1415"/>
                  </a:cubicBezTo>
                  <a:cubicBezTo>
                    <a:pt x="19849" y="1078"/>
                    <a:pt x="19461" y="796"/>
                    <a:pt x="19036" y="580"/>
                  </a:cubicBezTo>
                  <a:cubicBezTo>
                    <a:pt x="18605" y="361"/>
                    <a:pt x="18163" y="221"/>
                    <a:pt x="17688" y="136"/>
                  </a:cubicBezTo>
                  <a:cubicBezTo>
                    <a:pt x="17220" y="52"/>
                    <a:pt x="16742" y="24"/>
                    <a:pt x="16269" y="11"/>
                  </a:cubicBezTo>
                  <a:cubicBezTo>
                    <a:pt x="16052" y="5"/>
                    <a:pt x="15834" y="3"/>
                    <a:pt x="15617" y="2"/>
                  </a:cubicBezTo>
                  <a:cubicBezTo>
                    <a:pt x="15359" y="0"/>
                    <a:pt x="15101" y="0"/>
                    <a:pt x="14843" y="0"/>
                  </a:cubicBezTo>
                  <a:lnTo>
                    <a:pt x="6757" y="0"/>
                  </a:lnTo>
                  <a:cubicBezTo>
                    <a:pt x="6499" y="0"/>
                    <a:pt x="6241" y="0"/>
                    <a:pt x="5983" y="2"/>
                  </a:cubicBezTo>
                  <a:cubicBezTo>
                    <a:pt x="5766" y="3"/>
                    <a:pt x="5548" y="5"/>
                    <a:pt x="5331" y="11"/>
                  </a:cubicBezTo>
                  <a:cubicBezTo>
                    <a:pt x="4858" y="24"/>
                    <a:pt x="4380" y="52"/>
                    <a:pt x="3912" y="136"/>
                  </a:cubicBezTo>
                  <a:cubicBezTo>
                    <a:pt x="3437" y="221"/>
                    <a:pt x="2995" y="361"/>
                    <a:pt x="2564" y="580"/>
                  </a:cubicBezTo>
                  <a:cubicBezTo>
                    <a:pt x="2139" y="796"/>
                    <a:pt x="1751" y="1078"/>
                    <a:pt x="1415" y="1415"/>
                  </a:cubicBezTo>
                  <a:cubicBezTo>
                    <a:pt x="1078" y="1751"/>
                    <a:pt x="796" y="2139"/>
                    <a:pt x="581" y="2563"/>
                  </a:cubicBezTo>
                  <a:cubicBezTo>
                    <a:pt x="361" y="2995"/>
                    <a:pt x="221" y="3437"/>
                    <a:pt x="136" y="3913"/>
                  </a:cubicBezTo>
                  <a:cubicBezTo>
                    <a:pt x="52" y="4380"/>
                    <a:pt x="24" y="4858"/>
                    <a:pt x="11" y="5331"/>
                  </a:cubicBezTo>
                  <a:cubicBezTo>
                    <a:pt x="5" y="5548"/>
                    <a:pt x="3" y="5766"/>
                    <a:pt x="2" y="5983"/>
                  </a:cubicBezTo>
                  <a:cubicBezTo>
                    <a:pt x="0" y="6241"/>
                    <a:pt x="0" y="6499"/>
                    <a:pt x="0" y="6757"/>
                  </a:cubicBezTo>
                  <a:lnTo>
                    <a:pt x="0" y="14843"/>
                  </a:lnTo>
                  <a:cubicBezTo>
                    <a:pt x="0" y="15101"/>
                    <a:pt x="0" y="15359"/>
                    <a:pt x="2" y="15617"/>
                  </a:cubicBezTo>
                  <a:cubicBezTo>
                    <a:pt x="3" y="15834"/>
                    <a:pt x="5" y="16052"/>
                    <a:pt x="11" y="16269"/>
                  </a:cubicBezTo>
                  <a:cubicBezTo>
                    <a:pt x="24" y="16742"/>
                    <a:pt x="52" y="17219"/>
                    <a:pt x="136" y="17687"/>
                  </a:cubicBezTo>
                  <a:cubicBezTo>
                    <a:pt x="221" y="18163"/>
                    <a:pt x="361" y="18605"/>
                    <a:pt x="581" y="19037"/>
                  </a:cubicBezTo>
                  <a:cubicBezTo>
                    <a:pt x="796" y="19461"/>
                    <a:pt x="1078" y="19849"/>
                    <a:pt x="1415" y="20185"/>
                  </a:cubicBezTo>
                  <a:cubicBezTo>
                    <a:pt x="1751" y="20522"/>
                    <a:pt x="2139" y="20804"/>
                    <a:pt x="2564" y="21020"/>
                  </a:cubicBezTo>
                  <a:cubicBezTo>
                    <a:pt x="2995" y="21239"/>
                    <a:pt x="3437" y="21378"/>
                    <a:pt x="3912" y="21464"/>
                  </a:cubicBezTo>
                  <a:cubicBezTo>
                    <a:pt x="4380" y="21548"/>
                    <a:pt x="4858" y="21576"/>
                    <a:pt x="5331" y="21589"/>
                  </a:cubicBezTo>
                  <a:cubicBezTo>
                    <a:pt x="5548" y="21595"/>
                    <a:pt x="5766" y="21597"/>
                    <a:pt x="5983" y="21598"/>
                  </a:cubicBezTo>
                  <a:cubicBezTo>
                    <a:pt x="6241" y="21600"/>
                    <a:pt x="6499" y="21600"/>
                    <a:pt x="6757" y="21600"/>
                  </a:cubicBezTo>
                  <a:lnTo>
                    <a:pt x="14843" y="21600"/>
                  </a:lnTo>
                  <a:cubicBezTo>
                    <a:pt x="15101" y="21600"/>
                    <a:pt x="15359" y="21600"/>
                    <a:pt x="15617" y="21598"/>
                  </a:cubicBezTo>
                  <a:cubicBezTo>
                    <a:pt x="15834" y="21597"/>
                    <a:pt x="16052" y="21595"/>
                    <a:pt x="16269" y="21589"/>
                  </a:cubicBezTo>
                  <a:cubicBezTo>
                    <a:pt x="16742" y="21576"/>
                    <a:pt x="17220" y="21548"/>
                    <a:pt x="17688" y="21464"/>
                  </a:cubicBezTo>
                  <a:cubicBezTo>
                    <a:pt x="18163" y="21378"/>
                    <a:pt x="18605" y="21239"/>
                    <a:pt x="19036" y="21020"/>
                  </a:cubicBezTo>
                  <a:cubicBezTo>
                    <a:pt x="19461" y="20804"/>
                    <a:pt x="19849" y="20522"/>
                    <a:pt x="20185" y="20185"/>
                  </a:cubicBezTo>
                  <a:cubicBezTo>
                    <a:pt x="20522" y="19849"/>
                    <a:pt x="20804" y="19461"/>
                    <a:pt x="21019" y="19037"/>
                  </a:cubicBezTo>
                  <a:cubicBezTo>
                    <a:pt x="21239" y="18605"/>
                    <a:pt x="21379" y="18163"/>
                    <a:pt x="21464" y="17687"/>
                  </a:cubicBezTo>
                  <a:cubicBezTo>
                    <a:pt x="21548" y="17219"/>
                    <a:pt x="21576" y="16742"/>
                    <a:pt x="21589" y="16269"/>
                  </a:cubicBezTo>
                  <a:cubicBezTo>
                    <a:pt x="21595" y="16052"/>
                    <a:pt x="21597" y="15834"/>
                    <a:pt x="21598" y="15617"/>
                  </a:cubicBezTo>
                  <a:cubicBezTo>
                    <a:pt x="21600" y="15359"/>
                    <a:pt x="21600" y="15101"/>
                    <a:pt x="21600" y="14843"/>
                  </a:cubicBezTo>
                  <a:lnTo>
                    <a:pt x="21600" y="6757"/>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3" name="Shape 823"/>
            <p:cNvSpPr/>
            <p:nvPr/>
          </p:nvSpPr>
          <p:spPr>
            <a:xfrm>
              <a:off x="0" y="0"/>
              <a:ext cx="5856408" cy="8285557"/>
            </a:xfrm>
            <a:custGeom>
              <a:avLst/>
              <a:gdLst/>
              <a:ahLst/>
              <a:cxnLst>
                <a:cxn ang="0">
                  <a:pos x="wd2" y="hd2"/>
                </a:cxn>
                <a:cxn ang="5400000">
                  <a:pos x="wd2" y="hd2"/>
                </a:cxn>
                <a:cxn ang="10800000">
                  <a:pos x="wd2" y="hd2"/>
                </a:cxn>
                <a:cxn ang="16200000">
                  <a:pos x="wd2" y="hd2"/>
                </a:cxn>
              </a:cxnLst>
              <a:rect l="0" t="0" r="r" b="b"/>
              <a:pathLst>
                <a:path w="21573" h="21600" extrusionOk="0">
                  <a:moveTo>
                    <a:pt x="10777" y="21140"/>
                  </a:moveTo>
                  <a:cubicBezTo>
                    <a:pt x="10406" y="21140"/>
                    <a:pt x="10116" y="20911"/>
                    <a:pt x="10153" y="20647"/>
                  </a:cubicBezTo>
                  <a:cubicBezTo>
                    <a:pt x="10186" y="20415"/>
                    <a:pt x="10467" y="20240"/>
                    <a:pt x="10796" y="20247"/>
                  </a:cubicBezTo>
                  <a:cubicBezTo>
                    <a:pt x="11112" y="20254"/>
                    <a:pt x="11372" y="20427"/>
                    <a:pt x="11400" y="20650"/>
                  </a:cubicBezTo>
                  <a:cubicBezTo>
                    <a:pt x="11434" y="20913"/>
                    <a:pt x="11146" y="21140"/>
                    <a:pt x="10777" y="21140"/>
                  </a:cubicBezTo>
                  <a:close/>
                  <a:moveTo>
                    <a:pt x="21549" y="829"/>
                  </a:moveTo>
                  <a:cubicBezTo>
                    <a:pt x="21553" y="610"/>
                    <a:pt x="21435" y="400"/>
                    <a:pt x="21222" y="243"/>
                  </a:cubicBezTo>
                  <a:cubicBezTo>
                    <a:pt x="21049" y="114"/>
                    <a:pt x="20821" y="29"/>
                    <a:pt x="20572" y="0"/>
                  </a:cubicBezTo>
                  <a:lnTo>
                    <a:pt x="1147" y="0"/>
                  </a:lnTo>
                  <a:cubicBezTo>
                    <a:pt x="802" y="9"/>
                    <a:pt x="481" y="123"/>
                    <a:pt x="265" y="311"/>
                  </a:cubicBezTo>
                  <a:cubicBezTo>
                    <a:pt x="83" y="470"/>
                    <a:pt x="-12" y="672"/>
                    <a:pt x="1" y="878"/>
                  </a:cubicBezTo>
                  <a:lnTo>
                    <a:pt x="5" y="20857"/>
                  </a:lnTo>
                  <a:cubicBezTo>
                    <a:pt x="23" y="21069"/>
                    <a:pt x="158" y="21261"/>
                    <a:pt x="371" y="21397"/>
                  </a:cubicBezTo>
                  <a:cubicBezTo>
                    <a:pt x="568" y="21524"/>
                    <a:pt x="824" y="21598"/>
                    <a:pt x="1098" y="21600"/>
                  </a:cubicBezTo>
                  <a:cubicBezTo>
                    <a:pt x="4331" y="21600"/>
                    <a:pt x="7565" y="21600"/>
                    <a:pt x="10798" y="21600"/>
                  </a:cubicBezTo>
                  <a:cubicBezTo>
                    <a:pt x="14089" y="21600"/>
                    <a:pt x="17379" y="21600"/>
                    <a:pt x="20670" y="21600"/>
                  </a:cubicBezTo>
                  <a:cubicBezTo>
                    <a:pt x="20915" y="21551"/>
                    <a:pt x="21126" y="21451"/>
                    <a:pt x="21282" y="21317"/>
                  </a:cubicBezTo>
                  <a:cubicBezTo>
                    <a:pt x="21482" y="21147"/>
                    <a:pt x="21588" y="20927"/>
                    <a:pt x="21570" y="20699"/>
                  </a:cubicBezTo>
                  <a:lnTo>
                    <a:pt x="21549" y="829"/>
                  </a:lnTo>
                  <a:close/>
                  <a:moveTo>
                    <a:pt x="20297" y="19751"/>
                  </a:moveTo>
                  <a:lnTo>
                    <a:pt x="1293" y="19751"/>
                  </a:lnTo>
                  <a:lnTo>
                    <a:pt x="1300" y="1810"/>
                  </a:lnTo>
                  <a:lnTo>
                    <a:pt x="20267" y="1814"/>
                  </a:lnTo>
                  <a:lnTo>
                    <a:pt x="20297" y="19751"/>
                  </a:lnTo>
                  <a:close/>
                </a:path>
              </a:pathLst>
            </a:custGeom>
            <a:noFill/>
            <a:ln w="254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65B144"/>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4" name="Shape 824"/>
            <p:cNvSpPr/>
            <p:nvPr/>
          </p:nvSpPr>
          <p:spPr>
            <a:xfrm>
              <a:off x="2893767" y="341469"/>
              <a:ext cx="62316" cy="62317"/>
            </a:xfrm>
            <a:custGeom>
              <a:avLst/>
              <a:gdLst/>
              <a:ahLst/>
              <a:cxnLst>
                <a:cxn ang="0">
                  <a:pos x="wd2" y="hd2"/>
                </a:cxn>
                <a:cxn ang="5400000">
                  <a:pos x="wd2" y="hd2"/>
                </a:cxn>
                <a:cxn ang="10800000">
                  <a:pos x="wd2" y="hd2"/>
                </a:cxn>
                <a:cxn ang="16200000">
                  <a:pos x="wd2" y="hd2"/>
                </a:cxn>
              </a:cxnLst>
              <a:rect l="0" t="0" r="r" b="b"/>
              <a:pathLst>
                <a:path w="18242" h="17543" extrusionOk="0">
                  <a:moveTo>
                    <a:pt x="13331" y="16809"/>
                  </a:moveTo>
                  <a:cubicBezTo>
                    <a:pt x="15551" y="15668"/>
                    <a:pt x="17195" y="13703"/>
                    <a:pt x="17885" y="11367"/>
                  </a:cubicBezTo>
                  <a:cubicBezTo>
                    <a:pt x="18604" y="8935"/>
                    <a:pt x="18227" y="6324"/>
                    <a:pt x="16846" y="4175"/>
                  </a:cubicBezTo>
                  <a:cubicBezTo>
                    <a:pt x="13285" y="-1553"/>
                    <a:pt x="4348" y="-1346"/>
                    <a:pt x="1096" y="4540"/>
                  </a:cubicBezTo>
                  <a:cubicBezTo>
                    <a:pt x="-2996" y="11946"/>
                    <a:pt x="5097" y="20047"/>
                    <a:pt x="13331" y="16809"/>
                  </a:cubicBezTo>
                  <a:close/>
                </a:path>
              </a:pathLst>
            </a:custGeom>
            <a:noFill/>
            <a:ln w="25400" cap="flat">
              <a:solidFill>
                <a:schemeClr val="accent1"/>
              </a:solidFill>
              <a:prstDash val="solid"/>
              <a:miter lim="400000"/>
            </a:ln>
            <a:effectLst/>
          </p:spPr>
          <p:txBody>
            <a:bodyPr wrap="square" lIns="0" tIns="0" rIns="0" bIns="0" numCol="1" anchor="t">
              <a:noAutofit/>
            </a:bodyPr>
            <a:lstStyle/>
            <a:p>
              <a:pPr fontAlgn="auto">
                <a:spcBef>
                  <a:spcPts val="0"/>
                </a:spcBef>
                <a:spcAft>
                  <a:spcPts val="0"/>
                </a:spcAft>
                <a:defRPr sz="1200">
                  <a:solidFill>
                    <a:srgbClr val="000000"/>
                  </a:solidFill>
                </a:defRPr>
              </a:pPr>
              <a:endParaRPr sz="450">
                <a:solidFill>
                  <a:srgbClr val="65B144"/>
                </a:solidFill>
                <a:latin typeface="Proxima Nova"/>
                <a:ea typeface=""/>
                <a:cs typeface=""/>
              </a:endParaRPr>
            </a:p>
          </p:txBody>
        </p:sp>
      </p:grpSp>
      <p:sp>
        <p:nvSpPr>
          <p:cNvPr id="28" name="Shape 1007"/>
          <p:cNvSpPr txBox="1">
            <a:spLocks/>
          </p:cNvSpPr>
          <p:nvPr/>
        </p:nvSpPr>
        <p:spPr>
          <a:xfrm>
            <a:off x="3796633" y="3111684"/>
            <a:ext cx="5198704" cy="2027295"/>
          </a:xfrm>
          <a:prstGeom prst="rect">
            <a:avLst/>
          </a:prstGeom>
        </p:spPr>
        <p:txBody>
          <a:bodyPr anchor="ctr"/>
          <a:lstStyle>
            <a:lvl1pPr marL="457211" indent="-457211" algn="l" defTabSz="1828847" rtl="0" eaLnBrk="1" latinLnBrk="0" hangingPunct="1">
              <a:lnSpc>
                <a:spcPct val="90000"/>
              </a:lnSpc>
              <a:spcBef>
                <a:spcPts val="4000"/>
              </a:spcBef>
              <a:buFont typeface="Arial" panose="020B0604020202020204" pitchFamily="34" charset="0"/>
              <a:buChar char="•"/>
              <a:defRPr sz="5600" kern="1200">
                <a:solidFill>
                  <a:schemeClr val="tx1"/>
                </a:solidFill>
                <a:latin typeface="+mn-lt"/>
                <a:ea typeface="+mn-ea"/>
                <a:cs typeface="+mn-cs"/>
              </a:defRPr>
            </a:lvl1pPr>
            <a:lvl2pPr marL="381000" indent="-381000" algn="l" defTabSz="1828847" rtl="0" eaLnBrk="1" latinLnBrk="0" hangingPunct="1">
              <a:lnSpc>
                <a:spcPct val="90000"/>
              </a:lnSpc>
              <a:spcBef>
                <a:spcPts val="2500"/>
              </a:spcBef>
              <a:buSzPct val="80000"/>
              <a:buFont typeface="Gill Sans"/>
              <a:buChar char="•"/>
              <a:defRPr sz="4600" kern="1200">
                <a:solidFill>
                  <a:srgbClr val="FFFFFF"/>
                </a:solidFill>
                <a:latin typeface="+mn-lt"/>
                <a:ea typeface="+mn-ea"/>
                <a:cs typeface="+mn-cs"/>
              </a:defRPr>
            </a:lvl2pPr>
            <a:lvl3pPr marL="812800" indent="-431800" algn="l" defTabSz="1828847" rtl="0" eaLnBrk="1" latinLnBrk="0" hangingPunct="1">
              <a:lnSpc>
                <a:spcPct val="90000"/>
              </a:lnSpc>
              <a:spcBef>
                <a:spcPts val="2500"/>
              </a:spcBef>
              <a:buSzPct val="80000"/>
              <a:buFont typeface="Arial" panose="020B0604020202020204" pitchFamily="34" charset="0"/>
              <a:buChar char="–"/>
              <a:defRPr sz="4400" kern="1200">
                <a:solidFill>
                  <a:srgbClr val="FFFFFF"/>
                </a:solidFill>
                <a:latin typeface="+mn-lt"/>
                <a:ea typeface="+mn-ea"/>
                <a:cs typeface="+mn-cs"/>
              </a:defRPr>
            </a:lvl3pPr>
            <a:lvl4pPr marL="1244600" indent="-431800" algn="l" defTabSz="1828847" rtl="0" eaLnBrk="1" latinLnBrk="0" hangingPunct="1">
              <a:lnSpc>
                <a:spcPct val="90000"/>
              </a:lnSpc>
              <a:spcBef>
                <a:spcPts val="2500"/>
              </a:spcBef>
              <a:buSzPct val="80000"/>
              <a:buFont typeface="Arial" panose="020B0604020202020204" pitchFamily="34" charset="0"/>
              <a:buChar char="–"/>
              <a:defRPr sz="4200" kern="1200">
                <a:solidFill>
                  <a:srgbClr val="FFFFFF"/>
                </a:solidFill>
                <a:latin typeface="+mn-lt"/>
                <a:ea typeface="+mn-ea"/>
                <a:cs typeface="+mn-cs"/>
              </a:defRPr>
            </a:lvl4pPr>
            <a:lvl5pPr marL="1676400" indent="-431800" algn="l" defTabSz="1828847" rtl="0" eaLnBrk="1" latinLnBrk="0" hangingPunct="1">
              <a:lnSpc>
                <a:spcPct val="90000"/>
              </a:lnSpc>
              <a:spcBef>
                <a:spcPts val="2500"/>
              </a:spcBef>
              <a:buSzPct val="80000"/>
              <a:buFont typeface="Arial" panose="020B0604020202020204" pitchFamily="34" charset="0"/>
              <a:buChar char="–"/>
              <a:defRPr sz="4200" kern="1200">
                <a:solidFill>
                  <a:srgbClr val="FFFFFF"/>
                </a:solidFill>
                <a:latin typeface="+mn-lt"/>
                <a:ea typeface="+mn-ea"/>
                <a:cs typeface="+mn-cs"/>
              </a:defRPr>
            </a:lvl5pPr>
            <a:lvl6pPr marL="5029327" indent="-457211" algn="l" defTabSz="18288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749" indent="-457211" algn="l" defTabSz="18288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171" indent="-457211" algn="l" defTabSz="18288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593" indent="-457211" algn="l" defTabSz="18288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fontAlgn="auto">
              <a:spcBef>
                <a:spcPts val="0"/>
              </a:spcBef>
              <a:spcAft>
                <a:spcPts val="0"/>
              </a:spcAft>
            </a:pPr>
            <a:endParaRPr lang="en-US" sz="1650" dirty="0">
              <a:solidFill>
                <a:srgbClr val="65B144"/>
              </a:solidFill>
            </a:endParaRPr>
          </a:p>
        </p:txBody>
      </p:sp>
    </p:spTree>
    <p:extLst>
      <p:ext uri="{BB962C8B-B14F-4D97-AF65-F5344CB8AC3E}">
        <p14:creationId xmlns:p14="http://schemas.microsoft.com/office/powerpoint/2010/main" val="1875767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37766" y="795532"/>
            <a:ext cx="8345488" cy="806779"/>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chemeClr val="accent4"/>
              </a:buClr>
            </a:pPr>
            <a:r>
              <a:rPr lang="en-US" altLang="ja-JP" sz="1600" dirty="0" smtClean="0">
                <a:latin typeface="+mj-lt"/>
              </a:rPr>
              <a:t>Meraki</a:t>
            </a:r>
            <a:r>
              <a:rPr lang="ja-JP" altLang="en-US" sz="1600" dirty="0" smtClean="0">
                <a:latin typeface="+mj-lt"/>
              </a:rPr>
              <a:t>ダッシュボードから</a:t>
            </a:r>
            <a:r>
              <a:rPr lang="en-US" altLang="ja-JP" sz="1600" dirty="0" err="1" smtClean="0">
                <a:latin typeface="+mj-lt"/>
              </a:rPr>
              <a:t>iOS</a:t>
            </a:r>
            <a:r>
              <a:rPr lang="en-US" altLang="ja-JP" sz="1600" dirty="0" smtClean="0">
                <a:latin typeface="+mj-lt"/>
              </a:rPr>
              <a:t>/Android/Windows/Mac</a:t>
            </a:r>
            <a:r>
              <a:rPr lang="ja-JP" altLang="en-US" sz="1600" dirty="0" smtClean="0">
                <a:latin typeface="+mj-lt"/>
              </a:rPr>
              <a:t> を管理</a:t>
            </a:r>
          </a:p>
          <a:p>
            <a:pPr>
              <a:buClr>
                <a:schemeClr val="accent4"/>
              </a:buClr>
            </a:pPr>
            <a:r>
              <a:rPr lang="en-US" altLang="ja-JP" sz="1600" dirty="0" smtClean="0">
                <a:latin typeface="+mj-lt"/>
              </a:rPr>
              <a:t>Meraki</a:t>
            </a:r>
            <a:r>
              <a:rPr lang="ja-JP" altLang="en-US" sz="1600" dirty="0" smtClean="0">
                <a:latin typeface="+mj-lt"/>
              </a:rPr>
              <a:t> </a:t>
            </a:r>
            <a:r>
              <a:rPr lang="en-US" altLang="ja-JP" sz="1600" dirty="0" smtClean="0">
                <a:latin typeface="+mj-lt"/>
              </a:rPr>
              <a:t>MDM</a:t>
            </a:r>
            <a:r>
              <a:rPr lang="ja-JP" altLang="en-US" sz="1600" dirty="0" smtClean="0">
                <a:latin typeface="+mj-lt"/>
              </a:rPr>
              <a:t>はわかりやすいインターフェースと設定で様々な制御が可能</a:t>
            </a:r>
            <a:endParaRPr lang="ja-JP" altLang="en-US" sz="1600" dirty="0">
              <a:latin typeface="+mj-lt"/>
            </a:endParaRPr>
          </a:p>
        </p:txBody>
      </p:sp>
      <p:sp>
        <p:nvSpPr>
          <p:cNvPr id="3" name="Title 2"/>
          <p:cNvSpPr txBox="1">
            <a:spLocks/>
          </p:cNvSpPr>
          <p:nvPr/>
        </p:nvSpPr>
        <p:spPr>
          <a:xfrm>
            <a:off x="437766" y="323612"/>
            <a:ext cx="8345488" cy="456164"/>
          </a:xfrm>
          <a:prstGeom prst="rect">
            <a:avLst/>
          </a:prstGeom>
          <a:noFill/>
          <a:ln>
            <a:noFill/>
          </a:ln>
        </p:spPr>
        <p:txBody>
          <a:bodyPr vert="horz" wrap="square" lIns="91424" tIns="45712" rIns="91424" bIns="45712" numCol="1" anchor="ctr" anchorCtr="0" compatLnSpc="1">
            <a:prstTxWarp prst="textNoShape">
              <a:avLst/>
            </a:prstTxWarp>
          </a:bodyPr>
          <a:lstStyle>
            <a:lvl1pPr defTabSz="684213" eaLnBrk="1" hangingPunct="1">
              <a:lnSpc>
                <a:spcPct val="80000"/>
              </a:lnSpc>
              <a:defRPr kumimoji="1" lang="en-US" sz="2475">
                <a:solidFill>
                  <a:schemeClr val="accent1"/>
                </a:solidFill>
                <a:latin typeface="+mj-ea"/>
                <a:ea typeface="+mj-ea"/>
                <a:cs typeface="Proxima Nova Light" charset="0"/>
              </a:defRPr>
            </a:lvl1pPr>
            <a:lvl2pPr defTabSz="684213" eaLnBrk="1" hangingPunct="1">
              <a:lnSpc>
                <a:spcPct val="80000"/>
              </a:lnSpc>
              <a:defRPr kumimoji="1" sz="3200">
                <a:solidFill>
                  <a:srgbClr val="676767"/>
                </a:solidFill>
                <a:ea typeface="ＭＳ Ｐゴシック" charset="0"/>
                <a:cs typeface="CiscoSans" pitchFamily="34" charset="0"/>
              </a:defRPr>
            </a:lvl2pPr>
            <a:lvl3pPr defTabSz="684213" eaLnBrk="1" hangingPunct="1">
              <a:lnSpc>
                <a:spcPct val="80000"/>
              </a:lnSpc>
              <a:defRPr kumimoji="1" sz="3200">
                <a:solidFill>
                  <a:srgbClr val="676767"/>
                </a:solidFill>
                <a:ea typeface="ＭＳ Ｐゴシック" charset="0"/>
                <a:cs typeface="CiscoSans" pitchFamily="34" charset="0"/>
              </a:defRPr>
            </a:lvl3pPr>
            <a:lvl4pPr defTabSz="684213" eaLnBrk="1" hangingPunct="1">
              <a:lnSpc>
                <a:spcPct val="80000"/>
              </a:lnSpc>
              <a:defRPr kumimoji="1" sz="3200">
                <a:solidFill>
                  <a:srgbClr val="676767"/>
                </a:solidFill>
                <a:ea typeface="ＭＳ Ｐゴシック" charset="0"/>
                <a:cs typeface="CiscoSans" pitchFamily="34" charset="0"/>
              </a:defRPr>
            </a:lvl4pPr>
            <a:lvl5pPr defTabSz="684213" eaLnBrk="1" hangingPunct="1">
              <a:lnSpc>
                <a:spcPct val="80000"/>
              </a:lnSpc>
              <a:defRPr kumimoji="1" sz="3200">
                <a:solidFill>
                  <a:srgbClr val="676767"/>
                </a:solidFill>
                <a:ea typeface="ＭＳ Ｐゴシック" charset="0"/>
                <a:cs typeface="CiscoSans" pitchFamily="34" charset="0"/>
              </a:defRPr>
            </a:lvl5pPr>
            <a:lvl6pPr marL="457200" defTabSz="684213" fontAlgn="base">
              <a:lnSpc>
                <a:spcPct val="80000"/>
              </a:lnSpc>
              <a:spcBef>
                <a:spcPct val="0"/>
              </a:spcBef>
              <a:spcAft>
                <a:spcPct val="0"/>
              </a:spcAft>
              <a:defRPr kumimoji="1" sz="3200">
                <a:solidFill>
                  <a:srgbClr val="676767"/>
                </a:solidFill>
                <a:ea typeface="ＭＳ Ｐゴシック" charset="0"/>
              </a:defRPr>
            </a:lvl6pPr>
            <a:lvl7pPr marL="914400" defTabSz="684213" fontAlgn="base">
              <a:lnSpc>
                <a:spcPct val="80000"/>
              </a:lnSpc>
              <a:spcBef>
                <a:spcPct val="0"/>
              </a:spcBef>
              <a:spcAft>
                <a:spcPct val="0"/>
              </a:spcAft>
              <a:defRPr kumimoji="1" sz="3200">
                <a:solidFill>
                  <a:srgbClr val="676767"/>
                </a:solidFill>
                <a:ea typeface="ＭＳ Ｐゴシック" charset="0"/>
              </a:defRPr>
            </a:lvl7pPr>
            <a:lvl8pPr marL="1371600" defTabSz="684213" fontAlgn="base">
              <a:lnSpc>
                <a:spcPct val="80000"/>
              </a:lnSpc>
              <a:spcBef>
                <a:spcPct val="0"/>
              </a:spcBef>
              <a:spcAft>
                <a:spcPct val="0"/>
              </a:spcAft>
              <a:defRPr kumimoji="1" sz="3200">
                <a:solidFill>
                  <a:srgbClr val="676767"/>
                </a:solidFill>
                <a:ea typeface="ＭＳ Ｐゴシック" charset="0"/>
              </a:defRPr>
            </a:lvl8pPr>
            <a:lvl9pPr marL="1828800" defTabSz="684213" fontAlgn="base">
              <a:lnSpc>
                <a:spcPct val="80000"/>
              </a:lnSpc>
              <a:spcBef>
                <a:spcPct val="0"/>
              </a:spcBef>
              <a:spcAft>
                <a:spcPct val="0"/>
              </a:spcAft>
              <a:defRPr kumimoji="1" sz="3200">
                <a:solidFill>
                  <a:srgbClr val="676767"/>
                </a:solidFill>
                <a:ea typeface="ＭＳ Ｐゴシック" charset="0"/>
              </a:defRPr>
            </a:lvl9pPr>
          </a:lstStyle>
          <a:p>
            <a:r>
              <a:rPr lang="ja-JP" altLang="en-US" dirty="0"/>
              <a:t>システムマネージャ　</a:t>
            </a:r>
            <a:r>
              <a:rPr lang="en-US" altLang="ja-JP" dirty="0"/>
              <a:t>MDM</a:t>
            </a:r>
            <a:endParaRPr lang="ja-JP" altLang="en-US" dirty="0"/>
          </a:p>
        </p:txBody>
      </p:sp>
    </p:spTree>
    <p:extLst>
      <p:ext uri="{BB962C8B-B14F-4D97-AF65-F5344CB8AC3E}">
        <p14:creationId xmlns:p14="http://schemas.microsoft.com/office/powerpoint/2010/main" val="3569693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bwMode="auto">
          <a:xfrm>
            <a:off x="259742" y="303064"/>
            <a:ext cx="8659976" cy="72878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defTabSz="684213" eaLnBrk="1" hangingPunct="1">
              <a:lnSpc>
                <a:spcPct val="80000"/>
              </a:lnSpc>
              <a:defRPr kumimoji="1" lang="en-US" sz="2475">
                <a:solidFill>
                  <a:schemeClr val="accent1"/>
                </a:solidFill>
                <a:latin typeface="+mj-ea"/>
                <a:ea typeface="+mj-ea"/>
                <a:cs typeface="Proxima Nova Light" charset="0"/>
              </a:defRPr>
            </a:lvl1pPr>
            <a:lvl2pPr defTabSz="684213" eaLnBrk="1" hangingPunct="1">
              <a:lnSpc>
                <a:spcPct val="80000"/>
              </a:lnSpc>
              <a:defRPr kumimoji="1" sz="3200">
                <a:solidFill>
                  <a:srgbClr val="676767"/>
                </a:solidFill>
                <a:ea typeface="ＭＳ Ｐゴシック" charset="0"/>
                <a:cs typeface="CiscoSans" pitchFamily="34" charset="0"/>
              </a:defRPr>
            </a:lvl2pPr>
            <a:lvl3pPr defTabSz="684213" eaLnBrk="1" hangingPunct="1">
              <a:lnSpc>
                <a:spcPct val="80000"/>
              </a:lnSpc>
              <a:defRPr kumimoji="1" sz="3200">
                <a:solidFill>
                  <a:srgbClr val="676767"/>
                </a:solidFill>
                <a:ea typeface="ＭＳ Ｐゴシック" charset="0"/>
                <a:cs typeface="CiscoSans" pitchFamily="34" charset="0"/>
              </a:defRPr>
            </a:lvl3pPr>
            <a:lvl4pPr defTabSz="684213" eaLnBrk="1" hangingPunct="1">
              <a:lnSpc>
                <a:spcPct val="80000"/>
              </a:lnSpc>
              <a:defRPr kumimoji="1" sz="3200">
                <a:solidFill>
                  <a:srgbClr val="676767"/>
                </a:solidFill>
                <a:ea typeface="ＭＳ Ｐゴシック" charset="0"/>
                <a:cs typeface="CiscoSans" pitchFamily="34" charset="0"/>
              </a:defRPr>
            </a:lvl4pPr>
            <a:lvl5pPr defTabSz="684213" eaLnBrk="1" hangingPunct="1">
              <a:lnSpc>
                <a:spcPct val="80000"/>
              </a:lnSpc>
              <a:defRPr kumimoji="1" sz="3200">
                <a:solidFill>
                  <a:srgbClr val="676767"/>
                </a:solidFill>
                <a:ea typeface="ＭＳ Ｐゴシック" charset="0"/>
                <a:cs typeface="CiscoSans" pitchFamily="34" charset="0"/>
              </a:defRPr>
            </a:lvl5pPr>
            <a:lvl6pPr marL="457200" defTabSz="684213" fontAlgn="base">
              <a:lnSpc>
                <a:spcPct val="80000"/>
              </a:lnSpc>
              <a:spcBef>
                <a:spcPct val="0"/>
              </a:spcBef>
              <a:spcAft>
                <a:spcPct val="0"/>
              </a:spcAft>
              <a:defRPr kumimoji="1" sz="3200">
                <a:solidFill>
                  <a:srgbClr val="676767"/>
                </a:solidFill>
                <a:ea typeface="ＭＳ Ｐゴシック" charset="0"/>
              </a:defRPr>
            </a:lvl6pPr>
            <a:lvl7pPr marL="914400" defTabSz="684213" fontAlgn="base">
              <a:lnSpc>
                <a:spcPct val="80000"/>
              </a:lnSpc>
              <a:spcBef>
                <a:spcPct val="0"/>
              </a:spcBef>
              <a:spcAft>
                <a:spcPct val="0"/>
              </a:spcAft>
              <a:defRPr kumimoji="1" sz="3200">
                <a:solidFill>
                  <a:srgbClr val="676767"/>
                </a:solidFill>
                <a:ea typeface="ＭＳ Ｐゴシック" charset="0"/>
              </a:defRPr>
            </a:lvl7pPr>
            <a:lvl8pPr marL="1371600" defTabSz="684213" fontAlgn="base">
              <a:lnSpc>
                <a:spcPct val="80000"/>
              </a:lnSpc>
              <a:spcBef>
                <a:spcPct val="0"/>
              </a:spcBef>
              <a:spcAft>
                <a:spcPct val="0"/>
              </a:spcAft>
              <a:defRPr kumimoji="1" sz="3200">
                <a:solidFill>
                  <a:srgbClr val="676767"/>
                </a:solidFill>
                <a:ea typeface="ＭＳ Ｐゴシック" charset="0"/>
              </a:defRPr>
            </a:lvl8pPr>
            <a:lvl9pPr marL="1828800" defTabSz="684213" fontAlgn="base">
              <a:lnSpc>
                <a:spcPct val="80000"/>
              </a:lnSpc>
              <a:spcBef>
                <a:spcPct val="0"/>
              </a:spcBef>
              <a:spcAft>
                <a:spcPct val="0"/>
              </a:spcAft>
              <a:defRPr kumimoji="1" sz="3200">
                <a:solidFill>
                  <a:srgbClr val="676767"/>
                </a:solidFill>
                <a:ea typeface="ＭＳ Ｐゴシック" charset="0"/>
              </a:defRPr>
            </a:lvl9pPr>
          </a:lstStyle>
          <a:p>
            <a:r>
              <a:rPr lang="ja-JP" altLang="en-US" dirty="0"/>
              <a:t>システムズマネージャ　</a:t>
            </a:r>
            <a:r>
              <a:rPr lang="en-US" altLang="ja-JP" dirty="0"/>
              <a:t>MDM</a:t>
            </a:r>
            <a:endParaRPr lang="ja-JP" altLang="en-US" dirty="0"/>
          </a:p>
        </p:txBody>
      </p:sp>
      <p:sp>
        <p:nvSpPr>
          <p:cNvPr id="25" name="TextBox 24"/>
          <p:cNvSpPr txBox="1"/>
          <p:nvPr/>
        </p:nvSpPr>
        <p:spPr>
          <a:xfrm>
            <a:off x="703811" y="1630897"/>
            <a:ext cx="8215907" cy="1354217"/>
          </a:xfrm>
          <a:prstGeom prst="rect">
            <a:avLst/>
          </a:prstGeom>
          <a:noFill/>
        </p:spPr>
        <p:txBody>
          <a:bodyPr wrap="square" numCol="4" spcCol="72000" rtlCol="0">
            <a:spAutoFit/>
          </a:bodyPr>
          <a:lstStyle/>
          <a:p>
            <a:r>
              <a:rPr lang="ja-JP" altLang="en-US" sz="1400" dirty="0" smtClean="0">
                <a:solidFill>
                  <a:schemeClr val="accent4">
                    <a:lumMod val="75000"/>
                  </a:schemeClr>
                </a:solidFill>
              </a:rPr>
              <a:t>クラウド集中管理</a:t>
            </a:r>
            <a:endParaRPr lang="en-US" altLang="ja-JP" sz="1400" dirty="0" smtClean="0">
              <a:solidFill>
                <a:schemeClr val="accent4">
                  <a:lumMod val="75000"/>
                </a:schemeClr>
              </a:solidFill>
            </a:endParaRPr>
          </a:p>
          <a:p>
            <a:r>
              <a:rPr lang="ja-JP" altLang="en-US" sz="1200" dirty="0" smtClean="0"/>
              <a:t>世界中どこからでもモバイルデバイスの一括監視、管理が可能</a:t>
            </a:r>
            <a:endParaRPr lang="en-US" altLang="ja-JP" sz="1200" dirty="0" smtClean="0"/>
          </a:p>
          <a:p>
            <a:endParaRPr lang="en-US" altLang="ja-JP" sz="1200" dirty="0" smtClean="0"/>
          </a:p>
          <a:p>
            <a:endParaRPr lang="en-US" altLang="ja-JP" sz="1200" dirty="0" smtClean="0"/>
          </a:p>
          <a:p>
            <a:r>
              <a:rPr lang="ja-JP" altLang="en-US" sz="1400" dirty="0" smtClean="0">
                <a:solidFill>
                  <a:schemeClr val="accent4">
                    <a:lumMod val="75000"/>
                  </a:schemeClr>
                </a:solidFill>
              </a:rPr>
              <a:t>ネットワーク設定導入</a:t>
            </a:r>
            <a:endParaRPr lang="en-US" altLang="ja-JP" sz="1400" dirty="0" smtClean="0">
              <a:solidFill>
                <a:schemeClr val="accent4">
                  <a:lumMod val="75000"/>
                </a:schemeClr>
              </a:solidFill>
            </a:endParaRPr>
          </a:p>
          <a:p>
            <a:r>
              <a:rPr lang="ja-JP" altLang="en-US" sz="1200" dirty="0" smtClean="0"/>
              <a:t>デバイス設定一括適用</a:t>
            </a:r>
            <a:r>
              <a:rPr lang="en-US" altLang="ja-JP" sz="1200" dirty="0" smtClean="0"/>
              <a:t/>
            </a:r>
            <a:br>
              <a:rPr lang="en-US" altLang="ja-JP" sz="1200" dirty="0" smtClean="0"/>
            </a:br>
            <a:r>
              <a:rPr lang="ja-JP" altLang="en-US" sz="1200" dirty="0" smtClean="0"/>
              <a:t>ワイヤレス</a:t>
            </a:r>
            <a:r>
              <a:rPr lang="en-US" altLang="ja-JP" sz="1200" dirty="0" smtClean="0"/>
              <a:t/>
            </a:r>
            <a:br>
              <a:rPr lang="en-US" altLang="ja-JP" sz="1200" dirty="0" smtClean="0"/>
            </a:br>
            <a:r>
              <a:rPr lang="ja-JP" altLang="en-US" sz="1200" dirty="0" smtClean="0"/>
              <a:t>セキュリティ</a:t>
            </a:r>
            <a:r>
              <a:rPr lang="en-US" altLang="ja-JP" sz="1200" dirty="0" smtClean="0"/>
              <a:t/>
            </a:r>
            <a:br>
              <a:rPr lang="en-US" altLang="ja-JP" sz="1200" dirty="0" smtClean="0"/>
            </a:br>
            <a:r>
              <a:rPr lang="ja-JP" altLang="en-US" sz="1200" dirty="0" smtClean="0"/>
              <a:t>リモートアクセス</a:t>
            </a:r>
            <a:endParaRPr lang="en-US" altLang="ja-JP" sz="1200" dirty="0" smtClean="0"/>
          </a:p>
          <a:p>
            <a:endParaRPr lang="en-US" altLang="ja-JP" sz="1200" dirty="0">
              <a:solidFill>
                <a:schemeClr val="accent4">
                  <a:lumMod val="75000"/>
                </a:schemeClr>
              </a:solidFill>
            </a:endParaRPr>
          </a:p>
          <a:p>
            <a:r>
              <a:rPr lang="ja-JP" altLang="en-US" sz="1400" dirty="0" smtClean="0">
                <a:solidFill>
                  <a:schemeClr val="accent4">
                    <a:lumMod val="75000"/>
                  </a:schemeClr>
                </a:solidFill>
              </a:rPr>
              <a:t>デバイスロケーション</a:t>
            </a:r>
            <a:endParaRPr lang="en-US" altLang="ja-JP" sz="1400" dirty="0">
              <a:solidFill>
                <a:schemeClr val="accent4">
                  <a:lumMod val="75000"/>
                </a:schemeClr>
              </a:solidFill>
            </a:endParaRPr>
          </a:p>
          <a:p>
            <a:r>
              <a:rPr lang="en-US" altLang="ja-JP" sz="1200" dirty="0" smtClean="0"/>
              <a:t>GPS</a:t>
            </a:r>
            <a:r>
              <a:rPr lang="ja-JP" altLang="en-US" sz="1200" dirty="0" smtClean="0"/>
              <a:t>での紛失デバイス追跡</a:t>
            </a:r>
            <a:r>
              <a:rPr lang="en-US" altLang="ja-JP" sz="1200" dirty="0" smtClean="0"/>
              <a:t/>
            </a:r>
            <a:br>
              <a:rPr lang="en-US" altLang="ja-JP" sz="1200" dirty="0" smtClean="0"/>
            </a:br>
            <a:r>
              <a:rPr lang="ja-JP" altLang="en-US" sz="1200" dirty="0" smtClean="0">
                <a:solidFill>
                  <a:schemeClr val="accent1"/>
                </a:solidFill>
              </a:rPr>
              <a:t>位置ベースルール適用</a:t>
            </a:r>
            <a:endParaRPr lang="en-US" altLang="ja-JP" sz="1200" dirty="0" smtClean="0">
              <a:solidFill>
                <a:schemeClr val="accent1"/>
              </a:solidFill>
            </a:endParaRPr>
          </a:p>
          <a:p>
            <a:endParaRPr lang="en-US" altLang="ja-JP" sz="1400" dirty="0" smtClean="0">
              <a:solidFill>
                <a:schemeClr val="accent4">
                  <a:lumMod val="75000"/>
                </a:schemeClr>
              </a:solidFill>
            </a:endParaRPr>
          </a:p>
          <a:p>
            <a:endParaRPr lang="en-US" altLang="ja-JP" sz="1400" dirty="0">
              <a:solidFill>
                <a:schemeClr val="accent4">
                  <a:lumMod val="75000"/>
                </a:schemeClr>
              </a:solidFill>
            </a:endParaRPr>
          </a:p>
          <a:p>
            <a:endParaRPr lang="en-US" altLang="ja-JP" sz="1400" dirty="0" smtClean="0">
              <a:solidFill>
                <a:schemeClr val="accent4">
                  <a:lumMod val="75000"/>
                </a:schemeClr>
              </a:solidFill>
            </a:endParaRPr>
          </a:p>
          <a:p>
            <a:r>
              <a:rPr lang="ja-JP" altLang="en-US" sz="1400" dirty="0" smtClean="0">
                <a:solidFill>
                  <a:schemeClr val="accent4">
                    <a:lumMod val="75000"/>
                  </a:schemeClr>
                </a:solidFill>
              </a:rPr>
              <a:t>アプリケーション管理</a:t>
            </a:r>
            <a:endParaRPr lang="en-US" altLang="ja-JP" sz="1400" dirty="0">
              <a:solidFill>
                <a:schemeClr val="accent4">
                  <a:lumMod val="75000"/>
                </a:schemeClr>
              </a:solidFill>
            </a:endParaRPr>
          </a:p>
          <a:p>
            <a:r>
              <a:rPr lang="ja-JP" altLang="en-US" sz="1200" dirty="0" smtClean="0"/>
              <a:t>有料無料</a:t>
            </a:r>
            <a:r>
              <a:rPr lang="en-US" altLang="ja-JP" sz="1200" dirty="0" smtClean="0"/>
              <a:t>+</a:t>
            </a:r>
            <a:r>
              <a:rPr lang="en-US" altLang="ja-JP" sz="1200" dirty="0" smtClean="0">
                <a:solidFill>
                  <a:schemeClr val="accent1"/>
                </a:solidFill>
              </a:rPr>
              <a:t>VPP</a:t>
            </a:r>
            <a:r>
              <a:rPr lang="ja-JP" altLang="en-US" sz="1200" dirty="0" smtClean="0">
                <a:solidFill>
                  <a:schemeClr val="accent1"/>
                </a:solidFill>
              </a:rPr>
              <a:t>の適用</a:t>
            </a:r>
            <a:r>
              <a:rPr lang="en-US" altLang="ja-JP" sz="1200" dirty="0" smtClean="0">
                <a:solidFill>
                  <a:schemeClr val="accent1"/>
                </a:solidFill>
              </a:rPr>
              <a:t>/</a:t>
            </a:r>
            <a:r>
              <a:rPr lang="ja-JP" altLang="en-US" sz="1200" dirty="0" smtClean="0">
                <a:solidFill>
                  <a:schemeClr val="accent1"/>
                </a:solidFill>
              </a:rPr>
              <a:t>管理</a:t>
            </a:r>
            <a:r>
              <a:rPr lang="en-US" altLang="ja-JP" sz="1200" dirty="0" smtClean="0">
                <a:solidFill>
                  <a:schemeClr val="accent1"/>
                </a:solidFill>
              </a:rPr>
              <a:t/>
            </a:r>
            <a:br>
              <a:rPr lang="en-US" altLang="ja-JP" sz="1200" dirty="0" smtClean="0">
                <a:solidFill>
                  <a:schemeClr val="accent1"/>
                </a:solidFill>
              </a:rPr>
            </a:br>
            <a:endParaRPr lang="en-US" altLang="ja-JP" sz="1200" dirty="0">
              <a:solidFill>
                <a:schemeClr val="accent1"/>
              </a:solidFill>
            </a:endParaRPr>
          </a:p>
        </p:txBody>
      </p:sp>
      <p:sp>
        <p:nvSpPr>
          <p:cNvPr id="26" name="TextBox 25"/>
          <p:cNvSpPr txBox="1"/>
          <p:nvPr/>
        </p:nvSpPr>
        <p:spPr>
          <a:xfrm>
            <a:off x="703811" y="3524005"/>
            <a:ext cx="8215907" cy="1815882"/>
          </a:xfrm>
          <a:prstGeom prst="rect">
            <a:avLst/>
          </a:prstGeom>
          <a:noFill/>
        </p:spPr>
        <p:txBody>
          <a:bodyPr wrap="square" numCol="4" spcCol="72000" rtlCol="0">
            <a:spAutoFit/>
          </a:bodyPr>
          <a:lstStyle/>
          <a:p>
            <a:r>
              <a:rPr lang="ja-JP" altLang="en-US" sz="1400" dirty="0" smtClean="0">
                <a:solidFill>
                  <a:schemeClr val="accent4">
                    <a:lumMod val="75000"/>
                  </a:schemeClr>
                </a:solidFill>
              </a:rPr>
              <a:t>リモートトラブルシュート</a:t>
            </a:r>
            <a:endParaRPr lang="en-US" altLang="ja-JP" sz="1400" dirty="0" smtClean="0">
              <a:solidFill>
                <a:schemeClr val="accent4">
                  <a:lumMod val="75000"/>
                </a:schemeClr>
              </a:solidFill>
            </a:endParaRPr>
          </a:p>
          <a:p>
            <a:r>
              <a:rPr lang="en-US" altLang="ja-JP" sz="1200" dirty="0" smtClean="0"/>
              <a:t>24x7</a:t>
            </a:r>
            <a:r>
              <a:rPr lang="ja-JP" altLang="en-US" sz="1200" dirty="0" smtClean="0"/>
              <a:t>デバイス監視</a:t>
            </a:r>
            <a:endParaRPr lang="en-US" altLang="ja-JP" sz="1200" dirty="0"/>
          </a:p>
          <a:p>
            <a:r>
              <a:rPr lang="ja-JP" altLang="en-US" sz="1200" dirty="0" smtClean="0"/>
              <a:t>リモートデスクトップ</a:t>
            </a:r>
            <a:endParaRPr lang="en-US" altLang="ja-JP" sz="1200" dirty="0" smtClean="0"/>
          </a:p>
          <a:p>
            <a:r>
              <a:rPr lang="ja-JP" altLang="en-US" sz="1200" dirty="0" smtClean="0"/>
              <a:t>スクリーンショット</a:t>
            </a:r>
            <a:endParaRPr lang="en-US" altLang="ja-JP" sz="1200" dirty="0" smtClean="0"/>
          </a:p>
          <a:p>
            <a:r>
              <a:rPr lang="ja-JP" altLang="en-US" sz="1200" dirty="0" smtClean="0"/>
              <a:t>再起動、シャットダウン</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400" dirty="0" smtClean="0">
                <a:solidFill>
                  <a:schemeClr val="accent4">
                    <a:lumMod val="75000"/>
                  </a:schemeClr>
                </a:solidFill>
              </a:rPr>
              <a:t>デバイス</a:t>
            </a:r>
            <a:r>
              <a:rPr lang="en-US" altLang="ja-JP" sz="1400" dirty="0" smtClean="0">
                <a:solidFill>
                  <a:schemeClr val="accent4">
                    <a:lumMod val="75000"/>
                  </a:schemeClr>
                </a:solidFill>
              </a:rPr>
              <a:t>&amp;</a:t>
            </a:r>
            <a:r>
              <a:rPr lang="ja-JP" altLang="en-US" sz="1400" dirty="0" smtClean="0">
                <a:solidFill>
                  <a:schemeClr val="accent4">
                    <a:lumMod val="75000"/>
                  </a:schemeClr>
                </a:solidFill>
              </a:rPr>
              <a:t>データ制限</a:t>
            </a:r>
            <a:endParaRPr lang="en-US" altLang="ja-JP" sz="1400" dirty="0" smtClean="0">
              <a:solidFill>
                <a:schemeClr val="accent4">
                  <a:lumMod val="75000"/>
                </a:schemeClr>
              </a:solidFill>
            </a:endParaRPr>
          </a:p>
          <a:p>
            <a:r>
              <a:rPr lang="ja-JP" altLang="en-US" sz="1200" dirty="0" smtClean="0"/>
              <a:t>ポリシー管理</a:t>
            </a:r>
            <a:r>
              <a:rPr lang="en-US" altLang="ja-JP" sz="1200" dirty="0" smtClean="0"/>
              <a:t/>
            </a:r>
            <a:br>
              <a:rPr lang="en-US" altLang="ja-JP" sz="1200" dirty="0" smtClean="0"/>
            </a:br>
            <a:r>
              <a:rPr lang="en-US" altLang="ja-JP" sz="1200" dirty="0" smtClean="0"/>
              <a:t>App Store</a:t>
            </a:r>
            <a:r>
              <a:rPr lang="ja-JP" altLang="en-US" sz="1200" dirty="0" smtClean="0"/>
              <a:t>利用制限</a:t>
            </a:r>
            <a:r>
              <a:rPr lang="en-US" altLang="ja-JP" sz="1200" dirty="0" smtClean="0"/>
              <a:t/>
            </a:r>
            <a:br>
              <a:rPr lang="en-US" altLang="ja-JP" sz="1200" dirty="0" smtClean="0"/>
            </a:br>
            <a:r>
              <a:rPr lang="ja-JP" altLang="en-US" sz="1200" dirty="0" smtClean="0"/>
              <a:t>コンテンツ、ゲーム制限</a:t>
            </a:r>
            <a:endParaRPr lang="en-US" altLang="ja-JP" sz="1200" dirty="0" smtClean="0"/>
          </a:p>
          <a:p>
            <a:endParaRPr lang="en-US" altLang="ja-JP" sz="1200" dirty="0" smtClean="0"/>
          </a:p>
          <a:p>
            <a:endParaRPr lang="en-US" altLang="ja-JP" sz="1200" dirty="0"/>
          </a:p>
          <a:p>
            <a:endParaRPr lang="en-US" altLang="ja-JP" sz="1200" dirty="0" smtClean="0"/>
          </a:p>
          <a:p>
            <a:endParaRPr lang="en-US" altLang="ja-JP" sz="1200" dirty="0"/>
          </a:p>
          <a:p>
            <a:endParaRPr lang="en-US" altLang="ja-JP" sz="1200" dirty="0"/>
          </a:p>
          <a:p>
            <a:r>
              <a:rPr lang="ja-JP" altLang="en-US" sz="1400" dirty="0" smtClean="0">
                <a:solidFill>
                  <a:schemeClr val="accent4">
                    <a:lumMod val="75000"/>
                  </a:schemeClr>
                </a:solidFill>
              </a:rPr>
              <a:t>迅速プロビジョニング</a:t>
            </a:r>
            <a:endParaRPr lang="en-US" altLang="ja-JP" sz="1400" dirty="0">
              <a:solidFill>
                <a:schemeClr val="accent4">
                  <a:lumMod val="75000"/>
                </a:schemeClr>
              </a:solidFill>
            </a:endParaRPr>
          </a:p>
          <a:p>
            <a:r>
              <a:rPr lang="ja-JP" altLang="en-US" sz="1200" dirty="0" smtClean="0"/>
              <a:t>無線接続時</a:t>
            </a:r>
            <a:r>
              <a:rPr lang="en-US" altLang="ja-JP" sz="1200" dirty="0" smtClean="0"/>
              <a:t>MDM</a:t>
            </a:r>
            <a:r>
              <a:rPr lang="ja-JP" altLang="en-US" sz="1200" dirty="0" smtClean="0"/>
              <a:t>を適用</a:t>
            </a:r>
            <a:r>
              <a:rPr lang="en-US" altLang="ja-JP" sz="1200" dirty="0" smtClean="0"/>
              <a:t/>
            </a:r>
            <a:br>
              <a:rPr lang="en-US" altLang="ja-JP" sz="1200" dirty="0" smtClean="0"/>
            </a:br>
            <a:r>
              <a:rPr lang="en-US" altLang="ja-JP" sz="1200" dirty="0" smtClean="0"/>
              <a:t>A</a:t>
            </a:r>
            <a:r>
              <a:rPr lang="en-US" altLang="ja-JP" sz="1200" dirty="0" smtClean="0">
                <a:solidFill>
                  <a:schemeClr val="accent1"/>
                </a:solidFill>
              </a:rPr>
              <a:t>pple DEP</a:t>
            </a:r>
            <a:r>
              <a:rPr lang="ja-JP" altLang="en-US" sz="1200" dirty="0" smtClean="0">
                <a:solidFill>
                  <a:schemeClr val="accent1"/>
                </a:solidFill>
              </a:rPr>
              <a:t>連携</a:t>
            </a:r>
            <a:endParaRPr lang="en-US" altLang="ja-JP" sz="1400" dirty="0">
              <a:solidFill>
                <a:schemeClr val="accent1"/>
              </a:solidFill>
            </a:endParaRPr>
          </a:p>
          <a:p>
            <a:endParaRPr lang="en-US" altLang="ja-JP" sz="1400" dirty="0" smtClean="0">
              <a:solidFill>
                <a:schemeClr val="accent4">
                  <a:lumMod val="75000"/>
                </a:schemeClr>
              </a:solidFill>
            </a:endParaRPr>
          </a:p>
          <a:p>
            <a:endParaRPr lang="en-US" altLang="ja-JP" sz="1400" dirty="0" smtClean="0">
              <a:solidFill>
                <a:schemeClr val="accent4">
                  <a:lumMod val="75000"/>
                </a:schemeClr>
              </a:solidFill>
            </a:endParaRPr>
          </a:p>
          <a:p>
            <a:endParaRPr lang="en-US" altLang="ja-JP" sz="1400" dirty="0" smtClean="0">
              <a:solidFill>
                <a:schemeClr val="accent4">
                  <a:lumMod val="75000"/>
                </a:schemeClr>
              </a:solidFill>
            </a:endParaRPr>
          </a:p>
          <a:p>
            <a:endParaRPr lang="en-US" altLang="ja-JP" sz="1400" dirty="0" smtClean="0">
              <a:solidFill>
                <a:schemeClr val="accent4">
                  <a:lumMod val="75000"/>
                </a:schemeClr>
              </a:solidFill>
            </a:endParaRPr>
          </a:p>
          <a:p>
            <a:endParaRPr lang="en-US" altLang="ja-JP" sz="1400" dirty="0">
              <a:solidFill>
                <a:schemeClr val="accent4">
                  <a:lumMod val="75000"/>
                </a:schemeClr>
              </a:solidFill>
            </a:endParaRPr>
          </a:p>
          <a:p>
            <a:r>
              <a:rPr lang="en-US" altLang="ja-JP" sz="1400" dirty="0" smtClean="0">
                <a:solidFill>
                  <a:schemeClr val="accent4">
                    <a:lumMod val="75000"/>
                  </a:schemeClr>
                </a:solidFill>
              </a:rPr>
              <a:t>Meraki</a:t>
            </a:r>
            <a:r>
              <a:rPr lang="ja-JP" altLang="en-US" sz="1400" dirty="0" smtClean="0">
                <a:solidFill>
                  <a:schemeClr val="accent4">
                    <a:lumMod val="75000"/>
                  </a:schemeClr>
                </a:solidFill>
              </a:rPr>
              <a:t>インテグレーション</a:t>
            </a:r>
            <a:endParaRPr lang="en-US" altLang="ja-JP" sz="1400" dirty="0" smtClean="0">
              <a:solidFill>
                <a:schemeClr val="accent4">
                  <a:lumMod val="75000"/>
                </a:schemeClr>
              </a:solidFill>
            </a:endParaRPr>
          </a:p>
          <a:p>
            <a:r>
              <a:rPr lang="en-US" altLang="ja-JP" sz="1200" dirty="0" smtClean="0">
                <a:solidFill>
                  <a:schemeClr val="accent1"/>
                </a:solidFill>
              </a:rPr>
              <a:t>Meraki</a:t>
            </a:r>
            <a:r>
              <a:rPr lang="ja-JP" altLang="en-US" sz="1200" dirty="0" smtClean="0">
                <a:solidFill>
                  <a:schemeClr val="accent1"/>
                </a:solidFill>
              </a:rPr>
              <a:t>ネットワーク全体で</a:t>
            </a:r>
            <a:r>
              <a:rPr lang="en-US" altLang="ja-JP" sz="1200" dirty="0" smtClean="0">
                <a:solidFill>
                  <a:schemeClr val="accent1"/>
                </a:solidFill>
              </a:rPr>
              <a:t/>
            </a:r>
            <a:br>
              <a:rPr lang="en-US" altLang="ja-JP" sz="1200" dirty="0" smtClean="0">
                <a:solidFill>
                  <a:schemeClr val="accent1"/>
                </a:solidFill>
              </a:rPr>
            </a:br>
            <a:r>
              <a:rPr lang="ja-JP" altLang="en-US" sz="1200" dirty="0" smtClean="0">
                <a:solidFill>
                  <a:schemeClr val="accent1"/>
                </a:solidFill>
              </a:rPr>
              <a:t>統一された運用管理</a:t>
            </a:r>
            <a:r>
              <a:rPr lang="en-US" altLang="ja-JP" sz="1200" dirty="0" smtClean="0">
                <a:solidFill>
                  <a:schemeClr val="accent1"/>
                </a:solidFill>
              </a:rPr>
              <a:t/>
            </a:r>
            <a:br>
              <a:rPr lang="en-US" altLang="ja-JP" sz="1200" dirty="0" smtClean="0">
                <a:solidFill>
                  <a:schemeClr val="accent1"/>
                </a:solidFill>
              </a:rPr>
            </a:br>
            <a:r>
              <a:rPr lang="ja-JP" altLang="en-US" sz="1200" dirty="0" smtClean="0">
                <a:solidFill>
                  <a:schemeClr val="accent1"/>
                </a:solidFill>
              </a:rPr>
              <a:t>ワイヤレス、スイッチ、セキュリティとの連携</a:t>
            </a:r>
            <a:endParaRPr lang="en-US" sz="1200" dirty="0">
              <a:solidFill>
                <a:schemeClr val="accent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402" y="1031845"/>
            <a:ext cx="752361" cy="565169"/>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7406" y="914963"/>
            <a:ext cx="570494" cy="715934"/>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2414" y="941045"/>
            <a:ext cx="729565" cy="689852"/>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4914" y="941044"/>
            <a:ext cx="655969" cy="655969"/>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8403" y="2954335"/>
            <a:ext cx="569670" cy="569670"/>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77406" y="2828048"/>
            <a:ext cx="713407" cy="689852"/>
          </a:xfrm>
          <a:prstGeom prst="rect">
            <a:avLst/>
          </a:prstGeom>
        </p:spPr>
      </p:pic>
      <p:pic>
        <p:nvPicPr>
          <p:cNvPr id="16" name="Picture 1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92414" y="2834153"/>
            <a:ext cx="688256" cy="689852"/>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74914" y="2834153"/>
            <a:ext cx="689852" cy="689852"/>
          </a:xfrm>
          <a:prstGeom prst="rect">
            <a:avLst/>
          </a:prstGeom>
        </p:spPr>
      </p:pic>
    </p:spTree>
    <p:extLst>
      <p:ext uri="{BB962C8B-B14F-4D97-AF65-F5344CB8AC3E}">
        <p14:creationId xmlns:p14="http://schemas.microsoft.com/office/powerpoint/2010/main" val="81046583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24" tIns="45712" rIns="91424" bIns="45712" numCol="1" anchor="ctr" anchorCtr="0" compatLnSpc="1">
            <a:prstTxWarp prst="textNoShape">
              <a:avLst/>
            </a:prstTxWarp>
          </a:bodyPr>
          <a:lstStyle/>
          <a:p>
            <a:pPr defTabSz="684213"/>
            <a:r>
              <a:rPr lang="en-US" altLang="ja-JP" sz="2475" dirty="0">
                <a:solidFill>
                  <a:schemeClr val="accent1"/>
                </a:solidFill>
                <a:latin typeface="+mj-ea"/>
                <a:cs typeface="Proxima Nova Light" charset="0"/>
              </a:rPr>
              <a:t>MX</a:t>
            </a:r>
            <a:r>
              <a:rPr lang="ja-JP" altLang="en-US" sz="2475" dirty="0">
                <a:solidFill>
                  <a:schemeClr val="accent1"/>
                </a:solidFill>
                <a:latin typeface="+mj-ea"/>
                <a:cs typeface="Proxima Nova Light" charset="0"/>
              </a:rPr>
              <a:t>による</a:t>
            </a:r>
            <a:r>
              <a:rPr lang="en-US" altLang="ja-JP" sz="2475" dirty="0">
                <a:solidFill>
                  <a:schemeClr val="accent1"/>
                </a:solidFill>
                <a:latin typeface="+mj-ea"/>
                <a:cs typeface="Proxima Nova Light" charset="0"/>
              </a:rPr>
              <a:t> Full SD-</a:t>
            </a:r>
            <a:r>
              <a:rPr lang="en-US" sz="2475" dirty="0">
                <a:solidFill>
                  <a:schemeClr val="accent1"/>
                </a:solidFill>
                <a:latin typeface="+mj-ea"/>
                <a:cs typeface="Proxima Nova Light" charset="0"/>
              </a:rPr>
              <a:t>WAN</a:t>
            </a:r>
          </a:p>
        </p:txBody>
      </p:sp>
      <p:sp>
        <p:nvSpPr>
          <p:cNvPr id="5" name="TextBox 4"/>
          <p:cNvSpPr txBox="1"/>
          <p:nvPr/>
        </p:nvSpPr>
        <p:spPr>
          <a:xfrm>
            <a:off x="378465" y="1162288"/>
            <a:ext cx="3561838" cy="1186287"/>
          </a:xfrm>
          <a:prstGeom prst="rect">
            <a:avLst/>
          </a:prstGeom>
          <a:noFill/>
        </p:spPr>
        <p:txBody>
          <a:bodyPr wrap="square" rtlCol="0">
            <a:spAutoFit/>
          </a:bodyPr>
          <a:lstStyle/>
          <a:p>
            <a:pPr>
              <a:lnSpc>
                <a:spcPct val="130000"/>
              </a:lnSpc>
            </a:pPr>
            <a:r>
              <a:rPr lang="ja-JP" altLang="en-US" sz="1499" dirty="0">
                <a:solidFill>
                  <a:srgbClr val="0096D6"/>
                </a:solidFill>
                <a:latin typeface="Meiryo" charset="-128"/>
                <a:ea typeface="Meiryo" charset="-128"/>
                <a:cs typeface="Meiryo" charset="-128"/>
              </a:rPr>
              <a:t>両アクティブな経路</a:t>
            </a:r>
            <a:r>
              <a:rPr lang="en-US" sz="1499" dirty="0">
                <a:solidFill>
                  <a:srgbClr val="0096D6"/>
                </a:solidFill>
                <a:latin typeface="Meiryo" charset="-128"/>
                <a:ea typeface="Meiryo" charset="-128"/>
                <a:cs typeface="Meiryo" charset="-128"/>
              </a:rPr>
              <a:t>:</a:t>
            </a:r>
          </a:p>
          <a:p>
            <a:pPr marL="253528" indent="-128549">
              <a:buClr>
                <a:srgbClr val="7AC043"/>
              </a:buClr>
              <a:buFont typeface="Arial"/>
              <a:buChar char="•"/>
            </a:pPr>
            <a:r>
              <a:rPr lang="en-US" sz="1200" dirty="0">
                <a:solidFill>
                  <a:srgbClr val="555555"/>
                </a:solidFill>
                <a:latin typeface="Meiryo" charset="-128"/>
                <a:ea typeface="Meiryo" charset="-128"/>
                <a:cs typeface="Meiryo" charset="-128"/>
              </a:rPr>
              <a:t>Active-active VPN</a:t>
            </a:r>
          </a:p>
          <a:p>
            <a:pPr marL="253528" indent="-128549">
              <a:buClr>
                <a:srgbClr val="7AC043"/>
              </a:buClr>
              <a:buFont typeface="Arial"/>
              <a:buChar char="•"/>
            </a:pPr>
            <a:r>
              <a:rPr lang="en-US" sz="1200" dirty="0">
                <a:solidFill>
                  <a:srgbClr val="555555"/>
                </a:solidFill>
                <a:latin typeface="Meiryo" charset="-128"/>
                <a:ea typeface="Meiryo" charset="-128"/>
                <a:cs typeface="Meiryo" charset="-128"/>
              </a:rPr>
              <a:t>Active-active VPN &amp; MPLS</a:t>
            </a:r>
          </a:p>
          <a:p>
            <a:pPr marL="253528" indent="-128549">
              <a:buFont typeface="Arial"/>
              <a:buChar char="•"/>
            </a:pPr>
            <a:endParaRPr lang="en-US" sz="1200" dirty="0">
              <a:solidFill>
                <a:srgbClr val="555555"/>
              </a:solidFill>
              <a:latin typeface="Meiryo" charset="-128"/>
              <a:ea typeface="Meiryo" charset="-128"/>
              <a:cs typeface="Meiryo" charset="-128"/>
            </a:endParaRPr>
          </a:p>
          <a:p>
            <a:pPr marL="124979">
              <a:lnSpc>
                <a:spcPct val="130000"/>
              </a:lnSpc>
            </a:pPr>
            <a:endParaRPr lang="en-US" sz="1200" dirty="0">
              <a:solidFill>
                <a:srgbClr val="0096D6"/>
              </a:solidFill>
              <a:latin typeface="Meiryo" charset="-128"/>
              <a:ea typeface="Meiryo" charset="-128"/>
              <a:cs typeface="Meiryo" charset="-128"/>
            </a:endParaRPr>
          </a:p>
        </p:txBody>
      </p:sp>
      <p:sp>
        <p:nvSpPr>
          <p:cNvPr id="6" name="TextBox 5"/>
          <p:cNvSpPr txBox="1"/>
          <p:nvPr/>
        </p:nvSpPr>
        <p:spPr>
          <a:xfrm>
            <a:off x="378482" y="3299263"/>
            <a:ext cx="3561837" cy="946221"/>
          </a:xfrm>
          <a:prstGeom prst="rect">
            <a:avLst/>
          </a:prstGeom>
          <a:noFill/>
        </p:spPr>
        <p:txBody>
          <a:bodyPr wrap="square" rtlCol="0">
            <a:spAutoFit/>
          </a:bodyPr>
          <a:lstStyle/>
          <a:p>
            <a:pPr>
              <a:lnSpc>
                <a:spcPct val="130000"/>
              </a:lnSpc>
            </a:pPr>
            <a:r>
              <a:rPr lang="en-US" sz="1499" dirty="0">
                <a:solidFill>
                  <a:srgbClr val="0096D6"/>
                </a:solidFill>
                <a:latin typeface="Meiryo" charset="-128"/>
                <a:ea typeface="Meiryo" charset="-128"/>
                <a:cs typeface="Meiryo" charset="-128"/>
              </a:rPr>
              <a:t>Policy-based routing (</a:t>
            </a:r>
            <a:r>
              <a:rPr lang="en-US" sz="1499" dirty="0" err="1">
                <a:solidFill>
                  <a:srgbClr val="0096D6"/>
                </a:solidFill>
                <a:latin typeface="Meiryo" charset="-128"/>
                <a:ea typeface="Meiryo" charset="-128"/>
                <a:cs typeface="Meiryo" charset="-128"/>
              </a:rPr>
              <a:t>PbR</a:t>
            </a:r>
            <a:r>
              <a:rPr lang="en-US" sz="1499" dirty="0">
                <a:solidFill>
                  <a:srgbClr val="0096D6"/>
                </a:solidFill>
                <a:latin typeface="Meiryo" charset="-128"/>
                <a:ea typeface="Meiryo" charset="-128"/>
                <a:cs typeface="Meiryo" charset="-128"/>
              </a:rPr>
              <a:t>) :</a:t>
            </a:r>
          </a:p>
          <a:p>
            <a:pPr marL="253528" indent="-128549">
              <a:buClr>
                <a:srgbClr val="7AC043"/>
              </a:buClr>
              <a:buFont typeface="Arial"/>
              <a:buChar char="•"/>
            </a:pPr>
            <a:r>
              <a:rPr lang="ja-JP" altLang="en-US" sz="1200" dirty="0">
                <a:solidFill>
                  <a:srgbClr val="555555"/>
                </a:solidFill>
                <a:latin typeface="Meiryo" charset="-128"/>
                <a:ea typeface="Meiryo" charset="-128"/>
                <a:cs typeface="Meiryo" charset="-128"/>
              </a:rPr>
              <a:t>通信の</a:t>
            </a:r>
            <a:r>
              <a:rPr lang="en-US" sz="1200" dirty="0">
                <a:solidFill>
                  <a:srgbClr val="555555"/>
                </a:solidFill>
                <a:latin typeface="Meiryo" charset="-128"/>
                <a:ea typeface="Meiryo" charset="-128"/>
                <a:cs typeface="Meiryo" charset="-128"/>
              </a:rPr>
              <a:t> protocol, subnet, source, destination</a:t>
            </a:r>
            <a:r>
              <a:rPr lang="ja-JP" altLang="en-US" sz="1200" dirty="0">
                <a:solidFill>
                  <a:srgbClr val="555555"/>
                </a:solidFill>
                <a:latin typeface="Meiryo" charset="-128"/>
                <a:ea typeface="Meiryo" charset="-128"/>
                <a:cs typeface="Meiryo" charset="-128"/>
              </a:rPr>
              <a:t>等にしたがって、アップリンクをアサイン可能</a:t>
            </a:r>
            <a:endParaRPr lang="en-US" sz="1200" dirty="0">
              <a:solidFill>
                <a:srgbClr val="555555"/>
              </a:solidFill>
              <a:latin typeface="Meiryo" charset="-128"/>
              <a:ea typeface="Meiryo" charset="-128"/>
              <a:cs typeface="Meiryo" charset="-128"/>
            </a:endParaRPr>
          </a:p>
        </p:txBody>
      </p:sp>
      <p:sp>
        <p:nvSpPr>
          <p:cNvPr id="8" name="TextBox 7"/>
          <p:cNvSpPr txBox="1"/>
          <p:nvPr/>
        </p:nvSpPr>
        <p:spPr>
          <a:xfrm>
            <a:off x="378482" y="2228274"/>
            <a:ext cx="3561837" cy="761555"/>
          </a:xfrm>
          <a:prstGeom prst="rect">
            <a:avLst/>
          </a:prstGeom>
          <a:noFill/>
        </p:spPr>
        <p:txBody>
          <a:bodyPr wrap="square" rtlCol="0">
            <a:spAutoFit/>
          </a:bodyPr>
          <a:lstStyle/>
          <a:p>
            <a:pPr>
              <a:lnSpc>
                <a:spcPct val="130000"/>
              </a:lnSpc>
            </a:pPr>
            <a:r>
              <a:rPr lang="ja-JP" altLang="en-US" sz="1499" dirty="0">
                <a:solidFill>
                  <a:srgbClr val="0096D6"/>
                </a:solidFill>
                <a:latin typeface="Meiryo" charset="-128"/>
                <a:ea typeface="Meiryo" charset="-128"/>
                <a:cs typeface="Meiryo" charset="-128"/>
              </a:rPr>
              <a:t>動的な経路の選択</a:t>
            </a:r>
            <a:r>
              <a:rPr lang="en-US" sz="1499" dirty="0">
                <a:solidFill>
                  <a:srgbClr val="0096D6"/>
                </a:solidFill>
                <a:latin typeface="Meiryo" charset="-128"/>
                <a:ea typeface="Meiryo" charset="-128"/>
                <a:cs typeface="Meiryo" charset="-128"/>
              </a:rPr>
              <a:t>:</a:t>
            </a:r>
          </a:p>
          <a:p>
            <a:pPr marL="253528" indent="-128549">
              <a:buClr>
                <a:srgbClr val="7AC043"/>
              </a:buClr>
              <a:buFont typeface="Arial"/>
              <a:buChar char="•"/>
            </a:pPr>
            <a:r>
              <a:rPr lang="ja-JP" altLang="en-US" sz="1200" dirty="0">
                <a:solidFill>
                  <a:srgbClr val="555555"/>
                </a:solidFill>
                <a:latin typeface="Meiryo" charset="-128"/>
                <a:ea typeface="Meiryo" charset="-128"/>
                <a:cs typeface="Meiryo" charset="-128"/>
              </a:rPr>
              <a:t>遅延や損失を鑑み、ベストな</a:t>
            </a:r>
            <a:r>
              <a:rPr lang="en-US" altLang="ja-JP" sz="1200" dirty="0">
                <a:solidFill>
                  <a:srgbClr val="555555"/>
                </a:solidFill>
                <a:latin typeface="Meiryo" charset="-128"/>
                <a:ea typeface="Meiryo" charset="-128"/>
                <a:cs typeface="Meiryo" charset="-128"/>
              </a:rPr>
              <a:t>VPN</a:t>
            </a:r>
            <a:r>
              <a:rPr lang="ja-JP" altLang="en-US" sz="1200" dirty="0">
                <a:solidFill>
                  <a:srgbClr val="555555"/>
                </a:solidFill>
                <a:latin typeface="Meiryo" charset="-128"/>
                <a:ea typeface="Meiryo" charset="-128"/>
                <a:cs typeface="Meiryo" charset="-128"/>
              </a:rPr>
              <a:t>トンネルを選択可能</a:t>
            </a:r>
            <a:endParaRPr lang="en-US" sz="1200" dirty="0">
              <a:solidFill>
                <a:srgbClr val="555555"/>
              </a:solidFill>
              <a:latin typeface="Meiryo" charset="-128"/>
              <a:ea typeface="Meiryo" charset="-128"/>
              <a:cs typeface="Meiryo" charset="-128"/>
            </a:endParaRPr>
          </a:p>
        </p:txBody>
      </p:sp>
      <p:grpSp>
        <p:nvGrpSpPr>
          <p:cNvPr id="12" name="Group 11"/>
          <p:cNvGrpSpPr/>
          <p:nvPr/>
        </p:nvGrpSpPr>
        <p:grpSpPr>
          <a:xfrm>
            <a:off x="4463195" y="830272"/>
            <a:ext cx="4588513" cy="4184815"/>
            <a:chOff x="5949300" y="1106424"/>
            <a:chExt cx="6119611" cy="5581206"/>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73250" y="4067576"/>
              <a:ext cx="4051855" cy="829614"/>
            </a:xfrm>
            <a:prstGeom prst="rect">
              <a:avLst/>
            </a:prstGeom>
          </p:spPr>
        </p:pic>
        <p:cxnSp>
          <p:nvCxnSpPr>
            <p:cNvPr id="14" name="Straight Arrow Connector 13"/>
            <p:cNvCxnSpPr/>
            <p:nvPr/>
          </p:nvCxnSpPr>
          <p:spPr>
            <a:xfrm flipV="1">
              <a:off x="9494645" y="2575825"/>
              <a:ext cx="0" cy="1515470"/>
            </a:xfrm>
            <a:prstGeom prst="straightConnector1">
              <a:avLst/>
            </a:prstGeom>
            <a:ln w="12700" cmpd="sng">
              <a:solidFill>
                <a:srgbClr val="7AC04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990018" y="2575825"/>
              <a:ext cx="0" cy="1515470"/>
            </a:xfrm>
            <a:prstGeom prst="straightConnector1">
              <a:avLst/>
            </a:prstGeom>
            <a:ln w="12700" cmpd="sng">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4"/>
            <a:stretch>
              <a:fillRect/>
            </a:stretch>
          </p:blipFill>
          <p:spPr>
            <a:xfrm>
              <a:off x="7583409" y="1106424"/>
              <a:ext cx="2310373" cy="1472029"/>
            </a:xfrm>
            <a:prstGeom prst="rect">
              <a:avLst/>
            </a:prstGeom>
          </p:spPr>
        </p:pic>
        <p:sp>
          <p:nvSpPr>
            <p:cNvPr id="17" name="TextBox 16"/>
            <p:cNvSpPr txBox="1"/>
            <p:nvPr/>
          </p:nvSpPr>
          <p:spPr>
            <a:xfrm>
              <a:off x="5949300" y="3153014"/>
              <a:ext cx="1952324" cy="631106"/>
            </a:xfrm>
            <a:prstGeom prst="rect">
              <a:avLst/>
            </a:prstGeom>
            <a:noFill/>
          </p:spPr>
          <p:txBody>
            <a:bodyPr wrap="none" rtlCol="0">
              <a:spAutoFit/>
            </a:bodyPr>
            <a:lstStyle/>
            <a:p>
              <a:r>
                <a:rPr lang="en-US" sz="825" b="1" dirty="0">
                  <a:solidFill>
                    <a:srgbClr val="626262"/>
                  </a:solidFill>
                </a:rPr>
                <a:t>WAN 1</a:t>
              </a:r>
            </a:p>
            <a:p>
              <a:r>
                <a:rPr lang="en-US" sz="825" dirty="0">
                  <a:solidFill>
                    <a:srgbClr val="626262"/>
                  </a:solidFill>
                </a:rPr>
                <a:t>Secure VPN tunnel (active)</a:t>
              </a:r>
            </a:p>
            <a:p>
              <a:r>
                <a:rPr lang="en-US" sz="825" dirty="0">
                  <a:solidFill>
                    <a:srgbClr val="626262"/>
                  </a:solidFill>
                </a:rPr>
                <a:t>Latency / loss &gt; threshold</a:t>
              </a:r>
            </a:p>
          </p:txBody>
        </p:sp>
        <p:sp>
          <p:nvSpPr>
            <p:cNvPr id="18" name="TextBox 17"/>
            <p:cNvSpPr txBox="1"/>
            <p:nvPr/>
          </p:nvSpPr>
          <p:spPr>
            <a:xfrm>
              <a:off x="9621371" y="3118116"/>
              <a:ext cx="1853981" cy="631106"/>
            </a:xfrm>
            <a:prstGeom prst="rect">
              <a:avLst/>
            </a:prstGeom>
            <a:noFill/>
          </p:spPr>
          <p:txBody>
            <a:bodyPr wrap="none" rtlCol="0">
              <a:spAutoFit/>
            </a:bodyPr>
            <a:lstStyle/>
            <a:p>
              <a:r>
                <a:rPr lang="en-US" sz="825" b="1" dirty="0">
                  <a:solidFill>
                    <a:srgbClr val="7AC043"/>
                  </a:solidFill>
                </a:rPr>
                <a:t>WAN 2</a:t>
              </a:r>
            </a:p>
            <a:p>
              <a:r>
                <a:rPr lang="en-US" sz="825" dirty="0">
                  <a:solidFill>
                    <a:srgbClr val="7AC043"/>
                  </a:solidFill>
                </a:rPr>
                <a:t>VPN tunnel (active)</a:t>
              </a:r>
            </a:p>
            <a:p>
              <a:r>
                <a:rPr lang="en-US" sz="825" dirty="0">
                  <a:solidFill>
                    <a:srgbClr val="7AC043"/>
                  </a:solidFill>
                </a:rPr>
                <a:t>Latency / loss &lt; threshold</a:t>
              </a:r>
            </a:p>
          </p:txBody>
        </p:sp>
        <p:grpSp>
          <p:nvGrpSpPr>
            <p:cNvPr id="19" name="Group 18"/>
            <p:cNvGrpSpPr/>
            <p:nvPr/>
          </p:nvGrpSpPr>
          <p:grpSpPr>
            <a:xfrm>
              <a:off x="8236755" y="5854095"/>
              <a:ext cx="895036" cy="356358"/>
              <a:chOff x="8236755" y="5854095"/>
              <a:chExt cx="895036" cy="356358"/>
            </a:xfrm>
          </p:grpSpPr>
          <p:sp>
            <p:nvSpPr>
              <p:cNvPr id="22" name="Rounded Rectangle 21"/>
              <p:cNvSpPr/>
              <p:nvPr/>
            </p:nvSpPr>
            <p:spPr>
              <a:xfrm>
                <a:off x="8236755" y="5854095"/>
                <a:ext cx="895036" cy="338667"/>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solidFill>
                    <a:srgbClr val="FFFFFF"/>
                  </a:solidFill>
                </a:endParaRPr>
              </a:p>
            </p:txBody>
          </p:sp>
          <p:sp>
            <p:nvSpPr>
              <p:cNvPr id="23" name="TextBox 22"/>
              <p:cNvSpPr txBox="1"/>
              <p:nvPr/>
            </p:nvSpPr>
            <p:spPr>
              <a:xfrm>
                <a:off x="8381896" y="5871810"/>
                <a:ext cx="626830" cy="338643"/>
              </a:xfrm>
              <a:prstGeom prst="rect">
                <a:avLst/>
              </a:prstGeom>
              <a:noFill/>
            </p:spPr>
            <p:txBody>
              <a:bodyPr wrap="none" rtlCol="0">
                <a:spAutoFit/>
              </a:bodyPr>
              <a:lstStyle/>
              <a:p>
                <a:r>
                  <a:rPr lang="en-US" sz="1050" dirty="0">
                    <a:solidFill>
                      <a:srgbClr val="0096D6"/>
                    </a:solidFill>
                  </a:rPr>
                  <a:t>Data</a:t>
                </a:r>
              </a:p>
            </p:txBody>
          </p:sp>
        </p:grpSp>
        <p:cxnSp>
          <p:nvCxnSpPr>
            <p:cNvPr id="20" name="Elbow Connector 19"/>
            <p:cNvCxnSpPr>
              <a:stCxn id="22" idx="0"/>
            </p:cNvCxnSpPr>
            <p:nvPr/>
          </p:nvCxnSpPr>
          <p:spPr>
            <a:xfrm rot="5400000" flipH="1" flipV="1">
              <a:off x="7397209" y="3865517"/>
              <a:ext cx="3275642" cy="701515"/>
            </a:xfrm>
            <a:prstGeom prst="bentConnector3">
              <a:avLst>
                <a:gd name="adj1" fmla="val 50000"/>
              </a:avLst>
            </a:prstGeom>
            <a:ln w="12700">
              <a:prstDash val="sys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245376" y="5486989"/>
              <a:ext cx="2823535" cy="1200641"/>
            </a:xfrm>
            <a:prstGeom prst="rect">
              <a:avLst/>
            </a:prstGeom>
            <a:noFill/>
          </p:spPr>
          <p:txBody>
            <a:bodyPr wrap="square" rtlCol="0">
              <a:spAutoFit/>
            </a:bodyPr>
            <a:lstStyle/>
            <a:p>
              <a:r>
                <a:rPr lang="en-US" sz="1050" dirty="0">
                  <a:solidFill>
                    <a:srgbClr val="0096D6"/>
                  </a:solidFill>
                  <a:latin typeface="Meiryo" charset="-128"/>
                  <a:ea typeface="Meiryo" charset="-128"/>
                  <a:cs typeface="Meiryo" charset="-128"/>
                </a:rPr>
                <a:t>L3 / L4 </a:t>
              </a:r>
              <a:r>
                <a:rPr lang="ja-JP" altLang="en-US" sz="1050" dirty="0">
                  <a:solidFill>
                    <a:srgbClr val="0096D6"/>
                  </a:solidFill>
                  <a:latin typeface="Meiryo" charset="-128"/>
                  <a:ea typeface="Meiryo" charset="-128"/>
                  <a:cs typeface="Meiryo" charset="-128"/>
                </a:rPr>
                <a:t>カテゴリによって、通常なら</a:t>
              </a:r>
              <a:r>
                <a:rPr lang="en-US" sz="1050" dirty="0">
                  <a:solidFill>
                    <a:srgbClr val="0096D6"/>
                  </a:solidFill>
                  <a:latin typeface="Meiryo" charset="-128"/>
                  <a:ea typeface="Meiryo" charset="-128"/>
                  <a:cs typeface="Meiryo" charset="-128"/>
                </a:rPr>
                <a:t>, this WAN 1 </a:t>
              </a:r>
              <a:r>
                <a:rPr lang="ja-JP" altLang="en-US" sz="1050" dirty="0">
                  <a:solidFill>
                    <a:srgbClr val="0096D6"/>
                  </a:solidFill>
                  <a:latin typeface="Meiryo" charset="-128"/>
                  <a:ea typeface="Meiryo" charset="-128"/>
                  <a:cs typeface="Meiryo" charset="-128"/>
                </a:rPr>
                <a:t>を流れるトラフィックが</a:t>
              </a:r>
              <a:r>
                <a:rPr lang="en-US" sz="1050" dirty="0">
                  <a:solidFill>
                    <a:srgbClr val="0096D6"/>
                  </a:solidFill>
                  <a:latin typeface="Meiryo" charset="-128"/>
                  <a:ea typeface="Meiryo" charset="-128"/>
                  <a:cs typeface="Meiryo" charset="-128"/>
                </a:rPr>
                <a:t>MX </a:t>
              </a:r>
              <a:r>
                <a:rPr lang="ja-JP" altLang="en-US" sz="1050" dirty="0">
                  <a:solidFill>
                    <a:srgbClr val="0096D6"/>
                  </a:solidFill>
                  <a:latin typeface="Meiryo" charset="-128"/>
                  <a:ea typeface="Meiryo" charset="-128"/>
                  <a:cs typeface="Meiryo" charset="-128"/>
                </a:rPr>
                <a:t>が遅延と損失の値から最適な経路は</a:t>
              </a:r>
              <a:r>
                <a:rPr lang="en-US" sz="1050" dirty="0">
                  <a:solidFill>
                    <a:srgbClr val="0096D6"/>
                  </a:solidFill>
                  <a:latin typeface="Meiryo" charset="-128"/>
                  <a:ea typeface="Meiryo" charset="-128"/>
                  <a:cs typeface="Meiryo" charset="-128"/>
                </a:rPr>
                <a:t>WAN 2</a:t>
              </a:r>
              <a:r>
                <a:rPr lang="ja-JP" altLang="en-US" sz="1050" dirty="0">
                  <a:solidFill>
                    <a:srgbClr val="0096D6"/>
                  </a:solidFill>
                  <a:latin typeface="Meiryo" charset="-128"/>
                  <a:ea typeface="Meiryo" charset="-128"/>
                  <a:cs typeface="Meiryo" charset="-128"/>
                </a:rPr>
                <a:t>経由と判断し転送</a:t>
              </a:r>
              <a:endParaRPr lang="en-US" sz="1050" dirty="0">
                <a:solidFill>
                  <a:srgbClr val="0096D6"/>
                </a:solidFill>
                <a:latin typeface="Meiryo" charset="-128"/>
                <a:ea typeface="Meiryo" charset="-128"/>
                <a:cs typeface="Meiryo" charset="-128"/>
              </a:endParaRPr>
            </a:p>
          </p:txBody>
        </p:sp>
      </p:grpSp>
    </p:spTree>
    <p:extLst>
      <p:ext uri="{BB962C8B-B14F-4D97-AF65-F5344CB8AC3E}">
        <p14:creationId xmlns:p14="http://schemas.microsoft.com/office/powerpoint/2010/main" val="1309233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042143" y="1410727"/>
            <a:ext cx="3365694" cy="3078872"/>
          </a:xfrm>
          <a:prstGeom prst="rect">
            <a:avLst/>
          </a:prstGeom>
          <a:gradFill flip="none" rotWithShape="1">
            <a:gsLst>
              <a:gs pos="0">
                <a:schemeClr val="bg1">
                  <a:lumMod val="95000"/>
                </a:schemeClr>
              </a:gs>
              <a:gs pos="55000">
                <a:schemeClr val="bg1"/>
              </a:gs>
            </a:gsLst>
            <a:lin ang="0" scaled="1"/>
            <a:tileRect/>
          </a:gradFill>
          <a:ln w="9525" cap="flat" cmpd="sng" algn="ctr">
            <a:noFill/>
            <a:prstDash val="solid"/>
            <a:round/>
            <a:headEnd type="none" w="med" len="med"/>
            <a:tailEnd type="none" w="med" len="med"/>
          </a:ln>
          <a:effectLst/>
        </p:spPr>
        <p:txBody>
          <a:bodyPr vert="horz" wrap="square" lIns="68562" tIns="34282" rIns="68562" bIns="34282" numCol="1" rtlCol="0" anchor="t" anchorCtr="0" compatLnSpc="1">
            <a:prstTxWarp prst="textNoShape">
              <a:avLst/>
            </a:prstTxWarp>
          </a:bodyPr>
          <a:lstStyle/>
          <a:p>
            <a:pPr eaLnBrk="0" fontAlgn="base" hangingPunct="0">
              <a:spcBef>
                <a:spcPct val="0"/>
              </a:spcBef>
              <a:spcAft>
                <a:spcPct val="0"/>
              </a:spcAft>
            </a:pPr>
            <a:endParaRPr lang="en-US" sz="2700">
              <a:latin typeface="Helvetica" charset="0"/>
            </a:endParaRPr>
          </a:p>
        </p:txBody>
      </p:sp>
      <p:sp>
        <p:nvSpPr>
          <p:cNvPr id="14" name="Left Brace 13"/>
          <p:cNvSpPr/>
          <p:nvPr/>
        </p:nvSpPr>
        <p:spPr bwMode="auto">
          <a:xfrm>
            <a:off x="4737345" y="1400279"/>
            <a:ext cx="371819" cy="3067018"/>
          </a:xfrm>
          <a:prstGeom prst="leftBrace">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68562" tIns="34282" rIns="68562" bIns="34282" numCol="1" rtlCol="0" anchor="t" anchorCtr="0" compatLnSpc="1">
            <a:prstTxWarp prst="textNoShape">
              <a:avLst/>
            </a:prstTxWarp>
          </a:bodyPr>
          <a:lstStyle/>
          <a:p>
            <a:pPr eaLnBrk="0" fontAlgn="base" hangingPunct="0">
              <a:spcBef>
                <a:spcPct val="0"/>
              </a:spcBef>
              <a:spcAft>
                <a:spcPct val="0"/>
              </a:spcAft>
            </a:pPr>
            <a:endParaRPr lang="en-US" sz="2700">
              <a:latin typeface="Helvetica" charset="0"/>
            </a:endParaRPr>
          </a:p>
        </p:txBody>
      </p:sp>
      <p:sp>
        <p:nvSpPr>
          <p:cNvPr id="16" name="TextBox 15"/>
          <p:cNvSpPr txBox="1"/>
          <p:nvPr/>
        </p:nvSpPr>
        <p:spPr>
          <a:xfrm>
            <a:off x="5839905" y="3320658"/>
            <a:ext cx="2321571" cy="992563"/>
          </a:xfrm>
          <a:prstGeom prst="rect">
            <a:avLst/>
          </a:prstGeom>
          <a:noFill/>
        </p:spPr>
        <p:txBody>
          <a:bodyPr wrap="square" lIns="68562" tIns="34282" rIns="68562" bIns="34282" rtlCol="0">
            <a:spAutoFit/>
          </a:bodyPr>
          <a:lstStyle/>
          <a:p>
            <a:pPr>
              <a:spcAft>
                <a:spcPts val="1200"/>
              </a:spcAft>
            </a:pPr>
            <a:r>
              <a:rPr lang="en-US" sz="1500" b="1" dirty="0">
                <a:solidFill>
                  <a:srgbClr val="435153"/>
                </a:solidFill>
              </a:rPr>
              <a:t>Application Control</a:t>
            </a:r>
            <a:r>
              <a:rPr lang="en-US" sz="1500" dirty="0">
                <a:solidFill>
                  <a:srgbClr val="435153"/>
                </a:solidFill>
              </a:rPr>
              <a:t> </a:t>
            </a:r>
            <a:br>
              <a:rPr lang="en-US" sz="1500" dirty="0">
                <a:solidFill>
                  <a:srgbClr val="435153"/>
                </a:solidFill>
              </a:rPr>
            </a:br>
            <a:r>
              <a:rPr lang="en-US" sz="1500" dirty="0">
                <a:solidFill>
                  <a:srgbClr val="435153"/>
                </a:solidFill>
              </a:rPr>
              <a:t>Web Caching, Traffic</a:t>
            </a:r>
            <a:br>
              <a:rPr lang="en-US" sz="1500" dirty="0">
                <a:solidFill>
                  <a:srgbClr val="435153"/>
                </a:solidFill>
              </a:rPr>
            </a:br>
            <a:r>
              <a:rPr lang="en-US" sz="1500" dirty="0">
                <a:solidFill>
                  <a:srgbClr val="435153"/>
                </a:solidFill>
              </a:rPr>
              <a:t>Shaping, Content Filtering</a:t>
            </a:r>
          </a:p>
        </p:txBody>
      </p:sp>
      <p:pic>
        <p:nvPicPr>
          <p:cNvPr id="17" name="Picture 16" descr="application-aware-firewal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5014" y="1561532"/>
            <a:ext cx="449933" cy="594626"/>
          </a:xfrm>
          <a:prstGeom prst="rect">
            <a:avLst/>
          </a:prstGeom>
        </p:spPr>
      </p:pic>
      <p:pic>
        <p:nvPicPr>
          <p:cNvPr id="18" name="Picture 17" descr="routin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4884" y="2624051"/>
            <a:ext cx="506006" cy="506006"/>
          </a:xfrm>
          <a:prstGeom prst="rect">
            <a:avLst/>
          </a:prstGeom>
        </p:spPr>
      </p:pic>
      <p:pic>
        <p:nvPicPr>
          <p:cNvPr id="19" name="Picture 18" descr="app-contro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2143" y="3356289"/>
            <a:ext cx="708646" cy="621245"/>
          </a:xfrm>
          <a:prstGeom prst="rect">
            <a:avLst/>
          </a:prstGeom>
        </p:spPr>
      </p:pic>
      <p:sp>
        <p:nvSpPr>
          <p:cNvPr id="20" name="Rectangle 19"/>
          <p:cNvSpPr/>
          <p:nvPr/>
        </p:nvSpPr>
        <p:spPr>
          <a:xfrm>
            <a:off x="5839907" y="1547222"/>
            <a:ext cx="2811486" cy="992563"/>
          </a:xfrm>
          <a:prstGeom prst="rect">
            <a:avLst/>
          </a:prstGeom>
        </p:spPr>
        <p:txBody>
          <a:bodyPr wrap="square" lIns="68562" tIns="34282" rIns="68562" bIns="34282">
            <a:spAutoFit/>
          </a:bodyPr>
          <a:lstStyle/>
          <a:p>
            <a:pPr>
              <a:spcAft>
                <a:spcPts val="1200"/>
              </a:spcAft>
            </a:pPr>
            <a:r>
              <a:rPr lang="en-US" sz="1500" b="1" dirty="0">
                <a:solidFill>
                  <a:srgbClr val="435153"/>
                </a:solidFill>
              </a:rPr>
              <a:t>Security - UTM</a:t>
            </a:r>
            <a:br>
              <a:rPr lang="en-US" sz="1500" b="1" dirty="0">
                <a:solidFill>
                  <a:srgbClr val="435153"/>
                </a:solidFill>
              </a:rPr>
            </a:br>
            <a:r>
              <a:rPr lang="en-US" sz="1500" dirty="0">
                <a:solidFill>
                  <a:srgbClr val="435153"/>
                </a:solidFill>
              </a:rPr>
              <a:t>NG Firewall, Client VPN, </a:t>
            </a:r>
            <a:br>
              <a:rPr lang="en-US" sz="1500" dirty="0">
                <a:solidFill>
                  <a:srgbClr val="435153"/>
                </a:solidFill>
              </a:rPr>
            </a:br>
            <a:r>
              <a:rPr lang="en-US" sz="1500" dirty="0">
                <a:solidFill>
                  <a:srgbClr val="435153"/>
                </a:solidFill>
              </a:rPr>
              <a:t>Site to Site VPN, IDS/IPS, Anti-Malware, Geo-Firewall</a:t>
            </a:r>
          </a:p>
        </p:txBody>
      </p:sp>
      <p:sp>
        <p:nvSpPr>
          <p:cNvPr id="21" name="Rectangle 20"/>
          <p:cNvSpPr/>
          <p:nvPr/>
        </p:nvSpPr>
        <p:spPr>
          <a:xfrm>
            <a:off x="5839908" y="2530809"/>
            <a:ext cx="2567931" cy="761731"/>
          </a:xfrm>
          <a:prstGeom prst="rect">
            <a:avLst/>
          </a:prstGeom>
        </p:spPr>
        <p:txBody>
          <a:bodyPr wrap="square" lIns="68562" tIns="34282" rIns="68562" bIns="34282">
            <a:spAutoFit/>
          </a:bodyPr>
          <a:lstStyle/>
          <a:p>
            <a:pPr>
              <a:spcAft>
                <a:spcPts val="1200"/>
              </a:spcAft>
            </a:pPr>
            <a:r>
              <a:rPr lang="en-US" sz="1500" b="1" dirty="0">
                <a:solidFill>
                  <a:srgbClr val="435153"/>
                </a:solidFill>
              </a:rPr>
              <a:t>Networking</a:t>
            </a:r>
            <a:r>
              <a:rPr lang="en-US" sz="1500" dirty="0">
                <a:solidFill>
                  <a:srgbClr val="435153"/>
                </a:solidFill>
              </a:rPr>
              <a:t> </a:t>
            </a:r>
            <a:br>
              <a:rPr lang="en-US" sz="1500" dirty="0">
                <a:solidFill>
                  <a:srgbClr val="435153"/>
                </a:solidFill>
              </a:rPr>
            </a:br>
            <a:r>
              <a:rPr lang="en-US" sz="1500" dirty="0">
                <a:solidFill>
                  <a:srgbClr val="435153"/>
                </a:solidFill>
              </a:rPr>
              <a:t>NAT/DHCP, 3G/4G Cellular, SD-WAN</a:t>
            </a:r>
          </a:p>
        </p:txBody>
      </p:sp>
      <p:pic>
        <p:nvPicPr>
          <p:cNvPr id="4" name="Picture 3" descr="mx-stack-twisted-cisco.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986" y="1521515"/>
            <a:ext cx="4943475" cy="2644452"/>
          </a:xfrm>
          <a:prstGeom prst="rect">
            <a:avLst/>
          </a:prstGeom>
        </p:spPr>
      </p:pic>
      <p:sp>
        <p:nvSpPr>
          <p:cNvPr id="15" name="Title 9"/>
          <p:cNvSpPr txBox="1">
            <a:spLocks/>
          </p:cNvSpPr>
          <p:nvPr/>
        </p:nvSpPr>
        <p:spPr>
          <a:xfrm>
            <a:off x="437766" y="287110"/>
            <a:ext cx="8345488" cy="731837"/>
          </a:xfrm>
          <a:prstGeom prst="rect">
            <a:avLst/>
          </a:prstGeom>
          <a:noFill/>
          <a:ln>
            <a:noFill/>
          </a:ln>
        </p:spPr>
        <p:txBody>
          <a:bodyPr vert="horz" wrap="square" lIns="91424" tIns="45712" rIns="91424" bIns="45712" numCol="1" anchor="ctr" anchorCtr="0" compatLnSpc="1">
            <a:prstTxWarp prst="textNoShape">
              <a:avLst/>
            </a:prstTxWarp>
          </a:bodyPr>
          <a:lstStyle>
            <a:lvl1pPr defTabSz="684213" eaLnBrk="1" hangingPunct="1">
              <a:lnSpc>
                <a:spcPct val="80000"/>
              </a:lnSpc>
              <a:defRPr kumimoji="1" lang="en-US" sz="2475">
                <a:solidFill>
                  <a:schemeClr val="accent1"/>
                </a:solidFill>
                <a:latin typeface="+mj-ea"/>
                <a:ea typeface="+mj-ea"/>
                <a:cs typeface="Proxima Nova Light" charset="0"/>
              </a:defRPr>
            </a:lvl1pPr>
            <a:lvl2pPr defTabSz="684213" eaLnBrk="1" hangingPunct="1">
              <a:lnSpc>
                <a:spcPct val="80000"/>
              </a:lnSpc>
              <a:defRPr kumimoji="1" sz="3200">
                <a:solidFill>
                  <a:srgbClr val="676767"/>
                </a:solidFill>
                <a:ea typeface="ＭＳ Ｐゴシック" charset="0"/>
                <a:cs typeface="CiscoSans" pitchFamily="34" charset="0"/>
              </a:defRPr>
            </a:lvl2pPr>
            <a:lvl3pPr defTabSz="684213" eaLnBrk="1" hangingPunct="1">
              <a:lnSpc>
                <a:spcPct val="80000"/>
              </a:lnSpc>
              <a:defRPr kumimoji="1" sz="3200">
                <a:solidFill>
                  <a:srgbClr val="676767"/>
                </a:solidFill>
                <a:ea typeface="ＭＳ Ｐゴシック" charset="0"/>
                <a:cs typeface="CiscoSans" pitchFamily="34" charset="0"/>
              </a:defRPr>
            </a:lvl3pPr>
            <a:lvl4pPr defTabSz="684213" eaLnBrk="1" hangingPunct="1">
              <a:lnSpc>
                <a:spcPct val="80000"/>
              </a:lnSpc>
              <a:defRPr kumimoji="1" sz="3200">
                <a:solidFill>
                  <a:srgbClr val="676767"/>
                </a:solidFill>
                <a:ea typeface="ＭＳ Ｐゴシック" charset="0"/>
                <a:cs typeface="CiscoSans" pitchFamily="34" charset="0"/>
              </a:defRPr>
            </a:lvl4pPr>
            <a:lvl5pPr defTabSz="684213" eaLnBrk="1" hangingPunct="1">
              <a:lnSpc>
                <a:spcPct val="80000"/>
              </a:lnSpc>
              <a:defRPr kumimoji="1" sz="3200">
                <a:solidFill>
                  <a:srgbClr val="676767"/>
                </a:solidFill>
                <a:ea typeface="ＭＳ Ｐゴシック" charset="0"/>
                <a:cs typeface="CiscoSans" pitchFamily="34" charset="0"/>
              </a:defRPr>
            </a:lvl5pPr>
            <a:lvl6pPr marL="457200" defTabSz="684213" fontAlgn="base">
              <a:lnSpc>
                <a:spcPct val="80000"/>
              </a:lnSpc>
              <a:spcBef>
                <a:spcPct val="0"/>
              </a:spcBef>
              <a:spcAft>
                <a:spcPct val="0"/>
              </a:spcAft>
              <a:defRPr kumimoji="1" sz="3200">
                <a:solidFill>
                  <a:srgbClr val="676767"/>
                </a:solidFill>
                <a:ea typeface="ＭＳ Ｐゴシック" charset="0"/>
              </a:defRPr>
            </a:lvl6pPr>
            <a:lvl7pPr marL="914400" defTabSz="684213" fontAlgn="base">
              <a:lnSpc>
                <a:spcPct val="80000"/>
              </a:lnSpc>
              <a:spcBef>
                <a:spcPct val="0"/>
              </a:spcBef>
              <a:spcAft>
                <a:spcPct val="0"/>
              </a:spcAft>
              <a:defRPr kumimoji="1" sz="3200">
                <a:solidFill>
                  <a:srgbClr val="676767"/>
                </a:solidFill>
                <a:ea typeface="ＭＳ Ｐゴシック" charset="0"/>
              </a:defRPr>
            </a:lvl7pPr>
            <a:lvl8pPr marL="1371600" defTabSz="684213" fontAlgn="base">
              <a:lnSpc>
                <a:spcPct val="80000"/>
              </a:lnSpc>
              <a:spcBef>
                <a:spcPct val="0"/>
              </a:spcBef>
              <a:spcAft>
                <a:spcPct val="0"/>
              </a:spcAft>
              <a:defRPr kumimoji="1" sz="3200">
                <a:solidFill>
                  <a:srgbClr val="676767"/>
                </a:solidFill>
                <a:ea typeface="ＭＳ Ｐゴシック" charset="0"/>
              </a:defRPr>
            </a:lvl8pPr>
            <a:lvl9pPr marL="1828800" defTabSz="684213" fontAlgn="base">
              <a:lnSpc>
                <a:spcPct val="80000"/>
              </a:lnSpc>
              <a:spcBef>
                <a:spcPct val="0"/>
              </a:spcBef>
              <a:spcAft>
                <a:spcPct val="0"/>
              </a:spcAft>
              <a:defRPr kumimoji="1" sz="3200">
                <a:solidFill>
                  <a:srgbClr val="676767"/>
                </a:solidFill>
                <a:ea typeface="ＭＳ Ｐゴシック" charset="0"/>
              </a:defRPr>
            </a:lvl9pPr>
          </a:lstStyle>
          <a:p>
            <a:r>
              <a:rPr lang="en-US" altLang="ja-JP" dirty="0"/>
              <a:t>MX </a:t>
            </a:r>
            <a:r>
              <a:rPr lang="ja-JP" altLang="en-US" dirty="0"/>
              <a:t>セキュリティアプライアンス</a:t>
            </a:r>
          </a:p>
        </p:txBody>
      </p:sp>
    </p:spTree>
    <p:extLst>
      <p:ext uri="{BB962C8B-B14F-4D97-AF65-F5344CB8AC3E}">
        <p14:creationId xmlns:p14="http://schemas.microsoft.com/office/powerpoint/2010/main" val="87115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l="-2"/>
          <a:stretch/>
        </p:blipFill>
        <p:spPr>
          <a:xfrm>
            <a:off x="5659942" y="765607"/>
            <a:ext cx="3013325" cy="660146"/>
          </a:xfrm>
          <a:prstGeom prst="rect">
            <a:avLst/>
          </a:prstGeom>
          <a:ln>
            <a:solidFill>
              <a:schemeClr val="bg1">
                <a:lumMod val="75000"/>
              </a:schemeClr>
            </a:solidFill>
          </a:ln>
        </p:spPr>
      </p:pic>
      <p:graphicFrame>
        <p:nvGraphicFramePr>
          <p:cNvPr id="6" name="Table 5"/>
          <p:cNvGraphicFramePr>
            <a:graphicFrameLocks noGrp="1"/>
          </p:cNvGraphicFramePr>
          <p:nvPr>
            <p:extLst/>
          </p:nvPr>
        </p:nvGraphicFramePr>
        <p:xfrm>
          <a:off x="154289" y="817696"/>
          <a:ext cx="5369393" cy="4196872"/>
        </p:xfrm>
        <a:graphic>
          <a:graphicData uri="http://schemas.openxmlformats.org/drawingml/2006/table">
            <a:tbl>
              <a:tblPr firstRow="1" bandRow="1">
                <a:tableStyleId>{2D5ABB26-0587-4C30-8999-92F81FD0307C}</a:tableStyleId>
              </a:tblPr>
              <a:tblGrid>
                <a:gridCol w="2508042">
                  <a:extLst>
                    <a:ext uri="{9D8B030D-6E8A-4147-A177-3AD203B41FA5}">
                      <a16:colId xmlns="" xmlns:a16="http://schemas.microsoft.com/office/drawing/2014/main" val="20000"/>
                    </a:ext>
                  </a:extLst>
                </a:gridCol>
                <a:gridCol w="2861351">
                  <a:extLst>
                    <a:ext uri="{9D8B030D-6E8A-4147-A177-3AD203B41FA5}">
                      <a16:colId xmlns="" xmlns:a16="http://schemas.microsoft.com/office/drawing/2014/main" val="20001"/>
                    </a:ext>
                  </a:extLst>
                </a:gridCol>
              </a:tblGrid>
              <a:tr h="368696">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b="1" dirty="0" err="1"/>
                        <a:t>Statefu</a:t>
                      </a:r>
                      <a:r>
                        <a:rPr lang="en-US" sz="1400" b="1" baseline="0" dirty="0" err="1"/>
                        <a:t>l</a:t>
                      </a:r>
                      <a:r>
                        <a:rPr lang="en-US" sz="1400" b="1" baseline="0" dirty="0"/>
                        <a:t> F</a:t>
                      </a:r>
                      <a:r>
                        <a:rPr lang="en-US" sz="1400" b="1" dirty="0"/>
                        <a:t>irewall</a:t>
                      </a:r>
                    </a:p>
                  </a:txBody>
                  <a:tcPr marL="68580" marR="68580" marT="34290" marB="1028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i="0" dirty="0">
                          <a:solidFill>
                            <a:srgbClr val="7F7F7F"/>
                          </a:solidFill>
                        </a:rPr>
                        <a:t>L3, L7 (NGFW)</a:t>
                      </a:r>
                    </a:p>
                  </a:txBody>
                  <a:tcPr marL="68580" marR="68580" marT="34290" marB="1028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368696">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b="1" baseline="0" dirty="0"/>
                        <a:t>IPS/IDS</a:t>
                      </a:r>
                      <a:endParaRPr lang="en-US" sz="1400" b="1" dirty="0"/>
                    </a:p>
                  </a:txBody>
                  <a:tcPr marL="68580" marR="68580" marT="34290" marB="1028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a:solidFill>
                            <a:schemeClr val="bg1">
                              <a:lumMod val="50000"/>
                            </a:schemeClr>
                          </a:solidFill>
                        </a:rPr>
                        <a:t>Snort </a:t>
                      </a:r>
                    </a:p>
                  </a:txBody>
                  <a:tcPr marL="68580" marR="68580" marT="34290" marB="1028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5486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b="1" baseline="0" dirty="0"/>
                        <a:t>Content Filtering</a:t>
                      </a:r>
                      <a:endParaRPr lang="en-US" sz="1400" b="1" dirty="0"/>
                    </a:p>
                  </a:txBody>
                  <a:tcPr marL="68580" marR="68580" marT="34290" marB="1028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i="0" dirty="0">
                          <a:solidFill>
                            <a:srgbClr val="7F7F7F"/>
                          </a:solidFill>
                        </a:rPr>
                        <a:t>4+ billions URLs </a:t>
                      </a:r>
                      <a:br>
                        <a:rPr lang="en-US" sz="1400" i="0" dirty="0">
                          <a:solidFill>
                            <a:srgbClr val="7F7F7F"/>
                          </a:solidFill>
                        </a:rPr>
                      </a:br>
                      <a:r>
                        <a:rPr lang="en-US" sz="1400" i="0" dirty="0">
                          <a:solidFill>
                            <a:srgbClr val="7F7F7F"/>
                          </a:solidFill>
                        </a:rPr>
                        <a:t>(Webroot </a:t>
                      </a:r>
                      <a:r>
                        <a:rPr lang="en-US" sz="1400" i="0" dirty="0" err="1">
                          <a:solidFill>
                            <a:srgbClr val="7F7F7F"/>
                          </a:solidFill>
                        </a:rPr>
                        <a:t>BrightCloud</a:t>
                      </a:r>
                      <a:r>
                        <a:rPr lang="en-US" sz="1400" i="0" dirty="0">
                          <a:solidFill>
                            <a:srgbClr val="7F7F7F"/>
                          </a:solidFill>
                        </a:rPr>
                        <a:t>)</a:t>
                      </a:r>
                    </a:p>
                  </a:txBody>
                  <a:tcPr marL="68580" marR="68580" marT="34290" marB="1028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34432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b="1" dirty="0"/>
                        <a:t>Geo-based</a:t>
                      </a:r>
                      <a:r>
                        <a:rPr lang="en-US" sz="1400" b="1" baseline="0" dirty="0"/>
                        <a:t> security</a:t>
                      </a:r>
                      <a:endParaRPr lang="en-US" sz="1400" b="1" dirty="0"/>
                    </a:p>
                  </a:txBody>
                  <a:tcPr marL="68580" marR="68580" marT="34290" marB="1028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i="0" baseline="0" dirty="0">
                          <a:solidFill>
                            <a:srgbClr val="7F7F7F"/>
                          </a:solidFill>
                        </a:rPr>
                        <a:t>Geo-filtering (Max Mind)</a:t>
                      </a:r>
                      <a:endParaRPr lang="en-US" sz="1400" i="0" dirty="0">
                        <a:solidFill>
                          <a:srgbClr val="7F7F7F"/>
                        </a:solidFill>
                      </a:endParaRPr>
                    </a:p>
                  </a:txBody>
                  <a:tcPr marL="68580" marR="68580" marT="34290" marB="1028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r h="6629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b="1" dirty="0"/>
                        <a:t>Malware Protection</a:t>
                      </a:r>
                    </a:p>
                  </a:txBody>
                  <a:tcPr marL="68580" marR="68580" marT="34290" marB="102870" anchor="ctr">
                    <a:lnT w="12700" cap="flat" cmpd="sng" algn="ctr">
                      <a:noFill/>
                      <a:prstDash val="solid"/>
                      <a:round/>
                      <a:headEnd type="none" w="med" len="med"/>
                      <a:tailEnd type="none" w="med" len="med"/>
                    </a:lnT>
                    <a:lnB>
                      <a:noFill/>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i="0" baseline="0">
                          <a:solidFill>
                            <a:srgbClr val="7F7F7F"/>
                          </a:solidFill>
                          <a:sym typeface="Wingdings"/>
                        </a:rPr>
                        <a:t>Cisco </a:t>
                      </a:r>
                      <a:r>
                        <a:rPr lang="en-US" sz="1400" i="0" baseline="0" dirty="0">
                          <a:solidFill>
                            <a:srgbClr val="7F7F7F"/>
                          </a:solidFill>
                          <a:sym typeface="Wingdings"/>
                        </a:rPr>
                        <a:t>AMP</a:t>
                      </a:r>
                    </a:p>
                    <a:p>
                      <a:pPr marL="0" marR="0" indent="0" algn="l" defTabSz="914400" rtl="0" eaLnBrk="1" fontAlgn="auto" latinLnBrk="0" hangingPunct="1">
                        <a:lnSpc>
                          <a:spcPct val="100000"/>
                        </a:lnSpc>
                        <a:spcBef>
                          <a:spcPts val="600"/>
                        </a:spcBef>
                        <a:spcAft>
                          <a:spcPts val="600"/>
                        </a:spcAft>
                        <a:buClrTx/>
                        <a:buSzTx/>
                        <a:buFontTx/>
                        <a:buNone/>
                        <a:tabLst/>
                        <a:defRPr/>
                      </a:pPr>
                      <a:r>
                        <a:rPr lang="en-US" sz="1400" i="0" baseline="0" dirty="0">
                          <a:solidFill>
                            <a:srgbClr val="7F7F7F"/>
                          </a:solidFill>
                          <a:sym typeface="Wingdings"/>
                        </a:rPr>
                        <a:t>AMP Threat Grid</a:t>
                      </a:r>
                      <a:endParaRPr lang="en-US" sz="1400" i="0" dirty="0">
                        <a:solidFill>
                          <a:srgbClr val="7F7F7F"/>
                        </a:solidFill>
                      </a:endParaRPr>
                    </a:p>
                  </a:txBody>
                  <a:tcPr marL="68580" marR="68580" marT="34290" marB="102870" anchor="ct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4"/>
                  </a:ext>
                </a:extLst>
              </a:tr>
              <a:tr h="3429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b="1" dirty="0"/>
                        <a:t>Client authentication</a:t>
                      </a:r>
                    </a:p>
                  </a:txBody>
                  <a:tcPr marL="68580" marR="68580" marT="34290" marB="102870" anchor="ctr">
                    <a:lnT w="12700" cap="flat" cmpd="sng" algn="ctr">
                      <a:noFill/>
                      <a:prstDash val="solid"/>
                      <a:round/>
                      <a:headEnd type="none" w="med" len="med"/>
                      <a:tailEnd type="none" w="med" len="med"/>
                    </a:lnT>
                    <a:lnB>
                      <a:noFill/>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i="0" dirty="0">
                          <a:solidFill>
                            <a:srgbClr val="7F7F7F"/>
                          </a:solidFill>
                        </a:rPr>
                        <a:t>AD, Radius, 802.1x</a:t>
                      </a:r>
                    </a:p>
                  </a:txBody>
                  <a:tcPr marL="68580" marR="68580" marT="34290" marB="102870" anchor="ct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5"/>
                  </a:ext>
                </a:extLst>
              </a:tr>
              <a:tr h="342900">
                <a:tc>
                  <a:txBody>
                    <a:bodyPr/>
                    <a:lstStyle/>
                    <a:p>
                      <a:r>
                        <a:rPr lang="en-US" sz="1400" b="1" kern="1200" dirty="0">
                          <a:solidFill>
                            <a:schemeClr val="tx1"/>
                          </a:solidFill>
                          <a:latin typeface="+mn-lt"/>
                          <a:ea typeface="+mn-ea"/>
                          <a:cs typeface="+mn-cs"/>
                        </a:rPr>
                        <a:t>SOC</a:t>
                      </a:r>
                    </a:p>
                  </a:txBody>
                  <a:tcPr marL="68580" marR="68580" marT="34290" marB="102870" anchor="ctr">
                    <a:lnT w="12700" cap="flat" cmpd="sng" algn="ctr">
                      <a:noFill/>
                      <a:prstDash val="solid"/>
                      <a:round/>
                      <a:headEnd type="none" w="med" len="med"/>
                      <a:tailEnd type="none" w="med" len="med"/>
                    </a:lnT>
                    <a:lnB>
                      <a:noFill/>
                    </a:lnB>
                  </a:tcPr>
                </a:tc>
                <a:tc>
                  <a:txBody>
                    <a:bodyPr/>
                    <a:lstStyle/>
                    <a:p>
                      <a:r>
                        <a:rPr lang="en-US" sz="1400" i="0" kern="1200" dirty="0">
                          <a:solidFill>
                            <a:srgbClr val="7F7F7F"/>
                          </a:solidFill>
                          <a:latin typeface="+mn-lt"/>
                          <a:ea typeface="+mn-ea"/>
                          <a:cs typeface="+mn-cs"/>
                        </a:rPr>
                        <a:t>Single pane of glass security center</a:t>
                      </a:r>
                    </a:p>
                  </a:txBody>
                  <a:tcPr marL="68580" marR="68580" marT="34290" marB="102870" anchor="ct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6"/>
                  </a:ext>
                </a:extLst>
              </a:tr>
              <a:tr h="3429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b="1"/>
                        <a:t>Firmware </a:t>
                      </a:r>
                      <a:r>
                        <a:rPr lang="en-US" sz="1400" b="1" dirty="0"/>
                        <a:t>freshness</a:t>
                      </a:r>
                    </a:p>
                  </a:txBody>
                  <a:tcPr marL="68580" marR="68580" marT="34290" marB="102870" anchor="ctr">
                    <a:lnT w="12700" cap="flat" cmpd="sng" algn="ctr">
                      <a:noFill/>
                      <a:prstDash val="solid"/>
                      <a:round/>
                      <a:headEnd type="none" w="med" len="med"/>
                      <a:tailEnd type="none" w="med" len="med"/>
                    </a:lnT>
                    <a:lnB>
                      <a:noFill/>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i="0" dirty="0">
                          <a:solidFill>
                            <a:srgbClr val="7F7F7F"/>
                          </a:solidFill>
                        </a:rPr>
                        <a:t>Continuous security updates</a:t>
                      </a:r>
                    </a:p>
                  </a:txBody>
                  <a:tcPr marL="68580" marR="68580" marT="34290" marB="102870" anchor="ct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7"/>
                  </a:ext>
                </a:extLst>
              </a:tr>
              <a:tr h="5486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b="1" dirty="0"/>
                        <a:t>PCI compliance</a:t>
                      </a:r>
                    </a:p>
                  </a:txBody>
                  <a:tcPr marL="68580" marR="68580" marT="34290" marB="102870" anchor="ctr">
                    <a:lnT w="12700" cap="flat" cmpd="sng" algn="ctr">
                      <a:no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i="0" dirty="0">
                          <a:solidFill>
                            <a:srgbClr val="7F7F7F"/>
                          </a:solidFill>
                        </a:rPr>
                        <a:t>PCI</a:t>
                      </a:r>
                      <a:r>
                        <a:rPr lang="en-US" sz="1400" i="0" baseline="0" dirty="0">
                          <a:solidFill>
                            <a:srgbClr val="7F7F7F"/>
                          </a:solidFill>
                        </a:rPr>
                        <a:t> 3.1 certified cloud-based management</a:t>
                      </a:r>
                      <a:endParaRPr lang="en-US" sz="1400" i="0" dirty="0">
                        <a:solidFill>
                          <a:srgbClr val="7F7F7F"/>
                        </a:solidFill>
                      </a:endParaRPr>
                    </a:p>
                  </a:txBody>
                  <a:tcPr marL="68580" marR="68580" marT="34290" marB="102870" anchor="ctr">
                    <a:lnT w="12700" cap="flat" cmpd="sng" algn="ctr">
                      <a:noFill/>
                      <a:prstDash val="solid"/>
                      <a:round/>
                      <a:headEnd type="none" w="med" len="med"/>
                      <a:tailEnd type="none" w="med" len="med"/>
                    </a:lnT>
                  </a:tcPr>
                </a:tc>
                <a:extLst>
                  <a:ext uri="{0D108BD9-81ED-4DB2-BD59-A6C34878D82A}">
                    <a16:rowId xmlns="" xmlns:a16="http://schemas.microsoft.com/office/drawing/2014/main" val="10008"/>
                  </a:ext>
                </a:extLst>
              </a:tr>
            </a:tbl>
          </a:graphicData>
        </a:graphic>
      </p:graphicFrame>
      <p:pic>
        <p:nvPicPr>
          <p:cNvPr id="3" name="Picture 2"/>
          <p:cNvPicPr>
            <a:picLocks noChangeAspect="1"/>
          </p:cNvPicPr>
          <p:nvPr/>
        </p:nvPicPr>
        <p:blipFill>
          <a:blip r:embed="rId4"/>
          <a:stretch>
            <a:fillRect/>
          </a:stretch>
        </p:blipFill>
        <p:spPr>
          <a:xfrm>
            <a:off x="5659941" y="1965047"/>
            <a:ext cx="3008222" cy="2684799"/>
          </a:xfrm>
          <a:prstGeom prst="rect">
            <a:avLst/>
          </a:prstGeom>
          <a:ln>
            <a:solidFill>
              <a:schemeClr val="bg1">
                <a:lumMod val="75000"/>
              </a:schemeClr>
            </a:solidFill>
          </a:ln>
        </p:spPr>
      </p:pic>
      <p:sp>
        <p:nvSpPr>
          <p:cNvPr id="7" name="Title 9"/>
          <p:cNvSpPr txBox="1">
            <a:spLocks/>
          </p:cNvSpPr>
          <p:nvPr/>
        </p:nvSpPr>
        <p:spPr>
          <a:xfrm>
            <a:off x="237044" y="226313"/>
            <a:ext cx="8345488" cy="731837"/>
          </a:xfrm>
          <a:prstGeom prst="rect">
            <a:avLst/>
          </a:prstGeom>
          <a:noFill/>
          <a:ln>
            <a:noFill/>
          </a:ln>
        </p:spPr>
        <p:txBody>
          <a:bodyPr vert="horz" wrap="square" lIns="91424" tIns="45712" rIns="91424" bIns="45712" numCol="1" anchor="ctr" anchorCtr="0" compatLnSpc="1">
            <a:prstTxWarp prst="textNoShape">
              <a:avLst/>
            </a:prstTxWarp>
          </a:bodyPr>
          <a:lstStyle>
            <a:lvl1pPr defTabSz="684213" eaLnBrk="1" hangingPunct="1">
              <a:lnSpc>
                <a:spcPct val="80000"/>
              </a:lnSpc>
              <a:defRPr kumimoji="1" lang="en-US" sz="2475">
                <a:solidFill>
                  <a:schemeClr val="accent1"/>
                </a:solidFill>
                <a:latin typeface="+mj-ea"/>
                <a:ea typeface="+mj-ea"/>
                <a:cs typeface="Proxima Nova Light" charset="0"/>
              </a:defRPr>
            </a:lvl1pPr>
            <a:lvl2pPr defTabSz="684213" eaLnBrk="1" hangingPunct="1">
              <a:lnSpc>
                <a:spcPct val="80000"/>
              </a:lnSpc>
              <a:defRPr kumimoji="1" sz="3200">
                <a:solidFill>
                  <a:srgbClr val="676767"/>
                </a:solidFill>
                <a:ea typeface="ＭＳ Ｐゴシック" charset="0"/>
                <a:cs typeface="CiscoSans" pitchFamily="34" charset="0"/>
              </a:defRPr>
            </a:lvl2pPr>
            <a:lvl3pPr defTabSz="684213" eaLnBrk="1" hangingPunct="1">
              <a:lnSpc>
                <a:spcPct val="80000"/>
              </a:lnSpc>
              <a:defRPr kumimoji="1" sz="3200">
                <a:solidFill>
                  <a:srgbClr val="676767"/>
                </a:solidFill>
                <a:ea typeface="ＭＳ Ｐゴシック" charset="0"/>
                <a:cs typeface="CiscoSans" pitchFamily="34" charset="0"/>
              </a:defRPr>
            </a:lvl3pPr>
            <a:lvl4pPr defTabSz="684213" eaLnBrk="1" hangingPunct="1">
              <a:lnSpc>
                <a:spcPct val="80000"/>
              </a:lnSpc>
              <a:defRPr kumimoji="1" sz="3200">
                <a:solidFill>
                  <a:srgbClr val="676767"/>
                </a:solidFill>
                <a:ea typeface="ＭＳ Ｐゴシック" charset="0"/>
                <a:cs typeface="CiscoSans" pitchFamily="34" charset="0"/>
              </a:defRPr>
            </a:lvl4pPr>
            <a:lvl5pPr defTabSz="684213" eaLnBrk="1" hangingPunct="1">
              <a:lnSpc>
                <a:spcPct val="80000"/>
              </a:lnSpc>
              <a:defRPr kumimoji="1" sz="3200">
                <a:solidFill>
                  <a:srgbClr val="676767"/>
                </a:solidFill>
                <a:ea typeface="ＭＳ Ｐゴシック" charset="0"/>
                <a:cs typeface="CiscoSans" pitchFamily="34" charset="0"/>
              </a:defRPr>
            </a:lvl5pPr>
            <a:lvl6pPr marL="457200" defTabSz="684213" fontAlgn="base">
              <a:lnSpc>
                <a:spcPct val="80000"/>
              </a:lnSpc>
              <a:spcBef>
                <a:spcPct val="0"/>
              </a:spcBef>
              <a:spcAft>
                <a:spcPct val="0"/>
              </a:spcAft>
              <a:defRPr kumimoji="1" sz="3200">
                <a:solidFill>
                  <a:srgbClr val="676767"/>
                </a:solidFill>
                <a:ea typeface="ＭＳ Ｐゴシック" charset="0"/>
              </a:defRPr>
            </a:lvl6pPr>
            <a:lvl7pPr marL="914400" defTabSz="684213" fontAlgn="base">
              <a:lnSpc>
                <a:spcPct val="80000"/>
              </a:lnSpc>
              <a:spcBef>
                <a:spcPct val="0"/>
              </a:spcBef>
              <a:spcAft>
                <a:spcPct val="0"/>
              </a:spcAft>
              <a:defRPr kumimoji="1" sz="3200">
                <a:solidFill>
                  <a:srgbClr val="676767"/>
                </a:solidFill>
                <a:ea typeface="ＭＳ Ｐゴシック" charset="0"/>
              </a:defRPr>
            </a:lvl7pPr>
            <a:lvl8pPr marL="1371600" defTabSz="684213" fontAlgn="base">
              <a:lnSpc>
                <a:spcPct val="80000"/>
              </a:lnSpc>
              <a:spcBef>
                <a:spcPct val="0"/>
              </a:spcBef>
              <a:spcAft>
                <a:spcPct val="0"/>
              </a:spcAft>
              <a:defRPr kumimoji="1" sz="3200">
                <a:solidFill>
                  <a:srgbClr val="676767"/>
                </a:solidFill>
                <a:ea typeface="ＭＳ Ｐゴシック" charset="0"/>
              </a:defRPr>
            </a:lvl8pPr>
            <a:lvl9pPr marL="1828800" defTabSz="684213" fontAlgn="base">
              <a:lnSpc>
                <a:spcPct val="80000"/>
              </a:lnSpc>
              <a:spcBef>
                <a:spcPct val="0"/>
              </a:spcBef>
              <a:spcAft>
                <a:spcPct val="0"/>
              </a:spcAft>
              <a:defRPr kumimoji="1" sz="3200">
                <a:solidFill>
                  <a:srgbClr val="676767"/>
                </a:solidFill>
                <a:ea typeface="ＭＳ Ｐゴシック" charset="0"/>
              </a:defRPr>
            </a:lvl9pPr>
          </a:lstStyle>
          <a:p>
            <a:r>
              <a:rPr lang="en-US" altLang="ja-JP" dirty="0"/>
              <a:t>MX </a:t>
            </a:r>
            <a:r>
              <a:rPr lang="ja-JP" altLang="en-US" dirty="0"/>
              <a:t>が提供できる様々な機能</a:t>
            </a:r>
          </a:p>
        </p:txBody>
      </p:sp>
    </p:spTree>
    <p:extLst>
      <p:ext uri="{BB962C8B-B14F-4D97-AF65-F5344CB8AC3E}">
        <p14:creationId xmlns:p14="http://schemas.microsoft.com/office/powerpoint/2010/main" val="753136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Shape 317"/>
          <p:cNvSpPr txBox="1">
            <a:spLocks noGrp="1"/>
          </p:cNvSpPr>
          <p:nvPr>
            <p:ph type="title"/>
          </p:nvPr>
        </p:nvSpPr>
        <p:spPr>
          <a:xfrm>
            <a:off x="244373" y="103685"/>
            <a:ext cx="9289062" cy="603347"/>
          </a:xfrm>
          <a:prstGeom prst="rect">
            <a:avLst/>
          </a:prstGeom>
          <a:noFill/>
          <a:ln>
            <a:noFill/>
          </a:ln>
        </p:spPr>
        <p:txBody>
          <a:bodyPr vert="horz" wrap="square" lIns="91424" tIns="45712" rIns="91424" bIns="45712" numCol="1" anchor="ctr" anchorCtr="0" compatLnSpc="1">
            <a:prstTxWarp prst="textNoShape">
              <a:avLst/>
            </a:prstTxWarp>
          </a:bodyPr>
          <a:lstStyle/>
          <a:p>
            <a:pPr defTabSz="684213"/>
            <a:r>
              <a:rPr lang="en-US" altLang="ja-JP" sz="2475" dirty="0">
                <a:solidFill>
                  <a:schemeClr val="accent1"/>
                </a:solidFill>
                <a:latin typeface="+mj-ea"/>
                <a:cs typeface="Proxima Nova Light" charset="0"/>
              </a:rPr>
              <a:t>MX</a:t>
            </a:r>
            <a:r>
              <a:rPr lang="ja-JP" altLang="en-US" sz="2475" dirty="0">
                <a:solidFill>
                  <a:schemeClr val="accent1"/>
                </a:solidFill>
                <a:latin typeface="+mj-ea"/>
                <a:cs typeface="Proxima Nova Light" charset="0"/>
              </a:rPr>
              <a:t>ラインナップ（</a:t>
            </a:r>
            <a:r>
              <a:rPr lang="en-US" altLang="ja-JP" sz="2475" dirty="0">
                <a:solidFill>
                  <a:schemeClr val="accent1"/>
                </a:solidFill>
                <a:latin typeface="+mj-ea"/>
                <a:cs typeface="Proxima Nova Light" charset="0"/>
              </a:rPr>
              <a:t>NGFW</a:t>
            </a:r>
            <a:r>
              <a:rPr lang="ja-JP" altLang="en-US" sz="2475" dirty="0">
                <a:solidFill>
                  <a:schemeClr val="accent1"/>
                </a:solidFill>
                <a:latin typeface="+mj-ea"/>
                <a:cs typeface="Proxima Nova Light" charset="0"/>
              </a:rPr>
              <a:t>、</a:t>
            </a:r>
            <a:r>
              <a:rPr lang="en-US" altLang="ja-JP" sz="2475" dirty="0">
                <a:solidFill>
                  <a:schemeClr val="accent1"/>
                </a:solidFill>
                <a:latin typeface="+mj-ea"/>
                <a:cs typeface="Proxima Nova Light" charset="0"/>
              </a:rPr>
              <a:t>VPN</a:t>
            </a:r>
            <a:r>
              <a:rPr lang="ja-JP" altLang="en-US" sz="2475" dirty="0">
                <a:solidFill>
                  <a:schemeClr val="accent1"/>
                </a:solidFill>
                <a:latin typeface="+mj-ea"/>
                <a:cs typeface="Proxima Nova Light" charset="0"/>
              </a:rPr>
              <a:t>・</a:t>
            </a:r>
            <a:r>
              <a:rPr lang="en-US" altLang="ja-JP" sz="2475" dirty="0">
                <a:solidFill>
                  <a:schemeClr val="accent1"/>
                </a:solidFill>
                <a:latin typeface="+mj-ea"/>
                <a:cs typeface="Proxima Nova Light" charset="0"/>
              </a:rPr>
              <a:t>AP</a:t>
            </a:r>
            <a:r>
              <a:rPr lang="ja-JP" altLang="en-US" sz="2475" dirty="0">
                <a:solidFill>
                  <a:schemeClr val="accent1"/>
                </a:solidFill>
                <a:latin typeface="+mj-ea"/>
                <a:cs typeface="Proxima Nova Light" charset="0"/>
              </a:rPr>
              <a:t>通信終端装置</a:t>
            </a:r>
            <a:r>
              <a:rPr lang="en-US" altLang="ja-JP" sz="2475" dirty="0">
                <a:solidFill>
                  <a:schemeClr val="accent1"/>
                </a:solidFill>
                <a:latin typeface="+mj-ea"/>
                <a:cs typeface="Proxima Nova Light" charset="0"/>
              </a:rPr>
              <a:t>)</a:t>
            </a:r>
            <a:endParaRPr lang="en-US" sz="2475" dirty="0">
              <a:solidFill>
                <a:schemeClr val="accent1"/>
              </a:solidFill>
              <a:latin typeface="+mj-ea"/>
              <a:cs typeface="Proxima Nova Light" charset="0"/>
            </a:endParaRPr>
          </a:p>
        </p:txBody>
      </p:sp>
      <p:sp>
        <p:nvSpPr>
          <p:cNvPr id="318" name="Shape 318"/>
          <p:cNvSpPr txBox="1"/>
          <p:nvPr/>
        </p:nvSpPr>
        <p:spPr>
          <a:xfrm>
            <a:off x="702788" y="1354336"/>
            <a:ext cx="1378757" cy="249466"/>
          </a:xfrm>
          <a:prstGeom prst="rect">
            <a:avLst/>
          </a:prstGeom>
          <a:noFill/>
          <a:ln>
            <a:noFill/>
          </a:ln>
        </p:spPr>
        <p:txBody>
          <a:bodyPr lIns="68552" tIns="34266" rIns="68552" bIns="34266" anchor="t" anchorCtr="0">
            <a:noAutofit/>
          </a:bodyPr>
          <a:lstStyle/>
          <a:p>
            <a:pPr>
              <a:buSzPct val="25000"/>
            </a:pPr>
            <a:r>
              <a:rPr lang="en-US" sz="1050" smtClean="0">
                <a:solidFill>
                  <a:srgbClr val="435153"/>
                </a:solidFill>
                <a:latin typeface="Arial"/>
                <a:ea typeface="Arial"/>
                <a:cs typeface="Arial"/>
                <a:sym typeface="Arial"/>
              </a:rPr>
              <a:t>MX64/64W/65/65W</a:t>
            </a:r>
            <a:endParaRPr lang="en-US" sz="1050">
              <a:solidFill>
                <a:srgbClr val="435153"/>
              </a:solidFill>
              <a:latin typeface="Arial"/>
              <a:ea typeface="Arial"/>
              <a:cs typeface="Arial"/>
              <a:sym typeface="Arial"/>
            </a:endParaRPr>
          </a:p>
        </p:txBody>
      </p:sp>
      <p:sp>
        <p:nvSpPr>
          <p:cNvPr id="319" name="Shape 319"/>
          <p:cNvSpPr txBox="1"/>
          <p:nvPr/>
        </p:nvSpPr>
        <p:spPr>
          <a:xfrm>
            <a:off x="978204" y="2126035"/>
            <a:ext cx="489430" cy="230773"/>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MX84</a:t>
            </a:r>
          </a:p>
        </p:txBody>
      </p:sp>
      <p:sp>
        <p:nvSpPr>
          <p:cNvPr id="320" name="Shape 320"/>
          <p:cNvSpPr txBox="1"/>
          <p:nvPr/>
        </p:nvSpPr>
        <p:spPr>
          <a:xfrm>
            <a:off x="978211" y="2829762"/>
            <a:ext cx="564992" cy="230773"/>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MX100</a:t>
            </a:r>
          </a:p>
        </p:txBody>
      </p:sp>
      <p:sp>
        <p:nvSpPr>
          <p:cNvPr id="321" name="Shape 321"/>
          <p:cNvSpPr txBox="1"/>
          <p:nvPr/>
        </p:nvSpPr>
        <p:spPr>
          <a:xfrm>
            <a:off x="1040094" y="3470740"/>
            <a:ext cx="564992" cy="230773"/>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MX400</a:t>
            </a:r>
          </a:p>
        </p:txBody>
      </p:sp>
      <p:sp>
        <p:nvSpPr>
          <p:cNvPr id="322" name="Shape 322"/>
          <p:cNvSpPr txBox="1"/>
          <p:nvPr/>
        </p:nvSpPr>
        <p:spPr>
          <a:xfrm>
            <a:off x="1057522" y="4351605"/>
            <a:ext cx="564992" cy="230773"/>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MX600</a:t>
            </a:r>
          </a:p>
        </p:txBody>
      </p:sp>
      <p:cxnSp>
        <p:nvCxnSpPr>
          <p:cNvPr id="323" name="Shape 323"/>
          <p:cNvCxnSpPr/>
          <p:nvPr/>
        </p:nvCxnSpPr>
        <p:spPr>
          <a:xfrm rot="10800000" flipH="1">
            <a:off x="586877" y="3760968"/>
            <a:ext cx="6394091" cy="16138"/>
          </a:xfrm>
          <a:prstGeom prst="straightConnector1">
            <a:avLst/>
          </a:prstGeom>
          <a:noFill/>
          <a:ln w="12700" cap="flat" cmpd="sng">
            <a:solidFill>
              <a:srgbClr val="BFBFBF"/>
            </a:solidFill>
            <a:prstDash val="dash"/>
            <a:round/>
            <a:headEnd type="none" w="med" len="med"/>
            <a:tailEnd type="none" w="med" len="med"/>
          </a:ln>
        </p:spPr>
      </p:cxnSp>
      <p:cxnSp>
        <p:nvCxnSpPr>
          <p:cNvPr id="324" name="Shape 324"/>
          <p:cNvCxnSpPr/>
          <p:nvPr/>
        </p:nvCxnSpPr>
        <p:spPr>
          <a:xfrm rot="10800000" flipH="1">
            <a:off x="644656" y="3052161"/>
            <a:ext cx="6394091" cy="16138"/>
          </a:xfrm>
          <a:prstGeom prst="straightConnector1">
            <a:avLst/>
          </a:prstGeom>
          <a:noFill/>
          <a:ln w="12700" cap="flat" cmpd="sng">
            <a:solidFill>
              <a:srgbClr val="BFBFBF"/>
            </a:solidFill>
            <a:prstDash val="dash"/>
            <a:round/>
            <a:headEnd type="none" w="med" len="med"/>
            <a:tailEnd type="none" w="med" len="med"/>
          </a:ln>
        </p:spPr>
      </p:cxnSp>
      <p:cxnSp>
        <p:nvCxnSpPr>
          <p:cNvPr id="325" name="Shape 325"/>
          <p:cNvCxnSpPr/>
          <p:nvPr/>
        </p:nvCxnSpPr>
        <p:spPr>
          <a:xfrm rot="10800000" flipH="1">
            <a:off x="589555" y="2327222"/>
            <a:ext cx="6394091" cy="16138"/>
          </a:xfrm>
          <a:prstGeom prst="straightConnector1">
            <a:avLst/>
          </a:prstGeom>
          <a:noFill/>
          <a:ln w="12700" cap="flat" cmpd="sng">
            <a:solidFill>
              <a:srgbClr val="BFBFBF"/>
            </a:solidFill>
            <a:prstDash val="dash"/>
            <a:round/>
            <a:headEnd type="none" w="med" len="med"/>
            <a:tailEnd type="none" w="med" len="med"/>
          </a:ln>
        </p:spPr>
      </p:cxnSp>
      <p:cxnSp>
        <p:nvCxnSpPr>
          <p:cNvPr id="326" name="Shape 326"/>
          <p:cNvCxnSpPr/>
          <p:nvPr/>
        </p:nvCxnSpPr>
        <p:spPr>
          <a:xfrm rot="10800000" flipH="1">
            <a:off x="644656" y="1600944"/>
            <a:ext cx="6394091" cy="16138"/>
          </a:xfrm>
          <a:prstGeom prst="straightConnector1">
            <a:avLst/>
          </a:prstGeom>
          <a:noFill/>
          <a:ln w="12700" cap="flat" cmpd="sng">
            <a:solidFill>
              <a:srgbClr val="BFBFBF"/>
            </a:solidFill>
            <a:prstDash val="dash"/>
            <a:round/>
            <a:headEnd type="none" w="med" len="med"/>
            <a:tailEnd type="none" w="med" len="med"/>
          </a:ln>
        </p:spPr>
      </p:cxnSp>
      <p:sp>
        <p:nvSpPr>
          <p:cNvPr id="329" name="Shape 329"/>
          <p:cNvSpPr txBox="1"/>
          <p:nvPr/>
        </p:nvSpPr>
        <p:spPr>
          <a:xfrm>
            <a:off x="2535707" y="1090023"/>
            <a:ext cx="1428384" cy="392312"/>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Small branches </a:t>
            </a:r>
          </a:p>
          <a:p>
            <a:pPr>
              <a:buSzPct val="25000"/>
            </a:pPr>
            <a:r>
              <a:rPr lang="en-US" sz="1050">
                <a:solidFill>
                  <a:srgbClr val="435153"/>
                </a:solidFill>
                <a:latin typeface="Arial"/>
                <a:ea typeface="Arial"/>
                <a:cs typeface="Arial"/>
                <a:sym typeface="Arial"/>
              </a:rPr>
              <a:t>(~50 users)</a:t>
            </a:r>
          </a:p>
        </p:txBody>
      </p:sp>
      <p:sp>
        <p:nvSpPr>
          <p:cNvPr id="330" name="Shape 330"/>
          <p:cNvSpPr txBox="1"/>
          <p:nvPr/>
        </p:nvSpPr>
        <p:spPr>
          <a:xfrm>
            <a:off x="2680969" y="798245"/>
            <a:ext cx="872052" cy="276927"/>
          </a:xfrm>
          <a:prstGeom prst="rect">
            <a:avLst/>
          </a:prstGeom>
          <a:noFill/>
          <a:ln>
            <a:noFill/>
          </a:ln>
        </p:spPr>
        <p:txBody>
          <a:bodyPr lIns="68552" tIns="34266" rIns="68552" bIns="34266" anchor="t" anchorCtr="0">
            <a:noAutofit/>
          </a:bodyPr>
          <a:lstStyle/>
          <a:p>
            <a:pPr>
              <a:buSzPct val="25000"/>
            </a:pPr>
            <a:r>
              <a:rPr lang="ja-JP" altLang="en-US" sz="1400" b="1" dirty="0" smtClean="0">
                <a:solidFill>
                  <a:srgbClr val="435153"/>
                </a:solidFill>
                <a:latin typeface="Meiryo" charset="-128"/>
                <a:ea typeface="Meiryo" charset="-128"/>
                <a:cs typeface="Meiryo" charset="-128"/>
                <a:sym typeface="Arial"/>
              </a:rPr>
              <a:t>適応範囲</a:t>
            </a:r>
            <a:endParaRPr lang="en-US" sz="1400" b="1" dirty="0">
              <a:solidFill>
                <a:srgbClr val="435153"/>
              </a:solidFill>
              <a:latin typeface="Meiryo" charset="-128"/>
              <a:ea typeface="Meiryo" charset="-128"/>
              <a:cs typeface="Meiryo" charset="-128"/>
              <a:sym typeface="Arial"/>
            </a:endParaRPr>
          </a:p>
        </p:txBody>
      </p:sp>
      <p:sp>
        <p:nvSpPr>
          <p:cNvPr id="331" name="Shape 331"/>
          <p:cNvSpPr txBox="1"/>
          <p:nvPr/>
        </p:nvSpPr>
        <p:spPr>
          <a:xfrm>
            <a:off x="5871347" y="789940"/>
            <a:ext cx="1840409" cy="276927"/>
          </a:xfrm>
          <a:prstGeom prst="rect">
            <a:avLst/>
          </a:prstGeom>
          <a:noFill/>
          <a:ln>
            <a:noFill/>
          </a:ln>
        </p:spPr>
        <p:txBody>
          <a:bodyPr lIns="68552" tIns="34266" rIns="68552" bIns="34266" anchor="t" anchorCtr="0">
            <a:noAutofit/>
          </a:bodyPr>
          <a:lstStyle/>
          <a:p>
            <a:pPr>
              <a:buSzPct val="25000"/>
            </a:pPr>
            <a:r>
              <a:rPr lang="ja-JP" altLang="en-US" sz="1050" b="1" dirty="0">
                <a:solidFill>
                  <a:srgbClr val="435153"/>
                </a:solidFill>
                <a:latin typeface="Meiryo" charset="-128"/>
                <a:ea typeface="Meiryo" charset="-128"/>
                <a:cs typeface="Meiryo" charset="-128"/>
                <a:sym typeface="Arial"/>
              </a:rPr>
              <a:t>アドバンスドセキュリティスループット</a:t>
            </a:r>
            <a:endParaRPr lang="en-US" sz="1050" b="1" dirty="0">
              <a:solidFill>
                <a:srgbClr val="435153"/>
              </a:solidFill>
              <a:latin typeface="Meiryo" charset="-128"/>
              <a:ea typeface="Meiryo" charset="-128"/>
              <a:cs typeface="Meiryo" charset="-128"/>
              <a:sym typeface="Arial"/>
            </a:endParaRPr>
          </a:p>
        </p:txBody>
      </p:sp>
      <p:sp>
        <p:nvSpPr>
          <p:cNvPr id="332" name="Shape 332"/>
          <p:cNvSpPr txBox="1"/>
          <p:nvPr/>
        </p:nvSpPr>
        <p:spPr>
          <a:xfrm>
            <a:off x="6388283" y="1200429"/>
            <a:ext cx="1166963" cy="230773"/>
          </a:xfrm>
          <a:prstGeom prst="rect">
            <a:avLst/>
          </a:prstGeom>
          <a:noFill/>
          <a:ln>
            <a:noFill/>
          </a:ln>
        </p:spPr>
        <p:txBody>
          <a:bodyPr lIns="68552" tIns="34266" rIns="68552" bIns="34266" anchor="t" anchorCtr="0">
            <a:noAutofit/>
          </a:bodyPr>
          <a:lstStyle/>
          <a:p>
            <a:pPr>
              <a:buSzPct val="25000"/>
            </a:pPr>
            <a:r>
              <a:rPr lang="en-US" sz="1050" dirty="0" smtClean="0">
                <a:solidFill>
                  <a:srgbClr val="404040"/>
                </a:solidFill>
                <a:latin typeface="Arial"/>
                <a:ea typeface="Arial"/>
                <a:cs typeface="Arial"/>
                <a:sym typeface="Arial"/>
              </a:rPr>
              <a:t>200</a:t>
            </a:r>
            <a:r>
              <a:rPr lang="en-US" sz="1050" dirty="0" smtClean="0">
                <a:solidFill>
                  <a:srgbClr val="FF0000"/>
                </a:solidFill>
                <a:latin typeface="Arial"/>
                <a:ea typeface="Arial"/>
                <a:cs typeface="Arial"/>
                <a:sym typeface="Arial"/>
              </a:rPr>
              <a:t> </a:t>
            </a:r>
            <a:r>
              <a:rPr lang="en-US" sz="1050" dirty="0">
                <a:solidFill>
                  <a:srgbClr val="435153"/>
                </a:solidFill>
                <a:latin typeface="Arial"/>
                <a:ea typeface="Arial"/>
                <a:cs typeface="Arial"/>
                <a:sym typeface="Arial"/>
              </a:rPr>
              <a:t>Mbps</a:t>
            </a:r>
          </a:p>
        </p:txBody>
      </p:sp>
      <p:sp>
        <p:nvSpPr>
          <p:cNvPr id="333" name="Shape 333"/>
          <p:cNvSpPr txBox="1"/>
          <p:nvPr/>
        </p:nvSpPr>
        <p:spPr>
          <a:xfrm>
            <a:off x="2535707" y="4014046"/>
            <a:ext cx="1428384" cy="392312"/>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Large branch/campus (~10,000 users)</a:t>
            </a:r>
          </a:p>
        </p:txBody>
      </p:sp>
      <p:sp>
        <p:nvSpPr>
          <p:cNvPr id="334" name="Shape 334"/>
          <p:cNvSpPr txBox="1"/>
          <p:nvPr/>
        </p:nvSpPr>
        <p:spPr>
          <a:xfrm>
            <a:off x="2535707" y="3137983"/>
            <a:ext cx="1428384" cy="392312"/>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Large branch/campus (~2,000 users)</a:t>
            </a:r>
          </a:p>
        </p:txBody>
      </p:sp>
      <p:sp>
        <p:nvSpPr>
          <p:cNvPr id="335" name="Shape 335"/>
          <p:cNvSpPr txBox="1"/>
          <p:nvPr/>
        </p:nvSpPr>
        <p:spPr>
          <a:xfrm>
            <a:off x="2535712" y="1699846"/>
            <a:ext cx="1515863" cy="392312"/>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Mid-size branches </a:t>
            </a:r>
          </a:p>
          <a:p>
            <a:pPr>
              <a:buSzPct val="25000"/>
            </a:pPr>
            <a:r>
              <a:rPr lang="en-US" sz="1050">
                <a:solidFill>
                  <a:srgbClr val="435153"/>
                </a:solidFill>
                <a:latin typeface="Arial"/>
                <a:ea typeface="Arial"/>
                <a:cs typeface="Arial"/>
                <a:sym typeface="Arial"/>
              </a:rPr>
              <a:t>(~200 users)</a:t>
            </a:r>
          </a:p>
        </p:txBody>
      </p:sp>
      <p:sp>
        <p:nvSpPr>
          <p:cNvPr id="336" name="Shape 336"/>
          <p:cNvSpPr txBox="1"/>
          <p:nvPr/>
        </p:nvSpPr>
        <p:spPr>
          <a:xfrm>
            <a:off x="2545064" y="2427384"/>
            <a:ext cx="1515863" cy="392312"/>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Mid-size branches </a:t>
            </a:r>
          </a:p>
          <a:p>
            <a:pPr>
              <a:buSzPct val="25000"/>
            </a:pPr>
            <a:r>
              <a:rPr lang="en-US" sz="1050">
                <a:solidFill>
                  <a:srgbClr val="435153"/>
                </a:solidFill>
                <a:latin typeface="Arial"/>
                <a:ea typeface="Arial"/>
                <a:cs typeface="Arial"/>
                <a:sym typeface="Arial"/>
              </a:rPr>
              <a:t>(~500 users)</a:t>
            </a:r>
          </a:p>
        </p:txBody>
      </p:sp>
      <p:sp>
        <p:nvSpPr>
          <p:cNvPr id="337" name="Shape 337"/>
          <p:cNvSpPr txBox="1"/>
          <p:nvPr/>
        </p:nvSpPr>
        <p:spPr>
          <a:xfrm>
            <a:off x="4141638" y="789940"/>
            <a:ext cx="1494532" cy="276927"/>
          </a:xfrm>
          <a:prstGeom prst="rect">
            <a:avLst/>
          </a:prstGeom>
          <a:noFill/>
          <a:ln>
            <a:noFill/>
          </a:ln>
        </p:spPr>
        <p:txBody>
          <a:bodyPr lIns="68552" tIns="34266" rIns="68552" bIns="34266" anchor="t" anchorCtr="0">
            <a:noAutofit/>
          </a:bodyPr>
          <a:lstStyle/>
          <a:p>
            <a:pPr>
              <a:buSzPct val="25000"/>
            </a:pPr>
            <a:r>
              <a:rPr lang="ja-JP" altLang="en-US" sz="1400" b="1" dirty="0" smtClean="0">
                <a:solidFill>
                  <a:srgbClr val="435153"/>
                </a:solidFill>
                <a:latin typeface="Meiryo" charset="-128"/>
                <a:ea typeface="Meiryo" charset="-128"/>
                <a:cs typeface="Meiryo" charset="-128"/>
                <a:sym typeface="Arial"/>
              </a:rPr>
              <a:t>機能</a:t>
            </a:r>
            <a:endParaRPr lang="en-US" sz="1400" b="1" dirty="0">
              <a:solidFill>
                <a:srgbClr val="435153"/>
              </a:solidFill>
              <a:latin typeface="Meiryo" charset="-128"/>
              <a:ea typeface="Meiryo" charset="-128"/>
              <a:cs typeface="Meiryo" charset="-128"/>
              <a:sym typeface="Arial"/>
            </a:endParaRPr>
          </a:p>
        </p:txBody>
      </p:sp>
      <p:sp>
        <p:nvSpPr>
          <p:cNvPr id="338" name="Shape 338"/>
          <p:cNvSpPr txBox="1"/>
          <p:nvPr/>
        </p:nvSpPr>
        <p:spPr>
          <a:xfrm>
            <a:off x="4132276" y="1199310"/>
            <a:ext cx="1347684" cy="230773"/>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Wireless (MX64W)</a:t>
            </a:r>
          </a:p>
        </p:txBody>
      </p:sp>
      <p:sp>
        <p:nvSpPr>
          <p:cNvPr id="339" name="Shape 339"/>
          <p:cNvSpPr txBox="1"/>
          <p:nvPr/>
        </p:nvSpPr>
        <p:spPr>
          <a:xfrm>
            <a:off x="6413782" y="1861239"/>
            <a:ext cx="1166963" cy="230773"/>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300 Mbps</a:t>
            </a:r>
          </a:p>
        </p:txBody>
      </p:sp>
      <p:sp>
        <p:nvSpPr>
          <p:cNvPr id="340" name="Shape 340"/>
          <p:cNvSpPr txBox="1"/>
          <p:nvPr/>
        </p:nvSpPr>
        <p:spPr>
          <a:xfrm>
            <a:off x="4132266" y="1737032"/>
            <a:ext cx="2018893" cy="392312"/>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2x SFP ports</a:t>
            </a:r>
          </a:p>
          <a:p>
            <a:pPr>
              <a:buSzPct val="25000"/>
            </a:pPr>
            <a:r>
              <a:rPr lang="en-US" sz="1050">
                <a:solidFill>
                  <a:srgbClr val="435153"/>
                </a:solidFill>
                <a:latin typeface="Arial"/>
                <a:ea typeface="Arial"/>
                <a:cs typeface="Arial"/>
                <a:sym typeface="Arial"/>
              </a:rPr>
              <a:t>1 TB Storage for Web Caching</a:t>
            </a:r>
          </a:p>
        </p:txBody>
      </p:sp>
      <p:sp>
        <p:nvSpPr>
          <p:cNvPr id="341" name="Shape 341"/>
          <p:cNvSpPr txBox="1"/>
          <p:nvPr/>
        </p:nvSpPr>
        <p:spPr>
          <a:xfrm>
            <a:off x="6413782" y="2574782"/>
            <a:ext cx="1166963" cy="230773"/>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600 Mbps</a:t>
            </a:r>
          </a:p>
        </p:txBody>
      </p:sp>
      <p:sp>
        <p:nvSpPr>
          <p:cNvPr id="342" name="Shape 342"/>
          <p:cNvSpPr txBox="1"/>
          <p:nvPr/>
        </p:nvSpPr>
        <p:spPr>
          <a:xfrm>
            <a:off x="4131573" y="2472097"/>
            <a:ext cx="2180404" cy="392312"/>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2x SFP ports</a:t>
            </a:r>
          </a:p>
          <a:p>
            <a:pPr>
              <a:buSzPct val="25000"/>
            </a:pPr>
            <a:r>
              <a:rPr lang="en-US" sz="1050">
                <a:solidFill>
                  <a:srgbClr val="435153"/>
                </a:solidFill>
                <a:latin typeface="Arial"/>
                <a:ea typeface="Arial"/>
                <a:cs typeface="Arial"/>
                <a:sym typeface="Arial"/>
              </a:rPr>
              <a:t>1 TB Storage for Web Caching</a:t>
            </a:r>
          </a:p>
        </p:txBody>
      </p:sp>
      <p:sp>
        <p:nvSpPr>
          <p:cNvPr id="343" name="Shape 343"/>
          <p:cNvSpPr txBox="1"/>
          <p:nvPr/>
        </p:nvSpPr>
        <p:spPr>
          <a:xfrm>
            <a:off x="6455422" y="3280311"/>
            <a:ext cx="678887" cy="230773"/>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1 Gbps</a:t>
            </a:r>
          </a:p>
        </p:txBody>
      </p:sp>
      <p:sp>
        <p:nvSpPr>
          <p:cNvPr id="344" name="Shape 344"/>
          <p:cNvSpPr txBox="1"/>
          <p:nvPr/>
        </p:nvSpPr>
        <p:spPr>
          <a:xfrm>
            <a:off x="6447352" y="4120827"/>
            <a:ext cx="1166963" cy="230773"/>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1 Gbps</a:t>
            </a:r>
          </a:p>
        </p:txBody>
      </p:sp>
      <p:sp>
        <p:nvSpPr>
          <p:cNvPr id="345" name="Shape 345"/>
          <p:cNvSpPr txBox="1"/>
          <p:nvPr/>
        </p:nvSpPr>
        <p:spPr>
          <a:xfrm>
            <a:off x="4133557" y="3149066"/>
            <a:ext cx="2400603" cy="553854"/>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SFP (1 Gpbs), and SFP+ (10 Gbps) interfaces</a:t>
            </a:r>
          </a:p>
          <a:p>
            <a:pPr>
              <a:buSzPct val="25000"/>
            </a:pPr>
            <a:r>
              <a:rPr lang="en-US" sz="1050">
                <a:solidFill>
                  <a:srgbClr val="435153"/>
                </a:solidFill>
                <a:latin typeface="Arial"/>
                <a:ea typeface="Arial"/>
                <a:cs typeface="Arial"/>
                <a:sym typeface="Arial"/>
              </a:rPr>
              <a:t>1 TB Storage for Web Caching</a:t>
            </a:r>
          </a:p>
        </p:txBody>
      </p:sp>
      <p:pic>
        <p:nvPicPr>
          <p:cNvPr id="348" name="Shape 3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1072" y="2519326"/>
            <a:ext cx="1462535" cy="286228"/>
          </a:xfrm>
          <a:prstGeom prst="rect">
            <a:avLst/>
          </a:prstGeom>
          <a:noFill/>
          <a:ln>
            <a:noFill/>
          </a:ln>
        </p:spPr>
      </p:pic>
      <p:pic>
        <p:nvPicPr>
          <p:cNvPr id="349" name="Shape 34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6884" y="1821810"/>
            <a:ext cx="1409323" cy="247741"/>
          </a:xfrm>
          <a:prstGeom prst="rect">
            <a:avLst/>
          </a:prstGeom>
          <a:noFill/>
          <a:ln>
            <a:noFill/>
          </a:ln>
        </p:spPr>
      </p:pic>
      <p:pic>
        <p:nvPicPr>
          <p:cNvPr id="350" name="Shape 35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1350" y="3093193"/>
            <a:ext cx="1847779" cy="385745"/>
          </a:xfrm>
          <a:prstGeom prst="rect">
            <a:avLst/>
          </a:prstGeom>
          <a:noFill/>
          <a:ln>
            <a:noFill/>
          </a:ln>
        </p:spPr>
      </p:pic>
      <p:pic>
        <p:nvPicPr>
          <p:cNvPr id="351" name="Shape 35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87214" y="3832621"/>
            <a:ext cx="1933022" cy="539054"/>
          </a:xfrm>
          <a:prstGeom prst="rect">
            <a:avLst/>
          </a:prstGeom>
          <a:noFill/>
          <a:ln>
            <a:noFill/>
          </a:ln>
        </p:spPr>
      </p:pic>
      <p:pic>
        <p:nvPicPr>
          <p:cNvPr id="352" name="Shape 35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44657" y="676312"/>
            <a:ext cx="1169209" cy="685655"/>
          </a:xfrm>
          <a:prstGeom prst="rect">
            <a:avLst/>
          </a:prstGeom>
          <a:noFill/>
          <a:ln>
            <a:noFill/>
          </a:ln>
        </p:spPr>
      </p:pic>
      <p:sp>
        <p:nvSpPr>
          <p:cNvPr id="353" name="Shape 353"/>
          <p:cNvSpPr txBox="1"/>
          <p:nvPr/>
        </p:nvSpPr>
        <p:spPr>
          <a:xfrm>
            <a:off x="4131254" y="3910365"/>
            <a:ext cx="2400603" cy="553854"/>
          </a:xfrm>
          <a:prstGeom prst="rect">
            <a:avLst/>
          </a:prstGeom>
          <a:noFill/>
          <a:ln>
            <a:noFill/>
          </a:ln>
        </p:spPr>
        <p:txBody>
          <a:bodyPr lIns="68552" tIns="34266" rIns="68552" bIns="34266" anchor="t" anchorCtr="0">
            <a:noAutofit/>
          </a:bodyPr>
          <a:lstStyle/>
          <a:p>
            <a:pPr>
              <a:buSzPct val="25000"/>
            </a:pPr>
            <a:r>
              <a:rPr lang="en-US" sz="1050">
                <a:solidFill>
                  <a:srgbClr val="435153"/>
                </a:solidFill>
                <a:latin typeface="Arial"/>
                <a:ea typeface="Arial"/>
                <a:cs typeface="Arial"/>
                <a:sym typeface="Arial"/>
              </a:rPr>
              <a:t>SFP (1 Gpbs), and SFP+ (10 Gbps) interfaces</a:t>
            </a:r>
          </a:p>
          <a:p>
            <a:pPr>
              <a:buSzPct val="25000"/>
            </a:pPr>
            <a:r>
              <a:rPr lang="en-US" sz="1050">
                <a:solidFill>
                  <a:srgbClr val="435153"/>
                </a:solidFill>
                <a:latin typeface="Arial"/>
                <a:ea typeface="Arial"/>
                <a:cs typeface="Arial"/>
                <a:sym typeface="Arial"/>
              </a:rPr>
              <a:t>4 TB Storage for Web Caching</a:t>
            </a:r>
          </a:p>
        </p:txBody>
      </p:sp>
    </p:spTree>
    <p:extLst>
      <p:ext uri="{BB962C8B-B14F-4D97-AF65-F5344CB8AC3E}">
        <p14:creationId xmlns:p14="http://schemas.microsoft.com/office/powerpoint/2010/main" val="249156537"/>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tch_stack_mockup.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6988" y="816507"/>
            <a:ext cx="4817671" cy="2520089"/>
          </a:xfrm>
          <a:prstGeom prst="rect">
            <a:avLst/>
          </a:prstGeom>
        </p:spPr>
      </p:pic>
      <p:sp>
        <p:nvSpPr>
          <p:cNvPr id="2" name="Title 1"/>
          <p:cNvSpPr>
            <a:spLocks noGrp="1"/>
          </p:cNvSpPr>
          <p:nvPr>
            <p:ph type="title"/>
          </p:nvPr>
        </p:nvSpPr>
        <p:spPr>
          <a:xfrm>
            <a:off x="287098" y="169105"/>
            <a:ext cx="8345488" cy="731837"/>
          </a:xfrm>
          <a:noFill/>
          <a:ln>
            <a:noFill/>
          </a:ln>
        </p:spPr>
        <p:txBody>
          <a:bodyPr vert="horz" wrap="square" lIns="91424" tIns="45712" rIns="91424" bIns="45712" numCol="1" anchor="ctr" anchorCtr="0" compatLnSpc="1">
            <a:prstTxWarp prst="textNoShape">
              <a:avLst/>
            </a:prstTxWarp>
          </a:bodyPr>
          <a:lstStyle/>
          <a:p>
            <a:r>
              <a:rPr lang="en-US" sz="2475" dirty="0">
                <a:solidFill>
                  <a:schemeClr val="accent1"/>
                </a:solidFill>
                <a:latin typeface="+mj-ea"/>
                <a:ea typeface="+mj-ea"/>
                <a:cs typeface="Proxima Nova Light" charset="0"/>
              </a:rPr>
              <a:t>MS </a:t>
            </a:r>
            <a:r>
              <a:rPr lang="ja-JP" altLang="en-US" sz="2475" dirty="0">
                <a:solidFill>
                  <a:schemeClr val="accent1"/>
                </a:solidFill>
                <a:latin typeface="+mj-ea"/>
                <a:ea typeface="+mj-ea"/>
                <a:cs typeface="Proxima Nova Light" charset="0"/>
              </a:rPr>
              <a:t>アクセス</a:t>
            </a:r>
            <a:r>
              <a:rPr lang="en-US" altLang="ja-JP" sz="2475" dirty="0">
                <a:solidFill>
                  <a:schemeClr val="accent1"/>
                </a:solidFill>
                <a:latin typeface="+mj-ea"/>
                <a:ea typeface="+mj-ea"/>
                <a:cs typeface="Proxima Nova Light" charset="0"/>
              </a:rPr>
              <a:t>&amp;</a:t>
            </a:r>
            <a:r>
              <a:rPr lang="ja-JP" altLang="en-US" sz="2475" dirty="0">
                <a:solidFill>
                  <a:schemeClr val="accent1"/>
                </a:solidFill>
                <a:latin typeface="+mj-ea"/>
                <a:ea typeface="+mj-ea"/>
                <a:cs typeface="Proxima Nova Light" charset="0"/>
              </a:rPr>
              <a:t>集約スイッチ</a:t>
            </a:r>
            <a:endParaRPr lang="en-US" sz="2475" dirty="0">
              <a:solidFill>
                <a:schemeClr val="accent1"/>
              </a:solidFill>
              <a:latin typeface="+mj-ea"/>
              <a:ea typeface="+mj-ea"/>
              <a:cs typeface="Proxima Nova Light" charset="0"/>
            </a:endParaRPr>
          </a:p>
        </p:txBody>
      </p:sp>
      <p:sp>
        <p:nvSpPr>
          <p:cNvPr id="3" name="Content Placeholder 2"/>
          <p:cNvSpPr>
            <a:spLocks noGrp="1"/>
          </p:cNvSpPr>
          <p:nvPr>
            <p:ph type="body" sz="quarter" idx="4294967295"/>
          </p:nvPr>
        </p:nvSpPr>
        <p:spPr>
          <a:xfrm>
            <a:off x="287098" y="3648502"/>
            <a:ext cx="4764404" cy="1203325"/>
          </a:xfrm>
          <a:prstGeom prst="rect">
            <a:avLst/>
          </a:prstGeom>
        </p:spPr>
        <p:txBody>
          <a:bodyPr lIns="91399" tIns="45698" rIns="91399" bIns="45698"/>
          <a:lstStyle/>
          <a:p>
            <a:pPr>
              <a:spcBef>
                <a:spcPts val="900"/>
              </a:spcBef>
              <a:spcAft>
                <a:spcPts val="450"/>
              </a:spcAft>
              <a:buClr>
                <a:schemeClr val="accent4"/>
              </a:buClr>
            </a:pPr>
            <a:r>
              <a:rPr lang="ja-JP" altLang="en-US" sz="1400" dirty="0">
                <a:solidFill>
                  <a:srgbClr val="57B74E"/>
                </a:solidFill>
                <a:latin typeface="MS PGothic" charset="-128"/>
                <a:ea typeface="MS PGothic" charset="-128"/>
                <a:cs typeface="MS PGothic" charset="-128"/>
              </a:rPr>
              <a:t>ギガビットアクセススイッチ</a:t>
            </a:r>
            <a:r>
              <a:rPr lang="en-US" sz="1400" dirty="0">
                <a:solidFill>
                  <a:srgbClr val="0096D6"/>
                </a:solidFill>
                <a:latin typeface="MS PGothic" charset="-128"/>
                <a:ea typeface="MS PGothic" charset="-128"/>
                <a:cs typeface="MS PGothic" charset="-128"/>
              </a:rPr>
              <a:t> </a:t>
            </a:r>
            <a:r>
              <a:rPr lang="en-US" altLang="ja-JP" sz="1400" dirty="0" smtClean="0">
                <a:solidFill>
                  <a:srgbClr val="435153"/>
                </a:solidFill>
                <a:latin typeface="MS PGothic" charset="-128"/>
                <a:ea typeface="MS PGothic" charset="-128"/>
                <a:cs typeface="MS PGothic" charset="-128"/>
              </a:rPr>
              <a:t>−</a:t>
            </a:r>
            <a:r>
              <a:rPr lang="en-US" sz="1400" dirty="0">
                <a:solidFill>
                  <a:srgbClr val="435153"/>
                </a:solidFill>
                <a:latin typeface="MS PGothic" charset="-128"/>
                <a:ea typeface="MS PGothic" charset="-128"/>
                <a:cs typeface="MS PGothic" charset="-128"/>
              </a:rPr>
              <a:t> </a:t>
            </a:r>
            <a:r>
              <a:rPr lang="en-US" sz="1400" dirty="0" smtClean="0">
                <a:solidFill>
                  <a:srgbClr val="435153"/>
                </a:solidFill>
                <a:latin typeface="MS PGothic" charset="-128"/>
                <a:ea typeface="MS PGothic" charset="-128"/>
                <a:cs typeface="MS PGothic" charset="-128"/>
              </a:rPr>
              <a:t>8</a:t>
            </a:r>
            <a:r>
              <a:rPr lang="en-US" altLang="ja-JP" sz="1400" dirty="0" smtClean="0">
                <a:solidFill>
                  <a:srgbClr val="435153"/>
                </a:solidFill>
                <a:latin typeface="MS PGothic" charset="-128"/>
                <a:ea typeface="MS PGothic" charset="-128"/>
                <a:cs typeface="MS PGothic" charset="-128"/>
              </a:rPr>
              <a:t>/</a:t>
            </a:r>
            <a:r>
              <a:rPr lang="en-US" sz="1400" dirty="0" smtClean="0">
                <a:solidFill>
                  <a:srgbClr val="435153"/>
                </a:solidFill>
                <a:latin typeface="MS PGothic" charset="-128"/>
                <a:ea typeface="MS PGothic" charset="-128"/>
                <a:cs typeface="MS PGothic" charset="-128"/>
              </a:rPr>
              <a:t>24</a:t>
            </a:r>
            <a:r>
              <a:rPr lang="en-US" altLang="ja-JP" sz="1400" dirty="0" smtClean="0">
                <a:solidFill>
                  <a:srgbClr val="435153"/>
                </a:solidFill>
                <a:latin typeface="MS PGothic" charset="-128"/>
                <a:ea typeface="MS PGothic" charset="-128"/>
                <a:cs typeface="MS PGothic" charset="-128"/>
              </a:rPr>
              <a:t>/4</a:t>
            </a:r>
            <a:r>
              <a:rPr lang="en-US" sz="1400" dirty="0" smtClean="0">
                <a:solidFill>
                  <a:srgbClr val="435153"/>
                </a:solidFill>
                <a:latin typeface="MS PGothic" charset="-128"/>
                <a:ea typeface="MS PGothic" charset="-128"/>
                <a:cs typeface="MS PGothic" charset="-128"/>
              </a:rPr>
              <a:t>8 </a:t>
            </a:r>
            <a:r>
              <a:rPr lang="ja-JP" altLang="en-US" sz="1400" dirty="0">
                <a:solidFill>
                  <a:srgbClr val="435153"/>
                </a:solidFill>
                <a:latin typeface="MS PGothic" charset="-128"/>
                <a:ea typeface="MS PGothic" charset="-128"/>
                <a:cs typeface="MS PGothic" charset="-128"/>
              </a:rPr>
              <a:t>ポー</a:t>
            </a:r>
            <a:r>
              <a:rPr lang="ja-JP" altLang="en-US" sz="1400" dirty="0" smtClean="0">
                <a:solidFill>
                  <a:srgbClr val="435153"/>
                </a:solidFill>
                <a:latin typeface="MS PGothic" charset="-128"/>
                <a:ea typeface="MS PGothic" charset="-128"/>
                <a:cs typeface="MS PGothic" charset="-128"/>
              </a:rPr>
              <a:t>ト</a:t>
            </a:r>
            <a:r>
              <a:rPr lang="ja-JP" altLang="en-US" sz="1400" dirty="0">
                <a:solidFill>
                  <a:srgbClr val="435153"/>
                </a:solidFill>
                <a:latin typeface="MS PGothic" charset="-128"/>
                <a:ea typeface="MS PGothic" charset="-128"/>
                <a:cs typeface="MS PGothic" charset="-128"/>
              </a:rPr>
              <a:t>　</a:t>
            </a:r>
            <a:r>
              <a:rPr lang="ja-JP" altLang="en-US" sz="1400" dirty="0" smtClean="0">
                <a:solidFill>
                  <a:srgbClr val="435153"/>
                </a:solidFill>
                <a:latin typeface="MS PGothic" charset="-128"/>
                <a:ea typeface="MS PGothic" charset="-128"/>
                <a:cs typeface="MS PGothic" charset="-128"/>
              </a:rPr>
              <a:t>全ポートで</a:t>
            </a:r>
            <a:r>
              <a:rPr lang="en-US" sz="1400" dirty="0" err="1">
                <a:solidFill>
                  <a:srgbClr val="435153"/>
                </a:solidFill>
                <a:latin typeface="MS PGothic" charset="-128"/>
                <a:ea typeface="MS PGothic" charset="-128"/>
                <a:cs typeface="MS PGothic" charset="-128"/>
              </a:rPr>
              <a:t>PoE</a:t>
            </a:r>
            <a:r>
              <a:rPr lang="en-US" sz="1400" dirty="0">
                <a:solidFill>
                  <a:srgbClr val="435153"/>
                </a:solidFill>
                <a:latin typeface="MS PGothic" charset="-128"/>
                <a:ea typeface="MS PGothic" charset="-128"/>
                <a:cs typeface="MS PGothic" charset="-128"/>
              </a:rPr>
              <a:t> </a:t>
            </a:r>
            <a:r>
              <a:rPr lang="ja-JP" altLang="en-US" sz="1400" dirty="0">
                <a:solidFill>
                  <a:srgbClr val="435153"/>
                </a:solidFill>
                <a:latin typeface="MS PGothic" charset="-128"/>
                <a:ea typeface="MS PGothic" charset="-128"/>
                <a:cs typeface="MS PGothic" charset="-128"/>
              </a:rPr>
              <a:t>対応</a:t>
            </a:r>
            <a:endParaRPr lang="en-US" sz="1400" dirty="0">
              <a:solidFill>
                <a:srgbClr val="435153"/>
              </a:solidFill>
              <a:latin typeface="MS PGothic" charset="-128"/>
              <a:ea typeface="MS PGothic" charset="-128"/>
              <a:cs typeface="MS PGothic" charset="-128"/>
            </a:endParaRPr>
          </a:p>
          <a:p>
            <a:pPr>
              <a:spcBef>
                <a:spcPts val="900"/>
              </a:spcBef>
              <a:spcAft>
                <a:spcPts val="450"/>
              </a:spcAft>
              <a:buClr>
                <a:schemeClr val="accent4"/>
              </a:buClr>
            </a:pPr>
            <a:r>
              <a:rPr lang="en-US" sz="1400" dirty="0">
                <a:solidFill>
                  <a:srgbClr val="57B74E"/>
                </a:solidFill>
                <a:latin typeface="MS PGothic" charset="-128"/>
                <a:ea typeface="MS PGothic" charset="-128"/>
                <a:cs typeface="MS PGothic" charset="-128"/>
              </a:rPr>
              <a:t>10 </a:t>
            </a:r>
            <a:r>
              <a:rPr lang="ja-JP" altLang="en-US" sz="1400" dirty="0">
                <a:solidFill>
                  <a:srgbClr val="57B74E"/>
                </a:solidFill>
                <a:latin typeface="MS PGothic" charset="-128"/>
                <a:ea typeface="MS PGothic" charset="-128"/>
                <a:cs typeface="MS PGothic" charset="-128"/>
              </a:rPr>
              <a:t>ギガビット</a:t>
            </a:r>
            <a:r>
              <a:rPr lang="en-US" sz="1400" dirty="0">
                <a:solidFill>
                  <a:srgbClr val="57B74E"/>
                </a:solidFill>
                <a:latin typeface="MS PGothic" charset="-128"/>
                <a:ea typeface="MS PGothic" charset="-128"/>
                <a:cs typeface="MS PGothic" charset="-128"/>
              </a:rPr>
              <a:t> SFP+ </a:t>
            </a:r>
            <a:r>
              <a:rPr lang="ja-JP" altLang="en-US" sz="1400" dirty="0">
                <a:solidFill>
                  <a:srgbClr val="57B74E"/>
                </a:solidFill>
                <a:latin typeface="MS PGothic" charset="-128"/>
                <a:ea typeface="MS PGothic" charset="-128"/>
                <a:cs typeface="MS PGothic" charset="-128"/>
              </a:rPr>
              <a:t>集約スイッチ</a:t>
            </a:r>
            <a:r>
              <a:rPr lang="en-US" sz="1400" dirty="0">
                <a:solidFill>
                  <a:srgbClr val="57B74E"/>
                </a:solidFill>
                <a:latin typeface="MS PGothic" charset="-128"/>
                <a:ea typeface="MS PGothic" charset="-128"/>
                <a:cs typeface="MS PGothic" charset="-128"/>
              </a:rPr>
              <a:t> </a:t>
            </a:r>
            <a:r>
              <a:rPr lang="en-US" altLang="ja-JP" sz="1400" dirty="0">
                <a:solidFill>
                  <a:srgbClr val="435153"/>
                </a:solidFill>
                <a:latin typeface="MS PGothic" charset="-128"/>
                <a:ea typeface="MS PGothic" charset="-128"/>
                <a:cs typeface="MS PGothic" charset="-128"/>
              </a:rPr>
              <a:t>−</a:t>
            </a:r>
            <a:r>
              <a:rPr lang="en-US" sz="1400" dirty="0">
                <a:solidFill>
                  <a:srgbClr val="435153"/>
                </a:solidFill>
                <a:latin typeface="MS PGothic" charset="-128"/>
                <a:ea typeface="MS PGothic" charset="-128"/>
                <a:cs typeface="MS PGothic" charset="-128"/>
              </a:rPr>
              <a:t> </a:t>
            </a:r>
            <a:r>
              <a:rPr lang="en-US" sz="1400" dirty="0" smtClean="0">
                <a:solidFill>
                  <a:srgbClr val="435153"/>
                </a:solidFill>
                <a:latin typeface="MS PGothic" charset="-128"/>
                <a:ea typeface="MS PGothic" charset="-128"/>
                <a:cs typeface="MS PGothic" charset="-128"/>
              </a:rPr>
              <a:t>24</a:t>
            </a:r>
            <a:r>
              <a:rPr lang="en-US" altLang="ja-JP" sz="1400" dirty="0" smtClean="0">
                <a:solidFill>
                  <a:srgbClr val="435153"/>
                </a:solidFill>
                <a:latin typeface="MS PGothic" charset="-128"/>
                <a:ea typeface="MS PGothic" charset="-128"/>
                <a:cs typeface="MS PGothic" charset="-128"/>
              </a:rPr>
              <a:t>/</a:t>
            </a:r>
            <a:r>
              <a:rPr lang="en-US" sz="1400" dirty="0" smtClean="0">
                <a:solidFill>
                  <a:srgbClr val="435153"/>
                </a:solidFill>
                <a:latin typeface="MS PGothic" charset="-128"/>
                <a:ea typeface="MS PGothic" charset="-128"/>
                <a:cs typeface="MS PGothic" charset="-128"/>
              </a:rPr>
              <a:t>48 </a:t>
            </a:r>
            <a:r>
              <a:rPr lang="ja-JP" altLang="en-US" sz="1400" dirty="0">
                <a:solidFill>
                  <a:srgbClr val="435153"/>
                </a:solidFill>
                <a:latin typeface="MS PGothic" charset="-128"/>
                <a:ea typeface="MS PGothic" charset="-128"/>
                <a:cs typeface="MS PGothic" charset="-128"/>
              </a:rPr>
              <a:t>ポート</a:t>
            </a:r>
            <a:endParaRPr lang="en-US" sz="1400" dirty="0">
              <a:solidFill>
                <a:srgbClr val="435153"/>
              </a:solidFill>
              <a:latin typeface="MS PGothic" charset="-128"/>
              <a:ea typeface="MS PGothic" charset="-128"/>
              <a:cs typeface="MS PGothic" charset="-128"/>
            </a:endParaRPr>
          </a:p>
          <a:p>
            <a:pPr>
              <a:spcBef>
                <a:spcPts val="900"/>
              </a:spcBef>
              <a:buClr>
                <a:schemeClr val="accent4"/>
              </a:buClr>
            </a:pPr>
            <a:r>
              <a:rPr lang="ja-JP" altLang="en-US" sz="1400" dirty="0">
                <a:solidFill>
                  <a:srgbClr val="57B74E"/>
                </a:solidFill>
                <a:latin typeface="MS PGothic" charset="-128"/>
                <a:ea typeface="MS PGothic" charset="-128"/>
                <a:cs typeface="MS PGothic" charset="-128"/>
              </a:rPr>
              <a:t>エンタープライズクラスのパフォーマンスと信頼性</a:t>
            </a:r>
            <a:r>
              <a:rPr lang="en-US" sz="1400" dirty="0">
                <a:solidFill>
                  <a:srgbClr val="57B74E"/>
                </a:solidFill>
                <a:latin typeface="MS PGothic" charset="-128"/>
                <a:ea typeface="MS PGothic" charset="-128"/>
                <a:cs typeface="MS PGothic" charset="-128"/>
              </a:rPr>
              <a:t> </a:t>
            </a:r>
            <a:r>
              <a:rPr lang="en-US" altLang="ja-JP" sz="1400" dirty="0">
                <a:solidFill>
                  <a:srgbClr val="435153"/>
                </a:solidFill>
                <a:latin typeface="MS PGothic" charset="-128"/>
                <a:ea typeface="MS PGothic" charset="-128"/>
                <a:cs typeface="MS PGothic" charset="-128"/>
              </a:rPr>
              <a:t>−</a:t>
            </a:r>
            <a:r>
              <a:rPr lang="ja-JP" altLang="en-US" sz="1400" dirty="0">
                <a:solidFill>
                  <a:srgbClr val="435153"/>
                </a:solidFill>
                <a:latin typeface="MS PGothic" charset="-128"/>
                <a:ea typeface="MS PGothic" charset="-128"/>
                <a:cs typeface="MS PGothic" charset="-128"/>
              </a:rPr>
              <a:t>　ノンブロッキングパフォーマン</a:t>
            </a:r>
            <a:r>
              <a:rPr lang="ja-JP" altLang="en-US" sz="1400" dirty="0" smtClean="0">
                <a:solidFill>
                  <a:srgbClr val="435153"/>
                </a:solidFill>
                <a:latin typeface="MS PGothic" charset="-128"/>
                <a:ea typeface="MS PGothic" charset="-128"/>
                <a:cs typeface="MS PGothic" charset="-128"/>
              </a:rPr>
              <a:t>ス、</a:t>
            </a:r>
            <a:r>
              <a:rPr lang="en-US" altLang="ja-JP" sz="1400" dirty="0" err="1" smtClean="0">
                <a:solidFill>
                  <a:srgbClr val="435153"/>
                </a:solidFill>
                <a:latin typeface="MS PGothic" charset="-128"/>
                <a:ea typeface="MS PGothic" charset="-128"/>
                <a:cs typeface="MS PGothic" charset="-128"/>
              </a:rPr>
              <a:t>QoS</a:t>
            </a:r>
            <a:endParaRPr lang="en-US" sz="1400" dirty="0">
              <a:solidFill>
                <a:srgbClr val="435153"/>
              </a:solidFill>
              <a:latin typeface="MS PGothic" charset="-128"/>
              <a:ea typeface="MS PGothic" charset="-128"/>
              <a:cs typeface="MS PGothic" charset="-128"/>
            </a:endParaRPr>
          </a:p>
        </p:txBody>
      </p:sp>
      <p:pic>
        <p:nvPicPr>
          <p:cNvPr id="9" name="Picture 8"/>
          <p:cNvPicPr>
            <a:picLocks noChangeAspect="1"/>
          </p:cNvPicPr>
          <p:nvPr/>
        </p:nvPicPr>
        <p:blipFill>
          <a:blip r:embed="rId3"/>
          <a:stretch>
            <a:fillRect/>
          </a:stretch>
        </p:blipFill>
        <p:spPr>
          <a:xfrm>
            <a:off x="5675158" y="0"/>
            <a:ext cx="3468841" cy="3365122"/>
          </a:xfrm>
          <a:prstGeom prst="rect">
            <a:avLst/>
          </a:prstGeom>
          <a:ln>
            <a:noFill/>
          </a:ln>
          <a:effectLst>
            <a:softEdge rad="50800"/>
          </a:effectLst>
        </p:spPr>
      </p:pic>
      <p:sp>
        <p:nvSpPr>
          <p:cNvPr id="6" name="TextBox 5"/>
          <p:cNvSpPr txBox="1"/>
          <p:nvPr/>
        </p:nvSpPr>
        <p:spPr>
          <a:xfrm>
            <a:off x="5555080" y="3373727"/>
            <a:ext cx="3077506" cy="1908215"/>
          </a:xfrm>
          <a:prstGeom prst="rect">
            <a:avLst/>
          </a:prstGeom>
          <a:noFill/>
        </p:spPr>
        <p:txBody>
          <a:bodyPr wrap="square" rtlCol="0">
            <a:spAutoFit/>
          </a:bodyPr>
          <a:lstStyle/>
          <a:p>
            <a:pPr>
              <a:spcAft>
                <a:spcPts val="375"/>
              </a:spcAft>
            </a:pPr>
            <a:r>
              <a:rPr lang="en-US" sz="1400" dirty="0" smtClean="0">
                <a:ea typeface="CiscoSans Light" charset="0"/>
                <a:cs typeface="CiscoSans Light" charset="0"/>
              </a:rPr>
              <a:t>Feature Highlights</a:t>
            </a:r>
          </a:p>
          <a:p>
            <a:pPr>
              <a:spcAft>
                <a:spcPts val="375"/>
              </a:spcAft>
            </a:pPr>
            <a:r>
              <a:rPr lang="en-US" sz="1400" dirty="0" smtClean="0">
                <a:latin typeface="Proxima Nova Light" charset="0"/>
                <a:ea typeface="Proxima Nova Light" charset="0"/>
                <a:cs typeface="Proxima Nova Light" charset="0"/>
              </a:rPr>
              <a:t>Voice and video </a:t>
            </a:r>
            <a:r>
              <a:rPr lang="en-US" sz="1400" dirty="0" err="1" smtClean="0">
                <a:latin typeface="Proxima Nova Light" charset="0"/>
                <a:ea typeface="Proxima Nova Light" charset="0"/>
                <a:cs typeface="Proxima Nova Light" charset="0"/>
              </a:rPr>
              <a:t>QoS</a:t>
            </a:r>
            <a:endParaRPr lang="en-US" sz="1400" dirty="0" smtClean="0">
              <a:latin typeface="Proxima Nova Light" charset="0"/>
              <a:ea typeface="Proxima Nova Light" charset="0"/>
              <a:cs typeface="Proxima Nova Light" charset="0"/>
            </a:endParaRPr>
          </a:p>
          <a:p>
            <a:pPr>
              <a:spcAft>
                <a:spcPts val="375"/>
              </a:spcAft>
            </a:pPr>
            <a:r>
              <a:rPr lang="en-US" sz="1400" dirty="0" smtClean="0">
                <a:latin typeface="Proxima Nova Light" charset="0"/>
                <a:ea typeface="Proxima Nova Light" charset="0"/>
                <a:cs typeface="Proxima Nova Light" charset="0"/>
              </a:rPr>
              <a:t>Layer 7 app visibility</a:t>
            </a:r>
          </a:p>
          <a:p>
            <a:pPr>
              <a:spcAft>
                <a:spcPts val="375"/>
              </a:spcAft>
            </a:pPr>
            <a:r>
              <a:rPr lang="en-US" sz="1400" dirty="0" smtClean="0">
                <a:latin typeface="Proxima Nova Light" charset="0"/>
                <a:ea typeface="Proxima Nova Light" charset="0"/>
                <a:cs typeface="Proxima Nova Light" charset="0"/>
              </a:rPr>
              <a:t>Virtual stacking</a:t>
            </a:r>
          </a:p>
          <a:p>
            <a:pPr>
              <a:spcAft>
                <a:spcPts val="375"/>
              </a:spcAft>
            </a:pPr>
            <a:r>
              <a:rPr lang="en-US" sz="1400" dirty="0" err="1" smtClean="0">
                <a:latin typeface="Proxima Nova Light" charset="0"/>
                <a:ea typeface="Proxima Nova Light" charset="0"/>
                <a:cs typeface="Proxima Nova Light" charset="0"/>
              </a:rPr>
              <a:t>Multigigabit</a:t>
            </a:r>
            <a:endParaRPr lang="en-US" sz="1400" dirty="0" smtClean="0">
              <a:latin typeface="Proxima Nova Light" charset="0"/>
              <a:ea typeface="Proxima Nova Light" charset="0"/>
              <a:cs typeface="Proxima Nova Light" charset="0"/>
            </a:endParaRPr>
          </a:p>
          <a:p>
            <a:pPr>
              <a:spcAft>
                <a:spcPts val="375"/>
              </a:spcAft>
            </a:pPr>
            <a:r>
              <a:rPr lang="en-US" sz="1400" dirty="0" smtClean="0">
                <a:latin typeface="Proxima Nova Light" charset="0"/>
                <a:ea typeface="Proxima Nova Light" charset="0"/>
                <a:cs typeface="Proxima Nova Light" charset="0"/>
              </a:rPr>
              <a:t>Remote packet capture, cable testing</a:t>
            </a:r>
          </a:p>
          <a:p>
            <a:pPr>
              <a:spcAft>
                <a:spcPts val="375"/>
              </a:spcAft>
            </a:pPr>
            <a:endParaRPr lang="en-US" sz="1400" dirty="0" smtClean="0">
              <a:latin typeface="Proxima Nova Light" charset="0"/>
              <a:ea typeface="Proxima Nova Light" charset="0"/>
              <a:cs typeface="Proxima Nova Light" charset="0"/>
            </a:endParaRPr>
          </a:p>
        </p:txBody>
      </p:sp>
    </p:spTree>
    <p:extLst>
      <p:ext uri="{BB962C8B-B14F-4D97-AF65-F5344CB8AC3E}">
        <p14:creationId xmlns:p14="http://schemas.microsoft.com/office/powerpoint/2010/main" val="16715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000" dirty="0">
                <a:solidFill>
                  <a:schemeClr val="accent1"/>
                </a:solidFill>
                <a:ea typeface="ＭＳ Ｐゴシック" charset="0"/>
                <a:cs typeface="CiscoSans"/>
              </a:rPr>
              <a:t>Cisco Meraki</a:t>
            </a:r>
            <a:r>
              <a:rPr lang="ja-JP" altLang="en-US" sz="2000" dirty="0">
                <a:solidFill>
                  <a:schemeClr val="accent1"/>
                </a:solidFill>
                <a:ea typeface="ＭＳ Ｐゴシック" charset="0"/>
                <a:cs typeface="CiscoSans"/>
              </a:rPr>
              <a:t>：</a:t>
            </a:r>
            <a:r>
              <a:rPr lang="en-US" altLang="ja-JP" sz="2000" dirty="0">
                <a:solidFill>
                  <a:schemeClr val="accent1"/>
                </a:solidFill>
                <a:ea typeface="ＭＳ Ｐゴシック" charset="0"/>
                <a:cs typeface="CiscoSans"/>
              </a:rPr>
              <a:t>100 % </a:t>
            </a:r>
            <a:r>
              <a:rPr lang="ja-JP" altLang="en-US" sz="2000" dirty="0">
                <a:solidFill>
                  <a:schemeClr val="accent1"/>
                </a:solidFill>
                <a:ea typeface="ＭＳ Ｐゴシック" charset="0"/>
                <a:cs typeface="CiscoSans"/>
              </a:rPr>
              <a:t>のクラウド</a:t>
            </a:r>
            <a:r>
              <a:rPr lang="ja-JP" altLang="en-US" sz="2000" dirty="0" smtClean="0">
                <a:solidFill>
                  <a:schemeClr val="accent1"/>
                </a:solidFill>
                <a:ea typeface="ＭＳ Ｐゴシック" charset="0"/>
                <a:cs typeface="CiscoSans"/>
              </a:rPr>
              <a:t>マネージ型</a:t>
            </a:r>
            <a:r>
              <a:rPr lang="en-US" altLang="ja-JP" sz="2000" dirty="0" smtClean="0">
                <a:solidFill>
                  <a:schemeClr val="accent1"/>
                </a:solidFill>
                <a:ea typeface="ＭＳ Ｐゴシック" charset="0"/>
                <a:cs typeface="CiscoSans"/>
              </a:rPr>
              <a:t>IT</a:t>
            </a:r>
            <a:r>
              <a:rPr lang="ja-JP" altLang="en-US" sz="2000" dirty="0" smtClean="0">
                <a:solidFill>
                  <a:schemeClr val="accent1"/>
                </a:solidFill>
                <a:ea typeface="ＭＳ Ｐゴシック" charset="0"/>
                <a:cs typeface="CiscoSans"/>
              </a:rPr>
              <a:t>インフラソリューション</a:t>
            </a:r>
            <a:endParaRPr lang="ja-JP" altLang="en-US" sz="2000" dirty="0">
              <a:solidFill>
                <a:schemeClr val="accent1"/>
              </a:solidFill>
              <a:ea typeface="ＭＳ Ｐゴシック" charset="0"/>
              <a:cs typeface="CiscoSans"/>
            </a:endParaRPr>
          </a:p>
        </p:txBody>
      </p:sp>
      <p:grpSp>
        <p:nvGrpSpPr>
          <p:cNvPr id="20" name="Group 19"/>
          <p:cNvGrpSpPr/>
          <p:nvPr/>
        </p:nvGrpSpPr>
        <p:grpSpPr>
          <a:xfrm>
            <a:off x="3500629" y="3033131"/>
            <a:ext cx="846710" cy="721922"/>
            <a:chOff x="5034950" y="3422073"/>
            <a:chExt cx="1641433" cy="1206205"/>
          </a:xfrm>
        </p:grpSpPr>
        <p:pic>
          <p:nvPicPr>
            <p:cNvPr id="6" name="Picture 5"/>
            <p:cNvPicPr>
              <a:picLocks noChangeAspect="1"/>
            </p:cNvPicPr>
            <p:nvPr/>
          </p:nvPicPr>
          <p:blipFill>
            <a:blip r:embed="rId3" cstate="print"/>
            <a:stretch>
              <a:fillRect/>
            </a:stretch>
          </p:blipFill>
          <p:spPr>
            <a:xfrm>
              <a:off x="5076780" y="3422073"/>
              <a:ext cx="1460070" cy="835890"/>
            </a:xfrm>
            <a:prstGeom prst="rect">
              <a:avLst/>
            </a:prstGeom>
          </p:spPr>
        </p:pic>
        <p:sp>
          <p:nvSpPr>
            <p:cNvPr id="15" name="TextBox 14"/>
            <p:cNvSpPr txBox="1"/>
            <p:nvPr/>
          </p:nvSpPr>
          <p:spPr>
            <a:xfrm>
              <a:off x="5034950" y="4242598"/>
              <a:ext cx="1641433" cy="385680"/>
            </a:xfrm>
            <a:prstGeom prst="rect">
              <a:avLst/>
            </a:prstGeom>
            <a:noFill/>
          </p:spPr>
          <p:txBody>
            <a:bodyPr wrap="square" rtlCol="0">
              <a:spAutoFit/>
            </a:bodyPr>
            <a:lstStyle/>
            <a:p>
              <a:pPr algn="ctr"/>
              <a:r>
                <a:rPr lang="ja-JP" altLang="en-US" sz="900" dirty="0">
                  <a:solidFill>
                    <a:srgbClr val="7F7F7F"/>
                  </a:solidFill>
                  <a:latin typeface="Arial"/>
                  <a:ea typeface="ＭＳ Ｐゴシック"/>
                </a:rPr>
                <a:t>ワイヤレス</a:t>
              </a:r>
            </a:p>
          </p:txBody>
        </p:sp>
      </p:grpSp>
      <p:grpSp>
        <p:nvGrpSpPr>
          <p:cNvPr id="22" name="Group 21"/>
          <p:cNvGrpSpPr/>
          <p:nvPr/>
        </p:nvGrpSpPr>
        <p:grpSpPr>
          <a:xfrm>
            <a:off x="5432287" y="3137034"/>
            <a:ext cx="783819" cy="626674"/>
            <a:chOff x="8910683" y="3600125"/>
            <a:chExt cx="1519514" cy="1047062"/>
          </a:xfrm>
        </p:grpSpPr>
        <p:pic>
          <p:nvPicPr>
            <p:cNvPr id="9" name="Picture 8"/>
            <p:cNvPicPr>
              <a:picLocks noChangeAspect="1"/>
            </p:cNvPicPr>
            <p:nvPr/>
          </p:nvPicPr>
          <p:blipFill>
            <a:blip r:embed="rId4" cstate="print"/>
            <a:stretch>
              <a:fillRect/>
            </a:stretch>
          </p:blipFill>
          <p:spPr>
            <a:xfrm>
              <a:off x="8910683" y="3600125"/>
              <a:ext cx="1519514" cy="657838"/>
            </a:xfrm>
            <a:prstGeom prst="rect">
              <a:avLst/>
            </a:prstGeom>
          </p:spPr>
        </p:pic>
        <p:sp>
          <p:nvSpPr>
            <p:cNvPr id="16" name="TextBox 15"/>
            <p:cNvSpPr txBox="1"/>
            <p:nvPr/>
          </p:nvSpPr>
          <p:spPr>
            <a:xfrm>
              <a:off x="9142782" y="4261508"/>
              <a:ext cx="1113138" cy="385679"/>
            </a:xfrm>
            <a:prstGeom prst="rect">
              <a:avLst/>
            </a:prstGeom>
            <a:noFill/>
          </p:spPr>
          <p:txBody>
            <a:bodyPr wrap="none" rtlCol="0">
              <a:spAutoFit/>
            </a:bodyPr>
            <a:lstStyle/>
            <a:p>
              <a:pPr algn="ctr"/>
              <a:r>
                <a:rPr lang="ja-JP" altLang="en-US" sz="900" dirty="0">
                  <a:solidFill>
                    <a:srgbClr val="7F7F7F"/>
                  </a:solidFill>
                  <a:latin typeface="Arial"/>
                  <a:ea typeface="ＭＳ Ｐゴシック"/>
                </a:rPr>
                <a:t>スイッチ</a:t>
              </a:r>
            </a:p>
          </p:txBody>
        </p:sp>
      </p:grpSp>
      <p:grpSp>
        <p:nvGrpSpPr>
          <p:cNvPr id="21" name="Group 20"/>
          <p:cNvGrpSpPr/>
          <p:nvPr/>
        </p:nvGrpSpPr>
        <p:grpSpPr>
          <a:xfrm>
            <a:off x="4446422" y="3033127"/>
            <a:ext cx="886782" cy="869617"/>
            <a:chOff x="7061187" y="3422073"/>
            <a:chExt cx="1719119" cy="1452978"/>
          </a:xfrm>
        </p:grpSpPr>
        <p:pic>
          <p:nvPicPr>
            <p:cNvPr id="8" name="Picture 7"/>
            <p:cNvPicPr>
              <a:picLocks noChangeAspect="1"/>
            </p:cNvPicPr>
            <p:nvPr/>
          </p:nvPicPr>
          <p:blipFill>
            <a:blip r:embed="rId5" cstate="print"/>
            <a:stretch>
              <a:fillRect/>
            </a:stretch>
          </p:blipFill>
          <p:spPr>
            <a:xfrm>
              <a:off x="7179419" y="3422073"/>
              <a:ext cx="1391396" cy="876399"/>
            </a:xfrm>
            <a:prstGeom prst="rect">
              <a:avLst/>
            </a:prstGeom>
          </p:spPr>
        </p:pic>
        <p:sp>
          <p:nvSpPr>
            <p:cNvPr id="17" name="TextBox 16"/>
            <p:cNvSpPr txBox="1"/>
            <p:nvPr/>
          </p:nvSpPr>
          <p:spPr>
            <a:xfrm>
              <a:off x="7061187" y="4257962"/>
              <a:ext cx="1719119" cy="617089"/>
            </a:xfrm>
            <a:prstGeom prst="rect">
              <a:avLst/>
            </a:prstGeom>
            <a:noFill/>
          </p:spPr>
          <p:txBody>
            <a:bodyPr wrap="none" rtlCol="0">
              <a:spAutoFit/>
            </a:bodyPr>
            <a:lstStyle/>
            <a:p>
              <a:pPr algn="ctr"/>
              <a:r>
                <a:rPr lang="ja-JP" altLang="en-US" sz="900" dirty="0">
                  <a:solidFill>
                    <a:srgbClr val="7F7F7F"/>
                  </a:solidFill>
                  <a:latin typeface="Arial"/>
                  <a:ea typeface="ＭＳ Ｐゴシック"/>
                </a:rPr>
                <a:t>セキュリティ </a:t>
              </a:r>
            </a:p>
            <a:p>
              <a:pPr algn="ctr"/>
              <a:r>
                <a:rPr lang="ja-JP" altLang="en-US" sz="900" dirty="0">
                  <a:solidFill>
                    <a:srgbClr val="7F7F7F"/>
                  </a:solidFill>
                  <a:latin typeface="Arial"/>
                  <a:ea typeface="ＭＳ Ｐゴシック"/>
                </a:rPr>
                <a:t>アプライアンス</a:t>
              </a:r>
            </a:p>
          </p:txBody>
        </p:sp>
      </p:grpSp>
      <p:grpSp>
        <p:nvGrpSpPr>
          <p:cNvPr id="23" name="Group 22"/>
          <p:cNvGrpSpPr/>
          <p:nvPr/>
        </p:nvGrpSpPr>
        <p:grpSpPr>
          <a:xfrm>
            <a:off x="6315189" y="3116216"/>
            <a:ext cx="1071127" cy="778803"/>
            <a:chOff x="10328632" y="3614316"/>
            <a:chExt cx="2076491" cy="1301245"/>
          </a:xfrm>
        </p:grpSpPr>
        <p:pic>
          <p:nvPicPr>
            <p:cNvPr id="14" name="Picture 13"/>
            <p:cNvPicPr>
              <a:picLocks noChangeAspect="1"/>
            </p:cNvPicPr>
            <p:nvPr/>
          </p:nvPicPr>
          <p:blipFill>
            <a:blip r:embed="rId6" cstate="print"/>
            <a:stretch>
              <a:fillRect/>
            </a:stretch>
          </p:blipFill>
          <p:spPr>
            <a:xfrm>
              <a:off x="11014104" y="3614316"/>
              <a:ext cx="684156" cy="684156"/>
            </a:xfrm>
            <a:prstGeom prst="rect">
              <a:avLst/>
            </a:prstGeom>
          </p:spPr>
        </p:pic>
        <p:sp>
          <p:nvSpPr>
            <p:cNvPr id="18" name="TextBox 17"/>
            <p:cNvSpPr txBox="1"/>
            <p:nvPr/>
          </p:nvSpPr>
          <p:spPr>
            <a:xfrm>
              <a:off x="10328632" y="4298471"/>
              <a:ext cx="2076491" cy="617090"/>
            </a:xfrm>
            <a:prstGeom prst="rect">
              <a:avLst/>
            </a:prstGeom>
            <a:noFill/>
          </p:spPr>
          <p:txBody>
            <a:bodyPr wrap="none" rtlCol="0">
              <a:spAutoFit/>
            </a:bodyPr>
            <a:lstStyle/>
            <a:p>
              <a:pPr algn="ctr"/>
              <a:r>
                <a:rPr lang="ja-JP" altLang="en-US" sz="900" dirty="0">
                  <a:solidFill>
                    <a:srgbClr val="7F7F7F"/>
                  </a:solidFill>
                  <a:latin typeface="Arial"/>
                  <a:ea typeface="ＭＳ Ｐゴシック"/>
                </a:rPr>
                <a:t>モバイル デバイス</a:t>
              </a:r>
            </a:p>
            <a:p>
              <a:pPr algn="ctr"/>
              <a:r>
                <a:rPr lang="ja-JP" altLang="en-US" sz="900" dirty="0">
                  <a:solidFill>
                    <a:srgbClr val="7F7F7F"/>
                  </a:solidFill>
                  <a:latin typeface="Arial"/>
                  <a:ea typeface="ＭＳ Ｐゴシック"/>
                </a:rPr>
                <a:t>管理</a:t>
              </a:r>
            </a:p>
          </p:txBody>
        </p:sp>
      </p:grpSp>
      <p:grpSp>
        <p:nvGrpSpPr>
          <p:cNvPr id="35" name="Group 34"/>
          <p:cNvGrpSpPr/>
          <p:nvPr/>
        </p:nvGrpSpPr>
        <p:grpSpPr>
          <a:xfrm>
            <a:off x="4714751" y="925243"/>
            <a:ext cx="3513104" cy="1741878"/>
            <a:chOff x="5701622" y="-556516"/>
            <a:chExt cx="3950148" cy="1840523"/>
          </a:xfrm>
        </p:grpSpPr>
        <p:pic>
          <p:nvPicPr>
            <p:cNvPr id="25" name="Picture 24" descr="dashboard_screenshots.jpg"/>
            <p:cNvPicPr>
              <a:picLocks noChangeAspect="1"/>
            </p:cNvPicPr>
            <p:nvPr/>
          </p:nvPicPr>
          <p:blipFill rotWithShape="1">
            <a:blip r:embed="rId7" cstate="print">
              <a:extLst>
                <a:ext uri="{28A0092B-C50C-407E-A947-70E740481C1C}">
                  <a14:useLocalDpi xmlns:a14="http://schemas.microsoft.com/office/drawing/2010/main"/>
                </a:ext>
              </a:extLst>
            </a:blip>
            <a:srcRect t="-1"/>
            <a:stretch/>
          </p:blipFill>
          <p:spPr>
            <a:xfrm>
              <a:off x="5701622" y="-556516"/>
              <a:ext cx="3950148" cy="1840523"/>
            </a:xfrm>
            <a:prstGeom prst="rect">
              <a:avLst/>
            </a:prstGeom>
          </p:spPr>
        </p:pic>
        <p:pic>
          <p:nvPicPr>
            <p:cNvPr id="26" name="Picture 25" descr="Screen Shot 2013-05-13 at 4.52.45 PM.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43231" y="-556516"/>
              <a:ext cx="2886626" cy="1824508"/>
            </a:xfrm>
            <a:prstGeom prst="rect">
              <a:avLst/>
            </a:prstGeom>
            <a:ln>
              <a:solidFill>
                <a:srgbClr val="BFBFBF"/>
              </a:solidFill>
            </a:ln>
            <a:effectLst>
              <a:reflection blurRad="6350" stA="42000" endA="300" endPos="10000" dir="5400000" sy="-100000" algn="bl" rotWithShape="0"/>
            </a:effectLst>
          </p:spPr>
        </p:pic>
      </p:grpSp>
      <p:sp>
        <p:nvSpPr>
          <p:cNvPr id="24" name="Content Placeholder 2"/>
          <p:cNvSpPr txBox="1">
            <a:spLocks/>
          </p:cNvSpPr>
          <p:nvPr/>
        </p:nvSpPr>
        <p:spPr>
          <a:xfrm>
            <a:off x="213254" y="698301"/>
            <a:ext cx="3900647" cy="2941336"/>
          </a:xfrm>
          <a:prstGeom prst="rect">
            <a:avLst/>
          </a:prstGeom>
        </p:spPr>
        <p:txBody>
          <a:bodyPr vert="horz" lIns="68580" tIns="34290" rIns="68580" bIns="3429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b="0" i="0" kern="1200" dirty="0" smtClean="0">
                <a:solidFill>
                  <a:srgbClr val="546568"/>
                </a:solidFill>
                <a:latin typeface="Arial"/>
                <a:ea typeface="+mn-ea"/>
                <a:cs typeface="Arial"/>
              </a:defRPr>
            </a:lvl1pPr>
            <a:lvl2pPr marL="406400" indent="0" algn="l" defTabSz="914400" rtl="0" eaLnBrk="1" latinLnBrk="0" hangingPunct="1">
              <a:lnSpc>
                <a:spcPct val="95000"/>
              </a:lnSpc>
              <a:spcBef>
                <a:spcPts val="840"/>
              </a:spcBef>
              <a:buClr>
                <a:schemeClr val="tx2"/>
              </a:buClr>
              <a:buFontTx/>
              <a:buNone/>
              <a:defRPr lang="en-US" sz="1800" b="0" i="0" kern="1200" dirty="0" smtClean="0">
                <a:solidFill>
                  <a:srgbClr val="546568"/>
                </a:solidFill>
                <a:latin typeface="Arial"/>
                <a:ea typeface="+mn-ea"/>
                <a:cs typeface="Arial"/>
              </a:defRPr>
            </a:lvl2pPr>
            <a:lvl3pPr marL="571500" indent="-1588" algn="l" defTabSz="914400" rtl="0" eaLnBrk="1" latinLnBrk="0" hangingPunct="1">
              <a:lnSpc>
                <a:spcPct val="95000"/>
              </a:lnSpc>
              <a:spcBef>
                <a:spcPts val="840"/>
              </a:spcBef>
              <a:buFont typeface="Arial" pitchFamily="34" charset="0"/>
              <a:buNone/>
              <a:defRPr lang="en-US" sz="1600" b="0" i="0" kern="1200" dirty="0" smtClean="0">
                <a:solidFill>
                  <a:srgbClr val="546568"/>
                </a:solidFill>
                <a:latin typeface="Arial"/>
                <a:ea typeface="+mn-ea"/>
                <a:cs typeface="Arial"/>
              </a:defRPr>
            </a:lvl3pPr>
            <a:lvl4pPr marL="688975" indent="0" algn="l" defTabSz="914400" rtl="0" eaLnBrk="1" latinLnBrk="0" hangingPunct="1">
              <a:lnSpc>
                <a:spcPct val="95000"/>
              </a:lnSpc>
              <a:spcBef>
                <a:spcPts val="840"/>
              </a:spcBef>
              <a:buFont typeface="Arial" pitchFamily="34" charset="0"/>
              <a:buNone/>
              <a:defRPr lang="en-US" sz="1400" b="0" i="0" kern="1200" dirty="0" smtClean="0">
                <a:solidFill>
                  <a:srgbClr val="546568"/>
                </a:solidFill>
                <a:latin typeface="Arial"/>
                <a:ea typeface="+mn-ea"/>
                <a:cs typeface="Arial"/>
              </a:defRPr>
            </a:lvl4pPr>
            <a:lvl5pPr marL="801688" indent="0" algn="l" defTabSz="914400" rtl="0" eaLnBrk="1" latinLnBrk="0" hangingPunct="1">
              <a:lnSpc>
                <a:spcPct val="95000"/>
              </a:lnSpc>
              <a:spcBef>
                <a:spcPts val="840"/>
              </a:spcBef>
              <a:buFont typeface="Arial" pitchFamily="34" charset="0"/>
              <a:buNone/>
              <a:defRPr lang="en-US" sz="1400" b="0" i="0" kern="1200" dirty="0">
                <a:solidFill>
                  <a:srgbClr val="546568"/>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sz="1350" dirty="0">
                <a:solidFill>
                  <a:schemeClr val="accent1"/>
                </a:solidFill>
                <a:ea typeface="ＭＳ Ｐゴシック"/>
              </a:rPr>
              <a:t>あらゆる機能を備えたクラウドマネージ型　　　　</a:t>
            </a:r>
            <a:r>
              <a:rPr lang="en-US" altLang="ja-JP" sz="1350" dirty="0" smtClean="0">
                <a:solidFill>
                  <a:schemeClr val="accent1"/>
                </a:solidFill>
                <a:ea typeface="ＭＳ Ｐゴシック"/>
              </a:rPr>
              <a:t>IT</a:t>
            </a:r>
            <a:r>
              <a:rPr lang="ja-JP" altLang="en-US" sz="1350" dirty="0" smtClean="0">
                <a:solidFill>
                  <a:schemeClr val="accent1"/>
                </a:solidFill>
                <a:ea typeface="ＭＳ Ｐゴシック"/>
              </a:rPr>
              <a:t>インフラソリューション</a:t>
            </a:r>
            <a:endParaRPr lang="ja-JP" altLang="en-US" sz="1350" dirty="0">
              <a:solidFill>
                <a:schemeClr val="accent1"/>
              </a:solidFill>
              <a:ea typeface="ＭＳ Ｐゴシック"/>
            </a:endParaRPr>
          </a:p>
          <a:p>
            <a:pPr lvl="1"/>
            <a:r>
              <a:rPr lang="ja-JP" altLang="en-US" sz="1050" dirty="0">
                <a:solidFill>
                  <a:schemeClr val="accent1"/>
                </a:solidFill>
                <a:ea typeface="ＭＳ Ｐゴシック"/>
              </a:rPr>
              <a:t>ワイヤレス、スイッチング、セキュリティ、</a:t>
            </a:r>
            <a:r>
              <a:rPr lang="en-US" altLang="ja-JP" sz="1050" dirty="0">
                <a:solidFill>
                  <a:schemeClr val="accent1"/>
                </a:solidFill>
                <a:ea typeface="ＭＳ Ｐゴシック"/>
              </a:rPr>
              <a:t>WAN </a:t>
            </a:r>
            <a:r>
              <a:rPr lang="ja-JP" altLang="en-US" sz="1050" dirty="0">
                <a:solidFill>
                  <a:schemeClr val="accent1"/>
                </a:solidFill>
                <a:ea typeface="ＭＳ Ｐゴシック"/>
              </a:rPr>
              <a:t>最適化、</a:t>
            </a:r>
            <a:r>
              <a:rPr lang="en-US" altLang="ja-JP" sz="1050" dirty="0">
                <a:solidFill>
                  <a:schemeClr val="accent1"/>
                </a:solidFill>
                <a:ea typeface="ＭＳ Ｐゴシック"/>
              </a:rPr>
              <a:t>MDM</a:t>
            </a:r>
          </a:p>
          <a:p>
            <a:pPr lvl="1"/>
            <a:r>
              <a:rPr lang="ja-JP" altLang="en-US" sz="1050" dirty="0">
                <a:solidFill>
                  <a:schemeClr val="accent1"/>
                </a:solidFill>
                <a:ea typeface="ＭＳ Ｐゴシック"/>
              </a:rPr>
              <a:t>総合的なハードウェア、ソフトウェア、クラウド サービス</a:t>
            </a:r>
            <a:endParaRPr lang="ja-JP" altLang="en-US" sz="1200" dirty="0">
              <a:solidFill>
                <a:schemeClr val="accent1"/>
              </a:solidFill>
              <a:ea typeface="ＭＳ Ｐゴシック"/>
            </a:endParaRPr>
          </a:p>
          <a:p>
            <a:pPr>
              <a:spcBef>
                <a:spcPts val="1800"/>
              </a:spcBef>
            </a:pPr>
            <a:r>
              <a:rPr lang="ja-JP" altLang="en-US" sz="1350" dirty="0">
                <a:solidFill>
                  <a:schemeClr val="accent1"/>
                </a:solidFill>
                <a:ea typeface="ＭＳ Ｐゴシック"/>
              </a:rPr>
              <a:t>クラウドマネージ型ネットワーキングのリーダー</a:t>
            </a:r>
          </a:p>
          <a:p>
            <a:pPr lvl="1"/>
            <a:r>
              <a:rPr lang="ja-JP" altLang="en-US" sz="1050" dirty="0">
                <a:solidFill>
                  <a:schemeClr val="accent1"/>
                </a:solidFill>
                <a:ea typeface="ＭＳ Ｐゴシック"/>
              </a:rPr>
              <a:t>シスコで最も急成長を遂げているポートフォリオの </a:t>
            </a:r>
            <a:r>
              <a:rPr lang="en-US" altLang="ja-JP" sz="1050" dirty="0">
                <a:solidFill>
                  <a:schemeClr val="accent1"/>
                </a:solidFill>
                <a:ea typeface="ＭＳ Ｐゴシック"/>
              </a:rPr>
              <a:t>1 </a:t>
            </a:r>
            <a:r>
              <a:rPr lang="ja-JP" altLang="en-US" sz="1050" dirty="0">
                <a:solidFill>
                  <a:schemeClr val="accent1"/>
                </a:solidFill>
                <a:ea typeface="ＭＳ Ｐゴシック"/>
              </a:rPr>
              <a:t>つ</a:t>
            </a:r>
          </a:p>
          <a:p>
            <a:pPr lvl="1"/>
            <a:r>
              <a:rPr lang="ja-JP" altLang="en-US" sz="1050" dirty="0" smtClean="0">
                <a:solidFill>
                  <a:schemeClr val="accent1"/>
                </a:solidFill>
                <a:ea typeface="ＭＳ Ｐゴシック"/>
              </a:rPr>
              <a:t>世界中</a:t>
            </a:r>
            <a:r>
              <a:rPr lang="ja-JP" altLang="en-US" sz="1050" dirty="0">
                <a:solidFill>
                  <a:schemeClr val="accent1"/>
                </a:solidFill>
                <a:ea typeface="ＭＳ Ｐゴシック"/>
              </a:rPr>
              <a:t>で数千万台のデバイスが接続</a:t>
            </a:r>
          </a:p>
          <a:p>
            <a:pPr>
              <a:spcBef>
                <a:spcPts val="1800"/>
              </a:spcBef>
            </a:pPr>
            <a:r>
              <a:rPr lang="ja-JP" altLang="en-US" sz="1350" dirty="0">
                <a:solidFill>
                  <a:schemeClr val="accent1"/>
                </a:solidFill>
                <a:ea typeface="ＭＳ Ｐゴシック"/>
              </a:rPr>
              <a:t>技術革新に対する実績</a:t>
            </a:r>
          </a:p>
          <a:p>
            <a:pPr lvl="1"/>
            <a:r>
              <a:rPr lang="ja-JP" altLang="en-US" sz="1050" dirty="0">
                <a:solidFill>
                  <a:schemeClr val="accent1"/>
                </a:solidFill>
                <a:ea typeface="ＭＳ Ｐゴシック"/>
              </a:rPr>
              <a:t>ガートナー社のマジック クアドラント</a:t>
            </a:r>
          </a:p>
          <a:p>
            <a:pPr lvl="1"/>
            <a:r>
              <a:rPr lang="en-US" altLang="ja-JP" sz="1050" dirty="0">
                <a:solidFill>
                  <a:schemeClr val="accent1"/>
                </a:solidFill>
                <a:ea typeface="ＭＳ Ｐゴシック"/>
              </a:rPr>
              <a:t>InfoWorld Technology of the Year</a:t>
            </a:r>
          </a:p>
          <a:p>
            <a:pPr lvl="1"/>
            <a:r>
              <a:rPr lang="en-US" altLang="ja-JP" sz="1050" dirty="0">
                <a:solidFill>
                  <a:schemeClr val="accent1"/>
                </a:solidFill>
                <a:ea typeface="ＭＳ Ｐゴシック"/>
              </a:rPr>
              <a:t>CRN Coolest Technologies</a:t>
            </a:r>
          </a:p>
        </p:txBody>
      </p:sp>
      <p:pic>
        <p:nvPicPr>
          <p:cNvPr id="4" name="Picture 3" descr="Benetton-grayscale.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66472" y="4487446"/>
            <a:ext cx="8520851" cy="611117"/>
          </a:xfrm>
          <a:prstGeom prst="rect">
            <a:avLst/>
          </a:prstGeom>
        </p:spPr>
      </p:pic>
      <p:sp>
        <p:nvSpPr>
          <p:cNvPr id="27" name="TextBox 26"/>
          <p:cNvSpPr txBox="1"/>
          <p:nvPr/>
        </p:nvSpPr>
        <p:spPr>
          <a:xfrm>
            <a:off x="213254" y="4269058"/>
            <a:ext cx="3797640" cy="261610"/>
          </a:xfrm>
          <a:prstGeom prst="rect">
            <a:avLst/>
          </a:prstGeom>
          <a:noFill/>
        </p:spPr>
        <p:txBody>
          <a:bodyPr wrap="square" rtlCol="0">
            <a:spAutoFit/>
          </a:bodyPr>
          <a:lstStyle/>
          <a:p>
            <a:r>
              <a:rPr lang="ja-JP" altLang="en-US" sz="1100" dirty="0">
                <a:solidFill>
                  <a:schemeClr val="accent1"/>
                </a:solidFill>
                <a:latin typeface="Arial"/>
                <a:ea typeface="ＭＳ Ｐゴシック"/>
              </a:rPr>
              <a:t>世界各国の数千社の企業にサービスを提供：</a:t>
            </a:r>
          </a:p>
        </p:txBody>
      </p:sp>
      <p:pic>
        <p:nvPicPr>
          <p:cNvPr id="28" name="Picture 27"/>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485399" y="3116216"/>
            <a:ext cx="646321" cy="383068"/>
          </a:xfrm>
          <a:prstGeom prst="rect">
            <a:avLst/>
          </a:prstGeom>
        </p:spPr>
      </p:pic>
      <p:pic>
        <p:nvPicPr>
          <p:cNvPr id="29" name="Picture 28" descr="Tilted Spencer.8.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30803" y="2955546"/>
            <a:ext cx="900991" cy="655455"/>
          </a:xfrm>
          <a:prstGeom prst="rect">
            <a:avLst/>
          </a:prstGeom>
        </p:spPr>
      </p:pic>
      <p:sp>
        <p:nvSpPr>
          <p:cNvPr id="30" name="TextBox 29"/>
          <p:cNvSpPr txBox="1"/>
          <p:nvPr/>
        </p:nvSpPr>
        <p:spPr>
          <a:xfrm>
            <a:off x="7548550" y="3532876"/>
            <a:ext cx="415498" cy="230832"/>
          </a:xfrm>
          <a:prstGeom prst="rect">
            <a:avLst/>
          </a:prstGeom>
          <a:noFill/>
        </p:spPr>
        <p:txBody>
          <a:bodyPr wrap="none" rtlCol="0">
            <a:spAutoFit/>
          </a:bodyPr>
          <a:lstStyle/>
          <a:p>
            <a:pPr algn="ctr"/>
            <a:r>
              <a:rPr lang="ja-JP" altLang="en-US" sz="900" smtClean="0">
                <a:solidFill>
                  <a:srgbClr val="7F7F7F"/>
                </a:solidFill>
                <a:latin typeface="Arial"/>
                <a:ea typeface="ＭＳ Ｐゴシック"/>
              </a:rPr>
              <a:t>電話</a:t>
            </a:r>
            <a:endParaRPr lang="ja-JP" altLang="en-US" sz="900" dirty="0">
              <a:solidFill>
                <a:srgbClr val="7F7F7F"/>
              </a:solidFill>
              <a:latin typeface="Arial"/>
              <a:ea typeface="ＭＳ Ｐゴシック"/>
            </a:endParaRPr>
          </a:p>
        </p:txBody>
      </p:sp>
      <p:sp>
        <p:nvSpPr>
          <p:cNvPr id="31" name="TextBox 30"/>
          <p:cNvSpPr txBox="1"/>
          <p:nvPr/>
        </p:nvSpPr>
        <p:spPr>
          <a:xfrm>
            <a:off x="8168592" y="3556765"/>
            <a:ext cx="1031051" cy="230832"/>
          </a:xfrm>
          <a:prstGeom prst="rect">
            <a:avLst/>
          </a:prstGeom>
          <a:noFill/>
        </p:spPr>
        <p:txBody>
          <a:bodyPr wrap="none" rtlCol="0">
            <a:spAutoFit/>
          </a:bodyPr>
          <a:lstStyle/>
          <a:p>
            <a:pPr algn="ctr"/>
            <a:r>
              <a:rPr lang="ja-JP" altLang="en-US" sz="900" dirty="0" smtClean="0">
                <a:solidFill>
                  <a:srgbClr val="7F7F7F"/>
                </a:solidFill>
                <a:latin typeface="Arial"/>
                <a:ea typeface="ＭＳ Ｐゴシック"/>
              </a:rPr>
              <a:t>セキュリティカメラ</a:t>
            </a:r>
            <a:endParaRPr lang="ja-JP" altLang="en-US" sz="900" dirty="0">
              <a:solidFill>
                <a:srgbClr val="7F7F7F"/>
              </a:solidFill>
              <a:latin typeface="Arial"/>
              <a:ea typeface="ＭＳ Ｐゴシック"/>
            </a:endParaRPr>
          </a:p>
        </p:txBody>
      </p:sp>
    </p:spTree>
    <p:extLst>
      <p:ext uri="{BB962C8B-B14F-4D97-AF65-F5344CB8AC3E}">
        <p14:creationId xmlns:p14="http://schemas.microsoft.com/office/powerpoint/2010/main" val="2015476636"/>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38842" y="1"/>
            <a:ext cx="8343315" cy="731837"/>
          </a:xfrm>
          <a:noFill/>
          <a:ln>
            <a:noFill/>
          </a:ln>
        </p:spPr>
        <p:txBody>
          <a:bodyPr vert="horz" wrap="square" lIns="91424" tIns="45712" rIns="91424" bIns="45712" numCol="1" anchor="ctr" anchorCtr="0" compatLnSpc="1">
            <a:prstTxWarp prst="textNoShape">
              <a:avLst/>
            </a:prstTxWarp>
          </a:bodyPr>
          <a:lstStyle/>
          <a:p>
            <a:r>
              <a:rPr lang="en-US" altLang="ja-JP" sz="2475" dirty="0">
                <a:solidFill>
                  <a:schemeClr val="accent1"/>
                </a:solidFill>
                <a:latin typeface="+mj-ea"/>
                <a:ea typeface="+mj-ea"/>
                <a:cs typeface="Proxima Nova Light" charset="0"/>
              </a:rPr>
              <a:t>MS</a:t>
            </a:r>
            <a:r>
              <a:rPr lang="ja-JP" altLang="en-US" sz="2475" dirty="0">
                <a:solidFill>
                  <a:schemeClr val="accent1"/>
                </a:solidFill>
                <a:latin typeface="+mj-ea"/>
                <a:ea typeface="+mj-ea"/>
                <a:cs typeface="Proxima Nova Light" charset="0"/>
              </a:rPr>
              <a:t>ラインナップ（</a:t>
            </a:r>
            <a:r>
              <a:rPr lang="en-US" altLang="ja-JP" sz="2475" dirty="0">
                <a:solidFill>
                  <a:schemeClr val="accent1"/>
                </a:solidFill>
                <a:latin typeface="+mj-ea"/>
                <a:ea typeface="+mj-ea"/>
                <a:cs typeface="Proxima Nova Light" charset="0"/>
              </a:rPr>
              <a:t>LAN</a:t>
            </a:r>
            <a:r>
              <a:rPr lang="ja-JP" altLang="en-US" sz="2475" dirty="0">
                <a:solidFill>
                  <a:schemeClr val="accent1"/>
                </a:solidFill>
                <a:latin typeface="+mj-ea"/>
                <a:ea typeface="+mj-ea"/>
                <a:cs typeface="Proxima Nova Light" charset="0"/>
              </a:rPr>
              <a:t>スイッチ）</a:t>
            </a:r>
          </a:p>
        </p:txBody>
      </p:sp>
      <p:graphicFrame>
        <p:nvGraphicFramePr>
          <p:cNvPr id="12" name="Table 11"/>
          <p:cNvGraphicFramePr>
            <a:graphicFrameLocks noGrp="1"/>
          </p:cNvGraphicFramePr>
          <p:nvPr>
            <p:extLst/>
          </p:nvPr>
        </p:nvGraphicFramePr>
        <p:xfrm>
          <a:off x="1189" y="540937"/>
          <a:ext cx="9141618" cy="4398326"/>
        </p:xfrm>
        <a:graphic>
          <a:graphicData uri="http://schemas.openxmlformats.org/drawingml/2006/table">
            <a:tbl>
              <a:tblPr firstRow="1" bandRow="1">
                <a:tableStyleId>{5C22544A-7EE6-4342-B048-85BDC9FD1C3A}</a:tableStyleId>
              </a:tblPr>
              <a:tblGrid>
                <a:gridCol w="1523603"/>
                <a:gridCol w="1523603"/>
                <a:gridCol w="1523603"/>
                <a:gridCol w="1523603"/>
                <a:gridCol w="1523603"/>
                <a:gridCol w="1523603"/>
              </a:tblGrid>
              <a:tr h="360549">
                <a:tc gridSpan="3">
                  <a:txBody>
                    <a:bodyPr/>
                    <a:lstStyle/>
                    <a:p>
                      <a:pPr algn="ctr"/>
                      <a:r>
                        <a:rPr lang="ja-JP" altLang="en-US" sz="1800" b="0" i="0" dirty="0" smtClean="0">
                          <a:solidFill>
                            <a:schemeClr val="bg1"/>
                          </a:solidFill>
                          <a:latin typeface="Meiryo" charset="-128"/>
                          <a:ea typeface="Meiryo" charset="-128"/>
                          <a:cs typeface="Meiryo" charset="-128"/>
                        </a:rPr>
                        <a:t>アクセス</a:t>
                      </a:r>
                      <a:endParaRPr lang="en-US" sz="1800" b="0" i="0" dirty="0">
                        <a:solidFill>
                          <a:schemeClr val="bg1"/>
                        </a:solidFill>
                        <a:latin typeface="Meiryo" charset="-128"/>
                        <a:ea typeface="Meiryo" charset="-128"/>
                        <a:cs typeface="Meiryo" charset="-128"/>
                      </a:endParaRPr>
                    </a:p>
                  </a:txBody>
                  <a:tcPr marL="60512" marR="60512" marT="22686" marB="22686" anchor="b">
                    <a:lnL w="12700" cmpd="sng">
                      <a:noFill/>
                    </a:lnL>
                    <a:lnR w="12700" cap="flat" cmpd="sng" algn="ctr">
                      <a:solidFill>
                        <a:srgbClr val="FFFFFF">
                          <a:lumMod val="75000"/>
                        </a:srgb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96D6"/>
                        </a:solidFill>
                      </a:endParaRPr>
                    </a:p>
                  </a:txBody>
                  <a:tcPr marT="34290" marB="34290"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96D6"/>
                        </a:solidFill>
                      </a:endParaRPr>
                    </a:p>
                  </a:txBody>
                  <a:tcPr marT="34290" marB="34290"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gridSpan="3">
                  <a:txBody>
                    <a:bodyPr/>
                    <a:lstStyle/>
                    <a:p>
                      <a:pPr algn="ctr"/>
                      <a:r>
                        <a:rPr lang="ja-JP" altLang="en-US" sz="1800" b="0" i="0" dirty="0" smtClean="0">
                          <a:solidFill>
                            <a:srgbClr val="FFFFFF"/>
                          </a:solidFill>
                          <a:latin typeface="Meiryo" charset="-128"/>
                          <a:ea typeface="Meiryo" charset="-128"/>
                          <a:cs typeface="Meiryo" charset="-128"/>
                        </a:rPr>
                        <a:t>集線スイッチ</a:t>
                      </a:r>
                      <a:endParaRPr lang="en-US" sz="1800" b="0" i="0" dirty="0">
                        <a:solidFill>
                          <a:srgbClr val="FFFFFF"/>
                        </a:solidFill>
                        <a:latin typeface="Meiryo" charset="-128"/>
                        <a:ea typeface="Meiryo" charset="-128"/>
                        <a:cs typeface="Meiryo" charset="-128"/>
                      </a:endParaRPr>
                    </a:p>
                  </a:txBody>
                  <a:tcPr marL="60512" marR="60512" marT="22686" marB="22686"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algn="ctr"/>
                      <a:endParaRPr lang="en-US" sz="1600" b="0" i="0" dirty="0">
                        <a:solidFill>
                          <a:srgbClr val="FFFFFF"/>
                        </a:solidFill>
                        <a:latin typeface="+mn-lt"/>
                        <a:cs typeface="CiscoSans ExtraLight"/>
                      </a:endParaRPr>
                    </a:p>
                  </a:txBody>
                  <a:tcPr marL="80682" marR="80682" marT="30248" marB="30248" anchor="b">
                    <a:lnL w="12700" cap="flat" cmpd="sng" algn="ctr">
                      <a:solidFill>
                        <a:srgbClr val="FFFFFF">
                          <a:lumMod val="75000"/>
                        </a:srgb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algn="ctr"/>
                      <a:endParaRPr lang="en-US" sz="1600" b="0" i="0" dirty="0">
                        <a:solidFill>
                          <a:srgbClr val="FFFFFF"/>
                        </a:solidFill>
                        <a:latin typeface="+mn-lt"/>
                        <a:cs typeface="CiscoSans ExtraLight"/>
                      </a:endParaRPr>
                    </a:p>
                  </a:txBody>
                  <a:tcPr marL="80682" marR="80682" marT="30248" marB="30248"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r>
              <a:tr h="535657">
                <a:tc>
                  <a:txBody>
                    <a:bodyPr/>
                    <a:lstStyle/>
                    <a:p>
                      <a:pPr algn="ctr"/>
                      <a:r>
                        <a:rPr lang="en-US" sz="1800" b="0" i="0" dirty="0" smtClean="0">
                          <a:solidFill>
                            <a:srgbClr val="000000"/>
                          </a:solidFill>
                          <a:latin typeface="Meiryo" charset="-128"/>
                          <a:ea typeface="Meiryo" charset="-128"/>
                          <a:cs typeface="Meiryo" charset="-128"/>
                        </a:rPr>
                        <a:t>MS220</a:t>
                      </a:r>
                      <a:endParaRPr lang="en-US" sz="1800" b="0" i="0" dirty="0">
                        <a:solidFill>
                          <a:srgbClr val="000000"/>
                        </a:solidFill>
                        <a:latin typeface="Meiryo" charset="-128"/>
                        <a:ea typeface="Meiryo" charset="-128"/>
                        <a:cs typeface="Meiryo" charset="-128"/>
                      </a:endParaRPr>
                    </a:p>
                  </a:txBody>
                  <a:tcPr marL="60512" marR="60512" marT="22686" marB="22686">
                    <a:lnL w="12700" cmpd="sng">
                      <a:noFill/>
                    </a:lnL>
                    <a:lnR w="12700" cap="flat" cmpd="sng" algn="ctr">
                      <a:solidFill>
                        <a:srgbClr val="FFFFFF">
                          <a:lumMod val="75000"/>
                        </a:srgb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solidFill>
                            <a:srgbClr val="000000"/>
                          </a:solidFill>
                          <a:latin typeface="Meiryo" charset="-128"/>
                          <a:ea typeface="Meiryo" charset="-128"/>
                          <a:cs typeface="Meiryo" charset="-128"/>
                        </a:rPr>
                        <a:t>MS320</a:t>
                      </a:r>
                    </a:p>
                  </a:txBody>
                  <a:tcPr marL="60512" marR="60512" marT="22686"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solidFill>
                            <a:srgbClr val="000000"/>
                          </a:solidFill>
                          <a:latin typeface="Meiryo" charset="-128"/>
                          <a:ea typeface="Meiryo" charset="-128"/>
                          <a:cs typeface="Meiryo" charset="-128"/>
                        </a:rPr>
                        <a:t>MS350</a:t>
                      </a:r>
                    </a:p>
                  </a:txBody>
                  <a:tcPr marL="60512" marR="60512" marT="22686"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dirty="0" smtClean="0">
                          <a:solidFill>
                            <a:srgbClr val="000000"/>
                          </a:solidFill>
                          <a:latin typeface="Meiryo" charset="-128"/>
                          <a:ea typeface="Meiryo" charset="-128"/>
                          <a:cs typeface="Meiryo" charset="-128"/>
                        </a:rPr>
                        <a:t>MS410</a:t>
                      </a:r>
                      <a:endParaRPr lang="en-US" sz="1800" b="0" i="0" dirty="0">
                        <a:solidFill>
                          <a:srgbClr val="000000"/>
                        </a:solidFill>
                        <a:latin typeface="Meiryo" charset="-128"/>
                        <a:ea typeface="Meiryo" charset="-128"/>
                        <a:cs typeface="Meiryo" charset="-128"/>
                      </a:endParaRPr>
                    </a:p>
                  </a:txBody>
                  <a:tcPr marL="60512" marR="60512" marT="22686"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dirty="0" smtClean="0">
                          <a:solidFill>
                            <a:srgbClr val="000000"/>
                          </a:solidFill>
                          <a:latin typeface="Meiryo" charset="-128"/>
                          <a:ea typeface="Meiryo" charset="-128"/>
                          <a:cs typeface="Meiryo" charset="-128"/>
                        </a:rPr>
                        <a:t>MS420</a:t>
                      </a:r>
                    </a:p>
                  </a:txBody>
                  <a:tcPr marL="60512" marR="60512" marT="22686"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dirty="0" smtClean="0">
                          <a:solidFill>
                            <a:srgbClr val="000000"/>
                          </a:solidFill>
                          <a:latin typeface="Meiryo" charset="-128"/>
                          <a:ea typeface="Meiryo" charset="-128"/>
                          <a:cs typeface="Meiryo" charset="-128"/>
                        </a:rPr>
                        <a:t>MS425</a:t>
                      </a:r>
                      <a:endParaRPr lang="en-US" sz="1800" b="0" i="0" dirty="0">
                        <a:solidFill>
                          <a:srgbClr val="000000"/>
                        </a:solidFill>
                        <a:latin typeface="Meiryo" charset="-128"/>
                        <a:ea typeface="Meiryo" charset="-128"/>
                        <a:cs typeface="Meiryo" charset="-128"/>
                      </a:endParaRPr>
                    </a:p>
                  </a:txBody>
                  <a:tcPr marL="60512" marR="60512" marT="22686" marB="22686">
                    <a:lnL w="12700" cap="flat" cmpd="sng" algn="ctr">
                      <a:solidFill>
                        <a:srgbClr val="FFFFFF">
                          <a:lumMod val="75000"/>
                        </a:srgb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252218">
                <a:tc>
                  <a:txBody>
                    <a:bodyPr/>
                    <a:lstStyle/>
                    <a:p>
                      <a:r>
                        <a:rPr lang="ja-JP" altLang="en-US" sz="900" b="0" i="0" dirty="0" smtClean="0">
                          <a:solidFill>
                            <a:srgbClr val="FFFFFF"/>
                          </a:solidFill>
                          <a:latin typeface="Meiryo" charset="-128"/>
                          <a:ea typeface="Meiryo" charset="-128"/>
                          <a:cs typeface="Meiryo" charset="-128"/>
                        </a:rPr>
                        <a:t>機能</a:t>
                      </a:r>
                      <a:endParaRPr lang="en-US" sz="900" b="0" i="0" dirty="0">
                        <a:solidFill>
                          <a:srgbClr val="FFFFFF"/>
                        </a:solidFill>
                        <a:latin typeface="Meiryo" charset="-128"/>
                        <a:ea typeface="Meiryo" charset="-128"/>
                        <a:cs typeface="Meiryo" charset="-128"/>
                      </a:endParaRPr>
                    </a:p>
                  </a:txBody>
                  <a:tcPr marL="60512" marR="60512" marT="22686" marB="22686"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2051163">
                <a:tc>
                  <a:txBody>
                    <a:bodyPr/>
                    <a:lstStyle/>
                    <a:p>
                      <a:pPr marL="169863" indent="-169863">
                        <a:spcAft>
                          <a:spcPts val="300"/>
                        </a:spcAft>
                        <a:buFont typeface="Arial"/>
                        <a:buChar char="•"/>
                      </a:pPr>
                      <a:r>
                        <a:rPr lang="en-US" sz="900" b="0" i="0" dirty="0" smtClean="0">
                          <a:solidFill>
                            <a:srgbClr val="505153"/>
                          </a:solidFill>
                          <a:latin typeface="Meiryo" charset="-128"/>
                          <a:ea typeface="Meiryo" charset="-128"/>
                          <a:cs typeface="Meiryo" charset="-128"/>
                        </a:rPr>
                        <a:t>8, 24, 48</a:t>
                      </a:r>
                      <a:r>
                        <a:rPr lang="en-US" sz="900" b="0" i="0" baseline="0" dirty="0" smtClean="0">
                          <a:solidFill>
                            <a:srgbClr val="505153"/>
                          </a:solidFill>
                          <a:latin typeface="Meiryo" charset="-128"/>
                          <a:ea typeface="Meiryo" charset="-128"/>
                          <a:cs typeface="Meiryo" charset="-128"/>
                        </a:rPr>
                        <a:t> </a:t>
                      </a:r>
                      <a:r>
                        <a:rPr lang="ja-JP" altLang="en-US" sz="900" b="0" i="0" baseline="0" dirty="0" smtClean="0">
                          <a:solidFill>
                            <a:srgbClr val="505153"/>
                          </a:solidFill>
                          <a:latin typeface="Meiryo" charset="-128"/>
                          <a:ea typeface="Meiryo" charset="-128"/>
                          <a:cs typeface="Meiryo" charset="-128"/>
                        </a:rPr>
                        <a:t>ポート</a:t>
                      </a:r>
                      <a:endParaRPr lang="en-US"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en-US" sz="900" b="0" i="0" dirty="0" smtClean="0">
                          <a:solidFill>
                            <a:schemeClr val="tx2"/>
                          </a:solidFill>
                          <a:latin typeface="Meiryo" charset="-128"/>
                          <a:ea typeface="Meiryo" charset="-128"/>
                          <a:cs typeface="Meiryo" charset="-128"/>
                        </a:rPr>
                        <a:t>Layer 2</a:t>
                      </a:r>
                    </a:p>
                    <a:p>
                      <a:pPr marL="169863" indent="-169863">
                        <a:spcAft>
                          <a:spcPts val="300"/>
                        </a:spcAft>
                        <a:buFont typeface="Arial"/>
                        <a:buChar char="•"/>
                      </a:pPr>
                      <a:r>
                        <a:rPr lang="en-US" sz="900" b="0" i="0" dirty="0" smtClean="0">
                          <a:solidFill>
                            <a:srgbClr val="505153"/>
                          </a:solidFill>
                          <a:latin typeface="Meiryo" charset="-128"/>
                          <a:ea typeface="Meiryo" charset="-128"/>
                          <a:cs typeface="Meiryo" charset="-128"/>
                        </a:rPr>
                        <a:t>Gigabit SFP </a:t>
                      </a:r>
                      <a:r>
                        <a:rPr lang="ja-JP" altLang="en-US" sz="900" b="0" i="0" dirty="0" smtClean="0">
                          <a:solidFill>
                            <a:srgbClr val="505153"/>
                          </a:solidFill>
                          <a:latin typeface="Meiryo" charset="-128"/>
                          <a:ea typeface="Meiryo" charset="-128"/>
                          <a:cs typeface="Meiryo" charset="-128"/>
                        </a:rPr>
                        <a:t>アップリンク</a:t>
                      </a:r>
                      <a:endParaRPr lang="en-US" altLang="ja-JP"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電源冗長は</a:t>
                      </a:r>
                      <a:r>
                        <a:rPr lang="en-US" altLang="ja-JP" sz="900" b="0" i="0" dirty="0" smtClean="0">
                          <a:solidFill>
                            <a:srgbClr val="505153"/>
                          </a:solidFill>
                          <a:latin typeface="Meiryo" charset="-128"/>
                          <a:ea typeface="Meiryo" charset="-128"/>
                          <a:cs typeface="Meiryo" charset="-128"/>
                        </a:rPr>
                        <a:t>Cisco</a:t>
                      </a:r>
                      <a:r>
                        <a:rPr lang="ja-JP" altLang="en-US" sz="900" b="0" i="0" dirty="0" smtClean="0">
                          <a:solidFill>
                            <a:srgbClr val="505153"/>
                          </a:solidFill>
                          <a:latin typeface="Meiryo" charset="-128"/>
                          <a:ea typeface="Meiryo" charset="-128"/>
                          <a:cs typeface="Meiryo" charset="-128"/>
                        </a:rPr>
                        <a:t>外部</a:t>
                      </a:r>
                      <a:r>
                        <a:rPr lang="en-US" altLang="ja-JP" sz="900" b="0" i="0" dirty="0" smtClean="0">
                          <a:solidFill>
                            <a:srgbClr val="505153"/>
                          </a:solidFill>
                          <a:latin typeface="Meiryo" charset="-128"/>
                          <a:ea typeface="Meiryo" charset="-128"/>
                          <a:cs typeface="Meiryo" charset="-128"/>
                        </a:rPr>
                        <a:t>RPS</a:t>
                      </a:r>
                      <a:r>
                        <a:rPr lang="ja-JP" altLang="en-US" sz="900" b="0" i="0" dirty="0" smtClean="0">
                          <a:solidFill>
                            <a:srgbClr val="505153"/>
                          </a:solidFill>
                          <a:latin typeface="Meiryo" charset="-128"/>
                          <a:ea typeface="Meiryo" charset="-128"/>
                          <a:cs typeface="Meiryo" charset="-128"/>
                        </a:rPr>
                        <a:t>に対応</a:t>
                      </a:r>
                      <a:endParaRPr lang="en-US" sz="900" b="0" i="0" dirty="0" smtClean="0">
                        <a:solidFill>
                          <a:srgbClr val="505153"/>
                        </a:solidFill>
                        <a:latin typeface="Meiryo" charset="-128"/>
                        <a:ea typeface="Meiryo" charset="-128"/>
                        <a:cs typeface="Meiryo" charset="-128"/>
                      </a:endParaRPr>
                    </a:p>
                  </a:txBody>
                  <a:tcPr marL="60512" marR="60512" marT="45372" marB="22686">
                    <a:lnL w="12700" cmpd="sng">
                      <a:noFill/>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9863" indent="-169863">
                        <a:spcAft>
                          <a:spcPts val="300"/>
                        </a:spcAft>
                        <a:buFont typeface="Arial"/>
                        <a:buChar char="•"/>
                      </a:pPr>
                      <a:r>
                        <a:rPr lang="en-US" sz="900" b="0" i="0" dirty="0" smtClean="0">
                          <a:solidFill>
                            <a:srgbClr val="505153"/>
                          </a:solidFill>
                          <a:latin typeface="Meiryo" charset="-128"/>
                          <a:ea typeface="Meiryo" charset="-128"/>
                          <a:cs typeface="Meiryo" charset="-128"/>
                        </a:rPr>
                        <a:t>24, 48 </a:t>
                      </a:r>
                      <a:r>
                        <a:rPr lang="ja-JP" altLang="en-US" sz="900" b="0" i="0" dirty="0" smtClean="0">
                          <a:solidFill>
                            <a:srgbClr val="505153"/>
                          </a:solidFill>
                          <a:latin typeface="Meiryo" charset="-128"/>
                          <a:ea typeface="Meiryo" charset="-128"/>
                          <a:cs typeface="Meiryo" charset="-128"/>
                        </a:rPr>
                        <a:t>ポートモデル</a:t>
                      </a:r>
                      <a:endParaRPr lang="en-US" altLang="ja-JP"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en-US" sz="900" b="0" i="0" dirty="0" smtClean="0">
                          <a:solidFill>
                            <a:schemeClr val="tx2"/>
                          </a:solidFill>
                          <a:latin typeface="Meiryo" charset="-128"/>
                          <a:ea typeface="Meiryo" charset="-128"/>
                          <a:cs typeface="Meiryo" charset="-128"/>
                        </a:rPr>
                        <a:t>Layer 3</a:t>
                      </a:r>
                    </a:p>
                    <a:p>
                      <a:pPr marL="169863" indent="-169863">
                        <a:spcAft>
                          <a:spcPts val="300"/>
                        </a:spcAft>
                        <a:buFont typeface="Arial"/>
                        <a:buChar char="•"/>
                      </a:pPr>
                      <a:r>
                        <a:rPr lang="en-US" sz="900" b="0" i="0" dirty="0" smtClean="0">
                          <a:solidFill>
                            <a:srgbClr val="505153"/>
                          </a:solidFill>
                          <a:latin typeface="Meiryo" charset="-128"/>
                          <a:ea typeface="Meiryo" charset="-128"/>
                          <a:cs typeface="Meiryo" charset="-128"/>
                        </a:rPr>
                        <a:t>10Gb SFP+ </a:t>
                      </a:r>
                      <a:r>
                        <a:rPr lang="ja-JP" altLang="en-US" sz="900" b="0" i="0" dirty="0" smtClean="0">
                          <a:solidFill>
                            <a:srgbClr val="505153"/>
                          </a:solidFill>
                          <a:latin typeface="Meiryo" charset="-128"/>
                          <a:ea typeface="Meiryo" charset="-128"/>
                          <a:cs typeface="Meiryo" charset="-128"/>
                        </a:rPr>
                        <a:t>アップリンク</a:t>
                      </a:r>
                      <a:endParaRPr lang="en-US"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ホットスワップ・冗長電源対応</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69863" marR="0" indent="-169863" algn="l" defTabSz="914400" rtl="0" eaLnBrk="1" fontAlgn="auto" latinLnBrk="0" hangingPunct="1">
                        <a:lnSpc>
                          <a:spcPct val="100000"/>
                        </a:lnSpc>
                        <a:spcBef>
                          <a:spcPts val="0"/>
                        </a:spcBef>
                        <a:spcAft>
                          <a:spcPts val="300"/>
                        </a:spcAft>
                        <a:buClrTx/>
                        <a:buSzTx/>
                        <a:buFont typeface="Arial"/>
                        <a:buChar char="•"/>
                        <a:tabLst/>
                        <a:defRPr/>
                      </a:pPr>
                      <a:r>
                        <a:rPr lang="en-US" sz="900" b="0" i="0" dirty="0" smtClean="0">
                          <a:solidFill>
                            <a:srgbClr val="505153"/>
                          </a:solidFill>
                          <a:latin typeface="Meiryo" charset="-128"/>
                          <a:ea typeface="Meiryo" charset="-128"/>
                          <a:cs typeface="Meiryo" charset="-128"/>
                        </a:rPr>
                        <a:t>24, 48 </a:t>
                      </a:r>
                      <a:r>
                        <a:rPr lang="ja-JP" altLang="en-US" sz="900" b="0" i="0" dirty="0" smtClean="0">
                          <a:solidFill>
                            <a:srgbClr val="505153"/>
                          </a:solidFill>
                          <a:latin typeface="Meiryo" charset="-128"/>
                          <a:ea typeface="Meiryo" charset="-128"/>
                          <a:cs typeface="Meiryo" charset="-128"/>
                        </a:rPr>
                        <a:t>ポートモデル</a:t>
                      </a:r>
                      <a:endParaRPr lang="en-US" altLang="ja-JP"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高パフォーマンス</a:t>
                      </a:r>
                      <a:r>
                        <a:rPr lang="en-US" altLang="ja-JP" sz="900" b="0" i="0" dirty="0" smtClean="0">
                          <a:solidFill>
                            <a:srgbClr val="505153"/>
                          </a:solidFill>
                          <a:latin typeface="Meiryo" charset="-128"/>
                          <a:ea typeface="Meiryo" charset="-128"/>
                          <a:cs typeface="Meiryo" charset="-128"/>
                        </a:rPr>
                        <a:t>L3</a:t>
                      </a:r>
                      <a:r>
                        <a:rPr lang="ja-JP" altLang="en-US" sz="900" b="0" i="0" dirty="0" smtClean="0">
                          <a:solidFill>
                            <a:srgbClr val="505153"/>
                          </a:solidFill>
                          <a:latin typeface="Meiryo" charset="-128"/>
                          <a:ea typeface="Meiryo" charset="-128"/>
                          <a:cs typeface="Meiryo" charset="-128"/>
                        </a:rPr>
                        <a:t>スイッチ</a:t>
                      </a:r>
                      <a:r>
                        <a:rPr lang="en-US" sz="900" b="0" i="0" dirty="0" smtClean="0">
                          <a:solidFill>
                            <a:srgbClr val="505153"/>
                          </a:solidFill>
                          <a:latin typeface="Meiryo" charset="-128"/>
                          <a:ea typeface="Meiryo" charset="-128"/>
                          <a:cs typeface="Meiryo" charset="-128"/>
                        </a:rPr>
                        <a:t> </a:t>
                      </a:r>
                    </a:p>
                    <a:p>
                      <a:pPr marL="169863" indent="-169863">
                        <a:spcAft>
                          <a:spcPts val="300"/>
                        </a:spcAft>
                        <a:buFont typeface="Arial"/>
                        <a:buChar char="•"/>
                      </a:pPr>
                      <a:r>
                        <a:rPr lang="ja-JP" altLang="en-US" sz="900" b="0" i="0" dirty="0" smtClean="0">
                          <a:solidFill>
                            <a:schemeClr val="tx2"/>
                          </a:solidFill>
                          <a:latin typeface="Meiryo" charset="-128"/>
                          <a:ea typeface="Meiryo" charset="-128"/>
                          <a:cs typeface="Meiryo" charset="-128"/>
                        </a:rPr>
                        <a:t>物理スタック</a:t>
                      </a:r>
                      <a:r>
                        <a:rPr lang="en-US" sz="900" b="0" i="0" baseline="0" dirty="0" smtClean="0">
                          <a:solidFill>
                            <a:schemeClr val="tx2"/>
                          </a:solidFill>
                          <a:latin typeface="Meiryo" charset="-128"/>
                          <a:ea typeface="Meiryo" charset="-128"/>
                          <a:cs typeface="Meiryo" charset="-128"/>
                        </a:rPr>
                        <a:t> (160Gbps)</a:t>
                      </a:r>
                      <a:endParaRPr lang="en-US" sz="900" b="0" i="0" dirty="0" smtClean="0">
                        <a:solidFill>
                          <a:schemeClr val="tx2"/>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高パフォーマンス</a:t>
                      </a:r>
                      <a:r>
                        <a:rPr lang="en-US" altLang="ja-JP" sz="900" b="0" i="0" dirty="0" smtClean="0">
                          <a:solidFill>
                            <a:srgbClr val="505153"/>
                          </a:solidFill>
                          <a:latin typeface="Meiryo" charset="-128"/>
                          <a:ea typeface="Meiryo" charset="-128"/>
                          <a:cs typeface="Meiryo" charset="-128"/>
                        </a:rPr>
                        <a:t>L3</a:t>
                      </a:r>
                      <a:r>
                        <a:rPr lang="ja-JP" altLang="en-US" sz="900" b="0" i="0" dirty="0" smtClean="0">
                          <a:solidFill>
                            <a:srgbClr val="505153"/>
                          </a:solidFill>
                          <a:latin typeface="Meiryo" charset="-128"/>
                          <a:ea typeface="Meiryo" charset="-128"/>
                          <a:cs typeface="Meiryo" charset="-128"/>
                        </a:rPr>
                        <a:t>スイッチ</a:t>
                      </a:r>
                      <a:r>
                        <a:rPr lang="en-US" sz="900" b="0" i="0" dirty="0" smtClean="0">
                          <a:solidFill>
                            <a:srgbClr val="505153"/>
                          </a:solidFill>
                          <a:latin typeface="Meiryo" charset="-128"/>
                          <a:ea typeface="Meiryo" charset="-128"/>
                          <a:cs typeface="Meiryo" charset="-128"/>
                        </a:rPr>
                        <a:t> </a:t>
                      </a:r>
                    </a:p>
                    <a:p>
                      <a:pPr marL="169863" indent="-169863">
                        <a:spcAft>
                          <a:spcPts val="300"/>
                        </a:spcAft>
                        <a:buFont typeface="Arial"/>
                        <a:buChar char="•"/>
                      </a:pPr>
                      <a:r>
                        <a:rPr lang="en-US" sz="900" b="0" i="0" dirty="0" smtClean="0">
                          <a:solidFill>
                            <a:srgbClr val="505153"/>
                          </a:solidFill>
                          <a:latin typeface="Meiryo" charset="-128"/>
                          <a:ea typeface="Meiryo" charset="-128"/>
                          <a:cs typeface="Meiryo" charset="-128"/>
                        </a:rPr>
                        <a:t>1Gb </a:t>
                      </a:r>
                      <a:r>
                        <a:rPr lang="en-US" sz="900" b="1" i="0" dirty="0" smtClean="0">
                          <a:solidFill>
                            <a:srgbClr val="FF0000"/>
                          </a:solidFill>
                          <a:latin typeface="Meiryo" charset="-128"/>
                          <a:ea typeface="Meiryo" charset="-128"/>
                          <a:cs typeface="Meiryo" charset="-128"/>
                        </a:rPr>
                        <a:t>&amp; </a:t>
                      </a:r>
                      <a:r>
                        <a:rPr lang="en-US" sz="900" b="1" i="0" dirty="0" err="1" smtClean="0">
                          <a:solidFill>
                            <a:srgbClr val="FF0000"/>
                          </a:solidFill>
                          <a:latin typeface="Meiryo" charset="-128"/>
                          <a:ea typeface="Meiryo" charset="-128"/>
                          <a:cs typeface="Meiryo" charset="-128"/>
                        </a:rPr>
                        <a:t>Multigigabit</a:t>
                      </a:r>
                      <a:endParaRPr lang="en-US" sz="900" b="1" i="0" dirty="0" smtClean="0">
                        <a:solidFill>
                          <a:srgbClr val="FF0000"/>
                        </a:solidFill>
                        <a:latin typeface="Meiryo" charset="-128"/>
                        <a:ea typeface="Meiryo" charset="-128"/>
                        <a:cs typeface="Meiryo" charset="-128"/>
                      </a:endParaRPr>
                    </a:p>
                    <a:p>
                      <a:pPr marL="169863" indent="-169863">
                        <a:spcAft>
                          <a:spcPts val="300"/>
                        </a:spcAft>
                        <a:buFont typeface="Arial"/>
                        <a:buChar char="•"/>
                      </a:pPr>
                      <a:r>
                        <a:rPr lang="en-US" sz="900" b="0" i="0" dirty="0" smtClean="0">
                          <a:solidFill>
                            <a:srgbClr val="505153"/>
                          </a:solidFill>
                          <a:latin typeface="Meiryo" charset="-128"/>
                          <a:ea typeface="Meiryo" charset="-128"/>
                          <a:cs typeface="Meiryo" charset="-128"/>
                        </a:rPr>
                        <a:t>10Gb SFP+ </a:t>
                      </a:r>
                      <a:r>
                        <a:rPr lang="ja-JP" altLang="en-US" sz="900" b="0" i="0" dirty="0" smtClean="0">
                          <a:solidFill>
                            <a:srgbClr val="505153"/>
                          </a:solidFill>
                          <a:latin typeface="Meiryo" charset="-128"/>
                          <a:ea typeface="Meiryo" charset="-128"/>
                          <a:cs typeface="Meiryo" charset="-128"/>
                        </a:rPr>
                        <a:t>アップリンク</a:t>
                      </a:r>
                      <a:endParaRPr lang="en-US"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ホットスワップ・冗長電源対応</a:t>
                      </a:r>
                      <a:endParaRPr lang="en-US"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baseline="0" dirty="0" smtClean="0">
                          <a:solidFill>
                            <a:srgbClr val="505153"/>
                          </a:solidFill>
                          <a:latin typeface="Meiryo" charset="-128"/>
                          <a:ea typeface="Meiryo" charset="-128"/>
                          <a:cs typeface="Meiryo" charset="-128"/>
                        </a:rPr>
                        <a:t>管理専用ポート搭載</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69863" indent="-169863">
                        <a:spcAft>
                          <a:spcPts val="300"/>
                        </a:spcAft>
                        <a:buFont typeface="Arial"/>
                        <a:buChar char="•"/>
                      </a:pPr>
                      <a:r>
                        <a:rPr lang="en-US" sz="900" b="0" i="0" dirty="0" smtClean="0">
                          <a:solidFill>
                            <a:srgbClr val="505153"/>
                          </a:solidFill>
                          <a:latin typeface="Meiryo" charset="-128"/>
                          <a:ea typeface="Meiryo" charset="-128"/>
                          <a:cs typeface="Meiryo" charset="-128"/>
                        </a:rPr>
                        <a:t>16, 32 </a:t>
                      </a:r>
                      <a:r>
                        <a:rPr lang="ja-JP" altLang="en-US" sz="900" b="0" i="0" dirty="0" smtClean="0">
                          <a:solidFill>
                            <a:srgbClr val="505153"/>
                          </a:solidFill>
                          <a:latin typeface="Meiryo" charset="-128"/>
                          <a:ea typeface="Meiryo" charset="-128"/>
                          <a:cs typeface="Meiryo" charset="-128"/>
                        </a:rPr>
                        <a:t>ポートモデル</a:t>
                      </a:r>
                      <a:endParaRPr lang="en-US" altLang="ja-JP"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chemeClr val="tx2"/>
                          </a:solidFill>
                          <a:latin typeface="Meiryo" charset="-128"/>
                          <a:ea typeface="Meiryo" charset="-128"/>
                          <a:cs typeface="Meiryo" charset="-128"/>
                        </a:rPr>
                        <a:t>物理スタック</a:t>
                      </a:r>
                      <a:r>
                        <a:rPr lang="en-US" sz="900" b="0" i="0" baseline="0" dirty="0" smtClean="0">
                          <a:solidFill>
                            <a:schemeClr val="tx2"/>
                          </a:solidFill>
                          <a:latin typeface="Meiryo" charset="-128"/>
                          <a:ea typeface="Meiryo" charset="-128"/>
                          <a:cs typeface="Meiryo" charset="-128"/>
                        </a:rPr>
                        <a:t> (160Gbps)</a:t>
                      </a:r>
                      <a:endParaRPr lang="en-US" sz="900" b="0" i="0" dirty="0" smtClean="0">
                        <a:solidFill>
                          <a:schemeClr val="tx2"/>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高パフォーマンス</a:t>
                      </a:r>
                      <a:r>
                        <a:rPr lang="en-US" altLang="ja-JP" sz="900" b="0" i="0" dirty="0" smtClean="0">
                          <a:solidFill>
                            <a:srgbClr val="505153"/>
                          </a:solidFill>
                          <a:latin typeface="Meiryo" charset="-128"/>
                          <a:ea typeface="Meiryo" charset="-128"/>
                          <a:cs typeface="Meiryo" charset="-128"/>
                        </a:rPr>
                        <a:t>L3</a:t>
                      </a:r>
                      <a:r>
                        <a:rPr lang="ja-JP" altLang="en-US" sz="900" b="0" i="0" dirty="0" smtClean="0">
                          <a:solidFill>
                            <a:srgbClr val="505153"/>
                          </a:solidFill>
                          <a:latin typeface="Meiryo" charset="-128"/>
                          <a:ea typeface="Meiryo" charset="-128"/>
                          <a:cs typeface="Meiryo" charset="-128"/>
                        </a:rPr>
                        <a:t>スイッチ</a:t>
                      </a:r>
                      <a:r>
                        <a:rPr lang="en-US" sz="900" b="0" i="0" dirty="0" smtClean="0">
                          <a:solidFill>
                            <a:srgbClr val="505153"/>
                          </a:solidFill>
                          <a:latin typeface="Meiryo" charset="-128"/>
                          <a:ea typeface="Meiryo" charset="-128"/>
                          <a:cs typeface="Meiryo" charset="-128"/>
                        </a:rPr>
                        <a:t> </a:t>
                      </a:r>
                    </a:p>
                    <a:p>
                      <a:pPr marL="169863" indent="-169863">
                        <a:spcAft>
                          <a:spcPts val="300"/>
                        </a:spcAft>
                        <a:buFont typeface="Arial"/>
                        <a:buChar char="•"/>
                      </a:pPr>
                      <a:r>
                        <a:rPr lang="en-US" sz="900" b="0" i="0" baseline="0" dirty="0" smtClean="0">
                          <a:solidFill>
                            <a:srgbClr val="505153"/>
                          </a:solidFill>
                          <a:latin typeface="Meiryo" charset="-128"/>
                          <a:ea typeface="Meiryo" charset="-128"/>
                          <a:cs typeface="Meiryo" charset="-128"/>
                        </a:rPr>
                        <a:t>1Gb SFP interfaces</a:t>
                      </a:r>
                    </a:p>
                    <a:p>
                      <a:pPr marL="169863" indent="-169863">
                        <a:spcAft>
                          <a:spcPts val="300"/>
                        </a:spcAft>
                        <a:buFont typeface="Arial"/>
                        <a:buChar char="•"/>
                      </a:pPr>
                      <a:r>
                        <a:rPr lang="en-US" sz="900" b="0" i="0" dirty="0" smtClean="0">
                          <a:solidFill>
                            <a:srgbClr val="505153"/>
                          </a:solidFill>
                          <a:latin typeface="Meiryo" charset="-128"/>
                          <a:ea typeface="Meiryo" charset="-128"/>
                          <a:cs typeface="Meiryo" charset="-128"/>
                        </a:rPr>
                        <a:t>10Gb SFP+ </a:t>
                      </a:r>
                      <a:r>
                        <a:rPr lang="ja-JP" altLang="en-US" sz="900" b="0" i="0" dirty="0" smtClean="0">
                          <a:solidFill>
                            <a:srgbClr val="505153"/>
                          </a:solidFill>
                          <a:latin typeface="Meiryo" charset="-128"/>
                          <a:ea typeface="Meiryo" charset="-128"/>
                          <a:cs typeface="Meiryo" charset="-128"/>
                        </a:rPr>
                        <a:t>アップリンク</a:t>
                      </a:r>
                      <a:endParaRPr lang="en-US"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ホットスワップ・冗長電源対応</a:t>
                      </a:r>
                      <a:endParaRPr lang="en-US"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baseline="0" dirty="0" smtClean="0">
                          <a:solidFill>
                            <a:srgbClr val="505153"/>
                          </a:solidFill>
                          <a:latin typeface="Meiryo" charset="-128"/>
                          <a:ea typeface="Meiryo" charset="-128"/>
                          <a:cs typeface="Meiryo" charset="-128"/>
                        </a:rPr>
                        <a:t>管理専用ポート搭載</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69863" marR="0" indent="-169863" algn="l" defTabSz="914400" rtl="0" eaLnBrk="1" fontAlgn="auto" latinLnBrk="0" hangingPunct="1">
                        <a:lnSpc>
                          <a:spcPct val="100000"/>
                        </a:lnSpc>
                        <a:spcBef>
                          <a:spcPts val="0"/>
                        </a:spcBef>
                        <a:spcAft>
                          <a:spcPts val="300"/>
                        </a:spcAft>
                        <a:buClrTx/>
                        <a:buSzTx/>
                        <a:buFont typeface="Arial"/>
                        <a:buChar char="•"/>
                        <a:tabLst/>
                        <a:defRPr/>
                      </a:pPr>
                      <a:r>
                        <a:rPr lang="en-US" sz="900" b="0" i="0" dirty="0" smtClean="0">
                          <a:solidFill>
                            <a:srgbClr val="505153"/>
                          </a:solidFill>
                          <a:latin typeface="Meiryo" charset="-128"/>
                          <a:ea typeface="Meiryo" charset="-128"/>
                          <a:cs typeface="Meiryo" charset="-128"/>
                        </a:rPr>
                        <a:t>24, 48 </a:t>
                      </a:r>
                      <a:r>
                        <a:rPr lang="ja-JP" altLang="en-US" sz="900" b="0" i="0" dirty="0" smtClean="0">
                          <a:solidFill>
                            <a:srgbClr val="505153"/>
                          </a:solidFill>
                          <a:latin typeface="Meiryo" charset="-128"/>
                          <a:ea typeface="Meiryo" charset="-128"/>
                          <a:cs typeface="Meiryo" charset="-128"/>
                        </a:rPr>
                        <a:t>ポートモデル</a:t>
                      </a:r>
                      <a:endParaRPr lang="en-US" altLang="ja-JP"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chemeClr val="tx2"/>
                          </a:solidFill>
                          <a:latin typeface="Meiryo" charset="-128"/>
                          <a:ea typeface="Meiryo" charset="-128"/>
                          <a:cs typeface="Meiryo" charset="-128"/>
                        </a:rPr>
                        <a:t>前面ポートでスタックに対応</a:t>
                      </a:r>
                      <a:endParaRPr lang="en-US" altLang="ja-JP" sz="900" b="0" i="0" dirty="0" smtClean="0">
                        <a:solidFill>
                          <a:schemeClr val="tx2"/>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高パフォーマンス</a:t>
                      </a:r>
                      <a:r>
                        <a:rPr lang="en-US" altLang="ja-JP" sz="900" b="0" i="0" dirty="0" smtClean="0">
                          <a:solidFill>
                            <a:srgbClr val="505153"/>
                          </a:solidFill>
                          <a:latin typeface="Meiryo" charset="-128"/>
                          <a:ea typeface="Meiryo" charset="-128"/>
                          <a:cs typeface="Meiryo" charset="-128"/>
                        </a:rPr>
                        <a:t>L3</a:t>
                      </a:r>
                      <a:r>
                        <a:rPr lang="ja-JP" altLang="en-US" sz="900" b="0" i="0" dirty="0" smtClean="0">
                          <a:solidFill>
                            <a:srgbClr val="505153"/>
                          </a:solidFill>
                          <a:latin typeface="Meiryo" charset="-128"/>
                          <a:ea typeface="Meiryo" charset="-128"/>
                          <a:cs typeface="Meiryo" charset="-128"/>
                        </a:rPr>
                        <a:t>スイッチ</a:t>
                      </a:r>
                      <a:r>
                        <a:rPr lang="en-US" sz="900" b="0" i="0" dirty="0" smtClean="0">
                          <a:solidFill>
                            <a:srgbClr val="505153"/>
                          </a:solidFill>
                          <a:latin typeface="Meiryo" charset="-128"/>
                          <a:ea typeface="Meiryo" charset="-128"/>
                          <a:cs typeface="Meiryo" charset="-128"/>
                        </a:rPr>
                        <a:t> </a:t>
                      </a:r>
                    </a:p>
                    <a:p>
                      <a:pPr marL="169863" indent="-169863">
                        <a:spcAft>
                          <a:spcPts val="300"/>
                        </a:spcAft>
                        <a:buFont typeface="Arial"/>
                        <a:buChar char="•"/>
                      </a:pPr>
                      <a:r>
                        <a:rPr lang="ja-JP" altLang="en-US" sz="900" b="0" i="0" dirty="0" smtClean="0">
                          <a:solidFill>
                            <a:schemeClr val="tx2"/>
                          </a:solidFill>
                          <a:latin typeface="Meiryo" charset="-128"/>
                          <a:ea typeface="Meiryo" charset="-128"/>
                          <a:cs typeface="Meiryo" charset="-128"/>
                        </a:rPr>
                        <a:t>全ポート</a:t>
                      </a:r>
                      <a:r>
                        <a:rPr lang="en-US" sz="900" b="0" i="0" dirty="0" smtClean="0">
                          <a:solidFill>
                            <a:schemeClr val="tx2"/>
                          </a:solidFill>
                          <a:latin typeface="Meiryo" charset="-128"/>
                          <a:ea typeface="Meiryo" charset="-128"/>
                          <a:cs typeface="Meiryo" charset="-128"/>
                        </a:rPr>
                        <a:t>10Gb SFP+</a:t>
                      </a:r>
                      <a:r>
                        <a:rPr lang="en-US" sz="900" b="0" i="0" dirty="0" smtClean="0">
                          <a:solidFill>
                            <a:srgbClr val="505153"/>
                          </a:solidFill>
                          <a:latin typeface="Meiryo" charset="-128"/>
                          <a:ea typeface="Meiryo" charset="-128"/>
                          <a:cs typeface="Meiryo" charset="-128"/>
                        </a:rPr>
                        <a:t> </a:t>
                      </a: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ホットスワップ・冗長電源対応</a:t>
                      </a:r>
                      <a:endParaRPr lang="en-US"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baseline="0" dirty="0" smtClean="0">
                          <a:solidFill>
                            <a:srgbClr val="505153"/>
                          </a:solidFill>
                          <a:latin typeface="Meiryo" charset="-128"/>
                          <a:ea typeface="Meiryo" charset="-128"/>
                          <a:cs typeface="Meiryo" charset="-128"/>
                        </a:rPr>
                        <a:t>管理専用ポート搭載</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69863" indent="-169863">
                        <a:spcAft>
                          <a:spcPts val="300"/>
                        </a:spcAft>
                        <a:buFont typeface="Arial"/>
                        <a:buChar char="•"/>
                      </a:pPr>
                      <a:r>
                        <a:rPr lang="en-US" sz="900" b="0" i="0" dirty="0" smtClean="0">
                          <a:solidFill>
                            <a:srgbClr val="505153"/>
                          </a:solidFill>
                          <a:latin typeface="Meiryo" charset="-128"/>
                          <a:ea typeface="Meiryo" charset="-128"/>
                          <a:cs typeface="Meiryo" charset="-128"/>
                        </a:rPr>
                        <a:t>16, 32 </a:t>
                      </a:r>
                      <a:r>
                        <a:rPr lang="ja-JP" altLang="en-US" sz="900" b="0" i="0" dirty="0" smtClean="0">
                          <a:solidFill>
                            <a:srgbClr val="505153"/>
                          </a:solidFill>
                          <a:latin typeface="Meiryo" charset="-128"/>
                          <a:ea typeface="Meiryo" charset="-128"/>
                          <a:cs typeface="Meiryo" charset="-128"/>
                        </a:rPr>
                        <a:t>ポートモデル</a:t>
                      </a:r>
                      <a:endParaRPr lang="en-US" altLang="ja-JP"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chemeClr val="tx2"/>
                          </a:solidFill>
                          <a:latin typeface="Meiryo" charset="-128"/>
                          <a:ea typeface="Meiryo" charset="-128"/>
                          <a:cs typeface="Meiryo" charset="-128"/>
                        </a:rPr>
                        <a:t>前面ポートでスタックに対応</a:t>
                      </a:r>
                      <a:endParaRPr lang="en-US" altLang="ja-JP" sz="900" b="0" i="0" dirty="0" smtClean="0">
                        <a:solidFill>
                          <a:schemeClr val="tx2"/>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高パフォーマンス</a:t>
                      </a:r>
                      <a:r>
                        <a:rPr lang="en-US" altLang="ja-JP" sz="900" b="0" i="0" dirty="0" smtClean="0">
                          <a:solidFill>
                            <a:srgbClr val="505153"/>
                          </a:solidFill>
                          <a:latin typeface="Meiryo" charset="-128"/>
                          <a:ea typeface="Meiryo" charset="-128"/>
                          <a:cs typeface="Meiryo" charset="-128"/>
                        </a:rPr>
                        <a:t>L3</a:t>
                      </a:r>
                      <a:r>
                        <a:rPr lang="ja-JP" altLang="en-US" sz="900" b="0" i="0" dirty="0" smtClean="0">
                          <a:solidFill>
                            <a:srgbClr val="505153"/>
                          </a:solidFill>
                          <a:latin typeface="Meiryo" charset="-128"/>
                          <a:ea typeface="Meiryo" charset="-128"/>
                          <a:cs typeface="Meiryo" charset="-128"/>
                        </a:rPr>
                        <a:t>スイッチ</a:t>
                      </a:r>
                      <a:r>
                        <a:rPr lang="en-US" sz="900" b="0" i="0" dirty="0" smtClean="0">
                          <a:solidFill>
                            <a:srgbClr val="505153"/>
                          </a:solidFill>
                          <a:latin typeface="Meiryo" charset="-128"/>
                          <a:ea typeface="Meiryo" charset="-128"/>
                          <a:cs typeface="Meiryo" charset="-128"/>
                        </a:rPr>
                        <a:t> </a:t>
                      </a:r>
                    </a:p>
                    <a:p>
                      <a:pPr marL="169863" indent="-169863">
                        <a:spcAft>
                          <a:spcPts val="300"/>
                        </a:spcAft>
                        <a:buFont typeface="Arial"/>
                        <a:buChar char="•"/>
                      </a:pPr>
                      <a:r>
                        <a:rPr lang="en-US" sz="900" b="0" i="0" dirty="0" smtClean="0">
                          <a:solidFill>
                            <a:schemeClr val="tx2"/>
                          </a:solidFill>
                          <a:latin typeface="Meiryo" charset="-128"/>
                          <a:ea typeface="Meiryo" charset="-128"/>
                          <a:cs typeface="Meiryo" charset="-128"/>
                        </a:rPr>
                        <a:t>10Gb SFP+</a:t>
                      </a:r>
                      <a:r>
                        <a:rPr lang="ja-JP" altLang="en-US" sz="900" b="0" i="0" dirty="0" smtClean="0">
                          <a:solidFill>
                            <a:schemeClr val="tx2"/>
                          </a:solidFill>
                          <a:latin typeface="Meiryo" charset="-128"/>
                          <a:ea typeface="Meiryo" charset="-128"/>
                          <a:cs typeface="Meiryo" charset="-128"/>
                        </a:rPr>
                        <a:t>ダウンリンク</a:t>
                      </a:r>
                      <a:r>
                        <a:rPr lang="en-US" altLang="ja-JP" sz="900" b="0" i="0" dirty="0" smtClean="0">
                          <a:solidFill>
                            <a:schemeClr val="tx2"/>
                          </a:solidFill>
                          <a:latin typeface="Meiryo" charset="-128"/>
                          <a:ea typeface="Meiryo" charset="-128"/>
                          <a:cs typeface="Meiryo" charset="-128"/>
                        </a:rPr>
                        <a:t> (16</a:t>
                      </a:r>
                      <a:r>
                        <a:rPr lang="ja-JP" altLang="en-US" sz="900" b="0" i="0" dirty="0" smtClean="0">
                          <a:solidFill>
                            <a:schemeClr val="tx2"/>
                          </a:solidFill>
                          <a:latin typeface="Meiryo" charset="-128"/>
                          <a:ea typeface="Meiryo" charset="-128"/>
                          <a:cs typeface="Meiryo" charset="-128"/>
                        </a:rPr>
                        <a:t>か</a:t>
                      </a:r>
                      <a:r>
                        <a:rPr lang="en-US" altLang="ja-JP" sz="900" b="0" i="0" dirty="0" smtClean="0">
                          <a:solidFill>
                            <a:schemeClr val="tx2"/>
                          </a:solidFill>
                          <a:latin typeface="Meiryo" charset="-128"/>
                          <a:ea typeface="Meiryo" charset="-128"/>
                          <a:cs typeface="Meiryo" charset="-128"/>
                        </a:rPr>
                        <a:t>32)</a:t>
                      </a:r>
                    </a:p>
                    <a:p>
                      <a:pPr marL="169863" indent="-169863">
                        <a:spcAft>
                          <a:spcPts val="300"/>
                        </a:spcAft>
                        <a:buFont typeface="Arial"/>
                        <a:buChar char="•"/>
                      </a:pPr>
                      <a:r>
                        <a:rPr lang="en-US" sz="900" b="0" i="0" dirty="0" smtClean="0">
                          <a:solidFill>
                            <a:schemeClr val="tx2"/>
                          </a:solidFill>
                          <a:latin typeface="Meiryo" charset="-128"/>
                          <a:ea typeface="Meiryo" charset="-128"/>
                          <a:cs typeface="Meiryo" charset="-128"/>
                        </a:rPr>
                        <a:t>40Gb QSFP+ </a:t>
                      </a:r>
                      <a:r>
                        <a:rPr lang="ja-JP" altLang="en-US" sz="900" b="0" i="0" dirty="0" smtClean="0">
                          <a:solidFill>
                            <a:schemeClr val="tx2"/>
                          </a:solidFill>
                          <a:latin typeface="Meiryo" charset="-128"/>
                          <a:ea typeface="Meiryo" charset="-128"/>
                          <a:cs typeface="Meiryo" charset="-128"/>
                        </a:rPr>
                        <a:t>アップリンク</a:t>
                      </a:r>
                      <a:r>
                        <a:rPr lang="en-US" altLang="ja-JP" sz="900" b="0" i="0" dirty="0" smtClean="0">
                          <a:solidFill>
                            <a:schemeClr val="tx2"/>
                          </a:solidFill>
                          <a:latin typeface="Meiryo" charset="-128"/>
                          <a:ea typeface="Meiryo" charset="-128"/>
                          <a:cs typeface="Meiryo" charset="-128"/>
                        </a:rPr>
                        <a:t> x</a:t>
                      </a:r>
                      <a:r>
                        <a:rPr lang="en-US" altLang="ja-JP" sz="900" b="0" i="0" baseline="0" dirty="0" smtClean="0">
                          <a:solidFill>
                            <a:schemeClr val="tx2"/>
                          </a:solidFill>
                          <a:latin typeface="Meiryo" charset="-128"/>
                          <a:ea typeface="Meiryo" charset="-128"/>
                          <a:cs typeface="Meiryo" charset="-128"/>
                        </a:rPr>
                        <a:t> 2</a:t>
                      </a:r>
                      <a:endParaRPr lang="en-US" sz="900" b="0" i="0" dirty="0" smtClean="0">
                        <a:solidFill>
                          <a:schemeClr val="tx2"/>
                        </a:solidFill>
                        <a:latin typeface="Meiryo" charset="-128"/>
                        <a:ea typeface="Meiryo" charset="-128"/>
                        <a:cs typeface="Meiryo" charset="-128"/>
                      </a:endParaRPr>
                    </a:p>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ホットスワップ・冗長電源対応</a:t>
                      </a:r>
                      <a:endParaRPr lang="en-US" sz="900" b="0" i="0" dirty="0" smtClean="0">
                        <a:solidFill>
                          <a:srgbClr val="505153"/>
                        </a:solidFill>
                        <a:latin typeface="Meiryo" charset="-128"/>
                        <a:ea typeface="Meiryo" charset="-128"/>
                        <a:cs typeface="Meiryo" charset="-128"/>
                      </a:endParaRPr>
                    </a:p>
                    <a:p>
                      <a:pPr marL="169863" indent="-169863">
                        <a:spcAft>
                          <a:spcPts val="300"/>
                        </a:spcAft>
                        <a:buFont typeface="Arial"/>
                        <a:buChar char="•"/>
                      </a:pPr>
                      <a:r>
                        <a:rPr lang="ja-JP" altLang="en-US" sz="900" b="0" i="0" baseline="0" dirty="0" smtClean="0">
                          <a:solidFill>
                            <a:srgbClr val="505153"/>
                          </a:solidFill>
                          <a:latin typeface="Meiryo" charset="-128"/>
                          <a:ea typeface="Meiryo" charset="-128"/>
                          <a:cs typeface="Meiryo" charset="-128"/>
                        </a:rPr>
                        <a:t>管理専用ポート搭載</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2218">
                <a:tc>
                  <a:txBody>
                    <a:bodyPr/>
                    <a:lstStyle/>
                    <a:p>
                      <a:r>
                        <a:rPr lang="ja-JP" altLang="en-US" sz="900" b="0" i="0" dirty="0" smtClean="0">
                          <a:solidFill>
                            <a:srgbClr val="FFFFFF"/>
                          </a:solidFill>
                          <a:latin typeface="Meiryo" charset="-128"/>
                          <a:ea typeface="Meiryo" charset="-128"/>
                          <a:cs typeface="Meiryo" charset="-128"/>
                        </a:rPr>
                        <a:t>位置づけ</a:t>
                      </a:r>
                      <a:endParaRPr lang="en-US" sz="900" b="0" i="0" dirty="0">
                        <a:solidFill>
                          <a:srgbClr val="FFFFFF"/>
                        </a:solidFill>
                        <a:latin typeface="Meiryo" charset="-128"/>
                        <a:ea typeface="Meiryo" charset="-128"/>
                        <a:cs typeface="Meiryo" charset="-128"/>
                      </a:endParaRPr>
                    </a:p>
                  </a:txBody>
                  <a:tcPr marL="60512" marR="60512" marT="22686" marB="22686"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E7E"/>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E7E"/>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E7E"/>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E7E"/>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E7E"/>
                    </a:solidFill>
                  </a:tcPr>
                </a:tc>
                <a:tc>
                  <a:txBody>
                    <a:bodyPr/>
                    <a:lstStyle/>
                    <a:p>
                      <a:endParaRPr lang="en-US" sz="900" b="0" i="0" dirty="0">
                        <a:solidFill>
                          <a:srgbClr val="FFFFFF"/>
                        </a:solidFill>
                        <a:latin typeface="Meiryo" charset="-128"/>
                        <a:ea typeface="Meiryo" charset="-128"/>
                        <a:cs typeface="Meiryo" charset="-128"/>
                      </a:endParaRPr>
                    </a:p>
                  </a:txBody>
                  <a:tcPr marL="60512" marR="60512" marT="22686" marB="2268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E7E"/>
                    </a:solidFill>
                  </a:tcPr>
                </a:tc>
              </a:tr>
              <a:tr h="879846">
                <a:tc>
                  <a:txBody>
                    <a:bodyPr/>
                    <a:lstStyle/>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ブランチでの</a:t>
                      </a:r>
                      <a:r>
                        <a:rPr lang="en-US" altLang="ja-JP" sz="900" b="0" i="0" dirty="0" smtClean="0">
                          <a:solidFill>
                            <a:srgbClr val="505153"/>
                          </a:solidFill>
                          <a:latin typeface="Meiryo" charset="-128"/>
                          <a:ea typeface="Meiryo" charset="-128"/>
                          <a:cs typeface="Meiryo" charset="-128"/>
                        </a:rPr>
                        <a:t>L2</a:t>
                      </a:r>
                      <a:r>
                        <a:rPr lang="ja-JP" altLang="en-US" sz="900" b="0" i="0" dirty="0" smtClean="0">
                          <a:solidFill>
                            <a:srgbClr val="505153"/>
                          </a:solidFill>
                          <a:latin typeface="Meiryo" charset="-128"/>
                          <a:ea typeface="Meiryo" charset="-128"/>
                          <a:cs typeface="Meiryo" charset="-128"/>
                        </a:rPr>
                        <a:t>アクセススイッチ</a:t>
                      </a:r>
                      <a:endParaRPr lang="en-US" sz="900" b="0" i="0" dirty="0" smtClean="0">
                        <a:solidFill>
                          <a:srgbClr val="505153"/>
                        </a:solidFill>
                        <a:latin typeface="Meiryo" charset="-128"/>
                        <a:ea typeface="Meiryo" charset="-128"/>
                        <a:cs typeface="Meiryo" charset="-128"/>
                      </a:endParaRPr>
                    </a:p>
                  </a:txBody>
                  <a:tcPr marL="60512" marR="60512" marT="45372" marB="22686">
                    <a:lnL w="12700" cmpd="sng">
                      <a:noFill/>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9863" indent="-169863">
                        <a:spcAft>
                          <a:spcPts val="300"/>
                        </a:spcAft>
                        <a:buFont typeface="Arial"/>
                        <a:buChar char="•"/>
                      </a:pPr>
                      <a:r>
                        <a:rPr lang="ja-JP" altLang="en-US" sz="900" b="0" i="0" dirty="0" smtClean="0">
                          <a:solidFill>
                            <a:srgbClr val="505153"/>
                          </a:solidFill>
                          <a:latin typeface="Meiryo" charset="-128"/>
                          <a:ea typeface="Meiryo" charset="-128"/>
                          <a:cs typeface="Meiryo" charset="-128"/>
                        </a:rPr>
                        <a:t>ブランチやキャンパスの</a:t>
                      </a:r>
                      <a:r>
                        <a:rPr lang="en-US" altLang="ja-JP" sz="900" b="0" i="0" dirty="0" smtClean="0">
                          <a:solidFill>
                            <a:srgbClr val="505153"/>
                          </a:solidFill>
                          <a:latin typeface="Meiryo" charset="-128"/>
                          <a:ea typeface="Meiryo" charset="-128"/>
                          <a:cs typeface="Meiryo" charset="-128"/>
                        </a:rPr>
                        <a:t>L2</a:t>
                      </a:r>
                      <a:r>
                        <a:rPr lang="ja-JP" altLang="en-US" sz="900" b="0" i="0" dirty="0" smtClean="0">
                          <a:solidFill>
                            <a:srgbClr val="505153"/>
                          </a:solidFill>
                          <a:latin typeface="Meiryo" charset="-128"/>
                          <a:ea typeface="Meiryo" charset="-128"/>
                          <a:cs typeface="Meiryo" charset="-128"/>
                        </a:rPr>
                        <a:t>・</a:t>
                      </a:r>
                      <a:r>
                        <a:rPr lang="en-US" altLang="ja-JP" sz="900" b="0" i="0" dirty="0" smtClean="0">
                          <a:solidFill>
                            <a:srgbClr val="505153"/>
                          </a:solidFill>
                          <a:latin typeface="Meiryo" charset="-128"/>
                          <a:ea typeface="Meiryo" charset="-128"/>
                          <a:cs typeface="Meiryo" charset="-128"/>
                        </a:rPr>
                        <a:t>L3</a:t>
                      </a:r>
                      <a:r>
                        <a:rPr lang="ja-JP" altLang="en-US" sz="900" b="0" i="0" dirty="0" smtClean="0">
                          <a:solidFill>
                            <a:srgbClr val="505153"/>
                          </a:solidFill>
                          <a:latin typeface="Meiryo" charset="-128"/>
                          <a:ea typeface="Meiryo" charset="-128"/>
                          <a:cs typeface="Meiryo" charset="-128"/>
                        </a:rPr>
                        <a:t>アクセススイッチ</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spcAft>
                          <a:spcPts val="300"/>
                        </a:spcAft>
                        <a:buFont typeface="Arial"/>
                        <a:buChar char="•"/>
                      </a:pPr>
                      <a:r>
                        <a:rPr lang="ja-JP" altLang="en-US" sz="900" b="0" i="0" baseline="0" dirty="0" smtClean="0">
                          <a:solidFill>
                            <a:srgbClr val="505153"/>
                          </a:solidFill>
                          <a:latin typeface="Meiryo" charset="-128"/>
                          <a:ea typeface="Meiryo" charset="-128"/>
                          <a:cs typeface="Meiryo" charset="-128"/>
                        </a:rPr>
                        <a:t>ブランチやキャンパスむけ物理スタック可能な</a:t>
                      </a:r>
                      <a:r>
                        <a:rPr lang="en-US" altLang="ja-JP" sz="900" b="0" i="0" baseline="0" dirty="0" smtClean="0">
                          <a:solidFill>
                            <a:srgbClr val="505153"/>
                          </a:solidFill>
                          <a:latin typeface="Meiryo" charset="-128"/>
                          <a:ea typeface="Meiryo" charset="-128"/>
                          <a:cs typeface="Meiryo" charset="-128"/>
                        </a:rPr>
                        <a:t>L2</a:t>
                      </a:r>
                      <a:r>
                        <a:rPr lang="ja-JP" altLang="en-US" sz="900" b="0" i="0" baseline="0" dirty="0" smtClean="0">
                          <a:solidFill>
                            <a:srgbClr val="505153"/>
                          </a:solidFill>
                          <a:latin typeface="Meiryo" charset="-128"/>
                          <a:ea typeface="Meiryo" charset="-128"/>
                          <a:cs typeface="Meiryo" charset="-128"/>
                        </a:rPr>
                        <a:t>・</a:t>
                      </a:r>
                      <a:r>
                        <a:rPr lang="en-US" altLang="ja-JP" sz="900" b="0" i="0" baseline="0" dirty="0" smtClean="0">
                          <a:solidFill>
                            <a:srgbClr val="505153"/>
                          </a:solidFill>
                          <a:latin typeface="Meiryo" charset="-128"/>
                          <a:ea typeface="Meiryo" charset="-128"/>
                          <a:cs typeface="Meiryo" charset="-128"/>
                        </a:rPr>
                        <a:t>L3</a:t>
                      </a:r>
                      <a:r>
                        <a:rPr lang="ja-JP" altLang="en-US" sz="900" b="0" i="0" baseline="0" dirty="0" smtClean="0">
                          <a:solidFill>
                            <a:srgbClr val="505153"/>
                          </a:solidFill>
                          <a:latin typeface="Meiryo" charset="-128"/>
                          <a:ea typeface="Meiryo" charset="-128"/>
                          <a:cs typeface="Meiryo" charset="-128"/>
                        </a:rPr>
                        <a:t>アクセススイッチ</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spcAft>
                          <a:spcPts val="300"/>
                        </a:spcAft>
                        <a:buFont typeface="Arial"/>
                        <a:buChar char="•"/>
                      </a:pPr>
                      <a:r>
                        <a:rPr lang="ja-JP" altLang="en-US" sz="900" b="0" i="0" baseline="0" dirty="0" smtClean="0">
                          <a:solidFill>
                            <a:srgbClr val="505153"/>
                          </a:solidFill>
                          <a:latin typeface="Meiryo" charset="-128"/>
                          <a:ea typeface="Meiryo" charset="-128"/>
                          <a:cs typeface="Meiryo" charset="-128"/>
                        </a:rPr>
                        <a:t>ブランチやキャンパスむけ物理スタック可能な</a:t>
                      </a:r>
                      <a:r>
                        <a:rPr lang="en-US" altLang="ja-JP" sz="900" b="0" i="0" baseline="0" dirty="0" smtClean="0">
                          <a:solidFill>
                            <a:srgbClr val="505153"/>
                          </a:solidFill>
                          <a:latin typeface="Meiryo" charset="-128"/>
                          <a:ea typeface="Meiryo" charset="-128"/>
                          <a:cs typeface="Meiryo" charset="-128"/>
                        </a:rPr>
                        <a:t>L2</a:t>
                      </a:r>
                      <a:r>
                        <a:rPr lang="ja-JP" altLang="en-US" sz="900" b="0" i="0" baseline="0" dirty="0" smtClean="0">
                          <a:solidFill>
                            <a:srgbClr val="505153"/>
                          </a:solidFill>
                          <a:latin typeface="Meiryo" charset="-128"/>
                          <a:ea typeface="Meiryo" charset="-128"/>
                          <a:cs typeface="Meiryo" charset="-128"/>
                        </a:rPr>
                        <a:t>・</a:t>
                      </a:r>
                      <a:r>
                        <a:rPr lang="en-US" altLang="ja-JP" sz="900" b="0" i="0" baseline="0" dirty="0" smtClean="0">
                          <a:solidFill>
                            <a:srgbClr val="505153"/>
                          </a:solidFill>
                          <a:latin typeface="Meiryo" charset="-128"/>
                          <a:ea typeface="Meiryo" charset="-128"/>
                          <a:cs typeface="Meiryo" charset="-128"/>
                        </a:rPr>
                        <a:t>L3</a:t>
                      </a:r>
                      <a:r>
                        <a:rPr lang="ja-JP" altLang="en-US" sz="900" b="0" i="0" baseline="0" dirty="0" smtClean="0">
                          <a:solidFill>
                            <a:srgbClr val="505153"/>
                          </a:solidFill>
                          <a:latin typeface="Meiryo" charset="-128"/>
                          <a:ea typeface="Meiryo" charset="-128"/>
                          <a:cs typeface="Meiryo" charset="-128"/>
                        </a:rPr>
                        <a:t>集線スイッチ</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69863" marR="0" indent="-169863" algn="l" defTabSz="685891" rtl="0" eaLnBrk="1" fontAlgn="auto" latinLnBrk="0" hangingPunct="1">
                        <a:lnSpc>
                          <a:spcPct val="100000"/>
                        </a:lnSpc>
                        <a:spcBef>
                          <a:spcPts val="0"/>
                        </a:spcBef>
                        <a:spcAft>
                          <a:spcPts val="300"/>
                        </a:spcAft>
                        <a:buClrTx/>
                        <a:buSzTx/>
                        <a:buFont typeface="Arial"/>
                        <a:buChar char="•"/>
                        <a:tabLst/>
                        <a:defRPr/>
                      </a:pPr>
                      <a:r>
                        <a:rPr lang="ja-JP" altLang="en-US" sz="900" b="0" i="0" dirty="0" smtClean="0">
                          <a:solidFill>
                            <a:srgbClr val="505153"/>
                          </a:solidFill>
                          <a:latin typeface="Meiryo" charset="-128"/>
                          <a:ea typeface="Meiryo" charset="-128"/>
                          <a:cs typeface="Meiryo" charset="-128"/>
                        </a:rPr>
                        <a:t>物理スタック可能な、キャンパス向け集線スイッチ（</a:t>
                      </a:r>
                      <a:r>
                        <a:rPr lang="en-US" altLang="ja-JP" sz="900" b="0" i="0" dirty="0" smtClean="0">
                          <a:solidFill>
                            <a:srgbClr val="505153"/>
                          </a:solidFill>
                          <a:latin typeface="Meiryo" charset="-128"/>
                          <a:ea typeface="Meiryo" charset="-128"/>
                          <a:cs typeface="Meiryo" charset="-128"/>
                        </a:rPr>
                        <a:t>L3)</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69863" marR="0" indent="-169863" algn="l" defTabSz="685891" rtl="0" eaLnBrk="1" fontAlgn="auto" latinLnBrk="0" hangingPunct="1">
                        <a:lnSpc>
                          <a:spcPct val="100000"/>
                        </a:lnSpc>
                        <a:spcBef>
                          <a:spcPts val="0"/>
                        </a:spcBef>
                        <a:spcAft>
                          <a:spcPts val="300"/>
                        </a:spcAft>
                        <a:buClrTx/>
                        <a:buSzTx/>
                        <a:buFont typeface="Arial"/>
                        <a:buChar char="•"/>
                        <a:tabLst/>
                        <a:defRPr/>
                      </a:pPr>
                      <a:r>
                        <a:rPr lang="ja-JP" altLang="en-US" sz="900" b="0" i="0" dirty="0" smtClean="0">
                          <a:solidFill>
                            <a:srgbClr val="505153"/>
                          </a:solidFill>
                          <a:latin typeface="Meiryo" charset="-128"/>
                          <a:ea typeface="Meiryo" charset="-128"/>
                          <a:cs typeface="Meiryo" charset="-128"/>
                        </a:rPr>
                        <a:t>物理スタック可能な、キャンパス向け集線スイッチ（</a:t>
                      </a:r>
                      <a:r>
                        <a:rPr lang="en-US" altLang="ja-JP" sz="900" b="0" i="0" dirty="0" smtClean="0">
                          <a:solidFill>
                            <a:srgbClr val="505153"/>
                          </a:solidFill>
                          <a:latin typeface="Meiryo" charset="-128"/>
                          <a:ea typeface="Meiryo" charset="-128"/>
                          <a:cs typeface="Meiryo" charset="-128"/>
                        </a:rPr>
                        <a:t>L3)</a:t>
                      </a:r>
                      <a:endParaRPr lang="en-US" sz="900" b="0" i="0" dirty="0" smtClean="0">
                        <a:solidFill>
                          <a:srgbClr val="505153"/>
                        </a:solidFill>
                        <a:latin typeface="Meiryo" charset="-128"/>
                        <a:ea typeface="Meiryo" charset="-128"/>
                        <a:cs typeface="Meiryo" charset="-128"/>
                      </a:endParaRPr>
                    </a:p>
                  </a:txBody>
                  <a:tcPr marL="45395" marR="45395" marT="45372" marB="22686">
                    <a:lnL w="12700" cap="flat" cmpd="sng" algn="ctr">
                      <a:solidFill>
                        <a:srgbClr val="FFFFFF">
                          <a:lumMod val="75000"/>
                        </a:srgb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pic>
        <p:nvPicPr>
          <p:cNvPr id="14" name="Picture 13" descr="Meraki_10G_48P_Straight Shot.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1706" y="1185606"/>
            <a:ext cx="1160939" cy="234863"/>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7722" y="1170961"/>
            <a:ext cx="1245744" cy="228812"/>
          </a:xfrm>
          <a:prstGeom prst="rect">
            <a:avLst/>
          </a:prstGeom>
        </p:spPr>
      </p:pic>
      <p:pic>
        <p:nvPicPr>
          <p:cNvPr id="21" name="Picture 20" descr="cisco-ms220P_front.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0901" y="1113985"/>
            <a:ext cx="411125" cy="14324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73290" y="1170961"/>
            <a:ext cx="1219418" cy="223976"/>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04050" y="1172875"/>
            <a:ext cx="1198571" cy="220148"/>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87084" y="1113985"/>
            <a:ext cx="1139198" cy="411350"/>
          </a:xfrm>
          <a:prstGeom prst="rect">
            <a:avLst/>
          </a:prstGeom>
        </p:spPr>
      </p:pic>
      <p:pic>
        <p:nvPicPr>
          <p:cNvPr id="25" name="Picture 24"/>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66738" y="1093781"/>
            <a:ext cx="1363967" cy="326895"/>
          </a:xfrm>
          <a:prstGeom prst="rect">
            <a:avLst/>
          </a:prstGeom>
        </p:spPr>
      </p:pic>
    </p:spTree>
    <p:extLst>
      <p:ext uri="{BB962C8B-B14F-4D97-AF65-F5344CB8AC3E}">
        <p14:creationId xmlns:p14="http://schemas.microsoft.com/office/powerpoint/2010/main" val="89525096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7013"/>
            <a:ext cx="8580438" cy="603250"/>
          </a:xfrm>
          <a:prstGeom prst="rect">
            <a:avLst/>
          </a:prstGeom>
          <a:noFill/>
          <a:ln>
            <a:noFill/>
          </a:ln>
        </p:spPr>
        <p:txBody>
          <a:bodyPr vert="horz" wrap="square" lIns="91424" tIns="45712" rIns="91424" bIns="45712" numCol="1" anchor="ctr" anchorCtr="0" compatLnSpc="1">
            <a:prstTxWarp prst="textNoShape">
              <a:avLst/>
            </a:prstTxWarp>
          </a:bodyPr>
          <a:lstStyle/>
          <a:p>
            <a:r>
              <a:rPr lang="en-US" altLang="ja-JP" sz="2475" dirty="0">
                <a:solidFill>
                  <a:schemeClr val="accent1"/>
                </a:solidFill>
                <a:latin typeface="+mj-ea"/>
                <a:ea typeface="+mj-ea"/>
                <a:cs typeface="Proxima Nova Light" charset="0"/>
              </a:rPr>
              <a:t>MV</a:t>
            </a:r>
            <a:r>
              <a:rPr lang="en-US" sz="2475" dirty="0">
                <a:solidFill>
                  <a:schemeClr val="accent1"/>
                </a:solidFill>
                <a:latin typeface="+mj-ea"/>
                <a:ea typeface="+mj-ea"/>
                <a:cs typeface="Proxima Nova Light" charset="0"/>
              </a:rPr>
              <a:t> </a:t>
            </a:r>
            <a:r>
              <a:rPr lang="ja-JP" altLang="en-US" sz="2475" dirty="0">
                <a:solidFill>
                  <a:schemeClr val="accent1"/>
                </a:solidFill>
                <a:latin typeface="+mj-ea"/>
                <a:ea typeface="+mj-ea"/>
                <a:cs typeface="Proxima Nova Light" charset="0"/>
              </a:rPr>
              <a:t>セキュリティカメラ</a:t>
            </a:r>
            <a:endParaRPr lang="en-US" sz="2475" dirty="0">
              <a:solidFill>
                <a:schemeClr val="accent1"/>
              </a:solidFill>
              <a:latin typeface="+mj-ea"/>
              <a:ea typeface="+mj-ea"/>
              <a:cs typeface="Proxima Nova Light"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87392" y="866253"/>
            <a:ext cx="516854" cy="516854"/>
          </a:xfrm>
          <a:prstGeom prst="rect">
            <a:avLst/>
          </a:prstGeom>
        </p:spPr>
      </p:pic>
      <p:sp>
        <p:nvSpPr>
          <p:cNvPr id="11" name="TextBox 10"/>
          <p:cNvSpPr txBox="1"/>
          <p:nvPr/>
        </p:nvSpPr>
        <p:spPr>
          <a:xfrm>
            <a:off x="4570075" y="1518566"/>
            <a:ext cx="3270191" cy="1195199"/>
          </a:xfrm>
          <a:prstGeom prst="rect">
            <a:avLst/>
          </a:prstGeom>
          <a:noFill/>
        </p:spPr>
        <p:txBody>
          <a:bodyPr wrap="square" rtlCol="0">
            <a:spAutoFit/>
          </a:bodyPr>
          <a:lstStyle/>
          <a:p>
            <a:pPr>
              <a:spcAft>
                <a:spcPts val="750"/>
              </a:spcAft>
            </a:pPr>
            <a:r>
              <a:rPr lang="ja-JP" alt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・大容量ストレージ（</a:t>
            </a:r>
            <a:r>
              <a:rPr lang="en-US" altLang="ja-JP"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128GB/</a:t>
            </a:r>
            <a:r>
              <a:rPr lang="ja-JP" alt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日間分録画可能）</a:t>
            </a:r>
            <a:endParaRPr lang="en-US" altLang="ja-JP"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750"/>
              </a:spcAft>
            </a:pPr>
            <a:r>
              <a:rPr lang="ja-JP" alt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・夜間撮影機能</a:t>
            </a:r>
            <a:endParaRPr 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750"/>
              </a:spcAft>
            </a:pPr>
            <a:r>
              <a:rPr lang="ja-JP" alt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・屋内・屋外対応</a:t>
            </a:r>
            <a:endParaRPr 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750"/>
              </a:spcAft>
            </a:pPr>
            <a:r>
              <a:rPr lang="ja-JP" alt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・高度な画像検索</a:t>
            </a:r>
            <a:endParaRPr lang="en-US" altLang="ja-JP"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750"/>
              </a:spcAft>
            </a:pPr>
            <a:r>
              <a:rPr lang="ja-JP" alt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H264</a:t>
            </a:r>
            <a:r>
              <a:rPr lang="ja-JP" alt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対応で</a:t>
            </a:r>
            <a:r>
              <a:rPr lang="en-US" altLang="ja-JP"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HD</a:t>
            </a:r>
            <a:r>
              <a:rPr lang="ja-JP" altLang="en-US"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rPr>
              <a:t>画像録画</a:t>
            </a:r>
            <a:endParaRPr lang="en-US" altLang="ja-JP" sz="900" dirty="0">
              <a:solidFill>
                <a:srgbClr val="435153"/>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Straight Connector 11"/>
          <p:cNvCxnSpPr/>
          <p:nvPr/>
        </p:nvCxnSpPr>
        <p:spPr>
          <a:xfrm flipH="1">
            <a:off x="3906442" y="829818"/>
            <a:ext cx="56108" cy="1835216"/>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17051" y="998003"/>
            <a:ext cx="1730963" cy="253916"/>
          </a:xfrm>
          <a:prstGeom prst="rect">
            <a:avLst/>
          </a:prstGeom>
          <a:noFill/>
        </p:spPr>
        <p:txBody>
          <a:bodyPr wrap="square" rtlCol="0">
            <a:spAutoFit/>
          </a:bodyPr>
          <a:lstStyle/>
          <a:p>
            <a:r>
              <a:rPr lang="ja-JP" altLang="en-US" sz="1050" b="1" dirty="0">
                <a:solidFill>
                  <a:srgbClr val="595959"/>
                </a:solidFill>
                <a:latin typeface="メイリオ" panose="020B0604030504040204" pitchFamily="50" charset="-128"/>
                <a:ea typeface="メイリオ" panose="020B0604030504040204" pitchFamily="50" charset="-128"/>
                <a:cs typeface="メイリオ" panose="020B0604030504040204" pitchFamily="50" charset="-128"/>
              </a:rPr>
              <a:t>機能ハイライト</a:t>
            </a:r>
            <a:endParaRPr lang="en-US" sz="1050" b="1" dirty="0">
              <a:solidFill>
                <a:srgbClr val="595959"/>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Picture 12" descr="Tilted Spence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16" y="528066"/>
            <a:ext cx="3257550" cy="2369812"/>
          </a:xfrm>
          <a:prstGeom prst="rect">
            <a:avLst/>
          </a:prstGeom>
        </p:spPr>
      </p:pic>
      <p:sp>
        <p:nvSpPr>
          <p:cNvPr id="5" name="TextBox 4"/>
          <p:cNvSpPr txBox="1"/>
          <p:nvPr/>
        </p:nvSpPr>
        <p:spPr>
          <a:xfrm>
            <a:off x="2036360" y="3033337"/>
            <a:ext cx="4851008" cy="1869743"/>
          </a:xfrm>
          <a:prstGeom prst="rect">
            <a:avLst/>
          </a:prstGeom>
          <a:noFill/>
        </p:spPr>
        <p:txBody>
          <a:bodyPr wrap="none" rtlCol="0">
            <a:spAutoFit/>
          </a:bodyPr>
          <a:lstStyle/>
          <a:p>
            <a:r>
              <a:rPr lang="ja-JP" altLang="en-US" sz="1050" dirty="0">
                <a:latin typeface="Meiryo" charset="-128"/>
                <a:ea typeface="Meiryo" charset="-128"/>
                <a:cs typeface="Meiryo" charset="-128"/>
              </a:rPr>
              <a:t>バリーフォーカスレンズを搭載した、簡単操作、簡単設定が可能</a:t>
            </a:r>
            <a:endParaRPr lang="en-US" sz="1050" dirty="0">
              <a:latin typeface="Meiryo" charset="-128"/>
              <a:ea typeface="Meiryo" charset="-128"/>
              <a:cs typeface="Meiryo" charset="-128"/>
            </a:endParaRPr>
          </a:p>
          <a:p>
            <a:endParaRPr lang="en-US" sz="1050" dirty="0">
              <a:latin typeface="Meiryo" charset="-128"/>
              <a:ea typeface="Meiryo" charset="-128"/>
              <a:cs typeface="Meiryo" charset="-128"/>
            </a:endParaRPr>
          </a:p>
          <a:p>
            <a:r>
              <a:rPr lang="en-US" sz="1050" dirty="0">
                <a:latin typeface="Meiryo" charset="-128"/>
                <a:ea typeface="Meiryo" charset="-128"/>
                <a:cs typeface="Meiryo" charset="-128"/>
              </a:rPr>
              <a:t>MV21</a:t>
            </a:r>
            <a:r>
              <a:rPr lang="ja-JP" altLang="en-US" sz="1050" dirty="0">
                <a:latin typeface="Meiryo" charset="-128"/>
                <a:ea typeface="Meiryo" charset="-128"/>
                <a:cs typeface="Meiryo" charset="-128"/>
              </a:rPr>
              <a:t>（屋内用）と</a:t>
            </a:r>
            <a:r>
              <a:rPr lang="en-US" sz="1050" dirty="0">
                <a:latin typeface="Meiryo" charset="-128"/>
                <a:ea typeface="Meiryo" charset="-128"/>
                <a:cs typeface="Meiryo" charset="-128"/>
              </a:rPr>
              <a:t>IP66</a:t>
            </a:r>
            <a:r>
              <a:rPr lang="ja-JP" altLang="en-US" sz="1050" dirty="0">
                <a:latin typeface="Meiryo" charset="-128"/>
                <a:ea typeface="Meiryo" charset="-128"/>
                <a:cs typeface="Meiryo" charset="-128"/>
              </a:rPr>
              <a:t>と</a:t>
            </a:r>
            <a:r>
              <a:rPr lang="en-US" sz="1050" dirty="0">
                <a:latin typeface="Meiryo" charset="-128"/>
                <a:ea typeface="Meiryo" charset="-128"/>
                <a:cs typeface="Meiryo" charset="-128"/>
              </a:rPr>
              <a:t>IK10</a:t>
            </a:r>
            <a:r>
              <a:rPr lang="ja-JP" altLang="en-US" sz="1050" dirty="0">
                <a:latin typeface="Meiryo" charset="-128"/>
                <a:ea typeface="Meiryo" charset="-128"/>
                <a:cs typeface="Meiryo" charset="-128"/>
              </a:rPr>
              <a:t>に適合した</a:t>
            </a:r>
            <a:r>
              <a:rPr lang="en-US" sz="1050" dirty="0">
                <a:latin typeface="Meiryo" charset="-128"/>
                <a:ea typeface="Meiryo" charset="-128"/>
                <a:cs typeface="Meiryo" charset="-128"/>
              </a:rPr>
              <a:t>MV71</a:t>
            </a:r>
            <a:r>
              <a:rPr lang="ja-JP" altLang="en-US" sz="1050" dirty="0">
                <a:latin typeface="Meiryo" charset="-128"/>
                <a:ea typeface="Meiryo" charset="-128"/>
                <a:cs typeface="Meiryo" charset="-128"/>
              </a:rPr>
              <a:t>（屋外用）の</a:t>
            </a:r>
            <a:r>
              <a:rPr lang="en-US" sz="1050" dirty="0">
                <a:latin typeface="Meiryo" charset="-128"/>
                <a:ea typeface="Meiryo" charset="-128"/>
                <a:cs typeface="Meiryo" charset="-128"/>
              </a:rPr>
              <a:t>2</a:t>
            </a:r>
            <a:r>
              <a:rPr lang="ja-JP" altLang="en-US" sz="1050" dirty="0">
                <a:latin typeface="Meiryo" charset="-128"/>
                <a:ea typeface="Meiryo" charset="-128"/>
                <a:cs typeface="Meiryo" charset="-128"/>
              </a:rPr>
              <a:t>機種をご用意</a:t>
            </a:r>
            <a:endParaRPr lang="en-US" sz="1050" dirty="0">
              <a:latin typeface="Meiryo" charset="-128"/>
              <a:ea typeface="Meiryo" charset="-128"/>
              <a:cs typeface="Meiryo" charset="-128"/>
            </a:endParaRPr>
          </a:p>
          <a:p>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クラウドトップ企業から唯一のビデオ監視ソリューション</a:t>
            </a:r>
            <a:endParaRPr lang="en-US" sz="1050" dirty="0">
              <a:latin typeface="Meiryo" charset="-128"/>
              <a:ea typeface="Meiryo" charset="-128"/>
              <a:cs typeface="Meiryo" charset="-128"/>
            </a:endParaRPr>
          </a:p>
          <a:p>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効率的な導入のためのシンプルなデザイン</a:t>
            </a:r>
            <a:endParaRPr lang="en-US" sz="1050" dirty="0">
              <a:latin typeface="Meiryo" charset="-128"/>
              <a:ea typeface="Meiryo" charset="-128"/>
              <a:cs typeface="Meiryo" charset="-128"/>
            </a:endParaRPr>
          </a:p>
          <a:p>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複数のカメラを</a:t>
            </a:r>
            <a:r>
              <a:rPr lang="en-US" sz="1050" dirty="0">
                <a:latin typeface="Meiryo" charset="-128"/>
                <a:ea typeface="Meiryo" charset="-128"/>
                <a:cs typeface="Meiryo" charset="-128"/>
              </a:rPr>
              <a:t>Meraki </a:t>
            </a:r>
            <a:r>
              <a:rPr lang="ja-JP" altLang="en-US" sz="1050" dirty="0">
                <a:latin typeface="Meiryo" charset="-128"/>
                <a:ea typeface="Meiryo" charset="-128"/>
                <a:cs typeface="Meiryo" charset="-128"/>
              </a:rPr>
              <a:t>ダッシュボードより一元管理</a:t>
            </a:r>
            <a:endParaRPr lang="en-US" sz="1050" dirty="0">
              <a:latin typeface="Meiryo" charset="-128"/>
              <a:ea typeface="Meiryo" charset="-128"/>
              <a:cs typeface="Meiryo" charset="-128"/>
            </a:endParaRPr>
          </a:p>
          <a:p>
            <a:endParaRPr lang="en-US" sz="1050" dirty="0">
              <a:latin typeface="Meiryo" charset="-128"/>
              <a:ea typeface="Meiryo" charset="-128"/>
              <a:cs typeface="Meiryo" charset="-128"/>
            </a:endParaRPr>
          </a:p>
          <a:p>
            <a:endParaRPr lang="en-US" sz="1050" dirty="0">
              <a:latin typeface="Meiryo" charset="-128"/>
              <a:ea typeface="Meiryo" charset="-128"/>
              <a:cs typeface="Meiryo" charset="-128"/>
            </a:endParaRPr>
          </a:p>
        </p:txBody>
      </p:sp>
    </p:spTree>
    <p:extLst>
      <p:ext uri="{BB962C8B-B14F-4D97-AF65-F5344CB8AC3E}">
        <p14:creationId xmlns:p14="http://schemas.microsoft.com/office/powerpoint/2010/main" val="13096316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69481" y="1739228"/>
            <a:ext cx="8549106" cy="1107996"/>
          </a:xfrm>
          <a:prstGeom prst="rect">
            <a:avLst/>
          </a:prstGeom>
          <a:noFill/>
        </p:spPr>
        <p:txBody>
          <a:bodyPr wrap="square" numCol="4" spcCol="72000" rtlCol="0">
            <a:spAutoFit/>
          </a:bodyPr>
          <a:lstStyle/>
          <a:p>
            <a:r>
              <a:rPr lang="ja-JP" altLang="en-US"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ビデオウォール</a:t>
            </a:r>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ダッシュボード上で複数の拠点の</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カメラ画像を一括で確認すること</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が可能。</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画像検索</a:t>
            </a:r>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確認したい箇所を指定すると、</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遡って対象の画像を検索することが</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可能。その画像をエクスポートする</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事も可能。</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細かいアクセス制御</a:t>
            </a:r>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セキュリティカメラという観点上</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どのユーザーにどの画像を見せるか</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といった細かいアクセス制御が可能</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自動アップデート機能</a:t>
            </a:r>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新機能のリリースやファームアップに</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ついては無償提供。</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TextBox 25"/>
          <p:cNvSpPr txBox="1"/>
          <p:nvPr/>
        </p:nvSpPr>
        <p:spPr>
          <a:xfrm>
            <a:off x="369481" y="3636424"/>
            <a:ext cx="8833421" cy="1223412"/>
          </a:xfrm>
          <a:prstGeom prst="rect">
            <a:avLst/>
          </a:prstGeom>
          <a:noFill/>
        </p:spPr>
        <p:txBody>
          <a:bodyPr wrap="square" numCol="4" spcCol="72000" rtlCol="0">
            <a:spAutoFit/>
          </a:bodyPr>
          <a:lstStyle/>
          <a:p>
            <a:r>
              <a:rPr lang="ja-JP" altLang="en-US"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記憶容量</a:t>
            </a:r>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各カメラには</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128Gb</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のストレージ</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容量を装備しており、</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時間</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365</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日で</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日間の画像を保存することが可能。</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夜間撮影</a:t>
            </a:r>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赤外線照明を装備</a:t>
            </a:r>
            <a:b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30M</a:t>
            </a:r>
            <a:r>
              <a:rPr lang="ja-JP" altLang="en-US" sz="900" dirty="0" err="1">
                <a:latin typeface="メイリオ" panose="020B0604030504040204" pitchFamily="50" charset="-128"/>
                <a:ea typeface="メイリオ" panose="020B0604030504040204" pitchFamily="50" charset="-128"/>
                <a:cs typeface="メイリオ" panose="020B0604030504040204" pitchFamily="50" charset="-128"/>
              </a:rPr>
              <a:t>までの</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夜間撮影が可能</a:t>
            </a: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屋内用と屋外用の</a:t>
            </a:r>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機種をご用意</a:t>
            </a:r>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屋外カメラ</a:t>
            </a:r>
            <a:r>
              <a:rPr lang="en-US" altLang="ja-JP" sz="9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MV71</a:t>
            </a:r>
            <a:r>
              <a:rPr lang="ja-JP" altLang="en-US" sz="9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9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IP66</a:t>
            </a:r>
          </a:p>
          <a:p>
            <a:r>
              <a:rPr lang="en-US" altLang="ja-JP" sz="9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IK10</a:t>
            </a:r>
            <a:r>
              <a:rPr lang="ja-JP" altLang="en-US" sz="9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規格に対応しており</a:t>
            </a:r>
            <a:endParaRPr lang="en-US" altLang="ja-JP" sz="9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厳しい環境下での運用も可能。</a:t>
            </a:r>
            <a:endParaRPr lang="en-US" altLang="ja-JP" sz="9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クラウド集中管理</a:t>
            </a:r>
            <a:endParaRPr lang="en-US" altLang="ja-JP" sz="105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ネットワーク全体で統一された</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運用管理</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マルチサイト対応</a:t>
            </a:r>
            <a:endParaRPr 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itle 6"/>
          <p:cNvSpPr>
            <a:spLocks noGrp="1"/>
          </p:cNvSpPr>
          <p:nvPr>
            <p:ph type="title"/>
          </p:nvPr>
        </p:nvSpPr>
        <p:spPr>
          <a:xfrm>
            <a:off x="233503" y="167543"/>
            <a:ext cx="8985192" cy="459066"/>
          </a:xfrm>
          <a:noFill/>
          <a:ln>
            <a:noFill/>
          </a:ln>
        </p:spPr>
        <p:txBody>
          <a:bodyPr vert="horz" wrap="square" lIns="91424" tIns="45712" rIns="91424" bIns="45712" numCol="1" anchor="ctr" anchorCtr="0" compatLnSpc="1">
            <a:prstTxWarp prst="textNoShape">
              <a:avLst/>
            </a:prstTxWarp>
          </a:bodyPr>
          <a:lstStyle/>
          <a:p>
            <a:r>
              <a:rPr lang="en-US" altLang="ja-JP" sz="2475" dirty="0">
                <a:solidFill>
                  <a:schemeClr val="accent1"/>
                </a:solidFill>
                <a:latin typeface="+mj-ea"/>
                <a:ea typeface="+mj-ea"/>
                <a:cs typeface="Proxima Nova Light" charset="0"/>
              </a:rPr>
              <a:t>MV</a:t>
            </a:r>
            <a:r>
              <a:rPr lang="ja-JP" altLang="en-US" sz="2475" dirty="0">
                <a:solidFill>
                  <a:schemeClr val="accent1"/>
                </a:solidFill>
                <a:latin typeface="+mj-ea"/>
                <a:ea typeface="+mj-ea"/>
                <a:cs typeface="Proxima Nova Light" charset="0"/>
              </a:rPr>
              <a:t>シリーズ</a:t>
            </a:r>
            <a:r>
              <a:rPr lang="en-US" sz="2475" dirty="0">
                <a:solidFill>
                  <a:schemeClr val="accent1"/>
                </a:solidFill>
                <a:latin typeface="+mj-ea"/>
                <a:ea typeface="+mj-ea"/>
                <a:cs typeface="Proxima Nova Light" charset="0"/>
              </a:rPr>
              <a:t> </a:t>
            </a:r>
            <a:r>
              <a:rPr lang="ja-JP" altLang="en-US" sz="2475" dirty="0">
                <a:solidFill>
                  <a:schemeClr val="accent1"/>
                </a:solidFill>
                <a:latin typeface="+mj-ea"/>
                <a:ea typeface="+mj-ea"/>
                <a:cs typeface="Proxima Nova Light" charset="0"/>
              </a:rPr>
              <a:t>セキュリティ カメラ</a:t>
            </a:r>
            <a:r>
              <a:rPr lang="en-US" sz="2475" dirty="0">
                <a:solidFill>
                  <a:schemeClr val="accent1"/>
                </a:solidFill>
                <a:latin typeface="+mj-ea"/>
                <a:ea typeface="+mj-ea"/>
                <a:cs typeface="Proxima Nova Light" charset="0"/>
              </a:rPr>
              <a:t>: </a:t>
            </a:r>
            <a:r>
              <a:rPr lang="ja-JP" altLang="en-US" sz="2475" dirty="0">
                <a:solidFill>
                  <a:schemeClr val="accent1"/>
                </a:solidFill>
                <a:latin typeface="+mj-ea"/>
                <a:ea typeface="+mj-ea"/>
                <a:cs typeface="Proxima Nova Light" charset="0"/>
              </a:rPr>
              <a:t>機能</a:t>
            </a:r>
            <a:endParaRPr lang="en-US" sz="2475" dirty="0">
              <a:solidFill>
                <a:schemeClr val="accent1"/>
              </a:solidFill>
              <a:latin typeface="+mj-ea"/>
              <a:ea typeface="+mj-ea"/>
              <a:cs typeface="Proxima Nova Light" charset="0"/>
            </a:endParaRPr>
          </a:p>
        </p:txBody>
      </p:sp>
      <p:sp>
        <p:nvSpPr>
          <p:cNvPr id="7" name="AutoShape 2" descr="https://meraki.cisco.com/img/products/security-cameras/features/nighttime.svg"/>
          <p:cNvSpPr>
            <a:spLocks noChangeAspect="1" noChangeArrowheads="1"/>
          </p:cNvSpPr>
          <p:nvPr/>
        </p:nvSpPr>
        <p:spPr bwMode="auto">
          <a:xfrm>
            <a:off x="2743872" y="2832968"/>
            <a:ext cx="925805" cy="925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736" y="2954236"/>
            <a:ext cx="385817" cy="535856"/>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8021" y="2895339"/>
            <a:ext cx="671079" cy="653648"/>
          </a:xfrm>
          <a:prstGeom prst="rect">
            <a:avLst/>
          </a:prstGeom>
        </p:spPr>
      </p:pic>
      <p:pic>
        <p:nvPicPr>
          <p:cNvPr id="16" name="図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3188" y="2878266"/>
            <a:ext cx="654073" cy="654073"/>
          </a:xfrm>
          <a:prstGeom prst="rect">
            <a:avLst/>
          </a:prstGeom>
        </p:spPr>
      </p:pic>
      <p:pic>
        <p:nvPicPr>
          <p:cNvPr id="17" name="図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3405" y="1002747"/>
            <a:ext cx="813638" cy="610228"/>
          </a:xfrm>
          <a:prstGeom prst="rect">
            <a:avLst/>
          </a:prstGeom>
        </p:spPr>
      </p:pic>
      <p:pic>
        <p:nvPicPr>
          <p:cNvPr id="18" name="図 1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06776" y="930786"/>
            <a:ext cx="698300" cy="707736"/>
          </a:xfrm>
          <a:prstGeom prst="rect">
            <a:avLst/>
          </a:prstGeom>
        </p:spPr>
      </p:pic>
      <p:pic>
        <p:nvPicPr>
          <p:cNvPr id="19" name="図 1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86191" y="953659"/>
            <a:ext cx="904019" cy="684863"/>
          </a:xfrm>
          <a:prstGeom prst="rect">
            <a:avLst/>
          </a:prstGeom>
        </p:spPr>
      </p:pic>
      <p:pic>
        <p:nvPicPr>
          <p:cNvPr id="20" name="図 1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977444" y="3017179"/>
            <a:ext cx="774004" cy="595388"/>
          </a:xfrm>
          <a:prstGeom prst="rect">
            <a:avLst/>
          </a:prstGeom>
        </p:spPr>
      </p:pic>
      <p:pic>
        <p:nvPicPr>
          <p:cNvPr id="21" name="図 2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77444" y="1031736"/>
            <a:ext cx="738786" cy="629647"/>
          </a:xfrm>
          <a:prstGeom prst="rect">
            <a:avLst/>
          </a:prstGeom>
        </p:spPr>
      </p:pic>
    </p:spTree>
    <p:extLst>
      <p:ext uri="{BB962C8B-B14F-4D97-AF65-F5344CB8AC3E}">
        <p14:creationId xmlns:p14="http://schemas.microsoft.com/office/powerpoint/2010/main" val="141840309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24" tIns="45712" rIns="91424" bIns="45712" numCol="1" anchor="ctr" anchorCtr="0" compatLnSpc="1">
            <a:prstTxWarp prst="textNoShape">
              <a:avLst/>
            </a:prstTxWarp>
          </a:bodyPr>
          <a:lstStyle/>
          <a:p>
            <a:r>
              <a:rPr lang="ja-JP" altLang="en-US" dirty="0">
                <a:latin typeface="+mj-ea"/>
                <a:ea typeface="+mj-ea"/>
              </a:rPr>
              <a:t>従来のビデオ監視ソリューション</a:t>
            </a:r>
            <a:endParaRPr lang="en-US" dirty="0">
              <a:latin typeface="+mj-ea"/>
              <a:ea typeface="+mj-ea"/>
            </a:endParaRPr>
          </a:p>
        </p:txBody>
      </p:sp>
      <p:grpSp>
        <p:nvGrpSpPr>
          <p:cNvPr id="3" name="Group 2"/>
          <p:cNvGrpSpPr/>
          <p:nvPr/>
        </p:nvGrpSpPr>
        <p:grpSpPr>
          <a:xfrm>
            <a:off x="733645" y="1939816"/>
            <a:ext cx="2139018" cy="2289405"/>
            <a:chOff x="1951050" y="5171963"/>
            <a:chExt cx="5707020" cy="6108261"/>
          </a:xfrm>
        </p:grpSpPr>
        <p:sp>
          <p:nvSpPr>
            <p:cNvPr id="18" name="Rectangle 17"/>
            <p:cNvSpPr/>
            <p:nvPr/>
          </p:nvSpPr>
          <p:spPr>
            <a:xfrm>
              <a:off x="1951050" y="10459058"/>
              <a:ext cx="5707020" cy="821166"/>
            </a:xfrm>
            <a:prstGeom prst="rect">
              <a:avLst/>
            </a:prstGeom>
          </p:spPr>
          <p:txBody>
            <a:bodyPr wrap="square">
              <a:spAutoFit/>
            </a:bodyPr>
            <a:lstStyle/>
            <a:p>
              <a:pPr algn="ctr" defTabSz="685318"/>
              <a:r>
                <a:rPr lang="ja-JP" altLang="en-US" sz="1400" dirty="0">
                  <a:solidFill>
                    <a:srgbClr val="FFFFFF">
                      <a:lumMod val="50000"/>
                    </a:srgbClr>
                  </a:solidFill>
                  <a:latin typeface="MS PGothic" charset="-128"/>
                  <a:ea typeface="MS PGothic" charset="-128"/>
                  <a:cs typeface="MS PGothic" charset="-128"/>
                </a:rPr>
                <a:t>オンプレミスハードウェア</a:t>
              </a:r>
              <a:endParaRPr lang="en-US" sz="1400" dirty="0">
                <a:solidFill>
                  <a:srgbClr val="FFFFFF">
                    <a:lumMod val="50000"/>
                  </a:srgbClr>
                </a:solidFill>
                <a:latin typeface="MS PGothic" charset="-128"/>
                <a:ea typeface="MS PGothic" charset="-128"/>
                <a:cs typeface="MS PGothic" charset="-12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923" y="5171963"/>
              <a:ext cx="4252945" cy="4381174"/>
            </a:xfrm>
            <a:prstGeom prst="rect">
              <a:avLst/>
            </a:prstGeom>
          </p:spPr>
        </p:pic>
      </p:grpSp>
      <p:grpSp>
        <p:nvGrpSpPr>
          <p:cNvPr id="5" name="Group 4"/>
          <p:cNvGrpSpPr/>
          <p:nvPr/>
        </p:nvGrpSpPr>
        <p:grpSpPr>
          <a:xfrm>
            <a:off x="6283487" y="1843509"/>
            <a:ext cx="2139018" cy="2394694"/>
            <a:chOff x="16758342" y="4915009"/>
            <a:chExt cx="5707020" cy="6389178"/>
          </a:xfrm>
        </p:grpSpPr>
        <p:sp>
          <p:nvSpPr>
            <p:cNvPr id="16" name="Rectangle 15"/>
            <p:cNvSpPr/>
            <p:nvPr/>
          </p:nvSpPr>
          <p:spPr>
            <a:xfrm>
              <a:off x="16758342" y="10483021"/>
              <a:ext cx="5707020" cy="821166"/>
            </a:xfrm>
            <a:prstGeom prst="rect">
              <a:avLst/>
            </a:prstGeom>
          </p:spPr>
          <p:txBody>
            <a:bodyPr wrap="square">
              <a:spAutoFit/>
            </a:bodyPr>
            <a:lstStyle/>
            <a:p>
              <a:pPr algn="ctr" defTabSz="685318"/>
              <a:r>
                <a:rPr lang="ja-JP" altLang="en-US" sz="1400" dirty="0">
                  <a:solidFill>
                    <a:srgbClr val="FFFFFF">
                      <a:lumMod val="50000"/>
                    </a:srgbClr>
                  </a:solidFill>
                  <a:latin typeface="MS PGothic" charset="-128"/>
                  <a:ea typeface="MS PGothic" charset="-128"/>
                  <a:cs typeface="MS PGothic" charset="-128"/>
                </a:rPr>
                <a:t>外付けの記録装置</a:t>
              </a:r>
              <a:endParaRPr lang="en-US" sz="1400" dirty="0">
                <a:solidFill>
                  <a:srgbClr val="FFFFFF">
                    <a:lumMod val="50000"/>
                  </a:srgbClr>
                </a:solidFill>
                <a:latin typeface="MS PGothic" charset="-128"/>
                <a:ea typeface="MS PGothic" charset="-128"/>
                <a:cs typeface="MS PGothic" charset="-128"/>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4493" y="4915009"/>
              <a:ext cx="3897269" cy="4263948"/>
            </a:xfrm>
            <a:prstGeom prst="rect">
              <a:avLst/>
            </a:prstGeom>
          </p:spPr>
        </p:pic>
      </p:grpSp>
      <p:grpSp>
        <p:nvGrpSpPr>
          <p:cNvPr id="4" name="Group 3"/>
          <p:cNvGrpSpPr/>
          <p:nvPr/>
        </p:nvGrpSpPr>
        <p:grpSpPr>
          <a:xfrm>
            <a:off x="3508566" y="1736107"/>
            <a:ext cx="2139018" cy="2502095"/>
            <a:chOff x="9354696" y="4628457"/>
            <a:chExt cx="5707020" cy="6675730"/>
          </a:xfrm>
        </p:grpSpPr>
        <p:sp>
          <p:nvSpPr>
            <p:cNvPr id="13" name="Rectangle 12"/>
            <p:cNvSpPr/>
            <p:nvPr/>
          </p:nvSpPr>
          <p:spPr>
            <a:xfrm>
              <a:off x="9354696" y="10483021"/>
              <a:ext cx="5707020" cy="821166"/>
            </a:xfrm>
            <a:prstGeom prst="rect">
              <a:avLst/>
            </a:prstGeom>
          </p:spPr>
          <p:txBody>
            <a:bodyPr wrap="square">
              <a:spAutoFit/>
            </a:bodyPr>
            <a:lstStyle/>
            <a:p>
              <a:pPr algn="ctr" defTabSz="685318"/>
              <a:r>
                <a:rPr lang="ja-JP" altLang="en-US" sz="1400" dirty="0">
                  <a:solidFill>
                    <a:srgbClr val="FFFFFF">
                      <a:lumMod val="50000"/>
                    </a:srgbClr>
                  </a:solidFill>
                  <a:latin typeface="MS PGothic" charset="-128"/>
                  <a:ea typeface="MS PGothic" charset="-128"/>
                  <a:cs typeface="MS PGothic" charset="-128"/>
                </a:rPr>
                <a:t>スタンドアロンソフトウェア</a:t>
              </a:r>
              <a:endParaRPr lang="en-US" sz="1400" dirty="0">
                <a:solidFill>
                  <a:srgbClr val="FFFFFF">
                    <a:lumMod val="50000"/>
                  </a:srgbClr>
                </a:solidFill>
                <a:latin typeface="MS PGothic" charset="-128"/>
                <a:ea typeface="MS PGothic" charset="-128"/>
                <a:cs typeface="MS PGothic" charset="-128"/>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1069" y="4628457"/>
              <a:ext cx="4304401" cy="5151002"/>
            </a:xfrm>
            <a:prstGeom prst="rect">
              <a:avLst/>
            </a:prstGeom>
          </p:spPr>
        </p:pic>
      </p:grpSp>
      <p:sp>
        <p:nvSpPr>
          <p:cNvPr id="20" name="Rectangle 19"/>
          <p:cNvSpPr/>
          <p:nvPr/>
        </p:nvSpPr>
        <p:spPr>
          <a:xfrm>
            <a:off x="1525587" y="1118838"/>
            <a:ext cx="5930985" cy="230832"/>
          </a:xfrm>
          <a:prstGeom prst="rect">
            <a:avLst/>
          </a:prstGeom>
        </p:spPr>
        <p:txBody>
          <a:bodyPr wrap="square">
            <a:spAutoFit/>
          </a:bodyPr>
          <a:lstStyle/>
          <a:p>
            <a:pPr algn="ctr" defTabSz="685318">
              <a:lnSpc>
                <a:spcPct val="50000"/>
              </a:lnSpc>
            </a:pPr>
            <a:r>
              <a:rPr lang="en-US" spc="113" dirty="0">
                <a:solidFill>
                  <a:srgbClr val="A5A5A5"/>
                </a:solidFill>
                <a:latin typeface="MS PGothic" charset="-128"/>
                <a:ea typeface="MS PGothic" charset="-128"/>
                <a:cs typeface="MS PGothic" charset="-128"/>
              </a:rPr>
              <a:t>MV </a:t>
            </a:r>
            <a:r>
              <a:rPr lang="ja-JP" altLang="en-US" spc="113" dirty="0">
                <a:solidFill>
                  <a:srgbClr val="A5A5A5"/>
                </a:solidFill>
                <a:latin typeface="MS PGothic" charset="-128"/>
                <a:ea typeface="MS PGothic" charset="-128"/>
                <a:cs typeface="MS PGothic" charset="-128"/>
              </a:rPr>
              <a:t>なら次のものにサヨナラを告げることができます</a:t>
            </a:r>
            <a:endParaRPr lang="en-US" spc="113" dirty="0">
              <a:solidFill>
                <a:srgbClr val="A5A5A5"/>
              </a:solidFill>
              <a:latin typeface="MS PGothic" charset="-128"/>
              <a:ea typeface="MS PGothic" charset="-128"/>
              <a:cs typeface="MS PGothic" charset="-128"/>
            </a:endParaRPr>
          </a:p>
        </p:txBody>
      </p:sp>
      <p:sp>
        <p:nvSpPr>
          <p:cNvPr id="24" name="Rounded Rectangle 23"/>
          <p:cNvSpPr/>
          <p:nvPr/>
        </p:nvSpPr>
        <p:spPr>
          <a:xfrm>
            <a:off x="1344707" y="992299"/>
            <a:ext cx="6302267" cy="377595"/>
          </a:xfrm>
          <a:prstGeom prst="roundRect">
            <a:avLst>
              <a:gd name="adj" fmla="val 9894"/>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18"/>
            <a:endParaRPr lang="en-US" sz="675">
              <a:solidFill>
                <a:srgbClr val="FFFFFF"/>
              </a:solidFill>
            </a:endParaRPr>
          </a:p>
        </p:txBody>
      </p:sp>
      <p:sp>
        <p:nvSpPr>
          <p:cNvPr id="21" name="Content Placeholder 4"/>
          <p:cNvSpPr>
            <a:spLocks noGrp="1"/>
          </p:cNvSpPr>
          <p:nvPr>
            <p:ph sz="quarter" idx="4294967295"/>
          </p:nvPr>
        </p:nvSpPr>
        <p:spPr>
          <a:xfrm>
            <a:off x="5252971" y="4302816"/>
            <a:ext cx="3771900" cy="168107"/>
          </a:xfrm>
          <a:prstGeom prst="rect">
            <a:avLst/>
          </a:prstGeom>
        </p:spPr>
        <p:txBody>
          <a:bodyPr/>
          <a:lstStyle/>
          <a:p>
            <a:endParaRPr lang="en-US" dirty="0"/>
          </a:p>
        </p:txBody>
      </p:sp>
    </p:spTree>
    <p:extLst>
      <p:ext uri="{BB962C8B-B14F-4D97-AF65-F5344CB8AC3E}">
        <p14:creationId xmlns:p14="http://schemas.microsoft.com/office/powerpoint/2010/main" val="2032369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23291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119" y="946150"/>
            <a:ext cx="1374410" cy="3575050"/>
          </a:xfrm>
          <a:prstGeom prst="rect">
            <a:avLst/>
          </a:prstGeom>
        </p:spPr>
      </p:pic>
      <p:sp>
        <p:nvSpPr>
          <p:cNvPr id="2" name="Title 1"/>
          <p:cNvSpPr>
            <a:spLocks noGrp="1"/>
          </p:cNvSpPr>
          <p:nvPr>
            <p:ph type="title"/>
          </p:nvPr>
        </p:nvSpPr>
        <p:spPr/>
        <p:txBody>
          <a:bodyPr/>
          <a:lstStyle/>
          <a:p>
            <a:r>
              <a:rPr lang="ja-JP" altLang="en-US" sz="2400" dirty="0">
                <a:solidFill>
                  <a:schemeClr val="accent1"/>
                </a:solidFill>
                <a:ea typeface="ＭＳ Ｐゴシック" charset="0"/>
                <a:cs typeface="CiscoSans"/>
              </a:rPr>
              <a:t>クラウドネットワーキングの特徴</a:t>
            </a:r>
            <a:endParaRPr lang="en-US" sz="2400" dirty="0">
              <a:solidFill>
                <a:schemeClr val="accent1"/>
              </a:solidFill>
              <a:ea typeface="ＭＳ Ｐゴシック" charset="0"/>
              <a:cs typeface="CiscoSans"/>
            </a:endParaRPr>
          </a:p>
        </p:txBody>
      </p:sp>
      <p:sp>
        <p:nvSpPr>
          <p:cNvPr id="3" name="Content Placeholder 2"/>
          <p:cNvSpPr>
            <a:spLocks noGrp="1"/>
          </p:cNvSpPr>
          <p:nvPr>
            <p:ph type="body" sz="quarter" idx="4294967295"/>
          </p:nvPr>
        </p:nvSpPr>
        <p:spPr>
          <a:xfrm>
            <a:off x="3883025" y="842963"/>
            <a:ext cx="5260975" cy="3724275"/>
          </a:xfrm>
          <a:prstGeom prst="rect">
            <a:avLst/>
          </a:prstGeom>
        </p:spPr>
        <p:txBody>
          <a:bodyPr/>
          <a:lstStyle/>
          <a:p>
            <a:pPr>
              <a:spcBef>
                <a:spcPts val="1800"/>
              </a:spcBef>
            </a:pPr>
            <a:r>
              <a:rPr lang="ja-JP" altLang="en-US" sz="1500" dirty="0">
                <a:latin typeface="MS PGothic" charset="-128"/>
                <a:ea typeface="MS PGothic" charset="-128"/>
                <a:cs typeface="MS PGothic" charset="-128"/>
              </a:rPr>
              <a:t>セキュリティ</a:t>
            </a:r>
            <a:endParaRPr lang="en-US" sz="1500" dirty="0">
              <a:latin typeface="MS PGothic" charset="-128"/>
              <a:ea typeface="MS PGothic" charset="-128"/>
              <a:cs typeface="MS PGothic" charset="-128"/>
            </a:endParaRPr>
          </a:p>
          <a:p>
            <a:pPr lvl="1"/>
            <a:r>
              <a:rPr lang="ja-JP" altLang="en-US" sz="1200" dirty="0">
                <a:latin typeface="MS PGothic" charset="-128"/>
                <a:ea typeface="MS PGothic" charset="-128"/>
                <a:cs typeface="MS PGothic" charset="-128"/>
              </a:rPr>
              <a:t>ユーザトラフィックはクラウドを経由しません</a:t>
            </a:r>
            <a:endParaRPr lang="en-US" sz="1200" dirty="0">
              <a:latin typeface="MS PGothic" charset="-128"/>
              <a:ea typeface="MS PGothic" charset="-128"/>
              <a:cs typeface="MS PGothic" charset="-128"/>
            </a:endParaRPr>
          </a:p>
          <a:p>
            <a:pPr lvl="1"/>
            <a:r>
              <a:rPr lang="en-US" sz="1200" dirty="0">
                <a:latin typeface="MS PGothic" charset="-128"/>
                <a:ea typeface="MS PGothic" charset="-128"/>
                <a:cs typeface="MS PGothic" charset="-128"/>
              </a:rPr>
              <a:t>HIPAA / PCI </a:t>
            </a:r>
            <a:r>
              <a:rPr lang="ja-JP" altLang="en-US" sz="1200" dirty="0">
                <a:latin typeface="MS PGothic" charset="-128"/>
                <a:ea typeface="MS PGothic" charset="-128"/>
                <a:cs typeface="MS PGothic" charset="-128"/>
              </a:rPr>
              <a:t>完全準拠</a:t>
            </a:r>
            <a:r>
              <a:rPr lang="en-US" sz="1200" dirty="0">
                <a:latin typeface="MS PGothic" charset="-128"/>
                <a:ea typeface="MS PGothic" charset="-128"/>
                <a:cs typeface="MS PGothic" charset="-128"/>
              </a:rPr>
              <a:t> (</a:t>
            </a:r>
            <a:r>
              <a:rPr lang="ja-JP" altLang="en-US" sz="1200" dirty="0">
                <a:latin typeface="MS PGothic" charset="-128"/>
                <a:ea typeface="MS PGothic" charset="-128"/>
                <a:cs typeface="MS PGothic" charset="-128"/>
              </a:rPr>
              <a:t>レベル</a:t>
            </a:r>
            <a:r>
              <a:rPr lang="en-US" sz="1200" dirty="0">
                <a:latin typeface="MS PGothic" charset="-128"/>
                <a:ea typeface="MS PGothic" charset="-128"/>
                <a:cs typeface="MS PGothic" charset="-128"/>
              </a:rPr>
              <a:t>1</a:t>
            </a:r>
            <a:r>
              <a:rPr lang="ja-JP" altLang="en-US" sz="1200" dirty="0">
                <a:latin typeface="MS PGothic" charset="-128"/>
                <a:ea typeface="MS PGothic" charset="-128"/>
                <a:cs typeface="MS PGothic" charset="-128"/>
              </a:rPr>
              <a:t>認定</a:t>
            </a:r>
            <a:r>
              <a:rPr lang="en-US" sz="1200" dirty="0">
                <a:latin typeface="MS PGothic" charset="-128"/>
                <a:ea typeface="MS PGothic" charset="-128"/>
                <a:cs typeface="MS PGothic" charset="-128"/>
              </a:rPr>
              <a:t>)</a:t>
            </a:r>
          </a:p>
          <a:p>
            <a:pPr lvl="1"/>
            <a:r>
              <a:rPr lang="ja-JP" altLang="en-US" sz="1200" dirty="0">
                <a:latin typeface="MS PGothic" charset="-128"/>
                <a:ea typeface="MS PGothic" charset="-128"/>
                <a:cs typeface="MS PGothic" charset="-128"/>
              </a:rPr>
              <a:t>第三者によるセキュリティ監査</a:t>
            </a:r>
            <a:r>
              <a:rPr lang="en-US" sz="1200" dirty="0">
                <a:latin typeface="MS PGothic" charset="-128"/>
                <a:ea typeface="MS PGothic" charset="-128"/>
                <a:cs typeface="MS PGothic" charset="-128"/>
              </a:rPr>
              <a:t>, </a:t>
            </a:r>
            <a:r>
              <a:rPr lang="ja-JP" altLang="en-US" sz="1200" dirty="0">
                <a:latin typeface="MS PGothic" charset="-128"/>
                <a:ea typeface="MS PGothic" charset="-128"/>
                <a:cs typeface="MS PGothic" charset="-128"/>
              </a:rPr>
              <a:t>日次での脆弱性テスト</a:t>
            </a:r>
            <a:endParaRPr lang="en-US" sz="1200" dirty="0">
              <a:latin typeface="MS PGothic" charset="-128"/>
              <a:ea typeface="MS PGothic" charset="-128"/>
              <a:cs typeface="MS PGothic" charset="-128"/>
            </a:endParaRPr>
          </a:p>
          <a:p>
            <a:pPr lvl="1"/>
            <a:r>
              <a:rPr lang="ja-JP" altLang="en-US" sz="1200" dirty="0">
                <a:latin typeface="MS PGothic" charset="-128"/>
                <a:ea typeface="MS PGothic" charset="-128"/>
                <a:cs typeface="MS PGothic" charset="-128"/>
              </a:rPr>
              <a:t>（ユーザスケジュールによる）自動ファームウェア</a:t>
            </a:r>
            <a:r>
              <a:rPr lang="en-US" altLang="ja-JP" sz="1200" dirty="0">
                <a:latin typeface="MS PGothic" charset="-128"/>
                <a:ea typeface="MS PGothic" charset="-128"/>
                <a:cs typeface="MS PGothic" charset="-128"/>
              </a:rPr>
              <a:t>/</a:t>
            </a:r>
            <a:r>
              <a:rPr lang="ja-JP" altLang="en-US" sz="1200" dirty="0">
                <a:latin typeface="MS PGothic" charset="-128"/>
                <a:ea typeface="MS PGothic" charset="-128"/>
                <a:cs typeface="MS PGothic" charset="-128"/>
              </a:rPr>
              <a:t>セキュリティアップデート</a:t>
            </a:r>
            <a:r>
              <a:rPr lang="en-US" sz="1200" dirty="0">
                <a:latin typeface="MS PGothic" charset="-128"/>
                <a:ea typeface="MS PGothic" charset="-128"/>
                <a:cs typeface="MS PGothic" charset="-128"/>
              </a:rPr>
              <a:t>A</a:t>
            </a:r>
          </a:p>
          <a:p>
            <a:pPr>
              <a:spcBef>
                <a:spcPts val="1800"/>
              </a:spcBef>
            </a:pPr>
            <a:r>
              <a:rPr lang="ja-JP" altLang="en-US" sz="1500" dirty="0">
                <a:latin typeface="MS PGothic" charset="-128"/>
                <a:ea typeface="MS PGothic" charset="-128"/>
                <a:cs typeface="MS PGothic" charset="-128"/>
              </a:rPr>
              <a:t>信頼性</a:t>
            </a:r>
            <a:endParaRPr lang="en-US" sz="1500" dirty="0">
              <a:latin typeface="MS PGothic" charset="-128"/>
              <a:ea typeface="MS PGothic" charset="-128"/>
              <a:cs typeface="MS PGothic" charset="-128"/>
            </a:endParaRPr>
          </a:p>
          <a:p>
            <a:pPr lvl="1"/>
            <a:r>
              <a:rPr lang="ja-JP" altLang="en-US" sz="1200" dirty="0">
                <a:latin typeface="MS PGothic" charset="-128"/>
                <a:ea typeface="MS PGothic" charset="-128"/>
                <a:cs typeface="MS PGothic" charset="-128"/>
              </a:rPr>
              <a:t>複数データセンタを使用した高可用性</a:t>
            </a:r>
            <a:endParaRPr lang="en-US" altLang="ja-JP" sz="1200" dirty="0">
              <a:latin typeface="MS PGothic" charset="-128"/>
              <a:ea typeface="MS PGothic" charset="-128"/>
              <a:cs typeface="MS PGothic" charset="-128"/>
            </a:endParaRPr>
          </a:p>
          <a:p>
            <a:pPr lvl="1"/>
            <a:r>
              <a:rPr lang="ja-JP" altLang="en-US" sz="1200" dirty="0">
                <a:latin typeface="MS PGothic" charset="-128"/>
                <a:ea typeface="MS PGothic" charset="-128"/>
                <a:cs typeface="MS PGothic" charset="-128"/>
              </a:rPr>
              <a:t>万一クラウドの障害にも影響受けないネットワークファンクション</a:t>
            </a:r>
            <a:endParaRPr lang="en-US" sz="1200" dirty="0">
              <a:latin typeface="MS PGothic" charset="-128"/>
              <a:ea typeface="MS PGothic" charset="-128"/>
              <a:cs typeface="MS PGothic" charset="-128"/>
            </a:endParaRPr>
          </a:p>
          <a:p>
            <a:pPr lvl="1"/>
            <a:r>
              <a:rPr lang="en-US" sz="1200" dirty="0">
                <a:latin typeface="MS PGothic" charset="-128"/>
                <a:ea typeface="MS PGothic" charset="-128"/>
                <a:cs typeface="MS PGothic" charset="-128"/>
              </a:rPr>
              <a:t>99.99% </a:t>
            </a:r>
            <a:r>
              <a:rPr lang="ja-JP" altLang="en-US" sz="1200" dirty="0">
                <a:latin typeface="MS PGothic" charset="-128"/>
                <a:ea typeface="MS PGothic" charset="-128"/>
                <a:cs typeface="MS PGothic" charset="-128"/>
              </a:rPr>
              <a:t>アップタイム</a:t>
            </a:r>
            <a:r>
              <a:rPr lang="en-US" sz="1200" dirty="0">
                <a:latin typeface="MS PGothic" charset="-128"/>
                <a:ea typeface="MS PGothic" charset="-128"/>
                <a:cs typeface="MS PGothic" charset="-128"/>
              </a:rPr>
              <a:t>SLA</a:t>
            </a:r>
          </a:p>
          <a:p>
            <a:pPr>
              <a:spcBef>
                <a:spcPts val="1800"/>
              </a:spcBef>
            </a:pPr>
            <a:r>
              <a:rPr lang="ja-JP" altLang="en-US" sz="1500" dirty="0">
                <a:latin typeface="MS PGothic" charset="-128"/>
                <a:ea typeface="MS PGothic" charset="-128"/>
                <a:cs typeface="MS PGothic" charset="-128"/>
              </a:rPr>
              <a:t>スケーラビリティ</a:t>
            </a:r>
            <a:endParaRPr lang="en-US" sz="1500" dirty="0">
              <a:latin typeface="MS PGothic" charset="-128"/>
              <a:ea typeface="MS PGothic" charset="-128"/>
              <a:cs typeface="MS PGothic" charset="-128"/>
            </a:endParaRPr>
          </a:p>
          <a:p>
            <a:pPr lvl="1"/>
            <a:r>
              <a:rPr lang="ja-JP" altLang="en-US" sz="1200" dirty="0">
                <a:latin typeface="MS PGothic" charset="-128"/>
                <a:ea typeface="MS PGothic" charset="-128"/>
                <a:cs typeface="MS PGothic" charset="-128"/>
              </a:rPr>
              <a:t>無制限のスループット、</a:t>
            </a:r>
            <a:r>
              <a:rPr lang="en-US" altLang="ja-JP" sz="1200" dirty="0">
                <a:latin typeface="MS PGothic" charset="-128"/>
                <a:ea typeface="MS PGothic" charset="-128"/>
                <a:cs typeface="MS PGothic" charset="-128"/>
              </a:rPr>
              <a:t>No-</a:t>
            </a:r>
            <a:r>
              <a:rPr lang="ja-JP" altLang="en-US" sz="1200" dirty="0">
                <a:latin typeface="MS PGothic" charset="-128"/>
                <a:ea typeface="MS PGothic" charset="-128"/>
                <a:cs typeface="MS PGothic" charset="-128"/>
              </a:rPr>
              <a:t>ボトルネッック</a:t>
            </a:r>
            <a:endParaRPr lang="en-US" altLang="ja-JP" sz="1200" dirty="0">
              <a:latin typeface="MS PGothic" charset="-128"/>
              <a:ea typeface="MS PGothic" charset="-128"/>
              <a:cs typeface="MS PGothic" charset="-128"/>
            </a:endParaRPr>
          </a:p>
          <a:p>
            <a:pPr lvl="1"/>
            <a:r>
              <a:rPr lang="ja-JP" altLang="en-US" sz="1200" dirty="0">
                <a:latin typeface="MS PGothic" charset="-128"/>
                <a:ea typeface="MS PGothic" charset="-128"/>
                <a:cs typeface="MS PGothic" charset="-128"/>
              </a:rPr>
              <a:t>機器、拠点の簡単な増設</a:t>
            </a:r>
            <a:endParaRPr lang="en-US" altLang="ja-JP" sz="1200" dirty="0">
              <a:latin typeface="MS PGothic" charset="-128"/>
              <a:ea typeface="MS PGothic" charset="-128"/>
              <a:cs typeface="MS PGothic" charset="-128"/>
            </a:endParaRPr>
          </a:p>
          <a:p>
            <a:pPr lvl="1"/>
            <a:r>
              <a:rPr lang="ja-JP" altLang="en-US" sz="1200" dirty="0">
                <a:latin typeface="MS PGothic" charset="-128"/>
                <a:ea typeface="MS PGothic" charset="-128"/>
                <a:cs typeface="MS PGothic" charset="-128"/>
              </a:rPr>
              <a:t>明瞭な投資判断</a:t>
            </a:r>
            <a:endParaRPr lang="en-US" sz="1200" dirty="0">
              <a:latin typeface="MS PGothic" charset="-128"/>
              <a:ea typeface="MS PGothic" charset="-128"/>
              <a:cs typeface="MS PGothic" charset="-128"/>
            </a:endParaRPr>
          </a:p>
          <a:p>
            <a:pPr marL="176236" indent="0">
              <a:buNone/>
            </a:pPr>
            <a:r>
              <a:rPr lang="en-US" sz="900" i="1" dirty="0">
                <a:latin typeface="+mj-lt"/>
                <a:ea typeface="MS PGothic" charset="-128"/>
                <a:cs typeface="MS PGothic" charset="-128"/>
              </a:rPr>
              <a:t>Reliability and security information at </a:t>
            </a:r>
            <a:r>
              <a:rPr lang="en-US" sz="900" i="1" dirty="0" err="1">
                <a:solidFill>
                  <a:schemeClr val="tx1"/>
                </a:solidFill>
                <a:latin typeface="+mj-lt"/>
                <a:ea typeface="MS PGothic" charset="-128"/>
                <a:cs typeface="MS PGothic" charset="-128"/>
              </a:rPr>
              <a:t>meraki.cisco.com</a:t>
            </a:r>
            <a:r>
              <a:rPr lang="en-US" sz="900" i="1" dirty="0">
                <a:solidFill>
                  <a:schemeClr val="tx1"/>
                </a:solidFill>
                <a:latin typeface="+mj-lt"/>
                <a:ea typeface="MS PGothic" charset="-128"/>
                <a:cs typeface="MS PGothic" charset="-128"/>
              </a:rPr>
              <a:t>/trust</a:t>
            </a:r>
          </a:p>
        </p:txBody>
      </p:sp>
      <p:sp>
        <p:nvSpPr>
          <p:cNvPr id="5" name="TextBox 4"/>
          <p:cNvSpPr txBox="1"/>
          <p:nvPr/>
        </p:nvSpPr>
        <p:spPr>
          <a:xfrm>
            <a:off x="1654580" y="1948254"/>
            <a:ext cx="1048021" cy="346249"/>
          </a:xfrm>
          <a:prstGeom prst="rect">
            <a:avLst/>
          </a:prstGeom>
          <a:noFill/>
        </p:spPr>
        <p:txBody>
          <a:bodyPr wrap="square" lIns="68589" tIns="34295" rIns="68589" bIns="34295" rtlCol="0">
            <a:spAutoFit/>
          </a:bodyPr>
          <a:lstStyle/>
          <a:p>
            <a:pPr defTabSz="685891"/>
            <a:r>
              <a:rPr lang="en-US" sz="900" dirty="0">
                <a:solidFill>
                  <a:srgbClr val="2AAEF9"/>
                </a:solidFill>
                <a:latin typeface="Arial"/>
              </a:rPr>
              <a:t>Management </a:t>
            </a:r>
            <a:br>
              <a:rPr lang="en-US" sz="900" dirty="0">
                <a:solidFill>
                  <a:srgbClr val="2AAEF9"/>
                </a:solidFill>
                <a:latin typeface="Arial"/>
              </a:rPr>
            </a:br>
            <a:r>
              <a:rPr lang="en-US" sz="900" dirty="0">
                <a:solidFill>
                  <a:srgbClr val="2AAEF9"/>
                </a:solidFill>
                <a:latin typeface="Arial"/>
              </a:rPr>
              <a:t>data (1 kb/s)</a:t>
            </a:r>
          </a:p>
        </p:txBody>
      </p:sp>
      <p:sp>
        <p:nvSpPr>
          <p:cNvPr id="7" name="TextBox 6"/>
          <p:cNvSpPr txBox="1"/>
          <p:nvPr/>
        </p:nvSpPr>
        <p:spPr>
          <a:xfrm>
            <a:off x="790757" y="2157804"/>
            <a:ext cx="515095" cy="207749"/>
          </a:xfrm>
          <a:prstGeom prst="rect">
            <a:avLst/>
          </a:prstGeom>
          <a:noFill/>
        </p:spPr>
        <p:txBody>
          <a:bodyPr wrap="square" lIns="68589" tIns="34295" rIns="68589" bIns="34295" rtlCol="0">
            <a:spAutoFit/>
          </a:bodyPr>
          <a:lstStyle/>
          <a:p>
            <a:pPr defTabSz="685891"/>
            <a:r>
              <a:rPr lang="en-US" sz="900" dirty="0">
                <a:solidFill>
                  <a:srgbClr val="DF5E41"/>
                </a:solidFill>
                <a:latin typeface="Arial"/>
              </a:rPr>
              <a:t>WAN</a:t>
            </a:r>
          </a:p>
        </p:txBody>
      </p:sp>
    </p:spTree>
    <p:extLst>
      <p:ext uri="{BB962C8B-B14F-4D97-AF65-F5344CB8AC3E}">
        <p14:creationId xmlns:p14="http://schemas.microsoft.com/office/powerpoint/2010/main" val="16184926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descr="data:image/jpeg;base64,/9j/4AAQSkZJRgABAQAAAQABAAD/2wCEAAkGBhQNEBAQEA8QEBIRDxQPEA8UFhQQEBAQFBgXGBUQEhUXGyYeGhkjGRIVIC8gIycpLC0sFR4xQTAsQSYrLCkBCQoKDQsMGQ4PGTUkHyQtMzU2NTIuNS01LzQ1LjU1NSwtLDI1NTUzNTU1NSw0KTM1LjQ1LDQsLCwsLiwtKSwpNP/AABEIAIoArAMBIgACEQEDEQH/xAAcAAEAAgIDAQAAAAAAAAAAAAAABgcEBQEDCAL/xABPEAABAwIBBQUSCggHAAAAAAABAAIDBAURBgcSITETQVVzkQgUFSIyM1FSVGFxcnSTsbLB0RY0NTZDgZKUs9IXIySChKG0whhTYoOio8P/xAAbAQEAAgMBAQAAAAAAAAAAAAAABAUDBgcCAf/EADERAAEDAwAGCQMFAAAAAAAAAAABAgMEBREGEiExQVETMzRhcXKhsdE1gZEiJGLB4f/aAAwDAQACEQMRAD8AvFERAEREAREQHBUXyIuT6l10L3ueGXeeCPE4hkcbIWtY3sDafCSpQoBmdn3WnuD+3vNW76iI0BYCIiAIiIAiIgCIiAIiIAiIgCIiAIiIAiIgCIiA66iTRY93atJ5Aq15n6XTtk7u2uMzuVkJ9qnWVNTuVDWSbNCknf8AZjcfYoDzO3yVL5dL+HCgLSREQBERAEREAREQBERAEREAREQBERAEREAREQEWzoVO5We4u7NK9n28Gf3KLczv8lS+Xy/hwrsz/ZQCntnOwP6yrkawN39zjIe93KGD95dfM7fJUvl8v4cKAtJERAEREAREQBERAEREAREQBERAEUOuudq3Ucr4ZalwkjcWPaIpjouG0Y6OHItVLn8tbdks7vBC724ICxkVXS80Rbh1MdW79xg9L1hyc0hRjqaOrd4dyb/cUBbq198vkNBBJUVEgjjjGLnHfO81o33HeAVP3PmkxokU1vOkRqdLJ0oPisGJ5Qqqyqy2qrvIH1cxeGnpImjQij8Rg9JxPfQGVl1lfLfK50xa4NxEVNAOmLI8elbgNriTie+e8FfGY+xT0FtdHVQvge+qfK1j8A/c3MiAcRva2u1HXqUK5nbJhkjqivkaHOieKeDHXoOLdJ7x38HNAPfKsrL7OJFYWwOmhllExeG7nojR0MCcdIjtkBLkVQ/4kaTuKr5YvzKxMl8pmXOiirY2PYyQPcGOw0xoOc044atrDyoDdIqidzR9ICRznVajhti/Mtxkfnop7vVspIqaojc9r3B7zHojQaXHHA47yAsVERAEREAREQBERAEREB1yQNd1TWu8IB9KxZLHTv6qmgd4Y2H0hZyIDTS5G0T+qoKQ/wCzH7GrDlzbW1+220n1RhvoUlRAQe5ZmLXUNI5z3E4anwvfG4d8DEtP1gqns4eZee0tdUU7jVUrdbjhhNCOzI0ai3/UPrAXplfMjA4EEAgjAg6wQdoIQFCcz1lbHA+e3yvDDO8TU5JwDpANF0ePZIDSPFK2vNG9TbOOl/8ANQjPDkH0HrBLAC2mqSXxAfRSA9PEDvAYgjvHDeXTbbNd8oIIXjdKyCnmLGOfJEHMdgwuGL3Bx6Ut24oC3M8VmgislW+OmgY8bhg9sbGuGM0WOBAxGpZuZ/5ApOLn/FlWfnMsU1wtVRS07A+aTcdFpcGA6ErHO1nVsaVWFpyZymooGU1OWxwsDg2PTpnYBxJOs69rigMvme7bFO25brDFLoyxaOmxr8MRJjhpDVsXFop2xZaSsYxrGta/BrQGtH7K06gNW0/zUkzK5GVVobWisjEZmfE5mD2P0tEP0j0p1dUFHcrMhrv0aqbjbmNbpEblLpw44bkxjulf4CNYQF4YoqP5yyr/AM0fapPcrmtumIYd21y7kzdTq65ojS2atuOxAZSLjFMUByi4xTFAcouMUxQHKLjFMUByiIgCIiAIiICAZ8bW2os1Q4jpoHRzsO+Dphjv+L3KP5kbmKOw1lS4EtgqKmZwG0hkMTsByKd5x6fdbTcW7f2KZ32Gl39qrHNz81Lv/Gf08SA0VRlzc6w7ubhLTh/TNhhDWxxsOxo3z4TrXV8JLlwvV8oWtoOtR8W30L7nqBG0uccAPrJx2ADsqldUzK/CKdNistuZTtfIzgiqqqvLfvM/4SXLher5QnwkuXC9Xyha/dJO5K3zEnuTTk7krfMSe5ZNar7yL0Oj/Nv5X5M85S3Hher5QpozOJU0uTtDUbpu1ZVzSU7JpOm0SJZcZHDDA4NYAB3xtwVdudIQf2Ot2H6CT3Lf36ndFYLAyRjmOFbNi1wLXDF8pGIOvYQpUDpdVyyFFdIbes0LKTGFXbhVXinP7mE7Ka5HWbvVYnWcNEDHvDeXHwluXC9XyhYi6panRc1gbJI92JbHG0yPIG04DeUBtRO5cNU2uWz2qCPXkYiInFVX5Nh8JblwvV8oT4S3Lher5Qtfpydx1vmJPcmnJ3HW+Yk9yy61X3kHodH+bfyvyTjNZlHWTXUU9TXT1EbqSSTQkI0dMOaAcPBiovFlrc5TI4XSdgEsjQ0NYQA1xA3lus01PIbzHI6nqI2CjlaXSRvjGliMBiQofbdknHy+uVIlkkZAjuJT0NHR1V1kiRMx4XG1e42Vflrc4Y3v6K1B0RjhosGP8l6Qonl0cZJxJY0k9kkDEry1e/i8vi+0L1Jb+sxcUz1QvdJI6Riq5eJE0go4aOqayFuE1c+q8zJREUs18IiIAiIgMC/0+60lTH29NKz7THD2qnM3HzUu/wDGf08SvCRukCOyCFSuQsO55M3tnayV7eSGMexAQWg61HxbfQvmt+h8ph9cL6oOtR8W30L5rfofKYfXCoo+0J4nV676S7yf0XdlJnbpbbVS0ksNXJJEGlxiY17MHtDm6y8HY4by136eaLuW4+Zb+dQXOZpMvdc7cZ3NcynDXMjc8HCJmOsDBR6nqxIXN0XtczDSa9pYRjs1FWU0741XDdnM0u3WmlrY2602Hrn9PH3La/TzRdy3HzLfzrRZ1r/Hc7faKuEPEc1a4tDwGvGiHsOkASNrDvqEP2HwH0LbXb5u5P8Alk34ky+RzrMx2zceq61NttTAiO1tZeWNyoapSPNX8tx+Qzelqjikear5cj8hm9LVBo+uNp0l+nL4p7l94LnBEV0cxOCF5WtuyTj5fXK9UkrytbdknHy+uVCreq+5s+i/b18q+6Hxe/i8vi+0L1Jb+sxcUz1QvLd7+Ly+L7QvUlv6zFxTPVC+UPVL4mTSrtrfKnupkoiKcaoEREAREQBVJaKfcrJlKztay5j/AK2K2iotT5HHcLvTveNG4VNRK1wxxY2oijYcR2Q5rv5ICg6DrUfFt9C+6inEjS12OB7GogjWCD2VlzZM19Edwlt1VI6PpRJBG6aKRo1BzXN1bMNW1dfQ6r4LuP3d/uVI6nmR6qiHUYbtbpKZrHyJuwqL4bj5bV1Q1C5XEDsCoeF1RxEOe9z5JZHkF8sjjJI8jUNJx7y7+h9XwVcvu8nuTofV8FXL7vJ7l6cypcmFyYYZ7JTv6SNWop1u2HwFbO5/N6weXT/iTLDjsldMRHHa64PdqaZInRRgnfc52oDwqxL/AJsJuglFSQFslTQv540ccGzPcXmWNpOrbJqJ7XexUmlie1jkcm8pL7cKaeogdE7KNXK48U+CtV1vhOk2RkksMjQQ2WJxjeAdrcRvLINtrBqNquII1ECB5GPhw1rjodV8F3L7vJ7lDbBOxcohsk10tdRHqSPRUXguTr54qeErh596c81PCVw8+9dnQ+r4LuX3eT3J0Pq+C7l93k9yy/uu8r82D+PqSDNfcZ+jNNFJWVUzHQTuLJZXSNJDThqOpRG27JOPl9cqY5srRUi8000tDVwRsgma6SWJ8bAS04DEjBRyHJuuiMjehVe79dI4OETsCC4kYalIlZI+BEVNpUUNVR0t3kka5Ejxs5cP9Nde/i8vi+0L1Jb+sxcUz1QvNFwycr5YnsFprwXDAEwuw2+Bel6JpEUYIIIjaCNhBwGorJSMdHHhycSHpDVw1dU18LspqonqpkoiKWa8EREAREQBERAEREAREQBERAEREAREQBcYLlEBxguUR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395" tIns="45696" rIns="91395" bIns="45696" numCol="1" anchor="t" anchorCtr="0" compatLnSpc="1">
            <a:prstTxWarp prst="textNoShape">
              <a:avLst/>
            </a:prstTxWarp>
          </a:bodyPr>
          <a:lstStyle/>
          <a:p>
            <a:endParaRPr lang="en-US"/>
          </a:p>
        </p:txBody>
      </p:sp>
      <p:sp>
        <p:nvSpPr>
          <p:cNvPr id="8" name="AutoShape 7" descr="data:image/jpeg;base64,/9j/4AAQSkZJRgABAQAAAQABAAD/2wCEAAkGBhQNEBAQEA8QEBIRDxQPEA8UFhQQEBAQFBgXGBUQEhUXGyYeGhkjGRIVIC8gIycpLC0sFR4xQTAsQSYrLCkBCQoKDQsMGQ4PGTUkHyQtMzU2NTIuNS01LzQ1LjU1NSwtLDI1NTUzNTU1NSw0KTM1LjQ1LDQsLCwsLiwtKSwpNP/AABEIAIoArAMBIgACEQEDEQH/xAAcAAEAAgIDAQAAAAAAAAAAAAAABgcEBQEDCAL/xABPEAABAwIBBQUSCggHAAAAAAABAAIDBAURBgcSITETQVVzkQgUFSIyM1FSVGFxcnSTsbLB0RY0NTZDgZKUs9IXIySChKG0whhTYoOio8P/xAAbAQEAAgMBAQAAAAAAAAAAAAAABAUDBgcCAf/EADERAAEDAwAGCQMFAAAAAAAAAAABAgMEBREGEiExQVETMzRhcXKhsdE1gZEiJGLB4f/aAAwDAQACEQMRAD8AvFERAEREAREQHBUXyIuT6l10L3ueGXeeCPE4hkcbIWtY3sDafCSpQoBmdn3WnuD+3vNW76iI0BYCIiAIiIAiIgCIiAIiIAiIgCIiAIiIAiIgCIiA66iTRY93atJ5Aq15n6XTtk7u2uMzuVkJ9qnWVNTuVDWSbNCknf8AZjcfYoDzO3yVL5dL+HCgLSREQBERAEREAREQBERAEREAREQBERAEREAREQEWzoVO5We4u7NK9n28Gf3KLczv8lS+Xy/hwrsz/ZQCntnOwP6yrkawN39zjIe93KGD95dfM7fJUvl8v4cKAtJERAEREAREQBERAEREAREQBERAEUOuudq3Ucr4ZalwkjcWPaIpjouG0Y6OHItVLn8tbdks7vBC724ICxkVXS80Rbh1MdW79xg9L1hyc0hRjqaOrd4dyb/cUBbq198vkNBBJUVEgjjjGLnHfO81o33HeAVP3PmkxokU1vOkRqdLJ0oPisGJ5Qqqyqy2qrvIH1cxeGnpImjQij8Rg9JxPfQGVl1lfLfK50xa4NxEVNAOmLI8elbgNriTie+e8FfGY+xT0FtdHVQvge+qfK1j8A/c3MiAcRva2u1HXqUK5nbJhkjqivkaHOieKeDHXoOLdJ7x38HNAPfKsrL7OJFYWwOmhllExeG7nojR0MCcdIjtkBLkVQ/4kaTuKr5YvzKxMl8pmXOiirY2PYyQPcGOw0xoOc044atrDyoDdIqidzR9ICRznVajhti/Mtxkfnop7vVspIqaojc9r3B7zHojQaXHHA47yAsVERAEREAREQBERAEREB1yQNd1TWu8IB9KxZLHTv6qmgd4Y2H0hZyIDTS5G0T+qoKQ/wCzH7GrDlzbW1+220n1RhvoUlRAQe5ZmLXUNI5z3E4anwvfG4d8DEtP1gqns4eZee0tdUU7jVUrdbjhhNCOzI0ai3/UPrAXplfMjA4EEAgjAg6wQdoIQFCcz1lbHA+e3yvDDO8TU5JwDpANF0ePZIDSPFK2vNG9TbOOl/8ANQjPDkH0HrBLAC2mqSXxAfRSA9PEDvAYgjvHDeXTbbNd8oIIXjdKyCnmLGOfJEHMdgwuGL3Bx6Ut24oC3M8VmgislW+OmgY8bhg9sbGuGM0WOBAxGpZuZ/5ApOLn/FlWfnMsU1wtVRS07A+aTcdFpcGA6ErHO1nVsaVWFpyZymooGU1OWxwsDg2PTpnYBxJOs69rigMvme7bFO25brDFLoyxaOmxr8MRJjhpDVsXFop2xZaSsYxrGta/BrQGtH7K06gNW0/zUkzK5GVVobWisjEZmfE5mD2P0tEP0j0p1dUFHcrMhrv0aqbjbmNbpEblLpw44bkxjulf4CNYQF4YoqP5yyr/AM0fapPcrmtumIYd21y7kzdTq65ojS2atuOxAZSLjFMUByi4xTFAcouMUxQHKLjFMUByiIgCIiAIiICAZ8bW2os1Q4jpoHRzsO+Dphjv+L3KP5kbmKOw1lS4EtgqKmZwG0hkMTsByKd5x6fdbTcW7f2KZ32Gl39qrHNz81Lv/Gf08SA0VRlzc6w7ubhLTh/TNhhDWxxsOxo3z4TrXV8JLlwvV8oWtoOtR8W30L7nqBG0uccAPrJx2ADsqldUzK/CKdNistuZTtfIzgiqqqvLfvM/4SXLher5QnwkuXC9Xyha/dJO5K3zEnuTTk7krfMSe5ZNar7yL0Oj/Nv5X5M85S3Hher5QpozOJU0uTtDUbpu1ZVzSU7JpOm0SJZcZHDDA4NYAB3xtwVdudIQf2Ot2H6CT3Lf36ndFYLAyRjmOFbNi1wLXDF8pGIOvYQpUDpdVyyFFdIbes0LKTGFXbhVXinP7mE7Ka5HWbvVYnWcNEDHvDeXHwluXC9XyhYi6panRc1gbJI92JbHG0yPIG04DeUBtRO5cNU2uWz2qCPXkYiInFVX5Nh8JblwvV8oT4S3Lher5Qtfpydx1vmJPcmnJ3HW+Yk9yy61X3kHodH+bfyvyTjNZlHWTXUU9TXT1EbqSSTQkI0dMOaAcPBiovFlrc5TI4XSdgEsjQ0NYQA1xA3lus01PIbzHI6nqI2CjlaXSRvjGliMBiQofbdknHy+uVIlkkZAjuJT0NHR1V1kiRMx4XG1e42Vflrc4Y3v6K1B0RjhosGP8l6Qonl0cZJxJY0k9kkDEry1e/i8vi+0L1Jb+sxcUz1QvdJI6Riq5eJE0go4aOqayFuE1c+q8zJREUs18IiIAiIgMC/0+60lTH29NKz7THD2qnM3HzUu/wDGf08SvCRukCOyCFSuQsO55M3tnayV7eSGMexAQWg61HxbfQvmt+h8ph9cL6oOtR8W30L5rfofKYfXCoo+0J4nV676S7yf0XdlJnbpbbVS0ksNXJJEGlxiY17MHtDm6y8HY4by136eaLuW4+Zb+dQXOZpMvdc7cZ3NcynDXMjc8HCJmOsDBR6nqxIXN0XtczDSa9pYRjs1FWU0741XDdnM0u3WmlrY2602Hrn9PH3La/TzRdy3HzLfzrRZ1r/Hc7faKuEPEc1a4tDwGvGiHsOkASNrDvqEP2HwH0LbXb5u5P8Alk34ky+RzrMx2zceq61NttTAiO1tZeWNyoapSPNX8tx+Qzelqjikear5cj8hm9LVBo+uNp0l+nL4p7l94LnBEV0cxOCF5WtuyTj5fXK9UkrytbdknHy+uVCreq+5s+i/b18q+6Hxe/i8vi+0L1Jb+sxcUz1QvLd7+Ly+L7QvUlv6zFxTPVC+UPVL4mTSrtrfKnupkoiKcaoEREAREQBVJaKfcrJlKztay5j/AK2K2iotT5HHcLvTveNG4VNRK1wxxY2oijYcR2Q5rv5ICg6DrUfFt9C+6inEjS12OB7GogjWCD2VlzZM19Edwlt1VI6PpRJBG6aKRo1BzXN1bMNW1dfQ6r4LuP3d/uVI6nmR6qiHUYbtbpKZrHyJuwqL4bj5bV1Q1C5XEDsCoeF1RxEOe9z5JZHkF8sjjJI8jUNJx7y7+h9XwVcvu8nuTofV8FXL7vJ7l6cypcmFyYYZ7JTv6SNWop1u2HwFbO5/N6weXT/iTLDjsldMRHHa64PdqaZInRRgnfc52oDwqxL/AJsJuglFSQFslTQv540ccGzPcXmWNpOrbJqJ7XexUmlie1jkcm8pL7cKaeogdE7KNXK48U+CtV1vhOk2RkksMjQQ2WJxjeAdrcRvLINtrBqNquII1ECB5GPhw1rjodV8F3L7vJ7lDbBOxcohsk10tdRHqSPRUXguTr54qeErh596c81PCVw8+9dnQ+r4LuX3eT3J0Pq+C7l93k9yy/uu8r82D+PqSDNfcZ+jNNFJWVUzHQTuLJZXSNJDThqOpRG27JOPl9cqY5srRUi8000tDVwRsgma6SWJ8bAS04DEjBRyHJuuiMjehVe79dI4OETsCC4kYalIlZI+BEVNpUUNVR0t3kka5Ejxs5cP9Nde/i8vi+0L1Jb+sxcUz1QvNFwycr5YnsFprwXDAEwuw2+Bel6JpEUYIIIjaCNhBwGorJSMdHHhycSHpDVw1dU18LspqonqpkoiKWa8EREAREQBERAEREAREQBERAEREAREQBcYLlEBxguURAf/2Q=="/>
          <p:cNvSpPr>
            <a:spLocks noChangeAspect="1" noChangeArrowheads="1"/>
          </p:cNvSpPr>
          <p:nvPr/>
        </p:nvSpPr>
        <p:spPr bwMode="auto">
          <a:xfrm>
            <a:off x="307975" y="794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395" tIns="45696" rIns="91395" bIns="45696" numCol="1" anchor="t" anchorCtr="0" compatLnSpc="1">
            <a:prstTxWarp prst="textNoShape">
              <a:avLst/>
            </a:prstTxWarp>
          </a:bodyPr>
          <a:lstStyle/>
          <a:p>
            <a:endParaRPr lang="en-US"/>
          </a:p>
        </p:txBody>
      </p:sp>
      <p:pic>
        <p:nvPicPr>
          <p:cNvPr id="1044" name="Picture 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994" y="2074732"/>
            <a:ext cx="2332965" cy="11794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9" name="TextBox 28"/>
          <p:cNvSpPr txBox="1"/>
          <p:nvPr/>
        </p:nvSpPr>
        <p:spPr>
          <a:xfrm>
            <a:off x="259742" y="3558092"/>
            <a:ext cx="2480083" cy="323121"/>
          </a:xfrm>
          <a:prstGeom prst="rect">
            <a:avLst/>
          </a:prstGeom>
          <a:noFill/>
        </p:spPr>
        <p:txBody>
          <a:bodyPr wrap="none" lIns="91395" tIns="45696" rIns="91395" bIns="45696" rtlCol="0">
            <a:spAutoFit/>
          </a:bodyPr>
          <a:lstStyle/>
          <a:p>
            <a:pPr marL="342730" indent="-342730">
              <a:buFont typeface="+mj-lt"/>
              <a:buAutoNum type="arabicPeriod"/>
            </a:pPr>
            <a:r>
              <a:rPr lang="ja-JP" altLang="en-US" sz="1500" dirty="0">
                <a:solidFill>
                  <a:srgbClr val="435153"/>
                </a:solidFill>
              </a:rPr>
              <a:t>開封して、ケーブル接続</a:t>
            </a:r>
            <a:endParaRPr lang="en-US" sz="1500" dirty="0">
              <a:solidFill>
                <a:srgbClr val="435153"/>
              </a:solidFill>
            </a:endParaRPr>
          </a:p>
        </p:txBody>
      </p:sp>
      <p:sp>
        <p:nvSpPr>
          <p:cNvPr id="50" name="TextBox 49"/>
          <p:cNvSpPr txBox="1"/>
          <p:nvPr/>
        </p:nvSpPr>
        <p:spPr>
          <a:xfrm>
            <a:off x="5349950" y="3558089"/>
            <a:ext cx="3670586" cy="738619"/>
          </a:xfrm>
          <a:prstGeom prst="rect">
            <a:avLst/>
          </a:prstGeom>
          <a:noFill/>
        </p:spPr>
        <p:txBody>
          <a:bodyPr wrap="square" lIns="91395" tIns="45696" rIns="91395" bIns="45696" rtlCol="0">
            <a:spAutoFit/>
          </a:bodyPr>
          <a:lstStyle/>
          <a:p>
            <a:pPr marL="137092" indent="-137092">
              <a:buFont typeface="+mj-lt"/>
              <a:buAutoNum type="arabicPeriod"/>
            </a:pPr>
            <a:r>
              <a:rPr lang="en-US" sz="1500" dirty="0">
                <a:solidFill>
                  <a:srgbClr val="435153"/>
                </a:solidFill>
              </a:rPr>
              <a:t> </a:t>
            </a:r>
            <a:r>
              <a:rPr lang="ja-JP" altLang="en-US" sz="1500" dirty="0">
                <a:solidFill>
                  <a:srgbClr val="435153"/>
                </a:solidFill>
              </a:rPr>
              <a:t>ネットワーク設定</a:t>
            </a:r>
            <a:r>
              <a:rPr lang="en-US" altLang="ja-JP" sz="1500" dirty="0">
                <a:solidFill>
                  <a:srgbClr val="435153"/>
                </a:solidFill>
              </a:rPr>
              <a:t>(</a:t>
            </a:r>
            <a:r>
              <a:rPr lang="ja-JP" altLang="en-US" sz="1500" dirty="0">
                <a:solidFill>
                  <a:srgbClr val="435153"/>
                </a:solidFill>
              </a:rPr>
              <a:t>テンプレート設定可能</a:t>
            </a:r>
            <a:r>
              <a:rPr lang="en-US" altLang="ja-JP" sz="1500" dirty="0">
                <a:solidFill>
                  <a:srgbClr val="435153"/>
                </a:solidFill>
              </a:rPr>
              <a:t>)</a:t>
            </a:r>
            <a:endParaRPr lang="en-US" sz="1500" dirty="0">
              <a:solidFill>
                <a:srgbClr val="435153"/>
              </a:solidFill>
            </a:endParaRPr>
          </a:p>
          <a:p>
            <a:pPr marL="137092" indent="-137092">
              <a:buFont typeface="+mj-lt"/>
              <a:buAutoNum type="arabicPeriod"/>
            </a:pPr>
            <a:r>
              <a:rPr lang="en-US" sz="1500" dirty="0">
                <a:solidFill>
                  <a:srgbClr val="435153"/>
                </a:solidFill>
              </a:rPr>
              <a:t> </a:t>
            </a:r>
            <a:r>
              <a:rPr lang="ja-JP" altLang="en-US" sz="1500" dirty="0">
                <a:solidFill>
                  <a:srgbClr val="435153"/>
                </a:solidFill>
              </a:rPr>
              <a:t>オーダー番号を入力</a:t>
            </a:r>
            <a:endParaRPr lang="en-US" sz="1500" dirty="0">
              <a:solidFill>
                <a:srgbClr val="435153"/>
              </a:solidFill>
            </a:endParaRPr>
          </a:p>
          <a:p>
            <a:r>
              <a:rPr lang="en-US" sz="1200" dirty="0">
                <a:solidFill>
                  <a:srgbClr val="435153"/>
                </a:solidFill>
              </a:rPr>
              <a:t>     -</a:t>
            </a:r>
            <a:r>
              <a:rPr lang="ja-JP" altLang="en-US" sz="1200" dirty="0">
                <a:solidFill>
                  <a:srgbClr val="435153"/>
                </a:solidFill>
              </a:rPr>
              <a:t>オーダー番号と</a:t>
            </a:r>
            <a:r>
              <a:rPr lang="en-US" altLang="ja-JP" sz="1200" dirty="0">
                <a:solidFill>
                  <a:srgbClr val="435153"/>
                </a:solidFill>
              </a:rPr>
              <a:t>HW</a:t>
            </a:r>
            <a:r>
              <a:rPr lang="ja-JP" altLang="en-US" sz="1200" dirty="0">
                <a:solidFill>
                  <a:srgbClr val="435153"/>
                </a:solidFill>
              </a:rPr>
              <a:t>シリアル番号を関連づけ</a:t>
            </a:r>
            <a:endParaRPr lang="en-US" sz="1200" dirty="0">
              <a:solidFill>
                <a:srgbClr val="435153"/>
              </a:solidFill>
            </a:endParaRPr>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7433" y="1724055"/>
            <a:ext cx="2198729" cy="1652215"/>
          </a:xfrm>
          <a:prstGeom prst="rect">
            <a:avLst/>
          </a:prstGeom>
        </p:spPr>
      </p:pic>
      <p:sp>
        <p:nvSpPr>
          <p:cNvPr id="26" name="TextBox 25"/>
          <p:cNvSpPr txBox="1"/>
          <p:nvPr/>
        </p:nvSpPr>
        <p:spPr>
          <a:xfrm>
            <a:off x="840219" y="1146162"/>
            <a:ext cx="1319216" cy="369283"/>
          </a:xfrm>
          <a:prstGeom prst="rect">
            <a:avLst/>
          </a:prstGeom>
          <a:noFill/>
        </p:spPr>
        <p:txBody>
          <a:bodyPr wrap="square" lIns="91395" tIns="45696" rIns="91395" bIns="45696" rtlCol="0">
            <a:spAutoFit/>
          </a:bodyPr>
          <a:lstStyle/>
          <a:p>
            <a:r>
              <a:rPr lang="ja-JP" altLang="en-US" dirty="0" smtClean="0">
                <a:solidFill>
                  <a:srgbClr val="435153"/>
                </a:solidFill>
              </a:rPr>
              <a:t>導入拠点</a:t>
            </a:r>
            <a:endParaRPr lang="en-US" dirty="0">
              <a:solidFill>
                <a:srgbClr val="435153"/>
              </a:solidFill>
            </a:endParaRPr>
          </a:p>
        </p:txBody>
      </p:sp>
      <p:sp>
        <p:nvSpPr>
          <p:cNvPr id="56" name="TextBox 55"/>
          <p:cNvSpPr txBox="1"/>
          <p:nvPr/>
        </p:nvSpPr>
        <p:spPr>
          <a:xfrm>
            <a:off x="5721739" y="1146164"/>
            <a:ext cx="2927019" cy="369283"/>
          </a:xfrm>
          <a:prstGeom prst="rect">
            <a:avLst/>
          </a:prstGeom>
          <a:noFill/>
        </p:spPr>
        <p:txBody>
          <a:bodyPr wrap="square" lIns="91395" tIns="45696" rIns="91395" bIns="45696" rtlCol="0">
            <a:spAutoFit/>
          </a:bodyPr>
          <a:lstStyle/>
          <a:p>
            <a:pPr algn="ctr"/>
            <a:r>
              <a:rPr lang="ja-JP" altLang="en-US" dirty="0" smtClean="0">
                <a:solidFill>
                  <a:srgbClr val="435153"/>
                </a:solidFill>
              </a:rPr>
              <a:t>ダッシュボード</a:t>
            </a:r>
            <a:endParaRPr lang="en-US" dirty="0">
              <a:solidFill>
                <a:srgbClr val="435153"/>
              </a:solidFill>
            </a:endParaRPr>
          </a:p>
        </p:txBody>
      </p:sp>
      <p:sp>
        <p:nvSpPr>
          <p:cNvPr id="31" name="Rectangle 30"/>
          <p:cNvSpPr/>
          <p:nvPr/>
        </p:nvSpPr>
        <p:spPr>
          <a:xfrm>
            <a:off x="2000108" y="2473810"/>
            <a:ext cx="198774" cy="9478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5" tIns="45696" rIns="91395" bIns="45696" rtlCol="0" anchor="ctr"/>
          <a:lstStyle/>
          <a:p>
            <a:pPr algn="ctr"/>
            <a:endParaRPr lang="en-US" dirty="0" smtClean="0"/>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8570" y="2877382"/>
            <a:ext cx="1777035" cy="344954"/>
          </a:xfrm>
          <a:prstGeom prst="rect">
            <a:avLst/>
          </a:prstGeom>
        </p:spPr>
      </p:pic>
      <p:pic>
        <p:nvPicPr>
          <p:cNvPr id="44" name="Picture 43"/>
          <p:cNvPicPr>
            <a:picLocks noChangeAspect="1"/>
          </p:cNvPicPr>
          <p:nvPr/>
        </p:nvPicPr>
        <p:blipFill>
          <a:blip r:embed="rId5"/>
          <a:stretch>
            <a:fillRect/>
          </a:stretch>
        </p:blipFill>
        <p:spPr>
          <a:xfrm>
            <a:off x="3138604" y="1411525"/>
            <a:ext cx="2369321" cy="1468979"/>
          </a:xfrm>
          <a:prstGeom prst="rect">
            <a:avLst/>
          </a:prstGeom>
        </p:spPr>
      </p:pic>
      <p:cxnSp>
        <p:nvCxnSpPr>
          <p:cNvPr id="47" name="Straight Arrow Connector 46"/>
          <p:cNvCxnSpPr/>
          <p:nvPr/>
        </p:nvCxnSpPr>
        <p:spPr>
          <a:xfrm>
            <a:off x="5582527" y="2296883"/>
            <a:ext cx="410683" cy="0"/>
          </a:xfrm>
          <a:prstGeom prst="straightConnector1">
            <a:avLst/>
          </a:prstGeom>
          <a:ln w="9525" cmpd="sng">
            <a:solidFill>
              <a:schemeClr val="bg1">
                <a:lumMod val="50000"/>
              </a:schemeClr>
            </a:solidFill>
            <a:prstDash val="sysDash"/>
            <a:headEnd type="triangle"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2626378" y="2296883"/>
            <a:ext cx="410683" cy="0"/>
          </a:xfrm>
          <a:prstGeom prst="straightConnector1">
            <a:avLst/>
          </a:prstGeom>
          <a:ln w="9525" cmpd="sng">
            <a:solidFill>
              <a:schemeClr val="bg1">
                <a:lumMod val="50000"/>
              </a:schemeClr>
            </a:solidFill>
            <a:prstDash val="sysDash"/>
            <a:headEnd type="triangle"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1643221" y="2934614"/>
            <a:ext cx="595932" cy="567801"/>
          </a:xfrm>
          <a:prstGeom prst="line">
            <a:avLst/>
          </a:prstGeom>
          <a:ln w="19050">
            <a:solidFill>
              <a:schemeClr val="tx2">
                <a:lumMod val="60000"/>
                <a:lumOff val="40000"/>
                <a:alpha val="4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0776" y="2162090"/>
            <a:ext cx="1029397" cy="12562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3"/>
          <p:cNvSpPr>
            <a:spLocks noGrp="1"/>
          </p:cNvSpPr>
          <p:nvPr>
            <p:ph type="title"/>
          </p:nvPr>
        </p:nvSpPr>
        <p:spPr/>
        <p:txBody>
          <a:bodyPr/>
          <a:lstStyle/>
          <a:p>
            <a:pPr>
              <a:lnSpc>
                <a:spcPct val="80000"/>
              </a:lnSpc>
            </a:pPr>
            <a:r>
              <a:rPr lang="ja-JP" altLang="en-US" sz="2400" dirty="0">
                <a:solidFill>
                  <a:schemeClr val="accent1"/>
                </a:solidFill>
                <a:ea typeface="ＭＳ Ｐゴシック" charset="0"/>
                <a:cs typeface="CiscoSans"/>
              </a:rPr>
              <a:t>ゼロタッチ導入が可能</a:t>
            </a:r>
            <a:endParaRPr lang="en-US" sz="2400" dirty="0">
              <a:solidFill>
                <a:schemeClr val="accent1"/>
              </a:solidFill>
              <a:ea typeface="ＭＳ Ｐゴシック" charset="0"/>
              <a:cs typeface="CiscoSans"/>
            </a:endParaRPr>
          </a:p>
        </p:txBody>
      </p:sp>
    </p:spTree>
    <p:extLst>
      <p:ext uri="{BB962C8B-B14F-4D97-AF65-F5344CB8AC3E}">
        <p14:creationId xmlns:p14="http://schemas.microsoft.com/office/powerpoint/2010/main" val="197856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5655" y="3509387"/>
            <a:ext cx="4231556" cy="936767"/>
          </a:xfrm>
          <a:prstGeom prst="rect">
            <a:avLst/>
          </a:prstGeom>
          <a:solidFill>
            <a:schemeClr val="bg1"/>
          </a:solidFill>
          <a:ln>
            <a:solidFill>
              <a:schemeClr val="tx1">
                <a:alpha val="15000"/>
              </a:schemeClr>
            </a:solidFill>
          </a:ln>
          <a:effectLst>
            <a:outerShdw blurRad="50800" dist="76200" dir="2700000" algn="tl" rotWithShape="0">
              <a:schemeClr val="tx1">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2" name="Title 1"/>
          <p:cNvSpPr>
            <a:spLocks noGrp="1"/>
          </p:cNvSpPr>
          <p:nvPr>
            <p:ph type="title"/>
          </p:nvPr>
        </p:nvSpPr>
        <p:spPr/>
        <p:txBody>
          <a:bodyPr/>
          <a:lstStyle/>
          <a:p>
            <a:r>
              <a:rPr lang="en-US" dirty="0" smtClean="0"/>
              <a:t>Meraki </a:t>
            </a:r>
            <a:r>
              <a:rPr lang="ja-JP" altLang="en-US" dirty="0" smtClean="0">
                <a:latin typeface="MS PGothic" charset="-128"/>
                <a:ea typeface="MS PGothic" charset="-128"/>
                <a:cs typeface="MS PGothic" charset="-128"/>
              </a:rPr>
              <a:t>フルスタック</a:t>
            </a:r>
            <a:endParaRPr lang="en-US" dirty="0">
              <a:latin typeface="MS PGothic" charset="-128"/>
              <a:ea typeface="MS PGothic" charset="-128"/>
              <a:cs typeface="MS PGothic" charset="-128"/>
            </a:endParaRPr>
          </a:p>
        </p:txBody>
      </p:sp>
      <p:sp>
        <p:nvSpPr>
          <p:cNvPr id="5" name="Content Placeholder 4"/>
          <p:cNvSpPr>
            <a:spLocks noGrp="1"/>
          </p:cNvSpPr>
          <p:nvPr>
            <p:ph sz="quarter" idx="4294967295"/>
          </p:nvPr>
        </p:nvSpPr>
        <p:spPr>
          <a:xfrm>
            <a:off x="2594033" y="3674550"/>
            <a:ext cx="4114800" cy="606441"/>
          </a:xfrm>
          <a:prstGeom prst="rect">
            <a:avLst/>
          </a:prstGeom>
        </p:spPr>
        <p:txBody>
          <a:bodyPr/>
          <a:lstStyle/>
          <a:p>
            <a:pPr algn="ctr"/>
            <a:r>
              <a:rPr lang="ja-JP" altLang="en-US" sz="1200" dirty="0" smtClean="0">
                <a:solidFill>
                  <a:schemeClr val="accent1"/>
                </a:solidFill>
                <a:latin typeface="MS PGothic" charset="-128"/>
                <a:ea typeface="MS PGothic" charset="-128"/>
                <a:cs typeface="MS PGothic" charset="-128"/>
              </a:rPr>
              <a:t>ネットワーク機器だけではなく</a:t>
            </a:r>
            <a:r>
              <a:rPr lang="en-US" altLang="ja-JP" sz="1200" dirty="0" smtClean="0">
                <a:solidFill>
                  <a:schemeClr val="accent1"/>
                </a:solidFill>
                <a:latin typeface="MS PGothic" charset="-128"/>
                <a:ea typeface="MS PGothic" charset="-128"/>
                <a:cs typeface="MS PGothic" charset="-128"/>
              </a:rPr>
              <a:t>IT</a:t>
            </a:r>
            <a:r>
              <a:rPr lang="ja-JP" altLang="en-US" sz="1200" dirty="0" smtClean="0">
                <a:solidFill>
                  <a:schemeClr val="accent1"/>
                </a:solidFill>
                <a:latin typeface="MS PGothic" charset="-128"/>
                <a:ea typeface="MS PGothic" charset="-128"/>
                <a:cs typeface="MS PGothic" charset="-128"/>
              </a:rPr>
              <a:t>のエンドツーエンドを</a:t>
            </a:r>
            <a:endParaRPr lang="en-US" sz="1200" dirty="0">
              <a:solidFill>
                <a:schemeClr val="accent1"/>
              </a:solidFill>
              <a:latin typeface="MS PGothic" charset="-128"/>
              <a:ea typeface="MS PGothic" charset="-128"/>
              <a:cs typeface="MS PGothic" charset="-128"/>
            </a:endParaRPr>
          </a:p>
          <a:p>
            <a:pPr algn="ctr"/>
            <a:r>
              <a:rPr lang="ja-JP" altLang="en-US" sz="1400" b="1" u="sng" dirty="0" smtClean="0">
                <a:solidFill>
                  <a:schemeClr val="accent1"/>
                </a:solidFill>
                <a:latin typeface="MS PGothic" charset="-128"/>
                <a:ea typeface="MS PGothic" charset="-128"/>
                <a:cs typeface="MS PGothic" charset="-128"/>
              </a:rPr>
              <a:t>一つのポイントから横断的に管理</a:t>
            </a:r>
            <a:endParaRPr lang="en-US" sz="1400" b="1" u="sng" dirty="0">
              <a:solidFill>
                <a:schemeClr val="accent1"/>
              </a:solidFill>
              <a:latin typeface="MS PGothic" charset="-128"/>
              <a:ea typeface="MS PGothic" charset="-128"/>
              <a:cs typeface="MS PGothic" charset="-128"/>
            </a:endParaRPr>
          </a:p>
        </p:txBody>
      </p:sp>
      <p:sp>
        <p:nvSpPr>
          <p:cNvPr id="15" name="TextBox 14"/>
          <p:cNvSpPr txBox="1"/>
          <p:nvPr/>
        </p:nvSpPr>
        <p:spPr>
          <a:xfrm>
            <a:off x="1431805" y="2509849"/>
            <a:ext cx="1401179" cy="323165"/>
          </a:xfrm>
          <a:prstGeom prst="rect">
            <a:avLst/>
          </a:prstGeom>
          <a:noFill/>
        </p:spPr>
        <p:txBody>
          <a:bodyPr wrap="square" lIns="0" tIns="0" rIns="0" bIns="0" rtlCol="0">
            <a:spAutoFit/>
          </a:bodyPr>
          <a:lstStyle/>
          <a:p>
            <a:r>
              <a:rPr lang="en-US" sz="1050" dirty="0">
                <a:latin typeface="+mj-lt"/>
              </a:rPr>
              <a:t>Systems Manager</a:t>
            </a:r>
          </a:p>
          <a:p>
            <a:r>
              <a:rPr lang="en-US" sz="1050" dirty="0">
                <a:latin typeface="+mj-lt"/>
              </a:rPr>
              <a:t>EMM</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10422" y="2317002"/>
            <a:ext cx="1395792" cy="827271"/>
          </a:xfrm>
          <a:prstGeom prst="rect">
            <a:avLst/>
          </a:prstGeom>
        </p:spPr>
      </p:pic>
      <p:sp>
        <p:nvSpPr>
          <p:cNvPr id="19" name="TextBox 18"/>
          <p:cNvSpPr txBox="1"/>
          <p:nvPr/>
        </p:nvSpPr>
        <p:spPr>
          <a:xfrm>
            <a:off x="4325131" y="2499718"/>
            <a:ext cx="1441559" cy="415498"/>
          </a:xfrm>
          <a:prstGeom prst="rect">
            <a:avLst/>
          </a:prstGeom>
          <a:noFill/>
        </p:spPr>
        <p:txBody>
          <a:bodyPr wrap="square" rtlCol="0">
            <a:spAutoFit/>
          </a:bodyPr>
          <a:lstStyle/>
          <a:p>
            <a:r>
              <a:rPr lang="en-US" sz="1050" dirty="0">
                <a:latin typeface="+mj-lt"/>
              </a:rPr>
              <a:t>MC</a:t>
            </a:r>
          </a:p>
          <a:p>
            <a:r>
              <a:rPr lang="en-US" sz="1050" dirty="0">
                <a:latin typeface="+mj-lt"/>
              </a:rPr>
              <a:t>Communications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116" y="2396883"/>
            <a:ext cx="708041" cy="708041"/>
          </a:xfrm>
          <a:prstGeom prst="rect">
            <a:avLst/>
          </a:prstGeom>
        </p:spPr>
      </p:pic>
      <p:sp>
        <p:nvSpPr>
          <p:cNvPr id="11" name="TextBox 10"/>
          <p:cNvSpPr txBox="1"/>
          <p:nvPr/>
        </p:nvSpPr>
        <p:spPr>
          <a:xfrm>
            <a:off x="1500493" y="1280101"/>
            <a:ext cx="1031051" cy="415498"/>
          </a:xfrm>
          <a:prstGeom prst="rect">
            <a:avLst/>
          </a:prstGeom>
          <a:noFill/>
        </p:spPr>
        <p:txBody>
          <a:bodyPr wrap="none" rtlCol="0">
            <a:spAutoFit/>
          </a:bodyPr>
          <a:lstStyle/>
          <a:p>
            <a:r>
              <a:rPr lang="en-US" sz="1050" dirty="0">
                <a:latin typeface="+mj-lt"/>
              </a:rPr>
              <a:t>MR </a:t>
            </a:r>
          </a:p>
          <a:p>
            <a:r>
              <a:rPr lang="en-US" sz="1050" dirty="0">
                <a:latin typeface="+mj-lt"/>
              </a:rPr>
              <a:t>Access Points</a:t>
            </a:r>
          </a:p>
        </p:txBody>
      </p:sp>
      <p:sp>
        <p:nvSpPr>
          <p:cNvPr id="12" name="TextBox 11"/>
          <p:cNvSpPr txBox="1"/>
          <p:nvPr/>
        </p:nvSpPr>
        <p:spPr>
          <a:xfrm>
            <a:off x="7421271" y="1280100"/>
            <a:ext cx="1441559" cy="415498"/>
          </a:xfrm>
          <a:prstGeom prst="rect">
            <a:avLst/>
          </a:prstGeom>
          <a:noFill/>
        </p:spPr>
        <p:txBody>
          <a:bodyPr wrap="square" rtlCol="0">
            <a:spAutoFit/>
          </a:bodyPr>
          <a:lstStyle/>
          <a:p>
            <a:r>
              <a:rPr lang="en-US" sz="1050" dirty="0">
                <a:latin typeface="+mj-lt"/>
              </a:rPr>
              <a:t>MS</a:t>
            </a:r>
          </a:p>
          <a:p>
            <a:r>
              <a:rPr lang="en-US" sz="1050" dirty="0">
                <a:latin typeface="+mj-lt"/>
              </a:rPr>
              <a:t>Ethernet Switches</a:t>
            </a:r>
          </a:p>
        </p:txBody>
      </p:sp>
      <p:pic>
        <p:nvPicPr>
          <p:cNvPr id="13" name="Picture 12" descr="mr-mx-m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73694" y="1205853"/>
            <a:ext cx="1241265" cy="635826"/>
          </a:xfrm>
          <a:prstGeom prst="rect">
            <a:avLst/>
          </a:prstGeom>
        </p:spPr>
      </p:pic>
      <p:pic>
        <p:nvPicPr>
          <p:cNvPr id="16" name="Picture 15" descr="mr-mx-ms.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76956" y="1093237"/>
            <a:ext cx="1155819" cy="840797"/>
          </a:xfrm>
          <a:prstGeom prst="rect">
            <a:avLst/>
          </a:prstGeom>
        </p:spPr>
      </p:pic>
      <p:sp>
        <p:nvSpPr>
          <p:cNvPr id="17" name="TextBox 16"/>
          <p:cNvSpPr txBox="1"/>
          <p:nvPr/>
        </p:nvSpPr>
        <p:spPr>
          <a:xfrm>
            <a:off x="4330864" y="1280101"/>
            <a:ext cx="1370888" cy="415498"/>
          </a:xfrm>
          <a:prstGeom prst="rect">
            <a:avLst/>
          </a:prstGeom>
          <a:noFill/>
        </p:spPr>
        <p:txBody>
          <a:bodyPr wrap="none" rtlCol="0">
            <a:spAutoFit/>
          </a:bodyPr>
          <a:lstStyle/>
          <a:p>
            <a:r>
              <a:rPr lang="en-US" sz="1050" dirty="0">
                <a:latin typeface="+mj-lt"/>
              </a:rPr>
              <a:t>MX </a:t>
            </a:r>
          </a:p>
          <a:p>
            <a:r>
              <a:rPr lang="en-US" sz="1050" dirty="0">
                <a:latin typeface="+mj-lt"/>
              </a:rPr>
              <a:t>Security Appliances</a:t>
            </a: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785" y="1135499"/>
            <a:ext cx="1048190" cy="705781"/>
          </a:xfrm>
          <a:prstGeom prst="rect">
            <a:avLst/>
          </a:prstGeom>
        </p:spPr>
      </p:pic>
      <p:pic>
        <p:nvPicPr>
          <p:cNvPr id="8" name="Picture 7" descr="Tilted Spencer.8.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7280" y="2176005"/>
            <a:ext cx="1368367" cy="995463"/>
          </a:xfrm>
          <a:prstGeom prst="rect">
            <a:avLst/>
          </a:prstGeom>
        </p:spPr>
      </p:pic>
      <p:sp>
        <p:nvSpPr>
          <p:cNvPr id="21" name="TextBox 20"/>
          <p:cNvSpPr txBox="1"/>
          <p:nvPr/>
        </p:nvSpPr>
        <p:spPr>
          <a:xfrm>
            <a:off x="7432392" y="2485941"/>
            <a:ext cx="1441559" cy="415498"/>
          </a:xfrm>
          <a:prstGeom prst="rect">
            <a:avLst/>
          </a:prstGeom>
          <a:noFill/>
        </p:spPr>
        <p:txBody>
          <a:bodyPr wrap="square" rtlCol="0">
            <a:spAutoFit/>
          </a:bodyPr>
          <a:lstStyle/>
          <a:p>
            <a:r>
              <a:rPr lang="en-US" sz="1050" dirty="0">
                <a:latin typeface="+mj-lt"/>
              </a:rPr>
              <a:t>MV</a:t>
            </a:r>
          </a:p>
          <a:p>
            <a:r>
              <a:rPr lang="en-US" sz="1050" dirty="0">
                <a:latin typeface="+mj-lt"/>
              </a:rPr>
              <a:t>Security Cameras</a:t>
            </a:r>
          </a:p>
        </p:txBody>
      </p:sp>
    </p:spTree>
    <p:extLst>
      <p:ext uri="{BB962C8B-B14F-4D97-AF65-F5344CB8AC3E}">
        <p14:creationId xmlns:p14="http://schemas.microsoft.com/office/powerpoint/2010/main" val="924474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p:cNvSpPr>
          <p:nvPr>
            <p:ph type="title"/>
          </p:nvPr>
        </p:nvSpPr>
        <p:spPr>
          <a:xfrm>
            <a:off x="490538" y="309563"/>
            <a:ext cx="8162925" cy="638175"/>
          </a:xfrm>
          <a:prstGeom prst="rect">
            <a:avLst/>
          </a:prstGeom>
          <a:noFill/>
          <a:ln>
            <a:noFill/>
          </a:ln>
        </p:spPr>
        <p:txBody>
          <a:bodyPr vert="horz" wrap="square" lIns="91424" tIns="45712" rIns="91424" bIns="45712" numCol="1" anchor="ctr" anchorCtr="0" compatLnSpc="1">
            <a:prstTxWarp prst="textNoShape">
              <a:avLst/>
            </a:prstTxWarp>
          </a:bodyPr>
          <a:lstStyle/>
          <a:p>
            <a:r>
              <a:rPr lang="ja-JP" altLang="en-US" sz="2475" dirty="0">
                <a:solidFill>
                  <a:schemeClr val="accent1"/>
                </a:solidFill>
                <a:latin typeface="+mj-ea"/>
                <a:ea typeface="+mj-ea"/>
                <a:cs typeface="Proxima Nova Light" charset="0"/>
              </a:rPr>
              <a:t>最適化された</a:t>
            </a:r>
            <a:r>
              <a:rPr lang="en-US" altLang="ja-JP" sz="2475" dirty="0">
                <a:solidFill>
                  <a:schemeClr val="accent1"/>
                </a:solidFill>
                <a:latin typeface="+mj-ea"/>
                <a:ea typeface="+mj-ea"/>
                <a:cs typeface="Proxima Nova Light" charset="0"/>
              </a:rPr>
              <a:t>Wi-Fi</a:t>
            </a:r>
            <a:r>
              <a:rPr lang="ja-JP" altLang="en-US" sz="2475" dirty="0">
                <a:solidFill>
                  <a:schemeClr val="accent1"/>
                </a:solidFill>
                <a:latin typeface="+mj-ea"/>
                <a:ea typeface="+mj-ea"/>
                <a:cs typeface="Proxima Nova Light" charset="0"/>
              </a:rPr>
              <a:t>接続の利点</a:t>
            </a:r>
          </a:p>
        </p:txBody>
      </p:sp>
      <p:grpSp>
        <p:nvGrpSpPr>
          <p:cNvPr id="422" name="Group 422"/>
          <p:cNvGrpSpPr/>
          <p:nvPr/>
        </p:nvGrpSpPr>
        <p:grpSpPr>
          <a:xfrm>
            <a:off x="1100138" y="1843088"/>
            <a:ext cx="2381250" cy="2381250"/>
            <a:chOff x="0" y="0"/>
            <a:chExt cx="6349999" cy="6349999"/>
          </a:xfrm>
        </p:grpSpPr>
        <p:sp>
          <p:nvSpPr>
            <p:cNvPr id="417" name="Shape 417"/>
            <p:cNvSpPr/>
            <p:nvPr/>
          </p:nvSpPr>
          <p:spPr>
            <a:xfrm>
              <a:off x="2693194" y="4243818"/>
              <a:ext cx="962627" cy="679764"/>
            </a:xfrm>
            <a:custGeom>
              <a:avLst/>
              <a:gdLst/>
              <a:ahLst/>
              <a:cxnLst>
                <a:cxn ang="0">
                  <a:pos x="wd2" y="hd2"/>
                </a:cxn>
                <a:cxn ang="5400000">
                  <a:pos x="wd2" y="hd2"/>
                </a:cxn>
                <a:cxn ang="10800000">
                  <a:pos x="wd2" y="hd2"/>
                </a:cxn>
                <a:cxn ang="16200000">
                  <a:pos x="wd2" y="hd2"/>
                </a:cxn>
              </a:cxnLst>
              <a:rect l="0" t="0" r="r" b="b"/>
              <a:pathLst>
                <a:path w="21600" h="19672" extrusionOk="0">
                  <a:moveTo>
                    <a:pt x="0" y="5788"/>
                  </a:moveTo>
                  <a:cubicBezTo>
                    <a:pt x="5961" y="-1900"/>
                    <a:pt x="15610" y="-1928"/>
                    <a:pt x="21600" y="5698"/>
                  </a:cubicBezTo>
                  <a:lnTo>
                    <a:pt x="10765" y="19672"/>
                  </a:lnTo>
                  <a:lnTo>
                    <a:pt x="0" y="5788"/>
                  </a:lnTo>
                  <a:close/>
                </a:path>
              </a:pathLst>
            </a:custGeom>
            <a:no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A5A5A5"/>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8" name="Shape 418"/>
            <p:cNvSpPr/>
            <p:nvPr/>
          </p:nvSpPr>
          <p:spPr>
            <a:xfrm>
              <a:off x="2107240" y="3423482"/>
              <a:ext cx="2119786" cy="714776"/>
            </a:xfrm>
            <a:custGeom>
              <a:avLst/>
              <a:gdLst/>
              <a:ahLst/>
              <a:cxnLst>
                <a:cxn ang="0">
                  <a:pos x="wd2" y="hd2"/>
                </a:cxn>
                <a:cxn ang="5400000">
                  <a:pos x="wd2" y="hd2"/>
                </a:cxn>
                <a:cxn ang="10800000">
                  <a:pos x="wd2" y="hd2"/>
                </a:cxn>
                <a:cxn ang="16200000">
                  <a:pos x="wd2" y="hd2"/>
                </a:cxn>
              </a:cxnLst>
              <a:rect l="0" t="0" r="r" b="b"/>
              <a:pathLst>
                <a:path w="21600" h="21600" extrusionOk="0">
                  <a:moveTo>
                    <a:pt x="10841" y="11228"/>
                  </a:moveTo>
                  <a:cubicBezTo>
                    <a:pt x="14010" y="11228"/>
                    <a:pt x="16874" y="15109"/>
                    <a:pt x="18923" y="21353"/>
                  </a:cubicBezTo>
                  <a:lnTo>
                    <a:pt x="21600" y="13414"/>
                  </a:lnTo>
                  <a:cubicBezTo>
                    <a:pt x="18866" y="5138"/>
                    <a:pt x="15056" y="0"/>
                    <a:pt x="10841" y="0"/>
                  </a:cubicBezTo>
                  <a:cubicBezTo>
                    <a:pt x="6583" y="0"/>
                    <a:pt x="2739" y="5239"/>
                    <a:pt x="0" y="13660"/>
                  </a:cubicBezTo>
                  <a:lnTo>
                    <a:pt x="2677" y="21600"/>
                  </a:lnTo>
                  <a:cubicBezTo>
                    <a:pt x="4731" y="15210"/>
                    <a:pt x="7629" y="11228"/>
                    <a:pt x="10841" y="11228"/>
                  </a:cubicBezTo>
                  <a:close/>
                </a:path>
              </a:pathLst>
            </a:custGeom>
            <a:no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A5A5A5"/>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9" name="Shape 419"/>
            <p:cNvSpPr/>
            <p:nvPr/>
          </p:nvSpPr>
          <p:spPr>
            <a:xfrm>
              <a:off x="1501754" y="2554316"/>
              <a:ext cx="3340983" cy="981885"/>
            </a:xfrm>
            <a:custGeom>
              <a:avLst/>
              <a:gdLst/>
              <a:ahLst/>
              <a:cxnLst>
                <a:cxn ang="0">
                  <a:pos x="wd2" y="hd2"/>
                </a:cxn>
                <a:cxn ang="5400000">
                  <a:pos x="wd2" y="hd2"/>
                </a:cxn>
                <a:cxn ang="10800000">
                  <a:pos x="wd2" y="hd2"/>
                </a:cxn>
                <a:cxn ang="16200000">
                  <a:pos x="wd2" y="hd2"/>
                </a:cxn>
              </a:cxnLst>
              <a:rect l="0" t="0" r="r" b="b"/>
              <a:pathLst>
                <a:path w="21600" h="21600" extrusionOk="0">
                  <a:moveTo>
                    <a:pt x="10826" y="8615"/>
                  </a:moveTo>
                  <a:cubicBezTo>
                    <a:pt x="14343" y="8615"/>
                    <a:pt x="17523" y="13517"/>
                    <a:pt x="19810" y="21420"/>
                  </a:cubicBezTo>
                  <a:lnTo>
                    <a:pt x="21600" y="15329"/>
                  </a:lnTo>
                  <a:cubicBezTo>
                    <a:pt x="18855" y="5866"/>
                    <a:pt x="15042" y="0"/>
                    <a:pt x="10826" y="0"/>
                  </a:cubicBezTo>
                  <a:cubicBezTo>
                    <a:pt x="6583" y="0"/>
                    <a:pt x="2749" y="5941"/>
                    <a:pt x="0" y="15508"/>
                  </a:cubicBezTo>
                  <a:lnTo>
                    <a:pt x="1790" y="21600"/>
                  </a:lnTo>
                  <a:cubicBezTo>
                    <a:pt x="4081" y="13592"/>
                    <a:pt x="7282" y="8615"/>
                    <a:pt x="10826" y="8615"/>
                  </a:cubicBezTo>
                  <a:close/>
                </a:path>
              </a:pathLst>
            </a:custGeom>
            <a:no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A5A5A5"/>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0" name="Shape 420"/>
            <p:cNvSpPr/>
            <p:nvPr/>
          </p:nvSpPr>
          <p:spPr>
            <a:xfrm>
              <a:off x="886502" y="1685150"/>
              <a:ext cx="4576997" cy="1253409"/>
            </a:xfrm>
            <a:custGeom>
              <a:avLst/>
              <a:gdLst/>
              <a:ahLst/>
              <a:cxnLst>
                <a:cxn ang="0">
                  <a:pos x="wd2" y="hd2"/>
                </a:cxn>
                <a:cxn ang="5400000">
                  <a:pos x="wd2" y="hd2"/>
                </a:cxn>
                <a:cxn ang="10800000">
                  <a:pos x="wd2" y="hd2"/>
                </a:cxn>
                <a:cxn ang="16200000">
                  <a:pos x="wd2" y="hd2"/>
                </a:cxn>
              </a:cxnLst>
              <a:rect l="0" t="0" r="r" b="b"/>
              <a:pathLst>
                <a:path w="21600" h="21600" extrusionOk="0">
                  <a:moveTo>
                    <a:pt x="10819" y="7128"/>
                  </a:moveTo>
                  <a:cubicBezTo>
                    <a:pt x="14496" y="7128"/>
                    <a:pt x="17823" y="12611"/>
                    <a:pt x="20220" y="21459"/>
                  </a:cubicBezTo>
                  <a:lnTo>
                    <a:pt x="21600" y="16419"/>
                  </a:lnTo>
                  <a:cubicBezTo>
                    <a:pt x="18850" y="6281"/>
                    <a:pt x="15035" y="0"/>
                    <a:pt x="10819" y="0"/>
                  </a:cubicBezTo>
                  <a:cubicBezTo>
                    <a:pt x="6583" y="0"/>
                    <a:pt x="2753" y="6340"/>
                    <a:pt x="0" y="16560"/>
                  </a:cubicBezTo>
                  <a:lnTo>
                    <a:pt x="1380" y="21600"/>
                  </a:lnTo>
                  <a:cubicBezTo>
                    <a:pt x="3780" y="12670"/>
                    <a:pt x="7122" y="7128"/>
                    <a:pt x="10819" y="7128"/>
                  </a:cubicBezTo>
                  <a:close/>
                </a:path>
              </a:pathLst>
            </a:custGeom>
            <a:no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A5A5A5"/>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1" name="Shape 421"/>
            <p:cNvSpPr/>
            <p:nvPr/>
          </p:nvSpPr>
          <p:spPr>
            <a:xfrm>
              <a:off x="-1" y="-1"/>
              <a:ext cx="6350001" cy="6350001"/>
            </a:xfrm>
            <a:custGeom>
              <a:avLst/>
              <a:gdLst/>
              <a:ahLst/>
              <a:cxnLst>
                <a:cxn ang="0">
                  <a:pos x="wd2" y="hd2"/>
                </a:cxn>
                <a:cxn ang="5400000">
                  <a:pos x="wd2" y="hd2"/>
                </a:cxn>
                <a:cxn ang="10800000">
                  <a:pos x="wd2" y="hd2"/>
                </a:cxn>
                <a:cxn ang="16200000">
                  <a:pos x="wd2" y="hd2"/>
                </a:cxn>
              </a:cxnLst>
              <a:rect l="0" t="0" r="r" b="b"/>
              <a:pathLst>
                <a:path w="21600" h="21600" extrusionOk="0">
                  <a:moveTo>
                    <a:pt x="0" y="6757"/>
                  </a:moveTo>
                  <a:cubicBezTo>
                    <a:pt x="0" y="6499"/>
                    <a:pt x="0" y="6241"/>
                    <a:pt x="2" y="5983"/>
                  </a:cubicBezTo>
                  <a:cubicBezTo>
                    <a:pt x="3" y="5766"/>
                    <a:pt x="5" y="5548"/>
                    <a:pt x="11" y="5331"/>
                  </a:cubicBezTo>
                  <a:cubicBezTo>
                    <a:pt x="24" y="4858"/>
                    <a:pt x="52" y="4381"/>
                    <a:pt x="136" y="3913"/>
                  </a:cubicBezTo>
                  <a:cubicBezTo>
                    <a:pt x="221" y="3437"/>
                    <a:pt x="361" y="2995"/>
                    <a:pt x="581" y="2563"/>
                  </a:cubicBezTo>
                  <a:cubicBezTo>
                    <a:pt x="796" y="2139"/>
                    <a:pt x="1078" y="1751"/>
                    <a:pt x="1415" y="1415"/>
                  </a:cubicBezTo>
                  <a:cubicBezTo>
                    <a:pt x="1751" y="1078"/>
                    <a:pt x="2139" y="796"/>
                    <a:pt x="2564" y="580"/>
                  </a:cubicBezTo>
                  <a:cubicBezTo>
                    <a:pt x="2995" y="361"/>
                    <a:pt x="3437" y="222"/>
                    <a:pt x="3912" y="136"/>
                  </a:cubicBezTo>
                  <a:cubicBezTo>
                    <a:pt x="4380" y="52"/>
                    <a:pt x="4858" y="24"/>
                    <a:pt x="5331" y="11"/>
                  </a:cubicBezTo>
                  <a:cubicBezTo>
                    <a:pt x="5548" y="5"/>
                    <a:pt x="5766" y="3"/>
                    <a:pt x="5983" y="2"/>
                  </a:cubicBezTo>
                  <a:cubicBezTo>
                    <a:pt x="6241" y="0"/>
                    <a:pt x="6499" y="0"/>
                    <a:pt x="6757" y="0"/>
                  </a:cubicBezTo>
                  <a:lnTo>
                    <a:pt x="14843" y="0"/>
                  </a:lnTo>
                  <a:cubicBezTo>
                    <a:pt x="15101" y="0"/>
                    <a:pt x="15359" y="0"/>
                    <a:pt x="15617" y="2"/>
                  </a:cubicBezTo>
                  <a:cubicBezTo>
                    <a:pt x="15834" y="3"/>
                    <a:pt x="16052" y="5"/>
                    <a:pt x="16269" y="11"/>
                  </a:cubicBezTo>
                  <a:cubicBezTo>
                    <a:pt x="16742" y="24"/>
                    <a:pt x="17220" y="52"/>
                    <a:pt x="17688" y="136"/>
                  </a:cubicBezTo>
                  <a:cubicBezTo>
                    <a:pt x="18163" y="222"/>
                    <a:pt x="18605" y="361"/>
                    <a:pt x="19036" y="580"/>
                  </a:cubicBezTo>
                  <a:cubicBezTo>
                    <a:pt x="19461" y="796"/>
                    <a:pt x="19849" y="1078"/>
                    <a:pt x="20185" y="1415"/>
                  </a:cubicBezTo>
                  <a:cubicBezTo>
                    <a:pt x="20522" y="1751"/>
                    <a:pt x="20804" y="2139"/>
                    <a:pt x="21019" y="2563"/>
                  </a:cubicBezTo>
                  <a:cubicBezTo>
                    <a:pt x="21239" y="2995"/>
                    <a:pt x="21379" y="3437"/>
                    <a:pt x="21464" y="3913"/>
                  </a:cubicBezTo>
                  <a:cubicBezTo>
                    <a:pt x="21548" y="4381"/>
                    <a:pt x="21576" y="4858"/>
                    <a:pt x="21589" y="5331"/>
                  </a:cubicBezTo>
                  <a:cubicBezTo>
                    <a:pt x="21595" y="5548"/>
                    <a:pt x="21597" y="5766"/>
                    <a:pt x="21598" y="5983"/>
                  </a:cubicBezTo>
                  <a:cubicBezTo>
                    <a:pt x="21600" y="6241"/>
                    <a:pt x="21600" y="6499"/>
                    <a:pt x="21600" y="6757"/>
                  </a:cubicBezTo>
                  <a:lnTo>
                    <a:pt x="21600" y="14843"/>
                  </a:lnTo>
                  <a:cubicBezTo>
                    <a:pt x="21600" y="15101"/>
                    <a:pt x="21600" y="15359"/>
                    <a:pt x="21598" y="15617"/>
                  </a:cubicBezTo>
                  <a:cubicBezTo>
                    <a:pt x="21597" y="15834"/>
                    <a:pt x="21595" y="16052"/>
                    <a:pt x="21589" y="16269"/>
                  </a:cubicBezTo>
                  <a:cubicBezTo>
                    <a:pt x="21576" y="16742"/>
                    <a:pt x="21548" y="17219"/>
                    <a:pt x="21464" y="17687"/>
                  </a:cubicBezTo>
                  <a:cubicBezTo>
                    <a:pt x="21379" y="18163"/>
                    <a:pt x="21239" y="18605"/>
                    <a:pt x="21019" y="19037"/>
                  </a:cubicBezTo>
                  <a:cubicBezTo>
                    <a:pt x="20804" y="19461"/>
                    <a:pt x="20522" y="19849"/>
                    <a:pt x="20185" y="20185"/>
                  </a:cubicBezTo>
                  <a:cubicBezTo>
                    <a:pt x="19849" y="20522"/>
                    <a:pt x="19461" y="20804"/>
                    <a:pt x="19036" y="21020"/>
                  </a:cubicBezTo>
                  <a:cubicBezTo>
                    <a:pt x="18605" y="21239"/>
                    <a:pt x="18163" y="21379"/>
                    <a:pt x="17688" y="21464"/>
                  </a:cubicBezTo>
                  <a:cubicBezTo>
                    <a:pt x="17220" y="21548"/>
                    <a:pt x="16742" y="21576"/>
                    <a:pt x="16269" y="21589"/>
                  </a:cubicBezTo>
                  <a:cubicBezTo>
                    <a:pt x="16052" y="21595"/>
                    <a:pt x="15834" y="21597"/>
                    <a:pt x="15617" y="21598"/>
                  </a:cubicBezTo>
                  <a:cubicBezTo>
                    <a:pt x="15359" y="21600"/>
                    <a:pt x="15101" y="21600"/>
                    <a:pt x="14843" y="21600"/>
                  </a:cubicBezTo>
                  <a:lnTo>
                    <a:pt x="6757" y="21600"/>
                  </a:lnTo>
                  <a:cubicBezTo>
                    <a:pt x="6499" y="21600"/>
                    <a:pt x="6241" y="21600"/>
                    <a:pt x="5983" y="21598"/>
                  </a:cubicBezTo>
                  <a:cubicBezTo>
                    <a:pt x="5766" y="21597"/>
                    <a:pt x="5548" y="21595"/>
                    <a:pt x="5331" y="21589"/>
                  </a:cubicBezTo>
                  <a:cubicBezTo>
                    <a:pt x="4858" y="21576"/>
                    <a:pt x="4380" y="21548"/>
                    <a:pt x="3912" y="21464"/>
                  </a:cubicBezTo>
                  <a:cubicBezTo>
                    <a:pt x="3437" y="21379"/>
                    <a:pt x="2995" y="21239"/>
                    <a:pt x="2564" y="21020"/>
                  </a:cubicBezTo>
                  <a:cubicBezTo>
                    <a:pt x="2139" y="20804"/>
                    <a:pt x="1751" y="20522"/>
                    <a:pt x="1415" y="20185"/>
                  </a:cubicBezTo>
                  <a:cubicBezTo>
                    <a:pt x="1078" y="19849"/>
                    <a:pt x="796" y="19461"/>
                    <a:pt x="581" y="19037"/>
                  </a:cubicBezTo>
                  <a:cubicBezTo>
                    <a:pt x="361" y="18605"/>
                    <a:pt x="221" y="18163"/>
                    <a:pt x="136" y="17687"/>
                  </a:cubicBezTo>
                  <a:cubicBezTo>
                    <a:pt x="52" y="17219"/>
                    <a:pt x="24" y="16742"/>
                    <a:pt x="11" y="16269"/>
                  </a:cubicBezTo>
                  <a:cubicBezTo>
                    <a:pt x="5" y="16052"/>
                    <a:pt x="3" y="15834"/>
                    <a:pt x="2" y="15617"/>
                  </a:cubicBezTo>
                  <a:cubicBezTo>
                    <a:pt x="0" y="15359"/>
                    <a:pt x="0" y="15101"/>
                    <a:pt x="0" y="14843"/>
                  </a:cubicBezTo>
                  <a:cubicBezTo>
                    <a:pt x="0" y="14843"/>
                    <a:pt x="0" y="6757"/>
                    <a:pt x="0" y="6757"/>
                  </a:cubicBezTo>
                  <a:close/>
                </a:path>
              </a:pathLst>
            </a:custGeom>
            <a:noFill/>
            <a:ln w="38100" cap="flat">
              <a:solidFill>
                <a:schemeClr val="accent1"/>
              </a:solidFill>
              <a:prstDash val="solid"/>
              <a:miter lim="400000"/>
            </a:ln>
            <a:effectLst/>
          </p:spPr>
          <p:txBody>
            <a:bodyPr wrap="square" lIns="14288" tIns="14288" rIns="14288" bIns="14288" numCol="1" anchor="ctr">
              <a:noAutofit/>
            </a:bodyPr>
            <a:lstStyle/>
            <a:p>
              <a:pPr fontAlgn="auto">
                <a:spcBef>
                  <a:spcPts val="0"/>
                </a:spcBef>
                <a:spcAft>
                  <a:spcPts val="0"/>
                </a:spcAft>
                <a:defRPr sz="3000">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A5A5A5"/>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423" name="Shape 423"/>
          <p:cNvSpPr>
            <a:spLocks noGrp="1"/>
          </p:cNvSpPr>
          <p:nvPr>
            <p:ph type="body" sz="half" idx="1"/>
          </p:nvPr>
        </p:nvSpPr>
        <p:spPr>
          <a:xfrm>
            <a:off x="4158898" y="1025912"/>
            <a:ext cx="4494565" cy="3696419"/>
          </a:xfrm>
          <a:prstGeom prst="rect">
            <a:avLst/>
          </a:prstGeom>
          <a:noFill/>
          <a:ln>
            <a:noFill/>
          </a:ln>
        </p:spPr>
        <p:txBody>
          <a:bodyPr vert="horz" wrap="square" lIns="91424" tIns="45712" rIns="91424" bIns="45712" numCol="1" anchor="ctr" anchorCtr="0" compatLnSpc="1">
            <a:prstTxWarp prst="textNoShape">
              <a:avLst/>
            </a:prstTxWarp>
          </a:bodyPr>
          <a:lstStyle/>
          <a:p>
            <a:pPr>
              <a:lnSpc>
                <a:spcPct val="100000"/>
              </a:lnSpc>
              <a:spcBef>
                <a:spcPct val="0"/>
              </a:spcBef>
            </a:pPr>
            <a:r>
              <a:rPr lang="ja-JP" altLang="en-US" sz="1600" dirty="0">
                <a:solidFill>
                  <a:schemeClr val="accent1"/>
                </a:solidFill>
                <a:latin typeface="+mj-lt"/>
                <a:ea typeface="ＭＳ Ｐゴシック" charset="0"/>
                <a:cs typeface="CiscoSans"/>
              </a:rPr>
              <a:t>インテリジェントで効率的なローミングを自動的に</a:t>
            </a:r>
            <a:r>
              <a:rPr lang="ja-JP" altLang="en-US" sz="1600" dirty="0" smtClean="0">
                <a:solidFill>
                  <a:schemeClr val="accent1"/>
                </a:solidFill>
                <a:latin typeface="+mj-lt"/>
                <a:ea typeface="ＭＳ Ｐゴシック" charset="0"/>
                <a:cs typeface="CiscoSans"/>
              </a:rPr>
              <a:t>提供</a:t>
            </a:r>
            <a:endParaRPr lang="en-US" altLang="ja-JP" sz="1600" dirty="0" smtClean="0">
              <a:solidFill>
                <a:schemeClr val="accent1"/>
              </a:solidFill>
              <a:latin typeface="+mj-lt"/>
              <a:ea typeface="ＭＳ Ｐゴシック" charset="0"/>
              <a:cs typeface="CiscoSans"/>
            </a:endParaRPr>
          </a:p>
          <a:p>
            <a:pPr>
              <a:lnSpc>
                <a:spcPct val="100000"/>
              </a:lnSpc>
              <a:spcBef>
                <a:spcPct val="0"/>
              </a:spcBef>
            </a:pPr>
            <a:endParaRPr lang="en-US" sz="1600" dirty="0">
              <a:solidFill>
                <a:schemeClr val="accent1"/>
              </a:solidFill>
              <a:latin typeface="+mj-lt"/>
              <a:ea typeface="ＭＳ Ｐゴシック" charset="0"/>
              <a:cs typeface="CiscoSans"/>
            </a:endParaRPr>
          </a:p>
          <a:p>
            <a:pPr>
              <a:lnSpc>
                <a:spcPct val="100000"/>
              </a:lnSpc>
              <a:spcBef>
                <a:spcPct val="0"/>
              </a:spcBef>
            </a:pPr>
            <a:r>
              <a:rPr lang="en-US" sz="1600" dirty="0">
                <a:solidFill>
                  <a:schemeClr val="accent1"/>
                </a:solidFill>
                <a:latin typeface="+mj-lt"/>
                <a:ea typeface="ＭＳ Ｐゴシック" charset="0"/>
                <a:cs typeface="CiscoSans"/>
              </a:rPr>
              <a:t>iOS </a:t>
            </a:r>
            <a:r>
              <a:rPr lang="ja-JP" altLang="en-US" sz="1600" dirty="0">
                <a:solidFill>
                  <a:schemeClr val="accent1"/>
                </a:solidFill>
                <a:latin typeface="+mj-lt"/>
                <a:ea typeface="ＭＳ Ｐゴシック" charset="0"/>
                <a:cs typeface="CiscoSans"/>
              </a:rPr>
              <a:t>と</a:t>
            </a:r>
            <a:r>
              <a:rPr lang="en-US" sz="1600" dirty="0">
                <a:solidFill>
                  <a:schemeClr val="accent1"/>
                </a:solidFill>
                <a:latin typeface="+mj-lt"/>
                <a:ea typeface="ＭＳ Ｐゴシック" charset="0"/>
                <a:cs typeface="CiscoSans"/>
              </a:rPr>
              <a:t>Cisco</a:t>
            </a:r>
            <a:r>
              <a:rPr lang="ja-JP" altLang="en-US" sz="1600" dirty="0">
                <a:solidFill>
                  <a:schemeClr val="accent1"/>
                </a:solidFill>
                <a:latin typeface="+mj-lt"/>
                <a:ea typeface="ＭＳ Ｐゴシック" charset="0"/>
                <a:cs typeface="CiscoSans"/>
              </a:rPr>
              <a:t>デバイスが互いに認識し、特別な機能を有効に</a:t>
            </a:r>
            <a:endParaRPr lang="en-US" sz="1600" dirty="0">
              <a:solidFill>
                <a:schemeClr val="accent1"/>
              </a:solidFill>
              <a:latin typeface="+mj-lt"/>
              <a:ea typeface="ＭＳ Ｐゴシック" charset="0"/>
              <a:cs typeface="CiscoSans"/>
            </a:endParaRPr>
          </a:p>
          <a:p>
            <a:pPr>
              <a:lnSpc>
                <a:spcPct val="100000"/>
              </a:lnSpc>
              <a:spcBef>
                <a:spcPct val="0"/>
              </a:spcBef>
            </a:pPr>
            <a:endParaRPr lang="en-US" sz="1600" dirty="0">
              <a:solidFill>
                <a:schemeClr val="accent1"/>
              </a:solidFill>
              <a:latin typeface="+mj-lt"/>
              <a:ea typeface="ＭＳ Ｐゴシック" charset="0"/>
              <a:cs typeface="CiscoSans"/>
            </a:endParaRPr>
          </a:p>
          <a:p>
            <a:pPr>
              <a:lnSpc>
                <a:spcPct val="100000"/>
              </a:lnSpc>
              <a:spcBef>
                <a:spcPct val="0"/>
              </a:spcBef>
            </a:pPr>
            <a:r>
              <a:rPr lang="ja-JP" altLang="en-US" sz="1600" dirty="0">
                <a:solidFill>
                  <a:schemeClr val="accent1"/>
                </a:solidFill>
                <a:latin typeface="+mj-lt"/>
                <a:ea typeface="ＭＳ Ｐゴシック" charset="0"/>
                <a:cs typeface="CiscoSans"/>
              </a:rPr>
              <a:t>最大８倍早いローミング</a:t>
            </a:r>
            <a:endParaRPr lang="en-US" altLang="ja-JP" sz="1600" dirty="0">
              <a:solidFill>
                <a:schemeClr val="accent1"/>
              </a:solidFill>
              <a:latin typeface="+mj-lt"/>
              <a:ea typeface="ＭＳ Ｐゴシック" charset="0"/>
              <a:cs typeface="CiscoSans"/>
            </a:endParaRPr>
          </a:p>
          <a:p>
            <a:pPr>
              <a:lnSpc>
                <a:spcPct val="100000"/>
              </a:lnSpc>
              <a:spcBef>
                <a:spcPct val="0"/>
              </a:spcBef>
            </a:pPr>
            <a:endParaRPr sz="1600" dirty="0">
              <a:solidFill>
                <a:schemeClr val="accent1"/>
              </a:solidFill>
              <a:latin typeface="+mj-lt"/>
              <a:ea typeface="ＭＳ Ｐゴシック" charset="0"/>
              <a:cs typeface="CiscoSans"/>
            </a:endParaRPr>
          </a:p>
          <a:p>
            <a:pPr>
              <a:lnSpc>
                <a:spcPct val="100000"/>
              </a:lnSpc>
              <a:spcBef>
                <a:spcPct val="0"/>
              </a:spcBef>
            </a:pPr>
            <a:r>
              <a:rPr lang="ja-JP" altLang="en-US" sz="1600" dirty="0">
                <a:solidFill>
                  <a:schemeClr val="accent1"/>
                </a:solidFill>
                <a:latin typeface="+mj-lt"/>
                <a:ea typeface="ＭＳ Ｐゴシック" charset="0"/>
                <a:cs typeface="CiscoSans"/>
              </a:rPr>
              <a:t>より良い品質と高い品質と音声とビデオ</a:t>
            </a:r>
            <a:endParaRPr lang="en-US" altLang="ja-JP" sz="1600" dirty="0">
              <a:solidFill>
                <a:schemeClr val="accent1"/>
              </a:solidFill>
              <a:latin typeface="+mj-lt"/>
              <a:ea typeface="ＭＳ Ｐゴシック" charset="0"/>
              <a:cs typeface="CiscoSans"/>
            </a:endParaRPr>
          </a:p>
          <a:p>
            <a:pPr>
              <a:lnSpc>
                <a:spcPct val="100000"/>
              </a:lnSpc>
              <a:spcBef>
                <a:spcPct val="0"/>
              </a:spcBef>
            </a:pPr>
            <a:endParaRPr sz="1600" dirty="0">
              <a:solidFill>
                <a:schemeClr val="accent1"/>
              </a:solidFill>
              <a:latin typeface="+mj-lt"/>
              <a:ea typeface="ＭＳ Ｐゴシック" charset="0"/>
              <a:cs typeface="CiscoSans"/>
            </a:endParaRPr>
          </a:p>
          <a:p>
            <a:pPr>
              <a:lnSpc>
                <a:spcPct val="100000"/>
              </a:lnSpc>
              <a:spcBef>
                <a:spcPct val="0"/>
              </a:spcBef>
            </a:pPr>
            <a:r>
              <a:rPr lang="ja-JP" altLang="en-US" sz="1600" dirty="0">
                <a:solidFill>
                  <a:schemeClr val="accent1"/>
                </a:solidFill>
                <a:latin typeface="+mj-lt"/>
                <a:ea typeface="ＭＳ Ｐゴシック" charset="0"/>
                <a:cs typeface="CiscoSans"/>
              </a:rPr>
              <a:t>管理者の手を煩わせない自動設定</a:t>
            </a:r>
            <a:endParaRPr sz="1600" dirty="0">
              <a:solidFill>
                <a:schemeClr val="accent1"/>
              </a:solidFill>
              <a:latin typeface="+mj-lt"/>
              <a:ea typeface="ＭＳ Ｐゴシック" charset="0"/>
              <a:cs typeface="CiscoSans"/>
            </a:endParaRPr>
          </a:p>
          <a:p>
            <a:pPr>
              <a:lnSpc>
                <a:spcPct val="100000"/>
              </a:lnSpc>
              <a:spcBef>
                <a:spcPct val="0"/>
              </a:spcBef>
            </a:pPr>
            <a:endParaRPr lang="en-US" sz="1600" dirty="0">
              <a:solidFill>
                <a:schemeClr val="accent1"/>
              </a:solidFill>
              <a:latin typeface="+mj-lt"/>
              <a:ea typeface="ＭＳ Ｐゴシック" charset="0"/>
              <a:cs typeface="CiscoSans"/>
            </a:endParaRPr>
          </a:p>
          <a:p>
            <a:pPr>
              <a:lnSpc>
                <a:spcPct val="100000"/>
              </a:lnSpc>
              <a:spcBef>
                <a:spcPct val="0"/>
              </a:spcBef>
            </a:pPr>
            <a:r>
              <a:rPr lang="ja-JP" altLang="en-US" sz="1600" dirty="0" smtClean="0">
                <a:solidFill>
                  <a:schemeClr val="accent1"/>
                </a:solidFill>
                <a:latin typeface="+mj-lt"/>
                <a:ea typeface="ＭＳ Ｐゴシック" charset="0"/>
                <a:cs typeface="CiscoSans"/>
              </a:rPr>
              <a:t>バッテリの電力消費を低減</a:t>
            </a:r>
            <a:endParaRPr lang="en-US" sz="1600" dirty="0">
              <a:solidFill>
                <a:schemeClr val="accent1"/>
              </a:solidFill>
              <a:latin typeface="+mj-lt"/>
              <a:ea typeface="ＭＳ Ｐゴシック" charset="0"/>
              <a:cs typeface="CiscoSans"/>
            </a:endParaRPr>
          </a:p>
          <a:p>
            <a:pPr>
              <a:lnSpc>
                <a:spcPct val="100000"/>
              </a:lnSpc>
              <a:spcBef>
                <a:spcPct val="0"/>
              </a:spcBef>
            </a:pPr>
            <a:endParaRPr sz="1600" dirty="0">
              <a:solidFill>
                <a:schemeClr val="accent1"/>
              </a:solidFill>
              <a:latin typeface="+mj-lt"/>
              <a:ea typeface="ＭＳ Ｐゴシック" charset="0"/>
              <a:cs typeface="CiscoSans"/>
            </a:endParaRPr>
          </a:p>
          <a:p>
            <a:pPr>
              <a:lnSpc>
                <a:spcPct val="100000"/>
              </a:lnSpc>
              <a:spcBef>
                <a:spcPct val="0"/>
              </a:spcBef>
            </a:pPr>
            <a:r>
              <a:rPr lang="en-US" sz="1600" dirty="0" err="1">
                <a:solidFill>
                  <a:schemeClr val="accent1"/>
                </a:solidFill>
                <a:latin typeface="+mj-lt"/>
                <a:ea typeface="ＭＳ Ｐゴシック" charset="0"/>
                <a:cs typeface="CiscoSans"/>
              </a:rPr>
              <a:t>CIscoMeraki</a:t>
            </a:r>
            <a:r>
              <a:rPr lang="ja-JP" altLang="en-US" sz="1600" dirty="0">
                <a:solidFill>
                  <a:schemeClr val="accent1"/>
                </a:solidFill>
                <a:latin typeface="+mj-lt"/>
                <a:ea typeface="ＭＳ Ｐゴシック" charset="0"/>
                <a:cs typeface="CiscoSans"/>
              </a:rPr>
              <a:t>デバイスをそのまま利用可能</a:t>
            </a:r>
            <a:endParaRPr sz="1600" dirty="0">
              <a:solidFill>
                <a:schemeClr val="accent1"/>
              </a:solidFill>
              <a:latin typeface="+mj-lt"/>
              <a:ea typeface="ＭＳ Ｐゴシック" charset="0"/>
              <a:cs typeface="CiscoSans"/>
            </a:endParaRPr>
          </a:p>
        </p:txBody>
      </p:sp>
    </p:spTree>
    <p:extLst>
      <p:ext uri="{BB962C8B-B14F-4D97-AF65-F5344CB8AC3E}">
        <p14:creationId xmlns:p14="http://schemas.microsoft.com/office/powerpoint/2010/main" val="1782161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766" y="355601"/>
            <a:ext cx="8345488" cy="731837"/>
          </a:xfrm>
          <a:noFill/>
          <a:ln>
            <a:noFill/>
          </a:ln>
        </p:spPr>
        <p:txBody>
          <a:bodyPr vert="horz" wrap="square" lIns="91424" tIns="45712" rIns="91424" bIns="45712" numCol="1" anchor="ctr" anchorCtr="0" compatLnSpc="1">
            <a:prstTxWarp prst="textNoShape">
              <a:avLst/>
            </a:prstTxWarp>
          </a:bodyPr>
          <a:lstStyle/>
          <a:p>
            <a:r>
              <a:rPr lang="ja-JP" altLang="en-US" sz="2475" dirty="0">
                <a:solidFill>
                  <a:schemeClr val="accent1"/>
                </a:solidFill>
                <a:latin typeface="+mj-ea"/>
                <a:ea typeface="+mj-ea"/>
                <a:cs typeface="Proxima Nova Light" charset="0"/>
              </a:rPr>
              <a:t>スムーズなローミングを行う為の規格</a:t>
            </a:r>
          </a:p>
        </p:txBody>
      </p:sp>
      <p:sp>
        <p:nvSpPr>
          <p:cNvPr id="4" name="楕円 3"/>
          <p:cNvSpPr>
            <a:spLocks noChangeAspect="1"/>
          </p:cNvSpPr>
          <p:nvPr/>
        </p:nvSpPr>
        <p:spPr>
          <a:xfrm>
            <a:off x="1499774" y="2018853"/>
            <a:ext cx="1507216" cy="1507216"/>
          </a:xfrm>
          <a:prstGeom prst="ellipse">
            <a:avLst/>
          </a:prstGeom>
          <a:solidFill>
            <a:schemeClr val="bg2">
              <a:lumMod val="20000"/>
              <a:lumOff val="80000"/>
            </a:schemeClr>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grpSp>
        <p:nvGrpSpPr>
          <p:cNvPr id="10" name="グループ化 9"/>
          <p:cNvGrpSpPr/>
          <p:nvPr/>
        </p:nvGrpSpPr>
        <p:grpSpPr>
          <a:xfrm>
            <a:off x="431800" y="1707565"/>
            <a:ext cx="8351454" cy="2808872"/>
            <a:chOff x="4448908" y="1412631"/>
            <a:chExt cx="457200" cy="1207477"/>
          </a:xfrm>
        </p:grpSpPr>
        <p:cxnSp>
          <p:nvCxnSpPr>
            <p:cNvPr id="6" name="直線コネクタ 5"/>
            <p:cNvCxnSpPr/>
            <p:nvPr/>
          </p:nvCxnSpPr>
          <p:spPr>
            <a:xfrm>
              <a:off x="4448908" y="1412631"/>
              <a:ext cx="0" cy="1207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601308" y="1412631"/>
              <a:ext cx="0" cy="1207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753708" y="1412631"/>
              <a:ext cx="0" cy="1207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906108" y="1412631"/>
              <a:ext cx="0" cy="120747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フリーフォーム 2"/>
          <p:cNvSpPr>
            <a:spLocks noChangeAspect="1"/>
          </p:cNvSpPr>
          <p:nvPr/>
        </p:nvSpPr>
        <p:spPr>
          <a:xfrm>
            <a:off x="2107789" y="2626868"/>
            <a:ext cx="291186" cy="291186"/>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11" name="楕円 10"/>
          <p:cNvSpPr>
            <a:spLocks noChangeAspect="1"/>
          </p:cNvSpPr>
          <p:nvPr/>
        </p:nvSpPr>
        <p:spPr>
          <a:xfrm>
            <a:off x="3543834" y="2018853"/>
            <a:ext cx="1507216" cy="1507216"/>
          </a:xfrm>
          <a:prstGeom prst="ellipse">
            <a:avLst/>
          </a:prstGeom>
          <a:solidFill>
            <a:schemeClr val="bg2">
              <a:lumMod val="20000"/>
              <a:lumOff val="80000"/>
            </a:schemeClr>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12" name="フリーフォーム 11"/>
          <p:cNvSpPr>
            <a:spLocks noChangeAspect="1"/>
          </p:cNvSpPr>
          <p:nvPr/>
        </p:nvSpPr>
        <p:spPr>
          <a:xfrm>
            <a:off x="4151849" y="2626868"/>
            <a:ext cx="291186" cy="291186"/>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13" name="フリーフォーム 12"/>
          <p:cNvSpPr>
            <a:spLocks noChangeAspect="1"/>
          </p:cNvSpPr>
          <p:nvPr/>
        </p:nvSpPr>
        <p:spPr>
          <a:xfrm>
            <a:off x="5415876" y="1899447"/>
            <a:ext cx="316709" cy="316709"/>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14" name="フリーフォーム 13"/>
          <p:cNvSpPr>
            <a:spLocks noChangeAspect="1"/>
          </p:cNvSpPr>
          <p:nvPr/>
        </p:nvSpPr>
        <p:spPr>
          <a:xfrm>
            <a:off x="5301470" y="3029457"/>
            <a:ext cx="316709" cy="316709"/>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15" name="フリーフォーム 14"/>
          <p:cNvSpPr>
            <a:spLocks noChangeAspect="1"/>
          </p:cNvSpPr>
          <p:nvPr/>
        </p:nvSpPr>
        <p:spPr>
          <a:xfrm>
            <a:off x="3387931" y="3147174"/>
            <a:ext cx="316709" cy="316709"/>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16" name="フリーフォーム 15"/>
          <p:cNvSpPr>
            <a:spLocks noChangeAspect="1"/>
          </p:cNvSpPr>
          <p:nvPr/>
        </p:nvSpPr>
        <p:spPr>
          <a:xfrm>
            <a:off x="3490775" y="1845365"/>
            <a:ext cx="316709" cy="316709"/>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17" name="フリーフォーム 16"/>
          <p:cNvSpPr>
            <a:spLocks noChangeAspect="1"/>
          </p:cNvSpPr>
          <p:nvPr/>
        </p:nvSpPr>
        <p:spPr>
          <a:xfrm>
            <a:off x="509574" y="2601345"/>
            <a:ext cx="316709" cy="316709"/>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96" name="右矢印 95"/>
          <p:cNvSpPr/>
          <p:nvPr/>
        </p:nvSpPr>
        <p:spPr>
          <a:xfrm>
            <a:off x="898066" y="2408700"/>
            <a:ext cx="1172356" cy="369663"/>
          </a:xfrm>
          <a:prstGeom prst="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grpSp>
        <p:nvGrpSpPr>
          <p:cNvPr id="65" name="Group 98"/>
          <p:cNvGrpSpPr>
            <a:grpSpLocks noChangeAspect="1"/>
          </p:cNvGrpSpPr>
          <p:nvPr/>
        </p:nvGrpSpPr>
        <p:grpSpPr>
          <a:xfrm>
            <a:off x="1247457" y="2196213"/>
            <a:ext cx="356907" cy="734607"/>
            <a:chOff x="3311126" y="611981"/>
            <a:chExt cx="1940721" cy="3994506"/>
          </a:xfrm>
        </p:grpSpPr>
        <p:grpSp>
          <p:nvGrpSpPr>
            <p:cNvPr id="66" name="Group 99"/>
            <p:cNvGrpSpPr/>
            <p:nvPr/>
          </p:nvGrpSpPr>
          <p:grpSpPr>
            <a:xfrm>
              <a:off x="3311126" y="611981"/>
              <a:ext cx="1940721" cy="3994506"/>
              <a:chOff x="3311126" y="611981"/>
              <a:chExt cx="1940721" cy="3994506"/>
            </a:xfrm>
          </p:grpSpPr>
          <p:sp>
            <p:nvSpPr>
              <p:cNvPr id="86" name="Rounded Rectangle 125"/>
              <p:cNvSpPr/>
              <p:nvPr/>
            </p:nvSpPr>
            <p:spPr>
              <a:xfrm>
                <a:off x="3311126" y="611981"/>
                <a:ext cx="1940719" cy="3994506"/>
              </a:xfrm>
              <a:prstGeom prst="roundRect">
                <a:avLst>
                  <a:gd name="adj" fmla="val 15133"/>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7" name="Rectangle 197"/>
              <p:cNvSpPr/>
              <p:nvPr/>
            </p:nvSpPr>
            <p:spPr>
              <a:xfrm>
                <a:off x="3427097" y="1096963"/>
                <a:ext cx="1710054" cy="3030536"/>
              </a:xfrm>
              <a:prstGeom prst="rect">
                <a:avLst/>
              </a:prstGeom>
              <a:gradFill flip="none" rotWithShape="1">
                <a:gsLst>
                  <a:gs pos="0">
                    <a:schemeClr val="accent1"/>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8" name="Rectangle 198"/>
              <p:cNvSpPr/>
              <p:nvPr/>
            </p:nvSpPr>
            <p:spPr>
              <a:xfrm>
                <a:off x="3427097" y="3635001"/>
                <a:ext cx="1710054" cy="492497"/>
              </a:xfrm>
              <a:prstGeom prst="rect">
                <a:avLst/>
              </a:prstGeom>
              <a:solidFill>
                <a:schemeClr val="bg1">
                  <a:alpha val="2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9" name="Rounded Rectangle 199"/>
              <p:cNvSpPr/>
              <p:nvPr/>
            </p:nvSpPr>
            <p:spPr>
              <a:xfrm>
                <a:off x="3341483" y="641727"/>
                <a:ext cx="1880007" cy="3935015"/>
              </a:xfrm>
              <a:prstGeom prst="roundRect">
                <a:avLst>
                  <a:gd name="adj" fmla="val 14500"/>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0" name="Rounded Rectangle 200"/>
              <p:cNvSpPr/>
              <p:nvPr/>
            </p:nvSpPr>
            <p:spPr>
              <a:xfrm>
                <a:off x="4128826" y="848489"/>
                <a:ext cx="308633" cy="27432"/>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1" name="Oval 201"/>
              <p:cNvSpPr/>
              <p:nvPr/>
            </p:nvSpPr>
            <p:spPr>
              <a:xfrm>
                <a:off x="3940528" y="832318"/>
                <a:ext cx="63032" cy="6303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2" name="Oval 202"/>
              <p:cNvSpPr/>
              <p:nvPr/>
            </p:nvSpPr>
            <p:spPr>
              <a:xfrm>
                <a:off x="4261126" y="717150"/>
                <a:ext cx="45719"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3" name="Oval 203"/>
              <p:cNvSpPr/>
              <p:nvPr/>
            </p:nvSpPr>
            <p:spPr>
              <a:xfrm>
                <a:off x="4137291" y="4204536"/>
                <a:ext cx="288258" cy="288258"/>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4" name="Freeform 204"/>
              <p:cNvSpPr/>
              <p:nvPr/>
            </p:nvSpPr>
            <p:spPr>
              <a:xfrm>
                <a:off x="3311128" y="611981"/>
                <a:ext cx="1940719" cy="3994506"/>
              </a:xfrm>
              <a:custGeom>
                <a:avLst/>
                <a:gdLst>
                  <a:gd name="connsiteX0" fmla="*/ 1909618 w 1940719"/>
                  <a:gd name="connsiteY0" fmla="*/ 3699556 h 3994506"/>
                  <a:gd name="connsiteX1" fmla="*/ 1940719 w 1940719"/>
                  <a:gd name="connsiteY1" fmla="*/ 3699556 h 3994506"/>
                  <a:gd name="connsiteX2" fmla="*/ 1940719 w 1940719"/>
                  <a:gd name="connsiteY2" fmla="*/ 3700817 h 3994506"/>
                  <a:gd name="connsiteX3" fmla="*/ 1647030 w 1940719"/>
                  <a:gd name="connsiteY3" fmla="*/ 3994506 h 3994506"/>
                  <a:gd name="connsiteX4" fmla="*/ 293689 w 1940719"/>
                  <a:gd name="connsiteY4" fmla="*/ 3994506 h 3994506"/>
                  <a:gd name="connsiteX5" fmla="*/ 0 w 1940719"/>
                  <a:gd name="connsiteY5" fmla="*/ 3700817 h 3994506"/>
                  <a:gd name="connsiteX6" fmla="*/ 0 w 1940719"/>
                  <a:gd name="connsiteY6" fmla="*/ 3699557 h 3994506"/>
                  <a:gd name="connsiteX7" fmla="*/ 31102 w 1940719"/>
                  <a:gd name="connsiteY7" fmla="*/ 3699557 h 3994506"/>
                  <a:gd name="connsiteX8" fmla="*/ 35894 w 1940719"/>
                  <a:gd name="connsiteY8" fmla="*/ 3747099 h 3994506"/>
                  <a:gd name="connsiteX9" fmla="*/ 302957 w 1940719"/>
                  <a:gd name="connsiteY9" fmla="*/ 3964761 h 3994506"/>
                  <a:gd name="connsiteX10" fmla="*/ 1637762 w 1940719"/>
                  <a:gd name="connsiteY10" fmla="*/ 3964761 h 3994506"/>
                  <a:gd name="connsiteX11" fmla="*/ 1904825 w 1940719"/>
                  <a:gd name="connsiteY11" fmla="*/ 3747099 h 3994506"/>
                  <a:gd name="connsiteX12" fmla="*/ 0 w 1940719"/>
                  <a:gd name="connsiteY12" fmla="*/ 377806 h 3994506"/>
                  <a:gd name="connsiteX13" fmla="*/ 30356 w 1940719"/>
                  <a:gd name="connsiteY13" fmla="*/ 377806 h 3994506"/>
                  <a:gd name="connsiteX14" fmla="*/ 30356 w 1940719"/>
                  <a:gd name="connsiteY14" fmla="*/ 3628932 h 3994506"/>
                  <a:gd name="connsiteX15" fmla="*/ 0 w 1940719"/>
                  <a:gd name="connsiteY15" fmla="*/ 3628932 h 3994506"/>
                  <a:gd name="connsiteX16" fmla="*/ 1910363 w 1940719"/>
                  <a:gd name="connsiteY16" fmla="*/ 377805 h 3994506"/>
                  <a:gd name="connsiteX17" fmla="*/ 1940719 w 1940719"/>
                  <a:gd name="connsiteY17" fmla="*/ 377805 h 3994506"/>
                  <a:gd name="connsiteX18" fmla="*/ 1940719 w 1940719"/>
                  <a:gd name="connsiteY18" fmla="*/ 3628931 h 3994506"/>
                  <a:gd name="connsiteX19" fmla="*/ 1910363 w 1940719"/>
                  <a:gd name="connsiteY19" fmla="*/ 3628931 h 3994506"/>
                  <a:gd name="connsiteX20" fmla="*/ 293689 w 1940719"/>
                  <a:gd name="connsiteY20" fmla="*/ 0 h 3994506"/>
                  <a:gd name="connsiteX21" fmla="*/ 1647030 w 1940719"/>
                  <a:gd name="connsiteY21" fmla="*/ 0 h 3994506"/>
                  <a:gd name="connsiteX22" fmla="*/ 1940719 w 1940719"/>
                  <a:gd name="connsiteY22" fmla="*/ 293689 h 3994506"/>
                  <a:gd name="connsiteX23" fmla="*/ 1940719 w 1940719"/>
                  <a:gd name="connsiteY23" fmla="*/ 307180 h 3994506"/>
                  <a:gd name="connsiteX24" fmla="*/ 1910363 w 1940719"/>
                  <a:gd name="connsiteY24" fmla="*/ 307180 h 3994506"/>
                  <a:gd name="connsiteX25" fmla="*/ 1910363 w 1940719"/>
                  <a:gd name="connsiteY25" fmla="*/ 302347 h 3994506"/>
                  <a:gd name="connsiteX26" fmla="*/ 1637762 w 1940719"/>
                  <a:gd name="connsiteY26" fmla="*/ 29746 h 3994506"/>
                  <a:gd name="connsiteX27" fmla="*/ 302957 w 1940719"/>
                  <a:gd name="connsiteY27" fmla="*/ 29746 h 3994506"/>
                  <a:gd name="connsiteX28" fmla="*/ 30356 w 1940719"/>
                  <a:gd name="connsiteY28" fmla="*/ 302347 h 3994506"/>
                  <a:gd name="connsiteX29" fmla="*/ 30356 w 1940719"/>
                  <a:gd name="connsiteY29" fmla="*/ 307181 h 3994506"/>
                  <a:gd name="connsiteX30" fmla="*/ 0 w 1940719"/>
                  <a:gd name="connsiteY30" fmla="*/ 307181 h 3994506"/>
                  <a:gd name="connsiteX31" fmla="*/ 0 w 1940719"/>
                  <a:gd name="connsiteY31" fmla="*/ 293689 h 3994506"/>
                  <a:gd name="connsiteX32" fmla="*/ 293689 w 1940719"/>
                  <a:gd name="connsiteY32" fmla="*/ 0 h 39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719" h="3994506">
                    <a:moveTo>
                      <a:pt x="1909618" y="3699556"/>
                    </a:moveTo>
                    <a:lnTo>
                      <a:pt x="1940719" y="3699556"/>
                    </a:lnTo>
                    <a:lnTo>
                      <a:pt x="1940719" y="3700817"/>
                    </a:lnTo>
                    <a:cubicBezTo>
                      <a:pt x="1940719" y="3863017"/>
                      <a:pt x="1809230" y="3994506"/>
                      <a:pt x="1647030" y="3994506"/>
                    </a:cubicBezTo>
                    <a:lnTo>
                      <a:pt x="293689" y="3994506"/>
                    </a:lnTo>
                    <a:cubicBezTo>
                      <a:pt x="131489" y="3994506"/>
                      <a:pt x="0" y="3863017"/>
                      <a:pt x="0" y="3700817"/>
                    </a:cubicBezTo>
                    <a:lnTo>
                      <a:pt x="0" y="3699557"/>
                    </a:lnTo>
                    <a:lnTo>
                      <a:pt x="31102" y="3699557"/>
                    </a:lnTo>
                    <a:lnTo>
                      <a:pt x="35894" y="3747099"/>
                    </a:lnTo>
                    <a:cubicBezTo>
                      <a:pt x="61314" y="3871318"/>
                      <a:pt x="171223" y="3964761"/>
                      <a:pt x="302957" y="3964761"/>
                    </a:cubicBezTo>
                    <a:lnTo>
                      <a:pt x="1637762" y="3964761"/>
                    </a:lnTo>
                    <a:cubicBezTo>
                      <a:pt x="1769496" y="3964761"/>
                      <a:pt x="1879406" y="3871318"/>
                      <a:pt x="1904825" y="3747099"/>
                    </a:cubicBezTo>
                    <a:close/>
                    <a:moveTo>
                      <a:pt x="0" y="377806"/>
                    </a:moveTo>
                    <a:lnTo>
                      <a:pt x="30356" y="377806"/>
                    </a:lnTo>
                    <a:lnTo>
                      <a:pt x="30356" y="3628932"/>
                    </a:lnTo>
                    <a:lnTo>
                      <a:pt x="0" y="3628932"/>
                    </a:lnTo>
                    <a:close/>
                    <a:moveTo>
                      <a:pt x="1910363" y="377805"/>
                    </a:moveTo>
                    <a:lnTo>
                      <a:pt x="1940719" y="377805"/>
                    </a:lnTo>
                    <a:lnTo>
                      <a:pt x="1940719" y="3628931"/>
                    </a:lnTo>
                    <a:lnTo>
                      <a:pt x="1910363" y="3628931"/>
                    </a:lnTo>
                    <a:close/>
                    <a:moveTo>
                      <a:pt x="293689" y="0"/>
                    </a:moveTo>
                    <a:lnTo>
                      <a:pt x="1647030" y="0"/>
                    </a:lnTo>
                    <a:cubicBezTo>
                      <a:pt x="1809230" y="0"/>
                      <a:pt x="1940719" y="131489"/>
                      <a:pt x="1940719" y="293689"/>
                    </a:cubicBezTo>
                    <a:lnTo>
                      <a:pt x="1940719" y="307180"/>
                    </a:lnTo>
                    <a:lnTo>
                      <a:pt x="1910363" y="307180"/>
                    </a:lnTo>
                    <a:lnTo>
                      <a:pt x="1910363" y="302347"/>
                    </a:lnTo>
                    <a:cubicBezTo>
                      <a:pt x="1910363" y="151794"/>
                      <a:pt x="1788315" y="29746"/>
                      <a:pt x="1637762" y="29746"/>
                    </a:cubicBezTo>
                    <a:lnTo>
                      <a:pt x="302957" y="29746"/>
                    </a:lnTo>
                    <a:cubicBezTo>
                      <a:pt x="152404" y="29746"/>
                      <a:pt x="30356" y="151794"/>
                      <a:pt x="30356" y="302347"/>
                    </a:cubicBezTo>
                    <a:lnTo>
                      <a:pt x="30356" y="307181"/>
                    </a:lnTo>
                    <a:lnTo>
                      <a:pt x="0" y="307181"/>
                    </a:lnTo>
                    <a:lnTo>
                      <a:pt x="0" y="293689"/>
                    </a:lnTo>
                    <a:cubicBezTo>
                      <a:pt x="0" y="131489"/>
                      <a:pt x="131489" y="0"/>
                      <a:pt x="293689" y="0"/>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5" name="Picture 205"/>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3437911" y="1114865"/>
                <a:ext cx="1678297" cy="80920"/>
              </a:xfrm>
              <a:prstGeom prst="rect">
                <a:avLst/>
              </a:prstGeom>
            </p:spPr>
          </p:pic>
        </p:grpSp>
        <p:grpSp>
          <p:nvGrpSpPr>
            <p:cNvPr id="67" name="Group 101"/>
            <p:cNvGrpSpPr/>
            <p:nvPr/>
          </p:nvGrpSpPr>
          <p:grpSpPr>
            <a:xfrm>
              <a:off x="3506250" y="1247027"/>
              <a:ext cx="1550596" cy="2787423"/>
              <a:chOff x="768631" y="1913282"/>
              <a:chExt cx="884139" cy="1589371"/>
            </a:xfrm>
          </p:grpSpPr>
          <p:sp>
            <p:nvSpPr>
              <p:cNvPr id="68" name="Rounded Rectangle 107"/>
              <p:cNvSpPr/>
              <p:nvPr/>
            </p:nvSpPr>
            <p:spPr>
              <a:xfrm>
                <a:off x="77099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69" name="Rounded Rectangle 108"/>
              <p:cNvSpPr/>
              <p:nvPr/>
            </p:nvSpPr>
            <p:spPr>
              <a:xfrm>
                <a:off x="100151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70" name="Rounded Rectangle 109"/>
              <p:cNvSpPr/>
              <p:nvPr/>
            </p:nvSpPr>
            <p:spPr>
              <a:xfrm>
                <a:off x="123203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71" name="Rounded Rectangle 110"/>
              <p:cNvSpPr/>
              <p:nvPr/>
            </p:nvSpPr>
            <p:spPr>
              <a:xfrm>
                <a:off x="1462550"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72" name="Rounded Rectangle 111"/>
              <p:cNvSpPr/>
              <p:nvPr/>
            </p:nvSpPr>
            <p:spPr>
              <a:xfrm>
                <a:off x="77099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73" name="Rounded Rectangle 112"/>
              <p:cNvSpPr/>
              <p:nvPr/>
            </p:nvSpPr>
            <p:spPr>
              <a:xfrm>
                <a:off x="100151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ounded Rectangle 113"/>
              <p:cNvSpPr/>
              <p:nvPr/>
            </p:nvSpPr>
            <p:spPr>
              <a:xfrm>
                <a:off x="123203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75" name="Rounded Rectangle 114"/>
              <p:cNvSpPr/>
              <p:nvPr/>
            </p:nvSpPr>
            <p:spPr>
              <a:xfrm>
                <a:off x="1462550"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76" name="Rounded Rectangle 115"/>
              <p:cNvSpPr/>
              <p:nvPr/>
            </p:nvSpPr>
            <p:spPr>
              <a:xfrm>
                <a:off x="77099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77" name="Rounded Rectangle 116"/>
              <p:cNvSpPr/>
              <p:nvPr/>
            </p:nvSpPr>
            <p:spPr>
              <a:xfrm>
                <a:off x="100151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78" name="Rounded Rectangle 117"/>
              <p:cNvSpPr/>
              <p:nvPr/>
            </p:nvSpPr>
            <p:spPr>
              <a:xfrm>
                <a:off x="123203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79" name="Rounded Rectangle 118"/>
              <p:cNvSpPr/>
              <p:nvPr/>
            </p:nvSpPr>
            <p:spPr>
              <a:xfrm>
                <a:off x="1462550"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80" name="Rounded Rectangle 119"/>
              <p:cNvSpPr/>
              <p:nvPr/>
            </p:nvSpPr>
            <p:spPr>
              <a:xfrm>
                <a:off x="77099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81" name="Rounded Rectangle 120"/>
              <p:cNvSpPr/>
              <p:nvPr/>
            </p:nvSpPr>
            <p:spPr>
              <a:xfrm>
                <a:off x="100151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82" name="Rounded Rectangle 121"/>
              <p:cNvSpPr/>
              <p:nvPr/>
            </p:nvSpPr>
            <p:spPr>
              <a:xfrm>
                <a:off x="768631"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83" name="Rounded Rectangle 122"/>
              <p:cNvSpPr/>
              <p:nvPr/>
            </p:nvSpPr>
            <p:spPr>
              <a:xfrm>
                <a:off x="99915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84" name="Rounded Rectangle 123"/>
              <p:cNvSpPr/>
              <p:nvPr/>
            </p:nvSpPr>
            <p:spPr>
              <a:xfrm>
                <a:off x="122967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85" name="Rounded Rectangle 124"/>
              <p:cNvSpPr/>
              <p:nvPr/>
            </p:nvSpPr>
            <p:spPr>
              <a:xfrm>
                <a:off x="146019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grpSp>
      </p:grpSp>
      <p:sp>
        <p:nvSpPr>
          <p:cNvPr id="97" name="TextBox 38"/>
          <p:cNvSpPr txBox="1"/>
          <p:nvPr/>
        </p:nvSpPr>
        <p:spPr>
          <a:xfrm>
            <a:off x="1334613" y="1365814"/>
            <a:ext cx="988302" cy="377036"/>
          </a:xfrm>
          <a:prstGeom prst="rect">
            <a:avLst/>
          </a:prstGeom>
          <a:noFill/>
        </p:spPr>
        <p:txBody>
          <a:bodyPr wrap="none" lIns="68589" tIns="34295" rIns="68589" bIns="34295" rtlCol="0">
            <a:spAutoFit/>
          </a:bodyPr>
          <a:lstStyle/>
          <a:p>
            <a:r>
              <a:rPr lang="en-US" sz="2000" dirty="0" smtClean="0">
                <a:solidFill>
                  <a:srgbClr val="14337C"/>
                </a:solidFill>
                <a:ea typeface="ＭＳ Ｐゴシック" pitchFamily="34" charset="-128"/>
                <a:cs typeface=""/>
              </a:rPr>
              <a:t>802.11r</a:t>
            </a:r>
            <a:endParaRPr lang="en-US" sz="2000" dirty="0">
              <a:solidFill>
                <a:srgbClr val="14337C"/>
              </a:solidFill>
              <a:ea typeface="ＭＳ Ｐゴシック" pitchFamily="34" charset="-128"/>
              <a:cs typeface=""/>
            </a:endParaRPr>
          </a:p>
        </p:txBody>
      </p:sp>
      <p:sp>
        <p:nvSpPr>
          <p:cNvPr id="98" name="TextBox 10"/>
          <p:cNvSpPr txBox="1"/>
          <p:nvPr/>
        </p:nvSpPr>
        <p:spPr>
          <a:xfrm>
            <a:off x="416968" y="3608081"/>
            <a:ext cx="2798650" cy="584776"/>
          </a:xfrm>
          <a:prstGeom prst="rect">
            <a:avLst/>
          </a:prstGeom>
          <a:noFill/>
        </p:spPr>
        <p:txBody>
          <a:bodyPr wrap="square" rtlCol="0">
            <a:spAutoFit/>
          </a:bodyPr>
          <a:lstStyle/>
          <a:p>
            <a:pPr marL="177800" indent="-177800">
              <a:buFont typeface="Arial"/>
              <a:buChar char="•"/>
            </a:pPr>
            <a:r>
              <a:rPr lang="ja-JP" altLang="en-US" sz="1600" dirty="0" smtClean="0">
                <a:solidFill>
                  <a:srgbClr val="4D4D4C"/>
                </a:solidFill>
                <a:ea typeface="ＭＳ Ｐゴシック" pitchFamily="34" charset="-128"/>
                <a:cs typeface=""/>
              </a:rPr>
              <a:t>鍵生成を高速化し高速にローミング</a:t>
            </a:r>
            <a:endParaRPr lang="en-US" sz="1600" dirty="0">
              <a:solidFill>
                <a:srgbClr val="4D4D4C"/>
              </a:solidFill>
              <a:ea typeface="ＭＳ Ｐゴシック" pitchFamily="34" charset="-128"/>
              <a:cs typeface=""/>
            </a:endParaRPr>
          </a:p>
        </p:txBody>
      </p:sp>
      <p:sp>
        <p:nvSpPr>
          <p:cNvPr id="99" name="TextBox 40"/>
          <p:cNvSpPr txBox="1"/>
          <p:nvPr/>
        </p:nvSpPr>
        <p:spPr>
          <a:xfrm>
            <a:off x="3215618" y="3608081"/>
            <a:ext cx="2798650" cy="584776"/>
          </a:xfrm>
          <a:prstGeom prst="rect">
            <a:avLst/>
          </a:prstGeom>
          <a:noFill/>
        </p:spPr>
        <p:txBody>
          <a:bodyPr wrap="square" rtlCol="0">
            <a:spAutoFit/>
          </a:bodyPr>
          <a:lstStyle/>
          <a:p>
            <a:pPr marL="177800" indent="-177800">
              <a:buFont typeface="Arial"/>
              <a:buChar char="•"/>
            </a:pPr>
            <a:r>
              <a:rPr lang="ja-JP" altLang="en-US" sz="1600" dirty="0" smtClean="0">
                <a:solidFill>
                  <a:srgbClr val="4D4D4C"/>
                </a:solidFill>
                <a:ea typeface="ＭＳ Ｐゴシック" pitchFamily="34" charset="-128"/>
                <a:cs typeface=""/>
              </a:rPr>
              <a:t>最適な</a:t>
            </a:r>
            <a:r>
              <a:rPr lang="en-US" altLang="ja-JP" sz="1600" dirty="0" smtClean="0">
                <a:solidFill>
                  <a:srgbClr val="4D4D4C"/>
                </a:solidFill>
                <a:ea typeface="ＭＳ Ｐゴシック" pitchFamily="34" charset="-128"/>
                <a:cs typeface=""/>
              </a:rPr>
              <a:t>AP</a:t>
            </a:r>
            <a:r>
              <a:rPr lang="ja-JP" altLang="en-US" sz="1600" dirty="0" smtClean="0">
                <a:solidFill>
                  <a:srgbClr val="4D4D4C"/>
                </a:solidFill>
                <a:ea typeface="ＭＳ Ｐゴシック" pitchFamily="34" charset="-128"/>
                <a:cs typeface=""/>
              </a:rPr>
              <a:t>をリストアップし高速にローミング</a:t>
            </a:r>
            <a:endParaRPr lang="en-US" sz="1600" dirty="0">
              <a:solidFill>
                <a:srgbClr val="4D4D4C"/>
              </a:solidFill>
              <a:ea typeface="ＭＳ Ｐゴシック" pitchFamily="34" charset="-128"/>
              <a:cs typeface=""/>
            </a:endParaRPr>
          </a:p>
        </p:txBody>
      </p:sp>
      <p:sp>
        <p:nvSpPr>
          <p:cNvPr id="100" name="TextBox 41"/>
          <p:cNvSpPr txBox="1"/>
          <p:nvPr/>
        </p:nvSpPr>
        <p:spPr>
          <a:xfrm>
            <a:off x="6006021" y="3608081"/>
            <a:ext cx="2798650" cy="1077218"/>
          </a:xfrm>
          <a:prstGeom prst="rect">
            <a:avLst/>
          </a:prstGeom>
          <a:noFill/>
        </p:spPr>
        <p:txBody>
          <a:bodyPr wrap="square" rtlCol="0">
            <a:spAutoFit/>
          </a:bodyPr>
          <a:lstStyle/>
          <a:p>
            <a:pPr marL="177800" indent="-177800">
              <a:buFont typeface="Arial"/>
              <a:buChar char="•"/>
            </a:pPr>
            <a:r>
              <a:rPr lang="en-US" altLang="ja-JP" sz="1600" dirty="0" smtClean="0">
                <a:solidFill>
                  <a:srgbClr val="4D4D4C"/>
                </a:solidFill>
                <a:ea typeface="ＭＳ Ｐゴシック" pitchFamily="34" charset="-128"/>
                <a:cs typeface=""/>
              </a:rPr>
              <a:t>AP</a:t>
            </a:r>
            <a:r>
              <a:rPr lang="ja-JP" altLang="en-US" sz="1600" dirty="0" smtClean="0">
                <a:solidFill>
                  <a:srgbClr val="4D4D4C"/>
                </a:solidFill>
                <a:ea typeface="ＭＳ Ｐゴシック" pitchFamily="34" charset="-128"/>
                <a:cs typeface=""/>
              </a:rPr>
              <a:t>から端末へ最適な</a:t>
            </a:r>
            <a:r>
              <a:rPr lang="en-US" altLang="ja-JP" sz="1600" dirty="0" smtClean="0">
                <a:solidFill>
                  <a:srgbClr val="4D4D4C"/>
                </a:solidFill>
                <a:ea typeface="ＭＳ Ｐゴシック" pitchFamily="34" charset="-128"/>
                <a:cs typeface=""/>
              </a:rPr>
              <a:t>AP</a:t>
            </a:r>
            <a:r>
              <a:rPr lang="ja-JP" altLang="en-US" sz="1600" dirty="0" smtClean="0">
                <a:solidFill>
                  <a:srgbClr val="4D4D4C"/>
                </a:solidFill>
                <a:ea typeface="ＭＳ Ｐゴシック" pitchFamily="34" charset="-128"/>
                <a:cs typeface=""/>
              </a:rPr>
              <a:t>を提案し高速にローミング</a:t>
            </a:r>
            <a:endParaRPr lang="en-US" altLang="ja-JP" sz="1600" dirty="0" smtClean="0">
              <a:solidFill>
                <a:srgbClr val="4D4D4C"/>
              </a:solidFill>
              <a:ea typeface="ＭＳ Ｐゴシック" pitchFamily="34" charset="-128"/>
              <a:cs typeface=""/>
            </a:endParaRPr>
          </a:p>
          <a:p>
            <a:pPr marL="177800" indent="-177800">
              <a:buFont typeface="Arial"/>
              <a:buChar char="•"/>
            </a:pPr>
            <a:r>
              <a:rPr lang="ja-JP" altLang="en-US" sz="1600" dirty="0" smtClean="0">
                <a:solidFill>
                  <a:srgbClr val="4D4D4C"/>
                </a:solidFill>
                <a:ea typeface="ＭＳ Ｐゴシック" pitchFamily="34" charset="-128"/>
                <a:cs typeface=""/>
              </a:rPr>
              <a:t>端末側がリストを参照し自らローミングも行える</a:t>
            </a:r>
            <a:endParaRPr lang="en-US" sz="1600" dirty="0">
              <a:solidFill>
                <a:srgbClr val="4D4D4C"/>
              </a:solidFill>
              <a:ea typeface="ＭＳ Ｐゴシック" pitchFamily="34" charset="-128"/>
              <a:cs typeface=""/>
            </a:endParaRPr>
          </a:p>
        </p:txBody>
      </p:sp>
      <p:sp>
        <p:nvSpPr>
          <p:cNvPr id="101" name="楕円 100"/>
          <p:cNvSpPr>
            <a:spLocks noChangeAspect="1"/>
          </p:cNvSpPr>
          <p:nvPr/>
        </p:nvSpPr>
        <p:spPr>
          <a:xfrm>
            <a:off x="6704170" y="2041447"/>
            <a:ext cx="1507216" cy="1507216"/>
          </a:xfrm>
          <a:prstGeom prst="ellipse">
            <a:avLst/>
          </a:prstGeom>
          <a:solidFill>
            <a:schemeClr val="bg2">
              <a:lumMod val="20000"/>
              <a:lumOff val="80000"/>
            </a:schemeClr>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102" name="フリーフォーム 101"/>
          <p:cNvSpPr>
            <a:spLocks noChangeAspect="1"/>
          </p:cNvSpPr>
          <p:nvPr/>
        </p:nvSpPr>
        <p:spPr>
          <a:xfrm>
            <a:off x="7312185" y="2649462"/>
            <a:ext cx="291186" cy="291186"/>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sp>
        <p:nvSpPr>
          <p:cNvPr id="135" name="Rounded Rectangular Callout 1"/>
          <p:cNvSpPr/>
          <p:nvPr/>
        </p:nvSpPr>
        <p:spPr>
          <a:xfrm>
            <a:off x="527975" y="1945747"/>
            <a:ext cx="896953" cy="412419"/>
          </a:xfrm>
          <a:prstGeom prst="wedgeRoundRectCallout">
            <a:avLst>
              <a:gd name="adj1" fmla="val 36891"/>
              <a:gd name="adj2" fmla="val 99179"/>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14337C"/>
                </a:solidFill>
              </a:rPr>
              <a:t>ローミングして来ました</a:t>
            </a:r>
            <a:r>
              <a:rPr lang="ja-JP" altLang="en-US" sz="1200" dirty="0">
                <a:solidFill>
                  <a:srgbClr val="14337C"/>
                </a:solidFill>
              </a:rPr>
              <a:t>。</a:t>
            </a:r>
            <a:endParaRPr lang="en-US" altLang="ja-JP" sz="1200" dirty="0" smtClean="0">
              <a:solidFill>
                <a:srgbClr val="14337C"/>
              </a:solidFill>
            </a:endParaRPr>
          </a:p>
        </p:txBody>
      </p:sp>
      <p:sp>
        <p:nvSpPr>
          <p:cNvPr id="137" name="右矢印 136"/>
          <p:cNvSpPr/>
          <p:nvPr/>
        </p:nvSpPr>
        <p:spPr>
          <a:xfrm>
            <a:off x="4612106" y="2404170"/>
            <a:ext cx="1172356" cy="369663"/>
          </a:xfrm>
          <a:prstGeom prst="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endParaRPr>
          </a:p>
        </p:txBody>
      </p:sp>
      <p:grpSp>
        <p:nvGrpSpPr>
          <p:cNvPr id="103" name="Group 98"/>
          <p:cNvGrpSpPr>
            <a:grpSpLocks noChangeAspect="1"/>
          </p:cNvGrpSpPr>
          <p:nvPr/>
        </p:nvGrpSpPr>
        <p:grpSpPr>
          <a:xfrm>
            <a:off x="4923172" y="2162299"/>
            <a:ext cx="356907" cy="734607"/>
            <a:chOff x="3311126" y="611981"/>
            <a:chExt cx="1940721" cy="3994506"/>
          </a:xfrm>
        </p:grpSpPr>
        <p:grpSp>
          <p:nvGrpSpPr>
            <p:cNvPr id="104" name="Group 99"/>
            <p:cNvGrpSpPr/>
            <p:nvPr/>
          </p:nvGrpSpPr>
          <p:grpSpPr>
            <a:xfrm>
              <a:off x="3311126" y="611981"/>
              <a:ext cx="1940721" cy="3994506"/>
              <a:chOff x="3311126" y="611981"/>
              <a:chExt cx="1940721" cy="3994506"/>
            </a:xfrm>
          </p:grpSpPr>
          <p:sp>
            <p:nvSpPr>
              <p:cNvPr id="124" name="Rounded Rectangle 125"/>
              <p:cNvSpPr/>
              <p:nvPr/>
            </p:nvSpPr>
            <p:spPr>
              <a:xfrm>
                <a:off x="3311126" y="611981"/>
                <a:ext cx="1940719" cy="3994506"/>
              </a:xfrm>
              <a:prstGeom prst="roundRect">
                <a:avLst>
                  <a:gd name="adj" fmla="val 15133"/>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5" name="Rectangle 197"/>
              <p:cNvSpPr/>
              <p:nvPr/>
            </p:nvSpPr>
            <p:spPr>
              <a:xfrm>
                <a:off x="3427097" y="1096963"/>
                <a:ext cx="1710054" cy="3030536"/>
              </a:xfrm>
              <a:prstGeom prst="rect">
                <a:avLst/>
              </a:prstGeom>
              <a:gradFill flip="none" rotWithShape="1">
                <a:gsLst>
                  <a:gs pos="0">
                    <a:schemeClr val="accent1"/>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6" name="Rectangle 198"/>
              <p:cNvSpPr/>
              <p:nvPr/>
            </p:nvSpPr>
            <p:spPr>
              <a:xfrm>
                <a:off x="3427097" y="3635001"/>
                <a:ext cx="1710054" cy="492497"/>
              </a:xfrm>
              <a:prstGeom prst="rect">
                <a:avLst/>
              </a:prstGeom>
              <a:solidFill>
                <a:schemeClr val="bg1">
                  <a:alpha val="2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7" name="Rounded Rectangle 199"/>
              <p:cNvSpPr/>
              <p:nvPr/>
            </p:nvSpPr>
            <p:spPr>
              <a:xfrm>
                <a:off x="3341483" y="641727"/>
                <a:ext cx="1880007" cy="3935015"/>
              </a:xfrm>
              <a:prstGeom prst="roundRect">
                <a:avLst>
                  <a:gd name="adj" fmla="val 14500"/>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8" name="Rounded Rectangle 200"/>
              <p:cNvSpPr/>
              <p:nvPr/>
            </p:nvSpPr>
            <p:spPr>
              <a:xfrm>
                <a:off x="4128826" y="848489"/>
                <a:ext cx="308633" cy="27432"/>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9" name="Oval 201"/>
              <p:cNvSpPr/>
              <p:nvPr/>
            </p:nvSpPr>
            <p:spPr>
              <a:xfrm>
                <a:off x="3940528" y="832318"/>
                <a:ext cx="63032" cy="6303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0" name="Oval 202"/>
              <p:cNvSpPr/>
              <p:nvPr/>
            </p:nvSpPr>
            <p:spPr>
              <a:xfrm>
                <a:off x="4261126" y="717150"/>
                <a:ext cx="45719"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1" name="Oval 203"/>
              <p:cNvSpPr/>
              <p:nvPr/>
            </p:nvSpPr>
            <p:spPr>
              <a:xfrm>
                <a:off x="4137291" y="4204536"/>
                <a:ext cx="288258" cy="288258"/>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2" name="Freeform 204"/>
              <p:cNvSpPr/>
              <p:nvPr/>
            </p:nvSpPr>
            <p:spPr>
              <a:xfrm>
                <a:off x="3311128" y="611981"/>
                <a:ext cx="1940719" cy="3994506"/>
              </a:xfrm>
              <a:custGeom>
                <a:avLst/>
                <a:gdLst>
                  <a:gd name="connsiteX0" fmla="*/ 1909618 w 1940719"/>
                  <a:gd name="connsiteY0" fmla="*/ 3699556 h 3994506"/>
                  <a:gd name="connsiteX1" fmla="*/ 1940719 w 1940719"/>
                  <a:gd name="connsiteY1" fmla="*/ 3699556 h 3994506"/>
                  <a:gd name="connsiteX2" fmla="*/ 1940719 w 1940719"/>
                  <a:gd name="connsiteY2" fmla="*/ 3700817 h 3994506"/>
                  <a:gd name="connsiteX3" fmla="*/ 1647030 w 1940719"/>
                  <a:gd name="connsiteY3" fmla="*/ 3994506 h 3994506"/>
                  <a:gd name="connsiteX4" fmla="*/ 293689 w 1940719"/>
                  <a:gd name="connsiteY4" fmla="*/ 3994506 h 3994506"/>
                  <a:gd name="connsiteX5" fmla="*/ 0 w 1940719"/>
                  <a:gd name="connsiteY5" fmla="*/ 3700817 h 3994506"/>
                  <a:gd name="connsiteX6" fmla="*/ 0 w 1940719"/>
                  <a:gd name="connsiteY6" fmla="*/ 3699557 h 3994506"/>
                  <a:gd name="connsiteX7" fmla="*/ 31102 w 1940719"/>
                  <a:gd name="connsiteY7" fmla="*/ 3699557 h 3994506"/>
                  <a:gd name="connsiteX8" fmla="*/ 35894 w 1940719"/>
                  <a:gd name="connsiteY8" fmla="*/ 3747099 h 3994506"/>
                  <a:gd name="connsiteX9" fmla="*/ 302957 w 1940719"/>
                  <a:gd name="connsiteY9" fmla="*/ 3964761 h 3994506"/>
                  <a:gd name="connsiteX10" fmla="*/ 1637762 w 1940719"/>
                  <a:gd name="connsiteY10" fmla="*/ 3964761 h 3994506"/>
                  <a:gd name="connsiteX11" fmla="*/ 1904825 w 1940719"/>
                  <a:gd name="connsiteY11" fmla="*/ 3747099 h 3994506"/>
                  <a:gd name="connsiteX12" fmla="*/ 0 w 1940719"/>
                  <a:gd name="connsiteY12" fmla="*/ 377806 h 3994506"/>
                  <a:gd name="connsiteX13" fmla="*/ 30356 w 1940719"/>
                  <a:gd name="connsiteY13" fmla="*/ 377806 h 3994506"/>
                  <a:gd name="connsiteX14" fmla="*/ 30356 w 1940719"/>
                  <a:gd name="connsiteY14" fmla="*/ 3628932 h 3994506"/>
                  <a:gd name="connsiteX15" fmla="*/ 0 w 1940719"/>
                  <a:gd name="connsiteY15" fmla="*/ 3628932 h 3994506"/>
                  <a:gd name="connsiteX16" fmla="*/ 1910363 w 1940719"/>
                  <a:gd name="connsiteY16" fmla="*/ 377805 h 3994506"/>
                  <a:gd name="connsiteX17" fmla="*/ 1940719 w 1940719"/>
                  <a:gd name="connsiteY17" fmla="*/ 377805 h 3994506"/>
                  <a:gd name="connsiteX18" fmla="*/ 1940719 w 1940719"/>
                  <a:gd name="connsiteY18" fmla="*/ 3628931 h 3994506"/>
                  <a:gd name="connsiteX19" fmla="*/ 1910363 w 1940719"/>
                  <a:gd name="connsiteY19" fmla="*/ 3628931 h 3994506"/>
                  <a:gd name="connsiteX20" fmla="*/ 293689 w 1940719"/>
                  <a:gd name="connsiteY20" fmla="*/ 0 h 3994506"/>
                  <a:gd name="connsiteX21" fmla="*/ 1647030 w 1940719"/>
                  <a:gd name="connsiteY21" fmla="*/ 0 h 3994506"/>
                  <a:gd name="connsiteX22" fmla="*/ 1940719 w 1940719"/>
                  <a:gd name="connsiteY22" fmla="*/ 293689 h 3994506"/>
                  <a:gd name="connsiteX23" fmla="*/ 1940719 w 1940719"/>
                  <a:gd name="connsiteY23" fmla="*/ 307180 h 3994506"/>
                  <a:gd name="connsiteX24" fmla="*/ 1910363 w 1940719"/>
                  <a:gd name="connsiteY24" fmla="*/ 307180 h 3994506"/>
                  <a:gd name="connsiteX25" fmla="*/ 1910363 w 1940719"/>
                  <a:gd name="connsiteY25" fmla="*/ 302347 h 3994506"/>
                  <a:gd name="connsiteX26" fmla="*/ 1637762 w 1940719"/>
                  <a:gd name="connsiteY26" fmla="*/ 29746 h 3994506"/>
                  <a:gd name="connsiteX27" fmla="*/ 302957 w 1940719"/>
                  <a:gd name="connsiteY27" fmla="*/ 29746 h 3994506"/>
                  <a:gd name="connsiteX28" fmla="*/ 30356 w 1940719"/>
                  <a:gd name="connsiteY28" fmla="*/ 302347 h 3994506"/>
                  <a:gd name="connsiteX29" fmla="*/ 30356 w 1940719"/>
                  <a:gd name="connsiteY29" fmla="*/ 307181 h 3994506"/>
                  <a:gd name="connsiteX30" fmla="*/ 0 w 1940719"/>
                  <a:gd name="connsiteY30" fmla="*/ 307181 h 3994506"/>
                  <a:gd name="connsiteX31" fmla="*/ 0 w 1940719"/>
                  <a:gd name="connsiteY31" fmla="*/ 293689 h 3994506"/>
                  <a:gd name="connsiteX32" fmla="*/ 293689 w 1940719"/>
                  <a:gd name="connsiteY32" fmla="*/ 0 h 39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719" h="3994506">
                    <a:moveTo>
                      <a:pt x="1909618" y="3699556"/>
                    </a:moveTo>
                    <a:lnTo>
                      <a:pt x="1940719" y="3699556"/>
                    </a:lnTo>
                    <a:lnTo>
                      <a:pt x="1940719" y="3700817"/>
                    </a:lnTo>
                    <a:cubicBezTo>
                      <a:pt x="1940719" y="3863017"/>
                      <a:pt x="1809230" y="3994506"/>
                      <a:pt x="1647030" y="3994506"/>
                    </a:cubicBezTo>
                    <a:lnTo>
                      <a:pt x="293689" y="3994506"/>
                    </a:lnTo>
                    <a:cubicBezTo>
                      <a:pt x="131489" y="3994506"/>
                      <a:pt x="0" y="3863017"/>
                      <a:pt x="0" y="3700817"/>
                    </a:cubicBezTo>
                    <a:lnTo>
                      <a:pt x="0" y="3699557"/>
                    </a:lnTo>
                    <a:lnTo>
                      <a:pt x="31102" y="3699557"/>
                    </a:lnTo>
                    <a:lnTo>
                      <a:pt x="35894" y="3747099"/>
                    </a:lnTo>
                    <a:cubicBezTo>
                      <a:pt x="61314" y="3871318"/>
                      <a:pt x="171223" y="3964761"/>
                      <a:pt x="302957" y="3964761"/>
                    </a:cubicBezTo>
                    <a:lnTo>
                      <a:pt x="1637762" y="3964761"/>
                    </a:lnTo>
                    <a:cubicBezTo>
                      <a:pt x="1769496" y="3964761"/>
                      <a:pt x="1879406" y="3871318"/>
                      <a:pt x="1904825" y="3747099"/>
                    </a:cubicBezTo>
                    <a:close/>
                    <a:moveTo>
                      <a:pt x="0" y="377806"/>
                    </a:moveTo>
                    <a:lnTo>
                      <a:pt x="30356" y="377806"/>
                    </a:lnTo>
                    <a:lnTo>
                      <a:pt x="30356" y="3628932"/>
                    </a:lnTo>
                    <a:lnTo>
                      <a:pt x="0" y="3628932"/>
                    </a:lnTo>
                    <a:close/>
                    <a:moveTo>
                      <a:pt x="1910363" y="377805"/>
                    </a:moveTo>
                    <a:lnTo>
                      <a:pt x="1940719" y="377805"/>
                    </a:lnTo>
                    <a:lnTo>
                      <a:pt x="1940719" y="3628931"/>
                    </a:lnTo>
                    <a:lnTo>
                      <a:pt x="1910363" y="3628931"/>
                    </a:lnTo>
                    <a:close/>
                    <a:moveTo>
                      <a:pt x="293689" y="0"/>
                    </a:moveTo>
                    <a:lnTo>
                      <a:pt x="1647030" y="0"/>
                    </a:lnTo>
                    <a:cubicBezTo>
                      <a:pt x="1809230" y="0"/>
                      <a:pt x="1940719" y="131489"/>
                      <a:pt x="1940719" y="293689"/>
                    </a:cubicBezTo>
                    <a:lnTo>
                      <a:pt x="1940719" y="307180"/>
                    </a:lnTo>
                    <a:lnTo>
                      <a:pt x="1910363" y="307180"/>
                    </a:lnTo>
                    <a:lnTo>
                      <a:pt x="1910363" y="302347"/>
                    </a:lnTo>
                    <a:cubicBezTo>
                      <a:pt x="1910363" y="151794"/>
                      <a:pt x="1788315" y="29746"/>
                      <a:pt x="1637762" y="29746"/>
                    </a:cubicBezTo>
                    <a:lnTo>
                      <a:pt x="302957" y="29746"/>
                    </a:lnTo>
                    <a:cubicBezTo>
                      <a:pt x="152404" y="29746"/>
                      <a:pt x="30356" y="151794"/>
                      <a:pt x="30356" y="302347"/>
                    </a:cubicBezTo>
                    <a:lnTo>
                      <a:pt x="30356" y="307181"/>
                    </a:lnTo>
                    <a:lnTo>
                      <a:pt x="0" y="307181"/>
                    </a:lnTo>
                    <a:lnTo>
                      <a:pt x="0" y="293689"/>
                    </a:lnTo>
                    <a:cubicBezTo>
                      <a:pt x="0" y="131489"/>
                      <a:pt x="131489" y="0"/>
                      <a:pt x="293689" y="0"/>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3" name="Picture 205"/>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3437911" y="1114865"/>
                <a:ext cx="1678297" cy="80920"/>
              </a:xfrm>
              <a:prstGeom prst="rect">
                <a:avLst/>
              </a:prstGeom>
            </p:spPr>
          </p:pic>
        </p:grpSp>
        <p:grpSp>
          <p:nvGrpSpPr>
            <p:cNvPr id="105" name="Group 101"/>
            <p:cNvGrpSpPr/>
            <p:nvPr/>
          </p:nvGrpSpPr>
          <p:grpSpPr>
            <a:xfrm>
              <a:off x="3506250" y="1247027"/>
              <a:ext cx="1550596" cy="2787423"/>
              <a:chOff x="768631" y="1913282"/>
              <a:chExt cx="884139" cy="1589371"/>
            </a:xfrm>
          </p:grpSpPr>
          <p:sp>
            <p:nvSpPr>
              <p:cNvPr id="106" name="Rounded Rectangle 107"/>
              <p:cNvSpPr/>
              <p:nvPr/>
            </p:nvSpPr>
            <p:spPr>
              <a:xfrm>
                <a:off x="77099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07" name="Rounded Rectangle 108"/>
              <p:cNvSpPr/>
              <p:nvPr/>
            </p:nvSpPr>
            <p:spPr>
              <a:xfrm>
                <a:off x="100151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08" name="Rounded Rectangle 109"/>
              <p:cNvSpPr/>
              <p:nvPr/>
            </p:nvSpPr>
            <p:spPr>
              <a:xfrm>
                <a:off x="123203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09" name="Rounded Rectangle 110"/>
              <p:cNvSpPr/>
              <p:nvPr/>
            </p:nvSpPr>
            <p:spPr>
              <a:xfrm>
                <a:off x="1462550"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10" name="Rounded Rectangle 111"/>
              <p:cNvSpPr/>
              <p:nvPr/>
            </p:nvSpPr>
            <p:spPr>
              <a:xfrm>
                <a:off x="77099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11" name="Rounded Rectangle 112"/>
              <p:cNvSpPr/>
              <p:nvPr/>
            </p:nvSpPr>
            <p:spPr>
              <a:xfrm>
                <a:off x="100151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2" name="Rounded Rectangle 113"/>
              <p:cNvSpPr/>
              <p:nvPr/>
            </p:nvSpPr>
            <p:spPr>
              <a:xfrm>
                <a:off x="123203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13" name="Rounded Rectangle 114"/>
              <p:cNvSpPr/>
              <p:nvPr/>
            </p:nvSpPr>
            <p:spPr>
              <a:xfrm>
                <a:off x="1462550"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14" name="Rounded Rectangle 115"/>
              <p:cNvSpPr/>
              <p:nvPr/>
            </p:nvSpPr>
            <p:spPr>
              <a:xfrm>
                <a:off x="77099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15" name="Rounded Rectangle 116"/>
              <p:cNvSpPr/>
              <p:nvPr/>
            </p:nvSpPr>
            <p:spPr>
              <a:xfrm>
                <a:off x="100151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16" name="Rounded Rectangle 117"/>
              <p:cNvSpPr/>
              <p:nvPr/>
            </p:nvSpPr>
            <p:spPr>
              <a:xfrm>
                <a:off x="123203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17" name="Rounded Rectangle 118"/>
              <p:cNvSpPr/>
              <p:nvPr/>
            </p:nvSpPr>
            <p:spPr>
              <a:xfrm>
                <a:off x="1462550"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18" name="Rounded Rectangle 119"/>
              <p:cNvSpPr/>
              <p:nvPr/>
            </p:nvSpPr>
            <p:spPr>
              <a:xfrm>
                <a:off x="77099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19" name="Rounded Rectangle 120"/>
              <p:cNvSpPr/>
              <p:nvPr/>
            </p:nvSpPr>
            <p:spPr>
              <a:xfrm>
                <a:off x="100151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20" name="Rounded Rectangle 121"/>
              <p:cNvSpPr/>
              <p:nvPr/>
            </p:nvSpPr>
            <p:spPr>
              <a:xfrm>
                <a:off x="768631"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21" name="Rounded Rectangle 122"/>
              <p:cNvSpPr/>
              <p:nvPr/>
            </p:nvSpPr>
            <p:spPr>
              <a:xfrm>
                <a:off x="99915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22" name="Rounded Rectangle 123"/>
              <p:cNvSpPr/>
              <p:nvPr/>
            </p:nvSpPr>
            <p:spPr>
              <a:xfrm>
                <a:off x="122967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23" name="Rounded Rectangle 124"/>
              <p:cNvSpPr/>
              <p:nvPr/>
            </p:nvSpPr>
            <p:spPr>
              <a:xfrm>
                <a:off x="146019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grpSp>
      </p:grpSp>
      <p:sp>
        <p:nvSpPr>
          <p:cNvPr id="140" name="TextBox 23"/>
          <p:cNvSpPr txBox="1"/>
          <p:nvPr/>
        </p:nvSpPr>
        <p:spPr>
          <a:xfrm>
            <a:off x="1747771" y="2983202"/>
            <a:ext cx="1410381" cy="638484"/>
          </a:xfrm>
          <a:prstGeom prst="wedgeRoundRectCallout">
            <a:avLst>
              <a:gd name="adj1" fmla="val -14525"/>
              <a:gd name="adj2" fmla="val -75742"/>
              <a:gd name="adj3" fmla="val 16667"/>
            </a:avLst>
          </a:prstGeom>
          <a:solidFill>
            <a:schemeClr val="bg1"/>
          </a:solidFill>
          <a:ln w="12700">
            <a:solidFill>
              <a:schemeClr val="tx1"/>
            </a:solidFill>
          </a:ln>
        </p:spPr>
        <p:txBody>
          <a:bodyPr wrap="square" lIns="68589" tIns="34295" rIns="68589" bIns="3429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altLang="en-US" sz="1100" dirty="0" smtClean="0">
                <a:solidFill>
                  <a:srgbClr val="6CC04A"/>
                </a:solidFill>
              </a:rPr>
              <a:t>隣の</a:t>
            </a:r>
            <a:r>
              <a:rPr lang="en-US" altLang="ja-JP" sz="1100" dirty="0" smtClean="0">
                <a:solidFill>
                  <a:srgbClr val="6CC04A"/>
                </a:solidFill>
              </a:rPr>
              <a:t> AP</a:t>
            </a:r>
            <a:r>
              <a:rPr lang="ja-JP" altLang="en-US" sz="1100" dirty="0" smtClean="0">
                <a:solidFill>
                  <a:srgbClr val="6CC04A"/>
                </a:solidFill>
              </a:rPr>
              <a:t> </a:t>
            </a:r>
            <a:r>
              <a:rPr lang="en-US" altLang="ja-JP" sz="1100" dirty="0" smtClean="0">
                <a:solidFill>
                  <a:srgbClr val="6CC04A"/>
                </a:solidFill>
              </a:rPr>
              <a:t>(WLC</a:t>
            </a:r>
            <a:r>
              <a:rPr lang="ja-JP" altLang="en-US" sz="1100" dirty="0" smtClean="0">
                <a:solidFill>
                  <a:srgbClr val="6CC04A"/>
                </a:solidFill>
              </a:rPr>
              <a:t>）</a:t>
            </a:r>
            <a:r>
              <a:rPr lang="en-US" altLang="ja-JP" sz="1100" dirty="0" smtClean="0">
                <a:solidFill>
                  <a:srgbClr val="6CC04A"/>
                </a:solidFill>
              </a:rPr>
              <a:t> </a:t>
            </a:r>
            <a:r>
              <a:rPr lang="ja-JP" altLang="en-US" sz="1100" dirty="0" smtClean="0">
                <a:solidFill>
                  <a:srgbClr val="6CC04A"/>
                </a:solidFill>
              </a:rPr>
              <a:t>から聞いてます。手続き簡素化しますね。</a:t>
            </a:r>
            <a:endParaRPr lang="en-US" sz="1100" dirty="0">
              <a:solidFill>
                <a:srgbClr val="6CC04A"/>
              </a:solidFill>
            </a:endParaRPr>
          </a:p>
        </p:txBody>
      </p:sp>
      <p:sp>
        <p:nvSpPr>
          <p:cNvPr id="141" name="TextBox 23"/>
          <p:cNvSpPr txBox="1"/>
          <p:nvPr/>
        </p:nvSpPr>
        <p:spPr>
          <a:xfrm>
            <a:off x="4300393" y="3120567"/>
            <a:ext cx="834560" cy="451199"/>
          </a:xfrm>
          <a:prstGeom prst="wedgeRoundRectCallout">
            <a:avLst>
              <a:gd name="adj1" fmla="val -41219"/>
              <a:gd name="adj2" fmla="val -79643"/>
              <a:gd name="adj3" fmla="val 16667"/>
            </a:avLst>
          </a:prstGeom>
          <a:solidFill>
            <a:schemeClr val="bg1"/>
          </a:solidFill>
          <a:ln w="12700">
            <a:solidFill>
              <a:schemeClr val="tx1"/>
            </a:solidFill>
          </a:ln>
        </p:spPr>
        <p:txBody>
          <a:bodyPr wrap="square" lIns="68589" tIns="34295" rIns="68589" bIns="3429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altLang="en-US" sz="1100" dirty="0">
                <a:solidFill>
                  <a:srgbClr val="6CC04A"/>
                </a:solidFill>
              </a:rPr>
              <a:t>ベスト</a:t>
            </a:r>
            <a:r>
              <a:rPr lang="en-US" altLang="ja-JP" sz="1100" dirty="0">
                <a:solidFill>
                  <a:srgbClr val="6CC04A"/>
                </a:solidFill>
              </a:rPr>
              <a:t>6</a:t>
            </a:r>
            <a:r>
              <a:rPr lang="ja-JP" altLang="en-US" sz="1100" dirty="0">
                <a:solidFill>
                  <a:srgbClr val="6CC04A"/>
                </a:solidFill>
              </a:rPr>
              <a:t>は</a:t>
            </a:r>
            <a:br>
              <a:rPr lang="ja-JP" altLang="en-US" sz="1100" dirty="0">
                <a:solidFill>
                  <a:srgbClr val="6CC04A"/>
                </a:solidFill>
              </a:rPr>
            </a:br>
            <a:r>
              <a:rPr lang="ja-JP" altLang="en-US" sz="1100" dirty="0">
                <a:solidFill>
                  <a:srgbClr val="6CC04A"/>
                </a:solidFill>
              </a:rPr>
              <a:t>これです</a:t>
            </a:r>
            <a:endParaRPr lang="en-US" sz="1100" dirty="0">
              <a:solidFill>
                <a:srgbClr val="6CC04A"/>
              </a:solidFill>
            </a:endParaRPr>
          </a:p>
        </p:txBody>
      </p:sp>
      <p:sp>
        <p:nvSpPr>
          <p:cNvPr id="143" name="正方形/長方形 142"/>
          <p:cNvSpPr/>
          <p:nvPr/>
        </p:nvSpPr>
        <p:spPr>
          <a:xfrm>
            <a:off x="431800" y="898218"/>
            <a:ext cx="3125792" cy="461665"/>
          </a:xfrm>
          <a:prstGeom prst="rect">
            <a:avLst/>
          </a:prstGeom>
        </p:spPr>
        <p:txBody>
          <a:bodyPr wrap="none">
            <a:spAutoFit/>
          </a:bodyPr>
          <a:lstStyle/>
          <a:p>
            <a:r>
              <a:rPr lang="en-US" altLang="ja-JP" sz="2400" dirty="0">
                <a:solidFill>
                  <a:srgbClr val="4D4D4C"/>
                </a:solidFill>
                <a:ea typeface="ＭＳ Ｐゴシック" pitchFamily="34" charset="-128"/>
                <a:cs typeface=""/>
              </a:rPr>
              <a:t>802.11r/k/v </a:t>
            </a:r>
            <a:r>
              <a:rPr lang="ja-JP" altLang="en-US" sz="2400" dirty="0">
                <a:solidFill>
                  <a:srgbClr val="4D4D4C"/>
                </a:solidFill>
                <a:ea typeface="ＭＳ Ｐゴシック" pitchFamily="34" charset="-128"/>
                <a:cs typeface=""/>
              </a:rPr>
              <a:t>のイメージ</a:t>
            </a:r>
          </a:p>
        </p:txBody>
      </p:sp>
      <p:sp>
        <p:nvSpPr>
          <p:cNvPr id="136" name="Rounded Rectangular Callout 42"/>
          <p:cNvSpPr/>
          <p:nvPr/>
        </p:nvSpPr>
        <p:spPr>
          <a:xfrm>
            <a:off x="3760455" y="1968481"/>
            <a:ext cx="1210770" cy="475072"/>
          </a:xfrm>
          <a:prstGeom prst="wedgeRoundRectCallout">
            <a:avLst>
              <a:gd name="adj1" fmla="val 46802"/>
              <a:gd name="adj2" fmla="val 75583"/>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14337C"/>
                </a:solidFill>
              </a:rPr>
              <a:t>次の</a:t>
            </a:r>
            <a:r>
              <a:rPr lang="en-US" altLang="ja-JP" sz="1200" dirty="0" smtClean="0">
                <a:solidFill>
                  <a:srgbClr val="14337C"/>
                </a:solidFill>
              </a:rPr>
              <a:t>AP</a:t>
            </a:r>
            <a:r>
              <a:rPr lang="ja-JP" altLang="en-US" sz="1200" dirty="0" smtClean="0">
                <a:solidFill>
                  <a:srgbClr val="14337C"/>
                </a:solidFill>
              </a:rPr>
              <a:t>はどれがお薦めですか</a:t>
            </a:r>
            <a:r>
              <a:rPr lang="en-US" altLang="ja-JP" sz="1200" dirty="0" smtClean="0">
                <a:solidFill>
                  <a:srgbClr val="14337C"/>
                </a:solidFill>
              </a:rPr>
              <a:t>?</a:t>
            </a:r>
            <a:endParaRPr lang="en-US" sz="1200" dirty="0" smtClean="0">
              <a:solidFill>
                <a:srgbClr val="14337C"/>
              </a:solidFill>
            </a:endParaRPr>
          </a:p>
        </p:txBody>
      </p:sp>
      <p:sp>
        <p:nvSpPr>
          <p:cNvPr id="144" name="TextBox 38"/>
          <p:cNvSpPr txBox="1"/>
          <p:nvPr/>
        </p:nvSpPr>
        <p:spPr>
          <a:xfrm>
            <a:off x="4176372" y="1365814"/>
            <a:ext cx="1031583" cy="377036"/>
          </a:xfrm>
          <a:prstGeom prst="rect">
            <a:avLst/>
          </a:prstGeom>
          <a:noFill/>
        </p:spPr>
        <p:txBody>
          <a:bodyPr wrap="none" lIns="68589" tIns="34295" rIns="68589" bIns="34295" rtlCol="0">
            <a:spAutoFit/>
          </a:bodyPr>
          <a:lstStyle/>
          <a:p>
            <a:r>
              <a:rPr lang="en-US" sz="2000" dirty="0" smtClean="0">
                <a:solidFill>
                  <a:srgbClr val="14337C"/>
                </a:solidFill>
                <a:ea typeface="ＭＳ Ｐゴシック" pitchFamily="34" charset="-128"/>
                <a:cs typeface=""/>
              </a:rPr>
              <a:t>802.11</a:t>
            </a:r>
            <a:r>
              <a:rPr lang="en-US" altLang="ja-JP" sz="2000" dirty="0" smtClean="0">
                <a:solidFill>
                  <a:srgbClr val="14337C"/>
                </a:solidFill>
                <a:ea typeface="ＭＳ Ｐゴシック" pitchFamily="34" charset="-128"/>
                <a:cs typeface=""/>
              </a:rPr>
              <a:t>k</a:t>
            </a:r>
            <a:endParaRPr lang="en-US" sz="2000" dirty="0">
              <a:solidFill>
                <a:srgbClr val="14337C"/>
              </a:solidFill>
              <a:ea typeface="ＭＳ Ｐゴシック" pitchFamily="34" charset="-128"/>
              <a:cs typeface=""/>
            </a:endParaRPr>
          </a:p>
        </p:txBody>
      </p:sp>
      <p:sp>
        <p:nvSpPr>
          <p:cNvPr id="145" name="TextBox 38"/>
          <p:cNvSpPr txBox="1"/>
          <p:nvPr/>
        </p:nvSpPr>
        <p:spPr>
          <a:xfrm>
            <a:off x="6932041" y="1365814"/>
            <a:ext cx="1031583" cy="377036"/>
          </a:xfrm>
          <a:prstGeom prst="rect">
            <a:avLst/>
          </a:prstGeom>
          <a:noFill/>
        </p:spPr>
        <p:txBody>
          <a:bodyPr wrap="none" lIns="68589" tIns="34295" rIns="68589" bIns="34295" rtlCol="0">
            <a:spAutoFit/>
          </a:bodyPr>
          <a:lstStyle/>
          <a:p>
            <a:r>
              <a:rPr lang="en-US" sz="2000" dirty="0" smtClean="0">
                <a:solidFill>
                  <a:srgbClr val="14337C"/>
                </a:solidFill>
                <a:ea typeface="ＭＳ Ｐゴシック" pitchFamily="34" charset="-128"/>
                <a:cs typeface=""/>
              </a:rPr>
              <a:t>802.11</a:t>
            </a:r>
            <a:r>
              <a:rPr lang="en-US" altLang="ja-JP" sz="2000" dirty="0" smtClean="0">
                <a:solidFill>
                  <a:srgbClr val="14337C"/>
                </a:solidFill>
                <a:ea typeface="ＭＳ Ｐゴシック" pitchFamily="34" charset="-128"/>
                <a:cs typeface=""/>
              </a:rPr>
              <a:t>v</a:t>
            </a:r>
            <a:endParaRPr lang="en-US" sz="2000" dirty="0">
              <a:solidFill>
                <a:srgbClr val="14337C"/>
              </a:solidFill>
              <a:ea typeface="ＭＳ Ｐゴシック" pitchFamily="34" charset="-128"/>
              <a:cs typeface=""/>
            </a:endParaRPr>
          </a:p>
        </p:txBody>
      </p:sp>
      <p:grpSp>
        <p:nvGrpSpPr>
          <p:cNvPr id="146" name="Group 98"/>
          <p:cNvGrpSpPr>
            <a:grpSpLocks noChangeAspect="1"/>
          </p:cNvGrpSpPr>
          <p:nvPr/>
        </p:nvGrpSpPr>
        <p:grpSpPr>
          <a:xfrm>
            <a:off x="6444089" y="2154966"/>
            <a:ext cx="356907" cy="734607"/>
            <a:chOff x="3311126" y="611981"/>
            <a:chExt cx="1940721" cy="3994506"/>
          </a:xfrm>
        </p:grpSpPr>
        <p:grpSp>
          <p:nvGrpSpPr>
            <p:cNvPr id="147" name="Group 99"/>
            <p:cNvGrpSpPr/>
            <p:nvPr/>
          </p:nvGrpSpPr>
          <p:grpSpPr>
            <a:xfrm>
              <a:off x="3311126" y="611981"/>
              <a:ext cx="1940721" cy="3994506"/>
              <a:chOff x="3311126" y="611981"/>
              <a:chExt cx="1940721" cy="3994506"/>
            </a:xfrm>
          </p:grpSpPr>
          <p:sp>
            <p:nvSpPr>
              <p:cNvPr id="167" name="Rounded Rectangle 125"/>
              <p:cNvSpPr/>
              <p:nvPr/>
            </p:nvSpPr>
            <p:spPr>
              <a:xfrm>
                <a:off x="3311126" y="611981"/>
                <a:ext cx="1940719" cy="3994506"/>
              </a:xfrm>
              <a:prstGeom prst="roundRect">
                <a:avLst>
                  <a:gd name="adj" fmla="val 15133"/>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8" name="Rectangle 197"/>
              <p:cNvSpPr/>
              <p:nvPr/>
            </p:nvSpPr>
            <p:spPr>
              <a:xfrm>
                <a:off x="3427097" y="1096963"/>
                <a:ext cx="1710054" cy="3030536"/>
              </a:xfrm>
              <a:prstGeom prst="rect">
                <a:avLst/>
              </a:prstGeom>
              <a:gradFill flip="none" rotWithShape="1">
                <a:gsLst>
                  <a:gs pos="0">
                    <a:schemeClr val="accent1"/>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9" name="Rectangle 198"/>
              <p:cNvSpPr/>
              <p:nvPr/>
            </p:nvSpPr>
            <p:spPr>
              <a:xfrm>
                <a:off x="3427097" y="3635001"/>
                <a:ext cx="1710054" cy="492497"/>
              </a:xfrm>
              <a:prstGeom prst="rect">
                <a:avLst/>
              </a:prstGeom>
              <a:solidFill>
                <a:schemeClr val="bg1">
                  <a:alpha val="2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0" name="Rounded Rectangle 199"/>
              <p:cNvSpPr/>
              <p:nvPr/>
            </p:nvSpPr>
            <p:spPr>
              <a:xfrm>
                <a:off x="3341483" y="641727"/>
                <a:ext cx="1880007" cy="3935015"/>
              </a:xfrm>
              <a:prstGeom prst="roundRect">
                <a:avLst>
                  <a:gd name="adj" fmla="val 14500"/>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1" name="Rounded Rectangle 200"/>
              <p:cNvSpPr/>
              <p:nvPr/>
            </p:nvSpPr>
            <p:spPr>
              <a:xfrm>
                <a:off x="4128826" y="848489"/>
                <a:ext cx="308633" cy="27432"/>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2" name="Oval 201"/>
              <p:cNvSpPr/>
              <p:nvPr/>
            </p:nvSpPr>
            <p:spPr>
              <a:xfrm>
                <a:off x="3940528" y="832318"/>
                <a:ext cx="63032" cy="6303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3" name="Oval 202"/>
              <p:cNvSpPr/>
              <p:nvPr/>
            </p:nvSpPr>
            <p:spPr>
              <a:xfrm>
                <a:off x="4261126" y="717150"/>
                <a:ext cx="45719"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4" name="Oval 203"/>
              <p:cNvSpPr/>
              <p:nvPr/>
            </p:nvSpPr>
            <p:spPr>
              <a:xfrm>
                <a:off x="4137291" y="4204536"/>
                <a:ext cx="288258" cy="288258"/>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5" name="Freeform 204"/>
              <p:cNvSpPr/>
              <p:nvPr/>
            </p:nvSpPr>
            <p:spPr>
              <a:xfrm>
                <a:off x="3311128" y="611981"/>
                <a:ext cx="1940719" cy="3994506"/>
              </a:xfrm>
              <a:custGeom>
                <a:avLst/>
                <a:gdLst>
                  <a:gd name="connsiteX0" fmla="*/ 1909618 w 1940719"/>
                  <a:gd name="connsiteY0" fmla="*/ 3699556 h 3994506"/>
                  <a:gd name="connsiteX1" fmla="*/ 1940719 w 1940719"/>
                  <a:gd name="connsiteY1" fmla="*/ 3699556 h 3994506"/>
                  <a:gd name="connsiteX2" fmla="*/ 1940719 w 1940719"/>
                  <a:gd name="connsiteY2" fmla="*/ 3700817 h 3994506"/>
                  <a:gd name="connsiteX3" fmla="*/ 1647030 w 1940719"/>
                  <a:gd name="connsiteY3" fmla="*/ 3994506 h 3994506"/>
                  <a:gd name="connsiteX4" fmla="*/ 293689 w 1940719"/>
                  <a:gd name="connsiteY4" fmla="*/ 3994506 h 3994506"/>
                  <a:gd name="connsiteX5" fmla="*/ 0 w 1940719"/>
                  <a:gd name="connsiteY5" fmla="*/ 3700817 h 3994506"/>
                  <a:gd name="connsiteX6" fmla="*/ 0 w 1940719"/>
                  <a:gd name="connsiteY6" fmla="*/ 3699557 h 3994506"/>
                  <a:gd name="connsiteX7" fmla="*/ 31102 w 1940719"/>
                  <a:gd name="connsiteY7" fmla="*/ 3699557 h 3994506"/>
                  <a:gd name="connsiteX8" fmla="*/ 35894 w 1940719"/>
                  <a:gd name="connsiteY8" fmla="*/ 3747099 h 3994506"/>
                  <a:gd name="connsiteX9" fmla="*/ 302957 w 1940719"/>
                  <a:gd name="connsiteY9" fmla="*/ 3964761 h 3994506"/>
                  <a:gd name="connsiteX10" fmla="*/ 1637762 w 1940719"/>
                  <a:gd name="connsiteY10" fmla="*/ 3964761 h 3994506"/>
                  <a:gd name="connsiteX11" fmla="*/ 1904825 w 1940719"/>
                  <a:gd name="connsiteY11" fmla="*/ 3747099 h 3994506"/>
                  <a:gd name="connsiteX12" fmla="*/ 0 w 1940719"/>
                  <a:gd name="connsiteY12" fmla="*/ 377806 h 3994506"/>
                  <a:gd name="connsiteX13" fmla="*/ 30356 w 1940719"/>
                  <a:gd name="connsiteY13" fmla="*/ 377806 h 3994506"/>
                  <a:gd name="connsiteX14" fmla="*/ 30356 w 1940719"/>
                  <a:gd name="connsiteY14" fmla="*/ 3628932 h 3994506"/>
                  <a:gd name="connsiteX15" fmla="*/ 0 w 1940719"/>
                  <a:gd name="connsiteY15" fmla="*/ 3628932 h 3994506"/>
                  <a:gd name="connsiteX16" fmla="*/ 1910363 w 1940719"/>
                  <a:gd name="connsiteY16" fmla="*/ 377805 h 3994506"/>
                  <a:gd name="connsiteX17" fmla="*/ 1940719 w 1940719"/>
                  <a:gd name="connsiteY17" fmla="*/ 377805 h 3994506"/>
                  <a:gd name="connsiteX18" fmla="*/ 1940719 w 1940719"/>
                  <a:gd name="connsiteY18" fmla="*/ 3628931 h 3994506"/>
                  <a:gd name="connsiteX19" fmla="*/ 1910363 w 1940719"/>
                  <a:gd name="connsiteY19" fmla="*/ 3628931 h 3994506"/>
                  <a:gd name="connsiteX20" fmla="*/ 293689 w 1940719"/>
                  <a:gd name="connsiteY20" fmla="*/ 0 h 3994506"/>
                  <a:gd name="connsiteX21" fmla="*/ 1647030 w 1940719"/>
                  <a:gd name="connsiteY21" fmla="*/ 0 h 3994506"/>
                  <a:gd name="connsiteX22" fmla="*/ 1940719 w 1940719"/>
                  <a:gd name="connsiteY22" fmla="*/ 293689 h 3994506"/>
                  <a:gd name="connsiteX23" fmla="*/ 1940719 w 1940719"/>
                  <a:gd name="connsiteY23" fmla="*/ 307180 h 3994506"/>
                  <a:gd name="connsiteX24" fmla="*/ 1910363 w 1940719"/>
                  <a:gd name="connsiteY24" fmla="*/ 307180 h 3994506"/>
                  <a:gd name="connsiteX25" fmla="*/ 1910363 w 1940719"/>
                  <a:gd name="connsiteY25" fmla="*/ 302347 h 3994506"/>
                  <a:gd name="connsiteX26" fmla="*/ 1637762 w 1940719"/>
                  <a:gd name="connsiteY26" fmla="*/ 29746 h 3994506"/>
                  <a:gd name="connsiteX27" fmla="*/ 302957 w 1940719"/>
                  <a:gd name="connsiteY27" fmla="*/ 29746 h 3994506"/>
                  <a:gd name="connsiteX28" fmla="*/ 30356 w 1940719"/>
                  <a:gd name="connsiteY28" fmla="*/ 302347 h 3994506"/>
                  <a:gd name="connsiteX29" fmla="*/ 30356 w 1940719"/>
                  <a:gd name="connsiteY29" fmla="*/ 307181 h 3994506"/>
                  <a:gd name="connsiteX30" fmla="*/ 0 w 1940719"/>
                  <a:gd name="connsiteY30" fmla="*/ 307181 h 3994506"/>
                  <a:gd name="connsiteX31" fmla="*/ 0 w 1940719"/>
                  <a:gd name="connsiteY31" fmla="*/ 293689 h 3994506"/>
                  <a:gd name="connsiteX32" fmla="*/ 293689 w 1940719"/>
                  <a:gd name="connsiteY32" fmla="*/ 0 h 39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719" h="3994506">
                    <a:moveTo>
                      <a:pt x="1909618" y="3699556"/>
                    </a:moveTo>
                    <a:lnTo>
                      <a:pt x="1940719" y="3699556"/>
                    </a:lnTo>
                    <a:lnTo>
                      <a:pt x="1940719" y="3700817"/>
                    </a:lnTo>
                    <a:cubicBezTo>
                      <a:pt x="1940719" y="3863017"/>
                      <a:pt x="1809230" y="3994506"/>
                      <a:pt x="1647030" y="3994506"/>
                    </a:cubicBezTo>
                    <a:lnTo>
                      <a:pt x="293689" y="3994506"/>
                    </a:lnTo>
                    <a:cubicBezTo>
                      <a:pt x="131489" y="3994506"/>
                      <a:pt x="0" y="3863017"/>
                      <a:pt x="0" y="3700817"/>
                    </a:cubicBezTo>
                    <a:lnTo>
                      <a:pt x="0" y="3699557"/>
                    </a:lnTo>
                    <a:lnTo>
                      <a:pt x="31102" y="3699557"/>
                    </a:lnTo>
                    <a:lnTo>
                      <a:pt x="35894" y="3747099"/>
                    </a:lnTo>
                    <a:cubicBezTo>
                      <a:pt x="61314" y="3871318"/>
                      <a:pt x="171223" y="3964761"/>
                      <a:pt x="302957" y="3964761"/>
                    </a:cubicBezTo>
                    <a:lnTo>
                      <a:pt x="1637762" y="3964761"/>
                    </a:lnTo>
                    <a:cubicBezTo>
                      <a:pt x="1769496" y="3964761"/>
                      <a:pt x="1879406" y="3871318"/>
                      <a:pt x="1904825" y="3747099"/>
                    </a:cubicBezTo>
                    <a:close/>
                    <a:moveTo>
                      <a:pt x="0" y="377806"/>
                    </a:moveTo>
                    <a:lnTo>
                      <a:pt x="30356" y="377806"/>
                    </a:lnTo>
                    <a:lnTo>
                      <a:pt x="30356" y="3628932"/>
                    </a:lnTo>
                    <a:lnTo>
                      <a:pt x="0" y="3628932"/>
                    </a:lnTo>
                    <a:close/>
                    <a:moveTo>
                      <a:pt x="1910363" y="377805"/>
                    </a:moveTo>
                    <a:lnTo>
                      <a:pt x="1940719" y="377805"/>
                    </a:lnTo>
                    <a:lnTo>
                      <a:pt x="1940719" y="3628931"/>
                    </a:lnTo>
                    <a:lnTo>
                      <a:pt x="1910363" y="3628931"/>
                    </a:lnTo>
                    <a:close/>
                    <a:moveTo>
                      <a:pt x="293689" y="0"/>
                    </a:moveTo>
                    <a:lnTo>
                      <a:pt x="1647030" y="0"/>
                    </a:lnTo>
                    <a:cubicBezTo>
                      <a:pt x="1809230" y="0"/>
                      <a:pt x="1940719" y="131489"/>
                      <a:pt x="1940719" y="293689"/>
                    </a:cubicBezTo>
                    <a:lnTo>
                      <a:pt x="1940719" y="307180"/>
                    </a:lnTo>
                    <a:lnTo>
                      <a:pt x="1910363" y="307180"/>
                    </a:lnTo>
                    <a:lnTo>
                      <a:pt x="1910363" y="302347"/>
                    </a:lnTo>
                    <a:cubicBezTo>
                      <a:pt x="1910363" y="151794"/>
                      <a:pt x="1788315" y="29746"/>
                      <a:pt x="1637762" y="29746"/>
                    </a:cubicBezTo>
                    <a:lnTo>
                      <a:pt x="302957" y="29746"/>
                    </a:lnTo>
                    <a:cubicBezTo>
                      <a:pt x="152404" y="29746"/>
                      <a:pt x="30356" y="151794"/>
                      <a:pt x="30356" y="302347"/>
                    </a:cubicBezTo>
                    <a:lnTo>
                      <a:pt x="30356" y="307181"/>
                    </a:lnTo>
                    <a:lnTo>
                      <a:pt x="0" y="307181"/>
                    </a:lnTo>
                    <a:lnTo>
                      <a:pt x="0" y="293689"/>
                    </a:lnTo>
                    <a:cubicBezTo>
                      <a:pt x="0" y="131489"/>
                      <a:pt x="131489" y="0"/>
                      <a:pt x="293689" y="0"/>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6" name="Picture 205"/>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3437911" y="1114865"/>
                <a:ext cx="1678297" cy="80920"/>
              </a:xfrm>
              <a:prstGeom prst="rect">
                <a:avLst/>
              </a:prstGeom>
            </p:spPr>
          </p:pic>
        </p:grpSp>
        <p:grpSp>
          <p:nvGrpSpPr>
            <p:cNvPr id="148" name="Group 101"/>
            <p:cNvGrpSpPr/>
            <p:nvPr/>
          </p:nvGrpSpPr>
          <p:grpSpPr>
            <a:xfrm>
              <a:off x="3506250" y="1247027"/>
              <a:ext cx="1550596" cy="2787423"/>
              <a:chOff x="768631" y="1913282"/>
              <a:chExt cx="884139" cy="1589371"/>
            </a:xfrm>
          </p:grpSpPr>
          <p:sp>
            <p:nvSpPr>
              <p:cNvPr id="149" name="Rounded Rectangle 107"/>
              <p:cNvSpPr/>
              <p:nvPr/>
            </p:nvSpPr>
            <p:spPr>
              <a:xfrm>
                <a:off x="77099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50" name="Rounded Rectangle 108"/>
              <p:cNvSpPr/>
              <p:nvPr/>
            </p:nvSpPr>
            <p:spPr>
              <a:xfrm>
                <a:off x="100151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51" name="Rounded Rectangle 109"/>
              <p:cNvSpPr/>
              <p:nvPr/>
            </p:nvSpPr>
            <p:spPr>
              <a:xfrm>
                <a:off x="123203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52" name="Rounded Rectangle 110"/>
              <p:cNvSpPr/>
              <p:nvPr/>
            </p:nvSpPr>
            <p:spPr>
              <a:xfrm>
                <a:off x="1462550"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53" name="Rounded Rectangle 111"/>
              <p:cNvSpPr/>
              <p:nvPr/>
            </p:nvSpPr>
            <p:spPr>
              <a:xfrm>
                <a:off x="77099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54" name="Rounded Rectangle 112"/>
              <p:cNvSpPr/>
              <p:nvPr/>
            </p:nvSpPr>
            <p:spPr>
              <a:xfrm>
                <a:off x="100151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5" name="Rounded Rectangle 113"/>
              <p:cNvSpPr/>
              <p:nvPr/>
            </p:nvSpPr>
            <p:spPr>
              <a:xfrm>
                <a:off x="123203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56" name="Rounded Rectangle 114"/>
              <p:cNvSpPr/>
              <p:nvPr/>
            </p:nvSpPr>
            <p:spPr>
              <a:xfrm>
                <a:off x="1462550"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57" name="Rounded Rectangle 115"/>
              <p:cNvSpPr/>
              <p:nvPr/>
            </p:nvSpPr>
            <p:spPr>
              <a:xfrm>
                <a:off x="77099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58" name="Rounded Rectangle 116"/>
              <p:cNvSpPr/>
              <p:nvPr/>
            </p:nvSpPr>
            <p:spPr>
              <a:xfrm>
                <a:off x="100151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59" name="Rounded Rectangle 117"/>
              <p:cNvSpPr/>
              <p:nvPr/>
            </p:nvSpPr>
            <p:spPr>
              <a:xfrm>
                <a:off x="123203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60" name="Rounded Rectangle 118"/>
              <p:cNvSpPr/>
              <p:nvPr/>
            </p:nvSpPr>
            <p:spPr>
              <a:xfrm>
                <a:off x="1462550"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61" name="Rounded Rectangle 119"/>
              <p:cNvSpPr/>
              <p:nvPr/>
            </p:nvSpPr>
            <p:spPr>
              <a:xfrm>
                <a:off x="77099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62" name="Rounded Rectangle 120"/>
              <p:cNvSpPr/>
              <p:nvPr/>
            </p:nvSpPr>
            <p:spPr>
              <a:xfrm>
                <a:off x="100151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63" name="Rounded Rectangle 121"/>
              <p:cNvSpPr/>
              <p:nvPr/>
            </p:nvSpPr>
            <p:spPr>
              <a:xfrm>
                <a:off x="768631"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64" name="Rounded Rectangle 122"/>
              <p:cNvSpPr/>
              <p:nvPr/>
            </p:nvSpPr>
            <p:spPr>
              <a:xfrm>
                <a:off x="99915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65" name="Rounded Rectangle 123"/>
              <p:cNvSpPr/>
              <p:nvPr/>
            </p:nvSpPr>
            <p:spPr>
              <a:xfrm>
                <a:off x="122967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66" name="Rounded Rectangle 124"/>
              <p:cNvSpPr/>
              <p:nvPr/>
            </p:nvSpPr>
            <p:spPr>
              <a:xfrm>
                <a:off x="146019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grpSp>
      </p:grpSp>
      <p:grpSp>
        <p:nvGrpSpPr>
          <p:cNvPr id="177" name="Group 98"/>
          <p:cNvGrpSpPr>
            <a:grpSpLocks noChangeAspect="1"/>
          </p:cNvGrpSpPr>
          <p:nvPr/>
        </p:nvGrpSpPr>
        <p:grpSpPr>
          <a:xfrm>
            <a:off x="7876544" y="2834476"/>
            <a:ext cx="356907" cy="734607"/>
            <a:chOff x="3311126" y="611981"/>
            <a:chExt cx="1940721" cy="3994506"/>
          </a:xfrm>
        </p:grpSpPr>
        <p:grpSp>
          <p:nvGrpSpPr>
            <p:cNvPr id="178" name="Group 99"/>
            <p:cNvGrpSpPr/>
            <p:nvPr/>
          </p:nvGrpSpPr>
          <p:grpSpPr>
            <a:xfrm>
              <a:off x="3311126" y="611981"/>
              <a:ext cx="1940721" cy="3994506"/>
              <a:chOff x="3311126" y="611981"/>
              <a:chExt cx="1940721" cy="3994506"/>
            </a:xfrm>
          </p:grpSpPr>
          <p:sp>
            <p:nvSpPr>
              <p:cNvPr id="198" name="Rounded Rectangle 125"/>
              <p:cNvSpPr/>
              <p:nvPr/>
            </p:nvSpPr>
            <p:spPr>
              <a:xfrm>
                <a:off x="3311126" y="611981"/>
                <a:ext cx="1940719" cy="3994506"/>
              </a:xfrm>
              <a:prstGeom prst="roundRect">
                <a:avLst>
                  <a:gd name="adj" fmla="val 15133"/>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9" name="Rectangle 197"/>
              <p:cNvSpPr/>
              <p:nvPr/>
            </p:nvSpPr>
            <p:spPr>
              <a:xfrm>
                <a:off x="3427097" y="1096963"/>
                <a:ext cx="1710054" cy="3030536"/>
              </a:xfrm>
              <a:prstGeom prst="rect">
                <a:avLst/>
              </a:prstGeom>
              <a:gradFill flip="none" rotWithShape="1">
                <a:gsLst>
                  <a:gs pos="0">
                    <a:schemeClr val="accent1"/>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0" name="Rectangle 198"/>
              <p:cNvSpPr/>
              <p:nvPr/>
            </p:nvSpPr>
            <p:spPr>
              <a:xfrm>
                <a:off x="3427097" y="3635001"/>
                <a:ext cx="1710054" cy="492497"/>
              </a:xfrm>
              <a:prstGeom prst="rect">
                <a:avLst/>
              </a:prstGeom>
              <a:solidFill>
                <a:schemeClr val="bg1">
                  <a:alpha val="2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1" name="Rounded Rectangle 199"/>
              <p:cNvSpPr/>
              <p:nvPr/>
            </p:nvSpPr>
            <p:spPr>
              <a:xfrm>
                <a:off x="3341483" y="641727"/>
                <a:ext cx="1880007" cy="3935015"/>
              </a:xfrm>
              <a:prstGeom prst="roundRect">
                <a:avLst>
                  <a:gd name="adj" fmla="val 14500"/>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2" name="Rounded Rectangle 200"/>
              <p:cNvSpPr/>
              <p:nvPr/>
            </p:nvSpPr>
            <p:spPr>
              <a:xfrm>
                <a:off x="4128826" y="848489"/>
                <a:ext cx="308633" cy="27432"/>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3" name="Oval 201"/>
              <p:cNvSpPr/>
              <p:nvPr/>
            </p:nvSpPr>
            <p:spPr>
              <a:xfrm>
                <a:off x="3940528" y="832318"/>
                <a:ext cx="63032" cy="6303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4" name="Oval 202"/>
              <p:cNvSpPr/>
              <p:nvPr/>
            </p:nvSpPr>
            <p:spPr>
              <a:xfrm>
                <a:off x="4261126" y="717150"/>
                <a:ext cx="45719"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5" name="Oval 203"/>
              <p:cNvSpPr/>
              <p:nvPr/>
            </p:nvSpPr>
            <p:spPr>
              <a:xfrm>
                <a:off x="4137291" y="4204536"/>
                <a:ext cx="288258" cy="288258"/>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6" name="Freeform 204"/>
              <p:cNvSpPr/>
              <p:nvPr/>
            </p:nvSpPr>
            <p:spPr>
              <a:xfrm>
                <a:off x="3311128" y="611981"/>
                <a:ext cx="1940719" cy="3994506"/>
              </a:xfrm>
              <a:custGeom>
                <a:avLst/>
                <a:gdLst>
                  <a:gd name="connsiteX0" fmla="*/ 1909618 w 1940719"/>
                  <a:gd name="connsiteY0" fmla="*/ 3699556 h 3994506"/>
                  <a:gd name="connsiteX1" fmla="*/ 1940719 w 1940719"/>
                  <a:gd name="connsiteY1" fmla="*/ 3699556 h 3994506"/>
                  <a:gd name="connsiteX2" fmla="*/ 1940719 w 1940719"/>
                  <a:gd name="connsiteY2" fmla="*/ 3700817 h 3994506"/>
                  <a:gd name="connsiteX3" fmla="*/ 1647030 w 1940719"/>
                  <a:gd name="connsiteY3" fmla="*/ 3994506 h 3994506"/>
                  <a:gd name="connsiteX4" fmla="*/ 293689 w 1940719"/>
                  <a:gd name="connsiteY4" fmla="*/ 3994506 h 3994506"/>
                  <a:gd name="connsiteX5" fmla="*/ 0 w 1940719"/>
                  <a:gd name="connsiteY5" fmla="*/ 3700817 h 3994506"/>
                  <a:gd name="connsiteX6" fmla="*/ 0 w 1940719"/>
                  <a:gd name="connsiteY6" fmla="*/ 3699557 h 3994506"/>
                  <a:gd name="connsiteX7" fmla="*/ 31102 w 1940719"/>
                  <a:gd name="connsiteY7" fmla="*/ 3699557 h 3994506"/>
                  <a:gd name="connsiteX8" fmla="*/ 35894 w 1940719"/>
                  <a:gd name="connsiteY8" fmla="*/ 3747099 h 3994506"/>
                  <a:gd name="connsiteX9" fmla="*/ 302957 w 1940719"/>
                  <a:gd name="connsiteY9" fmla="*/ 3964761 h 3994506"/>
                  <a:gd name="connsiteX10" fmla="*/ 1637762 w 1940719"/>
                  <a:gd name="connsiteY10" fmla="*/ 3964761 h 3994506"/>
                  <a:gd name="connsiteX11" fmla="*/ 1904825 w 1940719"/>
                  <a:gd name="connsiteY11" fmla="*/ 3747099 h 3994506"/>
                  <a:gd name="connsiteX12" fmla="*/ 0 w 1940719"/>
                  <a:gd name="connsiteY12" fmla="*/ 377806 h 3994506"/>
                  <a:gd name="connsiteX13" fmla="*/ 30356 w 1940719"/>
                  <a:gd name="connsiteY13" fmla="*/ 377806 h 3994506"/>
                  <a:gd name="connsiteX14" fmla="*/ 30356 w 1940719"/>
                  <a:gd name="connsiteY14" fmla="*/ 3628932 h 3994506"/>
                  <a:gd name="connsiteX15" fmla="*/ 0 w 1940719"/>
                  <a:gd name="connsiteY15" fmla="*/ 3628932 h 3994506"/>
                  <a:gd name="connsiteX16" fmla="*/ 1910363 w 1940719"/>
                  <a:gd name="connsiteY16" fmla="*/ 377805 h 3994506"/>
                  <a:gd name="connsiteX17" fmla="*/ 1940719 w 1940719"/>
                  <a:gd name="connsiteY17" fmla="*/ 377805 h 3994506"/>
                  <a:gd name="connsiteX18" fmla="*/ 1940719 w 1940719"/>
                  <a:gd name="connsiteY18" fmla="*/ 3628931 h 3994506"/>
                  <a:gd name="connsiteX19" fmla="*/ 1910363 w 1940719"/>
                  <a:gd name="connsiteY19" fmla="*/ 3628931 h 3994506"/>
                  <a:gd name="connsiteX20" fmla="*/ 293689 w 1940719"/>
                  <a:gd name="connsiteY20" fmla="*/ 0 h 3994506"/>
                  <a:gd name="connsiteX21" fmla="*/ 1647030 w 1940719"/>
                  <a:gd name="connsiteY21" fmla="*/ 0 h 3994506"/>
                  <a:gd name="connsiteX22" fmla="*/ 1940719 w 1940719"/>
                  <a:gd name="connsiteY22" fmla="*/ 293689 h 3994506"/>
                  <a:gd name="connsiteX23" fmla="*/ 1940719 w 1940719"/>
                  <a:gd name="connsiteY23" fmla="*/ 307180 h 3994506"/>
                  <a:gd name="connsiteX24" fmla="*/ 1910363 w 1940719"/>
                  <a:gd name="connsiteY24" fmla="*/ 307180 h 3994506"/>
                  <a:gd name="connsiteX25" fmla="*/ 1910363 w 1940719"/>
                  <a:gd name="connsiteY25" fmla="*/ 302347 h 3994506"/>
                  <a:gd name="connsiteX26" fmla="*/ 1637762 w 1940719"/>
                  <a:gd name="connsiteY26" fmla="*/ 29746 h 3994506"/>
                  <a:gd name="connsiteX27" fmla="*/ 302957 w 1940719"/>
                  <a:gd name="connsiteY27" fmla="*/ 29746 h 3994506"/>
                  <a:gd name="connsiteX28" fmla="*/ 30356 w 1940719"/>
                  <a:gd name="connsiteY28" fmla="*/ 302347 h 3994506"/>
                  <a:gd name="connsiteX29" fmla="*/ 30356 w 1940719"/>
                  <a:gd name="connsiteY29" fmla="*/ 307181 h 3994506"/>
                  <a:gd name="connsiteX30" fmla="*/ 0 w 1940719"/>
                  <a:gd name="connsiteY30" fmla="*/ 307181 h 3994506"/>
                  <a:gd name="connsiteX31" fmla="*/ 0 w 1940719"/>
                  <a:gd name="connsiteY31" fmla="*/ 293689 h 3994506"/>
                  <a:gd name="connsiteX32" fmla="*/ 293689 w 1940719"/>
                  <a:gd name="connsiteY32" fmla="*/ 0 h 39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719" h="3994506">
                    <a:moveTo>
                      <a:pt x="1909618" y="3699556"/>
                    </a:moveTo>
                    <a:lnTo>
                      <a:pt x="1940719" y="3699556"/>
                    </a:lnTo>
                    <a:lnTo>
                      <a:pt x="1940719" y="3700817"/>
                    </a:lnTo>
                    <a:cubicBezTo>
                      <a:pt x="1940719" y="3863017"/>
                      <a:pt x="1809230" y="3994506"/>
                      <a:pt x="1647030" y="3994506"/>
                    </a:cubicBezTo>
                    <a:lnTo>
                      <a:pt x="293689" y="3994506"/>
                    </a:lnTo>
                    <a:cubicBezTo>
                      <a:pt x="131489" y="3994506"/>
                      <a:pt x="0" y="3863017"/>
                      <a:pt x="0" y="3700817"/>
                    </a:cubicBezTo>
                    <a:lnTo>
                      <a:pt x="0" y="3699557"/>
                    </a:lnTo>
                    <a:lnTo>
                      <a:pt x="31102" y="3699557"/>
                    </a:lnTo>
                    <a:lnTo>
                      <a:pt x="35894" y="3747099"/>
                    </a:lnTo>
                    <a:cubicBezTo>
                      <a:pt x="61314" y="3871318"/>
                      <a:pt x="171223" y="3964761"/>
                      <a:pt x="302957" y="3964761"/>
                    </a:cubicBezTo>
                    <a:lnTo>
                      <a:pt x="1637762" y="3964761"/>
                    </a:lnTo>
                    <a:cubicBezTo>
                      <a:pt x="1769496" y="3964761"/>
                      <a:pt x="1879406" y="3871318"/>
                      <a:pt x="1904825" y="3747099"/>
                    </a:cubicBezTo>
                    <a:close/>
                    <a:moveTo>
                      <a:pt x="0" y="377806"/>
                    </a:moveTo>
                    <a:lnTo>
                      <a:pt x="30356" y="377806"/>
                    </a:lnTo>
                    <a:lnTo>
                      <a:pt x="30356" y="3628932"/>
                    </a:lnTo>
                    <a:lnTo>
                      <a:pt x="0" y="3628932"/>
                    </a:lnTo>
                    <a:close/>
                    <a:moveTo>
                      <a:pt x="1910363" y="377805"/>
                    </a:moveTo>
                    <a:lnTo>
                      <a:pt x="1940719" y="377805"/>
                    </a:lnTo>
                    <a:lnTo>
                      <a:pt x="1940719" y="3628931"/>
                    </a:lnTo>
                    <a:lnTo>
                      <a:pt x="1910363" y="3628931"/>
                    </a:lnTo>
                    <a:close/>
                    <a:moveTo>
                      <a:pt x="293689" y="0"/>
                    </a:moveTo>
                    <a:lnTo>
                      <a:pt x="1647030" y="0"/>
                    </a:lnTo>
                    <a:cubicBezTo>
                      <a:pt x="1809230" y="0"/>
                      <a:pt x="1940719" y="131489"/>
                      <a:pt x="1940719" y="293689"/>
                    </a:cubicBezTo>
                    <a:lnTo>
                      <a:pt x="1940719" y="307180"/>
                    </a:lnTo>
                    <a:lnTo>
                      <a:pt x="1910363" y="307180"/>
                    </a:lnTo>
                    <a:lnTo>
                      <a:pt x="1910363" y="302347"/>
                    </a:lnTo>
                    <a:cubicBezTo>
                      <a:pt x="1910363" y="151794"/>
                      <a:pt x="1788315" y="29746"/>
                      <a:pt x="1637762" y="29746"/>
                    </a:cubicBezTo>
                    <a:lnTo>
                      <a:pt x="302957" y="29746"/>
                    </a:lnTo>
                    <a:cubicBezTo>
                      <a:pt x="152404" y="29746"/>
                      <a:pt x="30356" y="151794"/>
                      <a:pt x="30356" y="302347"/>
                    </a:cubicBezTo>
                    <a:lnTo>
                      <a:pt x="30356" y="307181"/>
                    </a:lnTo>
                    <a:lnTo>
                      <a:pt x="0" y="307181"/>
                    </a:lnTo>
                    <a:lnTo>
                      <a:pt x="0" y="293689"/>
                    </a:lnTo>
                    <a:cubicBezTo>
                      <a:pt x="0" y="131489"/>
                      <a:pt x="131489" y="0"/>
                      <a:pt x="293689" y="0"/>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07" name="Picture 205"/>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3437911" y="1114865"/>
                <a:ext cx="1678297" cy="80920"/>
              </a:xfrm>
              <a:prstGeom prst="rect">
                <a:avLst/>
              </a:prstGeom>
            </p:spPr>
          </p:pic>
        </p:grpSp>
        <p:grpSp>
          <p:nvGrpSpPr>
            <p:cNvPr id="179" name="Group 101"/>
            <p:cNvGrpSpPr/>
            <p:nvPr/>
          </p:nvGrpSpPr>
          <p:grpSpPr>
            <a:xfrm>
              <a:off x="3506250" y="1247027"/>
              <a:ext cx="1550596" cy="2787423"/>
              <a:chOff x="768631" y="1913282"/>
              <a:chExt cx="884139" cy="1589371"/>
            </a:xfrm>
          </p:grpSpPr>
          <p:sp>
            <p:nvSpPr>
              <p:cNvPr id="180" name="Rounded Rectangle 107"/>
              <p:cNvSpPr/>
              <p:nvPr/>
            </p:nvSpPr>
            <p:spPr>
              <a:xfrm>
                <a:off x="77099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81" name="Rounded Rectangle 108"/>
              <p:cNvSpPr/>
              <p:nvPr/>
            </p:nvSpPr>
            <p:spPr>
              <a:xfrm>
                <a:off x="100151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82" name="Rounded Rectangle 109"/>
              <p:cNvSpPr/>
              <p:nvPr/>
            </p:nvSpPr>
            <p:spPr>
              <a:xfrm>
                <a:off x="123203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83" name="Rounded Rectangle 110"/>
              <p:cNvSpPr/>
              <p:nvPr/>
            </p:nvSpPr>
            <p:spPr>
              <a:xfrm>
                <a:off x="1462550"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84" name="Rounded Rectangle 111"/>
              <p:cNvSpPr/>
              <p:nvPr/>
            </p:nvSpPr>
            <p:spPr>
              <a:xfrm>
                <a:off x="77099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85" name="Rounded Rectangle 112"/>
              <p:cNvSpPr/>
              <p:nvPr/>
            </p:nvSpPr>
            <p:spPr>
              <a:xfrm>
                <a:off x="100151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6" name="Rounded Rectangle 113"/>
              <p:cNvSpPr/>
              <p:nvPr/>
            </p:nvSpPr>
            <p:spPr>
              <a:xfrm>
                <a:off x="123203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87" name="Rounded Rectangle 114"/>
              <p:cNvSpPr/>
              <p:nvPr/>
            </p:nvSpPr>
            <p:spPr>
              <a:xfrm>
                <a:off x="1462550"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88" name="Rounded Rectangle 115"/>
              <p:cNvSpPr/>
              <p:nvPr/>
            </p:nvSpPr>
            <p:spPr>
              <a:xfrm>
                <a:off x="77099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89" name="Rounded Rectangle 116"/>
              <p:cNvSpPr/>
              <p:nvPr/>
            </p:nvSpPr>
            <p:spPr>
              <a:xfrm>
                <a:off x="100151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90" name="Rounded Rectangle 117"/>
              <p:cNvSpPr/>
              <p:nvPr/>
            </p:nvSpPr>
            <p:spPr>
              <a:xfrm>
                <a:off x="123203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91" name="Rounded Rectangle 118"/>
              <p:cNvSpPr/>
              <p:nvPr/>
            </p:nvSpPr>
            <p:spPr>
              <a:xfrm>
                <a:off x="1462550"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92" name="Rounded Rectangle 119"/>
              <p:cNvSpPr/>
              <p:nvPr/>
            </p:nvSpPr>
            <p:spPr>
              <a:xfrm>
                <a:off x="77099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93" name="Rounded Rectangle 120"/>
              <p:cNvSpPr/>
              <p:nvPr/>
            </p:nvSpPr>
            <p:spPr>
              <a:xfrm>
                <a:off x="100151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94" name="Rounded Rectangle 121"/>
              <p:cNvSpPr/>
              <p:nvPr/>
            </p:nvSpPr>
            <p:spPr>
              <a:xfrm>
                <a:off x="768631"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95" name="Rounded Rectangle 122"/>
              <p:cNvSpPr/>
              <p:nvPr/>
            </p:nvSpPr>
            <p:spPr>
              <a:xfrm>
                <a:off x="99915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96" name="Rounded Rectangle 123"/>
              <p:cNvSpPr/>
              <p:nvPr/>
            </p:nvSpPr>
            <p:spPr>
              <a:xfrm>
                <a:off x="122967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sp>
            <p:nvSpPr>
              <p:cNvPr id="197" name="Rounded Rectangle 124"/>
              <p:cNvSpPr/>
              <p:nvPr/>
            </p:nvSpPr>
            <p:spPr>
              <a:xfrm>
                <a:off x="146019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lumMod val="75000"/>
                    </a:srgbClr>
                  </a:solidFill>
                </a:endParaRPr>
              </a:p>
            </p:txBody>
          </p:sp>
        </p:grpSp>
      </p:grpSp>
      <p:sp>
        <p:nvSpPr>
          <p:cNvPr id="208" name="Rounded Rectangular Callout 43"/>
          <p:cNvSpPr/>
          <p:nvPr/>
        </p:nvSpPr>
        <p:spPr>
          <a:xfrm>
            <a:off x="6704268" y="1954860"/>
            <a:ext cx="1805550" cy="492309"/>
          </a:xfrm>
          <a:prstGeom prst="wedgeRoundRectCallout">
            <a:avLst>
              <a:gd name="adj1" fmla="val -10447"/>
              <a:gd name="adj2" fmla="val 89773"/>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6CC04A"/>
                </a:solidFill>
              </a:rPr>
              <a:t>電波環境が良くないので、隣の</a:t>
            </a:r>
            <a:r>
              <a:rPr lang="en-US" altLang="ja-JP" sz="1200" dirty="0" smtClean="0">
                <a:solidFill>
                  <a:srgbClr val="6CC04A"/>
                </a:solidFill>
              </a:rPr>
              <a:t>AP</a:t>
            </a:r>
            <a:r>
              <a:rPr lang="ja-JP" altLang="en-US" sz="1200" dirty="0" smtClean="0">
                <a:solidFill>
                  <a:srgbClr val="6CC04A"/>
                </a:solidFill>
              </a:rPr>
              <a:t>はどうですか</a:t>
            </a:r>
            <a:r>
              <a:rPr lang="en-US" altLang="ja-JP" sz="1200" dirty="0">
                <a:solidFill>
                  <a:srgbClr val="6CC04A"/>
                </a:solidFill>
              </a:rPr>
              <a:t>?</a:t>
            </a:r>
            <a:endParaRPr lang="en-US" sz="1200" dirty="0" smtClean="0">
              <a:solidFill>
                <a:srgbClr val="6CC04A"/>
              </a:solidFill>
            </a:endParaRPr>
          </a:p>
        </p:txBody>
      </p:sp>
      <p:sp>
        <p:nvSpPr>
          <p:cNvPr id="210" name="TextBox 23"/>
          <p:cNvSpPr txBox="1"/>
          <p:nvPr/>
        </p:nvSpPr>
        <p:spPr>
          <a:xfrm>
            <a:off x="6222463" y="2657777"/>
            <a:ext cx="834560" cy="263913"/>
          </a:xfrm>
          <a:prstGeom prst="wedgeRoundRectCallout">
            <a:avLst>
              <a:gd name="adj1" fmla="val 8238"/>
              <a:gd name="adj2" fmla="val -83865"/>
              <a:gd name="adj3" fmla="val 16667"/>
            </a:avLst>
          </a:prstGeom>
          <a:solidFill>
            <a:schemeClr val="bg1"/>
          </a:solidFill>
          <a:ln w="12700">
            <a:solidFill>
              <a:schemeClr val="tx1"/>
            </a:solidFill>
          </a:ln>
        </p:spPr>
        <p:txBody>
          <a:bodyPr wrap="square" lIns="68589" tIns="34295" rIns="68589" bIns="3429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altLang="en-US" sz="1100" dirty="0" smtClean="0">
                <a:solidFill>
                  <a:srgbClr val="14337C"/>
                </a:solidFill>
              </a:rPr>
              <a:t>了解です。</a:t>
            </a:r>
            <a:endParaRPr lang="en-US" sz="1100" dirty="0">
              <a:solidFill>
                <a:srgbClr val="14337C"/>
              </a:solidFill>
            </a:endParaRPr>
          </a:p>
        </p:txBody>
      </p:sp>
      <p:sp>
        <p:nvSpPr>
          <p:cNvPr id="211" name="Rounded Rectangular Callout 49"/>
          <p:cNvSpPr/>
          <p:nvPr/>
        </p:nvSpPr>
        <p:spPr>
          <a:xfrm>
            <a:off x="6365922" y="3064669"/>
            <a:ext cx="1443059" cy="492309"/>
          </a:xfrm>
          <a:prstGeom prst="wedgeRoundRectCallout">
            <a:avLst>
              <a:gd name="adj1" fmla="val 63665"/>
              <a:gd name="adj2" fmla="val -9861"/>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14337C"/>
                </a:solidFill>
              </a:rPr>
              <a:t>電波悪くなってきたので、</a:t>
            </a:r>
            <a:r>
              <a:rPr lang="en-US" altLang="ja-JP" sz="1200" dirty="0" smtClean="0">
                <a:solidFill>
                  <a:srgbClr val="14337C"/>
                </a:solidFill>
              </a:rPr>
              <a:t>AP</a:t>
            </a:r>
            <a:r>
              <a:rPr lang="ja-JP" altLang="en-US" sz="1200" dirty="0" smtClean="0">
                <a:solidFill>
                  <a:srgbClr val="14337C"/>
                </a:solidFill>
              </a:rPr>
              <a:t>リスト下さい。</a:t>
            </a:r>
            <a:endParaRPr lang="en-US" sz="1200" dirty="0" smtClean="0">
              <a:solidFill>
                <a:srgbClr val="14337C"/>
              </a:solidFill>
            </a:endParaRPr>
          </a:p>
        </p:txBody>
      </p:sp>
      <p:sp>
        <p:nvSpPr>
          <p:cNvPr id="212" name="TextBox 23"/>
          <p:cNvSpPr txBox="1"/>
          <p:nvPr/>
        </p:nvSpPr>
        <p:spPr>
          <a:xfrm>
            <a:off x="7723212" y="2701863"/>
            <a:ext cx="834560" cy="263913"/>
          </a:xfrm>
          <a:prstGeom prst="wedgeRoundRectCallout">
            <a:avLst>
              <a:gd name="adj1" fmla="val -65567"/>
              <a:gd name="adj2" fmla="val 348"/>
              <a:gd name="adj3" fmla="val 16667"/>
            </a:avLst>
          </a:prstGeom>
          <a:solidFill>
            <a:schemeClr val="bg1"/>
          </a:solidFill>
          <a:ln w="12700">
            <a:solidFill>
              <a:schemeClr val="tx1"/>
            </a:solidFill>
          </a:ln>
        </p:spPr>
        <p:txBody>
          <a:bodyPr wrap="square" lIns="68589" tIns="34295" rIns="68589" bIns="3429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altLang="en-US" sz="1100" dirty="0" smtClean="0">
                <a:solidFill>
                  <a:srgbClr val="6CC04A"/>
                </a:solidFill>
              </a:rPr>
              <a:t>どうぞ。</a:t>
            </a:r>
            <a:endParaRPr lang="en-US" sz="1100" dirty="0">
              <a:solidFill>
                <a:srgbClr val="6CC04A"/>
              </a:solidFill>
            </a:endParaRPr>
          </a:p>
        </p:txBody>
      </p:sp>
      <p:sp>
        <p:nvSpPr>
          <p:cNvPr id="213" name="楕円 212"/>
          <p:cNvSpPr>
            <a:spLocks noChangeAspect="1"/>
          </p:cNvSpPr>
          <p:nvPr/>
        </p:nvSpPr>
        <p:spPr>
          <a:xfrm>
            <a:off x="6608182" y="1815606"/>
            <a:ext cx="257826" cy="257826"/>
          </a:xfrm>
          <a:prstGeom prst="ellipse">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smtClean="0">
                <a:solidFill>
                  <a:srgbClr val="4D4D4C"/>
                </a:solidFill>
              </a:rPr>
              <a:t>A2</a:t>
            </a:r>
            <a:endParaRPr kumimoji="1" lang="ja-JP" altLang="en-US" sz="1200" dirty="0" smtClean="0">
              <a:solidFill>
                <a:srgbClr val="4D4D4C"/>
              </a:solidFill>
            </a:endParaRPr>
          </a:p>
        </p:txBody>
      </p:sp>
      <p:sp>
        <p:nvSpPr>
          <p:cNvPr id="214" name="楕円 213"/>
          <p:cNvSpPr>
            <a:spLocks noChangeAspect="1"/>
          </p:cNvSpPr>
          <p:nvPr/>
        </p:nvSpPr>
        <p:spPr>
          <a:xfrm>
            <a:off x="6079859" y="2476840"/>
            <a:ext cx="257826" cy="257826"/>
          </a:xfrm>
          <a:prstGeom prst="ellipse">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smtClean="0">
                <a:solidFill>
                  <a:srgbClr val="4D4D4C"/>
                </a:solidFill>
              </a:rPr>
              <a:t>A1</a:t>
            </a:r>
            <a:endParaRPr kumimoji="1" lang="ja-JP" altLang="en-US" sz="1200" dirty="0" smtClean="0">
              <a:solidFill>
                <a:srgbClr val="4D4D4C"/>
              </a:solidFill>
            </a:endParaRPr>
          </a:p>
        </p:txBody>
      </p:sp>
      <p:sp>
        <p:nvSpPr>
          <p:cNvPr id="215" name="楕円 214"/>
          <p:cNvSpPr>
            <a:spLocks noChangeAspect="1"/>
          </p:cNvSpPr>
          <p:nvPr/>
        </p:nvSpPr>
        <p:spPr>
          <a:xfrm>
            <a:off x="6115502" y="3002573"/>
            <a:ext cx="257826" cy="257826"/>
          </a:xfrm>
          <a:prstGeom prst="ellipse">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smtClean="0">
                <a:solidFill>
                  <a:srgbClr val="4D4D4C"/>
                </a:solidFill>
              </a:rPr>
              <a:t>B1</a:t>
            </a:r>
            <a:endParaRPr kumimoji="1" lang="ja-JP" altLang="en-US" sz="1200" dirty="0" smtClean="0">
              <a:solidFill>
                <a:srgbClr val="4D4D4C"/>
              </a:solidFill>
            </a:endParaRPr>
          </a:p>
        </p:txBody>
      </p:sp>
      <p:sp>
        <p:nvSpPr>
          <p:cNvPr id="216" name="楕円 215"/>
          <p:cNvSpPr>
            <a:spLocks noChangeAspect="1"/>
          </p:cNvSpPr>
          <p:nvPr/>
        </p:nvSpPr>
        <p:spPr>
          <a:xfrm>
            <a:off x="8383121" y="2590994"/>
            <a:ext cx="257826" cy="257826"/>
          </a:xfrm>
          <a:prstGeom prst="ellipse">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smtClean="0">
                <a:solidFill>
                  <a:srgbClr val="4D4D4C"/>
                </a:solidFill>
              </a:rPr>
              <a:t>B2</a:t>
            </a:r>
            <a:endParaRPr kumimoji="1" lang="ja-JP" altLang="en-US" sz="1200" dirty="0" smtClean="0">
              <a:solidFill>
                <a:srgbClr val="4D4D4C"/>
              </a:solidFill>
            </a:endParaRPr>
          </a:p>
        </p:txBody>
      </p:sp>
    </p:spTree>
    <p:extLst>
      <p:ext uri="{BB962C8B-B14F-4D97-AF65-F5344CB8AC3E}">
        <p14:creationId xmlns:p14="http://schemas.microsoft.com/office/powerpoint/2010/main" val="189508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フリーフォーム 100"/>
          <p:cNvSpPr>
            <a:spLocks noChangeAspect="1"/>
          </p:cNvSpPr>
          <p:nvPr/>
        </p:nvSpPr>
        <p:spPr>
          <a:xfrm>
            <a:off x="2580631" y="1838213"/>
            <a:ext cx="708434" cy="708434"/>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3" name="フリーフォーム 92"/>
          <p:cNvSpPr>
            <a:spLocks noChangeAspect="1"/>
          </p:cNvSpPr>
          <p:nvPr/>
        </p:nvSpPr>
        <p:spPr>
          <a:xfrm>
            <a:off x="2580631" y="3413923"/>
            <a:ext cx="708434" cy="708434"/>
          </a:xfrm>
          <a:custGeom>
            <a:avLst/>
            <a:gdLst>
              <a:gd name="connsiteX0" fmla="*/ 327476 w 684000"/>
              <a:gd name="connsiteY0" fmla="*/ 319141 h 684000"/>
              <a:gd name="connsiteX1" fmla="*/ 311312 w 684000"/>
              <a:gd name="connsiteY1" fmla="*/ 325837 h 684000"/>
              <a:gd name="connsiteX2" fmla="*/ 304616 w 684000"/>
              <a:gd name="connsiteY2" fmla="*/ 342001 h 684000"/>
              <a:gd name="connsiteX3" fmla="*/ 304616 w 684000"/>
              <a:gd name="connsiteY3" fmla="*/ 342000 h 684000"/>
              <a:gd name="connsiteX4" fmla="*/ 304616 w 684000"/>
              <a:gd name="connsiteY4" fmla="*/ 342001 h 684000"/>
              <a:gd name="connsiteX5" fmla="*/ 304616 w 684000"/>
              <a:gd name="connsiteY5" fmla="*/ 342001 h 684000"/>
              <a:gd name="connsiteX6" fmla="*/ 311312 w 684000"/>
              <a:gd name="connsiteY6" fmla="*/ 358164 h 684000"/>
              <a:gd name="connsiteX7" fmla="*/ 327476 w 684000"/>
              <a:gd name="connsiteY7" fmla="*/ 364860 h 684000"/>
              <a:gd name="connsiteX8" fmla="*/ 356524 w 684000"/>
              <a:gd name="connsiteY8" fmla="*/ 364861 h 684000"/>
              <a:gd name="connsiteX9" fmla="*/ 379384 w 684000"/>
              <a:gd name="connsiteY9" fmla="*/ 342001 h 684000"/>
              <a:gd name="connsiteX10" fmla="*/ 379385 w 684000"/>
              <a:gd name="connsiteY10" fmla="*/ 342001 h 684000"/>
              <a:gd name="connsiteX11" fmla="*/ 356525 w 684000"/>
              <a:gd name="connsiteY11" fmla="*/ 319141 h 684000"/>
              <a:gd name="connsiteX12" fmla="*/ 114002 w 684000"/>
              <a:gd name="connsiteY12" fmla="*/ 0 h 684000"/>
              <a:gd name="connsiteX13" fmla="*/ 569998 w 684000"/>
              <a:gd name="connsiteY13" fmla="*/ 0 h 684000"/>
              <a:gd name="connsiteX14" fmla="*/ 684000 w 684000"/>
              <a:gd name="connsiteY14" fmla="*/ 114002 h 684000"/>
              <a:gd name="connsiteX15" fmla="*/ 684000 w 684000"/>
              <a:gd name="connsiteY15" fmla="*/ 569998 h 684000"/>
              <a:gd name="connsiteX16" fmla="*/ 569998 w 684000"/>
              <a:gd name="connsiteY16" fmla="*/ 684000 h 684000"/>
              <a:gd name="connsiteX17" fmla="*/ 114002 w 684000"/>
              <a:gd name="connsiteY17" fmla="*/ 684000 h 684000"/>
              <a:gd name="connsiteX18" fmla="*/ 0 w 684000"/>
              <a:gd name="connsiteY18" fmla="*/ 569998 h 684000"/>
              <a:gd name="connsiteX19" fmla="*/ 0 w 684000"/>
              <a:gd name="connsiteY19" fmla="*/ 114002 h 684000"/>
              <a:gd name="connsiteX20" fmla="*/ 114002 w 684000"/>
              <a:gd name="connsiteY20"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00" h="684000">
                <a:moveTo>
                  <a:pt x="327476" y="319141"/>
                </a:moveTo>
                <a:cubicBezTo>
                  <a:pt x="321164" y="319141"/>
                  <a:pt x="315449" y="321700"/>
                  <a:pt x="311312" y="325837"/>
                </a:cubicBezTo>
                <a:lnTo>
                  <a:pt x="304616" y="342001"/>
                </a:lnTo>
                <a:lnTo>
                  <a:pt x="304616" y="342000"/>
                </a:lnTo>
                <a:lnTo>
                  <a:pt x="304616" y="342001"/>
                </a:lnTo>
                <a:lnTo>
                  <a:pt x="304616" y="342001"/>
                </a:lnTo>
                <a:lnTo>
                  <a:pt x="311312" y="358164"/>
                </a:lnTo>
                <a:cubicBezTo>
                  <a:pt x="315449" y="362301"/>
                  <a:pt x="321164" y="364860"/>
                  <a:pt x="327476" y="364860"/>
                </a:cubicBezTo>
                <a:lnTo>
                  <a:pt x="356524" y="364861"/>
                </a:lnTo>
                <a:cubicBezTo>
                  <a:pt x="369149" y="364861"/>
                  <a:pt x="379384" y="354626"/>
                  <a:pt x="379384" y="342001"/>
                </a:cubicBezTo>
                <a:lnTo>
                  <a:pt x="379385" y="342001"/>
                </a:lnTo>
                <a:cubicBezTo>
                  <a:pt x="379385" y="329376"/>
                  <a:pt x="369150" y="319141"/>
                  <a:pt x="356525" y="319141"/>
                </a:cubicBezTo>
                <a:close/>
                <a:moveTo>
                  <a:pt x="114002" y="0"/>
                </a:moveTo>
                <a:lnTo>
                  <a:pt x="569998" y="0"/>
                </a:lnTo>
                <a:cubicBezTo>
                  <a:pt x="632960" y="0"/>
                  <a:pt x="684000" y="51040"/>
                  <a:pt x="684000" y="114002"/>
                </a:cubicBezTo>
                <a:lnTo>
                  <a:pt x="684000" y="569998"/>
                </a:lnTo>
                <a:cubicBezTo>
                  <a:pt x="684000" y="632960"/>
                  <a:pt x="632960" y="684000"/>
                  <a:pt x="569998" y="684000"/>
                </a:cubicBezTo>
                <a:lnTo>
                  <a:pt x="114002" y="684000"/>
                </a:lnTo>
                <a:cubicBezTo>
                  <a:pt x="51040" y="684000"/>
                  <a:pt x="0" y="632960"/>
                  <a:pt x="0" y="569998"/>
                </a:cubicBezTo>
                <a:lnTo>
                  <a:pt x="0" y="114002"/>
                </a:lnTo>
                <a:cubicBezTo>
                  <a:pt x="0" y="51040"/>
                  <a:pt x="51040" y="0"/>
                  <a:pt x="114002" y="0"/>
                </a:cubicBezTo>
                <a:close/>
              </a:path>
            </a:pathLst>
          </a:cu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76" name="上矢印 75"/>
          <p:cNvSpPr/>
          <p:nvPr/>
        </p:nvSpPr>
        <p:spPr>
          <a:xfrm>
            <a:off x="4356687" y="1523626"/>
            <a:ext cx="482982" cy="2533990"/>
          </a:xfrm>
          <a:prstGeom prst="up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 name="上矢印 1"/>
          <p:cNvSpPr/>
          <p:nvPr/>
        </p:nvSpPr>
        <p:spPr>
          <a:xfrm>
            <a:off x="882966" y="1523830"/>
            <a:ext cx="482982" cy="2533990"/>
          </a:xfrm>
          <a:prstGeom prst="up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Title 2"/>
          <p:cNvSpPr>
            <a:spLocks noGrp="1"/>
          </p:cNvSpPr>
          <p:nvPr>
            <p:ph type="title"/>
          </p:nvPr>
        </p:nvSpPr>
        <p:spPr>
          <a:noFill/>
          <a:ln>
            <a:noFill/>
          </a:ln>
        </p:spPr>
        <p:txBody>
          <a:bodyPr vert="horz" wrap="square" lIns="91424" tIns="45712" rIns="91424" bIns="45712" numCol="1" anchor="ctr" anchorCtr="0" compatLnSpc="1">
            <a:prstTxWarp prst="textNoShape">
              <a:avLst/>
            </a:prstTxWarp>
          </a:bodyPr>
          <a:lstStyle/>
          <a:p>
            <a:r>
              <a:rPr lang="ja-JP" altLang="en-US" sz="2475" dirty="0">
                <a:solidFill>
                  <a:schemeClr val="accent1"/>
                </a:solidFill>
                <a:latin typeface="+mj-ea"/>
                <a:ea typeface="+mj-ea"/>
                <a:cs typeface="Proxima Nova Light" charset="0"/>
              </a:rPr>
              <a:t>シスコと</a:t>
            </a:r>
            <a:r>
              <a:rPr lang="en-US" altLang="ja-JP" sz="2475" dirty="0">
                <a:solidFill>
                  <a:schemeClr val="accent1"/>
                </a:solidFill>
                <a:latin typeface="+mj-ea"/>
                <a:ea typeface="+mj-ea"/>
                <a:cs typeface="Proxima Nova Light" charset="0"/>
              </a:rPr>
              <a:t>iOS</a:t>
            </a:r>
            <a:r>
              <a:rPr lang="ja-JP" altLang="en-US" sz="2475" dirty="0">
                <a:solidFill>
                  <a:schemeClr val="accent1"/>
                </a:solidFill>
                <a:latin typeface="+mj-ea"/>
                <a:ea typeface="+mj-ea"/>
                <a:cs typeface="Proxima Nova Light" charset="0"/>
              </a:rPr>
              <a:t>の無線製品</a:t>
            </a:r>
            <a:endParaRPr lang="en-US" sz="2475" dirty="0">
              <a:solidFill>
                <a:schemeClr val="accent1"/>
              </a:solidFill>
              <a:latin typeface="+mj-ea"/>
              <a:ea typeface="+mj-ea"/>
              <a:cs typeface="Proxima Nova Light" charset="0"/>
            </a:endParaRPr>
          </a:p>
        </p:txBody>
      </p:sp>
      <p:cxnSp>
        <p:nvCxnSpPr>
          <p:cNvPr id="5" name="Straight Arrow Connector 4"/>
          <p:cNvCxnSpPr/>
          <p:nvPr/>
        </p:nvCxnSpPr>
        <p:spPr>
          <a:xfrm>
            <a:off x="1548183" y="3085106"/>
            <a:ext cx="829747" cy="560538"/>
          </a:xfrm>
          <a:prstGeom prst="straightConnector1">
            <a:avLst/>
          </a:prstGeom>
          <a:ln>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94" name="Group 93"/>
          <p:cNvGrpSpPr>
            <a:grpSpLocks noChangeAspect="1"/>
          </p:cNvGrpSpPr>
          <p:nvPr/>
        </p:nvGrpSpPr>
        <p:grpSpPr>
          <a:xfrm>
            <a:off x="4306177" y="2274680"/>
            <a:ext cx="608666" cy="1252792"/>
            <a:chOff x="3311126" y="611981"/>
            <a:chExt cx="1940721" cy="3994506"/>
          </a:xfrm>
        </p:grpSpPr>
        <p:grpSp>
          <p:nvGrpSpPr>
            <p:cNvPr id="95" name="Group 94"/>
            <p:cNvGrpSpPr/>
            <p:nvPr/>
          </p:nvGrpSpPr>
          <p:grpSpPr>
            <a:xfrm>
              <a:off x="3311126" y="611981"/>
              <a:ext cx="1940721" cy="3994506"/>
              <a:chOff x="3311126" y="611981"/>
              <a:chExt cx="1940721" cy="3994506"/>
            </a:xfrm>
          </p:grpSpPr>
          <p:sp>
            <p:nvSpPr>
              <p:cNvPr id="144" name="Rounded Rectangle 143"/>
              <p:cNvSpPr/>
              <p:nvPr/>
            </p:nvSpPr>
            <p:spPr>
              <a:xfrm>
                <a:off x="3311126" y="611981"/>
                <a:ext cx="1940719" cy="3994506"/>
              </a:xfrm>
              <a:prstGeom prst="roundRect">
                <a:avLst>
                  <a:gd name="adj" fmla="val 15133"/>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3427097" y="1096963"/>
                <a:ext cx="1710054" cy="3030536"/>
              </a:xfrm>
              <a:prstGeom prst="rect">
                <a:avLst/>
              </a:prstGeom>
              <a:gradFill flip="none" rotWithShape="1">
                <a:gsLst>
                  <a:gs pos="0">
                    <a:schemeClr val="accent1"/>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3427097" y="3635001"/>
                <a:ext cx="1710054" cy="492497"/>
              </a:xfrm>
              <a:prstGeom prst="rect">
                <a:avLst/>
              </a:prstGeom>
              <a:solidFill>
                <a:schemeClr val="bg1">
                  <a:alpha val="2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ounded Rectangle 146"/>
              <p:cNvSpPr/>
              <p:nvPr/>
            </p:nvSpPr>
            <p:spPr>
              <a:xfrm>
                <a:off x="3341483" y="641727"/>
                <a:ext cx="1880007" cy="3935015"/>
              </a:xfrm>
              <a:prstGeom prst="roundRect">
                <a:avLst>
                  <a:gd name="adj" fmla="val 14500"/>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ounded Rectangle 147"/>
              <p:cNvSpPr/>
              <p:nvPr/>
            </p:nvSpPr>
            <p:spPr>
              <a:xfrm>
                <a:off x="4128826" y="848489"/>
                <a:ext cx="308633" cy="27432"/>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p:nvPr/>
            </p:nvSpPr>
            <p:spPr>
              <a:xfrm>
                <a:off x="3940528" y="832318"/>
                <a:ext cx="63032" cy="6303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p:nvPr/>
            </p:nvSpPr>
            <p:spPr>
              <a:xfrm>
                <a:off x="4261126" y="717150"/>
                <a:ext cx="45719"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p:cNvSpPr/>
              <p:nvPr/>
            </p:nvSpPr>
            <p:spPr>
              <a:xfrm>
                <a:off x="4137291" y="4204536"/>
                <a:ext cx="288258" cy="288258"/>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151"/>
              <p:cNvSpPr/>
              <p:nvPr/>
            </p:nvSpPr>
            <p:spPr>
              <a:xfrm>
                <a:off x="3311128" y="611981"/>
                <a:ext cx="1940719" cy="3994506"/>
              </a:xfrm>
              <a:custGeom>
                <a:avLst/>
                <a:gdLst>
                  <a:gd name="connsiteX0" fmla="*/ 1909618 w 1940719"/>
                  <a:gd name="connsiteY0" fmla="*/ 3699556 h 3994506"/>
                  <a:gd name="connsiteX1" fmla="*/ 1940719 w 1940719"/>
                  <a:gd name="connsiteY1" fmla="*/ 3699556 h 3994506"/>
                  <a:gd name="connsiteX2" fmla="*/ 1940719 w 1940719"/>
                  <a:gd name="connsiteY2" fmla="*/ 3700817 h 3994506"/>
                  <a:gd name="connsiteX3" fmla="*/ 1647030 w 1940719"/>
                  <a:gd name="connsiteY3" fmla="*/ 3994506 h 3994506"/>
                  <a:gd name="connsiteX4" fmla="*/ 293689 w 1940719"/>
                  <a:gd name="connsiteY4" fmla="*/ 3994506 h 3994506"/>
                  <a:gd name="connsiteX5" fmla="*/ 0 w 1940719"/>
                  <a:gd name="connsiteY5" fmla="*/ 3700817 h 3994506"/>
                  <a:gd name="connsiteX6" fmla="*/ 0 w 1940719"/>
                  <a:gd name="connsiteY6" fmla="*/ 3699557 h 3994506"/>
                  <a:gd name="connsiteX7" fmla="*/ 31102 w 1940719"/>
                  <a:gd name="connsiteY7" fmla="*/ 3699557 h 3994506"/>
                  <a:gd name="connsiteX8" fmla="*/ 35894 w 1940719"/>
                  <a:gd name="connsiteY8" fmla="*/ 3747099 h 3994506"/>
                  <a:gd name="connsiteX9" fmla="*/ 302957 w 1940719"/>
                  <a:gd name="connsiteY9" fmla="*/ 3964761 h 3994506"/>
                  <a:gd name="connsiteX10" fmla="*/ 1637762 w 1940719"/>
                  <a:gd name="connsiteY10" fmla="*/ 3964761 h 3994506"/>
                  <a:gd name="connsiteX11" fmla="*/ 1904825 w 1940719"/>
                  <a:gd name="connsiteY11" fmla="*/ 3747099 h 3994506"/>
                  <a:gd name="connsiteX12" fmla="*/ 0 w 1940719"/>
                  <a:gd name="connsiteY12" fmla="*/ 377806 h 3994506"/>
                  <a:gd name="connsiteX13" fmla="*/ 30356 w 1940719"/>
                  <a:gd name="connsiteY13" fmla="*/ 377806 h 3994506"/>
                  <a:gd name="connsiteX14" fmla="*/ 30356 w 1940719"/>
                  <a:gd name="connsiteY14" fmla="*/ 3628932 h 3994506"/>
                  <a:gd name="connsiteX15" fmla="*/ 0 w 1940719"/>
                  <a:gd name="connsiteY15" fmla="*/ 3628932 h 3994506"/>
                  <a:gd name="connsiteX16" fmla="*/ 1910363 w 1940719"/>
                  <a:gd name="connsiteY16" fmla="*/ 377805 h 3994506"/>
                  <a:gd name="connsiteX17" fmla="*/ 1940719 w 1940719"/>
                  <a:gd name="connsiteY17" fmla="*/ 377805 h 3994506"/>
                  <a:gd name="connsiteX18" fmla="*/ 1940719 w 1940719"/>
                  <a:gd name="connsiteY18" fmla="*/ 3628931 h 3994506"/>
                  <a:gd name="connsiteX19" fmla="*/ 1910363 w 1940719"/>
                  <a:gd name="connsiteY19" fmla="*/ 3628931 h 3994506"/>
                  <a:gd name="connsiteX20" fmla="*/ 293689 w 1940719"/>
                  <a:gd name="connsiteY20" fmla="*/ 0 h 3994506"/>
                  <a:gd name="connsiteX21" fmla="*/ 1647030 w 1940719"/>
                  <a:gd name="connsiteY21" fmla="*/ 0 h 3994506"/>
                  <a:gd name="connsiteX22" fmla="*/ 1940719 w 1940719"/>
                  <a:gd name="connsiteY22" fmla="*/ 293689 h 3994506"/>
                  <a:gd name="connsiteX23" fmla="*/ 1940719 w 1940719"/>
                  <a:gd name="connsiteY23" fmla="*/ 307180 h 3994506"/>
                  <a:gd name="connsiteX24" fmla="*/ 1910363 w 1940719"/>
                  <a:gd name="connsiteY24" fmla="*/ 307180 h 3994506"/>
                  <a:gd name="connsiteX25" fmla="*/ 1910363 w 1940719"/>
                  <a:gd name="connsiteY25" fmla="*/ 302347 h 3994506"/>
                  <a:gd name="connsiteX26" fmla="*/ 1637762 w 1940719"/>
                  <a:gd name="connsiteY26" fmla="*/ 29746 h 3994506"/>
                  <a:gd name="connsiteX27" fmla="*/ 302957 w 1940719"/>
                  <a:gd name="connsiteY27" fmla="*/ 29746 h 3994506"/>
                  <a:gd name="connsiteX28" fmla="*/ 30356 w 1940719"/>
                  <a:gd name="connsiteY28" fmla="*/ 302347 h 3994506"/>
                  <a:gd name="connsiteX29" fmla="*/ 30356 w 1940719"/>
                  <a:gd name="connsiteY29" fmla="*/ 307181 h 3994506"/>
                  <a:gd name="connsiteX30" fmla="*/ 0 w 1940719"/>
                  <a:gd name="connsiteY30" fmla="*/ 307181 h 3994506"/>
                  <a:gd name="connsiteX31" fmla="*/ 0 w 1940719"/>
                  <a:gd name="connsiteY31" fmla="*/ 293689 h 3994506"/>
                  <a:gd name="connsiteX32" fmla="*/ 293689 w 1940719"/>
                  <a:gd name="connsiteY32" fmla="*/ 0 h 39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719" h="3994506">
                    <a:moveTo>
                      <a:pt x="1909618" y="3699556"/>
                    </a:moveTo>
                    <a:lnTo>
                      <a:pt x="1940719" y="3699556"/>
                    </a:lnTo>
                    <a:lnTo>
                      <a:pt x="1940719" y="3700817"/>
                    </a:lnTo>
                    <a:cubicBezTo>
                      <a:pt x="1940719" y="3863017"/>
                      <a:pt x="1809230" y="3994506"/>
                      <a:pt x="1647030" y="3994506"/>
                    </a:cubicBezTo>
                    <a:lnTo>
                      <a:pt x="293689" y="3994506"/>
                    </a:lnTo>
                    <a:cubicBezTo>
                      <a:pt x="131489" y="3994506"/>
                      <a:pt x="0" y="3863017"/>
                      <a:pt x="0" y="3700817"/>
                    </a:cubicBezTo>
                    <a:lnTo>
                      <a:pt x="0" y="3699557"/>
                    </a:lnTo>
                    <a:lnTo>
                      <a:pt x="31102" y="3699557"/>
                    </a:lnTo>
                    <a:lnTo>
                      <a:pt x="35894" y="3747099"/>
                    </a:lnTo>
                    <a:cubicBezTo>
                      <a:pt x="61314" y="3871318"/>
                      <a:pt x="171223" y="3964761"/>
                      <a:pt x="302957" y="3964761"/>
                    </a:cubicBezTo>
                    <a:lnTo>
                      <a:pt x="1637762" y="3964761"/>
                    </a:lnTo>
                    <a:cubicBezTo>
                      <a:pt x="1769496" y="3964761"/>
                      <a:pt x="1879406" y="3871318"/>
                      <a:pt x="1904825" y="3747099"/>
                    </a:cubicBezTo>
                    <a:close/>
                    <a:moveTo>
                      <a:pt x="0" y="377806"/>
                    </a:moveTo>
                    <a:lnTo>
                      <a:pt x="30356" y="377806"/>
                    </a:lnTo>
                    <a:lnTo>
                      <a:pt x="30356" y="3628932"/>
                    </a:lnTo>
                    <a:lnTo>
                      <a:pt x="0" y="3628932"/>
                    </a:lnTo>
                    <a:close/>
                    <a:moveTo>
                      <a:pt x="1910363" y="377805"/>
                    </a:moveTo>
                    <a:lnTo>
                      <a:pt x="1940719" y="377805"/>
                    </a:lnTo>
                    <a:lnTo>
                      <a:pt x="1940719" y="3628931"/>
                    </a:lnTo>
                    <a:lnTo>
                      <a:pt x="1910363" y="3628931"/>
                    </a:lnTo>
                    <a:close/>
                    <a:moveTo>
                      <a:pt x="293689" y="0"/>
                    </a:moveTo>
                    <a:lnTo>
                      <a:pt x="1647030" y="0"/>
                    </a:lnTo>
                    <a:cubicBezTo>
                      <a:pt x="1809230" y="0"/>
                      <a:pt x="1940719" y="131489"/>
                      <a:pt x="1940719" y="293689"/>
                    </a:cubicBezTo>
                    <a:lnTo>
                      <a:pt x="1940719" y="307180"/>
                    </a:lnTo>
                    <a:lnTo>
                      <a:pt x="1910363" y="307180"/>
                    </a:lnTo>
                    <a:lnTo>
                      <a:pt x="1910363" y="302347"/>
                    </a:lnTo>
                    <a:cubicBezTo>
                      <a:pt x="1910363" y="151794"/>
                      <a:pt x="1788315" y="29746"/>
                      <a:pt x="1637762" y="29746"/>
                    </a:cubicBezTo>
                    <a:lnTo>
                      <a:pt x="302957" y="29746"/>
                    </a:lnTo>
                    <a:cubicBezTo>
                      <a:pt x="152404" y="29746"/>
                      <a:pt x="30356" y="151794"/>
                      <a:pt x="30356" y="302347"/>
                    </a:cubicBezTo>
                    <a:lnTo>
                      <a:pt x="30356" y="307181"/>
                    </a:lnTo>
                    <a:lnTo>
                      <a:pt x="0" y="307181"/>
                    </a:lnTo>
                    <a:lnTo>
                      <a:pt x="0" y="293689"/>
                    </a:lnTo>
                    <a:cubicBezTo>
                      <a:pt x="0" y="131489"/>
                      <a:pt x="131489" y="0"/>
                      <a:pt x="293689" y="0"/>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 name="Picture 152"/>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3437911" y="1114865"/>
                <a:ext cx="1678297" cy="80920"/>
              </a:xfrm>
              <a:prstGeom prst="rect">
                <a:avLst/>
              </a:prstGeom>
            </p:spPr>
          </p:pic>
        </p:grpSp>
        <p:grpSp>
          <p:nvGrpSpPr>
            <p:cNvPr id="96" name="Group 95"/>
            <p:cNvGrpSpPr/>
            <p:nvPr/>
          </p:nvGrpSpPr>
          <p:grpSpPr>
            <a:xfrm>
              <a:off x="3506250" y="1247027"/>
              <a:ext cx="1550596" cy="2787423"/>
              <a:chOff x="768631" y="1913282"/>
              <a:chExt cx="884139" cy="1589371"/>
            </a:xfrm>
          </p:grpSpPr>
          <p:sp>
            <p:nvSpPr>
              <p:cNvPr id="97" name="Rounded Rectangle 96"/>
              <p:cNvSpPr/>
              <p:nvPr/>
            </p:nvSpPr>
            <p:spPr>
              <a:xfrm>
                <a:off x="77099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27" name="Rounded Rectangle 126"/>
              <p:cNvSpPr/>
              <p:nvPr/>
            </p:nvSpPr>
            <p:spPr>
              <a:xfrm>
                <a:off x="100151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28" name="Rounded Rectangle 127"/>
              <p:cNvSpPr/>
              <p:nvPr/>
            </p:nvSpPr>
            <p:spPr>
              <a:xfrm>
                <a:off x="123203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29" name="Rounded Rectangle 128"/>
              <p:cNvSpPr/>
              <p:nvPr/>
            </p:nvSpPr>
            <p:spPr>
              <a:xfrm>
                <a:off x="1462550"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0" name="Rounded Rectangle 129"/>
              <p:cNvSpPr/>
              <p:nvPr/>
            </p:nvSpPr>
            <p:spPr>
              <a:xfrm>
                <a:off x="77099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1" name="Rounded Rectangle 130"/>
              <p:cNvSpPr/>
              <p:nvPr/>
            </p:nvSpPr>
            <p:spPr>
              <a:xfrm>
                <a:off x="100151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ounded Rectangle 131"/>
              <p:cNvSpPr/>
              <p:nvPr/>
            </p:nvSpPr>
            <p:spPr>
              <a:xfrm>
                <a:off x="123203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3" name="Rounded Rectangle 132"/>
              <p:cNvSpPr/>
              <p:nvPr/>
            </p:nvSpPr>
            <p:spPr>
              <a:xfrm>
                <a:off x="1462550"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4" name="Rounded Rectangle 133"/>
              <p:cNvSpPr/>
              <p:nvPr/>
            </p:nvSpPr>
            <p:spPr>
              <a:xfrm>
                <a:off x="77099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5" name="Rounded Rectangle 134"/>
              <p:cNvSpPr/>
              <p:nvPr/>
            </p:nvSpPr>
            <p:spPr>
              <a:xfrm>
                <a:off x="100151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6" name="Rounded Rectangle 135"/>
              <p:cNvSpPr/>
              <p:nvPr/>
            </p:nvSpPr>
            <p:spPr>
              <a:xfrm>
                <a:off x="123203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7" name="Rounded Rectangle 136"/>
              <p:cNvSpPr/>
              <p:nvPr/>
            </p:nvSpPr>
            <p:spPr>
              <a:xfrm>
                <a:off x="1462550"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8" name="Rounded Rectangle 137"/>
              <p:cNvSpPr/>
              <p:nvPr/>
            </p:nvSpPr>
            <p:spPr>
              <a:xfrm>
                <a:off x="77099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39" name="Rounded Rectangle 138"/>
              <p:cNvSpPr/>
              <p:nvPr/>
            </p:nvSpPr>
            <p:spPr>
              <a:xfrm>
                <a:off x="100151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40" name="Rounded Rectangle 139"/>
              <p:cNvSpPr/>
              <p:nvPr/>
            </p:nvSpPr>
            <p:spPr>
              <a:xfrm>
                <a:off x="768631"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41" name="Rounded Rectangle 140"/>
              <p:cNvSpPr/>
              <p:nvPr/>
            </p:nvSpPr>
            <p:spPr>
              <a:xfrm>
                <a:off x="99915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42" name="Rounded Rectangle 141"/>
              <p:cNvSpPr/>
              <p:nvPr/>
            </p:nvSpPr>
            <p:spPr>
              <a:xfrm>
                <a:off x="122967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43" name="Rounded Rectangle 142"/>
              <p:cNvSpPr/>
              <p:nvPr/>
            </p:nvSpPr>
            <p:spPr>
              <a:xfrm>
                <a:off x="146019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grpSp>
      </p:grpSp>
      <p:sp>
        <p:nvSpPr>
          <p:cNvPr id="11" name="TextBox 10"/>
          <p:cNvSpPr txBox="1"/>
          <p:nvPr/>
        </p:nvSpPr>
        <p:spPr>
          <a:xfrm>
            <a:off x="3803651" y="4054230"/>
            <a:ext cx="1633448" cy="338554"/>
          </a:xfrm>
          <a:prstGeom prst="rect">
            <a:avLst/>
          </a:prstGeom>
          <a:noFill/>
        </p:spPr>
        <p:txBody>
          <a:bodyPr wrap="square" rtlCol="0">
            <a:spAutoFit/>
          </a:bodyPr>
          <a:lstStyle/>
          <a:p>
            <a:r>
              <a:rPr lang="ja-JP" altLang="en-US" sz="1600" dirty="0" smtClean="0"/>
              <a:t>それ以外の端末</a:t>
            </a:r>
            <a:endParaRPr lang="en-US" sz="1600" dirty="0"/>
          </a:p>
        </p:txBody>
      </p:sp>
      <p:sp>
        <p:nvSpPr>
          <p:cNvPr id="155" name="TextBox 154"/>
          <p:cNvSpPr txBox="1"/>
          <p:nvPr/>
        </p:nvSpPr>
        <p:spPr>
          <a:xfrm>
            <a:off x="431800" y="4054230"/>
            <a:ext cx="1489923" cy="584775"/>
          </a:xfrm>
          <a:prstGeom prst="rect">
            <a:avLst/>
          </a:prstGeom>
          <a:noFill/>
        </p:spPr>
        <p:txBody>
          <a:bodyPr wrap="square" rtlCol="0">
            <a:spAutoFit/>
          </a:bodyPr>
          <a:lstStyle/>
          <a:p>
            <a:pPr algn="ctr"/>
            <a:r>
              <a:rPr lang="en-US" sz="1600" dirty="0" smtClean="0"/>
              <a:t>802.11r</a:t>
            </a:r>
            <a:r>
              <a:rPr lang="ja-JP" altLang="en-US" sz="1600" dirty="0" smtClean="0"/>
              <a:t>対応</a:t>
            </a:r>
            <a:endParaRPr lang="en-US" altLang="ja-JP" sz="1600" dirty="0" smtClean="0"/>
          </a:p>
          <a:p>
            <a:pPr algn="ctr"/>
            <a:r>
              <a:rPr lang="en-US" altLang="ja-JP" sz="1600" dirty="0" smtClean="0"/>
              <a:t>(iOS10)</a:t>
            </a:r>
            <a:endParaRPr lang="en-US" sz="1600" dirty="0"/>
          </a:p>
        </p:txBody>
      </p:sp>
      <p:sp>
        <p:nvSpPr>
          <p:cNvPr id="15" name="Rounded Rectangular Callout 14"/>
          <p:cNvSpPr/>
          <p:nvPr/>
        </p:nvSpPr>
        <p:spPr>
          <a:xfrm>
            <a:off x="1503805" y="1143728"/>
            <a:ext cx="2820249" cy="598032"/>
          </a:xfrm>
          <a:prstGeom prst="wedgeRoundRectCallout">
            <a:avLst>
              <a:gd name="adj1" fmla="val -3123"/>
              <a:gd name="adj2" fmla="val 90458"/>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Adaptive 11r</a:t>
            </a:r>
          </a:p>
          <a:p>
            <a:pPr algn="ctr"/>
            <a:r>
              <a:rPr lang="en-US" altLang="ja-JP" dirty="0">
                <a:solidFill>
                  <a:schemeClr val="tx1"/>
                </a:solidFill>
              </a:rPr>
              <a:t>802.11k/v </a:t>
            </a:r>
            <a:r>
              <a:rPr lang="ja-JP" altLang="en-US" dirty="0">
                <a:solidFill>
                  <a:schemeClr val="tx1"/>
                </a:solidFill>
              </a:rPr>
              <a:t>デフォルト有効</a:t>
            </a:r>
            <a:endParaRPr lang="en-US" altLang="ja-JP" dirty="0">
              <a:solidFill>
                <a:schemeClr val="tx1"/>
              </a:solidFill>
            </a:endParaRPr>
          </a:p>
        </p:txBody>
      </p:sp>
      <p:cxnSp>
        <p:nvCxnSpPr>
          <p:cNvPr id="79" name="Straight Arrow Connector 4"/>
          <p:cNvCxnSpPr/>
          <p:nvPr/>
        </p:nvCxnSpPr>
        <p:spPr>
          <a:xfrm flipV="1">
            <a:off x="1548183" y="2187765"/>
            <a:ext cx="829747" cy="602856"/>
          </a:xfrm>
          <a:prstGeom prst="straightConnector1">
            <a:avLst/>
          </a:prstGeom>
          <a:ln>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4"/>
          <p:cNvCxnSpPr/>
          <p:nvPr/>
        </p:nvCxnSpPr>
        <p:spPr>
          <a:xfrm>
            <a:off x="3389083" y="2187765"/>
            <a:ext cx="829747" cy="560538"/>
          </a:xfrm>
          <a:prstGeom prst="straightConnector1">
            <a:avLst/>
          </a:prstGeom>
          <a:ln>
            <a:solidFill>
              <a:schemeClr val="accent1"/>
            </a:solidFill>
            <a:prstDash val="soli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4"/>
          <p:cNvCxnSpPr/>
          <p:nvPr/>
        </p:nvCxnSpPr>
        <p:spPr>
          <a:xfrm flipV="1">
            <a:off x="3389083" y="3137420"/>
            <a:ext cx="793362" cy="568289"/>
          </a:xfrm>
          <a:prstGeom prst="straightConnector1">
            <a:avLst/>
          </a:prstGeom>
          <a:ln>
            <a:solidFill>
              <a:schemeClr val="accent1"/>
            </a:solidFill>
            <a:prstDash val="soli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5335207" y="1347788"/>
            <a:ext cx="34480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smtClean="0"/>
              <a:t>AP</a:t>
            </a:r>
            <a:r>
              <a:rPr lang="ja-JP" altLang="en-US" dirty="0" smtClean="0"/>
              <a:t>は、アソシエート処理前に</a:t>
            </a:r>
            <a:r>
              <a:rPr lang="en-US" altLang="ja-JP" dirty="0" smtClean="0"/>
              <a:t>iOS10</a:t>
            </a:r>
            <a:r>
              <a:rPr lang="ja-JP" altLang="en-US" dirty="0" smtClean="0"/>
              <a:t>を認識</a:t>
            </a:r>
            <a:endParaRPr lang="en-US" altLang="ja-JP" dirty="0" smtClean="0"/>
          </a:p>
          <a:p>
            <a:pPr marL="285750" indent="-285750">
              <a:buFont typeface="Arial" panose="020B0604020202020204" pitchFamily="34" charset="0"/>
              <a:buChar char="•"/>
            </a:pPr>
            <a:r>
              <a:rPr lang="en-US" altLang="ja-JP" dirty="0"/>
              <a:t>(Adaptive 11r</a:t>
            </a:r>
            <a:r>
              <a:rPr lang="ja-JP" altLang="en-US" dirty="0"/>
              <a:t>は</a:t>
            </a:r>
            <a:r>
              <a:rPr lang="en-US" altLang="ja-JP" dirty="0"/>
              <a:t>Cisco AP</a:t>
            </a:r>
            <a:r>
              <a:rPr lang="ja-JP" altLang="en-US" dirty="0"/>
              <a:t>と</a:t>
            </a:r>
            <a:r>
              <a:rPr lang="en-US" altLang="ja-JP" dirty="0" smtClean="0"/>
              <a:t>iOS</a:t>
            </a:r>
            <a:r>
              <a:rPr lang="ja-JP" altLang="en-US" dirty="0" smtClean="0"/>
              <a:t>端末の</a:t>
            </a:r>
            <a:r>
              <a:rPr lang="ja-JP" altLang="en-US" dirty="0"/>
              <a:t>ビーコンで</a:t>
            </a:r>
            <a:r>
              <a:rPr lang="ja-JP" altLang="en-US" dirty="0" smtClean="0"/>
              <a:t>アナウンス</a:t>
            </a:r>
            <a:r>
              <a:rPr lang="en-US" altLang="ja-JP" dirty="0" smtClean="0"/>
              <a:t>)</a:t>
            </a:r>
          </a:p>
          <a:p>
            <a:pPr marL="285750" indent="-285750">
              <a:buFont typeface="Arial" panose="020B0604020202020204" pitchFamily="34" charset="0"/>
              <a:buChar char="•"/>
            </a:pPr>
            <a:r>
              <a:rPr lang="en-US" altLang="ja-JP" dirty="0" smtClean="0"/>
              <a:t>iOS10</a:t>
            </a:r>
            <a:r>
              <a:rPr lang="ja-JP" altLang="en-US" dirty="0" smtClean="0"/>
              <a:t>以外は、通常の</a:t>
            </a:r>
            <a:r>
              <a:rPr lang="en-US" altLang="ja-JP" dirty="0" err="1" smtClean="0"/>
              <a:t>ローミング</a:t>
            </a:r>
            <a:r>
              <a:rPr lang="ja-JP" altLang="en-US" dirty="0" smtClean="0"/>
              <a:t>ができるため影響がない</a:t>
            </a:r>
            <a:endParaRPr kumimoji="1" lang="en-US" altLang="ja-JP" dirty="0"/>
          </a:p>
        </p:txBody>
      </p:sp>
      <p:sp>
        <p:nvSpPr>
          <p:cNvPr id="19" name="正方形/長方形 18"/>
          <p:cNvSpPr/>
          <p:nvPr/>
        </p:nvSpPr>
        <p:spPr>
          <a:xfrm>
            <a:off x="5609951" y="3491815"/>
            <a:ext cx="3175274" cy="1015663"/>
          </a:xfrm>
          <a:prstGeom prst="rect">
            <a:avLst/>
          </a:prstGeom>
          <a:solidFill>
            <a:schemeClr val="accent4"/>
          </a:solidFill>
        </p:spPr>
        <p:txBody>
          <a:bodyPr wrap="square">
            <a:spAutoFit/>
          </a:bodyPr>
          <a:lstStyle/>
          <a:p>
            <a:pPr algn="ctr"/>
            <a:r>
              <a:rPr kumimoji="1" lang="ja-JP" altLang="en-US" sz="2000" b="1" dirty="0" smtClean="0">
                <a:solidFill>
                  <a:schemeClr val="bg1"/>
                </a:solidFill>
              </a:rPr>
              <a:t>初期値から利用可能な設定</a:t>
            </a:r>
            <a:endParaRPr kumimoji="1" lang="en-US" altLang="ja-JP" sz="2000" b="1" dirty="0" smtClean="0">
              <a:solidFill>
                <a:schemeClr val="bg1"/>
              </a:solidFill>
            </a:endParaRPr>
          </a:p>
          <a:p>
            <a:pPr algn="ctr"/>
            <a:r>
              <a:rPr kumimoji="1" lang="ja-JP" altLang="en-US" sz="2000" b="1" dirty="0" smtClean="0">
                <a:solidFill>
                  <a:schemeClr val="bg1"/>
                </a:solidFill>
              </a:rPr>
              <a:t>サービス提供を管理することで影響範囲を最小化</a:t>
            </a:r>
            <a:endParaRPr kumimoji="1" lang="ja-JP" altLang="en-US" sz="2000" b="1" dirty="0">
              <a:solidFill>
                <a:schemeClr val="bg1"/>
              </a:solidFill>
            </a:endParaRPr>
          </a:p>
        </p:txBody>
      </p:sp>
      <p:sp>
        <p:nvSpPr>
          <p:cNvPr id="189" name="TextBox 6"/>
          <p:cNvSpPr txBox="1"/>
          <p:nvPr/>
        </p:nvSpPr>
        <p:spPr>
          <a:xfrm>
            <a:off x="1770366" y="2474099"/>
            <a:ext cx="1103102" cy="923330"/>
          </a:xfrm>
          <a:prstGeom prst="rect">
            <a:avLst/>
          </a:prstGeom>
          <a:noFill/>
        </p:spPr>
        <p:txBody>
          <a:bodyPr wrap="square" rtlCol="0">
            <a:spAutoFit/>
          </a:bodyPr>
          <a:lstStyle/>
          <a:p>
            <a:r>
              <a:rPr lang="en-US" altLang="ja-JP" dirty="0" smtClean="0">
                <a:solidFill>
                  <a:schemeClr val="accent1"/>
                </a:solidFill>
              </a:rPr>
              <a:t>802.11r</a:t>
            </a:r>
          </a:p>
          <a:p>
            <a:r>
              <a:rPr lang="ja-JP" altLang="ja-JP" dirty="0" smtClean="0">
                <a:solidFill>
                  <a:schemeClr val="accent1"/>
                </a:solidFill>
              </a:rPr>
              <a:t>8</a:t>
            </a:r>
            <a:r>
              <a:rPr lang="en-US" altLang="ja-JP" dirty="0" smtClean="0">
                <a:solidFill>
                  <a:schemeClr val="accent1"/>
                </a:solidFill>
              </a:rPr>
              <a:t>02.11k</a:t>
            </a:r>
          </a:p>
          <a:p>
            <a:r>
              <a:rPr lang="ja-JP" altLang="ja-JP" dirty="0" smtClean="0">
                <a:solidFill>
                  <a:schemeClr val="accent1"/>
                </a:solidFill>
              </a:rPr>
              <a:t>8</a:t>
            </a:r>
            <a:r>
              <a:rPr lang="en-US" altLang="ja-JP" dirty="0" smtClean="0">
                <a:solidFill>
                  <a:schemeClr val="accent1"/>
                </a:solidFill>
              </a:rPr>
              <a:t>02.11v</a:t>
            </a:r>
            <a:endParaRPr lang="en-US" dirty="0">
              <a:solidFill>
                <a:schemeClr val="accent1"/>
              </a:solidFill>
            </a:endParaRPr>
          </a:p>
        </p:txBody>
      </p:sp>
      <p:grpSp>
        <p:nvGrpSpPr>
          <p:cNvPr id="87" name="Group 92"/>
          <p:cNvGrpSpPr>
            <a:grpSpLocks noChangeAspect="1"/>
          </p:cNvGrpSpPr>
          <p:nvPr/>
        </p:nvGrpSpPr>
        <p:grpSpPr>
          <a:xfrm>
            <a:off x="822363" y="2274680"/>
            <a:ext cx="625801" cy="1288060"/>
            <a:chOff x="1391225" y="1038388"/>
            <a:chExt cx="952171" cy="1959814"/>
          </a:xfrm>
        </p:grpSpPr>
        <p:grpSp>
          <p:nvGrpSpPr>
            <p:cNvPr id="88" name="Group 93"/>
            <p:cNvGrpSpPr/>
            <p:nvPr/>
          </p:nvGrpSpPr>
          <p:grpSpPr>
            <a:xfrm>
              <a:off x="1391225" y="1038388"/>
              <a:ext cx="952171" cy="1959814"/>
              <a:chOff x="3311126" y="611981"/>
              <a:chExt cx="1940721" cy="3994506"/>
            </a:xfrm>
          </p:grpSpPr>
          <p:grpSp>
            <p:nvGrpSpPr>
              <p:cNvPr id="91" name="Group 96"/>
              <p:cNvGrpSpPr/>
              <p:nvPr/>
            </p:nvGrpSpPr>
            <p:grpSpPr>
              <a:xfrm>
                <a:off x="3311126" y="611981"/>
                <a:ext cx="1940721" cy="3994506"/>
                <a:chOff x="3311126" y="611981"/>
                <a:chExt cx="1940721" cy="3994506"/>
              </a:xfrm>
            </p:grpSpPr>
            <p:sp>
              <p:nvSpPr>
                <p:cNvPr id="126" name="Rounded Rectangle 149"/>
                <p:cNvSpPr/>
                <p:nvPr/>
              </p:nvSpPr>
              <p:spPr>
                <a:xfrm>
                  <a:off x="3311126" y="611981"/>
                  <a:ext cx="1940719" cy="3994506"/>
                </a:xfrm>
                <a:prstGeom prst="roundRect">
                  <a:avLst>
                    <a:gd name="adj" fmla="val 15133"/>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0"/>
                <p:cNvSpPr/>
                <p:nvPr/>
              </p:nvSpPr>
              <p:spPr>
                <a:xfrm>
                  <a:off x="3427097" y="1096963"/>
                  <a:ext cx="1710054" cy="3030536"/>
                </a:xfrm>
                <a:prstGeom prst="rect">
                  <a:avLst/>
                </a:prstGeom>
                <a:gradFill flip="none" rotWithShape="1">
                  <a:gsLst>
                    <a:gs pos="0">
                      <a:schemeClr val="accent1"/>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51"/>
                <p:cNvSpPr/>
                <p:nvPr/>
              </p:nvSpPr>
              <p:spPr>
                <a:xfrm>
                  <a:off x="3427097" y="3635001"/>
                  <a:ext cx="1710054" cy="492497"/>
                </a:xfrm>
                <a:prstGeom prst="rect">
                  <a:avLst/>
                </a:prstGeom>
                <a:solidFill>
                  <a:schemeClr val="bg1">
                    <a:alpha val="2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ounded Rectangle 152"/>
                <p:cNvSpPr/>
                <p:nvPr/>
              </p:nvSpPr>
              <p:spPr>
                <a:xfrm>
                  <a:off x="3341483" y="641727"/>
                  <a:ext cx="1880007" cy="3935015"/>
                </a:xfrm>
                <a:prstGeom prst="roundRect">
                  <a:avLst>
                    <a:gd name="adj" fmla="val 14500"/>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ounded Rectangle 153"/>
                <p:cNvSpPr/>
                <p:nvPr/>
              </p:nvSpPr>
              <p:spPr>
                <a:xfrm>
                  <a:off x="4128826" y="848489"/>
                  <a:ext cx="308633" cy="27432"/>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54"/>
                <p:cNvSpPr/>
                <p:nvPr/>
              </p:nvSpPr>
              <p:spPr>
                <a:xfrm>
                  <a:off x="3940528" y="832318"/>
                  <a:ext cx="63032" cy="6303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55"/>
                <p:cNvSpPr/>
                <p:nvPr/>
              </p:nvSpPr>
              <p:spPr>
                <a:xfrm>
                  <a:off x="4261126" y="717150"/>
                  <a:ext cx="45719"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56"/>
                <p:cNvSpPr/>
                <p:nvPr/>
              </p:nvSpPr>
              <p:spPr>
                <a:xfrm>
                  <a:off x="4137291" y="4204536"/>
                  <a:ext cx="288258" cy="288258"/>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Freeform 157"/>
                <p:cNvSpPr/>
                <p:nvPr/>
              </p:nvSpPr>
              <p:spPr>
                <a:xfrm>
                  <a:off x="3311128" y="611981"/>
                  <a:ext cx="1940719" cy="3994506"/>
                </a:xfrm>
                <a:custGeom>
                  <a:avLst/>
                  <a:gdLst>
                    <a:gd name="connsiteX0" fmla="*/ 1909618 w 1940719"/>
                    <a:gd name="connsiteY0" fmla="*/ 3699556 h 3994506"/>
                    <a:gd name="connsiteX1" fmla="*/ 1940719 w 1940719"/>
                    <a:gd name="connsiteY1" fmla="*/ 3699556 h 3994506"/>
                    <a:gd name="connsiteX2" fmla="*/ 1940719 w 1940719"/>
                    <a:gd name="connsiteY2" fmla="*/ 3700817 h 3994506"/>
                    <a:gd name="connsiteX3" fmla="*/ 1647030 w 1940719"/>
                    <a:gd name="connsiteY3" fmla="*/ 3994506 h 3994506"/>
                    <a:gd name="connsiteX4" fmla="*/ 293689 w 1940719"/>
                    <a:gd name="connsiteY4" fmla="*/ 3994506 h 3994506"/>
                    <a:gd name="connsiteX5" fmla="*/ 0 w 1940719"/>
                    <a:gd name="connsiteY5" fmla="*/ 3700817 h 3994506"/>
                    <a:gd name="connsiteX6" fmla="*/ 0 w 1940719"/>
                    <a:gd name="connsiteY6" fmla="*/ 3699557 h 3994506"/>
                    <a:gd name="connsiteX7" fmla="*/ 31102 w 1940719"/>
                    <a:gd name="connsiteY7" fmla="*/ 3699557 h 3994506"/>
                    <a:gd name="connsiteX8" fmla="*/ 35894 w 1940719"/>
                    <a:gd name="connsiteY8" fmla="*/ 3747099 h 3994506"/>
                    <a:gd name="connsiteX9" fmla="*/ 302957 w 1940719"/>
                    <a:gd name="connsiteY9" fmla="*/ 3964761 h 3994506"/>
                    <a:gd name="connsiteX10" fmla="*/ 1637762 w 1940719"/>
                    <a:gd name="connsiteY10" fmla="*/ 3964761 h 3994506"/>
                    <a:gd name="connsiteX11" fmla="*/ 1904825 w 1940719"/>
                    <a:gd name="connsiteY11" fmla="*/ 3747099 h 3994506"/>
                    <a:gd name="connsiteX12" fmla="*/ 0 w 1940719"/>
                    <a:gd name="connsiteY12" fmla="*/ 377806 h 3994506"/>
                    <a:gd name="connsiteX13" fmla="*/ 30356 w 1940719"/>
                    <a:gd name="connsiteY13" fmla="*/ 377806 h 3994506"/>
                    <a:gd name="connsiteX14" fmla="*/ 30356 w 1940719"/>
                    <a:gd name="connsiteY14" fmla="*/ 3628932 h 3994506"/>
                    <a:gd name="connsiteX15" fmla="*/ 0 w 1940719"/>
                    <a:gd name="connsiteY15" fmla="*/ 3628932 h 3994506"/>
                    <a:gd name="connsiteX16" fmla="*/ 1910363 w 1940719"/>
                    <a:gd name="connsiteY16" fmla="*/ 377805 h 3994506"/>
                    <a:gd name="connsiteX17" fmla="*/ 1940719 w 1940719"/>
                    <a:gd name="connsiteY17" fmla="*/ 377805 h 3994506"/>
                    <a:gd name="connsiteX18" fmla="*/ 1940719 w 1940719"/>
                    <a:gd name="connsiteY18" fmla="*/ 3628931 h 3994506"/>
                    <a:gd name="connsiteX19" fmla="*/ 1910363 w 1940719"/>
                    <a:gd name="connsiteY19" fmla="*/ 3628931 h 3994506"/>
                    <a:gd name="connsiteX20" fmla="*/ 293689 w 1940719"/>
                    <a:gd name="connsiteY20" fmla="*/ 0 h 3994506"/>
                    <a:gd name="connsiteX21" fmla="*/ 1647030 w 1940719"/>
                    <a:gd name="connsiteY21" fmla="*/ 0 h 3994506"/>
                    <a:gd name="connsiteX22" fmla="*/ 1940719 w 1940719"/>
                    <a:gd name="connsiteY22" fmla="*/ 293689 h 3994506"/>
                    <a:gd name="connsiteX23" fmla="*/ 1940719 w 1940719"/>
                    <a:gd name="connsiteY23" fmla="*/ 307180 h 3994506"/>
                    <a:gd name="connsiteX24" fmla="*/ 1910363 w 1940719"/>
                    <a:gd name="connsiteY24" fmla="*/ 307180 h 3994506"/>
                    <a:gd name="connsiteX25" fmla="*/ 1910363 w 1940719"/>
                    <a:gd name="connsiteY25" fmla="*/ 302347 h 3994506"/>
                    <a:gd name="connsiteX26" fmla="*/ 1637762 w 1940719"/>
                    <a:gd name="connsiteY26" fmla="*/ 29746 h 3994506"/>
                    <a:gd name="connsiteX27" fmla="*/ 302957 w 1940719"/>
                    <a:gd name="connsiteY27" fmla="*/ 29746 h 3994506"/>
                    <a:gd name="connsiteX28" fmla="*/ 30356 w 1940719"/>
                    <a:gd name="connsiteY28" fmla="*/ 302347 h 3994506"/>
                    <a:gd name="connsiteX29" fmla="*/ 30356 w 1940719"/>
                    <a:gd name="connsiteY29" fmla="*/ 307181 h 3994506"/>
                    <a:gd name="connsiteX30" fmla="*/ 0 w 1940719"/>
                    <a:gd name="connsiteY30" fmla="*/ 307181 h 3994506"/>
                    <a:gd name="connsiteX31" fmla="*/ 0 w 1940719"/>
                    <a:gd name="connsiteY31" fmla="*/ 293689 h 3994506"/>
                    <a:gd name="connsiteX32" fmla="*/ 293689 w 1940719"/>
                    <a:gd name="connsiteY32" fmla="*/ 0 h 39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719" h="3994506">
                      <a:moveTo>
                        <a:pt x="1909618" y="3699556"/>
                      </a:moveTo>
                      <a:lnTo>
                        <a:pt x="1940719" y="3699556"/>
                      </a:lnTo>
                      <a:lnTo>
                        <a:pt x="1940719" y="3700817"/>
                      </a:lnTo>
                      <a:cubicBezTo>
                        <a:pt x="1940719" y="3863017"/>
                        <a:pt x="1809230" y="3994506"/>
                        <a:pt x="1647030" y="3994506"/>
                      </a:cubicBezTo>
                      <a:lnTo>
                        <a:pt x="293689" y="3994506"/>
                      </a:lnTo>
                      <a:cubicBezTo>
                        <a:pt x="131489" y="3994506"/>
                        <a:pt x="0" y="3863017"/>
                        <a:pt x="0" y="3700817"/>
                      </a:cubicBezTo>
                      <a:lnTo>
                        <a:pt x="0" y="3699557"/>
                      </a:lnTo>
                      <a:lnTo>
                        <a:pt x="31102" y="3699557"/>
                      </a:lnTo>
                      <a:lnTo>
                        <a:pt x="35894" y="3747099"/>
                      </a:lnTo>
                      <a:cubicBezTo>
                        <a:pt x="61314" y="3871318"/>
                        <a:pt x="171223" y="3964761"/>
                        <a:pt x="302957" y="3964761"/>
                      </a:cubicBezTo>
                      <a:lnTo>
                        <a:pt x="1637762" y="3964761"/>
                      </a:lnTo>
                      <a:cubicBezTo>
                        <a:pt x="1769496" y="3964761"/>
                        <a:pt x="1879406" y="3871318"/>
                        <a:pt x="1904825" y="3747099"/>
                      </a:cubicBezTo>
                      <a:close/>
                      <a:moveTo>
                        <a:pt x="0" y="377806"/>
                      </a:moveTo>
                      <a:lnTo>
                        <a:pt x="30356" y="377806"/>
                      </a:lnTo>
                      <a:lnTo>
                        <a:pt x="30356" y="3628932"/>
                      </a:lnTo>
                      <a:lnTo>
                        <a:pt x="0" y="3628932"/>
                      </a:lnTo>
                      <a:close/>
                      <a:moveTo>
                        <a:pt x="1910363" y="377805"/>
                      </a:moveTo>
                      <a:lnTo>
                        <a:pt x="1940719" y="377805"/>
                      </a:lnTo>
                      <a:lnTo>
                        <a:pt x="1940719" y="3628931"/>
                      </a:lnTo>
                      <a:lnTo>
                        <a:pt x="1910363" y="3628931"/>
                      </a:lnTo>
                      <a:close/>
                      <a:moveTo>
                        <a:pt x="293689" y="0"/>
                      </a:moveTo>
                      <a:lnTo>
                        <a:pt x="1647030" y="0"/>
                      </a:lnTo>
                      <a:cubicBezTo>
                        <a:pt x="1809230" y="0"/>
                        <a:pt x="1940719" y="131489"/>
                        <a:pt x="1940719" y="293689"/>
                      </a:cubicBezTo>
                      <a:lnTo>
                        <a:pt x="1940719" y="307180"/>
                      </a:lnTo>
                      <a:lnTo>
                        <a:pt x="1910363" y="307180"/>
                      </a:lnTo>
                      <a:lnTo>
                        <a:pt x="1910363" y="302347"/>
                      </a:lnTo>
                      <a:cubicBezTo>
                        <a:pt x="1910363" y="151794"/>
                        <a:pt x="1788315" y="29746"/>
                        <a:pt x="1637762" y="29746"/>
                      </a:cubicBezTo>
                      <a:lnTo>
                        <a:pt x="302957" y="29746"/>
                      </a:lnTo>
                      <a:cubicBezTo>
                        <a:pt x="152404" y="29746"/>
                        <a:pt x="30356" y="151794"/>
                        <a:pt x="30356" y="302347"/>
                      </a:cubicBezTo>
                      <a:lnTo>
                        <a:pt x="30356" y="307181"/>
                      </a:lnTo>
                      <a:lnTo>
                        <a:pt x="0" y="307181"/>
                      </a:lnTo>
                      <a:lnTo>
                        <a:pt x="0" y="293689"/>
                      </a:lnTo>
                      <a:cubicBezTo>
                        <a:pt x="0" y="131489"/>
                        <a:pt x="131489" y="0"/>
                        <a:pt x="293689" y="0"/>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7" name="Picture 158"/>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3437911" y="1114865"/>
                  <a:ext cx="1678297" cy="80920"/>
                </a:xfrm>
                <a:prstGeom prst="rect">
                  <a:avLst/>
                </a:prstGeom>
              </p:spPr>
            </p:pic>
          </p:grpSp>
          <p:grpSp>
            <p:nvGrpSpPr>
              <p:cNvPr id="92" name="Group 126"/>
              <p:cNvGrpSpPr/>
              <p:nvPr/>
            </p:nvGrpSpPr>
            <p:grpSpPr>
              <a:xfrm>
                <a:off x="3506250" y="1247028"/>
                <a:ext cx="1550597" cy="2787422"/>
                <a:chOff x="1133490" y="1816523"/>
                <a:chExt cx="1018752" cy="1831355"/>
              </a:xfrm>
            </p:grpSpPr>
            <p:grpSp>
              <p:nvGrpSpPr>
                <p:cNvPr id="98" name="Group 127"/>
                <p:cNvGrpSpPr/>
                <p:nvPr/>
              </p:nvGrpSpPr>
              <p:grpSpPr>
                <a:xfrm>
                  <a:off x="1133490" y="1816523"/>
                  <a:ext cx="1018752" cy="1831355"/>
                  <a:chOff x="768631" y="1913282"/>
                  <a:chExt cx="884139" cy="1589371"/>
                </a:xfrm>
              </p:grpSpPr>
              <p:sp>
                <p:nvSpPr>
                  <p:cNvPr id="108" name="Rounded Rectangle 131"/>
                  <p:cNvSpPr/>
                  <p:nvPr/>
                </p:nvSpPr>
                <p:spPr>
                  <a:xfrm>
                    <a:off x="770991" y="1913282"/>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ounded Rectangle 132"/>
                  <p:cNvSpPr/>
                  <p:nvPr/>
                </p:nvSpPr>
                <p:spPr>
                  <a:xfrm>
                    <a:off x="1001511" y="1913282"/>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ounded Rectangle 133"/>
                  <p:cNvSpPr/>
                  <p:nvPr/>
                </p:nvSpPr>
                <p:spPr>
                  <a:xfrm>
                    <a:off x="123203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11" name="Rounded Rectangle 134"/>
                  <p:cNvSpPr/>
                  <p:nvPr/>
                </p:nvSpPr>
                <p:spPr>
                  <a:xfrm>
                    <a:off x="1462550"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12" name="Rounded Rectangle 135"/>
                  <p:cNvSpPr/>
                  <p:nvPr/>
                </p:nvSpPr>
                <p:spPr>
                  <a:xfrm>
                    <a:off x="77099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13" name="Rounded Rectangle 136"/>
                  <p:cNvSpPr/>
                  <p:nvPr/>
                </p:nvSpPr>
                <p:spPr>
                  <a:xfrm>
                    <a:off x="100151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ounded Rectangle 137"/>
                  <p:cNvSpPr/>
                  <p:nvPr/>
                </p:nvSpPr>
                <p:spPr>
                  <a:xfrm>
                    <a:off x="123203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15" name="Rounded Rectangle 138"/>
                  <p:cNvSpPr/>
                  <p:nvPr/>
                </p:nvSpPr>
                <p:spPr>
                  <a:xfrm>
                    <a:off x="1462550"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16" name="Rounded Rectangle 139"/>
                  <p:cNvSpPr/>
                  <p:nvPr/>
                </p:nvSpPr>
                <p:spPr>
                  <a:xfrm>
                    <a:off x="77099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17" name="Rounded Rectangle 140"/>
                  <p:cNvSpPr/>
                  <p:nvPr/>
                </p:nvSpPr>
                <p:spPr>
                  <a:xfrm>
                    <a:off x="1001511" y="2445939"/>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18" name="Rounded Rectangle 141"/>
                  <p:cNvSpPr/>
                  <p:nvPr/>
                </p:nvSpPr>
                <p:spPr>
                  <a:xfrm>
                    <a:off x="123203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19" name="Rounded Rectangle 142"/>
                  <p:cNvSpPr/>
                  <p:nvPr/>
                </p:nvSpPr>
                <p:spPr>
                  <a:xfrm>
                    <a:off x="1462550"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20" name="Rounded Rectangle 143"/>
                  <p:cNvSpPr/>
                  <p:nvPr/>
                </p:nvSpPr>
                <p:spPr>
                  <a:xfrm>
                    <a:off x="77099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21" name="Rounded Rectangle 144"/>
                  <p:cNvSpPr/>
                  <p:nvPr/>
                </p:nvSpPr>
                <p:spPr>
                  <a:xfrm>
                    <a:off x="1001511" y="2714628"/>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ounded Rectangle 145"/>
                  <p:cNvSpPr/>
                  <p:nvPr/>
                </p:nvSpPr>
                <p:spPr>
                  <a:xfrm>
                    <a:off x="768631" y="3312435"/>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ounded Rectangle 146"/>
                  <p:cNvSpPr/>
                  <p:nvPr/>
                </p:nvSpPr>
                <p:spPr>
                  <a:xfrm>
                    <a:off x="99915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24" name="Rounded Rectangle 147"/>
                  <p:cNvSpPr/>
                  <p:nvPr/>
                </p:nvSpPr>
                <p:spPr>
                  <a:xfrm>
                    <a:off x="122967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25" name="Rounded Rectangle 148"/>
                  <p:cNvSpPr/>
                  <p:nvPr/>
                </p:nvSpPr>
                <p:spPr>
                  <a:xfrm>
                    <a:off x="146019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grpSp>
            <p:pic>
              <p:nvPicPr>
                <p:cNvPr id="99" name="Picture 128" descr="New_call_9003_256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767" y="3456430"/>
                  <a:ext cx="163070" cy="163070"/>
                </a:xfrm>
                <a:prstGeom prst="rect">
                  <a:avLst/>
                </a:prstGeom>
              </p:spPr>
            </p:pic>
            <p:pic>
              <p:nvPicPr>
                <p:cNvPr id="100" name="Picture 129" descr="Mail_9021_256_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63" y="2485038"/>
                  <a:ext cx="119182" cy="119182"/>
                </a:xfrm>
                <a:prstGeom prst="rect">
                  <a:avLst/>
                </a:prstGeom>
              </p:spPr>
            </p:pic>
            <p:sp>
              <p:nvSpPr>
                <p:cNvPr id="102" name="Pie 386"/>
                <p:cNvSpPr/>
                <p:nvPr/>
              </p:nvSpPr>
              <p:spPr>
                <a:xfrm flipH="1" flipV="1">
                  <a:off x="1460226" y="2795690"/>
                  <a:ext cx="105446" cy="105768"/>
                </a:xfrm>
                <a:custGeom>
                  <a:avLst/>
                  <a:gdLst/>
                  <a:ahLst/>
                  <a:cxnLst/>
                  <a:rect l="l" t="t" r="r" b="b"/>
                  <a:pathLst>
                    <a:path w="1754106" h="1759457">
                      <a:moveTo>
                        <a:pt x="914120" y="959236"/>
                      </a:moveTo>
                      <a:lnTo>
                        <a:pt x="1221414" y="1698103"/>
                      </a:lnTo>
                      <a:cubicBezTo>
                        <a:pt x="1031627" y="1777036"/>
                        <a:pt x="818743" y="1779911"/>
                        <a:pt x="626893" y="1706133"/>
                      </a:cubicBezTo>
                      <a:close/>
                      <a:moveTo>
                        <a:pt x="849117" y="921238"/>
                      </a:moveTo>
                      <a:lnTo>
                        <a:pt x="528404" y="1654380"/>
                      </a:lnTo>
                      <a:cubicBezTo>
                        <a:pt x="318351" y="1562492"/>
                        <a:pt x="157801" y="1384921"/>
                        <a:pt x="87473" y="1166702"/>
                      </a:cubicBezTo>
                      <a:close/>
                      <a:moveTo>
                        <a:pt x="44303" y="587805"/>
                      </a:moveTo>
                      <a:lnTo>
                        <a:pt x="800221" y="850376"/>
                      </a:lnTo>
                      <a:lnTo>
                        <a:pt x="40116" y="1100566"/>
                      </a:lnTo>
                      <a:cubicBezTo>
                        <a:pt x="-14771" y="933814"/>
                        <a:pt x="-13300" y="753639"/>
                        <a:pt x="44303" y="587805"/>
                      </a:cubicBezTo>
                      <a:close/>
                      <a:moveTo>
                        <a:pt x="1685116" y="520921"/>
                      </a:moveTo>
                      <a:cubicBezTo>
                        <a:pt x="1772734" y="718027"/>
                        <a:pt x="1777068" y="942158"/>
                        <a:pt x="1697136" y="1142504"/>
                      </a:cubicBezTo>
                      <a:cubicBezTo>
                        <a:pt x="1617204" y="1342850"/>
                        <a:pt x="1459776" y="1502443"/>
                        <a:pt x="1260540" y="1585103"/>
                      </a:cubicBezTo>
                      <a:lnTo>
                        <a:pt x="953886" y="845970"/>
                      </a:lnTo>
                      <a:close/>
                      <a:moveTo>
                        <a:pt x="922226" y="11495"/>
                      </a:moveTo>
                      <a:cubicBezTo>
                        <a:pt x="1029213" y="16319"/>
                        <a:pt x="1135233" y="42612"/>
                        <a:pt x="1233686" y="90076"/>
                      </a:cubicBezTo>
                      <a:lnTo>
                        <a:pt x="886179" y="810905"/>
                      </a:lnTo>
                      <a:lnTo>
                        <a:pt x="150183" y="496795"/>
                      </a:lnTo>
                      <a:cubicBezTo>
                        <a:pt x="235988" y="295744"/>
                        <a:pt x="400305" y="138547"/>
                        <a:pt x="604957" y="61726"/>
                      </a:cubicBezTo>
                      <a:cubicBezTo>
                        <a:pt x="707283" y="23316"/>
                        <a:pt x="815239" y="6671"/>
                        <a:pt x="922226" y="11495"/>
                      </a:cubicBezTo>
                      <a:close/>
                      <a:moveTo>
                        <a:pt x="1375021" y="0"/>
                      </a:moveTo>
                      <a:cubicBezTo>
                        <a:pt x="1545341" y="85083"/>
                        <a:pt x="1679745" y="228104"/>
                        <a:pt x="1754094" y="403376"/>
                      </a:cubicBezTo>
                      <a:lnTo>
                        <a:pt x="1017411" y="715870"/>
                      </a:lnTo>
                      <a:close/>
                    </a:path>
                  </a:pathLst>
                </a:cu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lIns="91436" tIns="45718" rIns="91436" bIns="45718" rtlCol="0" anchor="ctr"/>
                <a:lstStyle/>
                <a:p>
                  <a:pPr algn="ctr"/>
                  <a:endParaRPr lang="en-US" dirty="0">
                    <a:solidFill>
                      <a:schemeClr val="tx1"/>
                    </a:solidFill>
                  </a:endParaRPr>
                </a:p>
              </p:txBody>
            </p:sp>
          </p:grpSp>
        </p:grpSp>
        <p:pic>
          <p:nvPicPr>
            <p:cNvPr id="89" name="Picture 2" descr="https://communities.cisco.com/servlet/JiveServlet/downloadBody/57329-102-1-100221/512x512%20spark%20logo.png"/>
            <p:cNvPicPr>
              <a:picLocks noChangeAspect="1" noChangeArrowheads="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1519372" y="1377553"/>
              <a:ext cx="104572" cy="104572"/>
            </a:xfrm>
            <a:prstGeom prst="rect">
              <a:avLst/>
            </a:prstGeom>
            <a:noFill/>
            <a:extLst>
              <a:ext uri="{909E8E84-426E-40dd-AFC4-6F175D3DCCD1}">
                <a14:hiddenFill xmlns="" xmlns:a14="http://schemas.microsoft.com/office/drawing/2010/main">
                  <a:solidFill>
                    <a:srgbClr val="FFFFFF"/>
                  </a:solidFill>
                </a14:hiddenFill>
              </a:ext>
            </a:extLst>
          </p:spPr>
        </p:pic>
        <p:pic>
          <p:nvPicPr>
            <p:cNvPr id="90" name="Picture 4" descr="https://lh3.ggpht.com/MmfNO-OC2YuTrxTYhhPypVgxPIPLe1uDAW5HlcUWbvawzIAevWqqa2_dMOgjWAJTuy8=w300"/>
            <p:cNvPicPr>
              <a:picLocks noChangeAspect="1" noChangeArrowheads="1"/>
            </p:cNvPicPr>
            <p:nvPr/>
          </p:nvPicPr>
          <p:blipFill rotWithShape="1">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l="14278" t="14278" r="14278" b="14278"/>
            <a:stretch/>
          </p:blipFill>
          <p:spPr bwMode="auto">
            <a:xfrm>
              <a:off x="1718488" y="1384698"/>
              <a:ext cx="97232" cy="97230"/>
            </a:xfrm>
            <a:prstGeom prst="ellipse">
              <a:avLst/>
            </a:prstGeom>
            <a:noFill/>
            <a:extLst>
              <a:ext uri="{909E8E84-426E-40dd-AFC4-6F175D3DCCD1}">
                <a14:hiddenFill xmlns="" xmlns:a14="http://schemas.microsoft.com/office/drawing/2010/main">
                  <a:solidFill>
                    <a:srgbClr val="FFFFFF"/>
                  </a:solidFill>
                </a14:hiddenFill>
              </a:ext>
            </a:extLst>
          </p:spPr>
        </p:pic>
      </p:grpSp>
      <p:sp>
        <p:nvSpPr>
          <p:cNvPr id="86" name="TextBox 154"/>
          <p:cNvSpPr txBox="1"/>
          <p:nvPr/>
        </p:nvSpPr>
        <p:spPr>
          <a:xfrm>
            <a:off x="2189886" y="4234431"/>
            <a:ext cx="1489923" cy="338554"/>
          </a:xfrm>
          <a:prstGeom prst="rect">
            <a:avLst/>
          </a:prstGeom>
          <a:noFill/>
        </p:spPr>
        <p:txBody>
          <a:bodyPr wrap="square" rtlCol="0">
            <a:spAutoFit/>
          </a:bodyPr>
          <a:lstStyle/>
          <a:p>
            <a:pPr algn="ctr"/>
            <a:r>
              <a:rPr lang="en-US" altLang="ja-JP" sz="1600" dirty="0" smtClean="0"/>
              <a:t>(AireOS8.3)</a:t>
            </a:r>
            <a:endParaRPr lang="en-US" sz="1600" dirty="0"/>
          </a:p>
        </p:txBody>
      </p:sp>
    </p:spTree>
    <p:extLst>
      <p:ext uri="{BB962C8B-B14F-4D97-AF65-F5344CB8AC3E}">
        <p14:creationId xmlns:p14="http://schemas.microsoft.com/office/powerpoint/2010/main" val="129690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bwMode="auto">
          <a:xfrm>
            <a:off x="259742" y="303064"/>
            <a:ext cx="8659976" cy="72878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defTabSz="684213" eaLnBrk="1" hangingPunct="1">
              <a:lnSpc>
                <a:spcPct val="80000"/>
              </a:lnSpc>
              <a:defRPr kumimoji="1" lang="en-US" sz="2475">
                <a:solidFill>
                  <a:schemeClr val="accent1"/>
                </a:solidFill>
                <a:latin typeface="+mj-ea"/>
                <a:ea typeface="+mj-ea"/>
                <a:cs typeface="Proxima Nova Light" charset="0"/>
              </a:defRPr>
            </a:lvl1pPr>
            <a:lvl2pPr defTabSz="684213" eaLnBrk="1" hangingPunct="1">
              <a:lnSpc>
                <a:spcPct val="80000"/>
              </a:lnSpc>
              <a:defRPr kumimoji="1" sz="3200">
                <a:solidFill>
                  <a:srgbClr val="676767"/>
                </a:solidFill>
                <a:ea typeface="ＭＳ Ｐゴシック" charset="0"/>
                <a:cs typeface="CiscoSans" pitchFamily="34" charset="0"/>
              </a:defRPr>
            </a:lvl2pPr>
            <a:lvl3pPr defTabSz="684213" eaLnBrk="1" hangingPunct="1">
              <a:lnSpc>
                <a:spcPct val="80000"/>
              </a:lnSpc>
              <a:defRPr kumimoji="1" sz="3200">
                <a:solidFill>
                  <a:srgbClr val="676767"/>
                </a:solidFill>
                <a:ea typeface="ＭＳ Ｐゴシック" charset="0"/>
                <a:cs typeface="CiscoSans" pitchFamily="34" charset="0"/>
              </a:defRPr>
            </a:lvl3pPr>
            <a:lvl4pPr defTabSz="684213" eaLnBrk="1" hangingPunct="1">
              <a:lnSpc>
                <a:spcPct val="80000"/>
              </a:lnSpc>
              <a:defRPr kumimoji="1" sz="3200">
                <a:solidFill>
                  <a:srgbClr val="676767"/>
                </a:solidFill>
                <a:ea typeface="ＭＳ Ｐゴシック" charset="0"/>
                <a:cs typeface="CiscoSans" pitchFamily="34" charset="0"/>
              </a:defRPr>
            </a:lvl4pPr>
            <a:lvl5pPr defTabSz="684213" eaLnBrk="1" hangingPunct="1">
              <a:lnSpc>
                <a:spcPct val="80000"/>
              </a:lnSpc>
              <a:defRPr kumimoji="1" sz="3200">
                <a:solidFill>
                  <a:srgbClr val="676767"/>
                </a:solidFill>
                <a:ea typeface="ＭＳ Ｐゴシック" charset="0"/>
                <a:cs typeface="CiscoSans" pitchFamily="34" charset="0"/>
              </a:defRPr>
            </a:lvl5pPr>
            <a:lvl6pPr marL="457200" defTabSz="684213" fontAlgn="base">
              <a:lnSpc>
                <a:spcPct val="80000"/>
              </a:lnSpc>
              <a:spcBef>
                <a:spcPct val="0"/>
              </a:spcBef>
              <a:spcAft>
                <a:spcPct val="0"/>
              </a:spcAft>
              <a:defRPr kumimoji="1" sz="3200">
                <a:solidFill>
                  <a:srgbClr val="676767"/>
                </a:solidFill>
                <a:ea typeface="ＭＳ Ｐゴシック" charset="0"/>
              </a:defRPr>
            </a:lvl6pPr>
            <a:lvl7pPr marL="914400" defTabSz="684213" fontAlgn="base">
              <a:lnSpc>
                <a:spcPct val="80000"/>
              </a:lnSpc>
              <a:spcBef>
                <a:spcPct val="0"/>
              </a:spcBef>
              <a:spcAft>
                <a:spcPct val="0"/>
              </a:spcAft>
              <a:defRPr kumimoji="1" sz="3200">
                <a:solidFill>
                  <a:srgbClr val="676767"/>
                </a:solidFill>
                <a:ea typeface="ＭＳ Ｐゴシック" charset="0"/>
              </a:defRPr>
            </a:lvl7pPr>
            <a:lvl8pPr marL="1371600" defTabSz="684213" fontAlgn="base">
              <a:lnSpc>
                <a:spcPct val="80000"/>
              </a:lnSpc>
              <a:spcBef>
                <a:spcPct val="0"/>
              </a:spcBef>
              <a:spcAft>
                <a:spcPct val="0"/>
              </a:spcAft>
              <a:defRPr kumimoji="1" sz="3200">
                <a:solidFill>
                  <a:srgbClr val="676767"/>
                </a:solidFill>
                <a:ea typeface="ＭＳ Ｐゴシック" charset="0"/>
              </a:defRPr>
            </a:lvl8pPr>
            <a:lvl9pPr marL="1828800" defTabSz="684213" fontAlgn="base">
              <a:lnSpc>
                <a:spcPct val="80000"/>
              </a:lnSpc>
              <a:spcBef>
                <a:spcPct val="0"/>
              </a:spcBef>
              <a:spcAft>
                <a:spcPct val="0"/>
              </a:spcAft>
              <a:defRPr kumimoji="1" sz="3200">
                <a:solidFill>
                  <a:srgbClr val="676767"/>
                </a:solidFill>
                <a:ea typeface="ＭＳ Ｐゴシック" charset="0"/>
              </a:defRPr>
            </a:lvl9pPr>
          </a:lstStyle>
          <a:p>
            <a:r>
              <a:rPr lang="en-US" altLang="ja-JP" dirty="0"/>
              <a:t>MR </a:t>
            </a:r>
            <a:r>
              <a:rPr lang="ja-JP" altLang="en-US" dirty="0"/>
              <a:t>アクセスポイント</a:t>
            </a:r>
          </a:p>
        </p:txBody>
      </p:sp>
      <p:sp>
        <p:nvSpPr>
          <p:cNvPr id="12" name="Content Placeholder 2"/>
          <p:cNvSpPr>
            <a:spLocks noGrp="1"/>
          </p:cNvSpPr>
          <p:nvPr>
            <p:ph type="body" sz="quarter" idx="10"/>
          </p:nvPr>
        </p:nvSpPr>
        <p:spPr>
          <a:xfrm>
            <a:off x="259742" y="3613704"/>
            <a:ext cx="6654014" cy="752353"/>
          </a:xfrm>
          <a:prstGeom prst="rect">
            <a:avLst/>
          </a:prstGeom>
        </p:spPr>
        <p:txBody>
          <a:bodyPr lIns="91399" tIns="45698" rIns="91399" bIns="45698"/>
          <a:lstStyle/>
          <a:p>
            <a:pPr>
              <a:spcBef>
                <a:spcPts val="900"/>
              </a:spcBef>
              <a:buClr>
                <a:schemeClr val="accent4"/>
              </a:buClr>
            </a:pPr>
            <a:r>
              <a:rPr lang="ja-JP" altLang="en-US" sz="1400" dirty="0" smtClean="0">
                <a:solidFill>
                  <a:srgbClr val="435153"/>
                </a:solidFill>
                <a:latin typeface="MS PGothic" charset="-128"/>
                <a:ea typeface="MS PGothic" charset="-128"/>
                <a:cs typeface="MS PGothic" charset="-128"/>
              </a:rPr>
              <a:t>屋内タイプ、屋外タイプ、</a:t>
            </a:r>
            <a:r>
              <a:rPr lang="en-US" altLang="ja-JP" sz="1400" dirty="0" smtClean="0">
                <a:solidFill>
                  <a:srgbClr val="435153"/>
                </a:solidFill>
                <a:latin typeface="MS PGothic" charset="-128"/>
                <a:ea typeface="MS PGothic" charset="-128"/>
                <a:cs typeface="MS PGothic" charset="-128"/>
              </a:rPr>
              <a:t>11ac</a:t>
            </a:r>
            <a:r>
              <a:rPr lang="ja-JP" altLang="en-US" sz="1400" dirty="0" smtClean="0">
                <a:solidFill>
                  <a:srgbClr val="435153"/>
                </a:solidFill>
                <a:latin typeface="MS PGothic" charset="-128"/>
                <a:ea typeface="MS PGothic" charset="-128"/>
                <a:cs typeface="MS PGothic" charset="-128"/>
              </a:rPr>
              <a:t>対応タイプ、低価格タイプなど幅広いラインナップ</a:t>
            </a:r>
            <a:endParaRPr lang="en-US" sz="1400" dirty="0">
              <a:solidFill>
                <a:srgbClr val="435153"/>
              </a:solidFill>
              <a:latin typeface="MS PGothic" charset="-128"/>
              <a:ea typeface="MS PGothic" charset="-128"/>
              <a:cs typeface="MS PGothic" charset="-128"/>
            </a:endParaRPr>
          </a:p>
          <a:p>
            <a:pPr>
              <a:spcBef>
                <a:spcPts val="900"/>
              </a:spcBef>
              <a:buClr>
                <a:schemeClr val="accent4"/>
              </a:buClr>
            </a:pPr>
            <a:r>
              <a:rPr lang="ja-JP" altLang="en-US" sz="1400" dirty="0" smtClean="0">
                <a:solidFill>
                  <a:schemeClr val="accent4"/>
                </a:solidFill>
                <a:latin typeface="MS PGothic" charset="-128"/>
                <a:ea typeface="MS PGothic" charset="-128"/>
                <a:cs typeface="MS PGothic" charset="-128"/>
              </a:rPr>
              <a:t>エンタープライズクラスのチップ</a:t>
            </a:r>
            <a:r>
              <a:rPr lang="en-US" sz="1400" dirty="0" smtClean="0">
                <a:solidFill>
                  <a:schemeClr val="accent4"/>
                </a:solidFill>
                <a:latin typeface="MS PGothic" charset="-128"/>
                <a:ea typeface="MS PGothic" charset="-128"/>
                <a:cs typeface="MS PGothic" charset="-128"/>
              </a:rPr>
              <a:t> </a:t>
            </a:r>
            <a:r>
              <a:rPr lang="en-US" altLang="ja-JP" sz="1400" dirty="0" smtClean="0">
                <a:solidFill>
                  <a:srgbClr val="435153"/>
                </a:solidFill>
                <a:latin typeface="MS PGothic" charset="-128"/>
                <a:ea typeface="MS PGothic" charset="-128"/>
                <a:cs typeface="MS PGothic" charset="-128"/>
              </a:rPr>
              <a:t>− RF</a:t>
            </a:r>
            <a:r>
              <a:rPr lang="ja-JP" altLang="en-US" sz="1400" dirty="0" smtClean="0">
                <a:solidFill>
                  <a:srgbClr val="435153"/>
                </a:solidFill>
                <a:latin typeface="MS PGothic" charset="-128"/>
                <a:ea typeface="MS PGothic" charset="-128"/>
                <a:cs typeface="MS PGothic" charset="-128"/>
              </a:rPr>
              <a:t>最適化、</a:t>
            </a:r>
            <a:r>
              <a:rPr lang="en-US" altLang="ja-JP" sz="1400" dirty="0" err="1" smtClean="0">
                <a:solidFill>
                  <a:srgbClr val="435153"/>
                </a:solidFill>
                <a:latin typeface="MS PGothic" charset="-128"/>
                <a:ea typeface="MS PGothic" charset="-128"/>
                <a:cs typeface="MS PGothic" charset="-128"/>
              </a:rPr>
              <a:t>PoE</a:t>
            </a:r>
            <a:r>
              <a:rPr lang="ja-JP" altLang="en-US" sz="1400" dirty="0" smtClean="0">
                <a:solidFill>
                  <a:srgbClr val="435153"/>
                </a:solidFill>
                <a:latin typeface="MS PGothic" charset="-128"/>
                <a:ea typeface="MS PGothic" charset="-128"/>
                <a:cs typeface="MS PGothic" charset="-128"/>
              </a:rPr>
              <a:t>、音声</a:t>
            </a:r>
            <a:r>
              <a:rPr lang="en-US" altLang="ja-JP" sz="1400" dirty="0" smtClean="0">
                <a:solidFill>
                  <a:srgbClr val="435153"/>
                </a:solidFill>
                <a:latin typeface="MS PGothic" charset="-128"/>
                <a:ea typeface="MS PGothic" charset="-128"/>
                <a:cs typeface="MS PGothic" charset="-128"/>
              </a:rPr>
              <a:t>/</a:t>
            </a:r>
            <a:r>
              <a:rPr lang="ja-JP" altLang="en-US" sz="1400" dirty="0" smtClean="0">
                <a:solidFill>
                  <a:srgbClr val="435153"/>
                </a:solidFill>
                <a:latin typeface="MS PGothic" charset="-128"/>
                <a:ea typeface="MS PGothic" charset="-128"/>
                <a:cs typeface="MS PGothic" charset="-128"/>
              </a:rPr>
              <a:t>ビデオトラフィックサポート</a:t>
            </a:r>
            <a:endParaRPr lang="en-US" sz="1400" dirty="0">
              <a:solidFill>
                <a:srgbClr val="435153"/>
              </a:solidFill>
              <a:latin typeface="MS PGothic" charset="-128"/>
              <a:ea typeface="MS PGothic" charset="-128"/>
              <a:cs typeface="MS PGothic"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9893" y="1638996"/>
            <a:ext cx="5225754" cy="1367558"/>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4950" y="2271906"/>
            <a:ext cx="1448940" cy="2441325"/>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0692" y="-1"/>
            <a:ext cx="2923153" cy="2095425"/>
          </a:xfrm>
          <a:prstGeom prst="rect">
            <a:avLst/>
          </a:prstGeom>
        </p:spPr>
      </p:pic>
    </p:spTree>
    <p:extLst>
      <p:ext uri="{BB962C8B-B14F-4D97-AF65-F5344CB8AC3E}">
        <p14:creationId xmlns:p14="http://schemas.microsoft.com/office/powerpoint/2010/main" val="55586632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ue theme 2016 16x9">
  <a:themeElements>
    <a:clrScheme name="Blue Theme 2016 Colors">
      <a:dk1>
        <a:srgbClr val="58585B"/>
      </a:dk1>
      <a:lt1>
        <a:srgbClr val="FFFFFF"/>
      </a:lt1>
      <a:dk2>
        <a:srgbClr val="58585B"/>
      </a:dk2>
      <a:lt2>
        <a:srgbClr val="049FD9"/>
      </a:lt2>
      <a:accent1>
        <a:srgbClr val="004BAF"/>
      </a:accent1>
      <a:accent2>
        <a:srgbClr val="64BBE3"/>
      </a:accent2>
      <a:accent3>
        <a:srgbClr val="E8EBF1"/>
      </a:accent3>
      <a:accent4>
        <a:srgbClr val="9E9EA2"/>
      </a:accent4>
      <a:accent5>
        <a:srgbClr val="049FD9"/>
      </a:accent5>
      <a:accent6>
        <a:srgbClr val="ABC233"/>
      </a:accent6>
      <a:hlink>
        <a:srgbClr val="049FD9"/>
      </a:hlink>
      <a:folHlink>
        <a:srgbClr val="004B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NBABT_Open and Close Theme_J_20160727 [Read-Only]" id="{5E535B6C-D561-425B-8C1A-E3F7245DECDB}" vid="{4CCA0F08-5E6C-4F0A-A045-AE82EDAB02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TNBABT_Open and Close Theme_J_20160727_tk</Template>
  <TotalTime>0</TotalTime>
  <Words>1597</Words>
  <Application>Microsoft Office PowerPoint</Application>
  <PresentationFormat>画面に合わせる (16:9)</PresentationFormat>
  <Paragraphs>457</Paragraphs>
  <Slides>24</Slides>
  <Notes>10</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24</vt:i4>
      </vt:variant>
    </vt:vector>
  </HeadingPairs>
  <TitlesOfParts>
    <vt:vector size="43" baseType="lpstr">
      <vt:lpstr>Ciscolight</vt:lpstr>
      <vt:lpstr>CiscoSans</vt:lpstr>
      <vt:lpstr>CiscoSans ExtraLight</vt:lpstr>
      <vt:lpstr>CiscoSans Light</vt:lpstr>
      <vt:lpstr>CiscoSans Thin</vt:lpstr>
      <vt:lpstr>Gill Sans</vt:lpstr>
      <vt:lpstr>ＭＳ Ｐゴシック</vt:lpstr>
      <vt:lpstr>ＭＳ Ｐゴシック</vt:lpstr>
      <vt:lpstr>Proxima Nova</vt:lpstr>
      <vt:lpstr>Proxima Nova Light</vt:lpstr>
      <vt:lpstr>Proxima Nova Rg</vt:lpstr>
      <vt:lpstr>メイリオ</vt:lpstr>
      <vt:lpstr>メイリオ</vt:lpstr>
      <vt:lpstr>Arial</vt:lpstr>
      <vt:lpstr>Broadway</vt:lpstr>
      <vt:lpstr>Calibri</vt:lpstr>
      <vt:lpstr>Helvetica</vt:lpstr>
      <vt:lpstr>Wingdings</vt:lpstr>
      <vt:lpstr>Blue theme 2016 16x9</vt:lpstr>
      <vt:lpstr>[MER-1] Cisco Merakiが実現するクラウドネットワーキング</vt:lpstr>
      <vt:lpstr>Cisco Meraki：100 % のクラウドマネージ型ITインフラソリューション</vt:lpstr>
      <vt:lpstr>クラウドネットワーキングの特徴</vt:lpstr>
      <vt:lpstr>ゼロタッチ導入が可能</vt:lpstr>
      <vt:lpstr>Meraki フルスタック</vt:lpstr>
      <vt:lpstr>最適化されたWi-Fi接続の利点</vt:lpstr>
      <vt:lpstr>スムーズなローミングを行う為の規格</vt:lpstr>
      <vt:lpstr>シスコとiOSの無線製品</vt:lpstr>
      <vt:lpstr>PowerPoint プレゼンテーション</vt:lpstr>
      <vt:lpstr>PowerPoint プレゼンテーション</vt:lpstr>
      <vt:lpstr>PowerPoint プレゼンテーション</vt:lpstr>
      <vt:lpstr>Fast lane</vt:lpstr>
      <vt:lpstr>PowerPoint プレゼンテーション</vt:lpstr>
      <vt:lpstr>PowerPoint プレゼンテーション</vt:lpstr>
      <vt:lpstr>MXによる Full SD-WAN</vt:lpstr>
      <vt:lpstr>PowerPoint プレゼンテーション</vt:lpstr>
      <vt:lpstr>PowerPoint プレゼンテーション</vt:lpstr>
      <vt:lpstr>MXラインナップ（NGFW、VPN・AP通信終端装置)</vt:lpstr>
      <vt:lpstr>MS アクセス&amp;集約スイッチ</vt:lpstr>
      <vt:lpstr>MSラインナップ（LANスイッチ）</vt:lpstr>
      <vt:lpstr>MV セキュリティカメラ</vt:lpstr>
      <vt:lpstr>MVシリーズ セキュリティ カメラ: 機能</vt:lpstr>
      <vt:lpstr>従来のビデオ監視ソリューション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2016-11-22T05:21:04Z</dcterms:created>
  <dcterms:modified xsi:type="dcterms:W3CDTF">2016-12-08T01:29:23Z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