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3"/>
  </p:notesMasterIdLst>
  <p:handoutMasterIdLst>
    <p:handoutMasterId r:id="rId74"/>
  </p:handoutMasterIdLst>
  <p:sldIdLst>
    <p:sldId id="274" r:id="rId2"/>
    <p:sldId id="549" r:id="rId3"/>
    <p:sldId id="551" r:id="rId4"/>
    <p:sldId id="545" r:id="rId5"/>
    <p:sldId id="514" r:id="rId6"/>
    <p:sldId id="515" r:id="rId7"/>
    <p:sldId id="531" r:id="rId8"/>
    <p:sldId id="546" r:id="rId9"/>
    <p:sldId id="534" r:id="rId10"/>
    <p:sldId id="535" r:id="rId11"/>
    <p:sldId id="536" r:id="rId12"/>
    <p:sldId id="537" r:id="rId13"/>
    <p:sldId id="577" r:id="rId14"/>
    <p:sldId id="538" r:id="rId15"/>
    <p:sldId id="539" r:id="rId16"/>
    <p:sldId id="540" r:id="rId17"/>
    <p:sldId id="541" r:id="rId18"/>
    <p:sldId id="547" r:id="rId19"/>
    <p:sldId id="390" r:id="rId20"/>
    <p:sldId id="392" r:id="rId21"/>
    <p:sldId id="509" r:id="rId22"/>
    <p:sldId id="393" r:id="rId23"/>
    <p:sldId id="394" r:id="rId24"/>
    <p:sldId id="395" r:id="rId25"/>
    <p:sldId id="396" r:id="rId26"/>
    <p:sldId id="397" r:id="rId27"/>
    <p:sldId id="398" r:id="rId28"/>
    <p:sldId id="399" r:id="rId29"/>
    <p:sldId id="400" r:id="rId30"/>
    <p:sldId id="401" r:id="rId31"/>
    <p:sldId id="548" r:id="rId32"/>
    <p:sldId id="552" r:id="rId33"/>
    <p:sldId id="550" r:id="rId34"/>
    <p:sldId id="554" r:id="rId35"/>
    <p:sldId id="287" r:id="rId36"/>
    <p:sldId id="555" r:id="rId37"/>
    <p:sldId id="289" r:id="rId38"/>
    <p:sldId id="481" r:id="rId39"/>
    <p:sldId id="557" r:id="rId40"/>
    <p:sldId id="313" r:id="rId41"/>
    <p:sldId id="314" r:id="rId42"/>
    <p:sldId id="503" r:id="rId43"/>
    <p:sldId id="504" r:id="rId44"/>
    <p:sldId id="505" r:id="rId45"/>
    <p:sldId id="579" r:id="rId46"/>
    <p:sldId id="506" r:id="rId47"/>
    <p:sldId id="430" r:id="rId48"/>
    <p:sldId id="429" r:id="rId49"/>
    <p:sldId id="431" r:id="rId50"/>
    <p:sldId id="559" r:id="rId51"/>
    <p:sldId id="373" r:id="rId52"/>
    <p:sldId id="558" r:id="rId53"/>
    <p:sldId id="484" r:id="rId54"/>
    <p:sldId id="476" r:id="rId55"/>
    <p:sldId id="485" r:id="rId56"/>
    <p:sldId id="560" r:id="rId57"/>
    <p:sldId id="490" r:id="rId58"/>
    <p:sldId id="566" r:id="rId59"/>
    <p:sldId id="491" r:id="rId60"/>
    <p:sldId id="576" r:id="rId61"/>
    <p:sldId id="565" r:id="rId62"/>
    <p:sldId id="567" r:id="rId63"/>
    <p:sldId id="569" r:id="rId64"/>
    <p:sldId id="570" r:id="rId65"/>
    <p:sldId id="573" r:id="rId66"/>
    <p:sldId id="574" r:id="rId67"/>
    <p:sldId id="571" r:id="rId68"/>
    <p:sldId id="572" r:id="rId69"/>
    <p:sldId id="553" r:id="rId70"/>
    <p:sldId id="578" r:id="rId71"/>
    <p:sldId id="275" r:id="rId7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E24"/>
    <a:srgbClr val="FA661C"/>
    <a:srgbClr val="58585B"/>
    <a:srgbClr val="58595B"/>
    <a:srgbClr val="004BAF"/>
    <a:srgbClr val="E8EBF1"/>
    <a:srgbClr val="4D4D4D"/>
    <a:srgbClr val="AB0810"/>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15" autoAdjust="0"/>
    <p:restoredTop sz="95285" autoAdjust="0"/>
  </p:normalViewPr>
  <p:slideViewPr>
    <p:cSldViewPr snapToGrid="0" snapToObjects="1">
      <p:cViewPr>
        <p:scale>
          <a:sx n="120" d="100"/>
          <a:sy n="120" d="100"/>
        </p:scale>
        <p:origin x="590" y="38"/>
      </p:cViewPr>
      <p:guideLst>
        <p:guide orient="horz" pos="1620"/>
        <p:guide pos="3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1CA31-A64C-074B-84E5-472F9906E17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5890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26</a:t>
            </a:fld>
            <a:endParaRPr lang="en-US"/>
          </a:p>
        </p:txBody>
      </p:sp>
    </p:spTree>
    <p:extLst>
      <p:ext uri="{BB962C8B-B14F-4D97-AF65-F5344CB8AC3E}">
        <p14:creationId xmlns:p14="http://schemas.microsoft.com/office/powerpoint/2010/main" val="19433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1CA31-A64C-074B-84E5-472F9906E17B}" type="slidenum">
              <a:rPr lang="en-US" smtClean="0"/>
              <a:t>31</a:t>
            </a:fld>
            <a:endParaRPr lang="en-US"/>
          </a:p>
        </p:txBody>
      </p:sp>
    </p:spTree>
    <p:extLst>
      <p:ext uri="{BB962C8B-B14F-4D97-AF65-F5344CB8AC3E}">
        <p14:creationId xmlns:p14="http://schemas.microsoft.com/office/powerpoint/2010/main" val="145824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33</a:t>
            </a:fld>
            <a:endParaRPr lang="en-US"/>
          </a:p>
        </p:txBody>
      </p:sp>
    </p:spTree>
    <p:extLst>
      <p:ext uri="{BB962C8B-B14F-4D97-AF65-F5344CB8AC3E}">
        <p14:creationId xmlns:p14="http://schemas.microsoft.com/office/powerpoint/2010/main" val="103091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b="1" dirty="0" smtClean="0">
              <a:latin typeface="Arial"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35</a:t>
            </a:fld>
            <a:endParaRPr lang="en-US"/>
          </a:p>
        </p:txBody>
      </p:sp>
    </p:spTree>
    <p:extLst>
      <p:ext uri="{BB962C8B-B14F-4D97-AF65-F5344CB8AC3E}">
        <p14:creationId xmlns:p14="http://schemas.microsoft.com/office/powerpoint/2010/main" val="395639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b="1" dirty="0" smtClean="0">
              <a:latin typeface="Arial"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37</a:t>
            </a:fld>
            <a:endParaRPr lang="en-US"/>
          </a:p>
        </p:txBody>
      </p:sp>
    </p:spTree>
    <p:extLst>
      <p:ext uri="{BB962C8B-B14F-4D97-AF65-F5344CB8AC3E}">
        <p14:creationId xmlns:p14="http://schemas.microsoft.com/office/powerpoint/2010/main" val="2980686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200680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93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cs typeface="Arial" panose="020B0604020202020204" pitchFamily="34" charset="0"/>
              </a:rPr>
              <a:t>These APs can transmit data up to twice as fast as our equivalent previous-generation Aironet 1700 series. And they can perform double duty as virtual wireless LAN controllers, so you can operate your wireless network without purchasing a separate controller. The virtual controller supports all the enterprise-class Cisco RF management capabilities, like security scanning, interference avoidance, and application visibility, but at no extra cost.</a:t>
            </a:r>
          </a:p>
          <a:p>
            <a:r>
              <a:rPr lang="en-US" sz="1200" kern="1200" dirty="0" smtClean="0">
                <a:solidFill>
                  <a:schemeClr val="tx1"/>
                </a:solidFill>
                <a:effectLst/>
                <a:latin typeface="Arial" panose="020B0604020202020204" pitchFamily="34" charset="0"/>
                <a:cs typeface="Arial" panose="020B0604020202020204" pitchFamily="34" charset="0"/>
              </a:rPr>
              <a:t> </a:t>
            </a:r>
          </a:p>
          <a:p>
            <a:r>
              <a:rPr lang="en-US" sz="1200" kern="1200" dirty="0" smtClean="0">
                <a:solidFill>
                  <a:schemeClr val="tx1"/>
                </a:solidFill>
                <a:effectLst/>
                <a:latin typeface="Arial" panose="020B0604020202020204" pitchFamily="34" charset="0"/>
                <a:cs typeface="Arial" panose="020B0604020202020204" pitchFamily="34" charset="0"/>
              </a:rPr>
              <a:t>The 1850 is backward-compatible with 802.11ac Wave 1 and 802.11a, b, g, and n Wi-Fi equipment. </a:t>
            </a:r>
            <a:endParaRPr lang="en-US" sz="1050" i="1"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803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cs typeface="Arial" panose="020B0604020202020204" pitchFamily="34" charset="0"/>
              </a:rPr>
              <a:t>These APs can transmit data up to twice as fast as our equivalent previous-generation Aironet 1700 series. And they can perform double duty as virtual wireless LAN controllers, so you can operate your wireless network without purchasing a separate controller. The virtual controller supports all the enterprise-class Cisco RF management capabilities, like security scanning, interference avoidance, and application visibility, but at no extra cost.</a:t>
            </a:r>
          </a:p>
          <a:p>
            <a:r>
              <a:rPr lang="en-US" sz="1200" kern="1200" dirty="0" smtClean="0">
                <a:solidFill>
                  <a:schemeClr val="tx1"/>
                </a:solidFill>
                <a:effectLst/>
                <a:latin typeface="Arial" panose="020B0604020202020204" pitchFamily="34" charset="0"/>
                <a:cs typeface="Arial" panose="020B0604020202020204" pitchFamily="34" charset="0"/>
              </a:rPr>
              <a:t> </a:t>
            </a:r>
          </a:p>
          <a:p>
            <a:r>
              <a:rPr lang="en-US" sz="1200" kern="1200" dirty="0" smtClean="0">
                <a:solidFill>
                  <a:schemeClr val="tx1"/>
                </a:solidFill>
                <a:effectLst/>
                <a:latin typeface="Arial" panose="020B0604020202020204" pitchFamily="34" charset="0"/>
                <a:cs typeface="Arial" panose="020B0604020202020204" pitchFamily="34" charset="0"/>
              </a:rPr>
              <a:t>The 1850 is backward-compatible with 802.11ac Wave 1 and 802.11a, b, g, and n Wi-Fi equipment. </a:t>
            </a:r>
            <a:endParaRPr lang="en-US" sz="1050" i="1"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117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cs typeface="Arial" panose="020B0604020202020204" pitchFamily="34" charset="0"/>
              </a:rPr>
              <a:t>These APs can transmit data up to twice as fast as our equivalent previous-generation Aironet 1700 series. And they can perform double duty as virtual wireless LAN controllers, so you can operate your wireless network without purchasing a separate controller. The virtual controller supports all the enterprise-class Cisco RF management capabilities, like security scanning, interference avoidance, and application visibility, but at no extra cost.</a:t>
            </a:r>
          </a:p>
          <a:p>
            <a:r>
              <a:rPr lang="en-US" sz="1200" kern="1200" dirty="0" smtClean="0">
                <a:solidFill>
                  <a:schemeClr val="tx1"/>
                </a:solidFill>
                <a:effectLst/>
                <a:latin typeface="Arial" panose="020B0604020202020204" pitchFamily="34" charset="0"/>
                <a:cs typeface="Arial" panose="020B0604020202020204" pitchFamily="34" charset="0"/>
              </a:rPr>
              <a:t> </a:t>
            </a:r>
          </a:p>
          <a:p>
            <a:r>
              <a:rPr lang="en-US" sz="1200" kern="1200" dirty="0" smtClean="0">
                <a:solidFill>
                  <a:schemeClr val="tx1"/>
                </a:solidFill>
                <a:effectLst/>
                <a:latin typeface="Arial" panose="020B0604020202020204" pitchFamily="34" charset="0"/>
                <a:cs typeface="Arial" panose="020B0604020202020204" pitchFamily="34" charset="0"/>
              </a:rPr>
              <a:t>The 1850 is backward-compatible with 802.11ac Wave 1 and 802.11a, b, g, and n Wi-Fi equipment. </a:t>
            </a:r>
            <a:endParaRPr lang="en-US" sz="1050" i="1"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14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10</a:t>
            </a:fld>
            <a:endParaRPr lang="en-US"/>
          </a:p>
        </p:txBody>
      </p:sp>
    </p:spTree>
    <p:extLst>
      <p:ext uri="{BB962C8B-B14F-4D97-AF65-F5344CB8AC3E}">
        <p14:creationId xmlns:p14="http://schemas.microsoft.com/office/powerpoint/2010/main" val="35892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dirty="0"/>
          </a:p>
        </p:txBody>
      </p:sp>
    </p:spTree>
    <p:extLst>
      <p:ext uri="{BB962C8B-B14F-4D97-AF65-F5344CB8AC3E}">
        <p14:creationId xmlns:p14="http://schemas.microsoft.com/office/powerpoint/2010/main" val="335728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cs typeface="Arial" panose="020B0604020202020204" pitchFamily="34" charset="0"/>
              </a:rPr>
              <a:t>These APs can transmit data up to twice as fast as our equivalent previous-generation Aironet 1700 series. And they can perform double duty as virtual wireless LAN controllers, so you can operate your wireless network without purchasing a separate controller. The virtual controller supports all the enterprise-class Cisco RF management capabilities, like security scanning, interference avoidance, and application visibility, but at no extra cost.</a:t>
            </a:r>
          </a:p>
          <a:p>
            <a:r>
              <a:rPr lang="en-US" sz="1200" kern="1200" dirty="0" smtClean="0">
                <a:solidFill>
                  <a:schemeClr val="tx1"/>
                </a:solidFill>
                <a:effectLst/>
                <a:latin typeface="Arial" panose="020B0604020202020204" pitchFamily="34" charset="0"/>
                <a:cs typeface="Arial" panose="020B0604020202020204" pitchFamily="34" charset="0"/>
              </a:rPr>
              <a:t> </a:t>
            </a:r>
          </a:p>
          <a:p>
            <a:r>
              <a:rPr lang="en-US" sz="1200" kern="1200" dirty="0" smtClean="0">
                <a:solidFill>
                  <a:schemeClr val="tx1"/>
                </a:solidFill>
                <a:effectLst/>
                <a:latin typeface="Arial" panose="020B0604020202020204" pitchFamily="34" charset="0"/>
                <a:cs typeface="Arial" panose="020B0604020202020204" pitchFamily="34" charset="0"/>
              </a:rPr>
              <a:t>The 1850 is backward-compatible with 802.11ac Wave 1 and 802.11a, b, g, and n Wi-Fi equipment. </a:t>
            </a:r>
            <a:endParaRPr lang="en-US" sz="1050" i="1"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91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p:cNvSpPr>
            <a:spLocks noGrp="1" noRot="1" noChangeAspect="1" noTextEdit="1"/>
          </p:cNvSpPr>
          <p:nvPr>
            <p:ph type="sldImg"/>
          </p:nvPr>
        </p:nvSpPr>
        <p:spPr>
          <a:xfrm>
            <a:off x="330200" y="696913"/>
            <a:ext cx="6197600" cy="3486150"/>
          </a:xfrm>
          <a:ln/>
        </p:spPr>
      </p:sp>
      <p:sp>
        <p:nvSpPr>
          <p:cNvPr id="694275" name="Notes Placeholder 2"/>
          <p:cNvSpPr>
            <a:spLocks noGrp="1"/>
          </p:cNvSpPr>
          <p:nvPr>
            <p:ph type="body" idx="1"/>
          </p:nvPr>
        </p:nvSpPr>
        <p:spPr>
          <a:noFill/>
          <a:ln/>
        </p:spPr>
        <p:txBody>
          <a:bodyPr/>
          <a:lstStyle/>
          <a:p>
            <a:endParaRPr lang="en-US" dirty="0" smtClean="0">
              <a:latin typeface="Arial" pitchFamily="34" charset="0"/>
              <a:ea typeface="MS PGothic" pitchFamily="34" charset="-128"/>
            </a:endParaRPr>
          </a:p>
        </p:txBody>
      </p:sp>
      <p:sp>
        <p:nvSpPr>
          <p:cNvPr id="694276" name="Slide Number Placeholder 3"/>
          <p:cNvSpPr txBox="1">
            <a:spLocks noGrp="1"/>
          </p:cNvSpPr>
          <p:nvPr/>
        </p:nvSpPr>
        <p:spPr bwMode="auto">
          <a:xfrm>
            <a:off x="5799833" y="8680022"/>
            <a:ext cx="796230" cy="287438"/>
          </a:xfrm>
          <a:prstGeom prst="rect">
            <a:avLst/>
          </a:prstGeom>
          <a:noFill/>
          <a:ln w="9525">
            <a:noFill/>
            <a:miter lim="800000"/>
            <a:headEnd/>
            <a:tailEnd/>
          </a:ln>
        </p:spPr>
        <p:txBody>
          <a:bodyPr lIns="18772" tIns="0" rIns="18772" bIns="0" anchor="b"/>
          <a:lstStyle/>
          <a:p>
            <a:pPr algn="r" defTabSz="900692"/>
            <a:fld id="{2807BA14-EB34-4392-BAF3-221D1FC337F9}" type="slidenum">
              <a:rPr lang="en-US" sz="800">
                <a:solidFill>
                  <a:srgbClr val="000000"/>
                </a:solidFill>
              </a:rPr>
              <a:pPr algn="r" defTabSz="900692"/>
              <a:t>47</a:t>
            </a:fld>
            <a:endParaRPr lang="en-US" sz="800" dirty="0">
              <a:solidFill>
                <a:srgbClr val="000000"/>
              </a:solidFill>
            </a:endParaRPr>
          </a:p>
        </p:txBody>
      </p:sp>
    </p:spTree>
    <p:extLst>
      <p:ext uri="{BB962C8B-B14F-4D97-AF65-F5344CB8AC3E}">
        <p14:creationId xmlns:p14="http://schemas.microsoft.com/office/powerpoint/2010/main" val="195811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48</a:t>
            </a:fld>
            <a:endParaRPr lang="en-US"/>
          </a:p>
        </p:txBody>
      </p:sp>
    </p:spTree>
    <p:extLst>
      <p:ext uri="{BB962C8B-B14F-4D97-AF65-F5344CB8AC3E}">
        <p14:creationId xmlns:p14="http://schemas.microsoft.com/office/powerpoint/2010/main" val="213485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49</a:t>
            </a:fld>
            <a:endParaRPr lang="en-US"/>
          </a:p>
        </p:txBody>
      </p:sp>
    </p:spTree>
    <p:extLst>
      <p:ext uri="{BB962C8B-B14F-4D97-AF65-F5344CB8AC3E}">
        <p14:creationId xmlns:p14="http://schemas.microsoft.com/office/powerpoint/2010/main" val="3080157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813259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It starts with mobile device accessing </a:t>
            </a:r>
            <a:r>
              <a:rPr lang="en-US" sz="1200" dirty="0" err="1" smtClean="0"/>
              <a:t>wi-fi</a:t>
            </a:r>
            <a:r>
              <a:rPr lang="en-US" sz="1200" baseline="0" dirty="0" smtClean="0"/>
              <a:t> via an access point. The access points push data to CMX Cloud, which consists of Cisco CMX software and the Mobility Services Engine (MSE), which can then push data to the CMX user interface where users can visualize customer flow patterns and create captive portals. </a:t>
            </a:r>
          </a:p>
          <a:p>
            <a:endParaRPr lang="en-US" sz="1200" dirty="0" smtClean="0"/>
          </a:p>
          <a:p>
            <a:pPr defTabSz="897301" eaLnBrk="1" fontAlgn="auto" hangingPunct="1">
              <a:spcBef>
                <a:spcPts val="0"/>
              </a:spcBef>
              <a:spcAft>
                <a:spcPts val="0"/>
              </a:spcAft>
              <a:defRPr/>
            </a:pPr>
            <a:r>
              <a:rPr lang="en-US" sz="1200" b="1" dirty="0" smtClean="0"/>
              <a:t>DETECT:</a:t>
            </a:r>
            <a:r>
              <a:rPr lang="en-US" sz="1200" baseline="0" dirty="0" smtClean="0"/>
              <a:t> </a:t>
            </a:r>
            <a:r>
              <a:rPr lang="en-US" sz="1200" dirty="0" smtClean="0"/>
              <a:t>Again, the first step in gaining control over your environment and fostering meaningful communication with customers and others is to detect who’s there, what they’re doing and how they spend their time. Only once the detection capabilities are in place can analytics happen.</a:t>
            </a:r>
            <a:r>
              <a:rPr lang="en-US" sz="1200" baseline="0" dirty="0" smtClean="0"/>
              <a:t> </a:t>
            </a:r>
            <a:r>
              <a:rPr lang="en-US" sz="1200" dirty="0" smtClean="0"/>
              <a:t>Location analytics is the science of taking a series of data points and extracting value. That’s what CMX Analytics does. By providing both historical and real time analytics, you can know who’s where, what the traffic flows and patterns are, which you can use to make operational changes for efficiencies. For example:</a:t>
            </a:r>
          </a:p>
          <a:p>
            <a:pPr defTabSz="897301" eaLnBrk="1" fontAlgn="auto" hangingPunct="1">
              <a:spcBef>
                <a:spcPts val="0"/>
              </a:spcBef>
              <a:spcAft>
                <a:spcPts val="0"/>
              </a:spcAft>
              <a:defRPr/>
            </a:pPr>
            <a:endParaRPr lang="en-US" sz="1200" dirty="0" smtClean="0"/>
          </a:p>
          <a:p>
            <a:pPr marL="228999" indent="-228999">
              <a:lnSpc>
                <a:spcPct val="120000"/>
              </a:lnSpc>
              <a:spcBef>
                <a:spcPts val="589"/>
              </a:spcBef>
              <a:buFont typeface="Wingdings" panose="05000000000000000000" pitchFamily="2" charset="2"/>
              <a:buChar char="§"/>
            </a:pPr>
            <a:r>
              <a:rPr lang="en-US" sz="1200" dirty="0" smtClean="0"/>
              <a:t>Analyze business performance to improve in-venue marketing</a:t>
            </a:r>
          </a:p>
          <a:p>
            <a:pPr marL="228999" indent="-228999">
              <a:lnSpc>
                <a:spcPct val="120000"/>
              </a:lnSpc>
              <a:spcBef>
                <a:spcPts val="589"/>
              </a:spcBef>
              <a:buFont typeface="Wingdings" panose="05000000000000000000" pitchFamily="2" charset="2"/>
              <a:buChar char="§"/>
            </a:pPr>
            <a:r>
              <a:rPr lang="en-US" sz="1200" dirty="0" smtClean="0"/>
              <a:t>Optimize layouts to increase revenue per square foot</a:t>
            </a:r>
          </a:p>
          <a:p>
            <a:pPr marL="228999" indent="-228999">
              <a:lnSpc>
                <a:spcPct val="120000"/>
              </a:lnSpc>
              <a:spcBef>
                <a:spcPts val="589"/>
              </a:spcBef>
              <a:buFont typeface="Wingdings" panose="05000000000000000000" pitchFamily="2" charset="2"/>
              <a:buChar char="§"/>
            </a:pPr>
            <a:r>
              <a:rPr lang="en-US" sz="1200" dirty="0" smtClean="0"/>
              <a:t>Increase customer satisfaction by understanding patterns and adjusting staffing</a:t>
            </a:r>
          </a:p>
          <a:p>
            <a:pPr marL="228999" indent="-228999">
              <a:lnSpc>
                <a:spcPct val="120000"/>
              </a:lnSpc>
              <a:spcBef>
                <a:spcPts val="589"/>
              </a:spcBef>
              <a:buFont typeface="Wingdings" panose="05000000000000000000" pitchFamily="2" charset="2"/>
              <a:buChar char="§"/>
            </a:pPr>
            <a:endParaRPr lang="en-US" sz="1200" dirty="0" smtClean="0"/>
          </a:p>
          <a:p>
            <a:pPr marL="0" marR="0" indent="0" algn="l" defTabSz="457200" rtl="0" eaLnBrk="0" fontAlgn="base" latinLnBrk="0" hangingPunct="0">
              <a:lnSpc>
                <a:spcPct val="120000"/>
              </a:lnSpc>
              <a:spcBef>
                <a:spcPts val="589"/>
              </a:spcBef>
              <a:spcAft>
                <a:spcPct val="0"/>
              </a:spcAft>
              <a:buClrTx/>
              <a:buSzTx/>
              <a:buFont typeface="Wingdings" panose="05000000000000000000" pitchFamily="2" charset="2"/>
              <a:buNone/>
              <a:tabLst/>
              <a:defRPr/>
            </a:pPr>
            <a:r>
              <a:rPr lang="en-US" sz="1200" b="1" dirty="0" smtClean="0"/>
              <a:t>CONNECT:</a:t>
            </a:r>
            <a:r>
              <a:rPr lang="en-US" sz="1200" baseline="0" dirty="0" smtClean="0"/>
              <a:t> </a:t>
            </a:r>
            <a:r>
              <a:rPr lang="en-US" sz="1200" dirty="0" smtClean="0"/>
              <a:t>Of course, making sure users connect is an important step to getting your analytics.  </a:t>
            </a:r>
            <a:r>
              <a:rPr lang="en-US" sz="1200" b="1" dirty="0" smtClean="0"/>
              <a:t>CMX Connect </a:t>
            </a:r>
            <a:r>
              <a:rPr lang="en-US" sz="1200" dirty="0" smtClean="0"/>
              <a:t>interacts with mobile devices by providing simple guest onboarding of devices with custom or social Wi-Fi access, depending on your organization’s requirements.</a:t>
            </a:r>
          </a:p>
          <a:p>
            <a:pPr marL="0" indent="0">
              <a:lnSpc>
                <a:spcPct val="120000"/>
              </a:lnSpc>
              <a:spcBef>
                <a:spcPts val="589"/>
              </a:spcBef>
              <a:buFont typeface="Wingdings" panose="05000000000000000000" pitchFamily="2" charset="2"/>
              <a:buNone/>
            </a:pPr>
            <a:endParaRPr lang="en-US" dirty="0" smtClean="0"/>
          </a:p>
          <a:p>
            <a:pPr>
              <a:defRPr/>
            </a:pPr>
            <a:r>
              <a:rPr lang="en-US" b="1" dirty="0" smtClean="0"/>
              <a:t>ENGAGE: </a:t>
            </a:r>
            <a:r>
              <a:rPr lang="en-US" sz="1200" dirty="0" smtClean="0">
                <a:solidFill>
                  <a:srgbClr val="000000"/>
                </a:solidFill>
              </a:rPr>
              <a:t>lets you enable two-way communication and build real-time relationships with visitors to truly add value to your mobile interactions. You can personalize the in-venue experience by making context-aware apps that using data directly from your network. That data might be information about the visitor’s previous purchases, preferences, and so forth. Knowing a little something about the visitor means you can much better engage with the visitor on a meaningful and helpful basis.</a:t>
            </a:r>
          </a:p>
          <a:p>
            <a:endParaRPr lang="en-US" b="1" dirty="0"/>
          </a:p>
        </p:txBody>
      </p:sp>
      <p:sp>
        <p:nvSpPr>
          <p:cNvPr id="4" name="Slide Number Placeholder 3"/>
          <p:cNvSpPr>
            <a:spLocks noGrp="1"/>
          </p:cNvSpPr>
          <p:nvPr>
            <p:ph type="sldNum" sz="quarter" idx="10"/>
          </p:nvPr>
        </p:nvSpPr>
        <p:spPr/>
        <p:txBody>
          <a:bodyPr/>
          <a:lstStyle/>
          <a:p>
            <a:fld id="{602DB87D-6B77-4EDA-945D-D9A3E7BC547C}" type="slidenum">
              <a:rPr lang="en-US" smtClean="0">
                <a:latin typeface="Arial" pitchFamily="34" charset="0"/>
                <a:cs typeface="Arial" pitchFamily="34" charset="0"/>
              </a:rPr>
              <a:pPr/>
              <a:t>54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7599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smtClean="0"/>
              <a:t>It starts with mobile device accessing </a:t>
            </a:r>
            <a:r>
              <a:rPr lang="en-US" sz="1200" dirty="0" err="1" smtClean="0"/>
              <a:t>wi-fi</a:t>
            </a:r>
            <a:r>
              <a:rPr lang="en-US" sz="1200" baseline="0" dirty="0" smtClean="0"/>
              <a:t> via an access point. The access points push data to CMX Cloud, which consists of Cisco CMX software and the Mobility Services Engine (MSE), which can then push data to the CMX user interface where users can visualize customer flow patterns and create captive portals. </a:t>
            </a:r>
          </a:p>
          <a:p>
            <a:endParaRPr lang="en-US" sz="1200" dirty="0" smtClean="0"/>
          </a:p>
          <a:p>
            <a:pPr defTabSz="897301" eaLnBrk="1" fontAlgn="auto" hangingPunct="1">
              <a:spcBef>
                <a:spcPts val="0"/>
              </a:spcBef>
              <a:spcAft>
                <a:spcPts val="0"/>
              </a:spcAft>
              <a:defRPr/>
            </a:pPr>
            <a:r>
              <a:rPr lang="en-US" sz="1200" b="1" dirty="0" smtClean="0"/>
              <a:t>DETECT:</a:t>
            </a:r>
            <a:r>
              <a:rPr lang="en-US" sz="1200" baseline="0" dirty="0" smtClean="0"/>
              <a:t> </a:t>
            </a:r>
            <a:r>
              <a:rPr lang="en-US" sz="1200" dirty="0" smtClean="0"/>
              <a:t>Again, the first step in gaining control over your environment and fostering meaningful communication with customers and others is to detect who’s there, what they’re doing and how they spend their time. Only once the detection capabilities are in place can analytics happen.</a:t>
            </a:r>
            <a:r>
              <a:rPr lang="en-US" sz="1200" baseline="0" dirty="0" smtClean="0"/>
              <a:t> </a:t>
            </a:r>
            <a:r>
              <a:rPr lang="en-US" sz="1200" dirty="0" smtClean="0"/>
              <a:t>Location analytics is the science of taking a series of data points and extracting value. That’s what CMX Analytics does. By providing both historical and real time analytics, you can know who’s where, what the traffic flows and patterns are, which you can use to make operational changes for efficiencies. For example:</a:t>
            </a:r>
          </a:p>
          <a:p>
            <a:pPr defTabSz="897301" eaLnBrk="1" fontAlgn="auto" hangingPunct="1">
              <a:spcBef>
                <a:spcPts val="0"/>
              </a:spcBef>
              <a:spcAft>
                <a:spcPts val="0"/>
              </a:spcAft>
              <a:defRPr/>
            </a:pPr>
            <a:endParaRPr lang="en-US" sz="1200" dirty="0" smtClean="0"/>
          </a:p>
          <a:p>
            <a:pPr marL="228999" indent="-228999">
              <a:lnSpc>
                <a:spcPct val="120000"/>
              </a:lnSpc>
              <a:spcBef>
                <a:spcPts val="589"/>
              </a:spcBef>
              <a:buFont typeface="Wingdings" panose="05000000000000000000" pitchFamily="2" charset="2"/>
              <a:buChar char="§"/>
            </a:pPr>
            <a:r>
              <a:rPr lang="en-US" sz="1200" dirty="0" smtClean="0"/>
              <a:t>Analyze business performance to improve in-venue marketing</a:t>
            </a:r>
          </a:p>
          <a:p>
            <a:pPr marL="228999" indent="-228999">
              <a:lnSpc>
                <a:spcPct val="120000"/>
              </a:lnSpc>
              <a:spcBef>
                <a:spcPts val="589"/>
              </a:spcBef>
              <a:buFont typeface="Wingdings" panose="05000000000000000000" pitchFamily="2" charset="2"/>
              <a:buChar char="§"/>
            </a:pPr>
            <a:r>
              <a:rPr lang="en-US" sz="1200" dirty="0" smtClean="0"/>
              <a:t>Optimize layouts to increase revenue per square foot</a:t>
            </a:r>
          </a:p>
          <a:p>
            <a:pPr marL="228999" indent="-228999">
              <a:lnSpc>
                <a:spcPct val="120000"/>
              </a:lnSpc>
              <a:spcBef>
                <a:spcPts val="589"/>
              </a:spcBef>
              <a:buFont typeface="Wingdings" panose="05000000000000000000" pitchFamily="2" charset="2"/>
              <a:buChar char="§"/>
            </a:pPr>
            <a:r>
              <a:rPr lang="en-US" sz="1200" dirty="0" smtClean="0"/>
              <a:t>Increase customer satisfaction by understanding patterns and adjusting staffing</a:t>
            </a:r>
          </a:p>
          <a:p>
            <a:pPr marL="228999" indent="-228999">
              <a:lnSpc>
                <a:spcPct val="120000"/>
              </a:lnSpc>
              <a:spcBef>
                <a:spcPts val="589"/>
              </a:spcBef>
              <a:buFont typeface="Wingdings" panose="05000000000000000000" pitchFamily="2" charset="2"/>
              <a:buChar char="§"/>
            </a:pPr>
            <a:endParaRPr lang="en-US" sz="1200" dirty="0" smtClean="0"/>
          </a:p>
          <a:p>
            <a:pPr marL="0" marR="0" indent="0" algn="l" defTabSz="457200" rtl="0" eaLnBrk="0" fontAlgn="base" latinLnBrk="0" hangingPunct="0">
              <a:lnSpc>
                <a:spcPct val="120000"/>
              </a:lnSpc>
              <a:spcBef>
                <a:spcPts val="589"/>
              </a:spcBef>
              <a:spcAft>
                <a:spcPct val="0"/>
              </a:spcAft>
              <a:buClrTx/>
              <a:buSzTx/>
              <a:buFont typeface="Wingdings" panose="05000000000000000000" pitchFamily="2" charset="2"/>
              <a:buNone/>
              <a:tabLst/>
              <a:defRPr/>
            </a:pPr>
            <a:r>
              <a:rPr lang="en-US" sz="1200" b="1" dirty="0" smtClean="0"/>
              <a:t>CONNECT:</a:t>
            </a:r>
            <a:r>
              <a:rPr lang="en-US" sz="1200" baseline="0" dirty="0" smtClean="0"/>
              <a:t> </a:t>
            </a:r>
            <a:r>
              <a:rPr lang="en-US" sz="1200" dirty="0" smtClean="0"/>
              <a:t>Of course, making sure users connect is an important step to getting your analytics.  </a:t>
            </a:r>
            <a:r>
              <a:rPr lang="en-US" sz="1200" b="1" dirty="0" smtClean="0"/>
              <a:t>CMX Connect </a:t>
            </a:r>
            <a:r>
              <a:rPr lang="en-US" sz="1200" dirty="0" smtClean="0"/>
              <a:t>interacts with mobile devices by providing simple guest onboarding of devices with custom or social Wi-Fi access, depending on your organization’s requirements.</a:t>
            </a:r>
          </a:p>
          <a:p>
            <a:pPr marL="0" indent="0">
              <a:lnSpc>
                <a:spcPct val="120000"/>
              </a:lnSpc>
              <a:spcBef>
                <a:spcPts val="589"/>
              </a:spcBef>
              <a:buFont typeface="Wingdings" panose="05000000000000000000" pitchFamily="2" charset="2"/>
              <a:buNone/>
            </a:pPr>
            <a:endParaRPr lang="en-US" dirty="0" smtClean="0"/>
          </a:p>
          <a:p>
            <a:pPr>
              <a:defRPr/>
            </a:pPr>
            <a:r>
              <a:rPr lang="en-US" b="1" dirty="0" smtClean="0"/>
              <a:t>ENGAGE: </a:t>
            </a:r>
            <a:r>
              <a:rPr lang="en-US" sz="1200" dirty="0" smtClean="0">
                <a:solidFill>
                  <a:srgbClr val="000000"/>
                </a:solidFill>
              </a:rPr>
              <a:t>lets you enable two-way communication and build real-time relationships with visitors to truly add value to your mobile interactions. You can personalize the in-venue experience by making context-aware apps that using data directly from your network. That data might be information about the visitor’s previous purchases, preferences, and so forth. Knowing a little something about the visitor means you can much better engage with the visitor on a meaningful and helpful basis.</a:t>
            </a:r>
          </a:p>
          <a:p>
            <a:endParaRPr lang="en-US" b="1" dirty="0"/>
          </a:p>
        </p:txBody>
      </p:sp>
      <p:sp>
        <p:nvSpPr>
          <p:cNvPr id="4" name="Slide Number Placeholder 3"/>
          <p:cNvSpPr>
            <a:spLocks noGrp="1"/>
          </p:cNvSpPr>
          <p:nvPr>
            <p:ph type="sldNum" sz="quarter" idx="10"/>
          </p:nvPr>
        </p:nvSpPr>
        <p:spPr/>
        <p:txBody>
          <a:bodyPr/>
          <a:lstStyle/>
          <a:p>
            <a:fld id="{602DB87D-6B77-4EDA-945D-D9A3E7BC547C}" type="slidenum">
              <a:rPr lang="en-US" smtClean="0">
                <a:latin typeface="Arial" pitchFamily="34" charset="0"/>
                <a:cs typeface="Arial" pitchFamily="34" charset="0"/>
              </a:rPr>
              <a:pPr/>
              <a:t>55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01317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86E14-AF00-4090-922B-C6053D6DE072}"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56710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64</a:t>
            </a:fld>
            <a:endParaRPr lang="en-US" dirty="0"/>
          </a:p>
        </p:txBody>
      </p:sp>
    </p:spTree>
    <p:extLst>
      <p:ext uri="{BB962C8B-B14F-4D97-AF65-F5344CB8AC3E}">
        <p14:creationId xmlns:p14="http://schemas.microsoft.com/office/powerpoint/2010/main" val="165721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11</a:t>
            </a:fld>
            <a:endParaRPr lang="en-US"/>
          </a:p>
        </p:txBody>
      </p:sp>
    </p:spTree>
    <p:extLst>
      <p:ext uri="{BB962C8B-B14F-4D97-AF65-F5344CB8AC3E}">
        <p14:creationId xmlns:p14="http://schemas.microsoft.com/office/powerpoint/2010/main" val="3728123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65</a:t>
            </a:fld>
            <a:endParaRPr lang="en-US"/>
          </a:p>
        </p:txBody>
      </p:sp>
    </p:spTree>
    <p:extLst>
      <p:ext uri="{BB962C8B-B14F-4D97-AF65-F5344CB8AC3E}">
        <p14:creationId xmlns:p14="http://schemas.microsoft.com/office/powerpoint/2010/main" val="890998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86E14-AF00-4090-922B-C6053D6DE072}"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132031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68</a:t>
            </a:fld>
            <a:endParaRPr lang="en-US"/>
          </a:p>
        </p:txBody>
      </p:sp>
    </p:spTree>
    <p:extLst>
      <p:ext uri="{BB962C8B-B14F-4D97-AF65-F5344CB8AC3E}">
        <p14:creationId xmlns:p14="http://schemas.microsoft.com/office/powerpoint/2010/main" val="166593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12</a:t>
            </a:fld>
            <a:endParaRPr lang="en-US"/>
          </a:p>
        </p:txBody>
      </p:sp>
    </p:spTree>
    <p:extLst>
      <p:ext uri="{BB962C8B-B14F-4D97-AF65-F5344CB8AC3E}">
        <p14:creationId xmlns:p14="http://schemas.microsoft.com/office/powerpoint/2010/main" val="179202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Voice call – mediasession skinless Jabber</a:t>
            </a:r>
          </a:p>
          <a:p>
            <a:r>
              <a:rPr lang="en-US" dirty="0" smtClean="0"/>
              <a:t>10x improvement in Roaming latency </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94730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19</a:t>
            </a:fld>
            <a:endParaRPr lang="en-US"/>
          </a:p>
        </p:txBody>
      </p:sp>
    </p:spTree>
    <p:extLst>
      <p:ext uri="{BB962C8B-B14F-4D97-AF65-F5344CB8AC3E}">
        <p14:creationId xmlns:p14="http://schemas.microsoft.com/office/powerpoint/2010/main" val="3862643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1CA31-A64C-074B-84E5-472F9906E17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74043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22</a:t>
            </a:fld>
            <a:endParaRPr lang="en-US"/>
          </a:p>
        </p:txBody>
      </p:sp>
    </p:spTree>
    <p:extLst>
      <p:ext uri="{BB962C8B-B14F-4D97-AF65-F5344CB8AC3E}">
        <p14:creationId xmlns:p14="http://schemas.microsoft.com/office/powerpoint/2010/main" val="3763502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23</a:t>
            </a:fld>
            <a:endParaRPr lang="en-US"/>
          </a:p>
        </p:txBody>
      </p:sp>
    </p:spTree>
    <p:extLst>
      <p:ext uri="{BB962C8B-B14F-4D97-AF65-F5344CB8AC3E}">
        <p14:creationId xmlns:p14="http://schemas.microsoft.com/office/powerpoint/2010/main" val="181639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ltLang="ja-JP"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ltLang="ja-JP"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ltLang="ja-JP"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ltLang="ja-JP"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ltLang="ja-JP" smtClean="0"/>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altLang="ja-JP"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ltLang="ja-JP"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altLang="ja-JP"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altLang="ja-JP"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a:lnSpc>
                <a:spcPct val="110000"/>
              </a:lnSpc>
              <a:spcBef>
                <a:spcPts val="0"/>
              </a:spcBef>
              <a:spcAft>
                <a:spcPts val="600"/>
              </a:spcAft>
            </a:pPr>
            <a:r>
              <a:rPr lang="ja-JP" altLang="en-US" sz="1600" dirty="0" smtClean="0"/>
              <a:t>シスコシステムズ合同会社</a:t>
            </a:r>
            <a:endParaRPr lang="en-US" altLang="en-US" sz="1600" dirty="0" smtClean="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dirty="0"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marR="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sz="24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marL="0" marR="0" lvl="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a:pPr>
            <a:endParaRPr lang="en-US" altLang="en-US" sz="1600" dirty="0" smtClean="0"/>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3200" b="0" i="0" spc="0" baseline="0">
                <a:solidFill>
                  <a:srgbClr val="FFFFFE"/>
                </a:solidFill>
                <a:latin typeface="+mj-lt"/>
                <a:cs typeface="CiscoSans Thin"/>
              </a:defRPr>
            </a:lvl1pPr>
          </a:lstStyle>
          <a:p>
            <a:r>
              <a:rPr lang="en-US" altLang="ja-JP" dirty="0" smtClean="0"/>
              <a:t>Click to edit Master title style</a:t>
            </a:r>
            <a:endParaRPr lang="en-US" dirty="0"/>
          </a:p>
        </p:txBody>
      </p:sp>
      <p:sp>
        <p:nvSpPr>
          <p:cNvPr id="10" name="テキスト ボックス 1"/>
          <p:cNvSpPr txBox="1"/>
          <p:nvPr userDrawn="1"/>
        </p:nvSpPr>
        <p:spPr>
          <a:xfrm>
            <a:off x="6366616" y="247828"/>
            <a:ext cx="2408569" cy="369332"/>
          </a:xfrm>
          <a:prstGeom prst="rect">
            <a:avLst/>
          </a:prstGeom>
          <a:noFill/>
        </p:spPr>
        <p:txBody>
          <a:bodyPr wrap="none" rtlCol="0">
            <a:spAutoFit/>
          </a:bodyPr>
          <a:lstStyle/>
          <a:p>
            <a:r>
              <a:rPr kumimoji="1" lang="en-US" altLang="ja-JP" dirty="0" smtClean="0">
                <a:solidFill>
                  <a:srgbClr val="FFFFFF"/>
                </a:solidFill>
              </a:rPr>
              <a:t>PSU Week 2016 Nov.</a:t>
            </a:r>
            <a:endParaRPr kumimoji="1" lang="ja-JP" altLang="en-US" dirty="0">
              <a:solidFill>
                <a:srgbClr val="FFFFFF"/>
              </a:solidFill>
            </a:endParaRPr>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ltLang="ja-JP" smtClean="0"/>
              <a:t>Click to 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ltLang="ja-JP"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ltLang="ja-JP"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change.png"/>
          <p:cNvPicPr>
            <a:picLocks noChangeAspect="1"/>
          </p:cNvPicPr>
          <p:nvPr userDrawn="1"/>
        </p:nvPicPr>
        <p:blipFill rotWithShape="1">
          <a:blip r:embed="rId3">
            <a:extLst>
              <a:ext uri="{28A0092B-C50C-407E-A947-70E740481C1C}">
                <a14:useLocalDpi xmlns:a14="http://schemas.microsoft.com/office/drawing/2010/main" val="0"/>
              </a:ext>
            </a:extLst>
          </a:blip>
          <a:srcRect t="32870" b="27941"/>
          <a:stretch/>
        </p:blipFill>
        <p:spPr>
          <a:xfrm>
            <a:off x="2338162" y="2659623"/>
            <a:ext cx="4393405" cy="500386"/>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impossible.png"/>
          <p:cNvPicPr>
            <a:picLocks noChangeAspect="1"/>
          </p:cNvPicPr>
          <p:nvPr userDrawn="1"/>
        </p:nvPicPr>
        <p:blipFill rotWithShape="1">
          <a:blip r:embed="rId3">
            <a:extLst>
              <a:ext uri="{28A0092B-C50C-407E-A947-70E740481C1C}">
                <a14:useLocalDpi xmlns:a14="http://schemas.microsoft.com/office/drawing/2010/main" val="0"/>
              </a:ext>
            </a:extLst>
          </a:blip>
          <a:srcRect t="31945" b="30544"/>
          <a:stretch/>
        </p:blipFill>
        <p:spPr>
          <a:xfrm>
            <a:off x="2130236" y="2633486"/>
            <a:ext cx="4757927" cy="518692"/>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en-US" altLang="ja-JP" smtClean="0"/>
              <a:t>Click to edit Master title style</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298409065"/>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4663" y="4894590"/>
            <a:ext cx="790989" cy="175239"/>
          </a:xfrm>
          <a:prstGeom prst="rect">
            <a:avLst/>
          </a:prstGeom>
          <a:noFill/>
          <a:ln w="9525">
            <a:noFill/>
            <a:miter lim="800000"/>
            <a:headEnd/>
            <a:tailEnd/>
          </a:ln>
          <a:effectLst/>
        </p:spPr>
        <p:txBody>
          <a:bodyPr wrap="none" lIns="82107" tIns="41052" rIns="82107" bIns="41052" anchor="b">
            <a:spAutoFit/>
          </a:bodyPr>
          <a:lstStyle/>
          <a:p>
            <a:pPr marL="0" algn="r" defTabSz="814211"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6" y="4895891"/>
            <a:ext cx="3420515" cy="175239"/>
          </a:xfrm>
          <a:prstGeom prst="rect">
            <a:avLst/>
          </a:prstGeom>
          <a:noFill/>
          <a:ln w="9525">
            <a:noFill/>
            <a:miter lim="800000"/>
            <a:headEnd/>
            <a:tailEnd/>
          </a:ln>
          <a:effectLst/>
        </p:spPr>
        <p:txBody>
          <a:bodyPr wrap="square" lIns="82107" tIns="41052" rIns="82107" bIns="41052" anchor="b" anchorCtr="0">
            <a:spAutoFit/>
          </a:bodyPr>
          <a:lstStyle/>
          <a:p>
            <a:pPr algn="l" defTabSz="814211">
              <a:lnSpc>
                <a:spcPct val="100000"/>
              </a:lnSpc>
            </a:pPr>
            <a:r>
              <a:rPr lang="en-US" sz="600" dirty="0" smtClean="0">
                <a:solidFill>
                  <a:srgbClr val="C0C0C0"/>
                </a:solidFill>
                <a:latin typeface="+mj-lt"/>
              </a:rPr>
              <a:t>© 2013 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8640018" y="4891512"/>
            <a:ext cx="260395" cy="175239"/>
          </a:xfrm>
          <a:prstGeom prst="rect">
            <a:avLst/>
          </a:prstGeom>
          <a:noFill/>
          <a:ln w="9525" algn="ctr">
            <a:noFill/>
            <a:miter lim="800000"/>
            <a:headEnd/>
            <a:tailEnd/>
          </a:ln>
          <a:effectLst/>
        </p:spPr>
        <p:txBody>
          <a:bodyPr wrap="none" lIns="82107" tIns="41052" rIns="82107" bIns="41052" anchor="b">
            <a:spAutoFit/>
          </a:bodyPr>
          <a:lstStyle/>
          <a:p>
            <a:pPr algn="r" defTabSz="814211">
              <a:lnSpc>
                <a:spcPct val="100000"/>
              </a:lnSpc>
            </a:pPr>
            <a:fld id="{DFCF27A5-1A5B-48D3-A060-2758FFBB1ADD}" type="slidenum">
              <a:rPr lang="en-US" sz="600">
                <a:solidFill>
                  <a:srgbClr val="C0C0C0"/>
                </a:solidFill>
                <a:latin typeface="+mj-lt"/>
              </a:rPr>
              <a:pPr algn="r" defTabSz="814211">
                <a:lnSpc>
                  <a:spcPct val="100000"/>
                </a:lnSpc>
              </a:pPr>
              <a:t>‹#›</a:t>
            </a:fld>
            <a:endParaRPr lang="en-US" sz="600" dirty="0">
              <a:solidFill>
                <a:srgbClr val="C0C0C0"/>
              </a:solidFill>
              <a:latin typeface="+mj-lt"/>
            </a:endParaRPr>
          </a:p>
        </p:txBody>
      </p:sp>
    </p:spTree>
    <p:extLst>
      <p:ext uri="{BB962C8B-B14F-4D97-AF65-F5344CB8AC3E}">
        <p14:creationId xmlns:p14="http://schemas.microsoft.com/office/powerpoint/2010/main" val="640068476"/>
      </p:ext>
    </p:extLst>
  </p:cSld>
  <p:clrMapOvr>
    <a:masterClrMapping/>
  </p:clrMapOvr>
  <p:transition>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342900"/>
            <a:ext cx="8145462" cy="628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5655" y="1335883"/>
            <a:ext cx="3894137" cy="2678906"/>
          </a:xfrm>
          <a:prstGeom prst="rect">
            <a:avLst/>
          </a:prstGeom>
        </p:spPr>
        <p:txBody>
          <a:bodyPr lIns="68567" tIns="34292" rIns="68567" bIns="34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2175" y="1335883"/>
            <a:ext cx="3894138" cy="2678906"/>
          </a:xfrm>
          <a:prstGeom prst="rect">
            <a:avLst/>
          </a:prstGeom>
        </p:spPr>
        <p:txBody>
          <a:bodyPr lIns="68567" tIns="34292" rIns="68567" bIns="34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666724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766183"/>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7"/>
          <p:cNvSpPr>
            <a:spLocks noChangeArrowheads="1"/>
          </p:cNvSpPr>
          <p:nvPr/>
        </p:nvSpPr>
        <p:spPr bwMode="ltGray">
          <a:xfrm>
            <a:off x="8515169" y="4883116"/>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6A1E46DC-7EF6-4EA2-B285-14272867D133}" type="slidenum">
              <a:rPr lang="en-US" sz="600" kern="1200">
                <a:solidFill>
                  <a:schemeClr val="bg1">
                    <a:alpha val="60000"/>
                  </a:schemeClr>
                </a:solidFill>
                <a:latin typeface="+mn-lt"/>
                <a:ea typeface="+mn-ea"/>
                <a:cs typeface="CiscoSans Thin"/>
              </a:rPr>
              <a:pPr algn="r" defTabSz="610729" fontAlgn="auto">
                <a:spcBef>
                  <a:spcPts val="0"/>
                </a:spcBef>
                <a:spcAft>
                  <a:spcPts val="0"/>
                </a:spcAft>
                <a:defRPr/>
              </a:pPr>
              <a:t>‹#›</a:t>
            </a:fld>
            <a:endParaRPr lang="en-US" sz="600" kern="1200" dirty="0">
              <a:solidFill>
                <a:schemeClr val="bg1">
                  <a:alpha val="60000"/>
                </a:schemeClr>
              </a:solidFill>
              <a:latin typeface="+mn-lt"/>
              <a:ea typeface="+mn-ea"/>
              <a:cs typeface="CiscoSans Thin"/>
            </a:endParaRPr>
          </a:p>
        </p:txBody>
      </p:sp>
      <p:sp>
        <p:nvSpPr>
          <p:cNvPr id="12" name="Rectangle 4"/>
          <p:cNvSpPr>
            <a:spLocks noChangeArrowheads="1"/>
          </p:cNvSpPr>
          <p:nvPr/>
        </p:nvSpPr>
        <p:spPr bwMode="ltGray">
          <a:xfrm>
            <a:off x="3281885" y="4876779"/>
            <a:ext cx="2658018" cy="154518"/>
          </a:xfrm>
          <a:prstGeom prst="rect">
            <a:avLst/>
          </a:prstGeom>
          <a:noFill/>
          <a:ln w="9525">
            <a:noFill/>
            <a:miter lim="800000"/>
            <a:headEnd/>
            <a:tailEnd/>
          </a:ln>
          <a:effectLst/>
        </p:spPr>
        <p:txBody>
          <a:bodyPr lIns="61586" tIns="30792" rIns="61586" bIns="30792" anchor="b">
            <a:spAutoFit/>
          </a:bodyPr>
          <a:lstStyle/>
          <a:p>
            <a:pPr algn="ctr" defTabSz="610729" fontAlgn="auto">
              <a:spcBef>
                <a:spcPts val="0"/>
              </a:spcBef>
              <a:spcAft>
                <a:spcPts val="0"/>
              </a:spcAft>
              <a:defRPr/>
            </a:pPr>
            <a:r>
              <a:rPr lang="en-US" sz="600" kern="1200" dirty="0">
                <a:solidFill>
                  <a:schemeClr val="bg1">
                    <a:alpha val="60000"/>
                  </a:schemeClr>
                </a:solidFill>
                <a:latin typeface="+mn-lt"/>
                <a:ea typeface="+mn-ea"/>
                <a:cs typeface="CiscoSans Thin"/>
              </a:rPr>
              <a:t>© </a:t>
            </a:r>
            <a:r>
              <a:rPr lang="en-US" sz="600" kern="1200" dirty="0" smtClean="0">
                <a:solidFill>
                  <a:schemeClr val="bg1">
                    <a:alpha val="60000"/>
                  </a:schemeClr>
                </a:solidFill>
                <a:latin typeface="+mn-lt"/>
                <a:ea typeface="+mn-ea"/>
                <a:cs typeface="CiscoSans Thin"/>
              </a:rPr>
              <a:t>2016  </a:t>
            </a:r>
            <a:r>
              <a:rPr lang="en-US" sz="600" kern="1200" dirty="0">
                <a:solidFill>
                  <a:schemeClr val="bg1">
                    <a:alpha val="60000"/>
                  </a:schemeClr>
                </a:solidFill>
                <a:latin typeface="+mn-lt"/>
                <a:ea typeface="+mn-ea"/>
                <a:cs typeface="CiscoSans Thin"/>
              </a:rPr>
              <a:t>Cisco and/or its affiliates. All rights reserved.   Cisco </a:t>
            </a:r>
            <a:r>
              <a:rPr lang="en-US" sz="600" kern="1200" dirty="0" smtClean="0">
                <a:solidFill>
                  <a:schemeClr val="bg1">
                    <a:alpha val="60000"/>
                  </a:schemeClr>
                </a:solidFill>
                <a:latin typeface="+mn-lt"/>
                <a:ea typeface="+mn-ea"/>
                <a:cs typeface="CiscoSans Thin"/>
              </a:rPr>
              <a:t>Public</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160186298"/>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ltLang="ja-JP"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51">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3964"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8" r:id="rId44"/>
    <p:sldLayoutId id="2147484019" r:id="rId45"/>
    <p:sldLayoutId id="2147484021" r:id="rId46"/>
    <p:sldLayoutId id="2147484028" r:id="rId47"/>
    <p:sldLayoutId id="2147484029" r:id="rId48"/>
    <p:sldLayoutId id="2147484032" r:id="rId49"/>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8.png"/><Relationship Id="rId11" Type="http://schemas.openxmlformats.org/officeDocument/2006/relationships/image" Target="../media/image32.png"/><Relationship Id="rId5" Type="http://schemas.openxmlformats.org/officeDocument/2006/relationships/image" Target="../media/image17.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18.png"/><Relationship Id="rId11" Type="http://schemas.microsoft.com/office/2007/relationships/hdphoto" Target="../media/hdphoto9.wdp"/><Relationship Id="rId5" Type="http://schemas.openxmlformats.org/officeDocument/2006/relationships/image" Target="../media/image17.png"/><Relationship Id="rId15" Type="http://schemas.microsoft.com/office/2007/relationships/hdphoto" Target="../media/hdphoto8.wdp"/><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20.jpe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hyperlink" Target="http://www.cisco.com/c/en/us/td/docs/wireless/controller/release/notes/crn83.html#pgfId-1455501" TargetMode="External"/><Relationship Id="rId5"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48.xml"/><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emf"/><Relationship Id="rId7" Type="http://schemas.microsoft.com/office/2007/relationships/hdphoto" Target="../media/hdphoto11.wdp"/><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emf"/></Relationships>
</file>

<file path=ppt/slides/_rels/slide55.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6.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gif"/><Relationship Id="rId9" Type="http://schemas.openxmlformats.org/officeDocument/2006/relationships/image" Target="../media/image92.jpe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e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jpeg"/><Relationship Id="rId4" Type="http://schemas.microsoft.com/office/2007/relationships/hdphoto" Target="../media/hdphoto12.wdp"/><Relationship Id="rId9"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www.cisco.com/c/en/us/support/docs/wireless/wireless-lan-controller-software/200046-TAC-Recommended-AireOS.html?cachemode=refresh" TargetMode="External"/><Relationship Id="rId2" Type="http://schemas.openxmlformats.org/officeDocument/2006/relationships/hyperlink" Target="http://www.cisco.com/c/en/us/products/collateral/wireless/8500-series-wireless-controllers/bulletin-c25-730741.html" TargetMode="Externa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hyperlink" Target="https://www.youtube.com/watch?v=klyhugd06XQ" TargetMode="External"/><Relationship Id="rId12"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 Id="rId9" Type="http://schemas.openxmlformats.org/officeDocument/2006/relationships/image" Target="../media/image116.png"/></Relationships>
</file>

<file path=ppt/slides/_rels/slide66.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14.png"/><Relationship Id="rId3" Type="http://schemas.openxmlformats.org/officeDocument/2006/relationships/image" Target="../media/image118.jpeg"/><Relationship Id="rId7" Type="http://schemas.openxmlformats.org/officeDocument/2006/relationships/image" Target="../media/image110.jpeg"/><Relationship Id="rId12" Type="http://schemas.openxmlformats.org/officeDocument/2006/relationships/image" Target="../media/image113.png"/><Relationship Id="rId2" Type="http://schemas.openxmlformats.org/officeDocument/2006/relationships/image" Target="../media/image117.jpeg"/><Relationship Id="rId1" Type="http://schemas.openxmlformats.org/officeDocument/2006/relationships/slideLayout" Target="../slideLayouts/slideLayout16.xml"/><Relationship Id="rId6" Type="http://schemas.openxmlformats.org/officeDocument/2006/relationships/image" Target="../media/image121.jpeg"/><Relationship Id="rId11" Type="http://schemas.openxmlformats.org/officeDocument/2006/relationships/image" Target="../media/image98.png"/><Relationship Id="rId5" Type="http://schemas.openxmlformats.org/officeDocument/2006/relationships/image" Target="../media/image120.png"/><Relationship Id="rId10" Type="http://schemas.openxmlformats.org/officeDocument/2006/relationships/image" Target="../media/image97.png"/><Relationship Id="rId4" Type="http://schemas.openxmlformats.org/officeDocument/2006/relationships/image" Target="../media/image119.jpeg"/><Relationship Id="rId9" Type="http://schemas.microsoft.com/office/2007/relationships/hdphoto" Target="../media/hdphoto14.wdp"/><Relationship Id="rId14" Type="http://schemas.openxmlformats.org/officeDocument/2006/relationships/image" Target="../media/image115.png"/></Relationships>
</file>

<file path=ppt/slides/_rels/slide6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eg"/><Relationship Id="rId7"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jpeg"/><Relationship Id="rId4" Type="http://schemas.microsoft.com/office/2007/relationships/hdphoto" Target="../media/hdphoto15.wdp"/><Relationship Id="rId9" Type="http://schemas.openxmlformats.org/officeDocument/2006/relationships/image" Target="../media/image100.png"/></Relationships>
</file>

<file path=ppt/slides/_rels/slide6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2.png"/><Relationship Id="rId7" Type="http://schemas.openxmlformats.org/officeDocument/2006/relationships/image" Target="../media/image124.png"/><Relationship Id="rId12" Type="http://schemas.openxmlformats.org/officeDocument/2006/relationships/image" Target="../media/image129.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00.png"/><Relationship Id="rId10" Type="http://schemas.openxmlformats.org/officeDocument/2006/relationships/image" Target="../media/image127.png"/><Relationship Id="rId4" Type="http://schemas.openxmlformats.org/officeDocument/2006/relationships/image" Target="../media/image99.png"/><Relationship Id="rId9" Type="http://schemas.openxmlformats.org/officeDocument/2006/relationships/image" Target="../media/image126.png"/><Relationship Id="rId14" Type="http://schemas.openxmlformats.org/officeDocument/2006/relationships/image" Target="../media/image1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1"/>
          </p:nvPr>
        </p:nvSpPr>
        <p:spPr/>
        <p:txBody>
          <a:bodyPr/>
          <a:lstStyle/>
          <a:p>
            <a:r>
              <a:rPr lang="ja-JP" altLang="en-US" dirty="0" smtClean="0"/>
              <a:t>パートナシステムズエンジニアリング</a:t>
            </a:r>
            <a:endParaRPr lang="en-US" dirty="0"/>
          </a:p>
        </p:txBody>
      </p:sp>
      <p:sp>
        <p:nvSpPr>
          <p:cNvPr id="4" name="Text Placeholder 3"/>
          <p:cNvSpPr>
            <a:spLocks noGrp="1"/>
          </p:cNvSpPr>
          <p:nvPr>
            <p:ph type="body" sz="quarter" idx="12"/>
          </p:nvPr>
        </p:nvSpPr>
        <p:spPr/>
        <p:txBody>
          <a:bodyPr/>
          <a:lstStyle/>
          <a:p>
            <a:r>
              <a:rPr lang="ja-JP" altLang="en-US" dirty="0" smtClean="0"/>
              <a:t>上岡昌人</a:t>
            </a:r>
            <a:endParaRPr lang="en-US" dirty="0"/>
          </a:p>
        </p:txBody>
      </p:sp>
      <p:sp>
        <p:nvSpPr>
          <p:cNvPr id="6" name="Title 5"/>
          <p:cNvSpPr>
            <a:spLocks noGrp="1"/>
          </p:cNvSpPr>
          <p:nvPr>
            <p:ph type="ctrTitle"/>
          </p:nvPr>
        </p:nvSpPr>
        <p:spPr/>
        <p:txBody>
          <a:bodyPr/>
          <a:lstStyle/>
          <a:p>
            <a:r>
              <a:rPr lang="en-US" altLang="ja-JP" b="1" dirty="0" smtClean="0"/>
              <a:t>[EN-1] </a:t>
            </a:r>
            <a:br>
              <a:rPr lang="en-US" altLang="ja-JP" b="1" dirty="0" smtClean="0"/>
            </a:br>
            <a:r>
              <a:rPr lang="en-US" altLang="ja-JP" b="1" dirty="0"/>
              <a:t>Wave2 Outdoor AP</a:t>
            </a:r>
            <a:r>
              <a:rPr lang="ja-JP" altLang="en-US" b="1" dirty="0" err="1"/>
              <a:t>、</a:t>
            </a:r>
            <a:r>
              <a:rPr lang="ja-JP" altLang="en-US" b="1" dirty="0" smtClean="0"/>
              <a:t>小規模向け</a:t>
            </a:r>
            <a:r>
              <a:rPr lang="en-US" altLang="ja-JP" b="1" dirty="0" smtClean="0"/>
              <a:t/>
            </a:r>
            <a:br>
              <a:rPr lang="en-US" altLang="ja-JP" b="1" dirty="0" smtClean="0"/>
            </a:br>
            <a:r>
              <a:rPr lang="ja-JP" altLang="en-US" b="1" dirty="0" smtClean="0"/>
              <a:t>アクセスポイント</a:t>
            </a:r>
            <a:r>
              <a:rPr lang="ja-JP" altLang="en-US" b="1" dirty="0"/>
              <a:t>など秋の新製品</a:t>
            </a:r>
            <a:r>
              <a:rPr lang="ja-JP" altLang="en-US" b="1" dirty="0" smtClean="0"/>
              <a:t>紹介</a:t>
            </a:r>
            <a:endParaRPr lang="en-US" dirty="0"/>
          </a:p>
        </p:txBody>
      </p:sp>
    </p:spTree>
    <p:extLst>
      <p:ext uri="{BB962C8B-B14F-4D97-AF65-F5344CB8AC3E}">
        <p14:creationId xmlns:p14="http://schemas.microsoft.com/office/powerpoint/2010/main" val="320706701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上矢印 75"/>
          <p:cNvSpPr/>
          <p:nvPr/>
        </p:nvSpPr>
        <p:spPr>
          <a:xfrm>
            <a:off x="4356687" y="1523626"/>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上矢印 1"/>
          <p:cNvSpPr/>
          <p:nvPr/>
        </p:nvSpPr>
        <p:spPr>
          <a:xfrm>
            <a:off x="882966" y="1523830"/>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4" name="フリーフォーム 73"/>
          <p:cNvSpPr/>
          <p:nvPr/>
        </p:nvSpPr>
        <p:spPr>
          <a:xfrm>
            <a:off x="2567180" y="3404370"/>
            <a:ext cx="720001" cy="725697"/>
          </a:xfrm>
          <a:custGeom>
            <a:avLst/>
            <a:gdLst>
              <a:gd name="connsiteX0" fmla="*/ 349108 w 720001"/>
              <a:gd name="connsiteY0" fmla="*/ 5697 h 725697"/>
              <a:gd name="connsiteX1" fmla="*/ 370893 w 720001"/>
              <a:gd name="connsiteY1" fmla="*/ 5697 h 725697"/>
              <a:gd name="connsiteX2" fmla="*/ 370301 w 720001"/>
              <a:gd name="connsiteY2" fmla="*/ 4266 h 725697"/>
              <a:gd name="connsiteX3" fmla="*/ 360001 w 720001"/>
              <a:gd name="connsiteY3" fmla="*/ 0 h 725697"/>
              <a:gd name="connsiteX4" fmla="*/ 349701 w 720001"/>
              <a:gd name="connsiteY4" fmla="*/ 4266 h 725697"/>
              <a:gd name="connsiteX5" fmla="*/ 517200 w 720001"/>
              <a:gd name="connsiteY5" fmla="*/ 104063 h 725697"/>
              <a:gd name="connsiteX6" fmla="*/ 517200 w 720001"/>
              <a:gd name="connsiteY6" fmla="*/ 46629 h 725697"/>
              <a:gd name="connsiteX7" fmla="*/ 531766 w 720001"/>
              <a:gd name="connsiteY7" fmla="*/ 32063 h 725697"/>
              <a:gd name="connsiteX8" fmla="*/ 546332 w 720001"/>
              <a:gd name="connsiteY8" fmla="*/ 46629 h 725697"/>
              <a:gd name="connsiteX9" fmla="*/ 546331 w 720001"/>
              <a:gd name="connsiteY9" fmla="*/ 104063 h 725697"/>
              <a:gd name="connsiteX10" fmla="*/ 173669 w 720001"/>
              <a:gd name="connsiteY10" fmla="*/ 104063 h 725697"/>
              <a:gd name="connsiteX11" fmla="*/ 173669 w 720001"/>
              <a:gd name="connsiteY11" fmla="*/ 46629 h 725697"/>
              <a:gd name="connsiteX12" fmla="*/ 188235 w 720001"/>
              <a:gd name="connsiteY12" fmla="*/ 32063 h 725697"/>
              <a:gd name="connsiteX13" fmla="*/ 202801 w 720001"/>
              <a:gd name="connsiteY13" fmla="*/ 46629 h 725697"/>
              <a:gd name="connsiteX14" fmla="*/ 202800 w 720001"/>
              <a:gd name="connsiteY14" fmla="*/ 104063 h 725697"/>
              <a:gd name="connsiteX15" fmla="*/ 459945 w 720001"/>
              <a:gd name="connsiteY15" fmla="*/ 117448 h 725697"/>
              <a:gd name="connsiteX16" fmla="*/ 459945 w 720001"/>
              <a:gd name="connsiteY16" fmla="*/ 35955 h 725697"/>
              <a:gd name="connsiteX17" fmla="*/ 474510 w 720001"/>
              <a:gd name="connsiteY17" fmla="*/ 21390 h 725697"/>
              <a:gd name="connsiteX18" fmla="*/ 489075 w 720001"/>
              <a:gd name="connsiteY18" fmla="*/ 35955 h 725697"/>
              <a:gd name="connsiteX19" fmla="*/ 489075 w 720001"/>
              <a:gd name="connsiteY19" fmla="*/ 117448 h 725697"/>
              <a:gd name="connsiteX20" fmla="*/ 230924 w 720001"/>
              <a:gd name="connsiteY20" fmla="*/ 117448 h 725697"/>
              <a:gd name="connsiteX21" fmla="*/ 230924 w 720001"/>
              <a:gd name="connsiteY21" fmla="*/ 35955 h 725697"/>
              <a:gd name="connsiteX22" fmla="*/ 245489 w 720001"/>
              <a:gd name="connsiteY22" fmla="*/ 21390 h 725697"/>
              <a:gd name="connsiteX23" fmla="*/ 260054 w 720001"/>
              <a:gd name="connsiteY23" fmla="*/ 35955 h 725697"/>
              <a:gd name="connsiteX24" fmla="*/ 260054 w 720001"/>
              <a:gd name="connsiteY24" fmla="*/ 117448 h 725697"/>
              <a:gd name="connsiteX25" fmla="*/ 402691 w 720001"/>
              <a:gd name="connsiteY25" fmla="*/ 136716 h 725697"/>
              <a:gd name="connsiteX26" fmla="*/ 402691 w 720001"/>
              <a:gd name="connsiteY26" fmla="*/ 25282 h 725697"/>
              <a:gd name="connsiteX27" fmla="*/ 417257 w 720001"/>
              <a:gd name="connsiteY27" fmla="*/ 10716 h 725697"/>
              <a:gd name="connsiteX28" fmla="*/ 431823 w 720001"/>
              <a:gd name="connsiteY28" fmla="*/ 25282 h 725697"/>
              <a:gd name="connsiteX29" fmla="*/ 431822 w 720001"/>
              <a:gd name="connsiteY29" fmla="*/ 136716 h 725697"/>
              <a:gd name="connsiteX30" fmla="*/ 288180 w 720001"/>
              <a:gd name="connsiteY30" fmla="*/ 136716 h 725697"/>
              <a:gd name="connsiteX31" fmla="*/ 288180 w 720001"/>
              <a:gd name="connsiteY31" fmla="*/ 25282 h 725697"/>
              <a:gd name="connsiteX32" fmla="*/ 302746 w 720001"/>
              <a:gd name="connsiteY32" fmla="*/ 10716 h 725697"/>
              <a:gd name="connsiteX33" fmla="*/ 317312 w 720001"/>
              <a:gd name="connsiteY33" fmla="*/ 25282 h 725697"/>
              <a:gd name="connsiteX34" fmla="*/ 317311 w 720001"/>
              <a:gd name="connsiteY34" fmla="*/ 136716 h 725697"/>
              <a:gd name="connsiteX35" fmla="*/ 673370 w 720001"/>
              <a:gd name="connsiteY35" fmla="*/ 208498 h 725697"/>
              <a:gd name="connsiteX36" fmla="*/ 615936 w 720001"/>
              <a:gd name="connsiteY36" fmla="*/ 208497 h 725697"/>
              <a:gd name="connsiteX37" fmla="*/ 615936 w 720001"/>
              <a:gd name="connsiteY37" fmla="*/ 179366 h 725697"/>
              <a:gd name="connsiteX38" fmla="*/ 673370 w 720001"/>
              <a:gd name="connsiteY38" fmla="*/ 179366 h 725697"/>
              <a:gd name="connsiteX39" fmla="*/ 687936 w 720001"/>
              <a:gd name="connsiteY39" fmla="*/ 193932 h 725697"/>
              <a:gd name="connsiteX40" fmla="*/ 673370 w 720001"/>
              <a:gd name="connsiteY40" fmla="*/ 208498 h 725697"/>
              <a:gd name="connsiteX41" fmla="*/ 46629 w 720001"/>
              <a:gd name="connsiteY41" fmla="*/ 208498 h 725697"/>
              <a:gd name="connsiteX42" fmla="*/ 32063 w 720001"/>
              <a:gd name="connsiteY42" fmla="*/ 193932 h 725697"/>
              <a:gd name="connsiteX43" fmla="*/ 46629 w 720001"/>
              <a:gd name="connsiteY43" fmla="*/ 179366 h 725697"/>
              <a:gd name="connsiteX44" fmla="*/ 104063 w 720001"/>
              <a:gd name="connsiteY44" fmla="*/ 179366 h 725697"/>
              <a:gd name="connsiteX45" fmla="*/ 104063 w 720001"/>
              <a:gd name="connsiteY45" fmla="*/ 208497 h 725697"/>
              <a:gd name="connsiteX46" fmla="*/ 46629 w 720001"/>
              <a:gd name="connsiteY46" fmla="*/ 208498 h 725697"/>
              <a:gd name="connsiteX47" fmla="*/ 602551 w 720001"/>
              <a:gd name="connsiteY47" fmla="*/ 265751 h 725697"/>
              <a:gd name="connsiteX48" fmla="*/ 602551 w 720001"/>
              <a:gd name="connsiteY48" fmla="*/ 236621 h 725697"/>
              <a:gd name="connsiteX49" fmla="*/ 684044 w 720001"/>
              <a:gd name="connsiteY49" fmla="*/ 236621 h 725697"/>
              <a:gd name="connsiteX50" fmla="*/ 698609 w 720001"/>
              <a:gd name="connsiteY50" fmla="*/ 251186 h 725697"/>
              <a:gd name="connsiteX51" fmla="*/ 684044 w 720001"/>
              <a:gd name="connsiteY51" fmla="*/ 265751 h 725697"/>
              <a:gd name="connsiteX52" fmla="*/ 35955 w 720001"/>
              <a:gd name="connsiteY52" fmla="*/ 265751 h 725697"/>
              <a:gd name="connsiteX53" fmla="*/ 21390 w 720001"/>
              <a:gd name="connsiteY53" fmla="*/ 251186 h 725697"/>
              <a:gd name="connsiteX54" fmla="*/ 35955 w 720001"/>
              <a:gd name="connsiteY54" fmla="*/ 236621 h 725697"/>
              <a:gd name="connsiteX55" fmla="*/ 117448 w 720001"/>
              <a:gd name="connsiteY55" fmla="*/ 236621 h 725697"/>
              <a:gd name="connsiteX56" fmla="*/ 117448 w 720001"/>
              <a:gd name="connsiteY56" fmla="*/ 265751 h 725697"/>
              <a:gd name="connsiteX57" fmla="*/ 694717 w 720001"/>
              <a:gd name="connsiteY57" fmla="*/ 323009 h 725697"/>
              <a:gd name="connsiteX58" fmla="*/ 583283 w 720001"/>
              <a:gd name="connsiteY58" fmla="*/ 323008 h 725697"/>
              <a:gd name="connsiteX59" fmla="*/ 583283 w 720001"/>
              <a:gd name="connsiteY59" fmla="*/ 293877 h 725697"/>
              <a:gd name="connsiteX60" fmla="*/ 694717 w 720001"/>
              <a:gd name="connsiteY60" fmla="*/ 293877 h 725697"/>
              <a:gd name="connsiteX61" fmla="*/ 709283 w 720001"/>
              <a:gd name="connsiteY61" fmla="*/ 308443 h 725697"/>
              <a:gd name="connsiteX62" fmla="*/ 694717 w 720001"/>
              <a:gd name="connsiteY62" fmla="*/ 323009 h 725697"/>
              <a:gd name="connsiteX63" fmla="*/ 25282 w 720001"/>
              <a:gd name="connsiteY63" fmla="*/ 323009 h 725697"/>
              <a:gd name="connsiteX64" fmla="*/ 10716 w 720001"/>
              <a:gd name="connsiteY64" fmla="*/ 308443 h 725697"/>
              <a:gd name="connsiteX65" fmla="*/ 25282 w 720001"/>
              <a:gd name="connsiteY65" fmla="*/ 293877 h 725697"/>
              <a:gd name="connsiteX66" fmla="*/ 136716 w 720001"/>
              <a:gd name="connsiteY66" fmla="*/ 293877 h 725697"/>
              <a:gd name="connsiteX67" fmla="*/ 136716 w 720001"/>
              <a:gd name="connsiteY67" fmla="*/ 323008 h 725697"/>
              <a:gd name="connsiteX68" fmla="*/ 25282 w 720001"/>
              <a:gd name="connsiteY68" fmla="*/ 323009 h 725697"/>
              <a:gd name="connsiteX69" fmla="*/ 720000 w 720001"/>
              <a:gd name="connsiteY69" fmla="*/ 365700 h 725697"/>
              <a:gd name="connsiteX70" fmla="*/ 720001 w 720001"/>
              <a:gd name="connsiteY70" fmla="*/ 365699 h 725697"/>
              <a:gd name="connsiteX71" fmla="*/ 720000 w 720001"/>
              <a:gd name="connsiteY71" fmla="*/ 365697 h 725697"/>
              <a:gd name="connsiteX72" fmla="*/ 14566 w 720001"/>
              <a:gd name="connsiteY72" fmla="*/ 380264 h 725697"/>
              <a:gd name="connsiteX73" fmla="*/ 0 w 720001"/>
              <a:gd name="connsiteY73" fmla="*/ 365698 h 725697"/>
              <a:gd name="connsiteX74" fmla="*/ 14566 w 720001"/>
              <a:gd name="connsiteY74" fmla="*/ 351132 h 725697"/>
              <a:gd name="connsiteX75" fmla="*/ 144000 w 720001"/>
              <a:gd name="connsiteY75" fmla="*/ 351132 h 725697"/>
              <a:gd name="connsiteX76" fmla="*/ 144000 w 720001"/>
              <a:gd name="connsiteY76" fmla="*/ 380263 h 725697"/>
              <a:gd name="connsiteX77" fmla="*/ 14566 w 720001"/>
              <a:gd name="connsiteY77" fmla="*/ 380264 h 725697"/>
              <a:gd name="connsiteX78" fmla="*/ 694717 w 720001"/>
              <a:gd name="connsiteY78" fmla="*/ 437520 h 725697"/>
              <a:gd name="connsiteX79" fmla="*/ 583283 w 720001"/>
              <a:gd name="connsiteY79" fmla="*/ 437519 h 725697"/>
              <a:gd name="connsiteX80" fmla="*/ 583283 w 720001"/>
              <a:gd name="connsiteY80" fmla="*/ 408388 h 725697"/>
              <a:gd name="connsiteX81" fmla="*/ 694717 w 720001"/>
              <a:gd name="connsiteY81" fmla="*/ 408388 h 725697"/>
              <a:gd name="connsiteX82" fmla="*/ 709283 w 720001"/>
              <a:gd name="connsiteY82" fmla="*/ 422954 h 725697"/>
              <a:gd name="connsiteX83" fmla="*/ 694717 w 720001"/>
              <a:gd name="connsiteY83" fmla="*/ 437520 h 725697"/>
              <a:gd name="connsiteX84" fmla="*/ 25282 w 720001"/>
              <a:gd name="connsiteY84" fmla="*/ 437520 h 725697"/>
              <a:gd name="connsiteX85" fmla="*/ 10716 w 720001"/>
              <a:gd name="connsiteY85" fmla="*/ 422954 h 725697"/>
              <a:gd name="connsiteX86" fmla="*/ 25282 w 720001"/>
              <a:gd name="connsiteY86" fmla="*/ 408388 h 725697"/>
              <a:gd name="connsiteX87" fmla="*/ 136716 w 720001"/>
              <a:gd name="connsiteY87" fmla="*/ 408388 h 725697"/>
              <a:gd name="connsiteX88" fmla="*/ 136716 w 720001"/>
              <a:gd name="connsiteY88" fmla="*/ 437519 h 725697"/>
              <a:gd name="connsiteX89" fmla="*/ 25282 w 720001"/>
              <a:gd name="connsiteY89" fmla="*/ 437520 h 725697"/>
              <a:gd name="connsiteX90" fmla="*/ 602551 w 720001"/>
              <a:gd name="connsiteY90" fmla="*/ 494773 h 725697"/>
              <a:gd name="connsiteX91" fmla="*/ 602551 w 720001"/>
              <a:gd name="connsiteY91" fmla="*/ 465643 h 725697"/>
              <a:gd name="connsiteX92" fmla="*/ 684044 w 720001"/>
              <a:gd name="connsiteY92" fmla="*/ 465643 h 725697"/>
              <a:gd name="connsiteX93" fmla="*/ 698609 w 720001"/>
              <a:gd name="connsiteY93" fmla="*/ 480208 h 725697"/>
              <a:gd name="connsiteX94" fmla="*/ 684044 w 720001"/>
              <a:gd name="connsiteY94" fmla="*/ 494773 h 725697"/>
              <a:gd name="connsiteX95" fmla="*/ 35955 w 720001"/>
              <a:gd name="connsiteY95" fmla="*/ 494773 h 725697"/>
              <a:gd name="connsiteX96" fmla="*/ 21390 w 720001"/>
              <a:gd name="connsiteY96" fmla="*/ 480208 h 725697"/>
              <a:gd name="connsiteX97" fmla="*/ 35955 w 720001"/>
              <a:gd name="connsiteY97" fmla="*/ 465643 h 725697"/>
              <a:gd name="connsiteX98" fmla="*/ 117448 w 720001"/>
              <a:gd name="connsiteY98" fmla="*/ 465643 h 725697"/>
              <a:gd name="connsiteX99" fmla="*/ 117448 w 720001"/>
              <a:gd name="connsiteY99" fmla="*/ 494773 h 725697"/>
              <a:gd name="connsiteX100" fmla="*/ 673370 w 720001"/>
              <a:gd name="connsiteY100" fmla="*/ 552030 h 725697"/>
              <a:gd name="connsiteX101" fmla="*/ 615936 w 720001"/>
              <a:gd name="connsiteY101" fmla="*/ 552029 h 725697"/>
              <a:gd name="connsiteX102" fmla="*/ 615936 w 720001"/>
              <a:gd name="connsiteY102" fmla="*/ 522898 h 725697"/>
              <a:gd name="connsiteX103" fmla="*/ 673370 w 720001"/>
              <a:gd name="connsiteY103" fmla="*/ 522898 h 725697"/>
              <a:gd name="connsiteX104" fmla="*/ 687936 w 720001"/>
              <a:gd name="connsiteY104" fmla="*/ 537464 h 725697"/>
              <a:gd name="connsiteX105" fmla="*/ 673370 w 720001"/>
              <a:gd name="connsiteY105" fmla="*/ 552030 h 725697"/>
              <a:gd name="connsiteX106" fmla="*/ 46629 w 720001"/>
              <a:gd name="connsiteY106" fmla="*/ 552030 h 725697"/>
              <a:gd name="connsiteX107" fmla="*/ 32063 w 720001"/>
              <a:gd name="connsiteY107" fmla="*/ 537464 h 725697"/>
              <a:gd name="connsiteX108" fmla="*/ 46629 w 720001"/>
              <a:gd name="connsiteY108" fmla="*/ 522898 h 725697"/>
              <a:gd name="connsiteX109" fmla="*/ 104063 w 720001"/>
              <a:gd name="connsiteY109" fmla="*/ 522898 h 725697"/>
              <a:gd name="connsiteX110" fmla="*/ 104063 w 720001"/>
              <a:gd name="connsiteY110" fmla="*/ 552029 h 725697"/>
              <a:gd name="connsiteX111" fmla="*/ 46629 w 720001"/>
              <a:gd name="connsiteY111" fmla="*/ 552030 h 725697"/>
              <a:gd name="connsiteX112" fmla="*/ 531766 w 720001"/>
              <a:gd name="connsiteY112" fmla="*/ 693634 h 725697"/>
              <a:gd name="connsiteX113" fmla="*/ 517200 w 720001"/>
              <a:gd name="connsiteY113" fmla="*/ 679068 h 725697"/>
              <a:gd name="connsiteX114" fmla="*/ 517200 w 720001"/>
              <a:gd name="connsiteY114" fmla="*/ 621634 h 725697"/>
              <a:gd name="connsiteX115" fmla="*/ 546331 w 720001"/>
              <a:gd name="connsiteY115" fmla="*/ 621634 h 725697"/>
              <a:gd name="connsiteX116" fmla="*/ 546332 w 720001"/>
              <a:gd name="connsiteY116" fmla="*/ 679068 h 725697"/>
              <a:gd name="connsiteX117" fmla="*/ 531766 w 720001"/>
              <a:gd name="connsiteY117" fmla="*/ 693634 h 725697"/>
              <a:gd name="connsiteX118" fmla="*/ 188235 w 720001"/>
              <a:gd name="connsiteY118" fmla="*/ 693634 h 725697"/>
              <a:gd name="connsiteX119" fmla="*/ 173669 w 720001"/>
              <a:gd name="connsiteY119" fmla="*/ 679068 h 725697"/>
              <a:gd name="connsiteX120" fmla="*/ 173669 w 720001"/>
              <a:gd name="connsiteY120" fmla="*/ 621634 h 725697"/>
              <a:gd name="connsiteX121" fmla="*/ 202800 w 720001"/>
              <a:gd name="connsiteY121" fmla="*/ 621634 h 725697"/>
              <a:gd name="connsiteX122" fmla="*/ 202801 w 720001"/>
              <a:gd name="connsiteY122" fmla="*/ 679068 h 725697"/>
              <a:gd name="connsiteX123" fmla="*/ 188235 w 720001"/>
              <a:gd name="connsiteY123" fmla="*/ 693634 h 725697"/>
              <a:gd name="connsiteX124" fmla="*/ 474510 w 720001"/>
              <a:gd name="connsiteY124" fmla="*/ 704307 h 725697"/>
              <a:gd name="connsiteX125" fmla="*/ 459945 w 720001"/>
              <a:gd name="connsiteY125" fmla="*/ 689742 h 725697"/>
              <a:gd name="connsiteX126" fmla="*/ 459945 w 720001"/>
              <a:gd name="connsiteY126" fmla="*/ 608249 h 725697"/>
              <a:gd name="connsiteX127" fmla="*/ 489075 w 720001"/>
              <a:gd name="connsiteY127" fmla="*/ 608249 h 725697"/>
              <a:gd name="connsiteX128" fmla="*/ 489075 w 720001"/>
              <a:gd name="connsiteY128" fmla="*/ 689742 h 725697"/>
              <a:gd name="connsiteX129" fmla="*/ 474510 w 720001"/>
              <a:gd name="connsiteY129" fmla="*/ 704307 h 725697"/>
              <a:gd name="connsiteX130" fmla="*/ 245489 w 720001"/>
              <a:gd name="connsiteY130" fmla="*/ 704307 h 725697"/>
              <a:gd name="connsiteX131" fmla="*/ 230924 w 720001"/>
              <a:gd name="connsiteY131" fmla="*/ 689742 h 725697"/>
              <a:gd name="connsiteX132" fmla="*/ 230924 w 720001"/>
              <a:gd name="connsiteY132" fmla="*/ 608249 h 725697"/>
              <a:gd name="connsiteX133" fmla="*/ 260054 w 720001"/>
              <a:gd name="connsiteY133" fmla="*/ 608249 h 725697"/>
              <a:gd name="connsiteX134" fmla="*/ 260054 w 720001"/>
              <a:gd name="connsiteY134" fmla="*/ 689742 h 725697"/>
              <a:gd name="connsiteX135" fmla="*/ 245489 w 720001"/>
              <a:gd name="connsiteY135" fmla="*/ 704307 h 725697"/>
              <a:gd name="connsiteX136" fmla="*/ 417257 w 720001"/>
              <a:gd name="connsiteY136" fmla="*/ 714981 h 725697"/>
              <a:gd name="connsiteX137" fmla="*/ 402691 w 720001"/>
              <a:gd name="connsiteY137" fmla="*/ 700415 h 725697"/>
              <a:gd name="connsiteX138" fmla="*/ 402691 w 720001"/>
              <a:gd name="connsiteY138" fmla="*/ 588981 h 725697"/>
              <a:gd name="connsiteX139" fmla="*/ 431822 w 720001"/>
              <a:gd name="connsiteY139" fmla="*/ 588981 h 725697"/>
              <a:gd name="connsiteX140" fmla="*/ 431823 w 720001"/>
              <a:gd name="connsiteY140" fmla="*/ 700415 h 725697"/>
              <a:gd name="connsiteX141" fmla="*/ 417257 w 720001"/>
              <a:gd name="connsiteY141" fmla="*/ 714981 h 725697"/>
              <a:gd name="connsiteX142" fmla="*/ 302746 w 720001"/>
              <a:gd name="connsiteY142" fmla="*/ 714981 h 725697"/>
              <a:gd name="connsiteX143" fmla="*/ 288180 w 720001"/>
              <a:gd name="connsiteY143" fmla="*/ 700415 h 725697"/>
              <a:gd name="connsiteX144" fmla="*/ 288180 w 720001"/>
              <a:gd name="connsiteY144" fmla="*/ 588981 h 725697"/>
              <a:gd name="connsiteX145" fmla="*/ 317311 w 720001"/>
              <a:gd name="connsiteY145" fmla="*/ 588981 h 725697"/>
              <a:gd name="connsiteX146" fmla="*/ 317312 w 720001"/>
              <a:gd name="connsiteY146" fmla="*/ 700415 h 725697"/>
              <a:gd name="connsiteX147" fmla="*/ 302746 w 720001"/>
              <a:gd name="connsiteY147" fmla="*/ 714981 h 725697"/>
              <a:gd name="connsiteX148" fmla="*/ 291211 w 720001"/>
              <a:gd name="connsiteY148" fmla="*/ 725697 h 725697"/>
              <a:gd name="connsiteX149" fmla="*/ 360001 w 720001"/>
              <a:gd name="connsiteY149" fmla="*/ 725697 h 725697"/>
              <a:gd name="connsiteX150" fmla="*/ 345435 w 720001"/>
              <a:gd name="connsiteY150" fmla="*/ 711131 h 725697"/>
              <a:gd name="connsiteX151" fmla="*/ 345435 w 720001"/>
              <a:gd name="connsiteY151" fmla="*/ 581697 h 725697"/>
              <a:gd name="connsiteX152" fmla="*/ 374566 w 720001"/>
              <a:gd name="connsiteY152" fmla="*/ 581697 h 725697"/>
              <a:gd name="connsiteX153" fmla="*/ 374567 w 720001"/>
              <a:gd name="connsiteY153" fmla="*/ 711131 h 725697"/>
              <a:gd name="connsiteX154" fmla="*/ 360001 w 720001"/>
              <a:gd name="connsiteY154" fmla="*/ 725697 h 725697"/>
              <a:gd name="connsiteX155" fmla="*/ 428789 w 720001"/>
              <a:gd name="connsiteY155" fmla="*/ 725697 h 725697"/>
              <a:gd name="connsiteX156" fmla="*/ 720000 w 720001"/>
              <a:gd name="connsiteY156" fmla="*/ 434486 h 725697"/>
              <a:gd name="connsiteX157" fmla="*/ 720000 w 720001"/>
              <a:gd name="connsiteY157" fmla="*/ 365700 h 725697"/>
              <a:gd name="connsiteX158" fmla="*/ 715735 w 720001"/>
              <a:gd name="connsiteY158" fmla="*/ 375998 h 725697"/>
              <a:gd name="connsiteX159" fmla="*/ 705435 w 720001"/>
              <a:gd name="connsiteY159" fmla="*/ 380265 h 725697"/>
              <a:gd name="connsiteX160" fmla="*/ 576001 w 720001"/>
              <a:gd name="connsiteY160" fmla="*/ 380264 h 725697"/>
              <a:gd name="connsiteX161" fmla="*/ 576001 w 720001"/>
              <a:gd name="connsiteY161" fmla="*/ 351133 h 725697"/>
              <a:gd name="connsiteX162" fmla="*/ 705435 w 720001"/>
              <a:gd name="connsiteY162" fmla="*/ 351133 h 725697"/>
              <a:gd name="connsiteX163" fmla="*/ 715735 w 720001"/>
              <a:gd name="connsiteY163" fmla="*/ 355399 h 725697"/>
              <a:gd name="connsiteX164" fmla="*/ 720000 w 720001"/>
              <a:gd name="connsiteY164" fmla="*/ 365697 h 725697"/>
              <a:gd name="connsiteX165" fmla="*/ 720000 w 720001"/>
              <a:gd name="connsiteY165" fmla="*/ 296908 h 725697"/>
              <a:gd name="connsiteX166" fmla="*/ 428789 w 720001"/>
              <a:gd name="connsiteY166" fmla="*/ 5697 h 725697"/>
              <a:gd name="connsiteX167" fmla="*/ 370893 w 720001"/>
              <a:gd name="connsiteY167" fmla="*/ 5697 h 725697"/>
              <a:gd name="connsiteX168" fmla="*/ 374567 w 720001"/>
              <a:gd name="connsiteY168" fmla="*/ 14566 h 725697"/>
              <a:gd name="connsiteX169" fmla="*/ 374566 w 720001"/>
              <a:gd name="connsiteY169" fmla="*/ 144000 h 725697"/>
              <a:gd name="connsiteX170" fmla="*/ 345435 w 720001"/>
              <a:gd name="connsiteY170" fmla="*/ 144000 h 725697"/>
              <a:gd name="connsiteX171" fmla="*/ 345435 w 720001"/>
              <a:gd name="connsiteY171" fmla="*/ 14566 h 725697"/>
              <a:gd name="connsiteX172" fmla="*/ 349108 w 720001"/>
              <a:gd name="connsiteY172" fmla="*/ 5697 h 725697"/>
              <a:gd name="connsiteX173" fmla="*/ 291211 w 720001"/>
              <a:gd name="connsiteY173" fmla="*/ 5697 h 725697"/>
              <a:gd name="connsiteX174" fmla="*/ 0 w 720001"/>
              <a:gd name="connsiteY174" fmla="*/ 296908 h 725697"/>
              <a:gd name="connsiteX175" fmla="*/ 0 w 720001"/>
              <a:gd name="connsiteY175" fmla="*/ 434486 h 725697"/>
              <a:gd name="connsiteX176" fmla="*/ 291211 w 720001"/>
              <a:gd name="connsiteY176" fmla="*/ 725697 h 7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720001" h="725697">
                <a:moveTo>
                  <a:pt x="349108" y="5697"/>
                </a:moveTo>
                <a:lnTo>
                  <a:pt x="370893" y="5697"/>
                </a:lnTo>
                <a:lnTo>
                  <a:pt x="370301" y="4266"/>
                </a:lnTo>
                <a:cubicBezTo>
                  <a:pt x="367665" y="1630"/>
                  <a:pt x="364023" y="0"/>
                  <a:pt x="360001" y="0"/>
                </a:cubicBezTo>
                <a:cubicBezTo>
                  <a:pt x="355978" y="0"/>
                  <a:pt x="352337" y="1630"/>
                  <a:pt x="349701" y="4266"/>
                </a:cubicBezTo>
                <a:close/>
                <a:moveTo>
                  <a:pt x="517200" y="104063"/>
                </a:moveTo>
                <a:lnTo>
                  <a:pt x="517200" y="46629"/>
                </a:lnTo>
                <a:cubicBezTo>
                  <a:pt x="517200" y="38584"/>
                  <a:pt x="523721" y="32063"/>
                  <a:pt x="531766" y="32063"/>
                </a:cubicBezTo>
                <a:cubicBezTo>
                  <a:pt x="539811" y="32063"/>
                  <a:pt x="546332" y="38584"/>
                  <a:pt x="546332" y="46629"/>
                </a:cubicBezTo>
                <a:cubicBezTo>
                  <a:pt x="546332" y="65774"/>
                  <a:pt x="546331" y="84918"/>
                  <a:pt x="546331" y="104063"/>
                </a:cubicBezTo>
                <a:close/>
                <a:moveTo>
                  <a:pt x="173669" y="104063"/>
                </a:moveTo>
                <a:lnTo>
                  <a:pt x="173669" y="46629"/>
                </a:lnTo>
                <a:cubicBezTo>
                  <a:pt x="173669" y="38584"/>
                  <a:pt x="180190" y="32063"/>
                  <a:pt x="188235" y="32063"/>
                </a:cubicBezTo>
                <a:cubicBezTo>
                  <a:pt x="196280" y="32063"/>
                  <a:pt x="202801" y="38584"/>
                  <a:pt x="202801" y="46629"/>
                </a:cubicBezTo>
                <a:cubicBezTo>
                  <a:pt x="202801" y="65774"/>
                  <a:pt x="202800" y="84918"/>
                  <a:pt x="202800" y="104063"/>
                </a:cubicBezTo>
                <a:close/>
                <a:moveTo>
                  <a:pt x="459945" y="117448"/>
                </a:moveTo>
                <a:lnTo>
                  <a:pt x="459945" y="35955"/>
                </a:lnTo>
                <a:cubicBezTo>
                  <a:pt x="459945" y="27911"/>
                  <a:pt x="466466" y="21390"/>
                  <a:pt x="474510" y="21390"/>
                </a:cubicBezTo>
                <a:cubicBezTo>
                  <a:pt x="482554" y="21390"/>
                  <a:pt x="489075" y="27911"/>
                  <a:pt x="489075" y="35955"/>
                </a:cubicBezTo>
                <a:lnTo>
                  <a:pt x="489075" y="117448"/>
                </a:lnTo>
                <a:close/>
                <a:moveTo>
                  <a:pt x="230924" y="117448"/>
                </a:moveTo>
                <a:lnTo>
                  <a:pt x="230924" y="35955"/>
                </a:lnTo>
                <a:cubicBezTo>
                  <a:pt x="230924" y="27911"/>
                  <a:pt x="237445" y="21390"/>
                  <a:pt x="245489" y="21390"/>
                </a:cubicBezTo>
                <a:cubicBezTo>
                  <a:pt x="253533" y="21390"/>
                  <a:pt x="260054" y="27911"/>
                  <a:pt x="260054" y="35955"/>
                </a:cubicBezTo>
                <a:lnTo>
                  <a:pt x="260054" y="117448"/>
                </a:lnTo>
                <a:close/>
                <a:moveTo>
                  <a:pt x="402691" y="136716"/>
                </a:moveTo>
                <a:lnTo>
                  <a:pt x="402691" y="25282"/>
                </a:lnTo>
                <a:cubicBezTo>
                  <a:pt x="402691" y="17237"/>
                  <a:pt x="409212" y="10716"/>
                  <a:pt x="417257" y="10716"/>
                </a:cubicBezTo>
                <a:cubicBezTo>
                  <a:pt x="425302" y="10716"/>
                  <a:pt x="431823" y="17237"/>
                  <a:pt x="431823" y="25282"/>
                </a:cubicBezTo>
                <a:cubicBezTo>
                  <a:pt x="431823" y="62427"/>
                  <a:pt x="431822" y="99571"/>
                  <a:pt x="431822" y="136716"/>
                </a:cubicBezTo>
                <a:close/>
                <a:moveTo>
                  <a:pt x="288180" y="136716"/>
                </a:moveTo>
                <a:lnTo>
                  <a:pt x="288180" y="25282"/>
                </a:lnTo>
                <a:cubicBezTo>
                  <a:pt x="288180" y="17237"/>
                  <a:pt x="294701" y="10716"/>
                  <a:pt x="302746" y="10716"/>
                </a:cubicBezTo>
                <a:cubicBezTo>
                  <a:pt x="310791" y="10716"/>
                  <a:pt x="317312" y="17237"/>
                  <a:pt x="317312" y="25282"/>
                </a:cubicBezTo>
                <a:cubicBezTo>
                  <a:pt x="317312" y="62427"/>
                  <a:pt x="317311" y="99571"/>
                  <a:pt x="317311" y="136716"/>
                </a:cubicBezTo>
                <a:close/>
                <a:moveTo>
                  <a:pt x="673370" y="208498"/>
                </a:moveTo>
                <a:cubicBezTo>
                  <a:pt x="654225" y="208498"/>
                  <a:pt x="635081" y="208497"/>
                  <a:pt x="615936" y="208497"/>
                </a:cubicBezTo>
                <a:lnTo>
                  <a:pt x="615936" y="179366"/>
                </a:lnTo>
                <a:lnTo>
                  <a:pt x="673370" y="179366"/>
                </a:lnTo>
                <a:cubicBezTo>
                  <a:pt x="681415" y="179366"/>
                  <a:pt x="687936" y="185887"/>
                  <a:pt x="687936" y="193932"/>
                </a:cubicBezTo>
                <a:cubicBezTo>
                  <a:pt x="687936" y="201977"/>
                  <a:pt x="681415" y="208498"/>
                  <a:pt x="673370" y="208498"/>
                </a:cubicBezTo>
                <a:close/>
                <a:moveTo>
                  <a:pt x="46629" y="208498"/>
                </a:moveTo>
                <a:cubicBezTo>
                  <a:pt x="38584" y="208498"/>
                  <a:pt x="32063" y="201977"/>
                  <a:pt x="32063" y="193932"/>
                </a:cubicBezTo>
                <a:cubicBezTo>
                  <a:pt x="32063" y="185887"/>
                  <a:pt x="38584" y="179366"/>
                  <a:pt x="46629" y="179366"/>
                </a:cubicBezTo>
                <a:lnTo>
                  <a:pt x="104063" y="179366"/>
                </a:lnTo>
                <a:lnTo>
                  <a:pt x="104063" y="208497"/>
                </a:lnTo>
                <a:cubicBezTo>
                  <a:pt x="84918" y="208497"/>
                  <a:pt x="65774" y="208498"/>
                  <a:pt x="46629" y="208498"/>
                </a:cubicBezTo>
                <a:close/>
                <a:moveTo>
                  <a:pt x="602551" y="265751"/>
                </a:moveTo>
                <a:lnTo>
                  <a:pt x="602551" y="236621"/>
                </a:lnTo>
                <a:lnTo>
                  <a:pt x="684044" y="236621"/>
                </a:lnTo>
                <a:cubicBezTo>
                  <a:pt x="692088" y="236621"/>
                  <a:pt x="698609" y="243142"/>
                  <a:pt x="698609" y="251186"/>
                </a:cubicBezTo>
                <a:cubicBezTo>
                  <a:pt x="698609" y="259230"/>
                  <a:pt x="692088" y="265751"/>
                  <a:pt x="684044" y="265751"/>
                </a:cubicBezTo>
                <a:close/>
                <a:moveTo>
                  <a:pt x="35955" y="265751"/>
                </a:moveTo>
                <a:cubicBezTo>
                  <a:pt x="27911" y="265751"/>
                  <a:pt x="21390" y="259230"/>
                  <a:pt x="21390" y="251186"/>
                </a:cubicBezTo>
                <a:cubicBezTo>
                  <a:pt x="21390" y="243142"/>
                  <a:pt x="27911" y="236621"/>
                  <a:pt x="35955" y="236621"/>
                </a:cubicBezTo>
                <a:lnTo>
                  <a:pt x="117448" y="236621"/>
                </a:lnTo>
                <a:lnTo>
                  <a:pt x="117448" y="265751"/>
                </a:lnTo>
                <a:close/>
                <a:moveTo>
                  <a:pt x="694717" y="323009"/>
                </a:moveTo>
                <a:cubicBezTo>
                  <a:pt x="657572" y="323009"/>
                  <a:pt x="620428" y="323008"/>
                  <a:pt x="583283" y="323008"/>
                </a:cubicBezTo>
                <a:lnTo>
                  <a:pt x="583283" y="293877"/>
                </a:lnTo>
                <a:lnTo>
                  <a:pt x="694717" y="293877"/>
                </a:lnTo>
                <a:cubicBezTo>
                  <a:pt x="702762" y="293877"/>
                  <a:pt x="709283" y="300398"/>
                  <a:pt x="709283" y="308443"/>
                </a:cubicBezTo>
                <a:cubicBezTo>
                  <a:pt x="709283" y="316488"/>
                  <a:pt x="702762" y="323009"/>
                  <a:pt x="694717" y="323009"/>
                </a:cubicBezTo>
                <a:close/>
                <a:moveTo>
                  <a:pt x="25282" y="323009"/>
                </a:moveTo>
                <a:cubicBezTo>
                  <a:pt x="17237" y="323009"/>
                  <a:pt x="10716" y="316488"/>
                  <a:pt x="10716" y="308443"/>
                </a:cubicBezTo>
                <a:cubicBezTo>
                  <a:pt x="10716" y="300398"/>
                  <a:pt x="17237" y="293877"/>
                  <a:pt x="25282" y="293877"/>
                </a:cubicBezTo>
                <a:lnTo>
                  <a:pt x="136716" y="293877"/>
                </a:lnTo>
                <a:lnTo>
                  <a:pt x="136716" y="323008"/>
                </a:lnTo>
                <a:cubicBezTo>
                  <a:pt x="99571" y="323008"/>
                  <a:pt x="62427" y="323009"/>
                  <a:pt x="25282" y="323009"/>
                </a:cubicBezTo>
                <a:close/>
                <a:moveTo>
                  <a:pt x="720000" y="365700"/>
                </a:moveTo>
                <a:lnTo>
                  <a:pt x="720001" y="365699"/>
                </a:lnTo>
                <a:lnTo>
                  <a:pt x="720000" y="365697"/>
                </a:lnTo>
                <a:close/>
                <a:moveTo>
                  <a:pt x="14566" y="380264"/>
                </a:moveTo>
                <a:cubicBezTo>
                  <a:pt x="6521" y="380264"/>
                  <a:pt x="0" y="373743"/>
                  <a:pt x="0" y="365698"/>
                </a:cubicBezTo>
                <a:cubicBezTo>
                  <a:pt x="0" y="357653"/>
                  <a:pt x="6521" y="351132"/>
                  <a:pt x="14566" y="351132"/>
                </a:cubicBezTo>
                <a:lnTo>
                  <a:pt x="144000" y="351132"/>
                </a:lnTo>
                <a:lnTo>
                  <a:pt x="144000" y="380263"/>
                </a:lnTo>
                <a:cubicBezTo>
                  <a:pt x="100855" y="380263"/>
                  <a:pt x="57711" y="380264"/>
                  <a:pt x="14566" y="380264"/>
                </a:cubicBezTo>
                <a:close/>
                <a:moveTo>
                  <a:pt x="694717" y="437520"/>
                </a:moveTo>
                <a:cubicBezTo>
                  <a:pt x="657572" y="437520"/>
                  <a:pt x="620428" y="437519"/>
                  <a:pt x="583283" y="437519"/>
                </a:cubicBezTo>
                <a:lnTo>
                  <a:pt x="583283" y="408388"/>
                </a:lnTo>
                <a:lnTo>
                  <a:pt x="694717" y="408388"/>
                </a:lnTo>
                <a:cubicBezTo>
                  <a:pt x="702762" y="408388"/>
                  <a:pt x="709283" y="414909"/>
                  <a:pt x="709283" y="422954"/>
                </a:cubicBezTo>
                <a:cubicBezTo>
                  <a:pt x="709283" y="430999"/>
                  <a:pt x="702762" y="437520"/>
                  <a:pt x="694717" y="437520"/>
                </a:cubicBezTo>
                <a:close/>
                <a:moveTo>
                  <a:pt x="25282" y="437520"/>
                </a:moveTo>
                <a:cubicBezTo>
                  <a:pt x="17237" y="437520"/>
                  <a:pt x="10716" y="430999"/>
                  <a:pt x="10716" y="422954"/>
                </a:cubicBezTo>
                <a:cubicBezTo>
                  <a:pt x="10716" y="414909"/>
                  <a:pt x="17237" y="408388"/>
                  <a:pt x="25282" y="408388"/>
                </a:cubicBezTo>
                <a:lnTo>
                  <a:pt x="136716" y="408388"/>
                </a:lnTo>
                <a:lnTo>
                  <a:pt x="136716" y="437519"/>
                </a:lnTo>
                <a:cubicBezTo>
                  <a:pt x="99571" y="437519"/>
                  <a:pt x="62427" y="437520"/>
                  <a:pt x="25282" y="437520"/>
                </a:cubicBezTo>
                <a:close/>
                <a:moveTo>
                  <a:pt x="602551" y="494773"/>
                </a:moveTo>
                <a:lnTo>
                  <a:pt x="602551" y="465643"/>
                </a:lnTo>
                <a:lnTo>
                  <a:pt x="684044" y="465643"/>
                </a:lnTo>
                <a:cubicBezTo>
                  <a:pt x="692088" y="465643"/>
                  <a:pt x="698609" y="472164"/>
                  <a:pt x="698609" y="480208"/>
                </a:cubicBezTo>
                <a:cubicBezTo>
                  <a:pt x="698609" y="488252"/>
                  <a:pt x="692088" y="494773"/>
                  <a:pt x="684044" y="494773"/>
                </a:cubicBezTo>
                <a:close/>
                <a:moveTo>
                  <a:pt x="35955" y="494773"/>
                </a:moveTo>
                <a:cubicBezTo>
                  <a:pt x="27911" y="494773"/>
                  <a:pt x="21390" y="488252"/>
                  <a:pt x="21390" y="480208"/>
                </a:cubicBezTo>
                <a:cubicBezTo>
                  <a:pt x="21390" y="472164"/>
                  <a:pt x="27911" y="465643"/>
                  <a:pt x="35955" y="465643"/>
                </a:cubicBezTo>
                <a:lnTo>
                  <a:pt x="117448" y="465643"/>
                </a:lnTo>
                <a:lnTo>
                  <a:pt x="117448" y="494773"/>
                </a:lnTo>
                <a:close/>
                <a:moveTo>
                  <a:pt x="673370" y="552030"/>
                </a:moveTo>
                <a:cubicBezTo>
                  <a:pt x="654225" y="552030"/>
                  <a:pt x="635081" y="552029"/>
                  <a:pt x="615936" y="552029"/>
                </a:cubicBezTo>
                <a:lnTo>
                  <a:pt x="615936" y="522898"/>
                </a:lnTo>
                <a:lnTo>
                  <a:pt x="673370" y="522898"/>
                </a:lnTo>
                <a:cubicBezTo>
                  <a:pt x="681415" y="522898"/>
                  <a:pt x="687936" y="529419"/>
                  <a:pt x="687936" y="537464"/>
                </a:cubicBezTo>
                <a:cubicBezTo>
                  <a:pt x="687936" y="545509"/>
                  <a:pt x="681415" y="552030"/>
                  <a:pt x="673370" y="552030"/>
                </a:cubicBezTo>
                <a:close/>
                <a:moveTo>
                  <a:pt x="46629" y="552030"/>
                </a:moveTo>
                <a:cubicBezTo>
                  <a:pt x="38584" y="552030"/>
                  <a:pt x="32063" y="545509"/>
                  <a:pt x="32063" y="537464"/>
                </a:cubicBezTo>
                <a:cubicBezTo>
                  <a:pt x="32063" y="529419"/>
                  <a:pt x="38584" y="522898"/>
                  <a:pt x="46629" y="522898"/>
                </a:cubicBezTo>
                <a:lnTo>
                  <a:pt x="104063" y="522898"/>
                </a:lnTo>
                <a:lnTo>
                  <a:pt x="104063" y="552029"/>
                </a:lnTo>
                <a:cubicBezTo>
                  <a:pt x="84918" y="552029"/>
                  <a:pt x="65774" y="552030"/>
                  <a:pt x="46629" y="552030"/>
                </a:cubicBezTo>
                <a:close/>
                <a:moveTo>
                  <a:pt x="531766" y="693634"/>
                </a:moveTo>
                <a:cubicBezTo>
                  <a:pt x="523721" y="693634"/>
                  <a:pt x="517200" y="687113"/>
                  <a:pt x="517200" y="679068"/>
                </a:cubicBezTo>
                <a:lnTo>
                  <a:pt x="517200" y="621634"/>
                </a:lnTo>
                <a:lnTo>
                  <a:pt x="546331" y="621634"/>
                </a:lnTo>
                <a:cubicBezTo>
                  <a:pt x="546331" y="640779"/>
                  <a:pt x="546332" y="659923"/>
                  <a:pt x="546332" y="679068"/>
                </a:cubicBezTo>
                <a:cubicBezTo>
                  <a:pt x="546332" y="687113"/>
                  <a:pt x="539811" y="693634"/>
                  <a:pt x="531766" y="693634"/>
                </a:cubicBezTo>
                <a:close/>
                <a:moveTo>
                  <a:pt x="188235" y="693634"/>
                </a:moveTo>
                <a:cubicBezTo>
                  <a:pt x="180190" y="693634"/>
                  <a:pt x="173669" y="687113"/>
                  <a:pt x="173669" y="679068"/>
                </a:cubicBezTo>
                <a:lnTo>
                  <a:pt x="173669" y="621634"/>
                </a:lnTo>
                <a:lnTo>
                  <a:pt x="202800" y="621634"/>
                </a:lnTo>
                <a:cubicBezTo>
                  <a:pt x="202800" y="640779"/>
                  <a:pt x="202801" y="659923"/>
                  <a:pt x="202801" y="679068"/>
                </a:cubicBezTo>
                <a:cubicBezTo>
                  <a:pt x="202801" y="687113"/>
                  <a:pt x="196280" y="693634"/>
                  <a:pt x="188235" y="693634"/>
                </a:cubicBezTo>
                <a:close/>
                <a:moveTo>
                  <a:pt x="474510" y="704307"/>
                </a:moveTo>
                <a:cubicBezTo>
                  <a:pt x="466466" y="704307"/>
                  <a:pt x="459945" y="697786"/>
                  <a:pt x="459945" y="689742"/>
                </a:cubicBezTo>
                <a:lnTo>
                  <a:pt x="459945" y="608249"/>
                </a:lnTo>
                <a:lnTo>
                  <a:pt x="489075" y="608249"/>
                </a:lnTo>
                <a:lnTo>
                  <a:pt x="489075" y="689742"/>
                </a:lnTo>
                <a:cubicBezTo>
                  <a:pt x="489075" y="697786"/>
                  <a:pt x="482554" y="704307"/>
                  <a:pt x="474510" y="704307"/>
                </a:cubicBezTo>
                <a:close/>
                <a:moveTo>
                  <a:pt x="245489" y="704307"/>
                </a:moveTo>
                <a:cubicBezTo>
                  <a:pt x="237445" y="704307"/>
                  <a:pt x="230924" y="697786"/>
                  <a:pt x="230924" y="689742"/>
                </a:cubicBezTo>
                <a:lnTo>
                  <a:pt x="230924" y="608249"/>
                </a:lnTo>
                <a:lnTo>
                  <a:pt x="260054" y="608249"/>
                </a:lnTo>
                <a:lnTo>
                  <a:pt x="260054" y="689742"/>
                </a:lnTo>
                <a:cubicBezTo>
                  <a:pt x="260054" y="697786"/>
                  <a:pt x="253533" y="704307"/>
                  <a:pt x="245489" y="704307"/>
                </a:cubicBezTo>
                <a:close/>
                <a:moveTo>
                  <a:pt x="417257" y="714981"/>
                </a:moveTo>
                <a:cubicBezTo>
                  <a:pt x="409212" y="714981"/>
                  <a:pt x="402691" y="708460"/>
                  <a:pt x="402691" y="700415"/>
                </a:cubicBezTo>
                <a:lnTo>
                  <a:pt x="402691" y="588981"/>
                </a:lnTo>
                <a:lnTo>
                  <a:pt x="431822" y="588981"/>
                </a:lnTo>
                <a:cubicBezTo>
                  <a:pt x="431822" y="626126"/>
                  <a:pt x="431823" y="663270"/>
                  <a:pt x="431823" y="700415"/>
                </a:cubicBezTo>
                <a:cubicBezTo>
                  <a:pt x="431823" y="708460"/>
                  <a:pt x="425302" y="714981"/>
                  <a:pt x="417257" y="714981"/>
                </a:cubicBezTo>
                <a:close/>
                <a:moveTo>
                  <a:pt x="302746" y="714981"/>
                </a:moveTo>
                <a:cubicBezTo>
                  <a:pt x="294701" y="714981"/>
                  <a:pt x="288180" y="708460"/>
                  <a:pt x="288180" y="700415"/>
                </a:cubicBezTo>
                <a:lnTo>
                  <a:pt x="288180" y="588981"/>
                </a:lnTo>
                <a:lnTo>
                  <a:pt x="317311" y="588981"/>
                </a:lnTo>
                <a:cubicBezTo>
                  <a:pt x="317311" y="626126"/>
                  <a:pt x="317312" y="663270"/>
                  <a:pt x="317312" y="700415"/>
                </a:cubicBezTo>
                <a:cubicBezTo>
                  <a:pt x="317312" y="708460"/>
                  <a:pt x="310791" y="714981"/>
                  <a:pt x="302746" y="714981"/>
                </a:cubicBezTo>
                <a:close/>
                <a:moveTo>
                  <a:pt x="291211" y="725697"/>
                </a:moveTo>
                <a:lnTo>
                  <a:pt x="360001" y="725697"/>
                </a:lnTo>
                <a:cubicBezTo>
                  <a:pt x="351956" y="725697"/>
                  <a:pt x="345435" y="719176"/>
                  <a:pt x="345435" y="711131"/>
                </a:cubicBezTo>
                <a:lnTo>
                  <a:pt x="345435" y="581697"/>
                </a:lnTo>
                <a:lnTo>
                  <a:pt x="374566" y="581697"/>
                </a:lnTo>
                <a:cubicBezTo>
                  <a:pt x="374566" y="624842"/>
                  <a:pt x="374567" y="667986"/>
                  <a:pt x="374567" y="711131"/>
                </a:cubicBezTo>
                <a:cubicBezTo>
                  <a:pt x="374567" y="719176"/>
                  <a:pt x="368046" y="725697"/>
                  <a:pt x="360001" y="725697"/>
                </a:cubicBezTo>
                <a:lnTo>
                  <a:pt x="428789" y="725697"/>
                </a:lnTo>
                <a:cubicBezTo>
                  <a:pt x="589620" y="725697"/>
                  <a:pt x="720000" y="595317"/>
                  <a:pt x="720000" y="434486"/>
                </a:cubicBezTo>
                <a:lnTo>
                  <a:pt x="720000" y="365700"/>
                </a:lnTo>
                <a:lnTo>
                  <a:pt x="715735" y="375998"/>
                </a:lnTo>
                <a:cubicBezTo>
                  <a:pt x="713099" y="378634"/>
                  <a:pt x="709457" y="380265"/>
                  <a:pt x="705435" y="380265"/>
                </a:cubicBezTo>
                <a:cubicBezTo>
                  <a:pt x="662290" y="380265"/>
                  <a:pt x="619146" y="380264"/>
                  <a:pt x="576001" y="380264"/>
                </a:cubicBezTo>
                <a:lnTo>
                  <a:pt x="576001" y="351133"/>
                </a:lnTo>
                <a:lnTo>
                  <a:pt x="705435" y="351133"/>
                </a:lnTo>
                <a:cubicBezTo>
                  <a:pt x="709457" y="351133"/>
                  <a:pt x="713099" y="352763"/>
                  <a:pt x="715735" y="355399"/>
                </a:cubicBezTo>
                <a:lnTo>
                  <a:pt x="720000" y="365697"/>
                </a:lnTo>
                <a:lnTo>
                  <a:pt x="720000" y="296908"/>
                </a:lnTo>
                <a:cubicBezTo>
                  <a:pt x="720000" y="136077"/>
                  <a:pt x="589620" y="5697"/>
                  <a:pt x="428789" y="5697"/>
                </a:cubicBezTo>
                <a:lnTo>
                  <a:pt x="370893" y="5697"/>
                </a:lnTo>
                <a:lnTo>
                  <a:pt x="374567" y="14566"/>
                </a:lnTo>
                <a:cubicBezTo>
                  <a:pt x="374567" y="57711"/>
                  <a:pt x="374566" y="100855"/>
                  <a:pt x="374566" y="144000"/>
                </a:cubicBezTo>
                <a:lnTo>
                  <a:pt x="345435" y="144000"/>
                </a:lnTo>
                <a:lnTo>
                  <a:pt x="345435" y="14566"/>
                </a:lnTo>
                <a:lnTo>
                  <a:pt x="349108" y="5697"/>
                </a:lnTo>
                <a:lnTo>
                  <a:pt x="291211" y="5697"/>
                </a:lnTo>
                <a:cubicBezTo>
                  <a:pt x="130380" y="5697"/>
                  <a:pt x="0" y="136077"/>
                  <a:pt x="0" y="296908"/>
                </a:cubicBezTo>
                <a:lnTo>
                  <a:pt x="0" y="434486"/>
                </a:lnTo>
                <a:cubicBezTo>
                  <a:pt x="0" y="595317"/>
                  <a:pt x="130380" y="725697"/>
                  <a:pt x="291211" y="725697"/>
                </a:cubicBezTo>
                <a:close/>
              </a:path>
            </a:pathLst>
          </a:cu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Title 2"/>
          <p:cNvSpPr>
            <a:spLocks noGrp="1"/>
          </p:cNvSpPr>
          <p:nvPr>
            <p:ph type="title"/>
          </p:nvPr>
        </p:nvSpPr>
        <p:spPr/>
        <p:txBody>
          <a:bodyPr/>
          <a:lstStyle/>
          <a:p>
            <a:r>
              <a:rPr lang="ja-JP" altLang="en-US" dirty="0" smtClean="0"/>
              <a:t>一般的な無線製品</a:t>
            </a:r>
            <a:endParaRPr lang="en-US" dirty="0"/>
          </a:p>
        </p:txBody>
      </p:sp>
      <p:cxnSp>
        <p:nvCxnSpPr>
          <p:cNvPr id="5" name="Straight Arrow Connector 4"/>
          <p:cNvCxnSpPr/>
          <p:nvPr/>
        </p:nvCxnSpPr>
        <p:spPr>
          <a:xfrm>
            <a:off x="1548183" y="3085106"/>
            <a:ext cx="829747" cy="560538"/>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4" name="Group 93"/>
          <p:cNvGrpSpPr>
            <a:grpSpLocks noChangeAspect="1"/>
          </p:cNvGrpSpPr>
          <p:nvPr/>
        </p:nvGrpSpPr>
        <p:grpSpPr>
          <a:xfrm>
            <a:off x="4306177" y="2274680"/>
            <a:ext cx="608666" cy="1252792"/>
            <a:chOff x="3311126" y="611981"/>
            <a:chExt cx="1940721" cy="3994506"/>
          </a:xfrm>
        </p:grpSpPr>
        <p:grpSp>
          <p:nvGrpSpPr>
            <p:cNvPr id="95" name="Group 94"/>
            <p:cNvGrpSpPr/>
            <p:nvPr/>
          </p:nvGrpSpPr>
          <p:grpSpPr>
            <a:xfrm>
              <a:off x="3311126" y="611981"/>
              <a:ext cx="1940721" cy="3994506"/>
              <a:chOff x="3311126" y="611981"/>
              <a:chExt cx="1940721" cy="3994506"/>
            </a:xfrm>
          </p:grpSpPr>
          <p:sp>
            <p:nvSpPr>
              <p:cNvPr id="144"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6" name="Group 95"/>
            <p:cNvGrpSpPr/>
            <p:nvPr/>
          </p:nvGrpSpPr>
          <p:grpSpPr>
            <a:xfrm>
              <a:off x="3506250" y="1247027"/>
              <a:ext cx="1550596" cy="2787423"/>
              <a:chOff x="768631" y="1913282"/>
              <a:chExt cx="884139" cy="1589371"/>
            </a:xfrm>
          </p:grpSpPr>
          <p:sp>
            <p:nvSpPr>
              <p:cNvPr id="97"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7"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8"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9"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0"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1"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3"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4"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5"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6"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7"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8"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9"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0"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1"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2"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3"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15" name="Rounded Rectangular Callout 14"/>
          <p:cNvSpPr/>
          <p:nvPr/>
        </p:nvSpPr>
        <p:spPr>
          <a:xfrm>
            <a:off x="1921723" y="1288518"/>
            <a:ext cx="2402331" cy="453241"/>
          </a:xfrm>
          <a:prstGeom prst="wedgeRoundRectCallout">
            <a:avLst>
              <a:gd name="adj1" fmla="val -8398"/>
              <a:gd name="adj2" fmla="val 7346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802.11r </a:t>
            </a:r>
            <a:r>
              <a:rPr lang="ja-JP" altLang="en-US" dirty="0" smtClean="0">
                <a:solidFill>
                  <a:schemeClr val="tx1"/>
                </a:solidFill>
              </a:rPr>
              <a:t>を有効にする</a:t>
            </a:r>
            <a:endParaRPr lang="en-US" dirty="0" smtClean="0">
              <a:solidFill>
                <a:schemeClr val="tx1"/>
              </a:solidFill>
            </a:endParaRPr>
          </a:p>
        </p:txBody>
      </p:sp>
      <p:cxnSp>
        <p:nvCxnSpPr>
          <p:cNvPr id="79" name="Straight Arrow Connector 4"/>
          <p:cNvCxnSpPr/>
          <p:nvPr/>
        </p:nvCxnSpPr>
        <p:spPr>
          <a:xfrm flipV="1">
            <a:off x="1548183" y="2187765"/>
            <a:ext cx="829747" cy="602856"/>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
          <p:cNvCxnSpPr/>
          <p:nvPr/>
        </p:nvCxnSpPr>
        <p:spPr>
          <a:xfrm>
            <a:off x="3389083" y="2187765"/>
            <a:ext cx="829747" cy="560538"/>
          </a:xfrm>
          <a:prstGeom prst="straightConnector1">
            <a:avLst/>
          </a:prstGeom>
          <a:ln>
            <a:solidFill>
              <a:schemeClr val="tx1"/>
            </a:solidFill>
            <a:prstDash val="dash"/>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
          <p:cNvCxnSpPr/>
          <p:nvPr/>
        </p:nvCxnSpPr>
        <p:spPr>
          <a:xfrm flipV="1">
            <a:off x="3389083" y="3137420"/>
            <a:ext cx="793362" cy="568289"/>
          </a:xfrm>
          <a:prstGeom prst="straightConnector1">
            <a:avLst/>
          </a:prstGeom>
          <a:ln>
            <a:solidFill>
              <a:schemeClr val="tx1"/>
            </a:solidFill>
            <a:prstDash val="dash"/>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禁止 16"/>
          <p:cNvSpPr>
            <a:spLocks noChangeAspect="1"/>
          </p:cNvSpPr>
          <p:nvPr/>
        </p:nvSpPr>
        <p:spPr>
          <a:xfrm>
            <a:off x="3504610" y="2180399"/>
            <a:ext cx="504000" cy="504000"/>
          </a:xfrm>
          <a:prstGeom prst="noSmoking">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0" name="禁止 89"/>
          <p:cNvSpPr>
            <a:spLocks noChangeAspect="1"/>
          </p:cNvSpPr>
          <p:nvPr/>
        </p:nvSpPr>
        <p:spPr>
          <a:xfrm>
            <a:off x="3516047" y="3177492"/>
            <a:ext cx="504000" cy="504000"/>
          </a:xfrm>
          <a:prstGeom prst="noSmoking">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テキスト ボックス 17"/>
          <p:cNvSpPr txBox="1"/>
          <p:nvPr/>
        </p:nvSpPr>
        <p:spPr>
          <a:xfrm>
            <a:off x="5335207" y="1347788"/>
            <a:ext cx="3448047" cy="2031325"/>
          </a:xfrm>
          <a:prstGeom prst="rect">
            <a:avLst/>
          </a:prstGeom>
          <a:noFill/>
        </p:spPr>
        <p:txBody>
          <a:bodyPr wrap="square" rtlCol="0">
            <a:spAutoFit/>
          </a:bodyPr>
          <a:lstStyle/>
          <a:p>
            <a:pPr marL="285750" indent="-285750">
              <a:buFont typeface="Arial" panose="020B0604020202020204" pitchFamily="34" charset="0"/>
              <a:buChar char="•"/>
            </a:pPr>
            <a:r>
              <a:rPr lang="en-US" altLang="ja-JP" dirty="0" err="1" smtClean="0"/>
              <a:t>高速ローミング</a:t>
            </a:r>
            <a:r>
              <a:rPr lang="en-US" altLang="ja-JP" dirty="0" smtClean="0"/>
              <a:t>(11r)</a:t>
            </a:r>
            <a:r>
              <a:rPr lang="en-US" altLang="ja-JP" dirty="0" err="1" smtClean="0"/>
              <a:t>非対応な端末</a:t>
            </a:r>
            <a:r>
              <a:rPr lang="ja-JP" altLang="en-US" dirty="0" smtClean="0"/>
              <a:t>は、</a:t>
            </a:r>
            <a:r>
              <a:rPr lang="en-US" altLang="ja-JP" dirty="0" smtClean="0"/>
              <a:t>802.11r</a:t>
            </a:r>
            <a:r>
              <a:rPr lang="ja-JP" altLang="en-US" dirty="0"/>
              <a:t> </a:t>
            </a:r>
            <a:r>
              <a:rPr lang="ja-JP" altLang="en-US" dirty="0" smtClean="0"/>
              <a:t>が設定された無線環境 </a:t>
            </a:r>
            <a:r>
              <a:rPr lang="en-US" altLang="ja-JP" dirty="0" smtClean="0"/>
              <a:t>(SSID)</a:t>
            </a:r>
            <a:r>
              <a:rPr lang="ja-JP" altLang="en-US" dirty="0" smtClean="0"/>
              <a:t> が使えない</a:t>
            </a:r>
            <a:endParaRPr lang="en-US" altLang="ja-JP" dirty="0" smtClean="0"/>
          </a:p>
          <a:p>
            <a:pPr marL="285750" indent="-285750">
              <a:buFont typeface="Arial" panose="020B0604020202020204" pitchFamily="34" charset="0"/>
              <a:buChar char="•"/>
            </a:pPr>
            <a:r>
              <a:rPr lang="en-US" altLang="ja-JP" dirty="0" err="1"/>
              <a:t>高速ローミング</a:t>
            </a:r>
            <a:r>
              <a:rPr lang="ja-JP" altLang="en-US" dirty="0" smtClean="0"/>
              <a:t>対応との混在ができないため、ネットワーク </a:t>
            </a:r>
            <a:r>
              <a:rPr lang="en-US" altLang="ja-JP" dirty="0" smtClean="0"/>
              <a:t>(SSID)</a:t>
            </a:r>
            <a:r>
              <a:rPr lang="ja-JP" altLang="en-US" dirty="0" smtClean="0"/>
              <a:t> の分割管理が必要</a:t>
            </a:r>
            <a:endParaRPr lang="en-US" altLang="ja-JP" dirty="0" smtClean="0"/>
          </a:p>
          <a:p>
            <a:pPr marL="285750" indent="-285750">
              <a:buFont typeface="Arial" panose="020B0604020202020204" pitchFamily="34" charset="0"/>
              <a:buChar char="•"/>
            </a:pPr>
            <a:endParaRPr kumimoji="1" lang="en-US" altLang="ja-JP" dirty="0"/>
          </a:p>
        </p:txBody>
      </p:sp>
      <p:sp>
        <p:nvSpPr>
          <p:cNvPr id="19" name="正方形/長方形 18"/>
          <p:cNvSpPr/>
          <p:nvPr/>
        </p:nvSpPr>
        <p:spPr>
          <a:xfrm>
            <a:off x="5521231" y="3137420"/>
            <a:ext cx="3190297" cy="400110"/>
          </a:xfrm>
          <a:prstGeom prst="rect">
            <a:avLst/>
          </a:prstGeom>
          <a:solidFill>
            <a:schemeClr val="tx1"/>
          </a:solidFill>
        </p:spPr>
        <p:txBody>
          <a:bodyPr wrap="none">
            <a:spAutoFit/>
          </a:bodyPr>
          <a:lstStyle/>
          <a:p>
            <a:pPr algn="ctr"/>
            <a:r>
              <a:rPr kumimoji="1" lang="ja-JP" altLang="en-US" sz="2000" b="1" dirty="0">
                <a:solidFill>
                  <a:schemeClr val="bg1"/>
                </a:solidFill>
              </a:rPr>
              <a:t>便利な機能が実質</a:t>
            </a:r>
            <a:r>
              <a:rPr kumimoji="1" lang="ja-JP" altLang="en-US" sz="2000" b="1" dirty="0" smtClean="0">
                <a:solidFill>
                  <a:schemeClr val="bg1"/>
                </a:solidFill>
              </a:rPr>
              <a:t>使えない</a:t>
            </a:r>
            <a:endParaRPr kumimoji="1" lang="ja-JP" altLang="en-US" sz="2000" b="1" dirty="0">
              <a:solidFill>
                <a:schemeClr val="bg1"/>
              </a:solidFill>
            </a:endParaRPr>
          </a:p>
        </p:txBody>
      </p:sp>
      <p:sp>
        <p:nvSpPr>
          <p:cNvPr id="176" name="TextBox 154"/>
          <p:cNvSpPr txBox="1"/>
          <p:nvPr/>
        </p:nvSpPr>
        <p:spPr>
          <a:xfrm>
            <a:off x="431800" y="4054230"/>
            <a:ext cx="1489923" cy="338554"/>
          </a:xfrm>
          <a:prstGeom prst="rect">
            <a:avLst/>
          </a:prstGeom>
          <a:noFill/>
        </p:spPr>
        <p:txBody>
          <a:bodyPr wrap="square" rtlCol="0">
            <a:spAutoFit/>
          </a:bodyPr>
          <a:lstStyle/>
          <a:p>
            <a:pPr algn="ctr"/>
            <a:r>
              <a:rPr lang="en-US" sz="1600" dirty="0" smtClean="0"/>
              <a:t>802.11r</a:t>
            </a:r>
            <a:r>
              <a:rPr lang="ja-JP" altLang="en-US" sz="1600" dirty="0" smtClean="0"/>
              <a:t>対応</a:t>
            </a:r>
            <a:endParaRPr lang="en-US" altLang="ja-JP" sz="1600" dirty="0" smtClean="0"/>
          </a:p>
        </p:txBody>
      </p:sp>
      <p:sp>
        <p:nvSpPr>
          <p:cNvPr id="177" name="TextBox 10"/>
          <p:cNvSpPr txBox="1"/>
          <p:nvPr/>
        </p:nvSpPr>
        <p:spPr>
          <a:xfrm>
            <a:off x="3947175" y="4054230"/>
            <a:ext cx="1489923" cy="338554"/>
          </a:xfrm>
          <a:prstGeom prst="rect">
            <a:avLst/>
          </a:prstGeom>
          <a:noFill/>
        </p:spPr>
        <p:txBody>
          <a:bodyPr wrap="square" rtlCol="0">
            <a:spAutoFit/>
          </a:bodyPr>
          <a:lstStyle/>
          <a:p>
            <a:r>
              <a:rPr lang="en-US" sz="1600" dirty="0" smtClean="0"/>
              <a:t>802.11r</a:t>
            </a:r>
            <a:r>
              <a:rPr lang="ja-JP" altLang="en-US" sz="1600" dirty="0" smtClean="0"/>
              <a:t>非対応</a:t>
            </a:r>
            <a:endParaRPr lang="en-US" sz="1600" dirty="0"/>
          </a:p>
        </p:txBody>
      </p:sp>
      <p:grpSp>
        <p:nvGrpSpPr>
          <p:cNvPr id="178" name="Group 93"/>
          <p:cNvGrpSpPr>
            <a:grpSpLocks noChangeAspect="1"/>
          </p:cNvGrpSpPr>
          <p:nvPr/>
        </p:nvGrpSpPr>
        <p:grpSpPr>
          <a:xfrm>
            <a:off x="823486" y="2279902"/>
            <a:ext cx="608666" cy="1252792"/>
            <a:chOff x="3311126" y="611981"/>
            <a:chExt cx="1940721" cy="3994506"/>
          </a:xfrm>
        </p:grpSpPr>
        <p:grpSp>
          <p:nvGrpSpPr>
            <p:cNvPr id="179" name="Group 94"/>
            <p:cNvGrpSpPr/>
            <p:nvPr/>
          </p:nvGrpSpPr>
          <p:grpSpPr>
            <a:xfrm>
              <a:off x="3311126" y="611981"/>
              <a:ext cx="1940721" cy="3994506"/>
              <a:chOff x="3311126" y="611981"/>
              <a:chExt cx="1940721" cy="3994506"/>
            </a:xfrm>
          </p:grpSpPr>
          <p:sp>
            <p:nvSpPr>
              <p:cNvPr id="208"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7"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80" name="Group 95"/>
            <p:cNvGrpSpPr/>
            <p:nvPr/>
          </p:nvGrpSpPr>
          <p:grpSpPr>
            <a:xfrm>
              <a:off x="3506250" y="1247027"/>
              <a:ext cx="1550596" cy="2787423"/>
              <a:chOff x="768631" y="1913282"/>
              <a:chExt cx="884139" cy="1589371"/>
            </a:xfrm>
          </p:grpSpPr>
          <p:sp>
            <p:nvSpPr>
              <p:cNvPr id="181"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2"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3"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4"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5"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6"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8"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9"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0"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1"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2"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3"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4"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5"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6"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7"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07"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80" name="フリーフォーム 79"/>
          <p:cNvSpPr/>
          <p:nvPr/>
        </p:nvSpPr>
        <p:spPr>
          <a:xfrm>
            <a:off x="2567180" y="1824916"/>
            <a:ext cx="720001" cy="725697"/>
          </a:xfrm>
          <a:custGeom>
            <a:avLst/>
            <a:gdLst>
              <a:gd name="connsiteX0" fmla="*/ 349108 w 720001"/>
              <a:gd name="connsiteY0" fmla="*/ 5697 h 725697"/>
              <a:gd name="connsiteX1" fmla="*/ 370893 w 720001"/>
              <a:gd name="connsiteY1" fmla="*/ 5697 h 725697"/>
              <a:gd name="connsiteX2" fmla="*/ 370301 w 720001"/>
              <a:gd name="connsiteY2" fmla="*/ 4266 h 725697"/>
              <a:gd name="connsiteX3" fmla="*/ 360001 w 720001"/>
              <a:gd name="connsiteY3" fmla="*/ 0 h 725697"/>
              <a:gd name="connsiteX4" fmla="*/ 349701 w 720001"/>
              <a:gd name="connsiteY4" fmla="*/ 4266 h 725697"/>
              <a:gd name="connsiteX5" fmla="*/ 517200 w 720001"/>
              <a:gd name="connsiteY5" fmla="*/ 104063 h 725697"/>
              <a:gd name="connsiteX6" fmla="*/ 517200 w 720001"/>
              <a:gd name="connsiteY6" fmla="*/ 46629 h 725697"/>
              <a:gd name="connsiteX7" fmla="*/ 531766 w 720001"/>
              <a:gd name="connsiteY7" fmla="*/ 32063 h 725697"/>
              <a:gd name="connsiteX8" fmla="*/ 546332 w 720001"/>
              <a:gd name="connsiteY8" fmla="*/ 46629 h 725697"/>
              <a:gd name="connsiteX9" fmla="*/ 546331 w 720001"/>
              <a:gd name="connsiteY9" fmla="*/ 104063 h 725697"/>
              <a:gd name="connsiteX10" fmla="*/ 173669 w 720001"/>
              <a:gd name="connsiteY10" fmla="*/ 104063 h 725697"/>
              <a:gd name="connsiteX11" fmla="*/ 173669 w 720001"/>
              <a:gd name="connsiteY11" fmla="*/ 46629 h 725697"/>
              <a:gd name="connsiteX12" fmla="*/ 188235 w 720001"/>
              <a:gd name="connsiteY12" fmla="*/ 32063 h 725697"/>
              <a:gd name="connsiteX13" fmla="*/ 202801 w 720001"/>
              <a:gd name="connsiteY13" fmla="*/ 46629 h 725697"/>
              <a:gd name="connsiteX14" fmla="*/ 202800 w 720001"/>
              <a:gd name="connsiteY14" fmla="*/ 104063 h 725697"/>
              <a:gd name="connsiteX15" fmla="*/ 459945 w 720001"/>
              <a:gd name="connsiteY15" fmla="*/ 117448 h 725697"/>
              <a:gd name="connsiteX16" fmla="*/ 459945 w 720001"/>
              <a:gd name="connsiteY16" fmla="*/ 35955 h 725697"/>
              <a:gd name="connsiteX17" fmla="*/ 474510 w 720001"/>
              <a:gd name="connsiteY17" fmla="*/ 21390 h 725697"/>
              <a:gd name="connsiteX18" fmla="*/ 489075 w 720001"/>
              <a:gd name="connsiteY18" fmla="*/ 35955 h 725697"/>
              <a:gd name="connsiteX19" fmla="*/ 489075 w 720001"/>
              <a:gd name="connsiteY19" fmla="*/ 117448 h 725697"/>
              <a:gd name="connsiteX20" fmla="*/ 230924 w 720001"/>
              <a:gd name="connsiteY20" fmla="*/ 117448 h 725697"/>
              <a:gd name="connsiteX21" fmla="*/ 230924 w 720001"/>
              <a:gd name="connsiteY21" fmla="*/ 35955 h 725697"/>
              <a:gd name="connsiteX22" fmla="*/ 245489 w 720001"/>
              <a:gd name="connsiteY22" fmla="*/ 21390 h 725697"/>
              <a:gd name="connsiteX23" fmla="*/ 260054 w 720001"/>
              <a:gd name="connsiteY23" fmla="*/ 35955 h 725697"/>
              <a:gd name="connsiteX24" fmla="*/ 260054 w 720001"/>
              <a:gd name="connsiteY24" fmla="*/ 117448 h 725697"/>
              <a:gd name="connsiteX25" fmla="*/ 402691 w 720001"/>
              <a:gd name="connsiteY25" fmla="*/ 136716 h 725697"/>
              <a:gd name="connsiteX26" fmla="*/ 402691 w 720001"/>
              <a:gd name="connsiteY26" fmla="*/ 25282 h 725697"/>
              <a:gd name="connsiteX27" fmla="*/ 417257 w 720001"/>
              <a:gd name="connsiteY27" fmla="*/ 10716 h 725697"/>
              <a:gd name="connsiteX28" fmla="*/ 431823 w 720001"/>
              <a:gd name="connsiteY28" fmla="*/ 25282 h 725697"/>
              <a:gd name="connsiteX29" fmla="*/ 431822 w 720001"/>
              <a:gd name="connsiteY29" fmla="*/ 136716 h 725697"/>
              <a:gd name="connsiteX30" fmla="*/ 288180 w 720001"/>
              <a:gd name="connsiteY30" fmla="*/ 136716 h 725697"/>
              <a:gd name="connsiteX31" fmla="*/ 288180 w 720001"/>
              <a:gd name="connsiteY31" fmla="*/ 25282 h 725697"/>
              <a:gd name="connsiteX32" fmla="*/ 302746 w 720001"/>
              <a:gd name="connsiteY32" fmla="*/ 10716 h 725697"/>
              <a:gd name="connsiteX33" fmla="*/ 317312 w 720001"/>
              <a:gd name="connsiteY33" fmla="*/ 25282 h 725697"/>
              <a:gd name="connsiteX34" fmla="*/ 317311 w 720001"/>
              <a:gd name="connsiteY34" fmla="*/ 136716 h 725697"/>
              <a:gd name="connsiteX35" fmla="*/ 673370 w 720001"/>
              <a:gd name="connsiteY35" fmla="*/ 208498 h 725697"/>
              <a:gd name="connsiteX36" fmla="*/ 615936 w 720001"/>
              <a:gd name="connsiteY36" fmla="*/ 208497 h 725697"/>
              <a:gd name="connsiteX37" fmla="*/ 615936 w 720001"/>
              <a:gd name="connsiteY37" fmla="*/ 179366 h 725697"/>
              <a:gd name="connsiteX38" fmla="*/ 673370 w 720001"/>
              <a:gd name="connsiteY38" fmla="*/ 179366 h 725697"/>
              <a:gd name="connsiteX39" fmla="*/ 687936 w 720001"/>
              <a:gd name="connsiteY39" fmla="*/ 193932 h 725697"/>
              <a:gd name="connsiteX40" fmla="*/ 673370 w 720001"/>
              <a:gd name="connsiteY40" fmla="*/ 208498 h 725697"/>
              <a:gd name="connsiteX41" fmla="*/ 46629 w 720001"/>
              <a:gd name="connsiteY41" fmla="*/ 208498 h 725697"/>
              <a:gd name="connsiteX42" fmla="*/ 32063 w 720001"/>
              <a:gd name="connsiteY42" fmla="*/ 193932 h 725697"/>
              <a:gd name="connsiteX43" fmla="*/ 46629 w 720001"/>
              <a:gd name="connsiteY43" fmla="*/ 179366 h 725697"/>
              <a:gd name="connsiteX44" fmla="*/ 104063 w 720001"/>
              <a:gd name="connsiteY44" fmla="*/ 179366 h 725697"/>
              <a:gd name="connsiteX45" fmla="*/ 104063 w 720001"/>
              <a:gd name="connsiteY45" fmla="*/ 208497 h 725697"/>
              <a:gd name="connsiteX46" fmla="*/ 46629 w 720001"/>
              <a:gd name="connsiteY46" fmla="*/ 208498 h 725697"/>
              <a:gd name="connsiteX47" fmla="*/ 602551 w 720001"/>
              <a:gd name="connsiteY47" fmla="*/ 265751 h 725697"/>
              <a:gd name="connsiteX48" fmla="*/ 602551 w 720001"/>
              <a:gd name="connsiteY48" fmla="*/ 236621 h 725697"/>
              <a:gd name="connsiteX49" fmla="*/ 684044 w 720001"/>
              <a:gd name="connsiteY49" fmla="*/ 236621 h 725697"/>
              <a:gd name="connsiteX50" fmla="*/ 698609 w 720001"/>
              <a:gd name="connsiteY50" fmla="*/ 251186 h 725697"/>
              <a:gd name="connsiteX51" fmla="*/ 684044 w 720001"/>
              <a:gd name="connsiteY51" fmla="*/ 265751 h 725697"/>
              <a:gd name="connsiteX52" fmla="*/ 35955 w 720001"/>
              <a:gd name="connsiteY52" fmla="*/ 265751 h 725697"/>
              <a:gd name="connsiteX53" fmla="*/ 21390 w 720001"/>
              <a:gd name="connsiteY53" fmla="*/ 251186 h 725697"/>
              <a:gd name="connsiteX54" fmla="*/ 35955 w 720001"/>
              <a:gd name="connsiteY54" fmla="*/ 236621 h 725697"/>
              <a:gd name="connsiteX55" fmla="*/ 117448 w 720001"/>
              <a:gd name="connsiteY55" fmla="*/ 236621 h 725697"/>
              <a:gd name="connsiteX56" fmla="*/ 117448 w 720001"/>
              <a:gd name="connsiteY56" fmla="*/ 265751 h 725697"/>
              <a:gd name="connsiteX57" fmla="*/ 694717 w 720001"/>
              <a:gd name="connsiteY57" fmla="*/ 323009 h 725697"/>
              <a:gd name="connsiteX58" fmla="*/ 583283 w 720001"/>
              <a:gd name="connsiteY58" fmla="*/ 323008 h 725697"/>
              <a:gd name="connsiteX59" fmla="*/ 583283 w 720001"/>
              <a:gd name="connsiteY59" fmla="*/ 293877 h 725697"/>
              <a:gd name="connsiteX60" fmla="*/ 694717 w 720001"/>
              <a:gd name="connsiteY60" fmla="*/ 293877 h 725697"/>
              <a:gd name="connsiteX61" fmla="*/ 709283 w 720001"/>
              <a:gd name="connsiteY61" fmla="*/ 308443 h 725697"/>
              <a:gd name="connsiteX62" fmla="*/ 694717 w 720001"/>
              <a:gd name="connsiteY62" fmla="*/ 323009 h 725697"/>
              <a:gd name="connsiteX63" fmla="*/ 25282 w 720001"/>
              <a:gd name="connsiteY63" fmla="*/ 323009 h 725697"/>
              <a:gd name="connsiteX64" fmla="*/ 10716 w 720001"/>
              <a:gd name="connsiteY64" fmla="*/ 308443 h 725697"/>
              <a:gd name="connsiteX65" fmla="*/ 25282 w 720001"/>
              <a:gd name="connsiteY65" fmla="*/ 293877 h 725697"/>
              <a:gd name="connsiteX66" fmla="*/ 136716 w 720001"/>
              <a:gd name="connsiteY66" fmla="*/ 293877 h 725697"/>
              <a:gd name="connsiteX67" fmla="*/ 136716 w 720001"/>
              <a:gd name="connsiteY67" fmla="*/ 323008 h 725697"/>
              <a:gd name="connsiteX68" fmla="*/ 25282 w 720001"/>
              <a:gd name="connsiteY68" fmla="*/ 323009 h 725697"/>
              <a:gd name="connsiteX69" fmla="*/ 720000 w 720001"/>
              <a:gd name="connsiteY69" fmla="*/ 365700 h 725697"/>
              <a:gd name="connsiteX70" fmla="*/ 720001 w 720001"/>
              <a:gd name="connsiteY70" fmla="*/ 365699 h 725697"/>
              <a:gd name="connsiteX71" fmla="*/ 720000 w 720001"/>
              <a:gd name="connsiteY71" fmla="*/ 365697 h 725697"/>
              <a:gd name="connsiteX72" fmla="*/ 14566 w 720001"/>
              <a:gd name="connsiteY72" fmla="*/ 380264 h 725697"/>
              <a:gd name="connsiteX73" fmla="*/ 0 w 720001"/>
              <a:gd name="connsiteY73" fmla="*/ 365698 h 725697"/>
              <a:gd name="connsiteX74" fmla="*/ 14566 w 720001"/>
              <a:gd name="connsiteY74" fmla="*/ 351132 h 725697"/>
              <a:gd name="connsiteX75" fmla="*/ 144000 w 720001"/>
              <a:gd name="connsiteY75" fmla="*/ 351132 h 725697"/>
              <a:gd name="connsiteX76" fmla="*/ 144000 w 720001"/>
              <a:gd name="connsiteY76" fmla="*/ 380263 h 725697"/>
              <a:gd name="connsiteX77" fmla="*/ 14566 w 720001"/>
              <a:gd name="connsiteY77" fmla="*/ 380264 h 725697"/>
              <a:gd name="connsiteX78" fmla="*/ 694717 w 720001"/>
              <a:gd name="connsiteY78" fmla="*/ 437520 h 725697"/>
              <a:gd name="connsiteX79" fmla="*/ 583283 w 720001"/>
              <a:gd name="connsiteY79" fmla="*/ 437519 h 725697"/>
              <a:gd name="connsiteX80" fmla="*/ 583283 w 720001"/>
              <a:gd name="connsiteY80" fmla="*/ 408388 h 725697"/>
              <a:gd name="connsiteX81" fmla="*/ 694717 w 720001"/>
              <a:gd name="connsiteY81" fmla="*/ 408388 h 725697"/>
              <a:gd name="connsiteX82" fmla="*/ 709283 w 720001"/>
              <a:gd name="connsiteY82" fmla="*/ 422954 h 725697"/>
              <a:gd name="connsiteX83" fmla="*/ 694717 w 720001"/>
              <a:gd name="connsiteY83" fmla="*/ 437520 h 725697"/>
              <a:gd name="connsiteX84" fmla="*/ 25282 w 720001"/>
              <a:gd name="connsiteY84" fmla="*/ 437520 h 725697"/>
              <a:gd name="connsiteX85" fmla="*/ 10716 w 720001"/>
              <a:gd name="connsiteY85" fmla="*/ 422954 h 725697"/>
              <a:gd name="connsiteX86" fmla="*/ 25282 w 720001"/>
              <a:gd name="connsiteY86" fmla="*/ 408388 h 725697"/>
              <a:gd name="connsiteX87" fmla="*/ 136716 w 720001"/>
              <a:gd name="connsiteY87" fmla="*/ 408388 h 725697"/>
              <a:gd name="connsiteX88" fmla="*/ 136716 w 720001"/>
              <a:gd name="connsiteY88" fmla="*/ 437519 h 725697"/>
              <a:gd name="connsiteX89" fmla="*/ 25282 w 720001"/>
              <a:gd name="connsiteY89" fmla="*/ 437520 h 725697"/>
              <a:gd name="connsiteX90" fmla="*/ 602551 w 720001"/>
              <a:gd name="connsiteY90" fmla="*/ 494773 h 725697"/>
              <a:gd name="connsiteX91" fmla="*/ 602551 w 720001"/>
              <a:gd name="connsiteY91" fmla="*/ 465643 h 725697"/>
              <a:gd name="connsiteX92" fmla="*/ 684044 w 720001"/>
              <a:gd name="connsiteY92" fmla="*/ 465643 h 725697"/>
              <a:gd name="connsiteX93" fmla="*/ 698609 w 720001"/>
              <a:gd name="connsiteY93" fmla="*/ 480208 h 725697"/>
              <a:gd name="connsiteX94" fmla="*/ 684044 w 720001"/>
              <a:gd name="connsiteY94" fmla="*/ 494773 h 725697"/>
              <a:gd name="connsiteX95" fmla="*/ 35955 w 720001"/>
              <a:gd name="connsiteY95" fmla="*/ 494773 h 725697"/>
              <a:gd name="connsiteX96" fmla="*/ 21390 w 720001"/>
              <a:gd name="connsiteY96" fmla="*/ 480208 h 725697"/>
              <a:gd name="connsiteX97" fmla="*/ 35955 w 720001"/>
              <a:gd name="connsiteY97" fmla="*/ 465643 h 725697"/>
              <a:gd name="connsiteX98" fmla="*/ 117448 w 720001"/>
              <a:gd name="connsiteY98" fmla="*/ 465643 h 725697"/>
              <a:gd name="connsiteX99" fmla="*/ 117448 w 720001"/>
              <a:gd name="connsiteY99" fmla="*/ 494773 h 725697"/>
              <a:gd name="connsiteX100" fmla="*/ 673370 w 720001"/>
              <a:gd name="connsiteY100" fmla="*/ 552030 h 725697"/>
              <a:gd name="connsiteX101" fmla="*/ 615936 w 720001"/>
              <a:gd name="connsiteY101" fmla="*/ 552029 h 725697"/>
              <a:gd name="connsiteX102" fmla="*/ 615936 w 720001"/>
              <a:gd name="connsiteY102" fmla="*/ 522898 h 725697"/>
              <a:gd name="connsiteX103" fmla="*/ 673370 w 720001"/>
              <a:gd name="connsiteY103" fmla="*/ 522898 h 725697"/>
              <a:gd name="connsiteX104" fmla="*/ 687936 w 720001"/>
              <a:gd name="connsiteY104" fmla="*/ 537464 h 725697"/>
              <a:gd name="connsiteX105" fmla="*/ 673370 w 720001"/>
              <a:gd name="connsiteY105" fmla="*/ 552030 h 725697"/>
              <a:gd name="connsiteX106" fmla="*/ 46629 w 720001"/>
              <a:gd name="connsiteY106" fmla="*/ 552030 h 725697"/>
              <a:gd name="connsiteX107" fmla="*/ 32063 w 720001"/>
              <a:gd name="connsiteY107" fmla="*/ 537464 h 725697"/>
              <a:gd name="connsiteX108" fmla="*/ 46629 w 720001"/>
              <a:gd name="connsiteY108" fmla="*/ 522898 h 725697"/>
              <a:gd name="connsiteX109" fmla="*/ 104063 w 720001"/>
              <a:gd name="connsiteY109" fmla="*/ 522898 h 725697"/>
              <a:gd name="connsiteX110" fmla="*/ 104063 w 720001"/>
              <a:gd name="connsiteY110" fmla="*/ 552029 h 725697"/>
              <a:gd name="connsiteX111" fmla="*/ 46629 w 720001"/>
              <a:gd name="connsiteY111" fmla="*/ 552030 h 725697"/>
              <a:gd name="connsiteX112" fmla="*/ 531766 w 720001"/>
              <a:gd name="connsiteY112" fmla="*/ 693634 h 725697"/>
              <a:gd name="connsiteX113" fmla="*/ 517200 w 720001"/>
              <a:gd name="connsiteY113" fmla="*/ 679068 h 725697"/>
              <a:gd name="connsiteX114" fmla="*/ 517200 w 720001"/>
              <a:gd name="connsiteY114" fmla="*/ 621634 h 725697"/>
              <a:gd name="connsiteX115" fmla="*/ 546331 w 720001"/>
              <a:gd name="connsiteY115" fmla="*/ 621634 h 725697"/>
              <a:gd name="connsiteX116" fmla="*/ 546332 w 720001"/>
              <a:gd name="connsiteY116" fmla="*/ 679068 h 725697"/>
              <a:gd name="connsiteX117" fmla="*/ 531766 w 720001"/>
              <a:gd name="connsiteY117" fmla="*/ 693634 h 725697"/>
              <a:gd name="connsiteX118" fmla="*/ 188235 w 720001"/>
              <a:gd name="connsiteY118" fmla="*/ 693634 h 725697"/>
              <a:gd name="connsiteX119" fmla="*/ 173669 w 720001"/>
              <a:gd name="connsiteY119" fmla="*/ 679068 h 725697"/>
              <a:gd name="connsiteX120" fmla="*/ 173669 w 720001"/>
              <a:gd name="connsiteY120" fmla="*/ 621634 h 725697"/>
              <a:gd name="connsiteX121" fmla="*/ 202800 w 720001"/>
              <a:gd name="connsiteY121" fmla="*/ 621634 h 725697"/>
              <a:gd name="connsiteX122" fmla="*/ 202801 w 720001"/>
              <a:gd name="connsiteY122" fmla="*/ 679068 h 725697"/>
              <a:gd name="connsiteX123" fmla="*/ 188235 w 720001"/>
              <a:gd name="connsiteY123" fmla="*/ 693634 h 725697"/>
              <a:gd name="connsiteX124" fmla="*/ 474510 w 720001"/>
              <a:gd name="connsiteY124" fmla="*/ 704307 h 725697"/>
              <a:gd name="connsiteX125" fmla="*/ 459945 w 720001"/>
              <a:gd name="connsiteY125" fmla="*/ 689742 h 725697"/>
              <a:gd name="connsiteX126" fmla="*/ 459945 w 720001"/>
              <a:gd name="connsiteY126" fmla="*/ 608249 h 725697"/>
              <a:gd name="connsiteX127" fmla="*/ 489075 w 720001"/>
              <a:gd name="connsiteY127" fmla="*/ 608249 h 725697"/>
              <a:gd name="connsiteX128" fmla="*/ 489075 w 720001"/>
              <a:gd name="connsiteY128" fmla="*/ 689742 h 725697"/>
              <a:gd name="connsiteX129" fmla="*/ 474510 w 720001"/>
              <a:gd name="connsiteY129" fmla="*/ 704307 h 725697"/>
              <a:gd name="connsiteX130" fmla="*/ 245489 w 720001"/>
              <a:gd name="connsiteY130" fmla="*/ 704307 h 725697"/>
              <a:gd name="connsiteX131" fmla="*/ 230924 w 720001"/>
              <a:gd name="connsiteY131" fmla="*/ 689742 h 725697"/>
              <a:gd name="connsiteX132" fmla="*/ 230924 w 720001"/>
              <a:gd name="connsiteY132" fmla="*/ 608249 h 725697"/>
              <a:gd name="connsiteX133" fmla="*/ 260054 w 720001"/>
              <a:gd name="connsiteY133" fmla="*/ 608249 h 725697"/>
              <a:gd name="connsiteX134" fmla="*/ 260054 w 720001"/>
              <a:gd name="connsiteY134" fmla="*/ 689742 h 725697"/>
              <a:gd name="connsiteX135" fmla="*/ 245489 w 720001"/>
              <a:gd name="connsiteY135" fmla="*/ 704307 h 725697"/>
              <a:gd name="connsiteX136" fmla="*/ 417257 w 720001"/>
              <a:gd name="connsiteY136" fmla="*/ 714981 h 725697"/>
              <a:gd name="connsiteX137" fmla="*/ 402691 w 720001"/>
              <a:gd name="connsiteY137" fmla="*/ 700415 h 725697"/>
              <a:gd name="connsiteX138" fmla="*/ 402691 w 720001"/>
              <a:gd name="connsiteY138" fmla="*/ 588981 h 725697"/>
              <a:gd name="connsiteX139" fmla="*/ 431822 w 720001"/>
              <a:gd name="connsiteY139" fmla="*/ 588981 h 725697"/>
              <a:gd name="connsiteX140" fmla="*/ 431823 w 720001"/>
              <a:gd name="connsiteY140" fmla="*/ 700415 h 725697"/>
              <a:gd name="connsiteX141" fmla="*/ 417257 w 720001"/>
              <a:gd name="connsiteY141" fmla="*/ 714981 h 725697"/>
              <a:gd name="connsiteX142" fmla="*/ 302746 w 720001"/>
              <a:gd name="connsiteY142" fmla="*/ 714981 h 725697"/>
              <a:gd name="connsiteX143" fmla="*/ 288180 w 720001"/>
              <a:gd name="connsiteY143" fmla="*/ 700415 h 725697"/>
              <a:gd name="connsiteX144" fmla="*/ 288180 w 720001"/>
              <a:gd name="connsiteY144" fmla="*/ 588981 h 725697"/>
              <a:gd name="connsiteX145" fmla="*/ 317311 w 720001"/>
              <a:gd name="connsiteY145" fmla="*/ 588981 h 725697"/>
              <a:gd name="connsiteX146" fmla="*/ 317312 w 720001"/>
              <a:gd name="connsiteY146" fmla="*/ 700415 h 725697"/>
              <a:gd name="connsiteX147" fmla="*/ 302746 w 720001"/>
              <a:gd name="connsiteY147" fmla="*/ 714981 h 725697"/>
              <a:gd name="connsiteX148" fmla="*/ 291211 w 720001"/>
              <a:gd name="connsiteY148" fmla="*/ 725697 h 725697"/>
              <a:gd name="connsiteX149" fmla="*/ 360001 w 720001"/>
              <a:gd name="connsiteY149" fmla="*/ 725697 h 725697"/>
              <a:gd name="connsiteX150" fmla="*/ 345435 w 720001"/>
              <a:gd name="connsiteY150" fmla="*/ 711131 h 725697"/>
              <a:gd name="connsiteX151" fmla="*/ 345435 w 720001"/>
              <a:gd name="connsiteY151" fmla="*/ 581697 h 725697"/>
              <a:gd name="connsiteX152" fmla="*/ 374566 w 720001"/>
              <a:gd name="connsiteY152" fmla="*/ 581697 h 725697"/>
              <a:gd name="connsiteX153" fmla="*/ 374567 w 720001"/>
              <a:gd name="connsiteY153" fmla="*/ 711131 h 725697"/>
              <a:gd name="connsiteX154" fmla="*/ 360001 w 720001"/>
              <a:gd name="connsiteY154" fmla="*/ 725697 h 725697"/>
              <a:gd name="connsiteX155" fmla="*/ 428789 w 720001"/>
              <a:gd name="connsiteY155" fmla="*/ 725697 h 725697"/>
              <a:gd name="connsiteX156" fmla="*/ 720000 w 720001"/>
              <a:gd name="connsiteY156" fmla="*/ 434486 h 725697"/>
              <a:gd name="connsiteX157" fmla="*/ 720000 w 720001"/>
              <a:gd name="connsiteY157" fmla="*/ 365700 h 725697"/>
              <a:gd name="connsiteX158" fmla="*/ 715735 w 720001"/>
              <a:gd name="connsiteY158" fmla="*/ 375998 h 725697"/>
              <a:gd name="connsiteX159" fmla="*/ 705435 w 720001"/>
              <a:gd name="connsiteY159" fmla="*/ 380265 h 725697"/>
              <a:gd name="connsiteX160" fmla="*/ 576001 w 720001"/>
              <a:gd name="connsiteY160" fmla="*/ 380264 h 725697"/>
              <a:gd name="connsiteX161" fmla="*/ 576001 w 720001"/>
              <a:gd name="connsiteY161" fmla="*/ 351133 h 725697"/>
              <a:gd name="connsiteX162" fmla="*/ 705435 w 720001"/>
              <a:gd name="connsiteY162" fmla="*/ 351133 h 725697"/>
              <a:gd name="connsiteX163" fmla="*/ 715735 w 720001"/>
              <a:gd name="connsiteY163" fmla="*/ 355399 h 725697"/>
              <a:gd name="connsiteX164" fmla="*/ 720000 w 720001"/>
              <a:gd name="connsiteY164" fmla="*/ 365697 h 725697"/>
              <a:gd name="connsiteX165" fmla="*/ 720000 w 720001"/>
              <a:gd name="connsiteY165" fmla="*/ 296908 h 725697"/>
              <a:gd name="connsiteX166" fmla="*/ 428789 w 720001"/>
              <a:gd name="connsiteY166" fmla="*/ 5697 h 725697"/>
              <a:gd name="connsiteX167" fmla="*/ 370893 w 720001"/>
              <a:gd name="connsiteY167" fmla="*/ 5697 h 725697"/>
              <a:gd name="connsiteX168" fmla="*/ 374567 w 720001"/>
              <a:gd name="connsiteY168" fmla="*/ 14566 h 725697"/>
              <a:gd name="connsiteX169" fmla="*/ 374566 w 720001"/>
              <a:gd name="connsiteY169" fmla="*/ 144000 h 725697"/>
              <a:gd name="connsiteX170" fmla="*/ 345435 w 720001"/>
              <a:gd name="connsiteY170" fmla="*/ 144000 h 725697"/>
              <a:gd name="connsiteX171" fmla="*/ 345435 w 720001"/>
              <a:gd name="connsiteY171" fmla="*/ 14566 h 725697"/>
              <a:gd name="connsiteX172" fmla="*/ 349108 w 720001"/>
              <a:gd name="connsiteY172" fmla="*/ 5697 h 725697"/>
              <a:gd name="connsiteX173" fmla="*/ 291211 w 720001"/>
              <a:gd name="connsiteY173" fmla="*/ 5697 h 725697"/>
              <a:gd name="connsiteX174" fmla="*/ 0 w 720001"/>
              <a:gd name="connsiteY174" fmla="*/ 296908 h 725697"/>
              <a:gd name="connsiteX175" fmla="*/ 0 w 720001"/>
              <a:gd name="connsiteY175" fmla="*/ 434486 h 725697"/>
              <a:gd name="connsiteX176" fmla="*/ 291211 w 720001"/>
              <a:gd name="connsiteY176" fmla="*/ 725697 h 7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720001" h="725697">
                <a:moveTo>
                  <a:pt x="349108" y="5697"/>
                </a:moveTo>
                <a:lnTo>
                  <a:pt x="370893" y="5697"/>
                </a:lnTo>
                <a:lnTo>
                  <a:pt x="370301" y="4266"/>
                </a:lnTo>
                <a:cubicBezTo>
                  <a:pt x="367665" y="1630"/>
                  <a:pt x="364023" y="0"/>
                  <a:pt x="360001" y="0"/>
                </a:cubicBezTo>
                <a:cubicBezTo>
                  <a:pt x="355978" y="0"/>
                  <a:pt x="352337" y="1630"/>
                  <a:pt x="349701" y="4266"/>
                </a:cubicBezTo>
                <a:close/>
                <a:moveTo>
                  <a:pt x="517200" y="104063"/>
                </a:moveTo>
                <a:lnTo>
                  <a:pt x="517200" y="46629"/>
                </a:lnTo>
                <a:cubicBezTo>
                  <a:pt x="517200" y="38584"/>
                  <a:pt x="523721" y="32063"/>
                  <a:pt x="531766" y="32063"/>
                </a:cubicBezTo>
                <a:cubicBezTo>
                  <a:pt x="539811" y="32063"/>
                  <a:pt x="546332" y="38584"/>
                  <a:pt x="546332" y="46629"/>
                </a:cubicBezTo>
                <a:cubicBezTo>
                  <a:pt x="546332" y="65774"/>
                  <a:pt x="546331" y="84918"/>
                  <a:pt x="546331" y="104063"/>
                </a:cubicBezTo>
                <a:close/>
                <a:moveTo>
                  <a:pt x="173669" y="104063"/>
                </a:moveTo>
                <a:lnTo>
                  <a:pt x="173669" y="46629"/>
                </a:lnTo>
                <a:cubicBezTo>
                  <a:pt x="173669" y="38584"/>
                  <a:pt x="180190" y="32063"/>
                  <a:pt x="188235" y="32063"/>
                </a:cubicBezTo>
                <a:cubicBezTo>
                  <a:pt x="196280" y="32063"/>
                  <a:pt x="202801" y="38584"/>
                  <a:pt x="202801" y="46629"/>
                </a:cubicBezTo>
                <a:cubicBezTo>
                  <a:pt x="202801" y="65774"/>
                  <a:pt x="202800" y="84918"/>
                  <a:pt x="202800" y="104063"/>
                </a:cubicBezTo>
                <a:close/>
                <a:moveTo>
                  <a:pt x="459945" y="117448"/>
                </a:moveTo>
                <a:lnTo>
                  <a:pt x="459945" y="35955"/>
                </a:lnTo>
                <a:cubicBezTo>
                  <a:pt x="459945" y="27911"/>
                  <a:pt x="466466" y="21390"/>
                  <a:pt x="474510" y="21390"/>
                </a:cubicBezTo>
                <a:cubicBezTo>
                  <a:pt x="482554" y="21390"/>
                  <a:pt x="489075" y="27911"/>
                  <a:pt x="489075" y="35955"/>
                </a:cubicBezTo>
                <a:lnTo>
                  <a:pt x="489075" y="117448"/>
                </a:lnTo>
                <a:close/>
                <a:moveTo>
                  <a:pt x="230924" y="117448"/>
                </a:moveTo>
                <a:lnTo>
                  <a:pt x="230924" y="35955"/>
                </a:lnTo>
                <a:cubicBezTo>
                  <a:pt x="230924" y="27911"/>
                  <a:pt x="237445" y="21390"/>
                  <a:pt x="245489" y="21390"/>
                </a:cubicBezTo>
                <a:cubicBezTo>
                  <a:pt x="253533" y="21390"/>
                  <a:pt x="260054" y="27911"/>
                  <a:pt x="260054" y="35955"/>
                </a:cubicBezTo>
                <a:lnTo>
                  <a:pt x="260054" y="117448"/>
                </a:lnTo>
                <a:close/>
                <a:moveTo>
                  <a:pt x="402691" y="136716"/>
                </a:moveTo>
                <a:lnTo>
                  <a:pt x="402691" y="25282"/>
                </a:lnTo>
                <a:cubicBezTo>
                  <a:pt x="402691" y="17237"/>
                  <a:pt x="409212" y="10716"/>
                  <a:pt x="417257" y="10716"/>
                </a:cubicBezTo>
                <a:cubicBezTo>
                  <a:pt x="425302" y="10716"/>
                  <a:pt x="431823" y="17237"/>
                  <a:pt x="431823" y="25282"/>
                </a:cubicBezTo>
                <a:cubicBezTo>
                  <a:pt x="431823" y="62427"/>
                  <a:pt x="431822" y="99571"/>
                  <a:pt x="431822" y="136716"/>
                </a:cubicBezTo>
                <a:close/>
                <a:moveTo>
                  <a:pt x="288180" y="136716"/>
                </a:moveTo>
                <a:lnTo>
                  <a:pt x="288180" y="25282"/>
                </a:lnTo>
                <a:cubicBezTo>
                  <a:pt x="288180" y="17237"/>
                  <a:pt x="294701" y="10716"/>
                  <a:pt x="302746" y="10716"/>
                </a:cubicBezTo>
                <a:cubicBezTo>
                  <a:pt x="310791" y="10716"/>
                  <a:pt x="317312" y="17237"/>
                  <a:pt x="317312" y="25282"/>
                </a:cubicBezTo>
                <a:cubicBezTo>
                  <a:pt x="317312" y="62427"/>
                  <a:pt x="317311" y="99571"/>
                  <a:pt x="317311" y="136716"/>
                </a:cubicBezTo>
                <a:close/>
                <a:moveTo>
                  <a:pt x="673370" y="208498"/>
                </a:moveTo>
                <a:cubicBezTo>
                  <a:pt x="654225" y="208498"/>
                  <a:pt x="635081" y="208497"/>
                  <a:pt x="615936" y="208497"/>
                </a:cubicBezTo>
                <a:lnTo>
                  <a:pt x="615936" y="179366"/>
                </a:lnTo>
                <a:lnTo>
                  <a:pt x="673370" y="179366"/>
                </a:lnTo>
                <a:cubicBezTo>
                  <a:pt x="681415" y="179366"/>
                  <a:pt x="687936" y="185887"/>
                  <a:pt x="687936" y="193932"/>
                </a:cubicBezTo>
                <a:cubicBezTo>
                  <a:pt x="687936" y="201977"/>
                  <a:pt x="681415" y="208498"/>
                  <a:pt x="673370" y="208498"/>
                </a:cubicBezTo>
                <a:close/>
                <a:moveTo>
                  <a:pt x="46629" y="208498"/>
                </a:moveTo>
                <a:cubicBezTo>
                  <a:pt x="38584" y="208498"/>
                  <a:pt x="32063" y="201977"/>
                  <a:pt x="32063" y="193932"/>
                </a:cubicBezTo>
                <a:cubicBezTo>
                  <a:pt x="32063" y="185887"/>
                  <a:pt x="38584" y="179366"/>
                  <a:pt x="46629" y="179366"/>
                </a:cubicBezTo>
                <a:lnTo>
                  <a:pt x="104063" y="179366"/>
                </a:lnTo>
                <a:lnTo>
                  <a:pt x="104063" y="208497"/>
                </a:lnTo>
                <a:cubicBezTo>
                  <a:pt x="84918" y="208497"/>
                  <a:pt x="65774" y="208498"/>
                  <a:pt x="46629" y="208498"/>
                </a:cubicBezTo>
                <a:close/>
                <a:moveTo>
                  <a:pt x="602551" y="265751"/>
                </a:moveTo>
                <a:lnTo>
                  <a:pt x="602551" y="236621"/>
                </a:lnTo>
                <a:lnTo>
                  <a:pt x="684044" y="236621"/>
                </a:lnTo>
                <a:cubicBezTo>
                  <a:pt x="692088" y="236621"/>
                  <a:pt x="698609" y="243142"/>
                  <a:pt x="698609" y="251186"/>
                </a:cubicBezTo>
                <a:cubicBezTo>
                  <a:pt x="698609" y="259230"/>
                  <a:pt x="692088" y="265751"/>
                  <a:pt x="684044" y="265751"/>
                </a:cubicBezTo>
                <a:close/>
                <a:moveTo>
                  <a:pt x="35955" y="265751"/>
                </a:moveTo>
                <a:cubicBezTo>
                  <a:pt x="27911" y="265751"/>
                  <a:pt x="21390" y="259230"/>
                  <a:pt x="21390" y="251186"/>
                </a:cubicBezTo>
                <a:cubicBezTo>
                  <a:pt x="21390" y="243142"/>
                  <a:pt x="27911" y="236621"/>
                  <a:pt x="35955" y="236621"/>
                </a:cubicBezTo>
                <a:lnTo>
                  <a:pt x="117448" y="236621"/>
                </a:lnTo>
                <a:lnTo>
                  <a:pt x="117448" y="265751"/>
                </a:lnTo>
                <a:close/>
                <a:moveTo>
                  <a:pt x="694717" y="323009"/>
                </a:moveTo>
                <a:cubicBezTo>
                  <a:pt x="657572" y="323009"/>
                  <a:pt x="620428" y="323008"/>
                  <a:pt x="583283" y="323008"/>
                </a:cubicBezTo>
                <a:lnTo>
                  <a:pt x="583283" y="293877"/>
                </a:lnTo>
                <a:lnTo>
                  <a:pt x="694717" y="293877"/>
                </a:lnTo>
                <a:cubicBezTo>
                  <a:pt x="702762" y="293877"/>
                  <a:pt x="709283" y="300398"/>
                  <a:pt x="709283" y="308443"/>
                </a:cubicBezTo>
                <a:cubicBezTo>
                  <a:pt x="709283" y="316488"/>
                  <a:pt x="702762" y="323009"/>
                  <a:pt x="694717" y="323009"/>
                </a:cubicBezTo>
                <a:close/>
                <a:moveTo>
                  <a:pt x="25282" y="323009"/>
                </a:moveTo>
                <a:cubicBezTo>
                  <a:pt x="17237" y="323009"/>
                  <a:pt x="10716" y="316488"/>
                  <a:pt x="10716" y="308443"/>
                </a:cubicBezTo>
                <a:cubicBezTo>
                  <a:pt x="10716" y="300398"/>
                  <a:pt x="17237" y="293877"/>
                  <a:pt x="25282" y="293877"/>
                </a:cubicBezTo>
                <a:lnTo>
                  <a:pt x="136716" y="293877"/>
                </a:lnTo>
                <a:lnTo>
                  <a:pt x="136716" y="323008"/>
                </a:lnTo>
                <a:cubicBezTo>
                  <a:pt x="99571" y="323008"/>
                  <a:pt x="62427" y="323009"/>
                  <a:pt x="25282" y="323009"/>
                </a:cubicBezTo>
                <a:close/>
                <a:moveTo>
                  <a:pt x="720000" y="365700"/>
                </a:moveTo>
                <a:lnTo>
                  <a:pt x="720001" y="365699"/>
                </a:lnTo>
                <a:lnTo>
                  <a:pt x="720000" y="365697"/>
                </a:lnTo>
                <a:close/>
                <a:moveTo>
                  <a:pt x="14566" y="380264"/>
                </a:moveTo>
                <a:cubicBezTo>
                  <a:pt x="6521" y="380264"/>
                  <a:pt x="0" y="373743"/>
                  <a:pt x="0" y="365698"/>
                </a:cubicBezTo>
                <a:cubicBezTo>
                  <a:pt x="0" y="357653"/>
                  <a:pt x="6521" y="351132"/>
                  <a:pt x="14566" y="351132"/>
                </a:cubicBezTo>
                <a:lnTo>
                  <a:pt x="144000" y="351132"/>
                </a:lnTo>
                <a:lnTo>
                  <a:pt x="144000" y="380263"/>
                </a:lnTo>
                <a:cubicBezTo>
                  <a:pt x="100855" y="380263"/>
                  <a:pt x="57711" y="380264"/>
                  <a:pt x="14566" y="380264"/>
                </a:cubicBezTo>
                <a:close/>
                <a:moveTo>
                  <a:pt x="694717" y="437520"/>
                </a:moveTo>
                <a:cubicBezTo>
                  <a:pt x="657572" y="437520"/>
                  <a:pt x="620428" y="437519"/>
                  <a:pt x="583283" y="437519"/>
                </a:cubicBezTo>
                <a:lnTo>
                  <a:pt x="583283" y="408388"/>
                </a:lnTo>
                <a:lnTo>
                  <a:pt x="694717" y="408388"/>
                </a:lnTo>
                <a:cubicBezTo>
                  <a:pt x="702762" y="408388"/>
                  <a:pt x="709283" y="414909"/>
                  <a:pt x="709283" y="422954"/>
                </a:cubicBezTo>
                <a:cubicBezTo>
                  <a:pt x="709283" y="430999"/>
                  <a:pt x="702762" y="437520"/>
                  <a:pt x="694717" y="437520"/>
                </a:cubicBezTo>
                <a:close/>
                <a:moveTo>
                  <a:pt x="25282" y="437520"/>
                </a:moveTo>
                <a:cubicBezTo>
                  <a:pt x="17237" y="437520"/>
                  <a:pt x="10716" y="430999"/>
                  <a:pt x="10716" y="422954"/>
                </a:cubicBezTo>
                <a:cubicBezTo>
                  <a:pt x="10716" y="414909"/>
                  <a:pt x="17237" y="408388"/>
                  <a:pt x="25282" y="408388"/>
                </a:cubicBezTo>
                <a:lnTo>
                  <a:pt x="136716" y="408388"/>
                </a:lnTo>
                <a:lnTo>
                  <a:pt x="136716" y="437519"/>
                </a:lnTo>
                <a:cubicBezTo>
                  <a:pt x="99571" y="437519"/>
                  <a:pt x="62427" y="437520"/>
                  <a:pt x="25282" y="437520"/>
                </a:cubicBezTo>
                <a:close/>
                <a:moveTo>
                  <a:pt x="602551" y="494773"/>
                </a:moveTo>
                <a:lnTo>
                  <a:pt x="602551" y="465643"/>
                </a:lnTo>
                <a:lnTo>
                  <a:pt x="684044" y="465643"/>
                </a:lnTo>
                <a:cubicBezTo>
                  <a:pt x="692088" y="465643"/>
                  <a:pt x="698609" y="472164"/>
                  <a:pt x="698609" y="480208"/>
                </a:cubicBezTo>
                <a:cubicBezTo>
                  <a:pt x="698609" y="488252"/>
                  <a:pt x="692088" y="494773"/>
                  <a:pt x="684044" y="494773"/>
                </a:cubicBezTo>
                <a:close/>
                <a:moveTo>
                  <a:pt x="35955" y="494773"/>
                </a:moveTo>
                <a:cubicBezTo>
                  <a:pt x="27911" y="494773"/>
                  <a:pt x="21390" y="488252"/>
                  <a:pt x="21390" y="480208"/>
                </a:cubicBezTo>
                <a:cubicBezTo>
                  <a:pt x="21390" y="472164"/>
                  <a:pt x="27911" y="465643"/>
                  <a:pt x="35955" y="465643"/>
                </a:cubicBezTo>
                <a:lnTo>
                  <a:pt x="117448" y="465643"/>
                </a:lnTo>
                <a:lnTo>
                  <a:pt x="117448" y="494773"/>
                </a:lnTo>
                <a:close/>
                <a:moveTo>
                  <a:pt x="673370" y="552030"/>
                </a:moveTo>
                <a:cubicBezTo>
                  <a:pt x="654225" y="552030"/>
                  <a:pt x="635081" y="552029"/>
                  <a:pt x="615936" y="552029"/>
                </a:cubicBezTo>
                <a:lnTo>
                  <a:pt x="615936" y="522898"/>
                </a:lnTo>
                <a:lnTo>
                  <a:pt x="673370" y="522898"/>
                </a:lnTo>
                <a:cubicBezTo>
                  <a:pt x="681415" y="522898"/>
                  <a:pt x="687936" y="529419"/>
                  <a:pt x="687936" y="537464"/>
                </a:cubicBezTo>
                <a:cubicBezTo>
                  <a:pt x="687936" y="545509"/>
                  <a:pt x="681415" y="552030"/>
                  <a:pt x="673370" y="552030"/>
                </a:cubicBezTo>
                <a:close/>
                <a:moveTo>
                  <a:pt x="46629" y="552030"/>
                </a:moveTo>
                <a:cubicBezTo>
                  <a:pt x="38584" y="552030"/>
                  <a:pt x="32063" y="545509"/>
                  <a:pt x="32063" y="537464"/>
                </a:cubicBezTo>
                <a:cubicBezTo>
                  <a:pt x="32063" y="529419"/>
                  <a:pt x="38584" y="522898"/>
                  <a:pt x="46629" y="522898"/>
                </a:cubicBezTo>
                <a:lnTo>
                  <a:pt x="104063" y="522898"/>
                </a:lnTo>
                <a:lnTo>
                  <a:pt x="104063" y="552029"/>
                </a:lnTo>
                <a:cubicBezTo>
                  <a:pt x="84918" y="552029"/>
                  <a:pt x="65774" y="552030"/>
                  <a:pt x="46629" y="552030"/>
                </a:cubicBezTo>
                <a:close/>
                <a:moveTo>
                  <a:pt x="531766" y="693634"/>
                </a:moveTo>
                <a:cubicBezTo>
                  <a:pt x="523721" y="693634"/>
                  <a:pt x="517200" y="687113"/>
                  <a:pt x="517200" y="679068"/>
                </a:cubicBezTo>
                <a:lnTo>
                  <a:pt x="517200" y="621634"/>
                </a:lnTo>
                <a:lnTo>
                  <a:pt x="546331" y="621634"/>
                </a:lnTo>
                <a:cubicBezTo>
                  <a:pt x="546331" y="640779"/>
                  <a:pt x="546332" y="659923"/>
                  <a:pt x="546332" y="679068"/>
                </a:cubicBezTo>
                <a:cubicBezTo>
                  <a:pt x="546332" y="687113"/>
                  <a:pt x="539811" y="693634"/>
                  <a:pt x="531766" y="693634"/>
                </a:cubicBezTo>
                <a:close/>
                <a:moveTo>
                  <a:pt x="188235" y="693634"/>
                </a:moveTo>
                <a:cubicBezTo>
                  <a:pt x="180190" y="693634"/>
                  <a:pt x="173669" y="687113"/>
                  <a:pt x="173669" y="679068"/>
                </a:cubicBezTo>
                <a:lnTo>
                  <a:pt x="173669" y="621634"/>
                </a:lnTo>
                <a:lnTo>
                  <a:pt x="202800" y="621634"/>
                </a:lnTo>
                <a:cubicBezTo>
                  <a:pt x="202800" y="640779"/>
                  <a:pt x="202801" y="659923"/>
                  <a:pt x="202801" y="679068"/>
                </a:cubicBezTo>
                <a:cubicBezTo>
                  <a:pt x="202801" y="687113"/>
                  <a:pt x="196280" y="693634"/>
                  <a:pt x="188235" y="693634"/>
                </a:cubicBezTo>
                <a:close/>
                <a:moveTo>
                  <a:pt x="474510" y="704307"/>
                </a:moveTo>
                <a:cubicBezTo>
                  <a:pt x="466466" y="704307"/>
                  <a:pt x="459945" y="697786"/>
                  <a:pt x="459945" y="689742"/>
                </a:cubicBezTo>
                <a:lnTo>
                  <a:pt x="459945" y="608249"/>
                </a:lnTo>
                <a:lnTo>
                  <a:pt x="489075" y="608249"/>
                </a:lnTo>
                <a:lnTo>
                  <a:pt x="489075" y="689742"/>
                </a:lnTo>
                <a:cubicBezTo>
                  <a:pt x="489075" y="697786"/>
                  <a:pt x="482554" y="704307"/>
                  <a:pt x="474510" y="704307"/>
                </a:cubicBezTo>
                <a:close/>
                <a:moveTo>
                  <a:pt x="245489" y="704307"/>
                </a:moveTo>
                <a:cubicBezTo>
                  <a:pt x="237445" y="704307"/>
                  <a:pt x="230924" y="697786"/>
                  <a:pt x="230924" y="689742"/>
                </a:cubicBezTo>
                <a:lnTo>
                  <a:pt x="230924" y="608249"/>
                </a:lnTo>
                <a:lnTo>
                  <a:pt x="260054" y="608249"/>
                </a:lnTo>
                <a:lnTo>
                  <a:pt x="260054" y="689742"/>
                </a:lnTo>
                <a:cubicBezTo>
                  <a:pt x="260054" y="697786"/>
                  <a:pt x="253533" y="704307"/>
                  <a:pt x="245489" y="704307"/>
                </a:cubicBezTo>
                <a:close/>
                <a:moveTo>
                  <a:pt x="417257" y="714981"/>
                </a:moveTo>
                <a:cubicBezTo>
                  <a:pt x="409212" y="714981"/>
                  <a:pt x="402691" y="708460"/>
                  <a:pt x="402691" y="700415"/>
                </a:cubicBezTo>
                <a:lnTo>
                  <a:pt x="402691" y="588981"/>
                </a:lnTo>
                <a:lnTo>
                  <a:pt x="431822" y="588981"/>
                </a:lnTo>
                <a:cubicBezTo>
                  <a:pt x="431822" y="626126"/>
                  <a:pt x="431823" y="663270"/>
                  <a:pt x="431823" y="700415"/>
                </a:cubicBezTo>
                <a:cubicBezTo>
                  <a:pt x="431823" y="708460"/>
                  <a:pt x="425302" y="714981"/>
                  <a:pt x="417257" y="714981"/>
                </a:cubicBezTo>
                <a:close/>
                <a:moveTo>
                  <a:pt x="302746" y="714981"/>
                </a:moveTo>
                <a:cubicBezTo>
                  <a:pt x="294701" y="714981"/>
                  <a:pt x="288180" y="708460"/>
                  <a:pt x="288180" y="700415"/>
                </a:cubicBezTo>
                <a:lnTo>
                  <a:pt x="288180" y="588981"/>
                </a:lnTo>
                <a:lnTo>
                  <a:pt x="317311" y="588981"/>
                </a:lnTo>
                <a:cubicBezTo>
                  <a:pt x="317311" y="626126"/>
                  <a:pt x="317312" y="663270"/>
                  <a:pt x="317312" y="700415"/>
                </a:cubicBezTo>
                <a:cubicBezTo>
                  <a:pt x="317312" y="708460"/>
                  <a:pt x="310791" y="714981"/>
                  <a:pt x="302746" y="714981"/>
                </a:cubicBezTo>
                <a:close/>
                <a:moveTo>
                  <a:pt x="291211" y="725697"/>
                </a:moveTo>
                <a:lnTo>
                  <a:pt x="360001" y="725697"/>
                </a:lnTo>
                <a:cubicBezTo>
                  <a:pt x="351956" y="725697"/>
                  <a:pt x="345435" y="719176"/>
                  <a:pt x="345435" y="711131"/>
                </a:cubicBezTo>
                <a:lnTo>
                  <a:pt x="345435" y="581697"/>
                </a:lnTo>
                <a:lnTo>
                  <a:pt x="374566" y="581697"/>
                </a:lnTo>
                <a:cubicBezTo>
                  <a:pt x="374566" y="624842"/>
                  <a:pt x="374567" y="667986"/>
                  <a:pt x="374567" y="711131"/>
                </a:cubicBezTo>
                <a:cubicBezTo>
                  <a:pt x="374567" y="719176"/>
                  <a:pt x="368046" y="725697"/>
                  <a:pt x="360001" y="725697"/>
                </a:cubicBezTo>
                <a:lnTo>
                  <a:pt x="428789" y="725697"/>
                </a:lnTo>
                <a:cubicBezTo>
                  <a:pt x="589620" y="725697"/>
                  <a:pt x="720000" y="595317"/>
                  <a:pt x="720000" y="434486"/>
                </a:cubicBezTo>
                <a:lnTo>
                  <a:pt x="720000" y="365700"/>
                </a:lnTo>
                <a:lnTo>
                  <a:pt x="715735" y="375998"/>
                </a:lnTo>
                <a:cubicBezTo>
                  <a:pt x="713099" y="378634"/>
                  <a:pt x="709457" y="380265"/>
                  <a:pt x="705435" y="380265"/>
                </a:cubicBezTo>
                <a:cubicBezTo>
                  <a:pt x="662290" y="380265"/>
                  <a:pt x="619146" y="380264"/>
                  <a:pt x="576001" y="380264"/>
                </a:cubicBezTo>
                <a:lnTo>
                  <a:pt x="576001" y="351133"/>
                </a:lnTo>
                <a:lnTo>
                  <a:pt x="705435" y="351133"/>
                </a:lnTo>
                <a:cubicBezTo>
                  <a:pt x="709457" y="351133"/>
                  <a:pt x="713099" y="352763"/>
                  <a:pt x="715735" y="355399"/>
                </a:cubicBezTo>
                <a:lnTo>
                  <a:pt x="720000" y="365697"/>
                </a:lnTo>
                <a:lnTo>
                  <a:pt x="720000" y="296908"/>
                </a:lnTo>
                <a:cubicBezTo>
                  <a:pt x="720000" y="136077"/>
                  <a:pt x="589620" y="5697"/>
                  <a:pt x="428789" y="5697"/>
                </a:cubicBezTo>
                <a:lnTo>
                  <a:pt x="370893" y="5697"/>
                </a:lnTo>
                <a:lnTo>
                  <a:pt x="374567" y="14566"/>
                </a:lnTo>
                <a:cubicBezTo>
                  <a:pt x="374567" y="57711"/>
                  <a:pt x="374566" y="100855"/>
                  <a:pt x="374566" y="144000"/>
                </a:cubicBezTo>
                <a:lnTo>
                  <a:pt x="345435" y="144000"/>
                </a:lnTo>
                <a:lnTo>
                  <a:pt x="345435" y="14566"/>
                </a:lnTo>
                <a:lnTo>
                  <a:pt x="349108" y="5697"/>
                </a:lnTo>
                <a:lnTo>
                  <a:pt x="291211" y="5697"/>
                </a:lnTo>
                <a:cubicBezTo>
                  <a:pt x="130380" y="5697"/>
                  <a:pt x="0" y="136077"/>
                  <a:pt x="0" y="296908"/>
                </a:cubicBezTo>
                <a:lnTo>
                  <a:pt x="0" y="434486"/>
                </a:lnTo>
                <a:cubicBezTo>
                  <a:pt x="0" y="595317"/>
                  <a:pt x="130380" y="725697"/>
                  <a:pt x="291211" y="725697"/>
                </a:cubicBezTo>
                <a:close/>
              </a:path>
            </a:pathLst>
          </a:cu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15187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フリーフォーム 100"/>
          <p:cNvSpPr>
            <a:spLocks noChangeAspect="1"/>
          </p:cNvSpPr>
          <p:nvPr/>
        </p:nvSpPr>
        <p:spPr>
          <a:xfrm>
            <a:off x="2580631" y="183821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3" name="フリーフォーム 92"/>
          <p:cNvSpPr>
            <a:spLocks noChangeAspect="1"/>
          </p:cNvSpPr>
          <p:nvPr/>
        </p:nvSpPr>
        <p:spPr>
          <a:xfrm>
            <a:off x="2580631" y="341392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6" name="上矢印 75"/>
          <p:cNvSpPr/>
          <p:nvPr/>
        </p:nvSpPr>
        <p:spPr>
          <a:xfrm>
            <a:off x="4356687" y="1523626"/>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上矢印 1"/>
          <p:cNvSpPr/>
          <p:nvPr/>
        </p:nvSpPr>
        <p:spPr>
          <a:xfrm>
            <a:off x="882966" y="1523830"/>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Title 2"/>
          <p:cNvSpPr>
            <a:spLocks noGrp="1"/>
          </p:cNvSpPr>
          <p:nvPr>
            <p:ph type="title"/>
          </p:nvPr>
        </p:nvSpPr>
        <p:spPr/>
        <p:txBody>
          <a:bodyPr/>
          <a:lstStyle/>
          <a:p>
            <a:r>
              <a:rPr lang="en-US" altLang="ja-JP" dirty="0" smtClean="0"/>
              <a:t>8.2</a:t>
            </a:r>
            <a:r>
              <a:rPr lang="ja-JP" altLang="en-US" dirty="0" err="1" smtClean="0"/>
              <a:t>までの</a:t>
            </a:r>
            <a:r>
              <a:rPr lang="en-US" altLang="ja-JP" dirty="0" smtClean="0"/>
              <a:t>Cisc</a:t>
            </a:r>
            <a:r>
              <a:rPr lang="en-US" altLang="ja-JP" dirty="0"/>
              <a:t>o</a:t>
            </a:r>
            <a:r>
              <a:rPr lang="ja-JP" altLang="en-US" dirty="0" smtClean="0"/>
              <a:t>の無線製品</a:t>
            </a:r>
            <a:endParaRPr lang="en-US" dirty="0"/>
          </a:p>
        </p:txBody>
      </p:sp>
      <p:cxnSp>
        <p:nvCxnSpPr>
          <p:cNvPr id="5" name="Straight Arrow Connector 4"/>
          <p:cNvCxnSpPr/>
          <p:nvPr/>
        </p:nvCxnSpPr>
        <p:spPr>
          <a:xfrm>
            <a:off x="1548183" y="3085106"/>
            <a:ext cx="829747" cy="560538"/>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4" name="Group 93"/>
          <p:cNvGrpSpPr>
            <a:grpSpLocks noChangeAspect="1"/>
          </p:cNvGrpSpPr>
          <p:nvPr/>
        </p:nvGrpSpPr>
        <p:grpSpPr>
          <a:xfrm>
            <a:off x="4306177" y="2274680"/>
            <a:ext cx="608666" cy="1252792"/>
            <a:chOff x="3311126" y="611981"/>
            <a:chExt cx="1940721" cy="3994506"/>
          </a:xfrm>
        </p:grpSpPr>
        <p:grpSp>
          <p:nvGrpSpPr>
            <p:cNvPr id="95" name="Group 94"/>
            <p:cNvGrpSpPr/>
            <p:nvPr/>
          </p:nvGrpSpPr>
          <p:grpSpPr>
            <a:xfrm>
              <a:off x="3311126" y="611981"/>
              <a:ext cx="1940721" cy="3994506"/>
              <a:chOff x="3311126" y="611981"/>
              <a:chExt cx="1940721" cy="3994506"/>
            </a:xfrm>
          </p:grpSpPr>
          <p:sp>
            <p:nvSpPr>
              <p:cNvPr id="144"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6" name="Group 95"/>
            <p:cNvGrpSpPr/>
            <p:nvPr/>
          </p:nvGrpSpPr>
          <p:grpSpPr>
            <a:xfrm>
              <a:off x="3506250" y="1247027"/>
              <a:ext cx="1550596" cy="2787423"/>
              <a:chOff x="768631" y="1913282"/>
              <a:chExt cx="884139" cy="1589371"/>
            </a:xfrm>
          </p:grpSpPr>
          <p:sp>
            <p:nvSpPr>
              <p:cNvPr id="97"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7"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8"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9"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0"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1"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3"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4"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5"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6"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7"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8"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9"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0"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1"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2"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3"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11" name="TextBox 10"/>
          <p:cNvSpPr txBox="1"/>
          <p:nvPr/>
        </p:nvSpPr>
        <p:spPr>
          <a:xfrm>
            <a:off x="3947175" y="4054230"/>
            <a:ext cx="1489923" cy="338554"/>
          </a:xfrm>
          <a:prstGeom prst="rect">
            <a:avLst/>
          </a:prstGeom>
          <a:noFill/>
        </p:spPr>
        <p:txBody>
          <a:bodyPr wrap="square" rtlCol="0">
            <a:spAutoFit/>
          </a:bodyPr>
          <a:lstStyle/>
          <a:p>
            <a:r>
              <a:rPr lang="en-US" sz="1600" dirty="0" smtClean="0"/>
              <a:t>802.11r</a:t>
            </a:r>
            <a:r>
              <a:rPr lang="ja-JP" altLang="en-US" sz="1600" dirty="0" smtClean="0"/>
              <a:t>非対応</a:t>
            </a:r>
            <a:endParaRPr lang="en-US" sz="1600" dirty="0"/>
          </a:p>
        </p:txBody>
      </p:sp>
      <p:sp>
        <p:nvSpPr>
          <p:cNvPr id="155" name="TextBox 154"/>
          <p:cNvSpPr txBox="1"/>
          <p:nvPr/>
        </p:nvSpPr>
        <p:spPr>
          <a:xfrm>
            <a:off x="431800" y="4054230"/>
            <a:ext cx="1489923" cy="338554"/>
          </a:xfrm>
          <a:prstGeom prst="rect">
            <a:avLst/>
          </a:prstGeom>
          <a:noFill/>
        </p:spPr>
        <p:txBody>
          <a:bodyPr wrap="square" rtlCol="0">
            <a:spAutoFit/>
          </a:bodyPr>
          <a:lstStyle/>
          <a:p>
            <a:pPr algn="ctr"/>
            <a:r>
              <a:rPr lang="en-US" sz="1600" dirty="0" smtClean="0"/>
              <a:t>802.11r</a:t>
            </a:r>
            <a:r>
              <a:rPr lang="ja-JP" altLang="en-US" sz="1600" dirty="0" smtClean="0"/>
              <a:t>対応</a:t>
            </a:r>
            <a:endParaRPr lang="en-US" altLang="ja-JP" sz="1600" dirty="0" smtClean="0"/>
          </a:p>
        </p:txBody>
      </p:sp>
      <p:cxnSp>
        <p:nvCxnSpPr>
          <p:cNvPr id="79" name="Straight Arrow Connector 4"/>
          <p:cNvCxnSpPr/>
          <p:nvPr/>
        </p:nvCxnSpPr>
        <p:spPr>
          <a:xfrm flipV="1">
            <a:off x="1548183" y="2187765"/>
            <a:ext cx="829747" cy="602856"/>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
          <p:cNvCxnSpPr/>
          <p:nvPr/>
        </p:nvCxnSpPr>
        <p:spPr>
          <a:xfrm>
            <a:off x="3389083" y="2187765"/>
            <a:ext cx="829747" cy="560538"/>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
          <p:cNvCxnSpPr/>
          <p:nvPr/>
        </p:nvCxnSpPr>
        <p:spPr>
          <a:xfrm flipV="1">
            <a:off x="3389083" y="3137420"/>
            <a:ext cx="793362" cy="568289"/>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335207" y="1347788"/>
            <a:ext cx="3448047" cy="1754326"/>
          </a:xfrm>
          <a:prstGeom prst="rect">
            <a:avLst/>
          </a:prstGeom>
          <a:noFill/>
        </p:spPr>
        <p:txBody>
          <a:bodyPr wrap="square" rtlCol="0">
            <a:spAutoFit/>
          </a:bodyPr>
          <a:lstStyle/>
          <a:p>
            <a:pPr marL="285750" indent="-285750">
              <a:buFont typeface="Arial" panose="020B0604020202020204" pitchFamily="34" charset="0"/>
              <a:buChar char="•"/>
            </a:pPr>
            <a:r>
              <a:rPr lang="en-US" altLang="ja-JP" dirty="0" err="1" smtClean="0"/>
              <a:t>高速ローミング</a:t>
            </a:r>
            <a:r>
              <a:rPr lang="en-US" altLang="ja-JP" dirty="0" smtClean="0"/>
              <a:t>(11r)</a:t>
            </a:r>
            <a:r>
              <a:rPr lang="en-US" altLang="ja-JP" dirty="0" err="1" smtClean="0"/>
              <a:t>非対応な端末</a:t>
            </a:r>
            <a:r>
              <a:rPr lang="ja-JP" altLang="en-US" dirty="0" smtClean="0"/>
              <a:t>も同一</a:t>
            </a:r>
            <a:r>
              <a:rPr lang="en-US" altLang="ja-JP" dirty="0" smtClean="0"/>
              <a:t>SSID</a:t>
            </a:r>
            <a:r>
              <a:rPr lang="ja-JP" altLang="en-US" dirty="0" smtClean="0"/>
              <a:t>で混在が可能</a:t>
            </a:r>
            <a:endParaRPr lang="en-US" altLang="ja-JP" dirty="0" smtClean="0"/>
          </a:p>
          <a:p>
            <a:pPr marL="285750" indent="-285750">
              <a:buFont typeface="Arial" panose="020B0604020202020204" pitchFamily="34" charset="0"/>
              <a:buChar char="•"/>
            </a:pPr>
            <a:r>
              <a:rPr lang="ja-JP" altLang="en-US" dirty="0" smtClean="0"/>
              <a:t>その他</a:t>
            </a:r>
            <a:r>
              <a:rPr lang="en-US" altLang="ja-JP" dirty="0" err="1" smtClean="0"/>
              <a:t>高速ローミング</a:t>
            </a:r>
            <a:r>
              <a:rPr lang="ja-JP" altLang="en-US" dirty="0" smtClean="0"/>
              <a:t>に関連した技術 </a:t>
            </a:r>
            <a:r>
              <a:rPr lang="en-US" altLang="ja-JP" dirty="0" smtClean="0"/>
              <a:t>(11k/11v)</a:t>
            </a:r>
            <a:r>
              <a:rPr lang="ja-JP" altLang="en-US" dirty="0" smtClean="0"/>
              <a:t> を利用する場合は、設定変更を実施</a:t>
            </a:r>
            <a:endParaRPr kumimoji="1" lang="en-US" altLang="ja-JP" dirty="0"/>
          </a:p>
        </p:txBody>
      </p:sp>
      <p:sp>
        <p:nvSpPr>
          <p:cNvPr id="19" name="正方形/長方形 18"/>
          <p:cNvSpPr/>
          <p:nvPr/>
        </p:nvSpPr>
        <p:spPr>
          <a:xfrm>
            <a:off x="5609951" y="3059980"/>
            <a:ext cx="3012862" cy="400110"/>
          </a:xfrm>
          <a:prstGeom prst="rect">
            <a:avLst/>
          </a:prstGeom>
          <a:solidFill>
            <a:srgbClr val="00B050"/>
          </a:solidFill>
        </p:spPr>
        <p:txBody>
          <a:bodyPr wrap="square">
            <a:spAutoFit/>
          </a:bodyPr>
          <a:lstStyle/>
          <a:p>
            <a:pPr algn="ctr"/>
            <a:r>
              <a:rPr kumimoji="1" lang="ja-JP" altLang="en-US" sz="2000" b="1" dirty="0" smtClean="0">
                <a:solidFill>
                  <a:schemeClr val="bg1"/>
                </a:solidFill>
              </a:rPr>
              <a:t>便利</a:t>
            </a:r>
            <a:r>
              <a:rPr kumimoji="1" lang="ja-JP" altLang="en-US" sz="2000" b="1" dirty="0">
                <a:solidFill>
                  <a:schemeClr val="bg1"/>
                </a:solidFill>
              </a:rPr>
              <a:t>な</a:t>
            </a:r>
            <a:r>
              <a:rPr kumimoji="1" lang="ja-JP" altLang="en-US" sz="2000" b="1" dirty="0" smtClean="0">
                <a:solidFill>
                  <a:schemeClr val="bg1"/>
                </a:solidFill>
              </a:rPr>
              <a:t>機能が利用可能</a:t>
            </a:r>
            <a:endParaRPr kumimoji="1" lang="ja-JP" altLang="en-US" sz="2000" b="1" dirty="0">
              <a:solidFill>
                <a:schemeClr val="bg1"/>
              </a:solidFill>
            </a:endParaRPr>
          </a:p>
        </p:txBody>
      </p:sp>
      <p:sp>
        <p:nvSpPr>
          <p:cNvPr id="189" name="TextBox 6"/>
          <p:cNvSpPr txBox="1"/>
          <p:nvPr/>
        </p:nvSpPr>
        <p:spPr>
          <a:xfrm>
            <a:off x="1770366" y="2474099"/>
            <a:ext cx="1103102" cy="923330"/>
          </a:xfrm>
          <a:prstGeom prst="rect">
            <a:avLst/>
          </a:prstGeom>
          <a:noFill/>
        </p:spPr>
        <p:txBody>
          <a:bodyPr wrap="square" rtlCol="0">
            <a:spAutoFit/>
          </a:bodyPr>
          <a:lstStyle/>
          <a:p>
            <a:r>
              <a:rPr lang="en-US" altLang="ja-JP" dirty="0" smtClean="0">
                <a:solidFill>
                  <a:schemeClr val="accent1"/>
                </a:solidFill>
              </a:rPr>
              <a:t>802.11r</a:t>
            </a:r>
          </a:p>
          <a:p>
            <a:r>
              <a:rPr lang="ja-JP" altLang="ja-JP" dirty="0" smtClean="0">
                <a:solidFill>
                  <a:schemeClr val="accent1"/>
                </a:solidFill>
              </a:rPr>
              <a:t>8</a:t>
            </a:r>
            <a:r>
              <a:rPr lang="en-US" altLang="ja-JP" dirty="0" smtClean="0">
                <a:solidFill>
                  <a:schemeClr val="accent1"/>
                </a:solidFill>
              </a:rPr>
              <a:t>02.11k</a:t>
            </a:r>
          </a:p>
          <a:p>
            <a:r>
              <a:rPr lang="ja-JP" altLang="ja-JP" dirty="0" smtClean="0">
                <a:solidFill>
                  <a:schemeClr val="accent1"/>
                </a:solidFill>
              </a:rPr>
              <a:t>8</a:t>
            </a:r>
            <a:r>
              <a:rPr lang="en-US" altLang="ja-JP" dirty="0" smtClean="0">
                <a:solidFill>
                  <a:schemeClr val="accent1"/>
                </a:solidFill>
              </a:rPr>
              <a:t>02.11v</a:t>
            </a:r>
            <a:endParaRPr lang="en-US" dirty="0">
              <a:solidFill>
                <a:schemeClr val="accent1"/>
              </a:solidFill>
            </a:endParaRPr>
          </a:p>
        </p:txBody>
      </p:sp>
      <p:sp>
        <p:nvSpPr>
          <p:cNvPr id="190" name="Rounded Rectangular Callout 14"/>
          <p:cNvSpPr/>
          <p:nvPr/>
        </p:nvSpPr>
        <p:spPr>
          <a:xfrm>
            <a:off x="1921723" y="1288518"/>
            <a:ext cx="2402331" cy="453241"/>
          </a:xfrm>
          <a:prstGeom prst="wedgeRoundRectCallout">
            <a:avLst>
              <a:gd name="adj1" fmla="val -8398"/>
              <a:gd name="adj2" fmla="val 7346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11r mixed mode</a:t>
            </a:r>
            <a:endParaRPr lang="en-US" dirty="0" smtClean="0">
              <a:solidFill>
                <a:schemeClr val="tx1"/>
              </a:solidFill>
            </a:endParaRPr>
          </a:p>
        </p:txBody>
      </p:sp>
      <p:grpSp>
        <p:nvGrpSpPr>
          <p:cNvPr id="192" name="Group 93"/>
          <p:cNvGrpSpPr>
            <a:grpSpLocks noChangeAspect="1"/>
          </p:cNvGrpSpPr>
          <p:nvPr/>
        </p:nvGrpSpPr>
        <p:grpSpPr>
          <a:xfrm>
            <a:off x="823486" y="2279902"/>
            <a:ext cx="608666" cy="1252792"/>
            <a:chOff x="3311126" y="611981"/>
            <a:chExt cx="1940721" cy="3994506"/>
          </a:xfrm>
        </p:grpSpPr>
        <p:grpSp>
          <p:nvGrpSpPr>
            <p:cNvPr id="193" name="Group 94"/>
            <p:cNvGrpSpPr/>
            <p:nvPr/>
          </p:nvGrpSpPr>
          <p:grpSpPr>
            <a:xfrm>
              <a:off x="3311126" y="611981"/>
              <a:ext cx="1940721" cy="3994506"/>
              <a:chOff x="3311126" y="611981"/>
              <a:chExt cx="1940721" cy="3994506"/>
            </a:xfrm>
          </p:grpSpPr>
          <p:sp>
            <p:nvSpPr>
              <p:cNvPr id="222"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1"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94" name="Group 95"/>
            <p:cNvGrpSpPr/>
            <p:nvPr/>
          </p:nvGrpSpPr>
          <p:grpSpPr>
            <a:xfrm>
              <a:off x="3506250" y="1247027"/>
              <a:ext cx="1550596" cy="2787423"/>
              <a:chOff x="768631" y="1913282"/>
              <a:chExt cx="884139" cy="1589371"/>
            </a:xfrm>
          </p:grpSpPr>
          <p:sp>
            <p:nvSpPr>
              <p:cNvPr id="195"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6"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7"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07"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08"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09"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1"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2"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3"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4"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5"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6"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7"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8"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9"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0"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1"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270" name="正方形/長方形 269"/>
          <p:cNvSpPr/>
          <p:nvPr/>
        </p:nvSpPr>
        <p:spPr>
          <a:xfrm>
            <a:off x="5609951" y="3645644"/>
            <a:ext cx="3012862" cy="707886"/>
          </a:xfrm>
          <a:prstGeom prst="rect">
            <a:avLst/>
          </a:prstGeom>
          <a:solidFill>
            <a:schemeClr val="tx1"/>
          </a:solidFill>
        </p:spPr>
        <p:txBody>
          <a:bodyPr wrap="square">
            <a:spAutoFit/>
          </a:bodyPr>
          <a:lstStyle/>
          <a:p>
            <a:pPr algn="ctr"/>
            <a:r>
              <a:rPr kumimoji="1" lang="ja-JP" altLang="en-US" sz="2000" b="1" dirty="0" smtClean="0">
                <a:solidFill>
                  <a:schemeClr val="bg1"/>
                </a:solidFill>
              </a:rPr>
              <a:t>不十分な実装端末のため影響もある</a:t>
            </a:r>
            <a:endParaRPr kumimoji="1" lang="ja-JP" altLang="en-US" sz="2000" b="1" dirty="0">
              <a:solidFill>
                <a:schemeClr val="bg1"/>
              </a:solidFill>
            </a:endParaRPr>
          </a:p>
        </p:txBody>
      </p:sp>
    </p:spTree>
    <p:extLst>
      <p:ext uri="{BB962C8B-B14F-4D97-AF65-F5344CB8AC3E}">
        <p14:creationId xmlns:p14="http://schemas.microsoft.com/office/powerpoint/2010/main" val="392298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フリーフォーム 100"/>
          <p:cNvSpPr>
            <a:spLocks noChangeAspect="1"/>
          </p:cNvSpPr>
          <p:nvPr/>
        </p:nvSpPr>
        <p:spPr>
          <a:xfrm>
            <a:off x="2580631" y="183821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3" name="フリーフォーム 92"/>
          <p:cNvSpPr>
            <a:spLocks noChangeAspect="1"/>
          </p:cNvSpPr>
          <p:nvPr/>
        </p:nvSpPr>
        <p:spPr>
          <a:xfrm>
            <a:off x="2580631" y="341392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6" name="上矢印 75"/>
          <p:cNvSpPr/>
          <p:nvPr/>
        </p:nvSpPr>
        <p:spPr>
          <a:xfrm>
            <a:off x="4356687" y="1523626"/>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上矢印 1"/>
          <p:cNvSpPr/>
          <p:nvPr/>
        </p:nvSpPr>
        <p:spPr>
          <a:xfrm>
            <a:off x="882966" y="1523830"/>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Title 2"/>
          <p:cNvSpPr>
            <a:spLocks noGrp="1"/>
          </p:cNvSpPr>
          <p:nvPr>
            <p:ph type="title"/>
          </p:nvPr>
        </p:nvSpPr>
        <p:spPr/>
        <p:txBody>
          <a:bodyPr/>
          <a:lstStyle/>
          <a:p>
            <a:r>
              <a:rPr lang="en-US" altLang="ja-JP" dirty="0" smtClean="0"/>
              <a:t>Cisc</a:t>
            </a:r>
            <a:r>
              <a:rPr lang="en-US" altLang="ja-JP" dirty="0"/>
              <a:t>o</a:t>
            </a:r>
            <a:r>
              <a:rPr lang="ja-JP" altLang="en-US" dirty="0" smtClean="0"/>
              <a:t>と</a:t>
            </a:r>
            <a:r>
              <a:rPr lang="en-US" altLang="ja-JP" dirty="0" smtClean="0"/>
              <a:t>iOS</a:t>
            </a:r>
            <a:r>
              <a:rPr lang="ja-JP" altLang="en-US" dirty="0" smtClean="0"/>
              <a:t>の無線製品</a:t>
            </a:r>
            <a:endParaRPr lang="en-US" dirty="0"/>
          </a:p>
        </p:txBody>
      </p:sp>
      <p:cxnSp>
        <p:nvCxnSpPr>
          <p:cNvPr id="5" name="Straight Arrow Connector 4"/>
          <p:cNvCxnSpPr/>
          <p:nvPr/>
        </p:nvCxnSpPr>
        <p:spPr>
          <a:xfrm>
            <a:off x="1548183" y="3085106"/>
            <a:ext cx="829747" cy="560538"/>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4" name="Group 93"/>
          <p:cNvGrpSpPr>
            <a:grpSpLocks noChangeAspect="1"/>
          </p:cNvGrpSpPr>
          <p:nvPr/>
        </p:nvGrpSpPr>
        <p:grpSpPr>
          <a:xfrm>
            <a:off x="4306177" y="2274680"/>
            <a:ext cx="608666" cy="1252792"/>
            <a:chOff x="3311126" y="611981"/>
            <a:chExt cx="1940721" cy="3994506"/>
          </a:xfrm>
        </p:grpSpPr>
        <p:grpSp>
          <p:nvGrpSpPr>
            <p:cNvPr id="95" name="Group 94"/>
            <p:cNvGrpSpPr/>
            <p:nvPr/>
          </p:nvGrpSpPr>
          <p:grpSpPr>
            <a:xfrm>
              <a:off x="3311126" y="611981"/>
              <a:ext cx="1940721" cy="3994506"/>
              <a:chOff x="3311126" y="611981"/>
              <a:chExt cx="1940721" cy="3994506"/>
            </a:xfrm>
          </p:grpSpPr>
          <p:sp>
            <p:nvSpPr>
              <p:cNvPr id="144"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6" name="Group 95"/>
            <p:cNvGrpSpPr/>
            <p:nvPr/>
          </p:nvGrpSpPr>
          <p:grpSpPr>
            <a:xfrm>
              <a:off x="3506250" y="1247027"/>
              <a:ext cx="1550596" cy="2787423"/>
              <a:chOff x="768631" y="1913282"/>
              <a:chExt cx="884139" cy="1589371"/>
            </a:xfrm>
          </p:grpSpPr>
          <p:sp>
            <p:nvSpPr>
              <p:cNvPr id="97"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7"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8"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9"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0"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1"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3"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4"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5"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6"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7"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8"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9"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0"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1"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2"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3"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11" name="TextBox 10"/>
          <p:cNvSpPr txBox="1"/>
          <p:nvPr/>
        </p:nvSpPr>
        <p:spPr>
          <a:xfrm>
            <a:off x="3803651" y="4054230"/>
            <a:ext cx="1633448" cy="338554"/>
          </a:xfrm>
          <a:prstGeom prst="rect">
            <a:avLst/>
          </a:prstGeom>
          <a:noFill/>
        </p:spPr>
        <p:txBody>
          <a:bodyPr wrap="square" rtlCol="0">
            <a:spAutoFit/>
          </a:bodyPr>
          <a:lstStyle/>
          <a:p>
            <a:r>
              <a:rPr lang="ja-JP" altLang="en-US" sz="1600" dirty="0" smtClean="0"/>
              <a:t>それ以外の端末</a:t>
            </a:r>
            <a:endParaRPr lang="en-US" sz="1600" dirty="0"/>
          </a:p>
        </p:txBody>
      </p:sp>
      <p:sp>
        <p:nvSpPr>
          <p:cNvPr id="155" name="TextBox 154"/>
          <p:cNvSpPr txBox="1"/>
          <p:nvPr/>
        </p:nvSpPr>
        <p:spPr>
          <a:xfrm>
            <a:off x="431800" y="4054230"/>
            <a:ext cx="1489923" cy="584775"/>
          </a:xfrm>
          <a:prstGeom prst="rect">
            <a:avLst/>
          </a:prstGeom>
          <a:noFill/>
        </p:spPr>
        <p:txBody>
          <a:bodyPr wrap="square" rtlCol="0">
            <a:spAutoFit/>
          </a:bodyPr>
          <a:lstStyle/>
          <a:p>
            <a:pPr algn="ctr"/>
            <a:r>
              <a:rPr lang="en-US" sz="1600" dirty="0" smtClean="0"/>
              <a:t>802.11r</a:t>
            </a:r>
            <a:r>
              <a:rPr lang="ja-JP" altLang="en-US" sz="1600" dirty="0" smtClean="0"/>
              <a:t>対応</a:t>
            </a:r>
            <a:endParaRPr lang="en-US" altLang="ja-JP" sz="1600" dirty="0" smtClean="0"/>
          </a:p>
          <a:p>
            <a:pPr algn="ctr"/>
            <a:r>
              <a:rPr lang="en-US" altLang="ja-JP" sz="1600" dirty="0" smtClean="0"/>
              <a:t>(iOS10)</a:t>
            </a:r>
            <a:endParaRPr lang="en-US" sz="1600" dirty="0"/>
          </a:p>
        </p:txBody>
      </p:sp>
      <p:sp>
        <p:nvSpPr>
          <p:cNvPr id="15" name="Rounded Rectangular Callout 14"/>
          <p:cNvSpPr/>
          <p:nvPr/>
        </p:nvSpPr>
        <p:spPr>
          <a:xfrm>
            <a:off x="1503805" y="1143728"/>
            <a:ext cx="2820249" cy="598032"/>
          </a:xfrm>
          <a:prstGeom prst="wedgeRoundRectCallout">
            <a:avLst>
              <a:gd name="adj1" fmla="val -3123"/>
              <a:gd name="adj2" fmla="val 90458"/>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Adaptive 11r</a:t>
            </a:r>
          </a:p>
          <a:p>
            <a:pPr algn="ctr"/>
            <a:r>
              <a:rPr lang="en-US" altLang="ja-JP" dirty="0">
                <a:solidFill>
                  <a:schemeClr val="tx1"/>
                </a:solidFill>
              </a:rPr>
              <a:t>802.11k/v </a:t>
            </a:r>
            <a:r>
              <a:rPr lang="ja-JP" altLang="en-US" dirty="0">
                <a:solidFill>
                  <a:schemeClr val="tx1"/>
                </a:solidFill>
              </a:rPr>
              <a:t>デフォルト有効</a:t>
            </a:r>
            <a:endParaRPr lang="en-US" altLang="ja-JP" dirty="0">
              <a:solidFill>
                <a:schemeClr val="tx1"/>
              </a:solidFill>
            </a:endParaRPr>
          </a:p>
        </p:txBody>
      </p:sp>
      <p:cxnSp>
        <p:nvCxnSpPr>
          <p:cNvPr id="79" name="Straight Arrow Connector 4"/>
          <p:cNvCxnSpPr/>
          <p:nvPr/>
        </p:nvCxnSpPr>
        <p:spPr>
          <a:xfrm flipV="1">
            <a:off x="1548183" y="2187765"/>
            <a:ext cx="829747" cy="602856"/>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
          <p:cNvCxnSpPr/>
          <p:nvPr/>
        </p:nvCxnSpPr>
        <p:spPr>
          <a:xfrm>
            <a:off x="3389083" y="2187765"/>
            <a:ext cx="829747" cy="560538"/>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
          <p:cNvCxnSpPr/>
          <p:nvPr/>
        </p:nvCxnSpPr>
        <p:spPr>
          <a:xfrm flipV="1">
            <a:off x="3389083" y="3137420"/>
            <a:ext cx="793362" cy="568289"/>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335207" y="1347788"/>
            <a:ext cx="3448047" cy="2031325"/>
          </a:xfrm>
          <a:prstGeom prst="rect">
            <a:avLst/>
          </a:prstGeom>
          <a:noFill/>
        </p:spPr>
        <p:txBody>
          <a:bodyPr wrap="square" rtlCol="0">
            <a:spAutoFit/>
          </a:bodyPr>
          <a:lstStyle/>
          <a:p>
            <a:pPr marL="285750" indent="-285750">
              <a:buFont typeface="Arial" panose="020B0604020202020204" pitchFamily="34" charset="0"/>
              <a:buChar char="•"/>
            </a:pPr>
            <a:r>
              <a:rPr lang="en-US" altLang="ja-JP" dirty="0" smtClean="0"/>
              <a:t>AP</a:t>
            </a:r>
            <a:r>
              <a:rPr lang="ja-JP" altLang="en-US" dirty="0" smtClean="0"/>
              <a:t>は、アソシエート処理前に</a:t>
            </a:r>
            <a:r>
              <a:rPr lang="en-US" altLang="ja-JP" dirty="0" smtClean="0"/>
              <a:t>iOS10</a:t>
            </a:r>
            <a:r>
              <a:rPr lang="ja-JP" altLang="en-US" dirty="0" smtClean="0"/>
              <a:t>を認識</a:t>
            </a:r>
            <a:endParaRPr lang="en-US" altLang="ja-JP" dirty="0" smtClean="0"/>
          </a:p>
          <a:p>
            <a:pPr marL="285750" indent="-285750">
              <a:buFont typeface="Arial" panose="020B0604020202020204" pitchFamily="34" charset="0"/>
              <a:buChar char="•"/>
            </a:pPr>
            <a:r>
              <a:rPr lang="en-US" altLang="ja-JP" dirty="0"/>
              <a:t>(Adaptive 11r</a:t>
            </a:r>
            <a:r>
              <a:rPr lang="ja-JP" altLang="en-US" dirty="0"/>
              <a:t>は</a:t>
            </a:r>
            <a:r>
              <a:rPr lang="en-US" altLang="ja-JP" dirty="0"/>
              <a:t>Cisco AP</a:t>
            </a:r>
            <a:r>
              <a:rPr lang="ja-JP" altLang="en-US" dirty="0"/>
              <a:t>と</a:t>
            </a:r>
            <a:r>
              <a:rPr lang="en-US" altLang="ja-JP" dirty="0" smtClean="0"/>
              <a:t>iOS</a:t>
            </a:r>
            <a:r>
              <a:rPr lang="ja-JP" altLang="en-US" dirty="0" smtClean="0"/>
              <a:t>端末の</a:t>
            </a:r>
            <a:r>
              <a:rPr lang="ja-JP" altLang="en-US" dirty="0"/>
              <a:t>ビーコンで</a:t>
            </a:r>
            <a:r>
              <a:rPr lang="ja-JP" altLang="en-US" dirty="0" smtClean="0"/>
              <a:t>アナウンス</a:t>
            </a:r>
            <a:r>
              <a:rPr lang="en-US" altLang="ja-JP" dirty="0" smtClean="0"/>
              <a:t>)</a:t>
            </a:r>
          </a:p>
          <a:p>
            <a:pPr marL="285750" indent="-285750">
              <a:buFont typeface="Arial" panose="020B0604020202020204" pitchFamily="34" charset="0"/>
              <a:buChar char="•"/>
            </a:pPr>
            <a:r>
              <a:rPr lang="en-US" altLang="ja-JP" dirty="0" smtClean="0"/>
              <a:t>iOS10</a:t>
            </a:r>
            <a:r>
              <a:rPr lang="ja-JP" altLang="en-US" dirty="0" smtClean="0"/>
              <a:t>以外は、通常の</a:t>
            </a:r>
            <a:r>
              <a:rPr lang="en-US" altLang="ja-JP" dirty="0" err="1" smtClean="0"/>
              <a:t>ローミング</a:t>
            </a:r>
            <a:r>
              <a:rPr lang="ja-JP" altLang="en-US" dirty="0" smtClean="0"/>
              <a:t>ができるため影響がない</a:t>
            </a:r>
            <a:endParaRPr kumimoji="1" lang="en-US" altLang="ja-JP" dirty="0"/>
          </a:p>
        </p:txBody>
      </p:sp>
      <p:sp>
        <p:nvSpPr>
          <p:cNvPr id="19" name="正方形/長方形 18"/>
          <p:cNvSpPr/>
          <p:nvPr/>
        </p:nvSpPr>
        <p:spPr>
          <a:xfrm>
            <a:off x="5609951" y="3491815"/>
            <a:ext cx="3175274" cy="1015663"/>
          </a:xfrm>
          <a:prstGeom prst="rect">
            <a:avLst/>
          </a:prstGeom>
          <a:solidFill>
            <a:srgbClr val="00B050"/>
          </a:solidFill>
        </p:spPr>
        <p:txBody>
          <a:bodyPr wrap="square">
            <a:spAutoFit/>
          </a:bodyPr>
          <a:lstStyle/>
          <a:p>
            <a:pPr algn="ctr"/>
            <a:r>
              <a:rPr kumimoji="1" lang="ja-JP" altLang="en-US" sz="2000" b="1" dirty="0" smtClean="0">
                <a:solidFill>
                  <a:schemeClr val="bg1"/>
                </a:solidFill>
              </a:rPr>
              <a:t>初期値から利用可能な設定</a:t>
            </a:r>
            <a:endParaRPr kumimoji="1" lang="en-US" altLang="ja-JP" sz="2000" b="1" dirty="0" smtClean="0">
              <a:solidFill>
                <a:schemeClr val="bg1"/>
              </a:solidFill>
            </a:endParaRPr>
          </a:p>
          <a:p>
            <a:pPr algn="ctr"/>
            <a:r>
              <a:rPr kumimoji="1" lang="ja-JP" altLang="en-US" sz="2000" b="1" dirty="0" smtClean="0">
                <a:solidFill>
                  <a:schemeClr val="bg1"/>
                </a:solidFill>
              </a:rPr>
              <a:t>サービス提供を管理することで影響範囲を最小化</a:t>
            </a:r>
            <a:endParaRPr kumimoji="1" lang="ja-JP" altLang="en-US" sz="2000" b="1" dirty="0">
              <a:solidFill>
                <a:schemeClr val="bg1"/>
              </a:solidFill>
            </a:endParaRPr>
          </a:p>
        </p:txBody>
      </p:sp>
      <p:sp>
        <p:nvSpPr>
          <p:cNvPr id="189" name="TextBox 6"/>
          <p:cNvSpPr txBox="1"/>
          <p:nvPr/>
        </p:nvSpPr>
        <p:spPr>
          <a:xfrm>
            <a:off x="1770366" y="2474099"/>
            <a:ext cx="1103102" cy="923330"/>
          </a:xfrm>
          <a:prstGeom prst="rect">
            <a:avLst/>
          </a:prstGeom>
          <a:noFill/>
        </p:spPr>
        <p:txBody>
          <a:bodyPr wrap="square" rtlCol="0">
            <a:spAutoFit/>
          </a:bodyPr>
          <a:lstStyle/>
          <a:p>
            <a:r>
              <a:rPr lang="en-US" altLang="ja-JP" dirty="0" smtClean="0">
                <a:solidFill>
                  <a:schemeClr val="accent1"/>
                </a:solidFill>
              </a:rPr>
              <a:t>802.11r</a:t>
            </a:r>
          </a:p>
          <a:p>
            <a:r>
              <a:rPr lang="ja-JP" altLang="ja-JP" dirty="0" smtClean="0">
                <a:solidFill>
                  <a:schemeClr val="accent1"/>
                </a:solidFill>
              </a:rPr>
              <a:t>8</a:t>
            </a:r>
            <a:r>
              <a:rPr lang="en-US" altLang="ja-JP" dirty="0" smtClean="0">
                <a:solidFill>
                  <a:schemeClr val="accent1"/>
                </a:solidFill>
              </a:rPr>
              <a:t>02.11k</a:t>
            </a:r>
          </a:p>
          <a:p>
            <a:r>
              <a:rPr lang="ja-JP" altLang="ja-JP" dirty="0" smtClean="0">
                <a:solidFill>
                  <a:schemeClr val="accent1"/>
                </a:solidFill>
              </a:rPr>
              <a:t>8</a:t>
            </a:r>
            <a:r>
              <a:rPr lang="en-US" altLang="ja-JP" dirty="0" smtClean="0">
                <a:solidFill>
                  <a:schemeClr val="accent1"/>
                </a:solidFill>
              </a:rPr>
              <a:t>02.11v</a:t>
            </a:r>
            <a:endParaRPr lang="en-US" dirty="0">
              <a:solidFill>
                <a:schemeClr val="accent1"/>
              </a:solidFill>
            </a:endParaRPr>
          </a:p>
        </p:txBody>
      </p:sp>
      <p:grpSp>
        <p:nvGrpSpPr>
          <p:cNvPr id="87" name="Group 92"/>
          <p:cNvGrpSpPr>
            <a:grpSpLocks noChangeAspect="1"/>
          </p:cNvGrpSpPr>
          <p:nvPr/>
        </p:nvGrpSpPr>
        <p:grpSpPr>
          <a:xfrm>
            <a:off x="822363" y="2274680"/>
            <a:ext cx="625801" cy="1288060"/>
            <a:chOff x="1391225" y="1038388"/>
            <a:chExt cx="952171" cy="1959814"/>
          </a:xfrm>
        </p:grpSpPr>
        <p:grpSp>
          <p:nvGrpSpPr>
            <p:cNvPr id="88" name="Group 93"/>
            <p:cNvGrpSpPr/>
            <p:nvPr/>
          </p:nvGrpSpPr>
          <p:grpSpPr>
            <a:xfrm>
              <a:off x="1391225" y="1038388"/>
              <a:ext cx="952171" cy="1959814"/>
              <a:chOff x="3311126" y="611981"/>
              <a:chExt cx="1940721" cy="3994506"/>
            </a:xfrm>
          </p:grpSpPr>
          <p:grpSp>
            <p:nvGrpSpPr>
              <p:cNvPr id="91" name="Group 96"/>
              <p:cNvGrpSpPr/>
              <p:nvPr/>
            </p:nvGrpSpPr>
            <p:grpSpPr>
              <a:xfrm>
                <a:off x="3311126" y="611981"/>
                <a:ext cx="1940721" cy="3994506"/>
                <a:chOff x="3311126" y="611981"/>
                <a:chExt cx="1940721" cy="3994506"/>
              </a:xfrm>
            </p:grpSpPr>
            <p:sp>
              <p:nvSpPr>
                <p:cNvPr id="126" name="Rounded Rectangle 149"/>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0"/>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ectangle 151"/>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ounded Rectangle 152"/>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ounded Rectangle 153"/>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54"/>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55"/>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56"/>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157"/>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7" name="Picture 158"/>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2" name="Group 126"/>
              <p:cNvGrpSpPr/>
              <p:nvPr/>
            </p:nvGrpSpPr>
            <p:grpSpPr>
              <a:xfrm>
                <a:off x="3506250" y="1247028"/>
                <a:ext cx="1550597" cy="2787422"/>
                <a:chOff x="1133490" y="1816523"/>
                <a:chExt cx="1018752" cy="1831355"/>
              </a:xfrm>
            </p:grpSpPr>
            <p:grpSp>
              <p:nvGrpSpPr>
                <p:cNvPr id="98" name="Group 127"/>
                <p:cNvGrpSpPr/>
                <p:nvPr/>
              </p:nvGrpSpPr>
              <p:grpSpPr>
                <a:xfrm>
                  <a:off x="1133490" y="1816523"/>
                  <a:ext cx="1018752" cy="1831355"/>
                  <a:chOff x="768631" y="1913282"/>
                  <a:chExt cx="884139" cy="1589371"/>
                </a:xfrm>
              </p:grpSpPr>
              <p:sp>
                <p:nvSpPr>
                  <p:cNvPr id="108" name="Rounded Rectangle 131"/>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32"/>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ounded Rectangle 133"/>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1" name="Rounded Rectangle 134"/>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2" name="Rounded Rectangle 135"/>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3" name="Rounded Rectangle 136"/>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37"/>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5" name="Rounded Rectangle 138"/>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6" name="Rounded Rectangle 139"/>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7" name="Rounded Rectangle 140"/>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8" name="Rounded Rectangle 141"/>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9" name="Rounded Rectangle 142"/>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0" name="Rounded Rectangle 143"/>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1" name="Rounded Rectangle 144"/>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45"/>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46"/>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4" name="Rounded Rectangle 147"/>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5" name="Rounded Rectangle 148"/>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pic>
              <p:nvPicPr>
                <p:cNvPr id="99" name="Picture 128" descr="New_call_9003_256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100" name="Picture 129" descr="Mail_9021_256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102"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endParaRPr>
                </a:p>
              </p:txBody>
            </p:sp>
          </p:grpSp>
        </p:grpSp>
        <p:pic>
          <p:nvPicPr>
            <p:cNvPr id="89" name="Picture 2" descr="https://communities.cisco.com/servlet/JiveServlet/downloadBody/57329-102-1-100221/512x512%20spark%20logo.pn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519372"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90" name="Picture 4" descr="https://lh3.ggpht.com/MmfNO-OC2YuTrxTYhhPypVgxPIPLe1uDAW5HlcUWbvawzIAevWqqa2_dMOgjWAJTuy8=w300"/>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1718488"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86" name="TextBox 154"/>
          <p:cNvSpPr txBox="1"/>
          <p:nvPr/>
        </p:nvSpPr>
        <p:spPr>
          <a:xfrm>
            <a:off x="2189886" y="4234431"/>
            <a:ext cx="1489923" cy="338554"/>
          </a:xfrm>
          <a:prstGeom prst="rect">
            <a:avLst/>
          </a:prstGeom>
          <a:noFill/>
        </p:spPr>
        <p:txBody>
          <a:bodyPr wrap="square" rtlCol="0">
            <a:spAutoFit/>
          </a:bodyPr>
          <a:lstStyle/>
          <a:p>
            <a:pPr algn="ctr"/>
            <a:r>
              <a:rPr lang="en-US" altLang="ja-JP" sz="1600" dirty="0" smtClean="0"/>
              <a:t>(AireOS8.3</a:t>
            </a:r>
            <a:r>
              <a:rPr lang="ja-JP" altLang="en-US" sz="1600" dirty="0" smtClean="0"/>
              <a:t>～</a:t>
            </a:r>
            <a:r>
              <a:rPr lang="en-US" altLang="ja-JP" sz="1600" dirty="0" smtClean="0"/>
              <a:t>)</a:t>
            </a:r>
            <a:endParaRPr lang="en-US" sz="1600" dirty="0"/>
          </a:p>
        </p:txBody>
      </p:sp>
    </p:spTree>
    <p:extLst>
      <p:ext uri="{BB962C8B-B14F-4D97-AF65-F5344CB8AC3E}">
        <p14:creationId xmlns:p14="http://schemas.microsoft.com/office/powerpoint/2010/main" val="389356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1800" dirty="0" smtClean="0">
                <a:solidFill>
                  <a:srgbClr val="000000"/>
                </a:solidFill>
              </a:rPr>
              <a:t>Roaming Performance : 10</a:t>
            </a:r>
            <a:r>
              <a:rPr lang="ja-JP" altLang="en-US" sz="1800" dirty="0" smtClean="0">
                <a:solidFill>
                  <a:srgbClr val="000000"/>
                </a:solidFill>
              </a:rPr>
              <a:t>倍良くなります</a:t>
            </a:r>
            <a:endParaRPr lang="en-US" sz="1800" dirty="0">
              <a:solidFill>
                <a:srgbClr val="000000"/>
              </a:solidFill>
            </a:endParaRPr>
          </a:p>
        </p:txBody>
      </p:sp>
      <p:sp>
        <p:nvSpPr>
          <p:cNvPr id="19" name="TextBox 18"/>
          <p:cNvSpPr txBox="1"/>
          <p:nvPr/>
        </p:nvSpPr>
        <p:spPr>
          <a:xfrm>
            <a:off x="4555136" y="4347817"/>
            <a:ext cx="1856685" cy="261608"/>
          </a:xfrm>
          <a:prstGeom prst="rect">
            <a:avLst/>
          </a:prstGeom>
          <a:noFill/>
          <a:ln>
            <a:noFill/>
          </a:ln>
        </p:spPr>
        <p:txBody>
          <a:bodyPr wrap="square" lIns="91438" tIns="45719" rIns="91438" bIns="45719" rtlCol="0">
            <a:spAutoFit/>
          </a:bodyPr>
          <a:lstStyle/>
          <a:p>
            <a:pPr>
              <a:lnSpc>
                <a:spcPct val="90000"/>
              </a:lnSpc>
              <a:spcBef>
                <a:spcPts val="600"/>
              </a:spcBef>
            </a:pPr>
            <a:r>
              <a:rPr lang="en-US" sz="1200" dirty="0">
                <a:solidFill>
                  <a:srgbClr val="00B050"/>
                </a:solidFill>
                <a:ea typeface="ＭＳ Ｐゴシック" pitchFamily="34" charset="-128"/>
                <a:cs typeface="+mn-cs"/>
              </a:rPr>
              <a:t>QoS, 802.11r/k/v</a:t>
            </a:r>
          </a:p>
        </p:txBody>
      </p:sp>
      <p:sp>
        <p:nvSpPr>
          <p:cNvPr id="20" name="TextBox 19"/>
          <p:cNvSpPr txBox="1"/>
          <p:nvPr/>
        </p:nvSpPr>
        <p:spPr>
          <a:xfrm>
            <a:off x="1942182" y="4295311"/>
            <a:ext cx="1856685" cy="261608"/>
          </a:xfrm>
          <a:prstGeom prst="rect">
            <a:avLst/>
          </a:prstGeom>
          <a:noFill/>
        </p:spPr>
        <p:txBody>
          <a:bodyPr wrap="square" lIns="91438" tIns="45719" rIns="91438" bIns="45719" rtlCol="0">
            <a:spAutoFit/>
          </a:bodyPr>
          <a:lstStyle/>
          <a:p>
            <a:pPr>
              <a:lnSpc>
                <a:spcPct val="90000"/>
              </a:lnSpc>
              <a:spcBef>
                <a:spcPts val="600"/>
              </a:spcBef>
            </a:pPr>
            <a:r>
              <a:rPr lang="en-US" sz="1200" dirty="0">
                <a:solidFill>
                  <a:srgbClr val="FF9933"/>
                </a:solidFill>
                <a:ea typeface="ＭＳ Ｐゴシック" pitchFamily="34" charset="-128"/>
                <a:cs typeface="+mn-cs"/>
              </a:rPr>
              <a:t>No QoS, No 802.11r/k/v</a:t>
            </a:r>
          </a:p>
        </p:txBody>
      </p:sp>
      <p:pic>
        <p:nvPicPr>
          <p:cNvPr id="2" name="Picture 1"/>
          <p:cNvPicPr>
            <a:picLocks noChangeAspect="1"/>
          </p:cNvPicPr>
          <p:nvPr/>
        </p:nvPicPr>
        <p:blipFill>
          <a:blip r:embed="rId3"/>
          <a:stretch>
            <a:fillRect/>
          </a:stretch>
        </p:blipFill>
        <p:spPr>
          <a:xfrm>
            <a:off x="1016711" y="1211123"/>
            <a:ext cx="5564313" cy="2946215"/>
          </a:xfrm>
          <a:prstGeom prst="rect">
            <a:avLst/>
          </a:prstGeom>
        </p:spPr>
      </p:pic>
      <p:sp>
        <p:nvSpPr>
          <p:cNvPr id="3" name="Left Brace 2"/>
          <p:cNvSpPr/>
          <p:nvPr/>
        </p:nvSpPr>
        <p:spPr>
          <a:xfrm rot="16200000">
            <a:off x="2664430" y="2996560"/>
            <a:ext cx="242987" cy="2459527"/>
          </a:xfrm>
          <a:prstGeom prst="leftBrace">
            <a:avLst/>
          </a:prstGeom>
          <a:ln w="254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8585B"/>
              </a:solidFill>
              <a:latin typeface="Arial"/>
            </a:endParaRPr>
          </a:p>
        </p:txBody>
      </p:sp>
      <p:sp>
        <p:nvSpPr>
          <p:cNvPr id="21" name="Left Brace 20"/>
          <p:cNvSpPr/>
          <p:nvPr/>
        </p:nvSpPr>
        <p:spPr>
          <a:xfrm rot="16200000">
            <a:off x="5176862" y="3022814"/>
            <a:ext cx="242987" cy="2459527"/>
          </a:xfrm>
          <a:prstGeom prst="lef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latin typeface="Arial"/>
            </a:endParaRPr>
          </a:p>
        </p:txBody>
      </p:sp>
      <p:sp>
        <p:nvSpPr>
          <p:cNvPr id="5" name="TextBox 4"/>
          <p:cNvSpPr txBox="1"/>
          <p:nvPr/>
        </p:nvSpPr>
        <p:spPr>
          <a:xfrm>
            <a:off x="360762" y="1340069"/>
            <a:ext cx="699944" cy="246221"/>
          </a:xfrm>
          <a:prstGeom prst="rect">
            <a:avLst/>
          </a:prstGeom>
          <a:noFill/>
        </p:spPr>
        <p:txBody>
          <a:bodyPr wrap="none" rtlCol="0">
            <a:spAutoFit/>
          </a:bodyPr>
          <a:lstStyle/>
          <a:p>
            <a:r>
              <a:rPr lang="en-US" sz="1000" dirty="0" smtClean="0">
                <a:solidFill>
                  <a:srgbClr val="58585B"/>
                </a:solidFill>
                <a:ea typeface="ＭＳ Ｐゴシック" pitchFamily="34" charset="-128"/>
                <a:cs typeface="+mn-cs"/>
              </a:rPr>
              <a:t>Time (s)*</a:t>
            </a:r>
            <a:endParaRPr lang="en-US" sz="1000" dirty="0">
              <a:solidFill>
                <a:srgbClr val="58585B"/>
              </a:solidFill>
              <a:ea typeface="ＭＳ Ｐゴシック" pitchFamily="34" charset="-128"/>
              <a:cs typeface="+mn-cs"/>
            </a:endParaRPr>
          </a:p>
        </p:txBody>
      </p:sp>
      <p:sp>
        <p:nvSpPr>
          <p:cNvPr id="8" name="Left Brace 7"/>
          <p:cNvSpPr/>
          <p:nvPr/>
        </p:nvSpPr>
        <p:spPr>
          <a:xfrm flipH="1">
            <a:off x="6885809" y="1834668"/>
            <a:ext cx="396994" cy="2112480"/>
          </a:xfrm>
          <a:prstGeom prst="leftBrace">
            <a:avLst>
              <a:gd name="adj1" fmla="val 8333"/>
              <a:gd name="adj2" fmla="val 4742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58585B"/>
              </a:solidFill>
              <a:latin typeface="Arial"/>
            </a:endParaRPr>
          </a:p>
        </p:txBody>
      </p:sp>
      <p:sp>
        <p:nvSpPr>
          <p:cNvPr id="9" name="Explosion 1 8"/>
          <p:cNvSpPr/>
          <p:nvPr/>
        </p:nvSpPr>
        <p:spPr>
          <a:xfrm rot="20706172">
            <a:off x="7256886" y="1982880"/>
            <a:ext cx="1749429" cy="1166400"/>
          </a:xfrm>
          <a:prstGeom prst="irregularSeal1">
            <a:avLst/>
          </a:prstGeom>
          <a:gradFill flip="none" rotWithShape="1">
            <a:gsLst>
              <a:gs pos="0">
                <a:srgbClr val="FF9933"/>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FFFFFF"/>
                </a:solidFill>
                <a:latin typeface="Arial"/>
              </a:rPr>
              <a:t>Up to 10x Improvement </a:t>
            </a:r>
          </a:p>
        </p:txBody>
      </p:sp>
      <p:sp>
        <p:nvSpPr>
          <p:cNvPr id="10" name="Down Arrow 9"/>
          <p:cNvSpPr/>
          <p:nvPr/>
        </p:nvSpPr>
        <p:spPr>
          <a:xfrm>
            <a:off x="6519313" y="1841424"/>
            <a:ext cx="269055" cy="2112480"/>
          </a:xfrm>
          <a:prstGeom prst="downArrow">
            <a:avLst/>
          </a:prstGeom>
          <a:gradFill flip="none" rotWithShape="1">
            <a:gsLst>
              <a:gs pos="0">
                <a:srgbClr val="36A4D7"/>
              </a:gs>
              <a:gs pos="100000">
                <a:schemeClr val="accent6"/>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Tree>
    <p:extLst>
      <p:ext uri="{BB962C8B-B14F-4D97-AF65-F5344CB8AC3E}">
        <p14:creationId xmlns:p14="http://schemas.microsoft.com/office/powerpoint/2010/main" val="416741848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36550"/>
            <a:ext cx="8345488" cy="731837"/>
          </a:xfrm>
        </p:spPr>
        <p:txBody>
          <a:bodyPr/>
          <a:lstStyle/>
          <a:p>
            <a:r>
              <a:rPr lang="ja-JP" altLang="ja-JP" dirty="0"/>
              <a:t>A</a:t>
            </a:r>
            <a:r>
              <a:rPr lang="en-US" altLang="ja-JP" dirty="0" err="1" smtClean="0"/>
              <a:t>daptive</a:t>
            </a:r>
            <a:r>
              <a:rPr lang="ja-JP" altLang="en-US" dirty="0" smtClean="0"/>
              <a:t> </a:t>
            </a:r>
            <a:r>
              <a:rPr lang="en-US" altLang="ja-JP" dirty="0" smtClean="0"/>
              <a:t>11r</a:t>
            </a:r>
            <a:r>
              <a:rPr lang="ja-JP" altLang="en-US" dirty="0" smtClean="0"/>
              <a:t> </a:t>
            </a:r>
            <a:r>
              <a:rPr lang="en-US" altLang="ja-JP" dirty="0" smtClean="0"/>
              <a:t>:</a:t>
            </a:r>
            <a:r>
              <a:rPr lang="ja-JP" altLang="en-US" dirty="0" smtClean="0"/>
              <a:t> 設定画面</a:t>
            </a:r>
            <a:endParaRPr lang="en-US" dirty="0"/>
          </a:p>
        </p:txBody>
      </p:sp>
      <p:pic>
        <p:nvPicPr>
          <p:cNvPr id="4" name="Picture 3"/>
          <p:cNvPicPr>
            <a:picLocks noChangeAspect="1"/>
          </p:cNvPicPr>
          <p:nvPr/>
        </p:nvPicPr>
        <p:blipFill rotWithShape="1">
          <a:blip r:embed="rId2"/>
          <a:srcRect b="6479"/>
          <a:stretch/>
        </p:blipFill>
        <p:spPr>
          <a:xfrm>
            <a:off x="431800" y="1347789"/>
            <a:ext cx="5759563" cy="3162300"/>
          </a:xfrm>
          <a:prstGeom prst="rect">
            <a:avLst/>
          </a:prstGeom>
        </p:spPr>
      </p:pic>
      <p:sp>
        <p:nvSpPr>
          <p:cNvPr id="5" name="Rectangle 4"/>
          <p:cNvSpPr/>
          <p:nvPr/>
        </p:nvSpPr>
        <p:spPr>
          <a:xfrm>
            <a:off x="2780411" y="2969895"/>
            <a:ext cx="762889" cy="192405"/>
          </a:xfrm>
          <a:prstGeom prst="round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 name="図 5"/>
          <p:cNvPicPr>
            <a:picLocks noChangeAspect="1"/>
          </p:cNvPicPr>
          <p:nvPr/>
        </p:nvPicPr>
        <p:blipFill>
          <a:blip r:embed="rId3"/>
          <a:stretch>
            <a:fillRect/>
          </a:stretch>
        </p:blipFill>
        <p:spPr>
          <a:xfrm>
            <a:off x="7603177" y="0"/>
            <a:ext cx="1359526" cy="499915"/>
          </a:xfrm>
          <a:prstGeom prst="rect">
            <a:avLst/>
          </a:prstGeom>
        </p:spPr>
      </p:pic>
    </p:spTree>
    <p:extLst>
      <p:ext uri="{BB962C8B-B14F-4D97-AF65-F5344CB8AC3E}">
        <p14:creationId xmlns:p14="http://schemas.microsoft.com/office/powerpoint/2010/main" val="119332955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mtClean="0"/>
              <a:t>Adaptive</a:t>
            </a:r>
            <a:r>
              <a:rPr lang="ja-JP" altLang="en-US" smtClean="0"/>
              <a:t> </a:t>
            </a:r>
            <a:r>
              <a:rPr lang="en-US" altLang="ja-JP" smtClean="0"/>
              <a:t>11r</a:t>
            </a:r>
            <a:r>
              <a:rPr lang="ja-JP" altLang="en-US" smtClean="0"/>
              <a:t> パケットキャプチャ</a:t>
            </a:r>
            <a:endParaRPr lang="en-US" dirty="0"/>
          </a:p>
        </p:txBody>
      </p:sp>
      <p:sp>
        <p:nvSpPr>
          <p:cNvPr id="4" name="TextBox 3"/>
          <p:cNvSpPr txBox="1"/>
          <p:nvPr/>
        </p:nvSpPr>
        <p:spPr>
          <a:xfrm>
            <a:off x="437766" y="1347788"/>
            <a:ext cx="2754196" cy="369332"/>
          </a:xfrm>
          <a:prstGeom prst="rect">
            <a:avLst/>
          </a:prstGeom>
          <a:noFill/>
        </p:spPr>
        <p:txBody>
          <a:bodyPr wrap="square" rtlCol="0">
            <a:spAutoFit/>
          </a:bodyPr>
          <a:lstStyle/>
          <a:p>
            <a:r>
              <a:rPr lang="ja-JP" altLang="en-US" dirty="0" smtClean="0"/>
              <a:t>非対応</a:t>
            </a:r>
            <a:r>
              <a:rPr lang="en-US" altLang="ja-JP" dirty="0" smtClean="0"/>
              <a:t> </a:t>
            </a:r>
            <a:r>
              <a:rPr lang="en-US" altLang="ja-JP" dirty="0" err="1" smtClean="0"/>
              <a:t>iOS</a:t>
            </a:r>
            <a:r>
              <a:rPr lang="en-US" altLang="ja-JP" dirty="0" smtClean="0"/>
              <a:t> </a:t>
            </a:r>
            <a:r>
              <a:rPr lang="ja-JP" altLang="en-US" dirty="0" smtClean="0"/>
              <a:t>端末</a:t>
            </a:r>
            <a:endParaRPr lang="en-US" dirty="0"/>
          </a:p>
        </p:txBody>
      </p:sp>
      <p:sp>
        <p:nvSpPr>
          <p:cNvPr id="5" name="TextBox 4"/>
          <p:cNvSpPr txBox="1"/>
          <p:nvPr/>
        </p:nvSpPr>
        <p:spPr>
          <a:xfrm>
            <a:off x="4560098" y="1347788"/>
            <a:ext cx="2754196" cy="369332"/>
          </a:xfrm>
          <a:prstGeom prst="rect">
            <a:avLst/>
          </a:prstGeom>
          <a:noFill/>
        </p:spPr>
        <p:txBody>
          <a:bodyPr wrap="square" rtlCol="0">
            <a:spAutoFit/>
          </a:bodyPr>
          <a:lstStyle/>
          <a:p>
            <a:r>
              <a:rPr lang="en-US" altLang="ja-JP" dirty="0" err="1" smtClean="0"/>
              <a:t>iOS</a:t>
            </a:r>
            <a:r>
              <a:rPr lang="en-US" altLang="ja-JP" dirty="0" smtClean="0"/>
              <a:t> 10 </a:t>
            </a:r>
            <a:r>
              <a:rPr lang="ja-JP" altLang="en-US" dirty="0" smtClean="0"/>
              <a:t>対応端末</a:t>
            </a:r>
            <a:endParaRPr lang="en-US"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31928" y="1827827"/>
            <a:ext cx="4251326" cy="243302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766" y="1824978"/>
            <a:ext cx="3893751" cy="2435872"/>
          </a:xfrm>
          <a:prstGeom prst="rect">
            <a:avLst/>
          </a:prstGeom>
        </p:spPr>
      </p:pic>
      <p:sp>
        <p:nvSpPr>
          <p:cNvPr id="7" name="Rectangle 4"/>
          <p:cNvSpPr/>
          <p:nvPr/>
        </p:nvSpPr>
        <p:spPr>
          <a:xfrm>
            <a:off x="365824" y="2276544"/>
            <a:ext cx="3910901" cy="985770"/>
          </a:xfrm>
          <a:prstGeom prst="roundRect">
            <a:avLst>
              <a:gd name="adj" fmla="val 9011"/>
            </a:avLst>
          </a:prstGeom>
          <a:noFill/>
          <a:ln w="285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4"/>
          <p:cNvSpPr/>
          <p:nvPr/>
        </p:nvSpPr>
        <p:spPr>
          <a:xfrm>
            <a:off x="4467610" y="2276544"/>
            <a:ext cx="4262051" cy="257106"/>
          </a:xfrm>
          <a:prstGeom prst="roundRect">
            <a:avLst>
              <a:gd name="adj" fmla="val 9011"/>
            </a:avLst>
          </a:prstGeom>
          <a:noFill/>
          <a:ln w="285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9" name="図 8"/>
          <p:cNvPicPr>
            <a:picLocks noChangeAspect="1"/>
          </p:cNvPicPr>
          <p:nvPr/>
        </p:nvPicPr>
        <p:blipFill>
          <a:blip r:embed="rId4"/>
          <a:stretch>
            <a:fillRect/>
          </a:stretch>
        </p:blipFill>
        <p:spPr>
          <a:xfrm>
            <a:off x="7603177" y="0"/>
            <a:ext cx="1359526" cy="499915"/>
          </a:xfrm>
          <a:prstGeom prst="rect">
            <a:avLst/>
          </a:prstGeom>
        </p:spPr>
      </p:pic>
    </p:spTree>
    <p:extLst>
      <p:ext uri="{BB962C8B-B14F-4D97-AF65-F5344CB8AC3E}">
        <p14:creationId xmlns:p14="http://schemas.microsoft.com/office/powerpoint/2010/main" val="149448212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802.11k</a:t>
            </a:r>
            <a:r>
              <a:rPr lang="ja-JP" altLang="en-US" dirty="0" smtClean="0"/>
              <a:t> </a:t>
            </a:r>
            <a:r>
              <a:rPr lang="en-US" altLang="ja-JP" dirty="0" smtClean="0"/>
              <a:t>:</a:t>
            </a:r>
            <a:r>
              <a:rPr lang="ja-JP" altLang="en-US" dirty="0" smtClean="0"/>
              <a:t> 設定画面 </a:t>
            </a:r>
            <a:r>
              <a:rPr lang="en-US" altLang="ja-JP" dirty="0" smtClean="0"/>
              <a:t>(default</a:t>
            </a:r>
            <a:r>
              <a:rPr lang="ja-JP" altLang="en-US" dirty="0" smtClean="0"/>
              <a:t>値</a:t>
            </a:r>
            <a:r>
              <a:rPr lang="en-US" altLang="ja-JP" dirty="0" smtClean="0"/>
              <a:t>)</a:t>
            </a:r>
            <a:endParaRPr lang="en-US" altLang="ja-JP" dirty="0"/>
          </a:p>
        </p:txBody>
      </p:sp>
      <p:pic>
        <p:nvPicPr>
          <p:cNvPr id="4" name="Picture 3"/>
          <p:cNvPicPr>
            <a:picLocks noChangeAspect="1"/>
          </p:cNvPicPr>
          <p:nvPr/>
        </p:nvPicPr>
        <p:blipFill>
          <a:blip r:embed="rId2"/>
          <a:stretch>
            <a:fillRect/>
          </a:stretch>
        </p:blipFill>
        <p:spPr>
          <a:xfrm>
            <a:off x="431800" y="1350926"/>
            <a:ext cx="7764463" cy="3165512"/>
          </a:xfrm>
          <a:prstGeom prst="rect">
            <a:avLst/>
          </a:prstGeom>
        </p:spPr>
      </p:pic>
      <p:sp>
        <p:nvSpPr>
          <p:cNvPr id="5" name="Rectangle 4"/>
          <p:cNvSpPr/>
          <p:nvPr/>
        </p:nvSpPr>
        <p:spPr>
          <a:xfrm>
            <a:off x="1557337" y="2933682"/>
            <a:ext cx="2590800" cy="1068239"/>
          </a:xfrm>
          <a:prstGeom prst="roundRect">
            <a:avLst>
              <a:gd name="adj" fmla="val 7016"/>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ounded Rectangular Callout 5"/>
          <p:cNvSpPr/>
          <p:nvPr/>
        </p:nvSpPr>
        <p:spPr>
          <a:xfrm>
            <a:off x="4395789" y="2933682"/>
            <a:ext cx="1600610" cy="662474"/>
          </a:xfrm>
          <a:prstGeom prst="wedgeRoundRectCallout">
            <a:avLst>
              <a:gd name="adj1" fmla="val -66909"/>
              <a:gd name="adj2" fmla="val 19402"/>
              <a:gd name="adj3" fmla="val 16667"/>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Default </a:t>
            </a:r>
            <a:r>
              <a:rPr lang="ja-JP" altLang="en-US" sz="1400" dirty="0" smtClean="0"/>
              <a:t>有効で設定の手間を排除</a:t>
            </a:r>
            <a:endParaRPr lang="en-US" sz="1400" dirty="0" smtClean="0"/>
          </a:p>
        </p:txBody>
      </p:sp>
      <p:pic>
        <p:nvPicPr>
          <p:cNvPr id="7" name="図 6"/>
          <p:cNvPicPr>
            <a:picLocks noChangeAspect="1"/>
          </p:cNvPicPr>
          <p:nvPr/>
        </p:nvPicPr>
        <p:blipFill>
          <a:blip r:embed="rId3"/>
          <a:stretch>
            <a:fillRect/>
          </a:stretch>
        </p:blipFill>
        <p:spPr>
          <a:xfrm>
            <a:off x="7603177" y="0"/>
            <a:ext cx="1359526" cy="499915"/>
          </a:xfrm>
          <a:prstGeom prst="rect">
            <a:avLst/>
          </a:prstGeom>
        </p:spPr>
      </p:pic>
    </p:spTree>
    <p:extLst>
      <p:ext uri="{BB962C8B-B14F-4D97-AF65-F5344CB8AC3E}">
        <p14:creationId xmlns:p14="http://schemas.microsoft.com/office/powerpoint/2010/main" val="74197082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802.11v</a:t>
            </a:r>
            <a:r>
              <a:rPr lang="ja-JP" altLang="en-US" dirty="0" smtClean="0"/>
              <a:t> </a:t>
            </a:r>
            <a:r>
              <a:rPr lang="en-US" altLang="ja-JP" dirty="0" smtClean="0"/>
              <a:t>:</a:t>
            </a:r>
            <a:r>
              <a:rPr lang="ja-JP" altLang="en-US" dirty="0" smtClean="0"/>
              <a:t> 設定画面 </a:t>
            </a:r>
            <a:r>
              <a:rPr lang="en-US" altLang="ja-JP" dirty="0" smtClean="0"/>
              <a:t>(default</a:t>
            </a:r>
            <a:r>
              <a:rPr lang="ja-JP" altLang="en-US" dirty="0" smtClean="0"/>
              <a:t>値</a:t>
            </a:r>
            <a:r>
              <a:rPr lang="en-US" altLang="ja-JP" dirty="0" smtClean="0"/>
              <a:t>)</a:t>
            </a:r>
            <a:endParaRPr lang="en-US" altLang="ja-JP" dirty="0"/>
          </a:p>
        </p:txBody>
      </p:sp>
      <p:pic>
        <p:nvPicPr>
          <p:cNvPr id="4" name="Picture 3"/>
          <p:cNvPicPr>
            <a:picLocks noChangeAspect="1"/>
          </p:cNvPicPr>
          <p:nvPr/>
        </p:nvPicPr>
        <p:blipFill>
          <a:blip r:embed="rId2"/>
          <a:stretch>
            <a:fillRect/>
          </a:stretch>
        </p:blipFill>
        <p:spPr>
          <a:xfrm>
            <a:off x="431800" y="1350926"/>
            <a:ext cx="7764463" cy="3165512"/>
          </a:xfrm>
          <a:prstGeom prst="rect">
            <a:avLst/>
          </a:prstGeom>
        </p:spPr>
      </p:pic>
      <p:sp>
        <p:nvSpPr>
          <p:cNvPr id="5" name="Rectangle 4"/>
          <p:cNvSpPr/>
          <p:nvPr/>
        </p:nvSpPr>
        <p:spPr>
          <a:xfrm>
            <a:off x="4829175" y="2741760"/>
            <a:ext cx="2590800" cy="1068239"/>
          </a:xfrm>
          <a:prstGeom prst="roundRect">
            <a:avLst>
              <a:gd name="adj" fmla="val 7016"/>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ounded Rectangular Callout 5"/>
          <p:cNvSpPr/>
          <p:nvPr/>
        </p:nvSpPr>
        <p:spPr>
          <a:xfrm>
            <a:off x="3009901" y="3414226"/>
            <a:ext cx="1600610" cy="662474"/>
          </a:xfrm>
          <a:prstGeom prst="wedgeRoundRectCallout">
            <a:avLst>
              <a:gd name="adj1" fmla="val 63415"/>
              <a:gd name="adj2" fmla="val -33796"/>
              <a:gd name="adj3" fmla="val 16667"/>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Default </a:t>
            </a:r>
            <a:r>
              <a:rPr lang="ja-JP" altLang="en-US" sz="1400" dirty="0" smtClean="0"/>
              <a:t>有効で設定の手間を排除</a:t>
            </a:r>
            <a:endParaRPr lang="en-US" sz="1400" dirty="0" smtClean="0"/>
          </a:p>
        </p:txBody>
      </p:sp>
    </p:spTree>
    <p:extLst>
      <p:ext uri="{BB962C8B-B14F-4D97-AF65-F5344CB8AC3E}">
        <p14:creationId xmlns:p14="http://schemas.microsoft.com/office/powerpoint/2010/main" val="101882723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Fast</a:t>
            </a:r>
            <a:r>
              <a:rPr lang="ja-JP" altLang="en-US" dirty="0" smtClean="0"/>
              <a:t> </a:t>
            </a:r>
            <a:r>
              <a:rPr lang="en-US" altLang="ja-JP" dirty="0" smtClean="0"/>
              <a:t>Lane</a:t>
            </a:r>
            <a:endParaRPr kumimoji="1" lang="ja-JP" altLang="en-US" dirty="0"/>
          </a:p>
        </p:txBody>
      </p:sp>
    </p:spTree>
    <p:extLst>
      <p:ext uri="{BB962C8B-B14F-4D97-AF65-F5344CB8AC3E}">
        <p14:creationId xmlns:p14="http://schemas.microsoft.com/office/powerpoint/2010/main" val="212029907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今までの課題</a:t>
            </a:r>
            <a:endParaRPr lang="en-US" dirty="0"/>
          </a:p>
        </p:txBody>
      </p:sp>
      <p:sp>
        <p:nvSpPr>
          <p:cNvPr id="5" name="Rounded Rectangle 4"/>
          <p:cNvSpPr/>
          <p:nvPr/>
        </p:nvSpPr>
        <p:spPr>
          <a:xfrm>
            <a:off x="2893272" y="3064791"/>
            <a:ext cx="422079" cy="43073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AP</a:t>
            </a:r>
          </a:p>
        </p:txBody>
      </p:sp>
      <p:sp>
        <p:nvSpPr>
          <p:cNvPr id="12" name="Freeform 27"/>
          <p:cNvSpPr>
            <a:spLocks noChangeAspect="1" noEditPoints="1"/>
          </p:cNvSpPr>
          <p:nvPr/>
        </p:nvSpPr>
        <p:spPr bwMode="auto">
          <a:xfrm rot="10800000">
            <a:off x="2912228" y="3582218"/>
            <a:ext cx="379877" cy="260305"/>
          </a:xfrm>
          <a:custGeom>
            <a:avLst/>
            <a:gdLst>
              <a:gd name="T0" fmla="*/ 2147483647 w 479"/>
              <a:gd name="T1" fmla="*/ 2147483647 h 329"/>
              <a:gd name="T2" fmla="*/ 2147483647 w 479"/>
              <a:gd name="T3" fmla="*/ 2147483647 h 329"/>
              <a:gd name="T4" fmla="*/ 2147483647 w 479"/>
              <a:gd name="T5" fmla="*/ 2147483647 h 329"/>
              <a:gd name="T6" fmla="*/ 2147483647 w 479"/>
              <a:gd name="T7" fmla="*/ 2147483647 h 329"/>
              <a:gd name="T8" fmla="*/ 2147483647 w 479"/>
              <a:gd name="T9" fmla="*/ 2147483647 h 329"/>
              <a:gd name="T10" fmla="*/ 2147483647 w 479"/>
              <a:gd name="T11" fmla="*/ 0 h 329"/>
              <a:gd name="T12" fmla="*/ 0 w 479"/>
              <a:gd name="T13" fmla="*/ 2147483647 h 329"/>
              <a:gd name="T14" fmla="*/ 2147483647 w 479"/>
              <a:gd name="T15" fmla="*/ 2147483647 h 329"/>
              <a:gd name="T16" fmla="*/ 2147483647 w 479"/>
              <a:gd name="T17" fmla="*/ 2147483647 h 329"/>
              <a:gd name="T18" fmla="*/ 2147483647 w 479"/>
              <a:gd name="T19" fmla="*/ 2147483647 h 329"/>
              <a:gd name="T20" fmla="*/ 2147483647 w 479"/>
              <a:gd name="T21" fmla="*/ 2147483647 h 329"/>
              <a:gd name="T22" fmla="*/ 2147483647 w 479"/>
              <a:gd name="T23" fmla="*/ 0 h 329"/>
              <a:gd name="T24" fmla="*/ 2147483647 w 479"/>
              <a:gd name="T25" fmla="*/ 2147483647 h 329"/>
              <a:gd name="T26" fmla="*/ 2147483647 w 479"/>
              <a:gd name="T27" fmla="*/ 2147483647 h 329"/>
              <a:gd name="T28" fmla="*/ 2147483647 w 479"/>
              <a:gd name="T29" fmla="*/ 2147483647 h 329"/>
              <a:gd name="T30" fmla="*/ 2147483647 w 479"/>
              <a:gd name="T31" fmla="*/ 2147483647 h 329"/>
              <a:gd name="T32" fmla="*/ 2147483647 w 479"/>
              <a:gd name="T33" fmla="*/ 2147483647 h 329"/>
              <a:gd name="T34" fmla="*/ 2147483647 w 479"/>
              <a:gd name="T35" fmla="*/ 2147483647 h 329"/>
              <a:gd name="T36" fmla="*/ 2147483647 w 479"/>
              <a:gd name="T37" fmla="*/ 2147483647 h 329"/>
              <a:gd name="T38" fmla="*/ 2147483647 w 479"/>
              <a:gd name="T39" fmla="*/ 2147483647 h 329"/>
              <a:gd name="T40" fmla="*/ 2147483647 w 479"/>
              <a:gd name="T41" fmla="*/ 2147483647 h 329"/>
              <a:gd name="T42" fmla="*/ 2147483647 w 479"/>
              <a:gd name="T43" fmla="*/ 2147483647 h 329"/>
              <a:gd name="T44" fmla="*/ 2147483647 w 479"/>
              <a:gd name="T45" fmla="*/ 2147483647 h 329"/>
              <a:gd name="T46" fmla="*/ 2147483647 w 479"/>
              <a:gd name="T47" fmla="*/ 2147483647 h 329"/>
              <a:gd name="T48" fmla="*/ 2147483647 w 479"/>
              <a:gd name="T49" fmla="*/ 2147483647 h 329"/>
              <a:gd name="T50" fmla="*/ 2147483647 w 479"/>
              <a:gd name="T51" fmla="*/ 2147483647 h 3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9"/>
              <a:gd name="T79" fmla="*/ 0 h 329"/>
              <a:gd name="T80" fmla="*/ 479 w 479"/>
              <a:gd name="T81" fmla="*/ 329 h 3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52526D"/>
          </a:solidFill>
          <a:ln>
            <a:noFill/>
          </a:ln>
          <a:extLst/>
        </p:spPr>
        <p:txBody>
          <a:bodyPr>
            <a:noAutofit/>
          </a:bodyPr>
          <a:lstStyle/>
          <a:p>
            <a:endParaRPr lang="ja-JP" altLang="ja-JP" dirty="0"/>
          </a:p>
        </p:txBody>
      </p:sp>
      <p:sp>
        <p:nvSpPr>
          <p:cNvPr id="13" name="Rectangle 12"/>
          <p:cNvSpPr/>
          <p:nvPr/>
        </p:nvSpPr>
        <p:spPr>
          <a:xfrm>
            <a:off x="2509330" y="2151999"/>
            <a:ext cx="1174691" cy="30202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PoE</a:t>
            </a:r>
            <a:r>
              <a:rPr lang="en-US" sz="1000" dirty="0" smtClean="0"/>
              <a:t> Switch</a:t>
            </a:r>
            <a:endParaRPr lang="en-US" sz="1000" dirty="0"/>
          </a:p>
        </p:txBody>
      </p:sp>
      <p:sp>
        <p:nvSpPr>
          <p:cNvPr id="14" name="Rectangle 13"/>
          <p:cNvSpPr/>
          <p:nvPr/>
        </p:nvSpPr>
        <p:spPr>
          <a:xfrm>
            <a:off x="4914962" y="1222319"/>
            <a:ext cx="1387344" cy="50059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WLC</a:t>
            </a:r>
            <a:endParaRPr lang="en-US" sz="1000" dirty="0"/>
          </a:p>
        </p:txBody>
      </p:sp>
      <p:sp>
        <p:nvSpPr>
          <p:cNvPr id="15" name="Rectangle 14"/>
          <p:cNvSpPr/>
          <p:nvPr/>
        </p:nvSpPr>
        <p:spPr>
          <a:xfrm>
            <a:off x="2506806" y="1323746"/>
            <a:ext cx="1174691" cy="30202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L3 Switch</a:t>
            </a:r>
            <a:endParaRPr lang="en-US" sz="1000" dirty="0"/>
          </a:p>
        </p:txBody>
      </p:sp>
      <p:cxnSp>
        <p:nvCxnSpPr>
          <p:cNvPr id="16" name="Straight Connector 15"/>
          <p:cNvCxnSpPr>
            <a:stCxn id="13" idx="2"/>
            <a:endCxn id="5" idx="0"/>
          </p:cNvCxnSpPr>
          <p:nvPr/>
        </p:nvCxnSpPr>
        <p:spPr>
          <a:xfrm>
            <a:off x="3096676" y="2454027"/>
            <a:ext cx="7636" cy="610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5" idx="3"/>
            <a:endCxn id="14" idx="1"/>
          </p:cNvCxnSpPr>
          <p:nvPr/>
        </p:nvCxnSpPr>
        <p:spPr>
          <a:xfrm flipV="1">
            <a:off x="3681497" y="1472617"/>
            <a:ext cx="1233465" cy="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717254" y="3582218"/>
            <a:ext cx="0" cy="4626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510517" y="3601172"/>
            <a:ext cx="0" cy="462655"/>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717254" y="2602136"/>
            <a:ext cx="0" cy="462655"/>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510517" y="2602136"/>
            <a:ext cx="0" cy="462655"/>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3" name="Rounded Rectangular Callout 22"/>
          <p:cNvSpPr/>
          <p:nvPr/>
        </p:nvSpPr>
        <p:spPr>
          <a:xfrm>
            <a:off x="492071" y="3601172"/>
            <a:ext cx="1588044" cy="719924"/>
          </a:xfrm>
          <a:prstGeom prst="wedgeRoundRectCallout">
            <a:avLst>
              <a:gd name="adj1" fmla="val 84789"/>
              <a:gd name="adj2" fmla="val -23616"/>
              <a:gd name="adj3" fmla="val 1666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smtClean="0"/>
              <a:t>インフラ側で制御</a:t>
            </a:r>
            <a:endParaRPr lang="en-US" altLang="ja-JP" sz="1200" dirty="0" smtClean="0"/>
          </a:p>
          <a:p>
            <a:pPr algn="ctr"/>
            <a:r>
              <a:rPr lang="ja-JP" altLang="en-US" sz="1200" dirty="0" smtClean="0"/>
              <a:t>できていなかった</a:t>
            </a:r>
            <a:endParaRPr lang="en-US" altLang="ja-JP" sz="1200" dirty="0" smtClean="0"/>
          </a:p>
        </p:txBody>
      </p:sp>
      <p:pic>
        <p:nvPicPr>
          <p:cNvPr id="29" name="Picture 2" descr="http://www.claro.com.co/wps/wcm/connect/co/8cd52a14-52ea-447a-95d1-3ee72e75202e/TR-iphone-4S-claro.png?MOD=AJPERES&amp;CACHEID=8cd52a14-52ea-447a-95d1-3ee72e75202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905" y="4044873"/>
            <a:ext cx="568663" cy="3707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a:stCxn id="15" idx="2"/>
            <a:endCxn id="13" idx="0"/>
          </p:cNvCxnSpPr>
          <p:nvPr/>
        </p:nvCxnSpPr>
        <p:spPr>
          <a:xfrm>
            <a:off x="3094152" y="1625774"/>
            <a:ext cx="2524" cy="526225"/>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 Placeholder 1"/>
          <p:cNvSpPr>
            <a:spLocks noGrp="1"/>
          </p:cNvSpPr>
          <p:nvPr>
            <p:ph type="body" sz="quarter" idx="10"/>
          </p:nvPr>
        </p:nvSpPr>
        <p:spPr>
          <a:xfrm>
            <a:off x="4171067" y="2202659"/>
            <a:ext cx="4736713" cy="1514654"/>
          </a:xfrm>
        </p:spPr>
        <p:txBody>
          <a:bodyPr/>
          <a:lstStyle/>
          <a:p>
            <a:pPr>
              <a:buFont typeface="Wingdings" charset="2"/>
              <a:buChar char="v"/>
            </a:pPr>
            <a:r>
              <a:rPr lang="ja-JP" altLang="en-US" dirty="0" smtClean="0"/>
              <a:t>デバイスからA</a:t>
            </a:r>
            <a:r>
              <a:rPr lang="en-US" altLang="ja-JP" dirty="0" smtClean="0"/>
              <a:t>P</a:t>
            </a:r>
            <a:r>
              <a:rPr lang="ja-JP" altLang="en-US" dirty="0" smtClean="0"/>
              <a:t>への上がりのパケットにマーキングがインフラ側では制御できない</a:t>
            </a:r>
            <a:endParaRPr lang="en-US" altLang="ja-JP" dirty="0" smtClean="0"/>
          </a:p>
          <a:p>
            <a:pPr>
              <a:buFont typeface="Wingdings" charset="2"/>
              <a:buChar char="v"/>
            </a:pPr>
            <a:r>
              <a:rPr lang="ja-JP" altLang="en-US" dirty="0" smtClean="0"/>
              <a:t>アプリケーションを識別してマーキングしないといけない</a:t>
            </a:r>
            <a:endParaRPr lang="en-US" altLang="ja-JP" dirty="0" smtClean="0"/>
          </a:p>
          <a:p>
            <a:pPr>
              <a:buFont typeface="Wingdings" charset="2"/>
              <a:buChar char="v"/>
            </a:pPr>
            <a:r>
              <a:rPr lang="ja-JP" altLang="en-US" dirty="0" smtClean="0"/>
              <a:t>Q</a:t>
            </a:r>
            <a:r>
              <a:rPr lang="en-US" altLang="ja-JP" dirty="0" err="1" smtClean="0"/>
              <a:t>oS</a:t>
            </a:r>
            <a:r>
              <a:rPr lang="ja-JP" altLang="en-US" dirty="0" smtClean="0"/>
              <a:t>の設定は煩雑</a:t>
            </a:r>
            <a:endParaRPr lang="en-US" dirty="0"/>
          </a:p>
        </p:txBody>
      </p:sp>
    </p:spTree>
    <p:extLst>
      <p:ext uri="{BB962C8B-B14F-4D97-AF65-F5344CB8AC3E}">
        <p14:creationId xmlns:p14="http://schemas.microsoft.com/office/powerpoint/2010/main" val="402256989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アジェンダ</a:t>
            </a:r>
            <a:endParaRPr kumimoji="1" lang="ja-JP" altLang="en-US" dirty="0"/>
          </a:p>
        </p:txBody>
      </p:sp>
      <p:sp>
        <p:nvSpPr>
          <p:cNvPr id="3" name="テキスト ボックス 2"/>
          <p:cNvSpPr txBox="1"/>
          <p:nvPr/>
        </p:nvSpPr>
        <p:spPr>
          <a:xfrm>
            <a:off x="1417320" y="979733"/>
            <a:ext cx="5867400" cy="409342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kumimoji="1" lang="en-US" altLang="ja-JP" sz="2000" dirty="0" smtClean="0">
                <a:latin typeface="+mn-ea"/>
                <a:ea typeface="+mn-ea"/>
              </a:rPr>
              <a:t>Apple</a:t>
            </a:r>
            <a:r>
              <a:rPr kumimoji="1" lang="ja-JP" altLang="en-US" sz="2000" dirty="0" smtClean="0">
                <a:latin typeface="+mn-ea"/>
                <a:ea typeface="+mn-ea"/>
              </a:rPr>
              <a:t> パートナシップ</a:t>
            </a:r>
            <a:endParaRPr kumimoji="1" lang="en-US" altLang="ja-JP" sz="2000" dirty="0" smtClean="0">
              <a:latin typeface="+mn-ea"/>
              <a:ea typeface="+mn-ea"/>
            </a:endParaRPr>
          </a:p>
          <a:p>
            <a:pPr marL="457200" indent="-457200">
              <a:lnSpc>
                <a:spcPct val="150000"/>
              </a:lnSpc>
              <a:buFont typeface="Wingdings" panose="05000000000000000000" pitchFamily="2" charset="2"/>
              <a:buChar char="ü"/>
            </a:pPr>
            <a:r>
              <a:rPr kumimoji="1" lang="en-US" altLang="ja-JP" sz="2000" dirty="0" err="1" smtClean="0">
                <a:latin typeface="+mn-ea"/>
                <a:ea typeface="+mn-ea"/>
              </a:rPr>
              <a:t>AireOS</a:t>
            </a:r>
            <a:r>
              <a:rPr kumimoji="1" lang="ja-JP" altLang="en-US" sz="2000" dirty="0" smtClean="0">
                <a:latin typeface="+mn-ea"/>
                <a:ea typeface="+mn-ea"/>
              </a:rPr>
              <a:t> </a:t>
            </a:r>
            <a:r>
              <a:rPr kumimoji="1" lang="en-US" altLang="ja-JP" sz="2000" dirty="0" smtClean="0">
                <a:latin typeface="+mn-ea"/>
                <a:ea typeface="+mn-ea"/>
              </a:rPr>
              <a:t>8.3MR1</a:t>
            </a:r>
            <a:r>
              <a:rPr kumimoji="1" lang="ja-JP" altLang="en-US" sz="2000" dirty="0" smtClean="0">
                <a:latin typeface="+mn-ea"/>
                <a:ea typeface="+mn-ea"/>
              </a:rPr>
              <a:t> </a:t>
            </a:r>
            <a:endParaRPr kumimoji="1" lang="en-US" altLang="ja-JP" sz="2000" dirty="0" smtClean="0">
              <a:latin typeface="+mn-ea"/>
              <a:ea typeface="+mn-ea"/>
            </a:endParaRPr>
          </a:p>
          <a:p>
            <a:pPr marL="457200" indent="-457200">
              <a:lnSpc>
                <a:spcPct val="150000"/>
              </a:lnSpc>
              <a:buFont typeface="Wingdings" panose="05000000000000000000" pitchFamily="2" charset="2"/>
              <a:buChar char="ü"/>
            </a:pPr>
            <a:r>
              <a:rPr kumimoji="1" lang="en-US" altLang="ja-JP" sz="2000" dirty="0" smtClean="0">
                <a:latin typeface="+mn-ea"/>
                <a:ea typeface="+mn-ea"/>
              </a:rPr>
              <a:t>Mobility</a:t>
            </a:r>
            <a:r>
              <a:rPr kumimoji="1" lang="ja-JP" altLang="en-US" sz="2000" dirty="0" smtClean="0">
                <a:latin typeface="+mn-ea"/>
                <a:ea typeface="+mn-ea"/>
              </a:rPr>
              <a:t> </a:t>
            </a:r>
            <a:r>
              <a:rPr kumimoji="1" lang="en-US" altLang="ja-JP" sz="2000" dirty="0" smtClean="0">
                <a:latin typeface="+mn-ea"/>
                <a:ea typeface="+mn-ea"/>
              </a:rPr>
              <a:t>Express</a:t>
            </a:r>
            <a:r>
              <a:rPr kumimoji="1" lang="ja-JP" altLang="en-US" sz="2000" dirty="0" smtClean="0">
                <a:latin typeface="+mn-ea"/>
                <a:ea typeface="+mn-ea"/>
              </a:rPr>
              <a:t> </a:t>
            </a:r>
            <a:r>
              <a:rPr kumimoji="1" lang="en-US" altLang="ja-JP" sz="2000" dirty="0" smtClean="0">
                <a:latin typeface="+mn-ea"/>
                <a:ea typeface="+mn-ea"/>
              </a:rPr>
              <a:t>Solution</a:t>
            </a:r>
            <a:r>
              <a:rPr kumimoji="1" lang="ja-JP" altLang="en-US" sz="2000" dirty="0">
                <a:latin typeface="+mn-ea"/>
                <a:ea typeface="+mn-ea"/>
              </a:rPr>
              <a:t>　</a:t>
            </a:r>
            <a:r>
              <a:rPr kumimoji="1" lang="ja-JP" altLang="en-US" sz="2000" dirty="0" smtClean="0">
                <a:latin typeface="+mn-ea"/>
                <a:ea typeface="+mn-ea"/>
              </a:rPr>
              <a:t>　　 </a:t>
            </a:r>
            <a:endParaRPr kumimoji="1" lang="en-US" altLang="ja-JP" sz="2000" dirty="0" smtClean="0">
              <a:latin typeface="+mn-ea"/>
              <a:ea typeface="+mn-ea"/>
            </a:endParaRPr>
          </a:p>
          <a:p>
            <a:pPr marL="457200" indent="-457200">
              <a:lnSpc>
                <a:spcPct val="150000"/>
              </a:lnSpc>
              <a:buFont typeface="Wingdings" panose="05000000000000000000" pitchFamily="2" charset="2"/>
              <a:buChar char="ü"/>
            </a:pPr>
            <a:r>
              <a:rPr kumimoji="1" lang="en-US" altLang="ja-JP" sz="2000" dirty="0" smtClean="0">
                <a:latin typeface="+mn-ea"/>
                <a:ea typeface="+mn-ea"/>
              </a:rPr>
              <a:t>Outdoor</a:t>
            </a:r>
            <a:r>
              <a:rPr kumimoji="1" lang="ja-JP" altLang="en-US" sz="2000" dirty="0" smtClean="0">
                <a:latin typeface="+mn-ea"/>
                <a:ea typeface="+mn-ea"/>
              </a:rPr>
              <a:t> </a:t>
            </a:r>
            <a:r>
              <a:rPr kumimoji="1" lang="en-US" altLang="ja-JP" sz="2000" dirty="0" smtClean="0">
                <a:latin typeface="+mn-ea"/>
                <a:ea typeface="+mn-ea"/>
              </a:rPr>
              <a:t>AP1560</a:t>
            </a:r>
          </a:p>
          <a:p>
            <a:pPr marL="457200" indent="-457200">
              <a:lnSpc>
                <a:spcPct val="150000"/>
              </a:lnSpc>
              <a:buFont typeface="Wingdings" panose="05000000000000000000" pitchFamily="2" charset="2"/>
              <a:buChar char="ü"/>
            </a:pPr>
            <a:r>
              <a:rPr kumimoji="1" lang="en-US" altLang="ja-JP" sz="2000" dirty="0" smtClean="0">
                <a:latin typeface="+mn-ea"/>
                <a:ea typeface="+mn-ea"/>
              </a:rPr>
              <a:t>PI3.</a:t>
            </a:r>
            <a:r>
              <a:rPr kumimoji="1" lang="ja-JP" altLang="en-US" sz="2000" dirty="0" err="1" smtClean="0">
                <a:latin typeface="+mn-ea"/>
                <a:ea typeface="+mn-ea"/>
              </a:rPr>
              <a:t>ｘ</a:t>
            </a:r>
            <a:endParaRPr kumimoji="1" lang="en-US" altLang="ja-JP" sz="2000" dirty="0" smtClean="0">
              <a:latin typeface="+mn-ea"/>
              <a:ea typeface="+mn-ea"/>
            </a:endParaRPr>
          </a:p>
          <a:p>
            <a:pPr marL="457200" indent="-457200">
              <a:lnSpc>
                <a:spcPct val="150000"/>
              </a:lnSpc>
              <a:buFont typeface="Wingdings" panose="05000000000000000000" pitchFamily="2" charset="2"/>
              <a:buChar char="ü"/>
            </a:pPr>
            <a:r>
              <a:rPr kumimoji="1" lang="en-US" altLang="ja-JP" sz="2000" dirty="0" smtClean="0">
                <a:latin typeface="+mn-ea"/>
                <a:ea typeface="+mn-ea"/>
              </a:rPr>
              <a:t>CMX</a:t>
            </a:r>
            <a:r>
              <a:rPr kumimoji="1" lang="ja-JP" altLang="en-US" sz="2000" dirty="0" smtClean="0">
                <a:latin typeface="+mn-ea"/>
                <a:ea typeface="+mn-ea"/>
              </a:rPr>
              <a:t> </a:t>
            </a:r>
            <a:r>
              <a:rPr kumimoji="1" lang="en-US" altLang="ja-JP" sz="2000" dirty="0" smtClean="0">
                <a:latin typeface="+mn-ea"/>
                <a:ea typeface="+mn-ea"/>
              </a:rPr>
              <a:t>Cloud</a:t>
            </a:r>
            <a:endParaRPr kumimoji="1" lang="en-US" altLang="ja-JP" sz="2000" dirty="0">
              <a:latin typeface="+mn-ea"/>
              <a:ea typeface="+mn-ea"/>
            </a:endParaRPr>
          </a:p>
          <a:p>
            <a:pPr marL="457200" indent="-457200">
              <a:lnSpc>
                <a:spcPct val="150000"/>
              </a:lnSpc>
              <a:buFont typeface="Wingdings" panose="05000000000000000000" pitchFamily="2" charset="2"/>
              <a:buChar char="ü"/>
            </a:pPr>
            <a:r>
              <a:rPr kumimoji="1" lang="ja-JP" altLang="en-US" sz="2000" dirty="0" smtClean="0">
                <a:latin typeface="+mn-ea"/>
                <a:ea typeface="+mn-ea"/>
              </a:rPr>
              <a:t>コントローラ</a:t>
            </a:r>
            <a:r>
              <a:rPr kumimoji="1" lang="ja-JP" altLang="en-US" sz="2000" dirty="0">
                <a:latin typeface="+mn-ea"/>
                <a:ea typeface="+mn-ea"/>
              </a:rPr>
              <a:t>　</a:t>
            </a:r>
            <a:r>
              <a:rPr kumimoji="1" lang="ja-JP" altLang="en-US" sz="2000" dirty="0" smtClean="0">
                <a:latin typeface="+mn-ea"/>
                <a:ea typeface="+mn-ea"/>
              </a:rPr>
              <a:t>ポジショニング</a:t>
            </a:r>
            <a:endParaRPr kumimoji="1" lang="en-US" altLang="ja-JP" sz="2000" dirty="0">
              <a:latin typeface="+mn-ea"/>
              <a:ea typeface="+mn-ea"/>
            </a:endParaRPr>
          </a:p>
          <a:p>
            <a:pPr marL="457200" indent="-457200">
              <a:lnSpc>
                <a:spcPct val="150000"/>
              </a:lnSpc>
              <a:buFont typeface="Wingdings" panose="05000000000000000000" pitchFamily="2" charset="2"/>
              <a:buChar char="ü"/>
            </a:pPr>
            <a:r>
              <a:rPr kumimoji="1" lang="ja-JP" altLang="en-US" sz="2000" dirty="0" smtClean="0">
                <a:latin typeface="+mn-ea"/>
                <a:ea typeface="+mn-ea"/>
              </a:rPr>
              <a:t>キャンペーン</a:t>
            </a:r>
            <a:endParaRPr kumimoji="1" lang="en-US" altLang="ja-JP" sz="2000" dirty="0" smtClean="0">
              <a:latin typeface="+mn-ea"/>
              <a:ea typeface="+mn-ea"/>
            </a:endParaRPr>
          </a:p>
          <a:p>
            <a:pPr marL="342900" indent="-342900">
              <a:buFont typeface="Wingdings" panose="05000000000000000000" pitchFamily="2" charset="2"/>
              <a:buChar char="ü"/>
            </a:pPr>
            <a:endParaRPr kumimoji="1" lang="ja-JP" altLang="en-US" sz="2000" dirty="0">
              <a:latin typeface="+mn-ea"/>
              <a:ea typeface="+mn-ea"/>
            </a:endParaRPr>
          </a:p>
        </p:txBody>
      </p:sp>
    </p:spTree>
    <p:extLst>
      <p:ext uri="{BB962C8B-B14F-4D97-AF65-F5344CB8AC3E}">
        <p14:creationId xmlns:p14="http://schemas.microsoft.com/office/powerpoint/2010/main" val="291490188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buFont typeface="Wingdings" charset="2"/>
              <a:buChar char="²"/>
            </a:pPr>
            <a:r>
              <a:rPr lang="ja-JP" altLang="en-US" dirty="0" smtClean="0"/>
              <a:t>デバイスからA</a:t>
            </a:r>
            <a:r>
              <a:rPr lang="en-US" altLang="ja-JP" dirty="0" smtClean="0"/>
              <a:t>P</a:t>
            </a:r>
            <a:r>
              <a:rPr lang="ja-JP" altLang="en-US" dirty="0" smtClean="0"/>
              <a:t>への上がりのパケットにマーキングが可能</a:t>
            </a:r>
            <a:endParaRPr lang="en-US" altLang="ja-JP" dirty="0" smtClean="0"/>
          </a:p>
          <a:p>
            <a:pPr>
              <a:buFont typeface="Wingdings" charset="2"/>
              <a:buChar char="²"/>
            </a:pPr>
            <a:r>
              <a:rPr lang="ja-JP" altLang="en-US" dirty="0" smtClean="0"/>
              <a:t>アプリ毎、アプリの中身（</a:t>
            </a:r>
            <a:r>
              <a:rPr lang="en-US" altLang="ja-JP" dirty="0" smtClean="0"/>
              <a:t>Voice, Video</a:t>
            </a:r>
            <a:r>
              <a:rPr lang="en-US" altLang="en-US" dirty="0" smtClean="0"/>
              <a:t>)</a:t>
            </a:r>
            <a:r>
              <a:rPr lang="ja-JP" altLang="en-US" dirty="0" smtClean="0"/>
              <a:t>レベルの制御が可能</a:t>
            </a:r>
            <a:endParaRPr lang="en-US" altLang="ja-JP" dirty="0" smtClean="0"/>
          </a:p>
          <a:p>
            <a:pPr>
              <a:buFont typeface="Wingdings" charset="2"/>
              <a:buChar char="²"/>
            </a:pPr>
            <a:r>
              <a:rPr lang="ja-JP" altLang="en-US" dirty="0" smtClean="0"/>
              <a:t>Q</a:t>
            </a:r>
            <a:r>
              <a:rPr lang="en-US" altLang="ja-JP" dirty="0" err="1" smtClean="0"/>
              <a:t>oS</a:t>
            </a:r>
            <a:r>
              <a:rPr lang="ja-JP" altLang="en-US" dirty="0" smtClean="0"/>
              <a:t>の設定はチェックを入れるだけで自動反映</a:t>
            </a:r>
            <a:endParaRPr lang="en-US" dirty="0"/>
          </a:p>
        </p:txBody>
      </p:sp>
      <p:sp>
        <p:nvSpPr>
          <p:cNvPr id="3" name="Title 2"/>
          <p:cNvSpPr>
            <a:spLocks noGrp="1"/>
          </p:cNvSpPr>
          <p:nvPr>
            <p:ph type="title"/>
          </p:nvPr>
        </p:nvSpPr>
        <p:spPr/>
        <p:txBody>
          <a:bodyPr/>
          <a:lstStyle/>
          <a:p>
            <a:r>
              <a:rPr lang="en-US" altLang="ja-JP" dirty="0" smtClean="0"/>
              <a:t>Fast</a:t>
            </a:r>
            <a:r>
              <a:rPr lang="ja-JP" altLang="en-US" dirty="0" smtClean="0"/>
              <a:t> </a:t>
            </a:r>
            <a:r>
              <a:rPr lang="en-US" altLang="ja-JP" dirty="0" smtClean="0"/>
              <a:t>Lane</a:t>
            </a:r>
            <a:r>
              <a:rPr lang="ja-JP" altLang="en-US" dirty="0" smtClean="0"/>
              <a:t>の場合</a:t>
            </a:r>
            <a:endParaRPr lang="en-US" dirty="0"/>
          </a:p>
        </p:txBody>
      </p:sp>
    </p:spTree>
    <p:extLst>
      <p:ext uri="{BB962C8B-B14F-4D97-AF65-F5344CB8AC3E}">
        <p14:creationId xmlns:p14="http://schemas.microsoft.com/office/powerpoint/2010/main" val="247172536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Apple</a:t>
            </a:r>
            <a:r>
              <a:rPr lang="ja-JP" altLang="en-US" dirty="0" smtClean="0"/>
              <a:t>デバイスが</a:t>
            </a:r>
            <a:r>
              <a:rPr lang="en-US" altLang="ja-JP" dirty="0" smtClean="0"/>
              <a:t>Cisco</a:t>
            </a:r>
            <a:r>
              <a:rPr lang="ja-JP" altLang="en-US" dirty="0" smtClean="0"/>
              <a:t>ワイヤレスネットワークに接続する際、</a:t>
            </a:r>
            <a:r>
              <a:rPr lang="en-US" altLang="ja-JP" dirty="0" smtClean="0"/>
              <a:t>Fast</a:t>
            </a:r>
            <a:r>
              <a:rPr lang="ja-JP" altLang="en-US" dirty="0" smtClean="0"/>
              <a:t> </a:t>
            </a:r>
            <a:r>
              <a:rPr lang="en-US" altLang="ja-JP" dirty="0"/>
              <a:t>L</a:t>
            </a:r>
            <a:r>
              <a:rPr lang="en-US" altLang="ja-JP" dirty="0" smtClean="0"/>
              <a:t>ane</a:t>
            </a:r>
            <a:r>
              <a:rPr lang="ja-JP" altLang="en-US" dirty="0" smtClean="0"/>
              <a:t>はどう動作するのか</a:t>
            </a:r>
            <a:r>
              <a:rPr lang="en-US" altLang="ja-JP" dirty="0" smtClean="0"/>
              <a:t>?</a:t>
            </a:r>
            <a:endParaRPr lang="en-US" dirty="0"/>
          </a:p>
        </p:txBody>
      </p:sp>
      <p:grpSp>
        <p:nvGrpSpPr>
          <p:cNvPr id="29" name="Group 28"/>
          <p:cNvGrpSpPr/>
          <p:nvPr/>
        </p:nvGrpSpPr>
        <p:grpSpPr>
          <a:xfrm>
            <a:off x="2564164" y="2900026"/>
            <a:ext cx="4398479" cy="2158572"/>
            <a:chOff x="2937622" y="3866701"/>
            <a:chExt cx="5864639" cy="2878096"/>
          </a:xfrm>
        </p:grpSpPr>
        <p:pic>
          <p:nvPicPr>
            <p:cNvPr id="13" name="Picture 12"/>
            <p:cNvPicPr>
              <a:picLocks noChangeAspect="1"/>
            </p:cNvPicPr>
            <p:nvPr/>
          </p:nvPicPr>
          <p:blipFill>
            <a:blip r:embed="rId3"/>
            <a:stretch>
              <a:fillRect/>
            </a:stretch>
          </p:blipFill>
          <p:spPr>
            <a:xfrm>
              <a:off x="2937622" y="4459179"/>
              <a:ext cx="5864639" cy="2237222"/>
            </a:xfrm>
            <a:prstGeom prst="rect">
              <a:avLst/>
            </a:prstGeom>
          </p:spPr>
        </p:pic>
        <p:sp>
          <p:nvSpPr>
            <p:cNvPr id="17" name="TextBox 16"/>
            <p:cNvSpPr txBox="1"/>
            <p:nvPr/>
          </p:nvSpPr>
          <p:spPr>
            <a:xfrm>
              <a:off x="3144075" y="6294405"/>
              <a:ext cx="1195199" cy="307776"/>
            </a:xfrm>
            <a:prstGeom prst="rect">
              <a:avLst/>
            </a:prstGeom>
            <a:noFill/>
          </p:spPr>
          <p:txBody>
            <a:bodyPr wrap="none" rtlCol="0">
              <a:spAutoFit/>
            </a:bodyPr>
            <a:lstStyle/>
            <a:p>
              <a:pPr defTabSz="685800" fontAlgn="auto">
                <a:spcBef>
                  <a:spcPts val="0"/>
                </a:spcBef>
                <a:spcAft>
                  <a:spcPts val="0"/>
                </a:spcAft>
              </a:pPr>
              <a:r>
                <a:rPr lang="en-US" sz="900" b="1" u="sng" dirty="0">
                  <a:solidFill>
                    <a:srgbClr val="676767"/>
                  </a:solidFill>
                  <a:latin typeface="Arial"/>
                </a:rPr>
                <a:t>Apple iOS 10</a:t>
              </a:r>
            </a:p>
          </p:txBody>
        </p:sp>
        <p:sp>
          <p:nvSpPr>
            <p:cNvPr id="18" name="TextBox 17"/>
            <p:cNvSpPr txBox="1"/>
            <p:nvPr/>
          </p:nvSpPr>
          <p:spPr>
            <a:xfrm>
              <a:off x="7078057" y="6437021"/>
              <a:ext cx="1485877" cy="307776"/>
            </a:xfrm>
            <a:prstGeom prst="rect">
              <a:avLst/>
            </a:prstGeom>
            <a:noFill/>
          </p:spPr>
          <p:txBody>
            <a:bodyPr wrap="none" rtlCol="0">
              <a:spAutoFit/>
            </a:bodyPr>
            <a:lstStyle/>
            <a:p>
              <a:pPr defTabSz="685800" fontAlgn="auto">
                <a:spcBef>
                  <a:spcPts val="0"/>
                </a:spcBef>
                <a:spcAft>
                  <a:spcPts val="0"/>
                </a:spcAft>
              </a:pPr>
              <a:r>
                <a:rPr lang="en-US" sz="900" b="1" u="sng" dirty="0">
                  <a:solidFill>
                    <a:srgbClr val="676767"/>
                  </a:solidFill>
                  <a:latin typeface="Arial"/>
                </a:rPr>
                <a:t>Cisco AireOS 8.3</a:t>
              </a:r>
            </a:p>
          </p:txBody>
        </p:sp>
        <p:grpSp>
          <p:nvGrpSpPr>
            <p:cNvPr id="28" name="Group 27"/>
            <p:cNvGrpSpPr/>
            <p:nvPr/>
          </p:nvGrpSpPr>
          <p:grpSpPr>
            <a:xfrm>
              <a:off x="3208994" y="3996809"/>
              <a:ext cx="1077260" cy="1189300"/>
              <a:chOff x="477826" y="3904090"/>
              <a:chExt cx="1077260" cy="1189300"/>
            </a:xfrm>
          </p:grpSpPr>
          <p:sp>
            <p:nvSpPr>
              <p:cNvPr id="21" name="Curved Down Arrow 20"/>
              <p:cNvSpPr/>
              <p:nvPr/>
            </p:nvSpPr>
            <p:spPr>
              <a:xfrm rot="7929844" flipV="1">
                <a:off x="184483" y="4197433"/>
                <a:ext cx="1189300" cy="602614"/>
              </a:xfrm>
              <a:prstGeom prst="curvedDownArrow">
                <a:avLst>
                  <a:gd name="adj1" fmla="val 17850"/>
                  <a:gd name="adj2" fmla="val 68681"/>
                  <a:gd name="adj3" fmla="val 2855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676767"/>
                  </a:solidFill>
                </a:endParaRPr>
              </a:p>
            </p:txBody>
          </p:sp>
          <p:pic>
            <p:nvPicPr>
              <p:cNvPr id="24" name="Picture 23"/>
              <p:cNvPicPr>
                <a:picLocks noChangeAspect="1"/>
              </p:cNvPicPr>
              <p:nvPr/>
            </p:nvPicPr>
            <p:blipFill rotWithShape="1">
              <a:blip r:embed="rId4"/>
              <a:srcRect l="36757" t="62043"/>
              <a:stretch/>
            </p:blipFill>
            <p:spPr>
              <a:xfrm>
                <a:off x="1130967" y="3994484"/>
                <a:ext cx="424119" cy="437354"/>
              </a:xfrm>
              <a:prstGeom prst="rect">
                <a:avLst/>
              </a:prstGeom>
            </p:spPr>
          </p:pic>
        </p:grpSp>
        <p:grpSp>
          <p:nvGrpSpPr>
            <p:cNvPr id="26" name="Group 25"/>
            <p:cNvGrpSpPr/>
            <p:nvPr/>
          </p:nvGrpSpPr>
          <p:grpSpPr>
            <a:xfrm>
              <a:off x="7105489" y="3866701"/>
              <a:ext cx="1038514" cy="1280558"/>
              <a:chOff x="4374321" y="3773982"/>
              <a:chExt cx="1038514" cy="1280558"/>
            </a:xfrm>
          </p:grpSpPr>
          <p:sp>
            <p:nvSpPr>
              <p:cNvPr id="22" name="Curved Down Arrow 21"/>
              <p:cNvSpPr/>
              <p:nvPr/>
            </p:nvSpPr>
            <p:spPr>
              <a:xfrm rot="2950108">
                <a:off x="4499291" y="4140996"/>
                <a:ext cx="1280558" cy="546530"/>
              </a:xfrm>
              <a:prstGeom prst="curvedDownArrow">
                <a:avLst>
                  <a:gd name="adj1" fmla="val 17850"/>
                  <a:gd name="adj2" fmla="val 68681"/>
                  <a:gd name="adj3" fmla="val 2855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676767"/>
                  </a:solidFill>
                </a:endParaRPr>
              </a:p>
            </p:txBody>
          </p:sp>
          <p:pic>
            <p:nvPicPr>
              <p:cNvPr id="27" name="Picture 26"/>
              <p:cNvPicPr>
                <a:picLocks noChangeAspect="1"/>
              </p:cNvPicPr>
              <p:nvPr/>
            </p:nvPicPr>
            <p:blipFill rotWithShape="1">
              <a:blip r:embed="rId4"/>
              <a:srcRect l="36757" t="62043"/>
              <a:stretch/>
            </p:blipFill>
            <p:spPr>
              <a:xfrm rot="7774543">
                <a:off x="4380938" y="3937731"/>
                <a:ext cx="424119" cy="437354"/>
              </a:xfrm>
              <a:prstGeom prst="rect">
                <a:avLst/>
              </a:prstGeom>
            </p:spPr>
          </p:pic>
        </p:grpSp>
      </p:grpSp>
      <p:sp>
        <p:nvSpPr>
          <p:cNvPr id="30" name="Rounded Rectangular Callout 29"/>
          <p:cNvSpPr/>
          <p:nvPr/>
        </p:nvSpPr>
        <p:spPr>
          <a:xfrm>
            <a:off x="1040597" y="2325888"/>
            <a:ext cx="1907726" cy="684751"/>
          </a:xfrm>
          <a:prstGeom prst="wedgeRoundRectCallout">
            <a:avLst>
              <a:gd name="adj1" fmla="val 47830"/>
              <a:gd name="adj2" fmla="val 73530"/>
              <a:gd name="adj3" fmla="val 16667"/>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3500000" scaled="1"/>
            <a:tileRect/>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spcBef>
                <a:spcPts val="0"/>
              </a:spcBef>
              <a:spcAft>
                <a:spcPts val="0"/>
              </a:spcAft>
            </a:pPr>
            <a:endParaRPr lang="en-US" sz="900" dirty="0">
              <a:solidFill>
                <a:srgbClr val="FFFFFF"/>
              </a:solidFill>
            </a:endParaRPr>
          </a:p>
        </p:txBody>
      </p:sp>
      <p:sp>
        <p:nvSpPr>
          <p:cNvPr id="31" name="Rectangle 30"/>
          <p:cNvSpPr/>
          <p:nvPr/>
        </p:nvSpPr>
        <p:spPr>
          <a:xfrm>
            <a:off x="1485091" y="2468890"/>
            <a:ext cx="1631852" cy="415498"/>
          </a:xfrm>
          <a:prstGeom prst="rect">
            <a:avLst/>
          </a:prstGeom>
        </p:spPr>
        <p:txBody>
          <a:bodyPr wrap="square">
            <a:spAutoFit/>
          </a:bodyPr>
          <a:lstStyle/>
          <a:p>
            <a:pPr defTabSz="685800" fontAlgn="auto">
              <a:spcBef>
                <a:spcPts val="0"/>
              </a:spcBef>
              <a:spcAft>
                <a:spcPts val="0"/>
              </a:spcAft>
            </a:pPr>
            <a:r>
              <a:rPr lang="en-US" sz="2100" b="1" dirty="0">
                <a:solidFill>
                  <a:srgbClr val="676767"/>
                </a:solidFill>
                <a:latin typeface="Arial"/>
              </a:rPr>
              <a:t>Aloha!</a:t>
            </a:r>
          </a:p>
        </p:txBody>
      </p:sp>
      <p:pic>
        <p:nvPicPr>
          <p:cNvPr id="35" name="Picture 34"/>
          <p:cNvPicPr>
            <a:picLocks noChangeAspect="1"/>
          </p:cNvPicPr>
          <p:nvPr/>
        </p:nvPicPr>
        <p:blipFill>
          <a:blip r:embed="rId5"/>
          <a:stretch>
            <a:fillRect/>
          </a:stretch>
        </p:blipFill>
        <p:spPr>
          <a:xfrm>
            <a:off x="4020222" y="4076596"/>
            <a:ext cx="933780" cy="351797"/>
          </a:xfrm>
          <a:prstGeom prst="rect">
            <a:avLst/>
          </a:prstGeom>
        </p:spPr>
      </p:pic>
      <p:sp>
        <p:nvSpPr>
          <p:cNvPr id="2" name="Rectangle 1"/>
          <p:cNvSpPr/>
          <p:nvPr/>
        </p:nvSpPr>
        <p:spPr>
          <a:xfrm>
            <a:off x="773839" y="1317109"/>
            <a:ext cx="7276298" cy="830997"/>
          </a:xfrm>
          <a:prstGeom prst="rect">
            <a:avLst/>
          </a:prstGeom>
        </p:spPr>
        <p:txBody>
          <a:bodyPr wrap="square">
            <a:spAutoFit/>
          </a:bodyPr>
          <a:lstStyle/>
          <a:p>
            <a:pPr algn="ctr" defTabSz="685800" fontAlgn="auto">
              <a:spcBef>
                <a:spcPts val="0"/>
              </a:spcBef>
              <a:spcAft>
                <a:spcPts val="0"/>
              </a:spcAft>
            </a:pPr>
            <a:r>
              <a:rPr lang="en-US" sz="2400" dirty="0">
                <a:solidFill>
                  <a:srgbClr val="1F497D"/>
                </a:solidFill>
                <a:latin typeface="Arial"/>
                <a:cs typeface="Times New Roman" panose="02020603050405020304" pitchFamily="18" charset="0"/>
              </a:rPr>
              <a:t>iOS 10 </a:t>
            </a:r>
            <a:r>
              <a:rPr lang="ja-JP" altLang="en-US"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rPr>
              <a:t>デバイスと</a:t>
            </a:r>
            <a:r>
              <a:rPr lang="en-US" sz="2400" dirty="0">
                <a:solidFill>
                  <a:srgbClr val="1F497D"/>
                </a:solidFill>
                <a:latin typeface="Arial"/>
                <a:cs typeface="Times New Roman" panose="02020603050405020304" pitchFamily="18" charset="0"/>
              </a:rPr>
              <a:t> Cisco </a:t>
            </a:r>
            <a:r>
              <a:rPr lang="ja-JP" altLang="en-US"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rPr>
              <a:t>アクセスポイントは</a:t>
            </a:r>
            <a:endParaRPr lang="en-US" altLang="ja-JP"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defTabSz="685800" fontAlgn="auto">
              <a:spcBef>
                <a:spcPts val="0"/>
              </a:spcBef>
              <a:spcAft>
                <a:spcPts val="0"/>
              </a:spcAft>
            </a:pPr>
            <a:r>
              <a:rPr lang="ja-JP" altLang="en-US"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rPr>
              <a:t>お互いを認識するための</a:t>
            </a:r>
            <a:r>
              <a:rPr lang="en-US" sz="2400" dirty="0">
                <a:solidFill>
                  <a:srgbClr val="1F497D"/>
                </a:solidFill>
                <a:latin typeface="Arial"/>
                <a:cs typeface="Times New Roman" panose="02020603050405020304" pitchFamily="18" charset="0"/>
              </a:rPr>
              <a:t> “</a:t>
            </a:r>
            <a:r>
              <a:rPr lang="ja-JP" altLang="en-US"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rPr>
              <a:t>ハンドシェイク</a:t>
            </a:r>
            <a:r>
              <a:rPr lang="en-US" sz="2400" dirty="0">
                <a:solidFill>
                  <a:srgbClr val="1F497D"/>
                </a:solidFill>
                <a:latin typeface="Arial"/>
                <a:cs typeface="Times New Roman" panose="02020603050405020304" pitchFamily="18" charset="0"/>
              </a:rPr>
              <a:t>” </a:t>
            </a:r>
            <a:r>
              <a:rPr lang="ja-JP" altLang="en-US" sz="2400" dirty="0">
                <a:solidFill>
                  <a:srgbClr val="1F497D"/>
                </a:solidFill>
                <a:latin typeface="ＭＳ Ｐゴシック" panose="020B0600070205080204" pitchFamily="50" charset="-128"/>
                <a:ea typeface="ＭＳ Ｐゴシック" panose="020B0600070205080204" pitchFamily="50" charset="-128"/>
                <a:cs typeface="Times New Roman" panose="02020603050405020304" pitchFamily="18" charset="0"/>
              </a:rPr>
              <a:t>を行う</a:t>
            </a:r>
            <a:endParaRPr lang="en-US" sz="2400" dirty="0">
              <a:solidFill>
                <a:srgbClr val="676767"/>
              </a:solidFill>
              <a:latin typeface="Arial"/>
            </a:endParaRPr>
          </a:p>
        </p:txBody>
      </p:sp>
      <p:sp>
        <p:nvSpPr>
          <p:cNvPr id="23" name="Rounded Rectangular Callout 22"/>
          <p:cNvSpPr/>
          <p:nvPr/>
        </p:nvSpPr>
        <p:spPr>
          <a:xfrm>
            <a:off x="6371419" y="2317331"/>
            <a:ext cx="1907726" cy="684751"/>
          </a:xfrm>
          <a:prstGeom prst="wedgeRoundRectCallout">
            <a:avLst>
              <a:gd name="adj1" fmla="val -40149"/>
              <a:gd name="adj2" fmla="val 95933"/>
              <a:gd name="adj3" fmla="val 16667"/>
            </a:avLst>
          </a:prstGeom>
          <a:solidFill>
            <a:schemeClr val="accent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spcBef>
                <a:spcPts val="0"/>
              </a:spcBef>
              <a:spcAft>
                <a:spcPts val="0"/>
              </a:spcAft>
            </a:pPr>
            <a:endParaRPr lang="en-US" sz="900" dirty="0">
              <a:solidFill>
                <a:srgbClr val="FFFFFF"/>
              </a:solidFill>
            </a:endParaRPr>
          </a:p>
        </p:txBody>
      </p:sp>
      <p:sp>
        <p:nvSpPr>
          <p:cNvPr id="25" name="Rectangle 24"/>
          <p:cNvSpPr/>
          <p:nvPr/>
        </p:nvSpPr>
        <p:spPr>
          <a:xfrm>
            <a:off x="6455622" y="2435407"/>
            <a:ext cx="2028711" cy="415498"/>
          </a:xfrm>
          <a:prstGeom prst="rect">
            <a:avLst/>
          </a:prstGeom>
        </p:spPr>
        <p:txBody>
          <a:bodyPr wrap="square">
            <a:spAutoFit/>
          </a:bodyPr>
          <a:lstStyle/>
          <a:p>
            <a:pPr defTabSz="685800" fontAlgn="auto">
              <a:spcBef>
                <a:spcPts val="0"/>
              </a:spcBef>
              <a:spcAft>
                <a:spcPts val="0"/>
              </a:spcAft>
            </a:pPr>
            <a:r>
              <a:rPr lang="en-US" sz="2100" b="1" dirty="0">
                <a:solidFill>
                  <a:srgbClr val="FFFFFF"/>
                </a:solidFill>
                <a:latin typeface="Arial"/>
              </a:rPr>
              <a:t>Hello Amigo!</a:t>
            </a:r>
          </a:p>
        </p:txBody>
      </p:sp>
      <p:pic>
        <p:nvPicPr>
          <p:cNvPr id="1026" name="Picture 2" descr="http://www.bginonline.com/wp-content/uploads/2016/02/handshake.png.d78e91ea347c0edc7a0eff51167e4435.png"/>
          <p:cNvPicPr>
            <a:picLocks noChangeAspect="1" noChangeArrowheads="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698409" y="2291525"/>
            <a:ext cx="1826736" cy="182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8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03445" y="2576973"/>
            <a:ext cx="952171" cy="1959814"/>
            <a:chOff x="6813435" y="1038388"/>
            <a:chExt cx="952171" cy="1959814"/>
          </a:xfrm>
        </p:grpSpPr>
        <p:grpSp>
          <p:nvGrpSpPr>
            <p:cNvPr id="207" name="Group 206"/>
            <p:cNvGrpSpPr/>
            <p:nvPr/>
          </p:nvGrpSpPr>
          <p:grpSpPr>
            <a:xfrm>
              <a:off x="6813435" y="1038388"/>
              <a:ext cx="952171" cy="1959814"/>
              <a:chOff x="3311126" y="611981"/>
              <a:chExt cx="1940721" cy="3994506"/>
            </a:xfrm>
          </p:grpSpPr>
          <p:grpSp>
            <p:nvGrpSpPr>
              <p:cNvPr id="208" name="Group 207"/>
              <p:cNvGrpSpPr/>
              <p:nvPr/>
            </p:nvGrpSpPr>
            <p:grpSpPr>
              <a:xfrm>
                <a:off x="3311126" y="611981"/>
                <a:ext cx="1940721" cy="3994506"/>
                <a:chOff x="3311126" y="611981"/>
                <a:chExt cx="1940721" cy="3994506"/>
              </a:xfrm>
            </p:grpSpPr>
            <p:sp>
              <p:nvSpPr>
                <p:cNvPr id="234" name="Rounded Rectangle 23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23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ctangle 23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Rounded Rectangle 23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ounded Rectangle 23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Freeform 24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3" name="Picture 24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209" name="Group 208"/>
              <p:cNvGrpSpPr/>
              <p:nvPr/>
            </p:nvGrpSpPr>
            <p:grpSpPr>
              <a:xfrm>
                <a:off x="3506250" y="1247028"/>
                <a:ext cx="1550597" cy="2787422"/>
                <a:chOff x="1133490" y="1816523"/>
                <a:chExt cx="1018752" cy="1831355"/>
              </a:xfrm>
            </p:grpSpPr>
            <p:grpSp>
              <p:nvGrpSpPr>
                <p:cNvPr id="210" name="Group 209"/>
                <p:cNvGrpSpPr/>
                <p:nvPr/>
              </p:nvGrpSpPr>
              <p:grpSpPr>
                <a:xfrm>
                  <a:off x="1133490" y="1816523"/>
                  <a:ext cx="1018752" cy="1831355"/>
                  <a:chOff x="768631" y="1913282"/>
                  <a:chExt cx="884139" cy="1589371"/>
                </a:xfrm>
              </p:grpSpPr>
              <p:sp>
                <p:nvSpPr>
                  <p:cNvPr id="216" name="Rounded Rectangle 215"/>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ounded Rectangle 21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9" name="Rounded Rectangle 21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0" name="Rounded Rectangle 21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1" name="Rounded Rectangle 22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ounded Rectangle 22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3" name="Rounded Rectangle 22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4" name="Rounded Rectangle 22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5" name="Rounded Rectangle 224"/>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6" name="Rounded Rectangle 22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7" name="Rounded Rectangle 22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8" name="Rounded Rectangle 22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9" name="Rounded Rectangle 228"/>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ounded Rectangle 229"/>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Rounded Rectangle 23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32" name="Rounded Rectangle 23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33" name="Rounded Rectangle 23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pic>
              <p:nvPicPr>
                <p:cNvPr id="212" name="Picture 211" descr="New_call_9003_256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213" name="Picture 212" descr="Mail_9021_256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215"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endParaRPr>
                </a:p>
              </p:txBody>
            </p:sp>
          </p:grpSp>
        </p:grpSp>
        <p:pic>
          <p:nvPicPr>
            <p:cNvPr id="103" name="Picture 2" descr="https://communities.cisco.com/servlet/JiveServlet/downloadBody/57329-102-1-100221/512x512%20spark%20logo.pn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6942701"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4" descr="https://lh3.ggpht.com/MmfNO-OC2YuTrxTYhhPypVgxPIPLe1uDAW5HlcUWbvawzIAevWqqa2_dMOgjWAJTuy8=w300"/>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7141817"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39" name="TextBox 38"/>
          <p:cNvSpPr txBox="1"/>
          <p:nvPr/>
        </p:nvSpPr>
        <p:spPr>
          <a:xfrm>
            <a:off x="6796346" y="4627471"/>
            <a:ext cx="1007908" cy="276999"/>
          </a:xfrm>
          <a:prstGeom prst="rect">
            <a:avLst/>
          </a:prstGeom>
          <a:noFill/>
        </p:spPr>
        <p:txBody>
          <a:bodyPr wrap="square" rtlCol="0">
            <a:spAutoFit/>
          </a:bodyPr>
          <a:lstStyle/>
          <a:p>
            <a:pPr algn="ctr"/>
            <a:r>
              <a:rPr lang="en-US" sz="1200" dirty="0">
                <a:solidFill>
                  <a:schemeClr val="bg1"/>
                </a:solidFill>
              </a:rPr>
              <a:t>Cisco-AP</a:t>
            </a:r>
          </a:p>
        </p:txBody>
      </p:sp>
      <p:sp>
        <p:nvSpPr>
          <p:cNvPr id="58" name="TextBox 57"/>
          <p:cNvSpPr txBox="1"/>
          <p:nvPr/>
        </p:nvSpPr>
        <p:spPr>
          <a:xfrm>
            <a:off x="1171143" y="4627471"/>
            <a:ext cx="1413822" cy="276999"/>
          </a:xfrm>
          <a:prstGeom prst="rect">
            <a:avLst/>
          </a:prstGeom>
          <a:noFill/>
        </p:spPr>
        <p:txBody>
          <a:bodyPr wrap="square" rtlCol="0">
            <a:spAutoFit/>
          </a:bodyPr>
          <a:lstStyle/>
          <a:p>
            <a:pPr algn="ctr"/>
            <a:r>
              <a:rPr lang="en-US" sz="1200" dirty="0">
                <a:solidFill>
                  <a:schemeClr val="bg1"/>
                </a:solidFill>
              </a:rPr>
              <a:t>Non-Cisco-AP</a:t>
            </a:r>
          </a:p>
        </p:txBody>
      </p:sp>
      <p:grpSp>
        <p:nvGrpSpPr>
          <p:cNvPr id="63" name="Group 62"/>
          <p:cNvGrpSpPr/>
          <p:nvPr/>
        </p:nvGrpSpPr>
        <p:grpSpPr>
          <a:xfrm>
            <a:off x="2308305" y="2075728"/>
            <a:ext cx="1650185" cy="499230"/>
            <a:chOff x="1925510" y="2415209"/>
            <a:chExt cx="2439929" cy="1226790"/>
          </a:xfrm>
        </p:grpSpPr>
        <p:sp>
          <p:nvSpPr>
            <p:cNvPr id="64" name="Rounded Rectangular Callout 63"/>
            <p:cNvSpPr/>
            <p:nvPr/>
          </p:nvSpPr>
          <p:spPr>
            <a:xfrm>
              <a:off x="1925510" y="2415209"/>
              <a:ext cx="2439929" cy="1226790"/>
            </a:xfrm>
            <a:prstGeom prst="wedgeRoundRectCallout">
              <a:avLst>
                <a:gd name="adj1" fmla="val -76237"/>
                <a:gd name="adj2" fmla="val -33716"/>
                <a:gd name="adj3" fmla="val 16667"/>
              </a:avLst>
            </a:prstGeom>
            <a:solidFill>
              <a:schemeClr val="bg1">
                <a:lumMod val="9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65" name="Rectangle 64"/>
            <p:cNvSpPr/>
            <p:nvPr/>
          </p:nvSpPr>
          <p:spPr>
            <a:xfrm>
              <a:off x="2078686" y="2474853"/>
              <a:ext cx="2230244" cy="461665"/>
            </a:xfrm>
            <a:prstGeom prst="rect">
              <a:avLst/>
            </a:prstGeom>
            <a:ln>
              <a:noFill/>
            </a:ln>
          </p:spPr>
          <p:txBody>
            <a:bodyPr wrap="square">
              <a:spAutoFit/>
            </a:bodyPr>
            <a:lstStyle/>
            <a:p>
              <a:pPr>
                <a:spcAft>
                  <a:spcPts val="600"/>
                </a:spcAft>
              </a:pPr>
              <a:r>
                <a:rPr lang="en-US" sz="1200" dirty="0" smtClean="0"/>
                <a:t>DSCP</a:t>
              </a:r>
              <a:r>
                <a:rPr lang="ja-JP" altLang="en-US" sz="1200" dirty="0" smtClean="0"/>
                <a:t>のマーキングができない</a:t>
              </a:r>
              <a:endParaRPr lang="en-US" sz="1200" dirty="0"/>
            </a:p>
          </p:txBody>
        </p:sp>
      </p:grpSp>
      <p:grpSp>
        <p:nvGrpSpPr>
          <p:cNvPr id="79" name="Group 78"/>
          <p:cNvGrpSpPr/>
          <p:nvPr/>
        </p:nvGrpSpPr>
        <p:grpSpPr>
          <a:xfrm>
            <a:off x="4736460" y="3815542"/>
            <a:ext cx="1825705" cy="355866"/>
            <a:chOff x="1825053" y="3778813"/>
            <a:chExt cx="1713277" cy="355866"/>
          </a:xfrm>
        </p:grpSpPr>
        <p:sp>
          <p:nvSpPr>
            <p:cNvPr id="80" name="Rounded Rectangular Callout 79"/>
            <p:cNvSpPr/>
            <p:nvPr/>
          </p:nvSpPr>
          <p:spPr>
            <a:xfrm>
              <a:off x="1825053" y="3778813"/>
              <a:ext cx="1713277" cy="355866"/>
            </a:xfrm>
            <a:prstGeom prst="wedgeRoundRectCallout">
              <a:avLst>
                <a:gd name="adj1" fmla="val 68633"/>
                <a:gd name="adj2" fmla="val -41046"/>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81" name="Rectangle 80"/>
            <p:cNvSpPr/>
            <p:nvPr/>
          </p:nvSpPr>
          <p:spPr>
            <a:xfrm>
              <a:off x="1825053" y="3806646"/>
              <a:ext cx="1697080" cy="276999"/>
            </a:xfrm>
            <a:prstGeom prst="rect">
              <a:avLst/>
            </a:prstGeom>
            <a:ln>
              <a:noFill/>
            </a:ln>
          </p:spPr>
          <p:txBody>
            <a:bodyPr wrap="square" anchor="ctr">
              <a:spAutoFit/>
            </a:bodyPr>
            <a:lstStyle/>
            <a:p>
              <a:pPr algn="ctr"/>
              <a:r>
                <a:rPr lang="en-US" sz="1200" dirty="0" smtClean="0"/>
                <a:t>Fast lane</a:t>
              </a:r>
              <a:r>
                <a:rPr lang="ja-JP" altLang="en-US" sz="1200" dirty="0" smtClean="0"/>
                <a:t>サポート</a:t>
              </a:r>
              <a:r>
                <a:rPr lang="en-US" altLang="ja-JP" sz="1200" dirty="0" smtClean="0"/>
                <a:t> </a:t>
              </a:r>
              <a:r>
                <a:rPr lang="en-US" altLang="ja-JP" sz="1200" dirty="0" err="1" smtClean="0"/>
                <a:t>iOS</a:t>
              </a:r>
              <a:endParaRPr lang="en-US" sz="1200" dirty="0"/>
            </a:p>
          </p:txBody>
        </p:sp>
      </p:grpSp>
      <p:grpSp>
        <p:nvGrpSpPr>
          <p:cNvPr id="82" name="Group 81"/>
          <p:cNvGrpSpPr/>
          <p:nvPr/>
        </p:nvGrpSpPr>
        <p:grpSpPr>
          <a:xfrm>
            <a:off x="5216971" y="2007107"/>
            <a:ext cx="1570359" cy="557754"/>
            <a:chOff x="1924140" y="2377050"/>
            <a:chExt cx="2669122" cy="346199"/>
          </a:xfrm>
        </p:grpSpPr>
        <p:sp>
          <p:nvSpPr>
            <p:cNvPr id="83" name="Rounded Rectangular Callout 82"/>
            <p:cNvSpPr/>
            <p:nvPr/>
          </p:nvSpPr>
          <p:spPr>
            <a:xfrm>
              <a:off x="1924140" y="2377050"/>
              <a:ext cx="2669122" cy="346199"/>
            </a:xfrm>
            <a:prstGeom prst="wedgeRoundRectCallout">
              <a:avLst>
                <a:gd name="adj1" fmla="val 74901"/>
                <a:gd name="adj2" fmla="val -40633"/>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US" sz="1600" b="1" dirty="0">
                <a:latin typeface="+mj-lt"/>
              </a:endParaRPr>
            </a:p>
          </p:txBody>
        </p:sp>
        <p:sp>
          <p:nvSpPr>
            <p:cNvPr id="84" name="Rectangle 83"/>
            <p:cNvSpPr/>
            <p:nvPr/>
          </p:nvSpPr>
          <p:spPr>
            <a:xfrm>
              <a:off x="1924140" y="2419643"/>
              <a:ext cx="2531367" cy="286556"/>
            </a:xfrm>
            <a:prstGeom prst="rect">
              <a:avLst/>
            </a:prstGeom>
            <a:ln>
              <a:noFill/>
            </a:ln>
          </p:spPr>
          <p:txBody>
            <a:bodyPr wrap="square">
              <a:spAutoFit/>
            </a:bodyPr>
            <a:lstStyle/>
            <a:p>
              <a:pPr>
                <a:spcAft>
                  <a:spcPts val="0"/>
                </a:spcAft>
              </a:pPr>
              <a:r>
                <a:rPr lang="en-US" sz="1200" dirty="0" smtClean="0"/>
                <a:t>DSCP</a:t>
              </a:r>
              <a:r>
                <a:rPr lang="ja-JP" altLang="en-US" sz="1200" dirty="0" smtClean="0"/>
                <a:t>のマーキングが可能</a:t>
              </a:r>
              <a:endParaRPr lang="en-US" sz="1200" dirty="0"/>
            </a:p>
          </p:txBody>
        </p:sp>
      </p:grpSp>
      <p:grpSp>
        <p:nvGrpSpPr>
          <p:cNvPr id="195" name="Group 194"/>
          <p:cNvGrpSpPr/>
          <p:nvPr/>
        </p:nvGrpSpPr>
        <p:grpSpPr>
          <a:xfrm>
            <a:off x="6603273" y="1098885"/>
            <a:ext cx="1409264" cy="657426"/>
            <a:chOff x="1146845" y="966396"/>
            <a:chExt cx="6832333" cy="3187304"/>
          </a:xfrm>
        </p:grpSpPr>
        <p:pic>
          <p:nvPicPr>
            <p:cNvPr id="196" name="Picture 10" descr="C:\Users\ecoffey\AppData\Local\Temp\Rar$DRa0.403\30001_Device_access_point_default_256.png"/>
            <p:cNvPicPr>
              <a:picLocks noChangeAspect="1" noChangeArrowheads="1"/>
            </p:cNvPicPr>
            <p:nvPr/>
          </p:nvPicPr>
          <p:blipFill rotWithShape="1">
            <a:blip r:embed="rId11">
              <a:extLst>
                <a:ext uri="{28A0092B-C50C-407E-A947-70E740481C1C}">
                  <a14:useLocalDpi xmlns:a14="http://schemas.microsoft.com/office/drawing/2010/main"/>
                </a:ext>
              </a:extLst>
            </a:blip>
            <a:srcRect t="26675" b="26675"/>
            <a:stretch/>
          </p:blipFill>
          <p:spPr bwMode="auto">
            <a:xfrm>
              <a:off x="1146845" y="966396"/>
              <a:ext cx="6832333" cy="3187304"/>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196" descr="https://upload.wikimedia.org/wikipedia/commons/thumb/6/64/Cisco_logo.svg/2000px-Cisco_logo.svg.png"/>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47192" y="1008552"/>
              <a:ext cx="2631638" cy="1479722"/>
            </a:xfrm>
            <a:custGeom>
              <a:avLst/>
              <a:gdLst>
                <a:gd name="connsiteX0" fmla="*/ 0 w 2193795"/>
                <a:gd name="connsiteY0" fmla="*/ 0 h 1233531"/>
                <a:gd name="connsiteX1" fmla="*/ 2193795 w 2193795"/>
                <a:gd name="connsiteY1" fmla="*/ 0 h 1233531"/>
                <a:gd name="connsiteX2" fmla="*/ 2193795 w 2193795"/>
                <a:gd name="connsiteY2" fmla="*/ 1045681 h 1233531"/>
                <a:gd name="connsiteX3" fmla="*/ 2170869 w 2193795"/>
                <a:gd name="connsiteY3" fmla="*/ 1030223 h 1233531"/>
                <a:gd name="connsiteX4" fmla="*/ 2121955 w 2193795"/>
                <a:gd name="connsiteY4" fmla="*/ 1020348 h 1233531"/>
                <a:gd name="connsiteX5" fmla="*/ 1996292 w 2193795"/>
                <a:gd name="connsiteY5" fmla="*/ 1146012 h 1233531"/>
                <a:gd name="connsiteX6" fmla="*/ 2006167 w 2193795"/>
                <a:gd name="connsiteY6" fmla="*/ 1194926 h 1233531"/>
                <a:gd name="connsiteX7" fmla="*/ 2032195 w 2193795"/>
                <a:gd name="connsiteY7" fmla="*/ 1233531 h 1233531"/>
                <a:gd name="connsiteX8" fmla="*/ 0 w 2193795"/>
                <a:gd name="connsiteY8" fmla="*/ 1233531 h 1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95" h="1233531">
                  <a:moveTo>
                    <a:pt x="0" y="0"/>
                  </a:moveTo>
                  <a:lnTo>
                    <a:pt x="2193795" y="0"/>
                  </a:lnTo>
                  <a:lnTo>
                    <a:pt x="2193795" y="1045681"/>
                  </a:lnTo>
                  <a:lnTo>
                    <a:pt x="2170869" y="1030223"/>
                  </a:lnTo>
                  <a:cubicBezTo>
                    <a:pt x="2155835" y="1023864"/>
                    <a:pt x="2139306" y="1020348"/>
                    <a:pt x="2121955" y="1020348"/>
                  </a:cubicBezTo>
                  <a:cubicBezTo>
                    <a:pt x="2052553" y="1020348"/>
                    <a:pt x="1996292" y="1076610"/>
                    <a:pt x="1996292" y="1146012"/>
                  </a:cubicBezTo>
                  <a:cubicBezTo>
                    <a:pt x="1996292" y="1163363"/>
                    <a:pt x="1999809" y="1179892"/>
                    <a:pt x="2006167" y="1194926"/>
                  </a:cubicBezTo>
                  <a:lnTo>
                    <a:pt x="2032195" y="1233531"/>
                  </a:lnTo>
                  <a:lnTo>
                    <a:pt x="0" y="1233531"/>
                  </a:lnTo>
                  <a:close/>
                </a:path>
              </a:pathLst>
            </a:custGeom>
            <a:noFill/>
            <a:scene3d>
              <a:camera prst="perspectiveRelaxedModerately">
                <a:rot lat="18890638" lon="0" rev="0"/>
              </a:camera>
              <a:lightRig rig="threePt" dir="t"/>
            </a:scene3d>
            <a:extLst>
              <a:ext uri="{909E8E84-426E-40dd-AFC4-6F175D3DCCD1}">
                <a14:hiddenFill xmlns="" xmlns:a14="http://schemas.microsoft.com/office/drawing/2010/main">
                  <a:solidFill>
                    <a:srgbClr val="FFFFFF"/>
                  </a:solidFill>
                </a14:hiddenFill>
              </a:ext>
            </a:extLst>
          </p:spPr>
        </p:pic>
      </p:grpSp>
      <p:pic>
        <p:nvPicPr>
          <p:cNvPr id="98" name="Picture 10" descr="C:\Users\ecoffey\AppData\Local\Temp\Rar$DRa0.403\30001_Device_access_point_default_256.png"/>
          <p:cNvPicPr>
            <a:picLocks noChangeAspect="1" noChangeArrowheads="1"/>
          </p:cNvPicPr>
          <p:nvPr/>
        </p:nvPicPr>
        <p:blipFill rotWithShape="1">
          <a:blip r:embed="rId11">
            <a:extLst>
              <a:ext uri="{28A0092B-C50C-407E-A947-70E740481C1C}">
                <a14:useLocalDpi xmlns:a14="http://schemas.microsoft.com/office/drawing/2010/main"/>
              </a:ext>
            </a:extLst>
          </a:blip>
          <a:srcRect t="26675" b="26675"/>
          <a:stretch/>
        </p:blipFill>
        <p:spPr bwMode="auto">
          <a:xfrm>
            <a:off x="1152689" y="1084334"/>
            <a:ext cx="1409264" cy="65742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9" name="Group 98"/>
          <p:cNvGrpSpPr/>
          <p:nvPr/>
        </p:nvGrpSpPr>
        <p:grpSpPr>
          <a:xfrm>
            <a:off x="1371029" y="2615215"/>
            <a:ext cx="952171" cy="1959814"/>
            <a:chOff x="3311126" y="611981"/>
            <a:chExt cx="1940721" cy="3994506"/>
          </a:xfrm>
        </p:grpSpPr>
        <p:grpSp>
          <p:nvGrpSpPr>
            <p:cNvPr id="100" name="Group 99"/>
            <p:cNvGrpSpPr/>
            <p:nvPr/>
          </p:nvGrpSpPr>
          <p:grpSpPr>
            <a:xfrm>
              <a:off x="3311126" y="611981"/>
              <a:ext cx="1940721" cy="3994506"/>
              <a:chOff x="3311126" y="611981"/>
              <a:chExt cx="1940721" cy="3994506"/>
            </a:xfrm>
          </p:grpSpPr>
          <p:sp>
            <p:nvSpPr>
              <p:cNvPr id="126"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Picture 205"/>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02" name="Group 101"/>
            <p:cNvGrpSpPr/>
            <p:nvPr/>
          </p:nvGrpSpPr>
          <p:grpSpPr>
            <a:xfrm>
              <a:off x="3506250" y="1247027"/>
              <a:ext cx="1550596" cy="2787423"/>
              <a:chOff x="768631" y="1913282"/>
              <a:chExt cx="884139" cy="1589371"/>
            </a:xfrm>
          </p:grpSpPr>
          <p:sp>
            <p:nvSpPr>
              <p:cNvPr id="108"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09"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0"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1"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2"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3"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5"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6"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7"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8"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9"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0"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1"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2"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3"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4"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5"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3" name="Title 2"/>
          <p:cNvSpPr>
            <a:spLocks noGrp="1"/>
          </p:cNvSpPr>
          <p:nvPr>
            <p:ph type="title"/>
          </p:nvPr>
        </p:nvSpPr>
        <p:spPr>
          <a:xfrm>
            <a:off x="255099" y="20917"/>
            <a:ext cx="8345488" cy="731837"/>
          </a:xfrm>
        </p:spPr>
        <p:txBody>
          <a:bodyPr/>
          <a:lstStyle/>
          <a:p>
            <a:r>
              <a:rPr lang="en-US" dirty="0" smtClean="0">
                <a:solidFill>
                  <a:schemeClr val="tx1"/>
                </a:solidFill>
              </a:rPr>
              <a:t>Fast</a:t>
            </a:r>
            <a:r>
              <a:rPr lang="ja-JP" altLang="en-US" dirty="0" smtClean="0">
                <a:solidFill>
                  <a:schemeClr val="tx1"/>
                </a:solidFill>
              </a:rPr>
              <a:t> </a:t>
            </a:r>
            <a:r>
              <a:rPr lang="en-US" dirty="0" smtClean="0">
                <a:solidFill>
                  <a:schemeClr val="tx1"/>
                </a:solidFill>
              </a:rPr>
              <a:t>Lane</a:t>
            </a:r>
            <a:r>
              <a:rPr lang="en-US" altLang="en-US" dirty="0" smtClean="0">
                <a:solidFill>
                  <a:schemeClr val="tx1"/>
                </a:solidFill>
              </a:rPr>
              <a:t> </a:t>
            </a:r>
            <a:r>
              <a:rPr lang="ja-JP" altLang="en-US" dirty="0" smtClean="0">
                <a:solidFill>
                  <a:schemeClr val="tx1"/>
                </a:solidFill>
              </a:rPr>
              <a:t>対応と非対応の違い</a:t>
            </a:r>
            <a:endParaRPr lang="en-US" dirty="0">
              <a:solidFill>
                <a:schemeClr val="tx1"/>
              </a:solidFill>
            </a:endParaRPr>
          </a:p>
        </p:txBody>
      </p:sp>
      <p:cxnSp>
        <p:nvCxnSpPr>
          <p:cNvPr id="5" name="Straight Arrow Connector 4"/>
          <p:cNvCxnSpPr/>
          <p:nvPr/>
        </p:nvCxnSpPr>
        <p:spPr>
          <a:xfrm flipV="1">
            <a:off x="1830822" y="1779197"/>
            <a:ext cx="6303" cy="674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7291972" y="1760698"/>
            <a:ext cx="0" cy="6850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2561953" y="3809161"/>
            <a:ext cx="1848717" cy="355866"/>
            <a:chOff x="1642336" y="3723090"/>
            <a:chExt cx="1734872" cy="355866"/>
          </a:xfrm>
        </p:grpSpPr>
        <p:sp>
          <p:nvSpPr>
            <p:cNvPr id="106" name="Rounded Rectangular Callout 105"/>
            <p:cNvSpPr/>
            <p:nvPr/>
          </p:nvSpPr>
          <p:spPr>
            <a:xfrm>
              <a:off x="1663931" y="3723090"/>
              <a:ext cx="1713277" cy="355866"/>
            </a:xfrm>
            <a:prstGeom prst="wedgeRoundRectCallout">
              <a:avLst>
                <a:gd name="adj1" fmla="val -69443"/>
                <a:gd name="adj2" fmla="val -34615"/>
                <a:gd name="adj3" fmla="val 16667"/>
              </a:avLst>
            </a:prstGeom>
            <a:solidFill>
              <a:schemeClr val="bg1">
                <a:lumMod val="9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107" name="Rectangle 106"/>
            <p:cNvSpPr/>
            <p:nvPr/>
          </p:nvSpPr>
          <p:spPr>
            <a:xfrm>
              <a:off x="1642336" y="3731408"/>
              <a:ext cx="1697080" cy="276999"/>
            </a:xfrm>
            <a:prstGeom prst="rect">
              <a:avLst/>
            </a:prstGeom>
            <a:ln>
              <a:noFill/>
            </a:ln>
          </p:spPr>
          <p:txBody>
            <a:bodyPr wrap="square" anchor="ctr">
              <a:spAutoFit/>
            </a:bodyPr>
            <a:lstStyle/>
            <a:p>
              <a:pPr algn="ctr"/>
              <a:r>
                <a:rPr lang="en-US" sz="1200" dirty="0" smtClean="0"/>
                <a:t>Fast lane</a:t>
              </a:r>
              <a:r>
                <a:rPr lang="ja-JP" altLang="en-US" sz="1200" dirty="0" smtClean="0"/>
                <a:t>サポート</a:t>
              </a:r>
              <a:r>
                <a:rPr lang="en-US" altLang="ja-JP" sz="1200" dirty="0" smtClean="0"/>
                <a:t> </a:t>
              </a:r>
              <a:r>
                <a:rPr lang="en-US" altLang="ja-JP" sz="1200" dirty="0" err="1" smtClean="0"/>
                <a:t>iOS</a:t>
              </a:r>
              <a:endParaRPr lang="en-US" sz="1200" dirty="0"/>
            </a:p>
          </p:txBody>
        </p:sp>
      </p:grpSp>
    </p:spTree>
    <p:extLst>
      <p:ext uri="{BB962C8B-B14F-4D97-AF65-F5344CB8AC3E}">
        <p14:creationId xmlns:p14="http://schemas.microsoft.com/office/powerpoint/2010/main" val="21422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03445" y="2576973"/>
            <a:ext cx="952171" cy="1959814"/>
            <a:chOff x="6813435" y="1038388"/>
            <a:chExt cx="952171" cy="1959814"/>
          </a:xfrm>
        </p:grpSpPr>
        <p:grpSp>
          <p:nvGrpSpPr>
            <p:cNvPr id="207" name="Group 206"/>
            <p:cNvGrpSpPr/>
            <p:nvPr/>
          </p:nvGrpSpPr>
          <p:grpSpPr>
            <a:xfrm>
              <a:off x="6813435" y="1038388"/>
              <a:ext cx="952171" cy="1959814"/>
              <a:chOff x="3311126" y="611981"/>
              <a:chExt cx="1940721" cy="3994506"/>
            </a:xfrm>
          </p:grpSpPr>
          <p:grpSp>
            <p:nvGrpSpPr>
              <p:cNvPr id="208" name="Group 207"/>
              <p:cNvGrpSpPr/>
              <p:nvPr/>
            </p:nvGrpSpPr>
            <p:grpSpPr>
              <a:xfrm>
                <a:off x="3311126" y="611981"/>
                <a:ext cx="1940721" cy="3994506"/>
                <a:chOff x="3311126" y="611981"/>
                <a:chExt cx="1940721" cy="3994506"/>
              </a:xfrm>
            </p:grpSpPr>
            <p:sp>
              <p:nvSpPr>
                <p:cNvPr id="234" name="Rounded Rectangle 23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23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ctangle 23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Rounded Rectangle 23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ounded Rectangle 23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Freeform 24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3" name="Picture 24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209" name="Group 208"/>
              <p:cNvGrpSpPr/>
              <p:nvPr/>
            </p:nvGrpSpPr>
            <p:grpSpPr>
              <a:xfrm>
                <a:off x="3506250" y="1247028"/>
                <a:ext cx="1550597" cy="2787422"/>
                <a:chOff x="1133490" y="1816523"/>
                <a:chExt cx="1018752" cy="1831355"/>
              </a:xfrm>
            </p:grpSpPr>
            <p:grpSp>
              <p:nvGrpSpPr>
                <p:cNvPr id="210" name="Group 209"/>
                <p:cNvGrpSpPr/>
                <p:nvPr/>
              </p:nvGrpSpPr>
              <p:grpSpPr>
                <a:xfrm>
                  <a:off x="1133490" y="1816523"/>
                  <a:ext cx="1018752" cy="1831355"/>
                  <a:chOff x="768631" y="1913282"/>
                  <a:chExt cx="884139" cy="1589371"/>
                </a:xfrm>
              </p:grpSpPr>
              <p:sp>
                <p:nvSpPr>
                  <p:cNvPr id="216" name="Rounded Rectangle 215"/>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ounded Rectangle 21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19" name="Rounded Rectangle 21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0" name="Rounded Rectangle 21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1" name="Rounded Rectangle 22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ounded Rectangle 22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3" name="Rounded Rectangle 22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4" name="Rounded Rectangle 22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5" name="Rounded Rectangle 224"/>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6" name="Rounded Rectangle 22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7" name="Rounded Rectangle 22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8" name="Rounded Rectangle 22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29" name="Rounded Rectangle 228"/>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ounded Rectangle 229"/>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Rounded Rectangle 23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32" name="Rounded Rectangle 23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33" name="Rounded Rectangle 23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pic>
              <p:nvPicPr>
                <p:cNvPr id="212" name="Picture 211" descr="New_call_9003_256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213" name="Picture 212" descr="Mail_9021_256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215"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endParaRPr>
                </a:p>
              </p:txBody>
            </p:sp>
          </p:grpSp>
        </p:grpSp>
        <p:pic>
          <p:nvPicPr>
            <p:cNvPr id="103" name="Picture 2" descr="https://communities.cisco.com/servlet/JiveServlet/downloadBody/57329-102-1-100221/512x512%20spark%20logo.pn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6942701"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4" descr="https://lh3.ggpht.com/MmfNO-OC2YuTrxTYhhPypVgxPIPLe1uDAW5HlcUWbvawzIAevWqqa2_dMOgjWAJTuy8=w300"/>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7141817"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grpSp>
        <p:nvGrpSpPr>
          <p:cNvPr id="93" name="Group 92"/>
          <p:cNvGrpSpPr/>
          <p:nvPr/>
        </p:nvGrpSpPr>
        <p:grpSpPr>
          <a:xfrm>
            <a:off x="1391225" y="2628572"/>
            <a:ext cx="952171" cy="1959814"/>
            <a:chOff x="1391225" y="1038388"/>
            <a:chExt cx="952171" cy="1959814"/>
          </a:xfrm>
        </p:grpSpPr>
        <p:grpSp>
          <p:nvGrpSpPr>
            <p:cNvPr id="94" name="Group 93"/>
            <p:cNvGrpSpPr/>
            <p:nvPr/>
          </p:nvGrpSpPr>
          <p:grpSpPr>
            <a:xfrm>
              <a:off x="1391225" y="1038388"/>
              <a:ext cx="952171" cy="1959814"/>
              <a:chOff x="3311126" y="611981"/>
              <a:chExt cx="1940721" cy="3994506"/>
            </a:xfrm>
          </p:grpSpPr>
          <p:grpSp>
            <p:nvGrpSpPr>
              <p:cNvPr id="97" name="Group 96"/>
              <p:cNvGrpSpPr/>
              <p:nvPr/>
            </p:nvGrpSpPr>
            <p:grpSpPr>
              <a:xfrm>
                <a:off x="3311126" y="611981"/>
                <a:ext cx="1940721" cy="3994506"/>
                <a:chOff x="3311126" y="611981"/>
                <a:chExt cx="1940721" cy="3994506"/>
              </a:xfrm>
            </p:grpSpPr>
            <p:sp>
              <p:nvSpPr>
                <p:cNvPr id="150" name="Rounded Rectangle 149"/>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ounded Rectangle 152"/>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ounded Rectangle 153"/>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Freeform 157"/>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9" name="Picture 158"/>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27" name="Group 126"/>
              <p:cNvGrpSpPr/>
              <p:nvPr/>
            </p:nvGrpSpPr>
            <p:grpSpPr>
              <a:xfrm>
                <a:off x="3506250" y="1247028"/>
                <a:ext cx="1550597" cy="2787422"/>
                <a:chOff x="1133490" y="1816523"/>
                <a:chExt cx="1018752" cy="1831355"/>
              </a:xfrm>
            </p:grpSpPr>
            <p:grpSp>
              <p:nvGrpSpPr>
                <p:cNvPr id="128" name="Group 127"/>
                <p:cNvGrpSpPr/>
                <p:nvPr/>
              </p:nvGrpSpPr>
              <p:grpSpPr>
                <a:xfrm>
                  <a:off x="1133490" y="1816523"/>
                  <a:ext cx="1018752" cy="1831355"/>
                  <a:chOff x="768631" y="1913282"/>
                  <a:chExt cx="884139" cy="1589371"/>
                </a:xfrm>
              </p:grpSpPr>
              <p:sp>
                <p:nvSpPr>
                  <p:cNvPr id="132" name="Rounded Rectangle 131"/>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ounded Rectangle 132"/>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ounded Rectangle 133"/>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5" name="Rounded Rectangle 134"/>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6" name="Rounded Rectangle 135"/>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7" name="Rounded Rectangle 136"/>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ounded Rectangle 137"/>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39" name="Rounded Rectangle 138"/>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0" name="Rounded Rectangle 139"/>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1" name="Rounded Rectangle 140"/>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2" name="Rounded Rectangle 141"/>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3" name="Rounded Rectangle 142"/>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4" name="Rounded Rectangle 143"/>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5" name="Rounded Rectangle 144"/>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8" name="Rounded Rectangle 147"/>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49" name="Rounded Rectangle 148"/>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pic>
              <p:nvPicPr>
                <p:cNvPr id="129" name="Picture 128" descr="New_call_9003_256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130" name="Picture 129" descr="Mail_9021_256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131"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endParaRPr>
                </a:p>
              </p:txBody>
            </p:sp>
          </p:grpSp>
        </p:grpSp>
        <p:pic>
          <p:nvPicPr>
            <p:cNvPr id="95" name="Picture 2" descr="https://communities.cisco.com/servlet/JiveServlet/downloadBody/57329-102-1-100221/512x512%20spark%20logo.pn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519372"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4" descr="https://lh3.ggpht.com/MmfNO-OC2YuTrxTYhhPypVgxPIPLe1uDAW5HlcUWbvawzIAevWqqa2_dMOgjWAJTuy8=w300"/>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1718488"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39" name="TextBox 38"/>
          <p:cNvSpPr txBox="1"/>
          <p:nvPr/>
        </p:nvSpPr>
        <p:spPr>
          <a:xfrm>
            <a:off x="6796346" y="4627471"/>
            <a:ext cx="1007908" cy="276999"/>
          </a:xfrm>
          <a:prstGeom prst="rect">
            <a:avLst/>
          </a:prstGeom>
          <a:noFill/>
        </p:spPr>
        <p:txBody>
          <a:bodyPr wrap="square" rtlCol="0">
            <a:spAutoFit/>
          </a:bodyPr>
          <a:lstStyle/>
          <a:p>
            <a:pPr algn="ctr"/>
            <a:r>
              <a:rPr lang="en-US" sz="1200" dirty="0">
                <a:solidFill>
                  <a:schemeClr val="bg1"/>
                </a:solidFill>
              </a:rPr>
              <a:t>Cisco-AP</a:t>
            </a:r>
          </a:p>
        </p:txBody>
      </p:sp>
      <p:sp>
        <p:nvSpPr>
          <p:cNvPr id="58" name="TextBox 57"/>
          <p:cNvSpPr txBox="1"/>
          <p:nvPr/>
        </p:nvSpPr>
        <p:spPr>
          <a:xfrm>
            <a:off x="1171143" y="4627471"/>
            <a:ext cx="1413822" cy="276999"/>
          </a:xfrm>
          <a:prstGeom prst="rect">
            <a:avLst/>
          </a:prstGeom>
          <a:noFill/>
        </p:spPr>
        <p:txBody>
          <a:bodyPr wrap="square" rtlCol="0">
            <a:spAutoFit/>
          </a:bodyPr>
          <a:lstStyle/>
          <a:p>
            <a:pPr algn="ctr"/>
            <a:r>
              <a:rPr lang="en-US" sz="1200" dirty="0">
                <a:solidFill>
                  <a:schemeClr val="bg1"/>
                </a:solidFill>
              </a:rPr>
              <a:t>Non-Cisco-AP</a:t>
            </a:r>
          </a:p>
        </p:txBody>
      </p:sp>
      <p:grpSp>
        <p:nvGrpSpPr>
          <p:cNvPr id="63" name="Group 62"/>
          <p:cNvGrpSpPr/>
          <p:nvPr/>
        </p:nvGrpSpPr>
        <p:grpSpPr>
          <a:xfrm>
            <a:off x="2308305" y="2075728"/>
            <a:ext cx="1650185" cy="499230"/>
            <a:chOff x="1925510" y="2415209"/>
            <a:chExt cx="2439929" cy="1226790"/>
          </a:xfrm>
        </p:grpSpPr>
        <p:sp>
          <p:nvSpPr>
            <p:cNvPr id="64" name="Rounded Rectangular Callout 63"/>
            <p:cNvSpPr/>
            <p:nvPr/>
          </p:nvSpPr>
          <p:spPr>
            <a:xfrm>
              <a:off x="1925510" y="2415209"/>
              <a:ext cx="2439929" cy="1226790"/>
            </a:xfrm>
            <a:prstGeom prst="wedgeRoundRectCallout">
              <a:avLst>
                <a:gd name="adj1" fmla="val -76237"/>
                <a:gd name="adj2" fmla="val -33716"/>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65" name="Rectangle 64"/>
            <p:cNvSpPr/>
            <p:nvPr/>
          </p:nvSpPr>
          <p:spPr>
            <a:xfrm>
              <a:off x="2078686" y="2474854"/>
              <a:ext cx="2230244" cy="1134479"/>
            </a:xfrm>
            <a:prstGeom prst="rect">
              <a:avLst/>
            </a:prstGeom>
            <a:ln>
              <a:noFill/>
            </a:ln>
          </p:spPr>
          <p:txBody>
            <a:bodyPr wrap="square">
              <a:spAutoFit/>
            </a:bodyPr>
            <a:lstStyle/>
            <a:p>
              <a:pPr>
                <a:spcAft>
                  <a:spcPts val="600"/>
                </a:spcAft>
              </a:pPr>
              <a:r>
                <a:rPr lang="ja-JP" altLang="en-US" sz="1200" dirty="0" smtClean="0">
                  <a:solidFill>
                    <a:srgbClr val="FF6600"/>
                  </a:solidFill>
                </a:rPr>
                <a:t>ビデオ</a:t>
              </a:r>
              <a:r>
                <a:rPr lang="ja-JP" altLang="en-US" sz="1200" dirty="0" smtClean="0"/>
                <a:t>用の</a:t>
              </a:r>
              <a:r>
                <a:rPr lang="en-US" sz="1200" dirty="0" smtClean="0"/>
                <a:t>DSCP</a:t>
              </a:r>
              <a:r>
                <a:rPr lang="ja-JP" altLang="en-US" sz="1200" dirty="0" smtClean="0"/>
                <a:t>マーキング</a:t>
              </a:r>
              <a:endParaRPr lang="en-US" sz="1200" dirty="0"/>
            </a:p>
          </p:txBody>
        </p:sp>
      </p:grpSp>
      <p:grpSp>
        <p:nvGrpSpPr>
          <p:cNvPr id="79" name="Group 78"/>
          <p:cNvGrpSpPr/>
          <p:nvPr/>
        </p:nvGrpSpPr>
        <p:grpSpPr>
          <a:xfrm>
            <a:off x="4760308" y="3660142"/>
            <a:ext cx="1825705" cy="510518"/>
            <a:chOff x="1825053" y="3778813"/>
            <a:chExt cx="1713277" cy="355866"/>
          </a:xfrm>
        </p:grpSpPr>
        <p:sp>
          <p:nvSpPr>
            <p:cNvPr id="80" name="Rounded Rectangular Callout 79"/>
            <p:cNvSpPr/>
            <p:nvPr/>
          </p:nvSpPr>
          <p:spPr>
            <a:xfrm>
              <a:off x="1825053" y="3778813"/>
              <a:ext cx="1713277" cy="355866"/>
            </a:xfrm>
            <a:prstGeom prst="wedgeRoundRectCallout">
              <a:avLst>
                <a:gd name="adj1" fmla="val 67520"/>
                <a:gd name="adj2" fmla="val -172395"/>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81" name="Rectangle 80"/>
            <p:cNvSpPr/>
            <p:nvPr/>
          </p:nvSpPr>
          <p:spPr>
            <a:xfrm>
              <a:off x="1825053" y="3848602"/>
              <a:ext cx="1697080" cy="193087"/>
            </a:xfrm>
            <a:prstGeom prst="rect">
              <a:avLst/>
            </a:prstGeom>
            <a:ln>
              <a:noFill/>
            </a:ln>
          </p:spPr>
          <p:txBody>
            <a:bodyPr wrap="square" anchor="ctr">
              <a:spAutoFit/>
            </a:bodyPr>
            <a:lstStyle/>
            <a:p>
              <a:pPr algn="ctr"/>
              <a:r>
                <a:rPr lang="ja-JP" altLang="en-US" sz="1200" dirty="0" smtClean="0"/>
                <a:t>同じアプリで</a:t>
              </a:r>
              <a:r>
                <a:rPr lang="ja-JP" altLang="en-US" sz="1200" dirty="0" smtClean="0">
                  <a:solidFill>
                    <a:srgbClr val="FF6600"/>
                  </a:solidFill>
                </a:rPr>
                <a:t>電話</a:t>
              </a:r>
              <a:r>
                <a:rPr lang="ja-JP" altLang="en-US" sz="1200" dirty="0" smtClean="0"/>
                <a:t>を利用</a:t>
              </a:r>
              <a:endParaRPr lang="en-US" sz="1200" dirty="0"/>
            </a:p>
          </p:txBody>
        </p:sp>
      </p:grpSp>
      <p:grpSp>
        <p:nvGrpSpPr>
          <p:cNvPr id="82" name="Group 81"/>
          <p:cNvGrpSpPr/>
          <p:nvPr/>
        </p:nvGrpSpPr>
        <p:grpSpPr>
          <a:xfrm>
            <a:off x="5216971" y="2007107"/>
            <a:ext cx="1586475" cy="557754"/>
            <a:chOff x="1924140" y="2377050"/>
            <a:chExt cx="2696514" cy="346199"/>
          </a:xfrm>
        </p:grpSpPr>
        <p:sp>
          <p:nvSpPr>
            <p:cNvPr id="83" name="Rounded Rectangular Callout 82"/>
            <p:cNvSpPr/>
            <p:nvPr/>
          </p:nvSpPr>
          <p:spPr>
            <a:xfrm>
              <a:off x="1924140" y="2377050"/>
              <a:ext cx="2669122" cy="346199"/>
            </a:xfrm>
            <a:prstGeom prst="wedgeRoundRectCallout">
              <a:avLst>
                <a:gd name="adj1" fmla="val 74901"/>
                <a:gd name="adj2" fmla="val -40633"/>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US" sz="1600" b="1" dirty="0">
                <a:latin typeface="+mj-lt"/>
              </a:endParaRPr>
            </a:p>
          </p:txBody>
        </p:sp>
        <p:sp>
          <p:nvSpPr>
            <p:cNvPr id="84" name="Rectangle 83"/>
            <p:cNvSpPr/>
            <p:nvPr/>
          </p:nvSpPr>
          <p:spPr>
            <a:xfrm>
              <a:off x="2089287" y="2389101"/>
              <a:ext cx="2531367" cy="286556"/>
            </a:xfrm>
            <a:prstGeom prst="rect">
              <a:avLst/>
            </a:prstGeom>
            <a:ln>
              <a:noFill/>
            </a:ln>
          </p:spPr>
          <p:txBody>
            <a:bodyPr wrap="square">
              <a:spAutoFit/>
            </a:bodyPr>
            <a:lstStyle/>
            <a:p>
              <a:pPr>
                <a:spcAft>
                  <a:spcPts val="0"/>
                </a:spcAft>
              </a:pPr>
              <a:r>
                <a:rPr lang="ja-JP" altLang="en-US" sz="1200" dirty="0" smtClean="0">
                  <a:solidFill>
                    <a:srgbClr val="FF6600"/>
                  </a:solidFill>
                </a:rPr>
                <a:t>音声</a:t>
              </a:r>
              <a:r>
                <a:rPr lang="ja-JP" altLang="en-US" sz="1200" dirty="0" smtClean="0"/>
                <a:t>用の</a:t>
              </a:r>
              <a:r>
                <a:rPr lang="en-US" sz="1200" dirty="0" smtClean="0"/>
                <a:t>DSCP</a:t>
              </a:r>
              <a:r>
                <a:rPr lang="ja-JP" altLang="en-US" sz="1200" dirty="0" smtClean="0"/>
                <a:t>マーキング</a:t>
              </a:r>
              <a:endParaRPr lang="en-US" sz="1200" dirty="0"/>
            </a:p>
          </p:txBody>
        </p:sp>
      </p:grpSp>
      <p:grpSp>
        <p:nvGrpSpPr>
          <p:cNvPr id="195" name="Group 194"/>
          <p:cNvGrpSpPr/>
          <p:nvPr/>
        </p:nvGrpSpPr>
        <p:grpSpPr>
          <a:xfrm>
            <a:off x="6603273" y="1098885"/>
            <a:ext cx="1409264" cy="657426"/>
            <a:chOff x="1146845" y="966396"/>
            <a:chExt cx="6832333" cy="3187304"/>
          </a:xfrm>
        </p:grpSpPr>
        <p:pic>
          <p:nvPicPr>
            <p:cNvPr id="196" name="Picture 10" descr="C:\Users\ecoffey\AppData\Local\Temp\Rar$DRa0.403\30001_Device_access_point_default_256.png"/>
            <p:cNvPicPr>
              <a:picLocks noChangeAspect="1" noChangeArrowheads="1"/>
            </p:cNvPicPr>
            <p:nvPr/>
          </p:nvPicPr>
          <p:blipFill rotWithShape="1">
            <a:blip r:embed="rId13">
              <a:extLst>
                <a:ext uri="{28A0092B-C50C-407E-A947-70E740481C1C}">
                  <a14:useLocalDpi xmlns:a14="http://schemas.microsoft.com/office/drawing/2010/main"/>
                </a:ext>
              </a:extLst>
            </a:blip>
            <a:srcRect t="26675" b="26675"/>
            <a:stretch/>
          </p:blipFill>
          <p:spPr bwMode="auto">
            <a:xfrm>
              <a:off x="1146845" y="966396"/>
              <a:ext cx="6832333" cy="3187304"/>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196" descr="https://upload.wikimedia.org/wikipedia/commons/thumb/6/64/Cisco_logo.svg/2000px-Cisco_logo.svg.png"/>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47192" y="1008552"/>
              <a:ext cx="2631638" cy="1479722"/>
            </a:xfrm>
            <a:custGeom>
              <a:avLst/>
              <a:gdLst>
                <a:gd name="connsiteX0" fmla="*/ 0 w 2193795"/>
                <a:gd name="connsiteY0" fmla="*/ 0 h 1233531"/>
                <a:gd name="connsiteX1" fmla="*/ 2193795 w 2193795"/>
                <a:gd name="connsiteY1" fmla="*/ 0 h 1233531"/>
                <a:gd name="connsiteX2" fmla="*/ 2193795 w 2193795"/>
                <a:gd name="connsiteY2" fmla="*/ 1045681 h 1233531"/>
                <a:gd name="connsiteX3" fmla="*/ 2170869 w 2193795"/>
                <a:gd name="connsiteY3" fmla="*/ 1030223 h 1233531"/>
                <a:gd name="connsiteX4" fmla="*/ 2121955 w 2193795"/>
                <a:gd name="connsiteY4" fmla="*/ 1020348 h 1233531"/>
                <a:gd name="connsiteX5" fmla="*/ 1996292 w 2193795"/>
                <a:gd name="connsiteY5" fmla="*/ 1146012 h 1233531"/>
                <a:gd name="connsiteX6" fmla="*/ 2006167 w 2193795"/>
                <a:gd name="connsiteY6" fmla="*/ 1194926 h 1233531"/>
                <a:gd name="connsiteX7" fmla="*/ 2032195 w 2193795"/>
                <a:gd name="connsiteY7" fmla="*/ 1233531 h 1233531"/>
                <a:gd name="connsiteX8" fmla="*/ 0 w 2193795"/>
                <a:gd name="connsiteY8" fmla="*/ 1233531 h 1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95" h="1233531">
                  <a:moveTo>
                    <a:pt x="0" y="0"/>
                  </a:moveTo>
                  <a:lnTo>
                    <a:pt x="2193795" y="0"/>
                  </a:lnTo>
                  <a:lnTo>
                    <a:pt x="2193795" y="1045681"/>
                  </a:lnTo>
                  <a:lnTo>
                    <a:pt x="2170869" y="1030223"/>
                  </a:lnTo>
                  <a:cubicBezTo>
                    <a:pt x="2155835" y="1023864"/>
                    <a:pt x="2139306" y="1020348"/>
                    <a:pt x="2121955" y="1020348"/>
                  </a:cubicBezTo>
                  <a:cubicBezTo>
                    <a:pt x="2052553" y="1020348"/>
                    <a:pt x="1996292" y="1076610"/>
                    <a:pt x="1996292" y="1146012"/>
                  </a:cubicBezTo>
                  <a:cubicBezTo>
                    <a:pt x="1996292" y="1163363"/>
                    <a:pt x="1999809" y="1179892"/>
                    <a:pt x="2006167" y="1194926"/>
                  </a:cubicBezTo>
                  <a:lnTo>
                    <a:pt x="2032195" y="1233531"/>
                  </a:lnTo>
                  <a:lnTo>
                    <a:pt x="0" y="1233531"/>
                  </a:lnTo>
                  <a:close/>
                </a:path>
              </a:pathLst>
            </a:custGeom>
            <a:noFill/>
            <a:scene3d>
              <a:camera prst="perspectiveRelaxedModerately">
                <a:rot lat="18890638" lon="0" rev="0"/>
              </a:camera>
              <a:lightRig rig="threePt" dir="t"/>
            </a:scene3d>
            <a:extLst>
              <a:ext uri="{909E8E84-426E-40dd-AFC4-6F175D3DCCD1}">
                <a14:hiddenFill xmlns="" xmlns:a14="http://schemas.microsoft.com/office/drawing/2010/main">
                  <a:solidFill>
                    <a:srgbClr val="FFFFFF"/>
                  </a:solidFill>
                </a14:hiddenFill>
              </a:ext>
            </a:extLst>
          </p:spPr>
        </p:pic>
      </p:grpSp>
      <p:sp>
        <p:nvSpPr>
          <p:cNvPr id="3" name="Title 2"/>
          <p:cNvSpPr>
            <a:spLocks noGrp="1"/>
          </p:cNvSpPr>
          <p:nvPr>
            <p:ph type="title"/>
          </p:nvPr>
        </p:nvSpPr>
        <p:spPr>
          <a:xfrm>
            <a:off x="255099" y="20917"/>
            <a:ext cx="8345488" cy="731837"/>
          </a:xfrm>
        </p:spPr>
        <p:txBody>
          <a:bodyPr/>
          <a:lstStyle/>
          <a:p>
            <a:r>
              <a:rPr lang="en-US" dirty="0" smtClean="0">
                <a:solidFill>
                  <a:schemeClr val="tx1"/>
                </a:solidFill>
              </a:rPr>
              <a:t>Fast</a:t>
            </a:r>
            <a:r>
              <a:rPr lang="ja-JP" altLang="en-US" dirty="0" smtClean="0">
                <a:solidFill>
                  <a:schemeClr val="tx1"/>
                </a:solidFill>
              </a:rPr>
              <a:t> </a:t>
            </a:r>
            <a:r>
              <a:rPr lang="en-US" dirty="0" smtClean="0">
                <a:solidFill>
                  <a:schemeClr val="tx1"/>
                </a:solidFill>
              </a:rPr>
              <a:t>Lane</a:t>
            </a:r>
            <a:r>
              <a:rPr lang="ja-JP" altLang="en-US" dirty="0" smtClean="0">
                <a:solidFill>
                  <a:schemeClr val="tx1"/>
                </a:solidFill>
              </a:rPr>
              <a:t> 通信内容の識別</a:t>
            </a:r>
            <a:endParaRPr lang="en-US" dirty="0">
              <a:solidFill>
                <a:schemeClr val="tx1"/>
              </a:solidFill>
            </a:endParaRPr>
          </a:p>
        </p:txBody>
      </p:sp>
      <p:cxnSp>
        <p:nvCxnSpPr>
          <p:cNvPr id="5" name="Straight Arrow Connector 4"/>
          <p:cNvCxnSpPr/>
          <p:nvPr/>
        </p:nvCxnSpPr>
        <p:spPr>
          <a:xfrm flipV="1">
            <a:off x="1830822" y="1779197"/>
            <a:ext cx="6303" cy="674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7291972" y="1779197"/>
            <a:ext cx="5943" cy="661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2531477" y="3665405"/>
            <a:ext cx="1879196" cy="481512"/>
            <a:chOff x="1613735" y="3723090"/>
            <a:chExt cx="1763473" cy="355866"/>
          </a:xfrm>
        </p:grpSpPr>
        <p:sp>
          <p:nvSpPr>
            <p:cNvPr id="106" name="Rounded Rectangular Callout 105"/>
            <p:cNvSpPr/>
            <p:nvPr/>
          </p:nvSpPr>
          <p:spPr>
            <a:xfrm>
              <a:off x="1663931" y="3723090"/>
              <a:ext cx="1713277" cy="355866"/>
            </a:xfrm>
            <a:prstGeom prst="wedgeRoundRectCallout">
              <a:avLst>
                <a:gd name="adj1" fmla="val -102276"/>
                <a:gd name="adj2" fmla="val -173876"/>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p:txBody>
        </p:sp>
        <p:sp>
          <p:nvSpPr>
            <p:cNvPr id="107" name="Rectangle 106"/>
            <p:cNvSpPr/>
            <p:nvPr/>
          </p:nvSpPr>
          <p:spPr>
            <a:xfrm>
              <a:off x="1613735" y="3790075"/>
              <a:ext cx="1763473" cy="204719"/>
            </a:xfrm>
            <a:prstGeom prst="rect">
              <a:avLst/>
            </a:prstGeom>
            <a:ln>
              <a:noFill/>
            </a:ln>
          </p:spPr>
          <p:txBody>
            <a:bodyPr wrap="square" anchor="ctr">
              <a:spAutoFit/>
            </a:bodyPr>
            <a:lstStyle/>
            <a:p>
              <a:pPr algn="ctr"/>
              <a:r>
                <a:rPr lang="ja-JP" altLang="en-US" sz="1200" dirty="0" smtClean="0"/>
                <a:t>同じアプリで</a:t>
              </a:r>
              <a:r>
                <a:rPr lang="ja-JP" altLang="en-US" sz="1200" dirty="0" smtClean="0">
                  <a:solidFill>
                    <a:srgbClr val="FF6600"/>
                  </a:solidFill>
                </a:rPr>
                <a:t>ビデオ</a:t>
              </a:r>
              <a:r>
                <a:rPr lang="ja-JP" altLang="en-US" sz="1200" dirty="0" smtClean="0"/>
                <a:t>を利用</a:t>
              </a:r>
              <a:endParaRPr lang="en-US" sz="1200" dirty="0"/>
            </a:p>
          </p:txBody>
        </p:sp>
      </p:grpSp>
      <p:grpSp>
        <p:nvGrpSpPr>
          <p:cNvPr id="160" name="Group 159"/>
          <p:cNvGrpSpPr/>
          <p:nvPr/>
        </p:nvGrpSpPr>
        <p:grpSpPr>
          <a:xfrm>
            <a:off x="1160578" y="1110328"/>
            <a:ext cx="1409264" cy="657426"/>
            <a:chOff x="1146845" y="966396"/>
            <a:chExt cx="6832333" cy="3187304"/>
          </a:xfrm>
        </p:grpSpPr>
        <p:pic>
          <p:nvPicPr>
            <p:cNvPr id="161" name="Picture 10" descr="C:\Users\ecoffey\AppData\Local\Temp\Rar$DRa0.403\30001_Device_access_point_default_256.png"/>
            <p:cNvPicPr>
              <a:picLocks noChangeAspect="1" noChangeArrowheads="1"/>
            </p:cNvPicPr>
            <p:nvPr/>
          </p:nvPicPr>
          <p:blipFill rotWithShape="1">
            <a:blip r:embed="rId13">
              <a:extLst>
                <a:ext uri="{28A0092B-C50C-407E-A947-70E740481C1C}">
                  <a14:useLocalDpi xmlns:a14="http://schemas.microsoft.com/office/drawing/2010/main"/>
                </a:ext>
              </a:extLst>
            </a:blip>
            <a:srcRect t="26675" b="26675"/>
            <a:stretch/>
          </p:blipFill>
          <p:spPr bwMode="auto">
            <a:xfrm>
              <a:off x="1146845" y="966396"/>
              <a:ext cx="6832333" cy="3187304"/>
            </a:xfrm>
            <a:prstGeom prst="rect">
              <a:avLst/>
            </a:prstGeom>
            <a:noFill/>
            <a:extLst>
              <a:ext uri="{909E8E84-426E-40dd-AFC4-6F175D3DCCD1}">
                <a14:hiddenFill xmlns="" xmlns:a14="http://schemas.microsoft.com/office/drawing/2010/main">
                  <a:solidFill>
                    <a:srgbClr val="FFFFFF"/>
                  </a:solidFill>
                </a14:hiddenFill>
              </a:ext>
            </a:extLst>
          </p:spPr>
        </p:pic>
        <p:pic>
          <p:nvPicPr>
            <p:cNvPr id="162" name="Picture 161" descr="https://upload.wikimedia.org/wikipedia/commons/thumb/6/64/Cisco_logo.svg/2000px-Cisco_logo.svg.png"/>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47192" y="1008552"/>
              <a:ext cx="2631638" cy="1479722"/>
            </a:xfrm>
            <a:custGeom>
              <a:avLst/>
              <a:gdLst>
                <a:gd name="connsiteX0" fmla="*/ 0 w 2193795"/>
                <a:gd name="connsiteY0" fmla="*/ 0 h 1233531"/>
                <a:gd name="connsiteX1" fmla="*/ 2193795 w 2193795"/>
                <a:gd name="connsiteY1" fmla="*/ 0 h 1233531"/>
                <a:gd name="connsiteX2" fmla="*/ 2193795 w 2193795"/>
                <a:gd name="connsiteY2" fmla="*/ 1045681 h 1233531"/>
                <a:gd name="connsiteX3" fmla="*/ 2170869 w 2193795"/>
                <a:gd name="connsiteY3" fmla="*/ 1030223 h 1233531"/>
                <a:gd name="connsiteX4" fmla="*/ 2121955 w 2193795"/>
                <a:gd name="connsiteY4" fmla="*/ 1020348 h 1233531"/>
                <a:gd name="connsiteX5" fmla="*/ 1996292 w 2193795"/>
                <a:gd name="connsiteY5" fmla="*/ 1146012 h 1233531"/>
                <a:gd name="connsiteX6" fmla="*/ 2006167 w 2193795"/>
                <a:gd name="connsiteY6" fmla="*/ 1194926 h 1233531"/>
                <a:gd name="connsiteX7" fmla="*/ 2032195 w 2193795"/>
                <a:gd name="connsiteY7" fmla="*/ 1233531 h 1233531"/>
                <a:gd name="connsiteX8" fmla="*/ 0 w 2193795"/>
                <a:gd name="connsiteY8" fmla="*/ 1233531 h 1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95" h="1233531">
                  <a:moveTo>
                    <a:pt x="0" y="0"/>
                  </a:moveTo>
                  <a:lnTo>
                    <a:pt x="2193795" y="0"/>
                  </a:lnTo>
                  <a:lnTo>
                    <a:pt x="2193795" y="1045681"/>
                  </a:lnTo>
                  <a:lnTo>
                    <a:pt x="2170869" y="1030223"/>
                  </a:lnTo>
                  <a:cubicBezTo>
                    <a:pt x="2155835" y="1023864"/>
                    <a:pt x="2139306" y="1020348"/>
                    <a:pt x="2121955" y="1020348"/>
                  </a:cubicBezTo>
                  <a:cubicBezTo>
                    <a:pt x="2052553" y="1020348"/>
                    <a:pt x="1996292" y="1076610"/>
                    <a:pt x="1996292" y="1146012"/>
                  </a:cubicBezTo>
                  <a:cubicBezTo>
                    <a:pt x="1996292" y="1163363"/>
                    <a:pt x="1999809" y="1179892"/>
                    <a:pt x="2006167" y="1194926"/>
                  </a:cubicBezTo>
                  <a:lnTo>
                    <a:pt x="2032195" y="1233531"/>
                  </a:lnTo>
                  <a:lnTo>
                    <a:pt x="0" y="1233531"/>
                  </a:lnTo>
                  <a:close/>
                </a:path>
              </a:pathLst>
            </a:custGeom>
            <a:noFill/>
            <a:scene3d>
              <a:camera prst="perspectiveRelaxedModerately">
                <a:rot lat="18890638" lon="0" rev="0"/>
              </a:camera>
              <a:lightRig rig="threePt" dir="t"/>
            </a:scene3d>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13856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32512"/>
            <a:ext cx="8345488" cy="731837"/>
          </a:xfrm>
        </p:spPr>
        <p:txBody>
          <a:bodyPr/>
          <a:lstStyle/>
          <a:p>
            <a:r>
              <a:rPr lang="en-US" altLang="ja-JP" dirty="0" smtClean="0"/>
              <a:t>WLC</a:t>
            </a:r>
            <a:r>
              <a:rPr lang="ja-JP" altLang="en-US" dirty="0" smtClean="0"/>
              <a:t> 設定画面</a:t>
            </a:r>
            <a:endParaRPr lang="en-US" dirty="0"/>
          </a:p>
        </p:txBody>
      </p:sp>
      <p:sp>
        <p:nvSpPr>
          <p:cNvPr id="4" name="TextBox 3"/>
          <p:cNvSpPr txBox="1"/>
          <p:nvPr/>
        </p:nvSpPr>
        <p:spPr>
          <a:xfrm>
            <a:off x="6595941" y="4422140"/>
            <a:ext cx="2548059" cy="307777"/>
          </a:xfrm>
          <a:prstGeom prst="rect">
            <a:avLst/>
          </a:prstGeom>
          <a:noFill/>
        </p:spPr>
        <p:txBody>
          <a:bodyPr wrap="square" rtlCol="0">
            <a:spAutoFit/>
          </a:bodyPr>
          <a:lstStyle/>
          <a:p>
            <a:r>
              <a:rPr lang="en-US" sz="1400" dirty="0" err="1" smtClean="0"/>
              <a:t>AirOS</a:t>
            </a:r>
            <a:r>
              <a:rPr lang="en-US" sz="1400" dirty="0" smtClean="0"/>
              <a:t> 8.3.102.0</a:t>
            </a:r>
            <a:r>
              <a:rPr lang="ja-JP" altLang="en-US" sz="1400" dirty="0" smtClean="0"/>
              <a:t>以降で対応</a:t>
            </a:r>
            <a:endParaRPr lang="en-US" sz="1400" dirty="0"/>
          </a:p>
        </p:txBody>
      </p:sp>
      <p:pic>
        <p:nvPicPr>
          <p:cNvPr id="6" name="Picture 5"/>
          <p:cNvPicPr>
            <a:picLocks noChangeAspect="1"/>
          </p:cNvPicPr>
          <p:nvPr/>
        </p:nvPicPr>
        <p:blipFill>
          <a:blip r:embed="rId2"/>
          <a:stretch>
            <a:fillRect/>
          </a:stretch>
        </p:blipFill>
        <p:spPr>
          <a:xfrm>
            <a:off x="802640" y="968476"/>
            <a:ext cx="5705147" cy="3453664"/>
          </a:xfrm>
          <a:prstGeom prst="rect">
            <a:avLst/>
          </a:prstGeom>
        </p:spPr>
      </p:pic>
      <p:sp>
        <p:nvSpPr>
          <p:cNvPr id="5" name="Rectangle 4"/>
          <p:cNvSpPr/>
          <p:nvPr/>
        </p:nvSpPr>
        <p:spPr>
          <a:xfrm>
            <a:off x="3149029" y="2804160"/>
            <a:ext cx="559371" cy="1117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 name="Picture 6"/>
          <p:cNvPicPr>
            <a:picLocks noChangeAspect="1"/>
          </p:cNvPicPr>
          <p:nvPr/>
        </p:nvPicPr>
        <p:blipFill>
          <a:blip r:embed="rId3"/>
          <a:stretch>
            <a:fillRect/>
          </a:stretch>
        </p:blipFill>
        <p:spPr>
          <a:xfrm>
            <a:off x="3932480" y="2915920"/>
            <a:ext cx="4741580" cy="905510"/>
          </a:xfrm>
          <a:prstGeom prst="rect">
            <a:avLst/>
          </a:prstGeom>
          <a:ln>
            <a:solidFill>
              <a:schemeClr val="bg2"/>
            </a:solidFill>
          </a:ln>
        </p:spPr>
      </p:pic>
      <p:pic>
        <p:nvPicPr>
          <p:cNvPr id="8" name="Picture 7"/>
          <p:cNvPicPr>
            <a:picLocks noChangeAspect="1"/>
          </p:cNvPicPr>
          <p:nvPr/>
        </p:nvPicPr>
        <p:blipFill>
          <a:blip r:embed="rId4"/>
          <a:stretch>
            <a:fillRect/>
          </a:stretch>
        </p:blipFill>
        <p:spPr>
          <a:xfrm>
            <a:off x="5204767" y="1297954"/>
            <a:ext cx="1303020" cy="248891"/>
          </a:xfrm>
          <a:prstGeom prst="rect">
            <a:avLst/>
          </a:prstGeom>
        </p:spPr>
      </p:pic>
      <p:sp>
        <p:nvSpPr>
          <p:cNvPr id="9" name="Rectangle 8"/>
          <p:cNvSpPr/>
          <p:nvPr/>
        </p:nvSpPr>
        <p:spPr>
          <a:xfrm>
            <a:off x="5928096" y="1353849"/>
            <a:ext cx="559371" cy="16200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ounded Rectangular Callout 9"/>
          <p:cNvSpPr/>
          <p:nvPr/>
        </p:nvSpPr>
        <p:spPr>
          <a:xfrm>
            <a:off x="91440" y="2692400"/>
            <a:ext cx="1778000" cy="924560"/>
          </a:xfrm>
          <a:prstGeom prst="wedgeRoundRectCallout">
            <a:avLst>
              <a:gd name="adj1" fmla="val 119738"/>
              <a:gd name="adj2" fmla="val -32005"/>
              <a:gd name="adj3" fmla="val 16667"/>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t>FastLane</a:t>
            </a:r>
            <a:r>
              <a:rPr lang="ja-JP" altLang="en-US" sz="1400" dirty="0" smtClean="0"/>
              <a:t>を有効にするだけで、必要な設定が自動的に行われます。</a:t>
            </a:r>
            <a:endParaRPr lang="en-US" sz="1400" dirty="0" smtClean="0"/>
          </a:p>
        </p:txBody>
      </p:sp>
    </p:spTree>
    <p:extLst>
      <p:ext uri="{BB962C8B-B14F-4D97-AF65-F5344CB8AC3E}">
        <p14:creationId xmlns:p14="http://schemas.microsoft.com/office/powerpoint/2010/main" val="326000860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4480" y="629558"/>
            <a:ext cx="4323080" cy="3970381"/>
          </a:xfrm>
          <a:prstGeom prst="rect">
            <a:avLst/>
          </a:prstGeom>
        </p:spPr>
      </p:pic>
      <p:sp>
        <p:nvSpPr>
          <p:cNvPr id="6" name="Rectangle 5"/>
          <p:cNvSpPr/>
          <p:nvPr/>
        </p:nvSpPr>
        <p:spPr>
          <a:xfrm>
            <a:off x="3331909" y="1503680"/>
            <a:ext cx="1392491" cy="18288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311589" y="1778000"/>
            <a:ext cx="142811" cy="1117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3331909" y="1950720"/>
            <a:ext cx="1555051" cy="18288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Title 2"/>
          <p:cNvSpPr>
            <a:spLocks noGrp="1"/>
          </p:cNvSpPr>
          <p:nvPr>
            <p:ph type="title"/>
          </p:nvPr>
        </p:nvSpPr>
        <p:spPr>
          <a:xfrm>
            <a:off x="437766" y="39472"/>
            <a:ext cx="8345488" cy="731837"/>
          </a:xfrm>
        </p:spPr>
        <p:txBody>
          <a:bodyPr/>
          <a:lstStyle/>
          <a:p>
            <a:r>
              <a:rPr lang="en-US" altLang="ja-JP" sz="2800" dirty="0" smtClean="0"/>
              <a:t>Fast</a:t>
            </a:r>
            <a:r>
              <a:rPr lang="ja-JP" altLang="en-US" sz="2800" dirty="0" smtClean="0"/>
              <a:t> </a:t>
            </a:r>
            <a:r>
              <a:rPr lang="en-US" altLang="ja-JP" sz="2800" dirty="0" smtClean="0"/>
              <a:t>Lane</a:t>
            </a:r>
            <a:r>
              <a:rPr lang="ja-JP" altLang="en-US" sz="2800" dirty="0" smtClean="0"/>
              <a:t>で自動的に入る設定</a:t>
            </a:r>
            <a:endParaRPr lang="en-US" sz="2800" dirty="0"/>
          </a:p>
        </p:txBody>
      </p:sp>
    </p:spTree>
    <p:extLst>
      <p:ext uri="{BB962C8B-B14F-4D97-AF65-F5344CB8AC3E}">
        <p14:creationId xmlns:p14="http://schemas.microsoft.com/office/powerpoint/2010/main" val="1867457494"/>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2"/>
          <p:cNvSpPr>
            <a:spLocks noGrp="1"/>
          </p:cNvSpPr>
          <p:nvPr>
            <p:ph type="title"/>
          </p:nvPr>
        </p:nvSpPr>
        <p:spPr>
          <a:xfrm>
            <a:off x="437766" y="39472"/>
            <a:ext cx="8345488" cy="731837"/>
          </a:xfrm>
        </p:spPr>
        <p:txBody>
          <a:bodyPr/>
          <a:lstStyle/>
          <a:p>
            <a:r>
              <a:rPr lang="en-US" altLang="ja-JP" sz="2800" dirty="0" smtClean="0"/>
              <a:t>Fast</a:t>
            </a:r>
            <a:r>
              <a:rPr lang="ja-JP" altLang="en-US" sz="2800" dirty="0" smtClean="0"/>
              <a:t> </a:t>
            </a:r>
            <a:r>
              <a:rPr lang="en-US" altLang="ja-JP" sz="2800" dirty="0" smtClean="0"/>
              <a:t>Lane</a:t>
            </a:r>
            <a:r>
              <a:rPr lang="ja-JP" altLang="en-US" sz="2800" dirty="0" smtClean="0"/>
              <a:t>で自動的に入る設定</a:t>
            </a:r>
            <a:endParaRPr lang="en-US" sz="2800" dirty="0"/>
          </a:p>
        </p:txBody>
      </p:sp>
      <p:pic>
        <p:nvPicPr>
          <p:cNvPr id="2" name="Picture 1"/>
          <p:cNvPicPr>
            <a:picLocks noChangeAspect="1"/>
          </p:cNvPicPr>
          <p:nvPr/>
        </p:nvPicPr>
        <p:blipFill>
          <a:blip r:embed="rId3"/>
          <a:stretch>
            <a:fillRect/>
          </a:stretch>
        </p:blipFill>
        <p:spPr>
          <a:xfrm>
            <a:off x="182880" y="771309"/>
            <a:ext cx="5405120" cy="2720846"/>
          </a:xfrm>
          <a:prstGeom prst="rect">
            <a:avLst/>
          </a:prstGeom>
          <a:ln>
            <a:solidFill>
              <a:schemeClr val="bg2"/>
            </a:solidFill>
          </a:ln>
        </p:spPr>
      </p:pic>
      <p:pic>
        <p:nvPicPr>
          <p:cNvPr id="3" name="Picture 2"/>
          <p:cNvPicPr>
            <a:picLocks noChangeAspect="1"/>
          </p:cNvPicPr>
          <p:nvPr/>
        </p:nvPicPr>
        <p:blipFill>
          <a:blip r:embed="rId4"/>
          <a:stretch>
            <a:fillRect/>
          </a:stretch>
        </p:blipFill>
        <p:spPr>
          <a:xfrm>
            <a:off x="3180080" y="2222800"/>
            <a:ext cx="5049520" cy="2538709"/>
          </a:xfrm>
          <a:prstGeom prst="rect">
            <a:avLst/>
          </a:prstGeom>
          <a:ln>
            <a:solidFill>
              <a:schemeClr val="bg2"/>
            </a:solidFill>
          </a:ln>
        </p:spPr>
      </p:pic>
      <p:sp>
        <p:nvSpPr>
          <p:cNvPr id="10" name="Rectangle 9"/>
          <p:cNvSpPr/>
          <p:nvPr/>
        </p:nvSpPr>
        <p:spPr>
          <a:xfrm>
            <a:off x="3180081" y="1717040"/>
            <a:ext cx="1137920" cy="18288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6014721" y="2794000"/>
            <a:ext cx="1137920" cy="18288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11"/>
          <p:cNvSpPr/>
          <p:nvPr/>
        </p:nvSpPr>
        <p:spPr>
          <a:xfrm>
            <a:off x="335281" y="2905760"/>
            <a:ext cx="792479" cy="1625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ectangle 12"/>
          <p:cNvSpPr/>
          <p:nvPr/>
        </p:nvSpPr>
        <p:spPr>
          <a:xfrm>
            <a:off x="3281681" y="4297680"/>
            <a:ext cx="792479" cy="1625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70271210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437766" y="39472"/>
            <a:ext cx="8345488" cy="731837"/>
          </a:xfrm>
        </p:spPr>
        <p:txBody>
          <a:bodyPr/>
          <a:lstStyle/>
          <a:p>
            <a:r>
              <a:rPr lang="en-US" altLang="ja-JP" sz="2800" dirty="0" smtClean="0"/>
              <a:t>Fast</a:t>
            </a:r>
            <a:r>
              <a:rPr lang="ja-JP" altLang="en-US" sz="2800" dirty="0" smtClean="0"/>
              <a:t> </a:t>
            </a:r>
            <a:r>
              <a:rPr lang="en-US" altLang="ja-JP" sz="2800" dirty="0" smtClean="0"/>
              <a:t>Lane</a:t>
            </a:r>
            <a:r>
              <a:rPr lang="ja-JP" altLang="en-US" sz="2800" dirty="0" smtClean="0"/>
              <a:t>で自動的に入る設定</a:t>
            </a:r>
            <a:endParaRPr lang="en-US" sz="2800" dirty="0"/>
          </a:p>
        </p:txBody>
      </p:sp>
      <p:pic>
        <p:nvPicPr>
          <p:cNvPr id="5" name="Picture 4"/>
          <p:cNvPicPr>
            <a:picLocks noChangeAspect="1"/>
          </p:cNvPicPr>
          <p:nvPr/>
        </p:nvPicPr>
        <p:blipFill>
          <a:blip r:embed="rId2"/>
          <a:stretch>
            <a:fillRect/>
          </a:stretch>
        </p:blipFill>
        <p:spPr>
          <a:xfrm>
            <a:off x="508886" y="700189"/>
            <a:ext cx="3758314" cy="3447710"/>
          </a:xfrm>
          <a:prstGeom prst="rect">
            <a:avLst/>
          </a:prstGeom>
          <a:ln>
            <a:solidFill>
              <a:schemeClr val="bg2"/>
            </a:solidFill>
          </a:ln>
        </p:spPr>
      </p:pic>
      <p:pic>
        <p:nvPicPr>
          <p:cNvPr id="6" name="Picture 5"/>
          <p:cNvPicPr>
            <a:picLocks noChangeAspect="1"/>
          </p:cNvPicPr>
          <p:nvPr/>
        </p:nvPicPr>
        <p:blipFill>
          <a:blip r:embed="rId3"/>
          <a:stretch>
            <a:fillRect/>
          </a:stretch>
        </p:blipFill>
        <p:spPr>
          <a:xfrm>
            <a:off x="1737360" y="1861899"/>
            <a:ext cx="3332479" cy="3037806"/>
          </a:xfrm>
          <a:prstGeom prst="rect">
            <a:avLst/>
          </a:prstGeom>
          <a:ln>
            <a:solidFill>
              <a:srgbClr val="00B050"/>
            </a:solidFill>
          </a:ln>
        </p:spPr>
      </p:pic>
      <p:pic>
        <p:nvPicPr>
          <p:cNvPr id="7" name="Picture 6"/>
          <p:cNvPicPr>
            <a:picLocks noChangeAspect="1"/>
          </p:cNvPicPr>
          <p:nvPr/>
        </p:nvPicPr>
        <p:blipFill>
          <a:blip r:embed="rId4"/>
          <a:stretch>
            <a:fillRect/>
          </a:stretch>
        </p:blipFill>
        <p:spPr>
          <a:xfrm>
            <a:off x="5242559" y="2275839"/>
            <a:ext cx="3663955" cy="2623865"/>
          </a:xfrm>
          <a:prstGeom prst="rect">
            <a:avLst/>
          </a:prstGeom>
          <a:ln>
            <a:solidFill>
              <a:schemeClr val="bg2"/>
            </a:solidFill>
          </a:ln>
        </p:spPr>
      </p:pic>
      <p:sp>
        <p:nvSpPr>
          <p:cNvPr id="8" name="Rectangle 7"/>
          <p:cNvSpPr/>
          <p:nvPr/>
        </p:nvSpPr>
        <p:spPr>
          <a:xfrm>
            <a:off x="1635761" y="1564640"/>
            <a:ext cx="1046479" cy="1625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619761" y="3995499"/>
            <a:ext cx="792479" cy="1625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ectangle 9"/>
          <p:cNvSpPr/>
          <p:nvPr/>
        </p:nvSpPr>
        <p:spPr>
          <a:xfrm>
            <a:off x="1757680" y="2245361"/>
            <a:ext cx="822960" cy="2600960"/>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5242559" y="2275839"/>
            <a:ext cx="812801" cy="2623865"/>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36331706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437766" y="39472"/>
            <a:ext cx="8345488" cy="731837"/>
          </a:xfrm>
        </p:spPr>
        <p:txBody>
          <a:bodyPr/>
          <a:lstStyle/>
          <a:p>
            <a:r>
              <a:rPr lang="en-US" altLang="ja-JP" sz="2800" dirty="0" err="1" smtClean="0"/>
              <a:t>FastLane</a:t>
            </a:r>
            <a:r>
              <a:rPr lang="ja-JP" altLang="en-US" sz="2800" dirty="0" smtClean="0"/>
              <a:t>で自動的に入る設定</a:t>
            </a:r>
            <a:endParaRPr lang="en-US" sz="2800" dirty="0"/>
          </a:p>
        </p:txBody>
      </p:sp>
      <p:pic>
        <p:nvPicPr>
          <p:cNvPr id="5" name="Picture 4"/>
          <p:cNvPicPr>
            <a:picLocks noChangeAspect="1"/>
          </p:cNvPicPr>
          <p:nvPr/>
        </p:nvPicPr>
        <p:blipFill>
          <a:blip r:embed="rId2"/>
          <a:stretch>
            <a:fillRect/>
          </a:stretch>
        </p:blipFill>
        <p:spPr>
          <a:xfrm>
            <a:off x="256540" y="771309"/>
            <a:ext cx="5093479" cy="3709251"/>
          </a:xfrm>
          <a:prstGeom prst="rect">
            <a:avLst/>
          </a:prstGeom>
        </p:spPr>
      </p:pic>
      <p:pic>
        <p:nvPicPr>
          <p:cNvPr id="6" name="Picture 5"/>
          <p:cNvPicPr>
            <a:picLocks noChangeAspect="1"/>
          </p:cNvPicPr>
          <p:nvPr/>
        </p:nvPicPr>
        <p:blipFill>
          <a:blip r:embed="rId3"/>
          <a:stretch>
            <a:fillRect/>
          </a:stretch>
        </p:blipFill>
        <p:spPr>
          <a:xfrm>
            <a:off x="3765319" y="1595120"/>
            <a:ext cx="4625074" cy="3355340"/>
          </a:xfrm>
          <a:prstGeom prst="rect">
            <a:avLst/>
          </a:prstGeom>
        </p:spPr>
      </p:pic>
      <p:sp>
        <p:nvSpPr>
          <p:cNvPr id="7" name="Rectangle 6"/>
          <p:cNvSpPr/>
          <p:nvPr/>
        </p:nvSpPr>
        <p:spPr>
          <a:xfrm>
            <a:off x="1351280" y="1402081"/>
            <a:ext cx="1910080" cy="1595120"/>
          </a:xfrm>
          <a:prstGeom prst="rect">
            <a:avLst/>
          </a:prstGeom>
          <a:no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744720" y="2199641"/>
            <a:ext cx="1910080" cy="1595120"/>
          </a:xfrm>
          <a:prstGeom prst="rect">
            <a:avLst/>
          </a:prstGeom>
          <a:no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396240" y="4145279"/>
            <a:ext cx="497840" cy="111761"/>
          </a:xfrm>
          <a:prstGeom prst="rect">
            <a:avLst/>
          </a:prstGeom>
          <a:no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08105430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437766" y="39472"/>
            <a:ext cx="8345488" cy="731837"/>
          </a:xfrm>
        </p:spPr>
        <p:txBody>
          <a:bodyPr/>
          <a:lstStyle/>
          <a:p>
            <a:r>
              <a:rPr lang="en-US" altLang="ja-JP" sz="2800" dirty="0" err="1" smtClean="0"/>
              <a:t>FastLane</a:t>
            </a:r>
            <a:r>
              <a:rPr lang="ja-JP" altLang="en-US" sz="2800" dirty="0" smtClean="0"/>
              <a:t>で自動的に入る設定</a:t>
            </a:r>
            <a:endParaRPr lang="en-US" sz="2800" dirty="0"/>
          </a:p>
        </p:txBody>
      </p:sp>
      <p:pic>
        <p:nvPicPr>
          <p:cNvPr id="5" name="Picture 4"/>
          <p:cNvPicPr>
            <a:picLocks noChangeAspect="1"/>
          </p:cNvPicPr>
          <p:nvPr/>
        </p:nvPicPr>
        <p:blipFill>
          <a:blip r:embed="rId2"/>
          <a:stretch>
            <a:fillRect/>
          </a:stretch>
        </p:blipFill>
        <p:spPr>
          <a:xfrm>
            <a:off x="1059180" y="679868"/>
            <a:ext cx="5582287" cy="4372191"/>
          </a:xfrm>
          <a:prstGeom prst="rect">
            <a:avLst/>
          </a:prstGeom>
        </p:spPr>
      </p:pic>
      <p:sp>
        <p:nvSpPr>
          <p:cNvPr id="6" name="Rectangle 5"/>
          <p:cNvSpPr/>
          <p:nvPr/>
        </p:nvSpPr>
        <p:spPr>
          <a:xfrm>
            <a:off x="1168400" y="4104639"/>
            <a:ext cx="487680" cy="142241"/>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2021840" y="1198881"/>
            <a:ext cx="4277360" cy="3853178"/>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26037603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smtClean="0"/>
              <a:t>Apple</a:t>
            </a:r>
            <a:r>
              <a:rPr lang="ja-JP" altLang="en-US" dirty="0"/>
              <a:t> </a:t>
            </a:r>
            <a:r>
              <a:rPr lang="ja-JP" altLang="en-US" dirty="0" smtClean="0"/>
              <a:t>パートナシップ</a:t>
            </a:r>
            <a:endParaRPr kumimoji="1" lang="ja-JP" altLang="en-US" dirty="0"/>
          </a:p>
        </p:txBody>
      </p:sp>
    </p:spTree>
    <p:extLst>
      <p:ext uri="{BB962C8B-B14F-4D97-AF65-F5344CB8AC3E}">
        <p14:creationId xmlns:p14="http://schemas.microsoft.com/office/powerpoint/2010/main" val="3876691486"/>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ja-JP" dirty="0" smtClean="0"/>
              <a:t>A</a:t>
            </a:r>
            <a:r>
              <a:rPr lang="en-US" altLang="ja-JP" dirty="0" err="1" smtClean="0"/>
              <a:t>pple</a:t>
            </a:r>
            <a:r>
              <a:rPr lang="ja-JP" altLang="en-US" dirty="0" smtClean="0"/>
              <a:t> </a:t>
            </a:r>
            <a:r>
              <a:rPr lang="en-US" altLang="ja-JP" dirty="0" smtClean="0"/>
              <a:t>Configurator 2</a:t>
            </a:r>
            <a:r>
              <a:rPr lang="ja-JP" altLang="en-US" dirty="0" smtClean="0"/>
              <a:t> 設定画面</a:t>
            </a:r>
            <a:endParaRPr lang="en-US" dirty="0"/>
          </a:p>
        </p:txBody>
      </p:sp>
      <p:sp>
        <p:nvSpPr>
          <p:cNvPr id="2" name="TextBox 1"/>
          <p:cNvSpPr txBox="1"/>
          <p:nvPr/>
        </p:nvSpPr>
        <p:spPr>
          <a:xfrm>
            <a:off x="6235195" y="4335206"/>
            <a:ext cx="2548059" cy="369332"/>
          </a:xfrm>
          <a:prstGeom prst="rect">
            <a:avLst/>
          </a:prstGeom>
          <a:noFill/>
        </p:spPr>
        <p:txBody>
          <a:bodyPr wrap="square" rtlCol="0">
            <a:spAutoFit/>
          </a:bodyPr>
          <a:lstStyle/>
          <a:p>
            <a:r>
              <a:rPr lang="en-US" dirty="0" smtClean="0"/>
              <a:t>Version2.3(3D68)</a:t>
            </a:r>
            <a:r>
              <a:rPr lang="ja-JP" altLang="en-US" dirty="0" smtClean="0"/>
              <a:t>以降</a:t>
            </a:r>
            <a:endParaRPr lang="en-US" dirty="0"/>
          </a:p>
        </p:txBody>
      </p:sp>
      <p:pic>
        <p:nvPicPr>
          <p:cNvPr id="4" name="Picture 3"/>
          <p:cNvPicPr>
            <a:picLocks noChangeAspect="1"/>
          </p:cNvPicPr>
          <p:nvPr/>
        </p:nvPicPr>
        <p:blipFill>
          <a:blip r:embed="rId2"/>
          <a:stretch>
            <a:fillRect/>
          </a:stretch>
        </p:blipFill>
        <p:spPr>
          <a:xfrm>
            <a:off x="1412241" y="971550"/>
            <a:ext cx="4501386" cy="4070350"/>
          </a:xfrm>
          <a:prstGeom prst="rect">
            <a:avLst/>
          </a:prstGeom>
          <a:ln>
            <a:solidFill>
              <a:schemeClr val="bg2"/>
            </a:solidFill>
          </a:ln>
        </p:spPr>
      </p:pic>
      <p:sp>
        <p:nvSpPr>
          <p:cNvPr id="5" name="Rounded Rectangular Callout 4"/>
          <p:cNvSpPr/>
          <p:nvPr/>
        </p:nvSpPr>
        <p:spPr>
          <a:xfrm>
            <a:off x="6512560" y="1239520"/>
            <a:ext cx="2189414" cy="1198880"/>
          </a:xfrm>
          <a:prstGeom prst="wedgeRoundRectCallout">
            <a:avLst>
              <a:gd name="adj1" fmla="val -76983"/>
              <a:gd name="adj2" fmla="val -27331"/>
              <a:gd name="adj3" fmla="val 16667"/>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　</a:t>
            </a:r>
            <a:r>
              <a:rPr lang="en-US" altLang="ja-JP" sz="1400" dirty="0" smtClean="0"/>
              <a:t>Apple</a:t>
            </a:r>
            <a:r>
              <a:rPr lang="ja-JP" altLang="en-US" sz="1400" dirty="0" smtClean="0"/>
              <a:t> </a:t>
            </a:r>
            <a:r>
              <a:rPr lang="en-US" altLang="ja-JP" sz="1400" dirty="0" smtClean="0"/>
              <a:t>Configurator</a:t>
            </a:r>
            <a:r>
              <a:rPr lang="ja-JP" altLang="en-US" sz="1400" dirty="0" smtClean="0"/>
              <a:t> </a:t>
            </a:r>
            <a:r>
              <a:rPr lang="en-US" altLang="ja-JP" sz="1400" dirty="0" smtClean="0"/>
              <a:t>2</a:t>
            </a:r>
            <a:r>
              <a:rPr lang="ja-JP" altLang="en-US" sz="1400" dirty="0" smtClean="0"/>
              <a:t>を利用して、</a:t>
            </a:r>
            <a:r>
              <a:rPr lang="en-US" altLang="ja-JP" sz="1400" dirty="0" smtClean="0"/>
              <a:t>Apple Device</a:t>
            </a:r>
            <a:r>
              <a:rPr lang="ja-JP" altLang="en-US" sz="1400" dirty="0" smtClean="0"/>
              <a:t>の設定プロファイルを作成し、適用することができます。</a:t>
            </a:r>
            <a:endParaRPr lang="en-US" sz="1400" dirty="0" smtClean="0"/>
          </a:p>
        </p:txBody>
      </p:sp>
      <p:sp>
        <p:nvSpPr>
          <p:cNvPr id="6" name="Rounded Rectangular Callout 5"/>
          <p:cNvSpPr/>
          <p:nvPr/>
        </p:nvSpPr>
        <p:spPr>
          <a:xfrm>
            <a:off x="5344160" y="3129280"/>
            <a:ext cx="3439094" cy="1205926"/>
          </a:xfrm>
          <a:prstGeom prst="wedgeRoundRectCallout">
            <a:avLst>
              <a:gd name="adj1" fmla="val -81233"/>
              <a:gd name="adj2" fmla="val 51492"/>
              <a:gd name="adj3" fmla="val 16667"/>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　</a:t>
            </a:r>
            <a:r>
              <a:rPr lang="en-US" altLang="ja-JP" sz="1400" dirty="0" err="1" smtClean="0"/>
              <a:t>Qos</a:t>
            </a:r>
            <a:r>
              <a:rPr lang="ja-JP" altLang="en-US" sz="1400" dirty="0" smtClean="0"/>
              <a:t>をかけたいアプリを</a:t>
            </a:r>
            <a:r>
              <a:rPr lang="en-US" altLang="ja-JP" sz="1400" dirty="0" smtClean="0"/>
              <a:t>+</a:t>
            </a:r>
            <a:r>
              <a:rPr lang="ja-JP" altLang="en-US" sz="1400" dirty="0" smtClean="0"/>
              <a:t>で追加します。</a:t>
            </a:r>
            <a:endParaRPr lang="en-US" altLang="ja-JP" sz="1400" dirty="0" smtClean="0"/>
          </a:p>
          <a:p>
            <a:pPr algn="ctr"/>
            <a:r>
              <a:rPr lang="ja-JP" altLang="en-US" sz="1400" dirty="0" smtClean="0"/>
              <a:t>名称で検索可能です。</a:t>
            </a:r>
            <a:endParaRPr lang="en-US" altLang="ja-JP" sz="1400" dirty="0" smtClean="0"/>
          </a:p>
          <a:p>
            <a:pPr algn="ctr"/>
            <a:r>
              <a:rPr lang="en-US" altLang="ja-JP" sz="1400" dirty="0" smtClean="0"/>
              <a:t>App</a:t>
            </a:r>
            <a:r>
              <a:rPr lang="ja-JP" altLang="en-US" sz="1400" dirty="0" smtClean="0"/>
              <a:t>ストアと連携してアプリ名が表示されますが、</a:t>
            </a:r>
            <a:r>
              <a:rPr lang="en-US" altLang="ja-JP" sz="1400" dirty="0" smtClean="0"/>
              <a:t>Fast</a:t>
            </a:r>
            <a:r>
              <a:rPr lang="ja-JP" altLang="en-US" sz="1400" dirty="0" smtClean="0"/>
              <a:t> </a:t>
            </a:r>
            <a:r>
              <a:rPr lang="en-US" altLang="ja-JP" sz="1400" dirty="0" smtClean="0"/>
              <a:t>Lane </a:t>
            </a:r>
            <a:r>
              <a:rPr lang="ja-JP" altLang="en-US" sz="1400" dirty="0" smtClean="0"/>
              <a:t>に対応しているのは</a:t>
            </a:r>
            <a:r>
              <a:rPr lang="en-US" altLang="ja-JP" sz="1400" dirty="0" smtClean="0"/>
              <a:t>Cisco</a:t>
            </a:r>
            <a:r>
              <a:rPr lang="ja-JP" altLang="en-US" sz="1400" dirty="0" smtClean="0"/>
              <a:t>のアプリケーションのみです。</a:t>
            </a:r>
            <a:endParaRPr lang="en-US" altLang="ja-JP" sz="1400" dirty="0" smtClean="0"/>
          </a:p>
        </p:txBody>
      </p:sp>
    </p:spTree>
    <p:extLst>
      <p:ext uri="{BB962C8B-B14F-4D97-AF65-F5344CB8AC3E}">
        <p14:creationId xmlns:p14="http://schemas.microsoft.com/office/powerpoint/2010/main" val="229453995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Cisco</a:t>
            </a:r>
            <a:r>
              <a:rPr lang="ja-JP" altLang="en-US" smtClean="0"/>
              <a:t>と</a:t>
            </a:r>
            <a:r>
              <a:rPr lang="en-US" smtClean="0"/>
              <a:t>Apple</a:t>
            </a:r>
            <a:r>
              <a:rPr lang="ja-JP" altLang="en-US" smtClean="0"/>
              <a:t>が</a:t>
            </a:r>
            <a:r>
              <a:rPr lang="en-US" altLang="ja-JP" smtClean="0"/>
              <a:t>Fast</a:t>
            </a:r>
            <a:r>
              <a:rPr lang="ja-JP" altLang="en-US" smtClean="0"/>
              <a:t> </a:t>
            </a:r>
            <a:r>
              <a:rPr lang="en-US" altLang="ja-JP" smtClean="0"/>
              <a:t>lane</a:t>
            </a:r>
            <a:r>
              <a:rPr lang="ja-JP" altLang="en-US" smtClean="0"/>
              <a:t>の構築のために提携</a:t>
            </a:r>
            <a:endParaRPr lang="en-US" dirty="0"/>
          </a:p>
        </p:txBody>
      </p:sp>
      <p:sp>
        <p:nvSpPr>
          <p:cNvPr id="8" name="TextBox 7"/>
          <p:cNvSpPr txBox="1"/>
          <p:nvPr/>
        </p:nvSpPr>
        <p:spPr>
          <a:xfrm>
            <a:off x="2731753" y="2589336"/>
            <a:ext cx="1391728" cy="338554"/>
          </a:xfrm>
          <a:prstGeom prst="rect">
            <a:avLst/>
          </a:prstGeom>
          <a:noFill/>
        </p:spPr>
        <p:txBody>
          <a:bodyPr wrap="none" rtlCol="0">
            <a:spAutoFit/>
          </a:bodyPr>
          <a:lstStyle/>
          <a:p>
            <a:r>
              <a:rPr lang="en-US" sz="1600" dirty="0"/>
              <a:t>Apple iOS 10</a:t>
            </a:r>
          </a:p>
        </p:txBody>
      </p:sp>
      <p:sp>
        <p:nvSpPr>
          <p:cNvPr id="18" name="TextBox 17"/>
          <p:cNvSpPr txBox="1"/>
          <p:nvPr/>
        </p:nvSpPr>
        <p:spPr>
          <a:xfrm>
            <a:off x="4548279" y="2587665"/>
            <a:ext cx="1745863" cy="338554"/>
          </a:xfrm>
          <a:prstGeom prst="rect">
            <a:avLst/>
          </a:prstGeom>
          <a:noFill/>
        </p:spPr>
        <p:txBody>
          <a:bodyPr wrap="none" rtlCol="0">
            <a:spAutoFit/>
          </a:bodyPr>
          <a:lstStyle/>
          <a:p>
            <a:r>
              <a:rPr lang="en-US" sz="1600" dirty="0"/>
              <a:t>Cisco AireOS 8.3</a:t>
            </a:r>
          </a:p>
        </p:txBody>
      </p:sp>
      <p:sp>
        <p:nvSpPr>
          <p:cNvPr id="22" name="フリーフォーム 21"/>
          <p:cNvSpPr>
            <a:spLocks noChangeAspect="1"/>
          </p:cNvSpPr>
          <p:nvPr/>
        </p:nvSpPr>
        <p:spPr>
          <a:xfrm>
            <a:off x="4907116" y="1447321"/>
            <a:ext cx="1079530" cy="107953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23" name="Group 92"/>
          <p:cNvGrpSpPr>
            <a:grpSpLocks noChangeAspect="1"/>
          </p:cNvGrpSpPr>
          <p:nvPr/>
        </p:nvGrpSpPr>
        <p:grpSpPr>
          <a:xfrm>
            <a:off x="3106540" y="1355947"/>
            <a:ext cx="625801" cy="1288060"/>
            <a:chOff x="1391225" y="1038388"/>
            <a:chExt cx="952171" cy="1959814"/>
          </a:xfrm>
        </p:grpSpPr>
        <p:grpSp>
          <p:nvGrpSpPr>
            <p:cNvPr id="24" name="Group 93"/>
            <p:cNvGrpSpPr/>
            <p:nvPr/>
          </p:nvGrpSpPr>
          <p:grpSpPr>
            <a:xfrm>
              <a:off x="1391225" y="1038388"/>
              <a:ext cx="952171" cy="1959814"/>
              <a:chOff x="3311126" y="611981"/>
              <a:chExt cx="1940721" cy="3994506"/>
            </a:xfrm>
          </p:grpSpPr>
          <p:grpSp>
            <p:nvGrpSpPr>
              <p:cNvPr id="27" name="Group 96"/>
              <p:cNvGrpSpPr/>
              <p:nvPr/>
            </p:nvGrpSpPr>
            <p:grpSpPr>
              <a:xfrm>
                <a:off x="3311126" y="611981"/>
                <a:ext cx="1940721" cy="3994506"/>
                <a:chOff x="3311126" y="611981"/>
                <a:chExt cx="1940721" cy="3994506"/>
              </a:xfrm>
            </p:grpSpPr>
            <p:sp>
              <p:nvSpPr>
                <p:cNvPr id="51" name="Rounded Rectangle 149"/>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50"/>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151"/>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152"/>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153"/>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154"/>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155"/>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156"/>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157"/>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158"/>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28" name="Group 126"/>
              <p:cNvGrpSpPr/>
              <p:nvPr/>
            </p:nvGrpSpPr>
            <p:grpSpPr>
              <a:xfrm>
                <a:off x="3506250" y="1247028"/>
                <a:ext cx="1550597" cy="2787422"/>
                <a:chOff x="1133490" y="1816523"/>
                <a:chExt cx="1018752" cy="1831355"/>
              </a:xfrm>
            </p:grpSpPr>
            <p:grpSp>
              <p:nvGrpSpPr>
                <p:cNvPr id="29" name="Group 127"/>
                <p:cNvGrpSpPr/>
                <p:nvPr/>
              </p:nvGrpSpPr>
              <p:grpSpPr>
                <a:xfrm>
                  <a:off x="1133490" y="1816523"/>
                  <a:ext cx="1018752" cy="1831355"/>
                  <a:chOff x="768631" y="1913282"/>
                  <a:chExt cx="884139" cy="1589371"/>
                </a:xfrm>
              </p:grpSpPr>
              <p:sp>
                <p:nvSpPr>
                  <p:cNvPr id="33" name="Rounded Rectangle 131"/>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132"/>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133"/>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6" name="Rounded Rectangle 134"/>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7" name="Rounded Rectangle 135"/>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8" name="Rounded Rectangle 136"/>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137"/>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0" name="Rounded Rectangle 138"/>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1" name="Rounded Rectangle 139"/>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2" name="Rounded Rectangle 140"/>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3" name="Rounded Rectangle 141"/>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4" name="Rounded Rectangle 142"/>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5" name="Rounded Rectangle 143"/>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6" name="Rounded Rectangle 144"/>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145"/>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146"/>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9" name="Rounded Rectangle 147"/>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50" name="Rounded Rectangle 148"/>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pic>
              <p:nvPicPr>
                <p:cNvPr id="30" name="Picture 128" descr="New_call_9003_256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31" name="Picture 129" descr="Mail_9021_256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32"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endParaRPr>
                </a:p>
              </p:txBody>
            </p:sp>
          </p:grpSp>
        </p:grpSp>
        <p:pic>
          <p:nvPicPr>
            <p:cNvPr id="25" name="Picture 2" descr="https://communities.cisco.com/servlet/JiveServlet/downloadBody/57329-102-1-100221/512x512%20spark%20logo.pn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519372"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descr="https://lh3.ggpht.com/MmfNO-OC2YuTrxTYhhPypVgxPIPLe1uDAW5HlcUWbvawzIAevWqqa2_dMOgjWAJTuy8=w300"/>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1718488"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12" name="角丸四角形吹き出し 11"/>
          <p:cNvSpPr/>
          <p:nvPr/>
        </p:nvSpPr>
        <p:spPr>
          <a:xfrm>
            <a:off x="444796" y="1355947"/>
            <a:ext cx="2545714" cy="1095737"/>
          </a:xfrm>
          <a:prstGeom prst="wedgeRoundRectCallout">
            <a:avLst>
              <a:gd name="adj1" fmla="val 62078"/>
              <a:gd name="adj2" fmla="val 25955"/>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どうも。</a:t>
            </a:r>
            <a:endParaRPr kumimoji="1" lang="en-US" altLang="ja-JP" sz="1600" dirty="0" smtClean="0">
              <a:solidFill>
                <a:schemeClr val="tx1"/>
              </a:solidFill>
            </a:endParaRPr>
          </a:p>
          <a:p>
            <a:pPr algn="ctr"/>
            <a:r>
              <a:rPr kumimoji="1" lang="en-US" altLang="ja-JP" sz="1600" dirty="0" smtClean="0">
                <a:solidFill>
                  <a:schemeClr val="tx1"/>
                </a:solidFill>
              </a:rPr>
              <a:t>iOS10</a:t>
            </a:r>
            <a:r>
              <a:rPr kumimoji="1" lang="ja-JP" altLang="en-US" sz="1600" dirty="0" smtClean="0">
                <a:solidFill>
                  <a:schemeClr val="tx1"/>
                </a:solidFill>
              </a:rPr>
              <a:t>が起動していて、</a:t>
            </a:r>
            <a:r>
              <a:rPr kumimoji="1" lang="en-US" altLang="ja-JP" sz="1600" dirty="0" smtClean="0">
                <a:solidFill>
                  <a:schemeClr val="tx1"/>
                </a:solidFill>
              </a:rPr>
              <a:t>fast</a:t>
            </a:r>
            <a:r>
              <a:rPr kumimoji="1" lang="ja-JP" altLang="en-US" sz="1600" dirty="0" smtClean="0">
                <a:solidFill>
                  <a:schemeClr val="tx1"/>
                </a:solidFill>
              </a:rPr>
              <a:t> </a:t>
            </a:r>
            <a:r>
              <a:rPr kumimoji="1" lang="en-US" altLang="ja-JP" sz="1600" dirty="0" smtClean="0">
                <a:solidFill>
                  <a:schemeClr val="tx1"/>
                </a:solidFill>
              </a:rPr>
              <a:t>lane</a:t>
            </a:r>
            <a:r>
              <a:rPr kumimoji="1" lang="ja-JP" altLang="en-US" sz="1600" dirty="0" smtClean="0">
                <a:solidFill>
                  <a:schemeClr val="tx1"/>
                </a:solidFill>
              </a:rPr>
              <a:t> も対応してます。</a:t>
            </a:r>
          </a:p>
        </p:txBody>
      </p:sp>
      <p:sp>
        <p:nvSpPr>
          <p:cNvPr id="61" name="角丸四角形吹き出し 60"/>
          <p:cNvSpPr/>
          <p:nvPr/>
        </p:nvSpPr>
        <p:spPr>
          <a:xfrm>
            <a:off x="6231810" y="1357303"/>
            <a:ext cx="2553415" cy="1095737"/>
          </a:xfrm>
          <a:prstGeom prst="wedgeRoundRectCallout">
            <a:avLst>
              <a:gd name="adj1" fmla="val -62168"/>
              <a:gd name="adj2" fmla="val 2131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rPr>
              <a:t>iOS10</a:t>
            </a:r>
            <a:r>
              <a:rPr kumimoji="1" lang="ja-JP" altLang="en-US" sz="1600" dirty="0" smtClean="0">
                <a:solidFill>
                  <a:schemeClr val="tx1"/>
                </a:solidFill>
              </a:rPr>
              <a:t>が稼働している</a:t>
            </a:r>
            <a:r>
              <a:rPr kumimoji="1" lang="en-US" altLang="ja-JP" sz="1600" dirty="0" smtClean="0">
                <a:solidFill>
                  <a:schemeClr val="tx1"/>
                </a:solidFill>
              </a:rPr>
              <a:t>Apple</a:t>
            </a:r>
            <a:r>
              <a:rPr kumimoji="1" lang="ja-JP" altLang="en-US" sz="1600" dirty="0" smtClean="0">
                <a:solidFill>
                  <a:schemeClr val="tx1"/>
                </a:solidFill>
              </a:rPr>
              <a:t>端末と識別しました。</a:t>
            </a:r>
            <a:endParaRPr kumimoji="1" lang="en-US" altLang="ja-JP" sz="1600" dirty="0" smtClean="0">
              <a:solidFill>
                <a:schemeClr val="tx1"/>
              </a:solidFill>
            </a:endParaRPr>
          </a:p>
          <a:p>
            <a:pPr algn="ctr"/>
            <a:r>
              <a:rPr kumimoji="1" lang="ja-JP" altLang="en-US" sz="1600" dirty="0" smtClean="0">
                <a:solidFill>
                  <a:schemeClr val="tx1"/>
                </a:solidFill>
              </a:rPr>
              <a:t> ようこそ </a:t>
            </a:r>
            <a:r>
              <a:rPr kumimoji="1" lang="en-US" altLang="ja-JP" sz="1600" dirty="0" smtClean="0">
                <a:solidFill>
                  <a:schemeClr val="tx1"/>
                </a:solidFill>
              </a:rPr>
              <a:t>fast</a:t>
            </a:r>
            <a:r>
              <a:rPr kumimoji="1" lang="ja-JP" altLang="en-US" sz="1600" dirty="0" smtClean="0">
                <a:solidFill>
                  <a:schemeClr val="tx1"/>
                </a:solidFill>
              </a:rPr>
              <a:t> </a:t>
            </a:r>
            <a:r>
              <a:rPr kumimoji="1" lang="en-US" altLang="ja-JP" sz="1600" dirty="0" smtClean="0">
                <a:solidFill>
                  <a:schemeClr val="tx1"/>
                </a:solidFill>
              </a:rPr>
              <a:t>lane</a:t>
            </a:r>
            <a:r>
              <a:rPr kumimoji="1" lang="ja-JP" altLang="en-US" sz="1600" dirty="0" smtClean="0">
                <a:solidFill>
                  <a:schemeClr val="tx1"/>
                </a:solidFill>
              </a:rPr>
              <a:t>へ</a:t>
            </a:r>
            <a:r>
              <a:rPr kumimoji="1" lang="en-US" altLang="ja-JP" sz="1600" dirty="0" smtClean="0">
                <a:solidFill>
                  <a:schemeClr val="tx1"/>
                </a:solidFill>
              </a:rPr>
              <a:t>!</a:t>
            </a:r>
            <a:endParaRPr kumimoji="1" lang="ja-JP" altLang="en-US" sz="1600" dirty="0" smtClean="0">
              <a:solidFill>
                <a:schemeClr val="tx1"/>
              </a:solidFill>
            </a:endParaRPr>
          </a:p>
        </p:txBody>
      </p:sp>
      <p:cxnSp>
        <p:nvCxnSpPr>
          <p:cNvPr id="63" name="直線矢印コネクタ 62"/>
          <p:cNvCxnSpPr/>
          <p:nvPr/>
        </p:nvCxnSpPr>
        <p:spPr>
          <a:xfrm>
            <a:off x="3848371" y="1764010"/>
            <a:ext cx="946150"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H="1">
            <a:off x="3848371" y="2335858"/>
            <a:ext cx="946150"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角丸四角形 3"/>
          <p:cNvSpPr/>
          <p:nvPr/>
        </p:nvSpPr>
        <p:spPr>
          <a:xfrm>
            <a:off x="3938532" y="1937076"/>
            <a:ext cx="723420" cy="23264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smtClean="0"/>
              <a:t>Fast</a:t>
            </a:r>
            <a:r>
              <a:rPr kumimoji="1" lang="ja-JP" altLang="en-US" sz="1200" dirty="0" smtClean="0"/>
              <a:t> </a:t>
            </a:r>
            <a:r>
              <a:rPr kumimoji="1" lang="en-US" altLang="ja-JP" sz="1200" dirty="0" smtClean="0"/>
              <a:t>Lane</a:t>
            </a:r>
            <a:endParaRPr kumimoji="1" lang="ja-JP" altLang="en-US" sz="1200" dirty="0" smtClean="0"/>
          </a:p>
        </p:txBody>
      </p:sp>
      <p:graphicFrame>
        <p:nvGraphicFramePr>
          <p:cNvPr id="9" name="表 8"/>
          <p:cNvGraphicFramePr>
            <a:graphicFrameLocks noGrp="1"/>
          </p:cNvGraphicFramePr>
          <p:nvPr>
            <p:extLst/>
          </p:nvPr>
        </p:nvGraphicFramePr>
        <p:xfrm>
          <a:off x="431800" y="2907703"/>
          <a:ext cx="8353425" cy="1601315"/>
        </p:xfrm>
        <a:graphic>
          <a:graphicData uri="http://schemas.openxmlformats.org/drawingml/2006/table">
            <a:tbl>
              <a:tblPr>
                <a:tableStyleId>{2D5ABB26-0587-4C30-8999-92F81FD0307C}</a:tableStyleId>
              </a:tblPr>
              <a:tblGrid>
                <a:gridCol w="1055447">
                  <a:extLst>
                    <a:ext uri="{9D8B030D-6E8A-4147-A177-3AD203B41FA5}">
                      <a16:colId xmlns="" xmlns:a16="http://schemas.microsoft.com/office/drawing/2014/main" val="848243493"/>
                    </a:ext>
                  </a:extLst>
                </a:gridCol>
                <a:gridCol w="7297978">
                  <a:extLst>
                    <a:ext uri="{9D8B030D-6E8A-4147-A177-3AD203B41FA5}">
                      <a16:colId xmlns="" xmlns:a16="http://schemas.microsoft.com/office/drawing/2014/main" val="1550545086"/>
                    </a:ext>
                  </a:extLst>
                </a:gridCol>
              </a:tblGrid>
              <a:tr h="320263">
                <a:tc gridSpan="2">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600" dirty="0" smtClean="0">
                          <a:solidFill>
                            <a:schemeClr val="bg1"/>
                          </a:solidFill>
                        </a:rPr>
                        <a:t>Cisco – Apple Fast Lane </a:t>
                      </a:r>
                      <a:r>
                        <a:rPr lang="ja-JP" altLang="en-US" sz="1600" dirty="0" smtClean="0">
                          <a:solidFill>
                            <a:schemeClr val="bg1"/>
                          </a:solidFill>
                        </a:rPr>
                        <a:t>試験結果</a:t>
                      </a:r>
                      <a:endParaRPr lang="en-US" altLang="ja-JP" sz="1600" b="1" dirty="0" smtClean="0">
                        <a:solidFill>
                          <a:schemeClr val="bg1"/>
                        </a:solidFill>
                      </a:endParaRPr>
                    </a:p>
                  </a:txBody>
                  <a:tcPr marT="36000" marB="36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lang="en-US" altLang="ja-JP" sz="1800"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 xmlns:a16="http://schemas.microsoft.com/office/drawing/2014/main" val="2733390449"/>
                  </a:ext>
                </a:extLst>
              </a:tr>
              <a:tr h="320263">
                <a:tc>
                  <a:txBody>
                    <a:bodyPr/>
                    <a:lstStyle/>
                    <a:p>
                      <a:pPr algn="ctr"/>
                      <a:r>
                        <a:rPr lang="en-US" altLang="ja-JP" sz="1600" b="1" dirty="0" smtClean="0">
                          <a:solidFill>
                            <a:schemeClr val="bg1"/>
                          </a:solidFill>
                        </a:rPr>
                        <a:t>x8</a:t>
                      </a:r>
                      <a:endParaRPr kumimoji="1" lang="ja-JP" altLang="en-US" sz="1600" b="1" dirty="0">
                        <a:solidFill>
                          <a:schemeClr val="bg1"/>
                        </a:solidFill>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rPr>
                        <a:t>端末のローミング遅延が</a:t>
                      </a:r>
                      <a:r>
                        <a:rPr lang="en-US" altLang="ja-JP" sz="1600" dirty="0" smtClean="0">
                          <a:solidFill>
                            <a:schemeClr val="tx1"/>
                          </a:solidFill>
                        </a:rPr>
                        <a:t>8</a:t>
                      </a:r>
                      <a:r>
                        <a:rPr lang="ja-JP" altLang="en-US" sz="1600" dirty="0" smtClean="0">
                          <a:solidFill>
                            <a:schemeClr val="tx1"/>
                          </a:solidFill>
                        </a:rPr>
                        <a:t>倍改善</a:t>
                      </a:r>
                      <a:endParaRPr lang="en-US" altLang="ja-JP" sz="1600" b="1" dirty="0" smtClean="0">
                        <a:solidFill>
                          <a:schemeClr val="tx1"/>
                        </a:solidFill>
                        <a:latin typeface="Times" panose="02020603050405020304" pitchFamily="18" charset="0"/>
                        <a:ea typeface="Times New Roman" panose="02020603050405020304" pitchFamily="18" charset="0"/>
                        <a:cs typeface="Times New Roman" panose="02020603050405020304" pitchFamily="18" charset="0"/>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9116143"/>
                  </a:ext>
                </a:extLst>
              </a:tr>
              <a:tr h="320263">
                <a:tc>
                  <a:txBody>
                    <a:bodyPr/>
                    <a:lstStyle/>
                    <a:p>
                      <a:pPr algn="ctr"/>
                      <a:r>
                        <a:rPr lang="en-US" altLang="ja-JP" sz="1600" b="1" dirty="0" smtClean="0">
                          <a:solidFill>
                            <a:schemeClr val="bg1"/>
                          </a:solidFill>
                        </a:rPr>
                        <a:t>x66</a:t>
                      </a:r>
                      <a:endParaRPr kumimoji="1" lang="ja-JP" altLang="en-US" sz="1600" b="1" dirty="0">
                        <a:solidFill>
                          <a:schemeClr val="bg1"/>
                        </a:solidFill>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rPr>
                        <a:t>低品質な音質に遭遇する確率が</a:t>
                      </a:r>
                      <a:r>
                        <a:rPr lang="en-US" altLang="ja-JP" sz="1600" dirty="0" smtClean="0">
                          <a:solidFill>
                            <a:schemeClr val="tx1"/>
                          </a:solidFill>
                        </a:rPr>
                        <a:t>66</a:t>
                      </a:r>
                      <a:r>
                        <a:rPr lang="ja-JP" altLang="en-US" sz="1600" dirty="0" smtClean="0">
                          <a:solidFill>
                            <a:schemeClr val="tx1"/>
                          </a:solidFill>
                        </a:rPr>
                        <a:t>倍減少</a:t>
                      </a:r>
                      <a:endParaRPr lang="en-US" altLang="ja-JP" sz="1600" b="1" dirty="0" smtClean="0">
                        <a:solidFill>
                          <a:schemeClr val="tx1"/>
                        </a:solidFill>
                        <a:latin typeface="Times" panose="02020603050405020304" pitchFamily="18" charset="0"/>
                        <a:ea typeface="Times New Roman" panose="02020603050405020304" pitchFamily="18" charset="0"/>
                        <a:cs typeface="Times New Roman" panose="02020603050405020304" pitchFamily="18" charset="0"/>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92817871"/>
                  </a:ext>
                </a:extLst>
              </a:tr>
              <a:tr h="320263">
                <a:tc>
                  <a:txBody>
                    <a:bodyPr/>
                    <a:lstStyle/>
                    <a:p>
                      <a:pPr algn="ctr"/>
                      <a:r>
                        <a:rPr lang="en-US" altLang="ja-JP" sz="1600" b="1" dirty="0" smtClean="0">
                          <a:solidFill>
                            <a:schemeClr val="bg1"/>
                          </a:solidFill>
                        </a:rPr>
                        <a:t>86%</a:t>
                      </a:r>
                      <a:endParaRPr kumimoji="1" lang="ja-JP" altLang="en-US" sz="1600" b="1" dirty="0">
                        <a:solidFill>
                          <a:schemeClr val="bg1"/>
                        </a:solidFill>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rPr>
                        <a:t>端末からのローミング中のメッセージよるネットワーク負荷を</a:t>
                      </a:r>
                      <a:r>
                        <a:rPr lang="en-US" altLang="ja-JP" sz="1600" dirty="0" smtClean="0">
                          <a:solidFill>
                            <a:schemeClr val="tx1"/>
                          </a:solidFill>
                        </a:rPr>
                        <a:t>86%</a:t>
                      </a:r>
                      <a:r>
                        <a:rPr lang="ja-JP" altLang="en-US" sz="1600" dirty="0" smtClean="0">
                          <a:solidFill>
                            <a:schemeClr val="tx1"/>
                          </a:solidFill>
                        </a:rPr>
                        <a:t>削減</a:t>
                      </a:r>
                      <a:endParaRPr lang="en-US" altLang="ja-JP" sz="1600" b="1" dirty="0" smtClean="0">
                        <a:solidFill>
                          <a:schemeClr val="tx1"/>
                        </a:solidFill>
                        <a:latin typeface="Times" panose="02020603050405020304" pitchFamily="18" charset="0"/>
                        <a:ea typeface="Times New Roman" panose="02020603050405020304" pitchFamily="18" charset="0"/>
                        <a:cs typeface="Times New Roman" panose="02020603050405020304" pitchFamily="18" charset="0"/>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7533650"/>
                  </a:ext>
                </a:extLst>
              </a:tr>
              <a:tr h="320263">
                <a:tc>
                  <a:txBody>
                    <a:bodyPr/>
                    <a:lstStyle/>
                    <a:p>
                      <a:pPr algn="ctr"/>
                      <a:r>
                        <a:rPr lang="en-US" altLang="ja-JP" sz="1600" b="1" dirty="0" smtClean="0">
                          <a:solidFill>
                            <a:schemeClr val="bg1"/>
                          </a:solidFill>
                        </a:rPr>
                        <a:t>50%</a:t>
                      </a:r>
                      <a:endParaRPr kumimoji="1" lang="ja-JP" altLang="en-US" sz="1600" b="1" dirty="0">
                        <a:solidFill>
                          <a:schemeClr val="bg1"/>
                        </a:solidFill>
                      </a:endParaRP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altLang="ja-JP" sz="1600" dirty="0" smtClean="0">
                          <a:solidFill>
                            <a:schemeClr val="tx1"/>
                          </a:solidFill>
                        </a:rPr>
                        <a:t>SSID</a:t>
                      </a:r>
                      <a:r>
                        <a:rPr lang="ja-JP" altLang="en-US" sz="1600" dirty="0" smtClean="0">
                          <a:solidFill>
                            <a:schemeClr val="tx1"/>
                          </a:solidFill>
                        </a:rPr>
                        <a:t>によるネットワークオーバヘッドを最大</a:t>
                      </a:r>
                      <a:r>
                        <a:rPr lang="en-US" altLang="ja-JP" sz="1600" dirty="0" smtClean="0">
                          <a:solidFill>
                            <a:schemeClr val="tx1"/>
                          </a:solidFill>
                        </a:rPr>
                        <a:t>50%</a:t>
                      </a:r>
                      <a:r>
                        <a:rPr lang="ja-JP" altLang="en-US" sz="1600" dirty="0" smtClean="0">
                          <a:solidFill>
                            <a:schemeClr val="tx1"/>
                          </a:solidFill>
                        </a:rPr>
                        <a:t>削減</a:t>
                      </a:r>
                    </a:p>
                  </a:txBody>
                  <a:tcPr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24409887"/>
                  </a:ext>
                </a:extLst>
              </a:tr>
            </a:tbl>
          </a:graphicData>
        </a:graphic>
      </p:graphicFrame>
      <p:sp>
        <p:nvSpPr>
          <p:cNvPr id="65" name="正方形/長方形 64"/>
          <p:cNvSpPr/>
          <p:nvPr/>
        </p:nvSpPr>
        <p:spPr>
          <a:xfrm>
            <a:off x="2071304" y="4516438"/>
            <a:ext cx="6711950" cy="276999"/>
          </a:xfrm>
          <a:prstGeom prst="rect">
            <a:avLst/>
          </a:prstGeom>
        </p:spPr>
        <p:txBody>
          <a:bodyPr wrap="square">
            <a:spAutoFit/>
          </a:bodyPr>
          <a:lstStyle/>
          <a:p>
            <a:r>
              <a:rPr lang="ja-JP" altLang="en-US" sz="1200" dirty="0">
                <a:hlinkClick r:id="rId11"/>
              </a:rPr>
              <a:t>http://www.cisco.com/c/en/us/td/docs/wireless/controller/release/notes/crn83.html#pgfId</a:t>
            </a:r>
            <a:r>
              <a:rPr lang="ja-JP" altLang="en-US" sz="1200" dirty="0" smtClean="0">
                <a:hlinkClick r:id="rId11"/>
              </a:rPr>
              <a:t>-1455501</a:t>
            </a:r>
            <a:endParaRPr lang="ja-JP" altLang="en-US" sz="1200" dirty="0"/>
          </a:p>
        </p:txBody>
      </p:sp>
    </p:spTree>
    <p:extLst>
      <p:ext uri="{BB962C8B-B14F-4D97-AF65-F5344CB8AC3E}">
        <p14:creationId xmlns:p14="http://schemas.microsoft.com/office/powerpoint/2010/main" val="206554420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err="1" smtClean="0"/>
              <a:t>AirOS</a:t>
            </a:r>
            <a:r>
              <a:rPr lang="ja-JP" altLang="en-US" dirty="0" smtClean="0"/>
              <a:t> </a:t>
            </a:r>
            <a:r>
              <a:rPr lang="en-US" altLang="ja-JP" dirty="0" smtClean="0"/>
              <a:t>8.3MR1</a:t>
            </a:r>
            <a:endParaRPr kumimoji="1" lang="ja-JP" altLang="en-US" dirty="0"/>
          </a:p>
        </p:txBody>
      </p:sp>
    </p:spTree>
    <p:extLst>
      <p:ext uri="{BB962C8B-B14F-4D97-AF65-F5344CB8AC3E}">
        <p14:creationId xmlns:p14="http://schemas.microsoft.com/office/powerpoint/2010/main" val="114889880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AirOS</a:t>
            </a:r>
            <a:r>
              <a:rPr kumimoji="1" lang="ja-JP" altLang="en-US" dirty="0" smtClean="0"/>
              <a:t> </a:t>
            </a:r>
            <a:r>
              <a:rPr kumimoji="1" lang="en-US" altLang="ja-JP" dirty="0" smtClean="0"/>
              <a:t>8.3MR1</a:t>
            </a:r>
            <a:r>
              <a:rPr kumimoji="1" lang="ja-JP" altLang="en-US" dirty="0" smtClean="0"/>
              <a:t>で追加された機能</a:t>
            </a:r>
            <a:endParaRPr kumimoji="1" lang="ja-JP" altLang="en-US" dirty="0"/>
          </a:p>
        </p:txBody>
      </p:sp>
      <p:sp>
        <p:nvSpPr>
          <p:cNvPr id="3" name="テキスト ボックス 2"/>
          <p:cNvSpPr txBox="1"/>
          <p:nvPr/>
        </p:nvSpPr>
        <p:spPr>
          <a:xfrm>
            <a:off x="693420" y="1417320"/>
            <a:ext cx="7944804" cy="3277820"/>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kumimoji="1" lang="en-US" altLang="ja-JP" sz="2400" dirty="0" smtClean="0">
                <a:latin typeface="+mn-ea"/>
                <a:ea typeface="+mn-ea"/>
              </a:rPr>
              <a:t>TKIP</a:t>
            </a:r>
            <a:r>
              <a:rPr kumimoji="1" lang="ja-JP" altLang="en-US" sz="2400" dirty="0" smtClean="0">
                <a:latin typeface="+mn-ea"/>
                <a:ea typeface="+mn-ea"/>
              </a:rPr>
              <a:t>が</a:t>
            </a:r>
            <a:r>
              <a:rPr kumimoji="1" lang="en-US" altLang="ja-JP" sz="2400" dirty="0" smtClean="0">
                <a:latin typeface="+mn-ea"/>
                <a:ea typeface="+mn-ea"/>
              </a:rPr>
              <a:t>AP2800/3800</a:t>
            </a:r>
            <a:r>
              <a:rPr kumimoji="1" lang="ja-JP" altLang="en-US" sz="2400" dirty="0">
                <a:latin typeface="+mn-ea"/>
                <a:ea typeface="+mn-ea"/>
              </a:rPr>
              <a:t>に</a:t>
            </a:r>
            <a:r>
              <a:rPr kumimoji="1" lang="ja-JP" altLang="en-US" sz="2400" dirty="0" smtClean="0">
                <a:latin typeface="+mn-ea"/>
                <a:ea typeface="+mn-ea"/>
              </a:rPr>
              <a:t>対応</a:t>
            </a:r>
            <a:endParaRPr kumimoji="1" lang="en-US" altLang="ja-JP" sz="2400" dirty="0" smtClean="0">
              <a:latin typeface="+mn-ea"/>
              <a:ea typeface="+mn-ea"/>
            </a:endParaRPr>
          </a:p>
          <a:p>
            <a:pPr marL="342900" indent="-342900">
              <a:lnSpc>
                <a:spcPct val="150000"/>
              </a:lnSpc>
              <a:buFont typeface="Arial" panose="020B0604020202020204" pitchFamily="34" charset="0"/>
              <a:buChar char="•"/>
            </a:pPr>
            <a:r>
              <a:rPr kumimoji="1" lang="en-US" altLang="ja-JP" sz="2400" dirty="0" smtClean="0">
                <a:latin typeface="+mn-ea"/>
                <a:ea typeface="+mn-ea"/>
              </a:rPr>
              <a:t>Apple</a:t>
            </a:r>
            <a:r>
              <a:rPr kumimoji="1" lang="ja-JP" altLang="en-US" sz="2400" dirty="0">
                <a:latin typeface="+mn-ea"/>
                <a:ea typeface="+mn-ea"/>
              </a:rPr>
              <a:t> </a:t>
            </a:r>
            <a:r>
              <a:rPr kumimoji="1" lang="ja-JP" altLang="en-US" sz="2400" dirty="0" smtClean="0">
                <a:latin typeface="+mn-ea"/>
                <a:ea typeface="+mn-ea"/>
              </a:rPr>
              <a:t>パートナシップ</a:t>
            </a:r>
            <a:endParaRPr kumimoji="1" lang="en-US" altLang="ja-JP" sz="2400" dirty="0" smtClean="0">
              <a:latin typeface="+mn-ea"/>
              <a:ea typeface="+mn-ea"/>
            </a:endParaRPr>
          </a:p>
          <a:p>
            <a:pPr marL="800100" lvl="1" indent="-342900">
              <a:lnSpc>
                <a:spcPct val="150000"/>
              </a:lnSpc>
              <a:buFont typeface="Wingdings" panose="05000000000000000000" pitchFamily="2" charset="2"/>
              <a:buChar char="ü"/>
            </a:pPr>
            <a:r>
              <a:rPr kumimoji="1" lang="en-US" altLang="ja-JP" sz="2400" dirty="0" smtClean="0">
                <a:latin typeface="+mn-ea"/>
                <a:ea typeface="+mn-ea"/>
              </a:rPr>
              <a:t>Adaptive</a:t>
            </a:r>
            <a:r>
              <a:rPr kumimoji="1" lang="ja-JP" altLang="en-US" sz="2400" dirty="0" smtClean="0">
                <a:latin typeface="+mn-ea"/>
                <a:ea typeface="+mn-ea"/>
              </a:rPr>
              <a:t> </a:t>
            </a:r>
            <a:r>
              <a:rPr kumimoji="1" lang="en-US" altLang="ja-JP" sz="2400" dirty="0" smtClean="0">
                <a:latin typeface="+mn-ea"/>
                <a:ea typeface="+mn-ea"/>
              </a:rPr>
              <a:t>Wireless</a:t>
            </a:r>
            <a:r>
              <a:rPr kumimoji="1" lang="ja-JP" altLang="en-US" sz="2400" dirty="0">
                <a:latin typeface="+mn-ea"/>
                <a:ea typeface="+mn-ea"/>
              </a:rPr>
              <a:t> </a:t>
            </a:r>
            <a:r>
              <a:rPr kumimoji="1" lang="en-US" altLang="ja-JP" sz="2400" dirty="0" smtClean="0">
                <a:latin typeface="+mn-ea"/>
                <a:ea typeface="+mn-ea"/>
              </a:rPr>
              <a:t>LAN</a:t>
            </a:r>
            <a:r>
              <a:rPr kumimoji="1" lang="ja-JP" altLang="en-US" sz="2400" dirty="0" smtClean="0">
                <a:latin typeface="+mn-ea"/>
                <a:ea typeface="+mn-ea"/>
              </a:rPr>
              <a:t> </a:t>
            </a:r>
            <a:r>
              <a:rPr kumimoji="1" lang="en-US" altLang="ja-JP" sz="2400" dirty="0" smtClean="0">
                <a:latin typeface="+mn-ea"/>
                <a:ea typeface="+mn-ea"/>
              </a:rPr>
              <a:t>802.11r</a:t>
            </a:r>
            <a:r>
              <a:rPr kumimoji="1" lang="ja-JP" altLang="en-US" sz="2400" dirty="0" smtClean="0">
                <a:latin typeface="+mn-ea"/>
                <a:ea typeface="+mn-ea"/>
              </a:rPr>
              <a:t>が</a:t>
            </a:r>
            <a:r>
              <a:rPr kumimoji="1" lang="en-US" altLang="ja-JP" sz="2400" dirty="0" smtClean="0">
                <a:latin typeface="+mn-ea"/>
                <a:ea typeface="+mn-ea"/>
              </a:rPr>
              <a:t>AP2800/3800</a:t>
            </a:r>
            <a:r>
              <a:rPr kumimoji="1" lang="ja-JP" altLang="en-US" sz="2400" dirty="0" smtClean="0">
                <a:latin typeface="+mn-ea"/>
                <a:ea typeface="+mn-ea"/>
              </a:rPr>
              <a:t>に対応</a:t>
            </a:r>
            <a:endParaRPr kumimoji="1" lang="en-US" altLang="ja-JP" sz="2400" dirty="0">
              <a:latin typeface="+mn-ea"/>
              <a:ea typeface="+mn-ea"/>
            </a:endParaRPr>
          </a:p>
          <a:p>
            <a:pPr marL="800100" lvl="1" indent="-342900">
              <a:lnSpc>
                <a:spcPct val="150000"/>
              </a:lnSpc>
              <a:buFont typeface="Wingdings" panose="05000000000000000000" pitchFamily="2" charset="2"/>
              <a:buChar char="ü"/>
            </a:pPr>
            <a:r>
              <a:rPr kumimoji="1" lang="en-US" altLang="ja-JP" sz="2400" dirty="0" smtClean="0">
                <a:latin typeface="+mn-lt"/>
                <a:ea typeface="+mn-ea"/>
              </a:rPr>
              <a:t>Apple</a:t>
            </a:r>
            <a:r>
              <a:rPr kumimoji="1" lang="ja-JP" altLang="en-US" sz="2400" dirty="0" smtClean="0">
                <a:latin typeface="+mn-lt"/>
                <a:ea typeface="+mn-ea"/>
              </a:rPr>
              <a:t> </a:t>
            </a:r>
            <a:r>
              <a:rPr kumimoji="1" lang="en-US" altLang="ja-JP" sz="2400" dirty="0" err="1" smtClean="0">
                <a:latin typeface="+mn-lt"/>
                <a:ea typeface="+mn-ea"/>
              </a:rPr>
              <a:t>FastLane</a:t>
            </a:r>
            <a:r>
              <a:rPr kumimoji="1" lang="ja-JP" altLang="en-US" sz="2400" dirty="0" smtClean="0">
                <a:latin typeface="+mn-lt"/>
                <a:ea typeface="+mn-ea"/>
              </a:rPr>
              <a:t> が</a:t>
            </a:r>
            <a:r>
              <a:rPr kumimoji="1" lang="en-US" altLang="ja-JP" sz="2400" dirty="0" smtClean="0">
                <a:latin typeface="+mn-ea"/>
              </a:rPr>
              <a:t>AP2800/3800</a:t>
            </a:r>
            <a:r>
              <a:rPr kumimoji="1" lang="ja-JP" altLang="en-US" sz="2400" dirty="0">
                <a:latin typeface="+mn-ea"/>
              </a:rPr>
              <a:t>に</a:t>
            </a:r>
            <a:r>
              <a:rPr kumimoji="1" lang="ja-JP" altLang="en-US" sz="2400" dirty="0" smtClean="0">
                <a:latin typeface="+mn-ea"/>
              </a:rPr>
              <a:t>対応</a:t>
            </a:r>
            <a:endParaRPr kumimoji="1" lang="en-US" altLang="ja-JP" sz="2400" dirty="0" smtClean="0">
              <a:latin typeface="+mn-lt"/>
              <a:ea typeface="+mn-ea"/>
            </a:endParaRPr>
          </a:p>
          <a:p>
            <a:pPr marL="342900" indent="-342900">
              <a:lnSpc>
                <a:spcPct val="150000"/>
              </a:lnSpc>
              <a:buFont typeface="Arial" panose="020B0604020202020204" pitchFamily="34" charset="0"/>
              <a:buChar char="•"/>
            </a:pPr>
            <a:r>
              <a:rPr kumimoji="1" lang="en-US" altLang="ja-JP" sz="2400" dirty="0" err="1" smtClean="0">
                <a:latin typeface="+mn-lt"/>
                <a:ea typeface="+mn-ea"/>
              </a:rPr>
              <a:t>MobilityExpress</a:t>
            </a:r>
            <a:r>
              <a:rPr kumimoji="1" lang="ja-JP" altLang="en-US" sz="2400" dirty="0" smtClean="0">
                <a:latin typeface="+mn-lt"/>
                <a:ea typeface="+mn-ea"/>
              </a:rPr>
              <a:t>を使ったサイトサーベイが</a:t>
            </a:r>
            <a:r>
              <a:rPr kumimoji="1" lang="ja-JP" altLang="en-US" sz="2400" dirty="0" smtClean="0">
                <a:latin typeface="+mn-ea"/>
                <a:ea typeface="+mn-ea"/>
              </a:rPr>
              <a:t>可能</a:t>
            </a:r>
            <a:endParaRPr kumimoji="1" lang="en-US" altLang="ja-JP" sz="2400" dirty="0" smtClean="0">
              <a:latin typeface="+mn-ea"/>
              <a:ea typeface="+mn-ea"/>
            </a:endParaRPr>
          </a:p>
          <a:p>
            <a:pPr>
              <a:lnSpc>
                <a:spcPct val="150000"/>
              </a:lnSpc>
            </a:pPr>
            <a:endParaRPr kumimoji="1" lang="ja-JP" altLang="en-US" dirty="0"/>
          </a:p>
        </p:txBody>
      </p:sp>
    </p:spTree>
    <p:extLst>
      <p:ext uri="{BB962C8B-B14F-4D97-AF65-F5344CB8AC3E}">
        <p14:creationId xmlns:p14="http://schemas.microsoft.com/office/powerpoint/2010/main" val="254042619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サイトサーベイ サポート</a:t>
            </a:r>
            <a:endParaRPr kumimoji="1" lang="ja-JP" altLang="en-US" dirty="0"/>
          </a:p>
        </p:txBody>
      </p:sp>
    </p:spTree>
    <p:extLst>
      <p:ext uri="{BB962C8B-B14F-4D97-AF65-F5344CB8AC3E}">
        <p14:creationId xmlns:p14="http://schemas.microsoft.com/office/powerpoint/2010/main" val="255419960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4720" y="1066037"/>
            <a:ext cx="8255869" cy="3536503"/>
            <a:chOff x="444713" y="1066037"/>
            <a:chExt cx="8255869" cy="3536503"/>
          </a:xfrm>
        </p:grpSpPr>
        <p:grpSp>
          <p:nvGrpSpPr>
            <p:cNvPr id="12" name="Group 11"/>
            <p:cNvGrpSpPr/>
            <p:nvPr/>
          </p:nvGrpSpPr>
          <p:grpSpPr>
            <a:xfrm>
              <a:off x="617369" y="1361731"/>
              <a:ext cx="8083213" cy="484046"/>
              <a:chOff x="617362" y="1193779"/>
              <a:chExt cx="8083213" cy="484046"/>
            </a:xfrm>
          </p:grpSpPr>
          <p:sp>
            <p:nvSpPr>
              <p:cNvPr id="133" name="Rectangle 132"/>
              <p:cNvSpPr/>
              <p:nvPr/>
            </p:nvSpPr>
            <p:spPr>
              <a:xfrm rot="16200000">
                <a:off x="4416945" y="-2605804"/>
                <a:ext cx="484046" cy="8083211"/>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7" name="TextBox 136"/>
              <p:cNvSpPr txBox="1"/>
              <p:nvPr/>
            </p:nvSpPr>
            <p:spPr>
              <a:xfrm>
                <a:off x="772448" y="1269889"/>
                <a:ext cx="7928127" cy="338554"/>
              </a:xfrm>
              <a:prstGeom prst="rect">
                <a:avLst/>
              </a:prstGeom>
              <a:noFill/>
            </p:spPr>
            <p:txBody>
              <a:bodyPr wrap="square" rtlCol="0">
                <a:spAutoFit/>
              </a:bodyPr>
              <a:lstStyle/>
              <a:p>
                <a:r>
                  <a:rPr lang="ja-JP" altLang="en-US" sz="1600" dirty="0"/>
                  <a:t>リリース</a:t>
                </a:r>
                <a:r>
                  <a:rPr lang="en-US" sz="1600" dirty="0" smtClean="0"/>
                  <a:t>8.3 </a:t>
                </a:r>
                <a:r>
                  <a:rPr lang="en-US" sz="1600" dirty="0"/>
                  <a:t>MR1 </a:t>
                </a:r>
                <a:r>
                  <a:rPr lang="ja-JP" altLang="en-US" sz="1600" dirty="0" smtClean="0"/>
                  <a:t>からサイトサーベイをサポート</a:t>
                </a:r>
                <a:endParaRPr lang="en-US" sz="1600" dirty="0"/>
              </a:p>
            </p:txBody>
          </p:sp>
        </p:grpSp>
        <p:cxnSp>
          <p:nvCxnSpPr>
            <p:cNvPr id="108" name="Straight Connector 107"/>
            <p:cNvCxnSpPr/>
            <p:nvPr/>
          </p:nvCxnSpPr>
          <p:spPr>
            <a:xfrm>
              <a:off x="598410" y="1066037"/>
              <a:ext cx="0" cy="3536503"/>
            </a:xfrm>
            <a:prstGeom prst="line">
              <a:avLst/>
            </a:prstGeom>
            <a:ln w="254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9" name="Group 35"/>
            <p:cNvGrpSpPr/>
            <p:nvPr/>
          </p:nvGrpSpPr>
          <p:grpSpPr>
            <a:xfrm>
              <a:off x="444713" y="1429994"/>
              <a:ext cx="307395" cy="307475"/>
              <a:chOff x="500263" y="1518584"/>
              <a:chExt cx="230606" cy="230606"/>
            </a:xfrm>
          </p:grpSpPr>
          <p:grpSp>
            <p:nvGrpSpPr>
              <p:cNvPr id="128" name="Group 127"/>
              <p:cNvGrpSpPr/>
              <p:nvPr/>
            </p:nvGrpSpPr>
            <p:grpSpPr>
              <a:xfrm>
                <a:off x="500263" y="1518584"/>
                <a:ext cx="230606" cy="230606"/>
                <a:chOff x="500263" y="1352550"/>
                <a:chExt cx="230606" cy="230606"/>
              </a:xfrm>
            </p:grpSpPr>
            <p:sp>
              <p:nvSpPr>
                <p:cNvPr id="130" name="Oval 129"/>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31" name="Oval 130"/>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32" name="Oval 131"/>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29" name="Chevron 128"/>
              <p:cNvSpPr/>
              <p:nvPr/>
            </p:nvSpPr>
            <p:spPr>
              <a:xfrm>
                <a:off x="591753" y="1610074"/>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4" name="Group 3"/>
          <p:cNvGrpSpPr/>
          <p:nvPr/>
        </p:nvGrpSpPr>
        <p:grpSpPr>
          <a:xfrm>
            <a:off x="449892" y="2166214"/>
            <a:ext cx="8333369" cy="484046"/>
            <a:chOff x="449885" y="2166214"/>
            <a:chExt cx="8333369" cy="484046"/>
          </a:xfrm>
        </p:grpSpPr>
        <p:grpSp>
          <p:nvGrpSpPr>
            <p:cNvPr id="11" name="Group 10"/>
            <p:cNvGrpSpPr/>
            <p:nvPr/>
          </p:nvGrpSpPr>
          <p:grpSpPr>
            <a:xfrm>
              <a:off x="615868" y="2166214"/>
              <a:ext cx="8167386" cy="484046"/>
              <a:chOff x="615868" y="1998261"/>
              <a:chExt cx="7927279" cy="484046"/>
            </a:xfrm>
          </p:grpSpPr>
          <p:sp>
            <p:nvSpPr>
              <p:cNvPr id="134" name="Rectangle 133"/>
              <p:cNvSpPr/>
              <p:nvPr/>
            </p:nvSpPr>
            <p:spPr>
              <a:xfrm rot="16200000">
                <a:off x="4337484" y="-1723355"/>
                <a:ext cx="484046" cy="7927277"/>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8" name="TextBox 137"/>
              <p:cNvSpPr txBox="1"/>
              <p:nvPr/>
            </p:nvSpPr>
            <p:spPr>
              <a:xfrm>
                <a:off x="763397" y="2080389"/>
                <a:ext cx="7779750" cy="338554"/>
              </a:xfrm>
              <a:prstGeom prst="rect">
                <a:avLst/>
              </a:prstGeom>
              <a:noFill/>
            </p:spPr>
            <p:txBody>
              <a:bodyPr wrap="square" rtlCol="0">
                <a:spAutoFit/>
              </a:bodyPr>
              <a:lstStyle/>
              <a:p>
                <a:r>
                  <a:rPr lang="ja-JP" altLang="en-US" sz="1600" dirty="0" smtClean="0"/>
                  <a:t>全ての</a:t>
                </a:r>
                <a:r>
                  <a:rPr lang="en-US" sz="1600" dirty="0" smtClean="0"/>
                  <a:t>Mobility </a:t>
                </a:r>
                <a:r>
                  <a:rPr lang="en-US" sz="1600" dirty="0"/>
                  <a:t>Express </a:t>
                </a:r>
                <a:r>
                  <a:rPr lang="ja-JP" altLang="en-US" sz="1600" dirty="0" smtClean="0"/>
                  <a:t>をサポートする</a:t>
                </a:r>
                <a:r>
                  <a:rPr lang="en-US" altLang="ja-JP" sz="1600" dirty="0" smtClean="0"/>
                  <a:t>AP</a:t>
                </a:r>
                <a:r>
                  <a:rPr lang="ja-JP" altLang="en-US" sz="1600" dirty="0" smtClean="0"/>
                  <a:t>で利用可能</a:t>
                </a:r>
                <a:r>
                  <a:rPr lang="en-US" sz="1600" dirty="0" smtClean="0"/>
                  <a:t>  </a:t>
                </a:r>
                <a:r>
                  <a:rPr lang="en-US" sz="1600" dirty="0"/>
                  <a:t>1832, 1852, </a:t>
                </a:r>
                <a:r>
                  <a:rPr lang="en-US" sz="1600" dirty="0" smtClean="0"/>
                  <a:t>280</a:t>
                </a:r>
                <a:r>
                  <a:rPr lang="en-US" altLang="ja-JP" sz="1600" dirty="0"/>
                  <a:t>2</a:t>
                </a:r>
                <a:r>
                  <a:rPr lang="en-US" sz="1600" dirty="0" smtClean="0"/>
                  <a:t>, </a:t>
                </a:r>
                <a:r>
                  <a:rPr lang="en-US" sz="1600" dirty="0"/>
                  <a:t>3802</a:t>
                </a:r>
              </a:p>
            </p:txBody>
          </p:sp>
        </p:grpSp>
        <p:grpSp>
          <p:nvGrpSpPr>
            <p:cNvPr id="110" name="Group 34"/>
            <p:cNvGrpSpPr/>
            <p:nvPr/>
          </p:nvGrpSpPr>
          <p:grpSpPr>
            <a:xfrm>
              <a:off x="449885" y="2247323"/>
              <a:ext cx="307395" cy="307475"/>
              <a:chOff x="500263" y="2371989"/>
              <a:chExt cx="230606" cy="230606"/>
            </a:xfrm>
          </p:grpSpPr>
          <p:grpSp>
            <p:nvGrpSpPr>
              <p:cNvPr id="123" name="Group 71"/>
              <p:cNvGrpSpPr/>
              <p:nvPr/>
            </p:nvGrpSpPr>
            <p:grpSpPr>
              <a:xfrm>
                <a:off x="500263" y="2371989"/>
                <a:ext cx="230606" cy="230606"/>
                <a:chOff x="500263" y="1352550"/>
                <a:chExt cx="230606" cy="230606"/>
              </a:xfrm>
            </p:grpSpPr>
            <p:sp>
              <p:nvSpPr>
                <p:cNvPr id="125" name="Oval 124"/>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6" name="Oval 125"/>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7" name="Oval 126"/>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24" name="Chevron 123"/>
              <p:cNvSpPr/>
              <p:nvPr/>
            </p:nvSpPr>
            <p:spPr>
              <a:xfrm>
                <a:off x="591753" y="2463479"/>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8" name="Group 7"/>
          <p:cNvGrpSpPr/>
          <p:nvPr/>
        </p:nvGrpSpPr>
        <p:grpSpPr>
          <a:xfrm>
            <a:off x="456012" y="3032368"/>
            <a:ext cx="8244569" cy="671899"/>
            <a:chOff x="456005" y="3032368"/>
            <a:chExt cx="8244569" cy="671899"/>
          </a:xfrm>
        </p:grpSpPr>
        <p:grpSp>
          <p:nvGrpSpPr>
            <p:cNvPr id="7" name="Group 6"/>
            <p:cNvGrpSpPr/>
            <p:nvPr/>
          </p:nvGrpSpPr>
          <p:grpSpPr>
            <a:xfrm>
              <a:off x="607884" y="3032368"/>
              <a:ext cx="8092690" cy="671899"/>
              <a:chOff x="607884" y="2864415"/>
              <a:chExt cx="8092690" cy="671899"/>
            </a:xfrm>
          </p:grpSpPr>
          <p:sp>
            <p:nvSpPr>
              <p:cNvPr id="135" name="Rectangle 134"/>
              <p:cNvSpPr/>
              <p:nvPr/>
            </p:nvSpPr>
            <p:spPr>
              <a:xfrm rot="16200000">
                <a:off x="4412206" y="-939907"/>
                <a:ext cx="484046" cy="8092689"/>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9" name="TextBox 138"/>
              <p:cNvSpPr txBox="1"/>
              <p:nvPr/>
            </p:nvSpPr>
            <p:spPr>
              <a:xfrm>
                <a:off x="772447" y="2951539"/>
                <a:ext cx="7928127" cy="584775"/>
              </a:xfrm>
              <a:prstGeom prst="rect">
                <a:avLst/>
              </a:prstGeom>
              <a:noFill/>
            </p:spPr>
            <p:txBody>
              <a:bodyPr wrap="square" rtlCol="0">
                <a:spAutoFit/>
              </a:bodyPr>
              <a:lstStyle/>
              <a:p>
                <a:r>
                  <a:rPr lang="ja-JP" altLang="en-US" sz="1600" dirty="0"/>
                  <a:t>外部</a:t>
                </a:r>
                <a:r>
                  <a:rPr lang="en-US" sz="1600" dirty="0" smtClean="0"/>
                  <a:t>DHCP</a:t>
                </a:r>
                <a:r>
                  <a:rPr lang="ja-JP" altLang="en-US" sz="1600" dirty="0" smtClean="0"/>
                  <a:t>とデフォルトゲートウェイへの疎通が必須ではなくなりました</a:t>
                </a:r>
                <a:endParaRPr lang="en-US" altLang="ja-JP" sz="1600" dirty="0" smtClean="0"/>
              </a:p>
              <a:p>
                <a:r>
                  <a:rPr lang="ja-JP" altLang="en-US" sz="1600" dirty="0" smtClean="0"/>
                  <a:t>（インフラ準備が簡単に）</a:t>
                </a:r>
                <a:endParaRPr lang="en-US" sz="1600" dirty="0"/>
              </a:p>
            </p:txBody>
          </p:sp>
        </p:grpSp>
        <p:grpSp>
          <p:nvGrpSpPr>
            <p:cNvPr id="111" name="Group 35"/>
            <p:cNvGrpSpPr/>
            <p:nvPr/>
          </p:nvGrpSpPr>
          <p:grpSpPr>
            <a:xfrm>
              <a:off x="456005" y="3122954"/>
              <a:ext cx="307395" cy="307475"/>
              <a:chOff x="500263" y="1518584"/>
              <a:chExt cx="230606" cy="230606"/>
            </a:xfrm>
          </p:grpSpPr>
          <p:grpSp>
            <p:nvGrpSpPr>
              <p:cNvPr id="118" name="Group 117"/>
              <p:cNvGrpSpPr/>
              <p:nvPr/>
            </p:nvGrpSpPr>
            <p:grpSpPr>
              <a:xfrm>
                <a:off x="500263" y="1518584"/>
                <a:ext cx="230606" cy="230606"/>
                <a:chOff x="500263" y="1352550"/>
                <a:chExt cx="230606" cy="230606"/>
              </a:xfrm>
            </p:grpSpPr>
            <p:sp>
              <p:nvSpPr>
                <p:cNvPr id="120" name="Oval 119"/>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1" name="Oval 120"/>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2" name="Oval 121"/>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19" name="Chevron 118"/>
              <p:cNvSpPr/>
              <p:nvPr/>
            </p:nvSpPr>
            <p:spPr>
              <a:xfrm>
                <a:off x="591753" y="1610074"/>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9" name="Group 8"/>
          <p:cNvGrpSpPr/>
          <p:nvPr/>
        </p:nvGrpSpPr>
        <p:grpSpPr>
          <a:xfrm>
            <a:off x="461179" y="3877572"/>
            <a:ext cx="8239400" cy="484046"/>
            <a:chOff x="461177" y="3877572"/>
            <a:chExt cx="8239400" cy="484046"/>
          </a:xfrm>
        </p:grpSpPr>
        <p:grpSp>
          <p:nvGrpSpPr>
            <p:cNvPr id="6" name="Group 5"/>
            <p:cNvGrpSpPr/>
            <p:nvPr/>
          </p:nvGrpSpPr>
          <p:grpSpPr>
            <a:xfrm>
              <a:off x="607887" y="3877572"/>
              <a:ext cx="8092690" cy="484046"/>
              <a:chOff x="607885" y="3709620"/>
              <a:chExt cx="8092690" cy="484046"/>
            </a:xfrm>
          </p:grpSpPr>
          <p:sp>
            <p:nvSpPr>
              <p:cNvPr id="136" name="Rectangle 135"/>
              <p:cNvSpPr/>
              <p:nvPr/>
            </p:nvSpPr>
            <p:spPr>
              <a:xfrm rot="16200000">
                <a:off x="4412207" y="-94702"/>
                <a:ext cx="484046" cy="8092690"/>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40" name="TextBox 139"/>
              <p:cNvSpPr txBox="1"/>
              <p:nvPr/>
            </p:nvSpPr>
            <p:spPr>
              <a:xfrm>
                <a:off x="772448" y="3790105"/>
                <a:ext cx="7928127" cy="338554"/>
              </a:xfrm>
              <a:prstGeom prst="rect">
                <a:avLst/>
              </a:prstGeom>
              <a:noFill/>
            </p:spPr>
            <p:txBody>
              <a:bodyPr wrap="square" rtlCol="0">
                <a:spAutoFit/>
              </a:bodyPr>
              <a:lstStyle/>
              <a:p>
                <a:r>
                  <a:rPr lang="en-US" sz="1600" dirty="0"/>
                  <a:t>2800 </a:t>
                </a:r>
                <a:r>
                  <a:rPr lang="ja-JP" altLang="en-US" sz="1600" dirty="0"/>
                  <a:t>と</a:t>
                </a:r>
                <a:r>
                  <a:rPr lang="en-US" sz="1600" dirty="0" smtClean="0"/>
                  <a:t>3800 </a:t>
                </a:r>
                <a:r>
                  <a:rPr lang="ja-JP" altLang="en-US" sz="1600" dirty="0" smtClean="0"/>
                  <a:t>でバッテリーを使う場合は　</a:t>
                </a:r>
                <a:r>
                  <a:rPr lang="en-US" altLang="ja-JP" sz="1600" dirty="0" smtClean="0"/>
                  <a:t>.at</a:t>
                </a:r>
                <a:r>
                  <a:rPr lang="ja-JP" altLang="en-US" sz="1600" dirty="0" smtClean="0"/>
                  <a:t>に対応したバッテリーを準備してください</a:t>
                </a:r>
                <a:endParaRPr lang="en-US" sz="1600" dirty="0"/>
              </a:p>
            </p:txBody>
          </p:sp>
        </p:grpSp>
        <p:grpSp>
          <p:nvGrpSpPr>
            <p:cNvPr id="112" name="Group 34"/>
            <p:cNvGrpSpPr/>
            <p:nvPr/>
          </p:nvGrpSpPr>
          <p:grpSpPr>
            <a:xfrm>
              <a:off x="461177" y="3952043"/>
              <a:ext cx="307395" cy="307475"/>
              <a:chOff x="500263" y="2371989"/>
              <a:chExt cx="230606" cy="230606"/>
            </a:xfrm>
          </p:grpSpPr>
          <p:grpSp>
            <p:nvGrpSpPr>
              <p:cNvPr id="113" name="Group 71"/>
              <p:cNvGrpSpPr/>
              <p:nvPr/>
            </p:nvGrpSpPr>
            <p:grpSpPr>
              <a:xfrm>
                <a:off x="500263" y="2371989"/>
                <a:ext cx="230606" cy="230606"/>
                <a:chOff x="500263" y="1352550"/>
                <a:chExt cx="230606" cy="230606"/>
              </a:xfrm>
            </p:grpSpPr>
            <p:sp>
              <p:nvSpPr>
                <p:cNvPr id="115" name="Oval 114"/>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16" name="Oval 115"/>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17" name="Oval 116"/>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14" name="Chevron 113"/>
              <p:cNvSpPr/>
              <p:nvPr/>
            </p:nvSpPr>
            <p:spPr>
              <a:xfrm>
                <a:off x="591753" y="2463479"/>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sp>
        <p:nvSpPr>
          <p:cNvPr id="59" name="Title 32"/>
          <p:cNvSpPr>
            <a:spLocks noGrp="1"/>
          </p:cNvSpPr>
          <p:nvPr>
            <p:ph type="title"/>
          </p:nvPr>
        </p:nvSpPr>
        <p:spPr>
          <a:xfrm>
            <a:off x="437766" y="341327"/>
            <a:ext cx="8345488" cy="731837"/>
          </a:xfrm>
        </p:spPr>
        <p:txBody>
          <a:bodyPr/>
          <a:lstStyle/>
          <a:p>
            <a:r>
              <a:rPr lang="ja-JP" altLang="en-US" dirty="0" smtClean="0"/>
              <a:t>サイトサーベイ時に</a:t>
            </a:r>
            <a:r>
              <a:rPr lang="en-US" altLang="ja-JP" dirty="0" smtClean="0"/>
              <a:t>ME</a:t>
            </a:r>
            <a:r>
              <a:rPr lang="ja-JP" altLang="en-US" dirty="0" smtClean="0"/>
              <a:t>が利用できます</a:t>
            </a:r>
            <a:endParaRPr lang="en-US" dirty="0"/>
          </a:p>
        </p:txBody>
      </p:sp>
      <p:pic>
        <p:nvPicPr>
          <p:cNvPr id="2" name="図 1"/>
          <p:cNvPicPr>
            <a:picLocks noChangeAspect="1"/>
          </p:cNvPicPr>
          <p:nvPr/>
        </p:nvPicPr>
        <p:blipFill>
          <a:blip r:embed="rId3"/>
          <a:stretch>
            <a:fillRect/>
          </a:stretch>
        </p:blipFill>
        <p:spPr>
          <a:xfrm>
            <a:off x="5300226" y="933036"/>
            <a:ext cx="3759381" cy="1199287"/>
          </a:xfrm>
          <a:prstGeom prst="rect">
            <a:avLst/>
          </a:prstGeom>
        </p:spPr>
      </p:pic>
    </p:spTree>
    <p:extLst>
      <p:ext uri="{BB962C8B-B14F-4D97-AF65-F5344CB8AC3E}">
        <p14:creationId xmlns:p14="http://schemas.microsoft.com/office/powerpoint/2010/main" val="31040174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a:t>Mobility</a:t>
            </a:r>
            <a:r>
              <a:rPr lang="ja-JP" altLang="en-US" dirty="0"/>
              <a:t> </a:t>
            </a:r>
            <a:r>
              <a:rPr lang="en-US" altLang="ja-JP" dirty="0"/>
              <a:t>Express</a:t>
            </a:r>
            <a:r>
              <a:rPr lang="ja-JP" altLang="en-US" dirty="0"/>
              <a:t> </a:t>
            </a:r>
            <a:r>
              <a:rPr lang="en-US" altLang="ja-JP" dirty="0"/>
              <a:t>Solution</a:t>
            </a:r>
            <a:endParaRPr kumimoji="1" lang="ja-JP" altLang="en-US" dirty="0"/>
          </a:p>
        </p:txBody>
      </p:sp>
    </p:spTree>
    <p:extLst>
      <p:ext uri="{BB962C8B-B14F-4D97-AF65-F5344CB8AC3E}">
        <p14:creationId xmlns:p14="http://schemas.microsoft.com/office/powerpoint/2010/main" val="422377415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7887" y="3748543"/>
            <a:ext cx="8092690" cy="484046"/>
            <a:chOff x="607885" y="3709620"/>
            <a:chExt cx="8092690" cy="484046"/>
          </a:xfrm>
        </p:grpSpPr>
        <p:sp>
          <p:nvSpPr>
            <p:cNvPr id="136" name="Rectangle 135"/>
            <p:cNvSpPr/>
            <p:nvPr/>
          </p:nvSpPr>
          <p:spPr>
            <a:xfrm rot="16200000">
              <a:off x="4412207" y="-94702"/>
              <a:ext cx="484046" cy="8092690"/>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40" name="TextBox 139"/>
            <p:cNvSpPr txBox="1"/>
            <p:nvPr/>
          </p:nvSpPr>
          <p:spPr>
            <a:xfrm>
              <a:off x="772448" y="3790105"/>
              <a:ext cx="7928127" cy="338554"/>
            </a:xfrm>
            <a:prstGeom prst="rect">
              <a:avLst/>
            </a:prstGeom>
            <a:noFill/>
          </p:spPr>
          <p:txBody>
            <a:bodyPr wrap="square" rtlCol="0">
              <a:spAutoFit/>
            </a:bodyPr>
            <a:lstStyle/>
            <a:p>
              <a:r>
                <a:rPr lang="en-US" sz="1600" dirty="0" smtClean="0"/>
                <a:t>Apple Features</a:t>
              </a:r>
              <a:r>
                <a:rPr lang="ja-JP" altLang="en-US" sz="1600" dirty="0" err="1" smtClean="0"/>
                <a:t>、</a:t>
              </a:r>
              <a:r>
                <a:rPr lang="ja-JP" altLang="en-US" sz="1600" dirty="0" smtClean="0"/>
                <a:t>クライアントバンドセレクト</a:t>
              </a:r>
              <a:r>
                <a:rPr lang="en-US" sz="1600" dirty="0" smtClean="0"/>
                <a:t> </a:t>
              </a:r>
              <a:r>
                <a:rPr lang="ja-JP" altLang="en-US" sz="1600" dirty="0" err="1" smtClean="0"/>
                <a:t>、</a:t>
              </a:r>
              <a:r>
                <a:rPr lang="ja-JP" altLang="en-US" sz="1600" dirty="0" smtClean="0"/>
                <a:t>クライアントロードバランス</a:t>
              </a:r>
              <a:r>
                <a:rPr lang="en-US" sz="1600" dirty="0" smtClean="0"/>
                <a:t> </a:t>
              </a:r>
              <a:r>
                <a:rPr lang="ja-JP" altLang="en-US" sz="1600" dirty="0" smtClean="0"/>
                <a:t>等の</a:t>
              </a:r>
              <a:r>
                <a:rPr lang="en-US" altLang="ja-JP" sz="1600" dirty="0" smtClean="0"/>
                <a:t>GUI</a:t>
              </a:r>
              <a:r>
                <a:rPr lang="ja-JP" altLang="en-US" sz="1600" dirty="0" smtClean="0"/>
                <a:t>追加</a:t>
              </a:r>
              <a:endParaRPr lang="en-US" sz="1600" baseline="30000" dirty="0">
                <a:solidFill>
                  <a:srgbClr val="FF0000"/>
                </a:solidFill>
              </a:endParaRPr>
            </a:p>
          </p:txBody>
        </p:sp>
      </p:grpSp>
      <p:cxnSp>
        <p:nvCxnSpPr>
          <p:cNvPr id="108" name="Straight Connector 107"/>
          <p:cNvCxnSpPr/>
          <p:nvPr/>
        </p:nvCxnSpPr>
        <p:spPr>
          <a:xfrm>
            <a:off x="598407" y="1066037"/>
            <a:ext cx="0" cy="3368631"/>
          </a:xfrm>
          <a:prstGeom prst="line">
            <a:avLst/>
          </a:prstGeom>
          <a:ln w="254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44713" y="1259866"/>
            <a:ext cx="8255865" cy="484046"/>
            <a:chOff x="444710" y="1361731"/>
            <a:chExt cx="8255865" cy="484046"/>
          </a:xfrm>
        </p:grpSpPr>
        <p:grpSp>
          <p:nvGrpSpPr>
            <p:cNvPr id="12" name="Group 11"/>
            <p:cNvGrpSpPr/>
            <p:nvPr/>
          </p:nvGrpSpPr>
          <p:grpSpPr>
            <a:xfrm>
              <a:off x="617362" y="1361731"/>
              <a:ext cx="8083213" cy="484046"/>
              <a:chOff x="617362" y="1193779"/>
              <a:chExt cx="8083213" cy="484046"/>
            </a:xfrm>
          </p:grpSpPr>
          <p:sp>
            <p:nvSpPr>
              <p:cNvPr id="133" name="Rectangle 132"/>
              <p:cNvSpPr/>
              <p:nvPr/>
            </p:nvSpPr>
            <p:spPr>
              <a:xfrm rot="16200000">
                <a:off x="4416945" y="-2605804"/>
                <a:ext cx="484046" cy="8083211"/>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7" name="TextBox 136"/>
              <p:cNvSpPr txBox="1"/>
              <p:nvPr/>
            </p:nvSpPr>
            <p:spPr>
              <a:xfrm>
                <a:off x="772448" y="1269889"/>
                <a:ext cx="7928127" cy="338554"/>
              </a:xfrm>
              <a:prstGeom prst="rect">
                <a:avLst/>
              </a:prstGeom>
              <a:noFill/>
            </p:spPr>
            <p:txBody>
              <a:bodyPr wrap="square" rtlCol="0">
                <a:spAutoFit/>
              </a:bodyPr>
              <a:lstStyle/>
              <a:p>
                <a:r>
                  <a:rPr lang="ja-JP" altLang="en-US" sz="1600" dirty="0" smtClean="0"/>
                  <a:t>ゲスト</a:t>
                </a:r>
                <a:r>
                  <a:rPr lang="en-US" altLang="ja-JP" sz="1600" dirty="0" smtClean="0"/>
                  <a:t>WLAN</a:t>
                </a:r>
                <a:r>
                  <a:rPr lang="ja-JP" altLang="en-US" sz="1600" dirty="0" smtClean="0"/>
                  <a:t>利用時の外部</a:t>
                </a:r>
                <a:r>
                  <a:rPr lang="en-US" altLang="ja-JP" sz="1600" dirty="0" smtClean="0"/>
                  <a:t>Web</a:t>
                </a:r>
                <a:r>
                  <a:rPr lang="ja-JP" altLang="en-US" sz="1600" dirty="0" smtClean="0"/>
                  <a:t>認証のサポート</a:t>
                </a:r>
                <a:endParaRPr lang="en-US" sz="1600" dirty="0"/>
              </a:p>
            </p:txBody>
          </p:sp>
        </p:grpSp>
        <p:grpSp>
          <p:nvGrpSpPr>
            <p:cNvPr id="109" name="Group 35"/>
            <p:cNvGrpSpPr/>
            <p:nvPr/>
          </p:nvGrpSpPr>
          <p:grpSpPr>
            <a:xfrm>
              <a:off x="444710" y="1429992"/>
              <a:ext cx="307395" cy="307475"/>
              <a:chOff x="500263" y="1518584"/>
              <a:chExt cx="230606" cy="230606"/>
            </a:xfrm>
          </p:grpSpPr>
          <p:grpSp>
            <p:nvGrpSpPr>
              <p:cNvPr id="128" name="Group 127"/>
              <p:cNvGrpSpPr/>
              <p:nvPr/>
            </p:nvGrpSpPr>
            <p:grpSpPr>
              <a:xfrm>
                <a:off x="500263" y="1518584"/>
                <a:ext cx="230606" cy="230606"/>
                <a:chOff x="500263" y="1352550"/>
                <a:chExt cx="230606" cy="230606"/>
              </a:xfrm>
            </p:grpSpPr>
            <p:sp>
              <p:nvSpPr>
                <p:cNvPr id="130" name="Oval 129"/>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31" name="Oval 130"/>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32" name="Oval 131"/>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29" name="Chevron 128"/>
              <p:cNvSpPr/>
              <p:nvPr/>
            </p:nvSpPr>
            <p:spPr>
              <a:xfrm>
                <a:off x="591753" y="1610074"/>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3" name="Group 2"/>
          <p:cNvGrpSpPr/>
          <p:nvPr/>
        </p:nvGrpSpPr>
        <p:grpSpPr>
          <a:xfrm>
            <a:off x="449884" y="2077930"/>
            <a:ext cx="8333372" cy="484046"/>
            <a:chOff x="449882" y="2166213"/>
            <a:chExt cx="8333372" cy="484046"/>
          </a:xfrm>
        </p:grpSpPr>
        <p:grpSp>
          <p:nvGrpSpPr>
            <p:cNvPr id="11" name="Group 10"/>
            <p:cNvGrpSpPr/>
            <p:nvPr/>
          </p:nvGrpSpPr>
          <p:grpSpPr>
            <a:xfrm>
              <a:off x="615868" y="2166213"/>
              <a:ext cx="8167386" cy="484046"/>
              <a:chOff x="615868" y="1998261"/>
              <a:chExt cx="7927279" cy="484046"/>
            </a:xfrm>
          </p:grpSpPr>
          <p:sp>
            <p:nvSpPr>
              <p:cNvPr id="134" name="Rectangle 133"/>
              <p:cNvSpPr/>
              <p:nvPr/>
            </p:nvSpPr>
            <p:spPr>
              <a:xfrm rot="16200000">
                <a:off x="4337484" y="-1723355"/>
                <a:ext cx="484046" cy="7927277"/>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8" name="TextBox 137"/>
              <p:cNvSpPr txBox="1"/>
              <p:nvPr/>
            </p:nvSpPr>
            <p:spPr>
              <a:xfrm>
                <a:off x="763397" y="2080389"/>
                <a:ext cx="7779750" cy="338554"/>
              </a:xfrm>
              <a:prstGeom prst="rect">
                <a:avLst/>
              </a:prstGeom>
              <a:noFill/>
            </p:spPr>
            <p:txBody>
              <a:bodyPr wrap="square" rtlCol="0">
                <a:spAutoFit/>
              </a:bodyPr>
              <a:lstStyle/>
              <a:p>
                <a:r>
                  <a:rPr lang="en-US" sz="1600" dirty="0" smtClean="0"/>
                  <a:t>MAC </a:t>
                </a:r>
                <a:r>
                  <a:rPr lang="en-US" sz="1600" dirty="0"/>
                  <a:t>Filtering </a:t>
                </a:r>
                <a:r>
                  <a:rPr lang="ja-JP" altLang="en-US" sz="1600" dirty="0" smtClean="0"/>
                  <a:t>（</a:t>
                </a:r>
                <a:r>
                  <a:rPr lang="en-US" sz="1600" dirty="0" smtClean="0"/>
                  <a:t>Whitelist</a:t>
                </a:r>
                <a:r>
                  <a:rPr lang="ja-JP" altLang="en-US" sz="1600" dirty="0" smtClean="0"/>
                  <a:t>方式）のサポート</a:t>
                </a:r>
                <a:endParaRPr lang="en-US" sz="1600" baseline="30000" dirty="0">
                  <a:solidFill>
                    <a:srgbClr val="FF0000"/>
                  </a:solidFill>
                </a:endParaRPr>
              </a:p>
            </p:txBody>
          </p:sp>
        </p:grpSp>
        <p:grpSp>
          <p:nvGrpSpPr>
            <p:cNvPr id="110" name="Group 34"/>
            <p:cNvGrpSpPr/>
            <p:nvPr/>
          </p:nvGrpSpPr>
          <p:grpSpPr>
            <a:xfrm>
              <a:off x="449882" y="2247321"/>
              <a:ext cx="307395" cy="307475"/>
              <a:chOff x="500263" y="2371989"/>
              <a:chExt cx="230606" cy="230606"/>
            </a:xfrm>
          </p:grpSpPr>
          <p:grpSp>
            <p:nvGrpSpPr>
              <p:cNvPr id="123" name="Group 71"/>
              <p:cNvGrpSpPr/>
              <p:nvPr/>
            </p:nvGrpSpPr>
            <p:grpSpPr>
              <a:xfrm>
                <a:off x="500263" y="2371989"/>
                <a:ext cx="230606" cy="230606"/>
                <a:chOff x="500263" y="1352550"/>
                <a:chExt cx="230606" cy="230606"/>
              </a:xfrm>
            </p:grpSpPr>
            <p:sp>
              <p:nvSpPr>
                <p:cNvPr id="125" name="Oval 124"/>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6" name="Oval 125"/>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7" name="Oval 126"/>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24" name="Chevron 123"/>
              <p:cNvSpPr/>
              <p:nvPr/>
            </p:nvSpPr>
            <p:spPr>
              <a:xfrm>
                <a:off x="591753" y="2463479"/>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4" name="Group 3"/>
          <p:cNvGrpSpPr/>
          <p:nvPr/>
        </p:nvGrpSpPr>
        <p:grpSpPr>
          <a:xfrm>
            <a:off x="456004" y="2930503"/>
            <a:ext cx="8244572" cy="484046"/>
            <a:chOff x="456002" y="3032367"/>
            <a:chExt cx="8244572" cy="484046"/>
          </a:xfrm>
        </p:grpSpPr>
        <p:grpSp>
          <p:nvGrpSpPr>
            <p:cNvPr id="7" name="Group 6"/>
            <p:cNvGrpSpPr/>
            <p:nvPr/>
          </p:nvGrpSpPr>
          <p:grpSpPr>
            <a:xfrm>
              <a:off x="607884" y="3032367"/>
              <a:ext cx="8092690" cy="484046"/>
              <a:chOff x="607884" y="2864415"/>
              <a:chExt cx="8092690" cy="484046"/>
            </a:xfrm>
          </p:grpSpPr>
          <p:sp>
            <p:nvSpPr>
              <p:cNvPr id="135" name="Rectangle 134"/>
              <p:cNvSpPr/>
              <p:nvPr/>
            </p:nvSpPr>
            <p:spPr>
              <a:xfrm rot="16200000">
                <a:off x="4412206" y="-939907"/>
                <a:ext cx="484046" cy="8092689"/>
              </a:xfrm>
              <a:prstGeom prst="rect">
                <a:avLst/>
              </a:prstGeom>
              <a:gradFill>
                <a:gsLst>
                  <a:gs pos="10000">
                    <a:schemeClr val="bg1">
                      <a:lumMod val="95000"/>
                    </a:schemeClr>
                  </a:gs>
                  <a:gs pos="42000">
                    <a:schemeClr val="tx1">
                      <a:lumMod val="20000"/>
                      <a:lumOff val="80000"/>
                    </a:schemeClr>
                  </a:gs>
                  <a:gs pos="100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0" rIns="121899" bIns="1218987" rtlCol="0" anchor="ctr"/>
              <a:lstStyle/>
              <a:p>
                <a:pPr marL="224240" indent="-224240">
                  <a:spcBef>
                    <a:spcPts val="133"/>
                  </a:spcBef>
                  <a:buClr>
                    <a:schemeClr val="tx2"/>
                  </a:buClr>
                  <a:buFont typeface="Wingdings" panose="05000000000000000000" pitchFamily="2" charset="2"/>
                  <a:buChar char="§"/>
                </a:pPr>
                <a:endParaRPr lang="en-US" sz="1300" dirty="0">
                  <a:solidFill>
                    <a:schemeClr val="tx1"/>
                  </a:solidFill>
                  <a:latin typeface="+mj-lt"/>
                </a:endParaRPr>
              </a:p>
            </p:txBody>
          </p:sp>
          <p:sp>
            <p:nvSpPr>
              <p:cNvPr id="139" name="TextBox 138"/>
              <p:cNvSpPr txBox="1"/>
              <p:nvPr/>
            </p:nvSpPr>
            <p:spPr>
              <a:xfrm>
                <a:off x="772447" y="2951539"/>
                <a:ext cx="7928127" cy="338554"/>
              </a:xfrm>
              <a:prstGeom prst="rect">
                <a:avLst/>
              </a:prstGeom>
              <a:noFill/>
            </p:spPr>
            <p:txBody>
              <a:bodyPr wrap="square" rtlCol="0">
                <a:spAutoFit/>
              </a:bodyPr>
              <a:lstStyle/>
              <a:p>
                <a:r>
                  <a:rPr lang="en-US" altLang="ja-JP" sz="1600" dirty="0" smtClean="0"/>
                  <a:t>GUI</a:t>
                </a:r>
                <a:r>
                  <a:rPr lang="ja-JP" altLang="en-US" sz="1600" dirty="0" smtClean="0"/>
                  <a:t>メニューに</a:t>
                </a:r>
                <a:r>
                  <a:rPr lang="en-US" sz="1600" dirty="0" smtClean="0"/>
                  <a:t>Hidden </a:t>
                </a:r>
                <a:r>
                  <a:rPr lang="en-US" sz="1600" dirty="0"/>
                  <a:t>SSID </a:t>
                </a:r>
                <a:r>
                  <a:rPr lang="ja-JP" altLang="en-US" sz="1600" dirty="0" smtClean="0"/>
                  <a:t>（ステルス</a:t>
                </a:r>
                <a:r>
                  <a:rPr lang="en-US" altLang="ja-JP" sz="1600" dirty="0" smtClean="0"/>
                  <a:t>SSID</a:t>
                </a:r>
                <a:r>
                  <a:rPr lang="ja-JP" altLang="en-US" sz="1600" dirty="0" smtClean="0"/>
                  <a:t>）設定項目追加</a:t>
                </a:r>
                <a:endParaRPr lang="en-US" sz="1600" dirty="0"/>
              </a:p>
            </p:txBody>
          </p:sp>
        </p:grpSp>
        <p:grpSp>
          <p:nvGrpSpPr>
            <p:cNvPr id="111" name="Group 35"/>
            <p:cNvGrpSpPr/>
            <p:nvPr/>
          </p:nvGrpSpPr>
          <p:grpSpPr>
            <a:xfrm>
              <a:off x="456002" y="3122952"/>
              <a:ext cx="307395" cy="307475"/>
              <a:chOff x="500263" y="1518584"/>
              <a:chExt cx="230606" cy="230606"/>
            </a:xfrm>
          </p:grpSpPr>
          <p:grpSp>
            <p:nvGrpSpPr>
              <p:cNvPr id="118" name="Group 117"/>
              <p:cNvGrpSpPr/>
              <p:nvPr/>
            </p:nvGrpSpPr>
            <p:grpSpPr>
              <a:xfrm>
                <a:off x="500263" y="1518584"/>
                <a:ext cx="230606" cy="230606"/>
                <a:chOff x="500263" y="1352550"/>
                <a:chExt cx="230606" cy="230606"/>
              </a:xfrm>
            </p:grpSpPr>
            <p:sp>
              <p:nvSpPr>
                <p:cNvPr id="120" name="Oval 119"/>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1" name="Oval 120"/>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2" name="Oval 121"/>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19" name="Chevron 118"/>
              <p:cNvSpPr/>
              <p:nvPr/>
            </p:nvSpPr>
            <p:spPr>
              <a:xfrm>
                <a:off x="591753" y="1610074"/>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grpSp>
      <p:grpSp>
        <p:nvGrpSpPr>
          <p:cNvPr id="112" name="Group 34"/>
          <p:cNvGrpSpPr/>
          <p:nvPr/>
        </p:nvGrpSpPr>
        <p:grpSpPr>
          <a:xfrm>
            <a:off x="461177" y="3823026"/>
            <a:ext cx="307395" cy="307475"/>
            <a:chOff x="500263" y="2371989"/>
            <a:chExt cx="230606" cy="230606"/>
          </a:xfrm>
        </p:grpSpPr>
        <p:grpSp>
          <p:nvGrpSpPr>
            <p:cNvPr id="113" name="Group 71"/>
            <p:cNvGrpSpPr/>
            <p:nvPr/>
          </p:nvGrpSpPr>
          <p:grpSpPr>
            <a:xfrm>
              <a:off x="500263" y="2371989"/>
              <a:ext cx="230606" cy="230606"/>
              <a:chOff x="500263" y="1352550"/>
              <a:chExt cx="230606" cy="230606"/>
            </a:xfrm>
          </p:grpSpPr>
          <p:sp>
            <p:nvSpPr>
              <p:cNvPr id="115" name="Oval 114"/>
              <p:cNvSpPr/>
              <p:nvPr/>
            </p:nvSpPr>
            <p:spPr>
              <a:xfrm>
                <a:off x="500263" y="1352550"/>
                <a:ext cx="230606" cy="2306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16" name="Oval 115"/>
              <p:cNvSpPr/>
              <p:nvPr/>
            </p:nvSpPr>
            <p:spPr>
              <a:xfrm>
                <a:off x="539366" y="1391653"/>
                <a:ext cx="152400" cy="152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17" name="Oval 116"/>
              <p:cNvSpPr/>
              <p:nvPr/>
            </p:nvSpPr>
            <p:spPr>
              <a:xfrm>
                <a:off x="551558" y="1403845"/>
                <a:ext cx="128016" cy="12801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sp>
          <p:nvSpPr>
            <p:cNvPr id="114" name="Chevron 113"/>
            <p:cNvSpPr/>
            <p:nvPr/>
          </p:nvSpPr>
          <p:spPr>
            <a:xfrm>
              <a:off x="591753" y="2463479"/>
              <a:ext cx="47626" cy="47626"/>
            </a:xfrm>
            <a:prstGeom prst="chevr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grpSp>
      <p:sp>
        <p:nvSpPr>
          <p:cNvPr id="59" name="Title 32"/>
          <p:cNvSpPr>
            <a:spLocks noGrp="1"/>
          </p:cNvSpPr>
          <p:nvPr>
            <p:ph type="title"/>
          </p:nvPr>
        </p:nvSpPr>
        <p:spPr>
          <a:xfrm>
            <a:off x="437766" y="341327"/>
            <a:ext cx="8345488" cy="731837"/>
          </a:xfrm>
        </p:spPr>
        <p:txBody>
          <a:bodyPr/>
          <a:lstStyle/>
          <a:p>
            <a:r>
              <a:rPr lang="ja-JP" altLang="en-US" dirty="0"/>
              <a:t>次</a:t>
            </a:r>
            <a:r>
              <a:rPr lang="ja-JP" altLang="en-US" dirty="0" smtClean="0"/>
              <a:t>のリリースで予定されている機能拡張</a:t>
            </a:r>
            <a:endParaRPr lang="en-US" dirty="0"/>
          </a:p>
        </p:txBody>
      </p:sp>
    </p:spTree>
    <p:extLst>
      <p:ext uri="{BB962C8B-B14F-4D97-AF65-F5344CB8AC3E}">
        <p14:creationId xmlns:p14="http://schemas.microsoft.com/office/powerpoint/2010/main" val="3438052914"/>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Mobility</a:t>
            </a:r>
            <a:r>
              <a:rPr lang="ja-JP" altLang="en-US" dirty="0" smtClean="0"/>
              <a:t> </a:t>
            </a:r>
            <a:r>
              <a:rPr lang="en-US" altLang="ja-JP" dirty="0" smtClean="0"/>
              <a:t>Express</a:t>
            </a:r>
            <a:r>
              <a:rPr lang="ja-JP" altLang="en-US" dirty="0" smtClean="0"/>
              <a:t> </a:t>
            </a:r>
            <a:r>
              <a:rPr lang="en-US" altLang="ja-JP" dirty="0"/>
              <a:t>S</a:t>
            </a:r>
            <a:r>
              <a:rPr lang="en-US" altLang="ja-JP" dirty="0" smtClean="0"/>
              <a:t>olution</a:t>
            </a:r>
            <a:br>
              <a:rPr lang="en-US" altLang="ja-JP" dirty="0" smtClean="0"/>
            </a:br>
            <a:r>
              <a:rPr lang="en-US" altLang="ja-JP" dirty="0" smtClean="0"/>
              <a:t>Cisco.com</a:t>
            </a:r>
            <a:r>
              <a:rPr lang="ja-JP" altLang="en-US" dirty="0" smtClean="0"/>
              <a:t> アップデート注意事項</a:t>
            </a:r>
            <a:endParaRPr kumimoji="1" lang="ja-JP" altLang="en-US" dirty="0"/>
          </a:p>
        </p:txBody>
      </p:sp>
      <p:pic>
        <p:nvPicPr>
          <p:cNvPr id="4" name="図 3"/>
          <p:cNvPicPr>
            <a:picLocks noChangeAspect="1"/>
          </p:cNvPicPr>
          <p:nvPr/>
        </p:nvPicPr>
        <p:blipFill>
          <a:blip r:embed="rId2"/>
          <a:stretch>
            <a:fillRect/>
          </a:stretch>
        </p:blipFill>
        <p:spPr>
          <a:xfrm>
            <a:off x="4466284" y="1443120"/>
            <a:ext cx="3725227" cy="2977112"/>
          </a:xfrm>
          <a:prstGeom prst="rect">
            <a:avLst/>
          </a:prstGeom>
        </p:spPr>
      </p:pic>
      <p:sp>
        <p:nvSpPr>
          <p:cNvPr id="5" name="テキスト ボックス 4"/>
          <p:cNvSpPr txBox="1"/>
          <p:nvPr/>
        </p:nvSpPr>
        <p:spPr>
          <a:xfrm>
            <a:off x="437766" y="1500515"/>
            <a:ext cx="3818674" cy="2862322"/>
          </a:xfrm>
          <a:prstGeom prst="rect">
            <a:avLst/>
          </a:prstGeom>
          <a:noFill/>
        </p:spPr>
        <p:txBody>
          <a:bodyPr wrap="none" rtlCol="0">
            <a:spAutoFit/>
          </a:bodyPr>
          <a:lstStyle/>
          <a:p>
            <a:r>
              <a:rPr kumimoji="1" lang="en-US" altLang="ja-JP" dirty="0" smtClean="0"/>
              <a:t>Cisco.co</a:t>
            </a:r>
            <a:r>
              <a:rPr kumimoji="1" lang="en-US" altLang="ja-JP" dirty="0"/>
              <a:t>m</a:t>
            </a:r>
            <a:r>
              <a:rPr kumimoji="1" lang="ja-JP" altLang="en-US" dirty="0" smtClean="0"/>
              <a:t>自動アップデートは以下の</a:t>
            </a:r>
            <a:endParaRPr kumimoji="1" lang="en-US" altLang="ja-JP" dirty="0" smtClean="0"/>
          </a:p>
          <a:p>
            <a:r>
              <a:rPr kumimoji="1" lang="ja-JP" altLang="en-US" dirty="0" smtClean="0"/>
              <a:t>条件があります</a:t>
            </a:r>
            <a:endParaRPr kumimoji="1" lang="en-US" altLang="ja-JP" dirty="0" smtClean="0"/>
          </a:p>
          <a:p>
            <a:endParaRPr kumimoji="1" lang="en-US" altLang="ja-JP" dirty="0"/>
          </a:p>
          <a:p>
            <a:r>
              <a:rPr kumimoji="1" lang="ja-JP" altLang="en-US" dirty="0" smtClean="0"/>
              <a:t>コントローラになっている</a:t>
            </a:r>
            <a:r>
              <a:rPr kumimoji="1" lang="en-US" altLang="ja-JP" dirty="0" smtClean="0"/>
              <a:t>AP</a:t>
            </a:r>
            <a:r>
              <a:rPr kumimoji="1" lang="ja-JP" altLang="en-US" dirty="0" smtClean="0"/>
              <a:t>に</a:t>
            </a:r>
            <a:endParaRPr kumimoji="1" lang="en-US" altLang="ja-JP" dirty="0" smtClean="0"/>
          </a:p>
          <a:p>
            <a:r>
              <a:rPr kumimoji="1" lang="ja-JP" altLang="en-US" dirty="0" smtClean="0"/>
              <a:t>有効な保守契約があること</a:t>
            </a:r>
            <a:endParaRPr kumimoji="1" lang="en-US" altLang="ja-JP" dirty="0" smtClean="0"/>
          </a:p>
          <a:p>
            <a:endParaRPr kumimoji="1" lang="en-US" altLang="ja-JP" dirty="0"/>
          </a:p>
          <a:p>
            <a:r>
              <a:rPr kumimoji="1" lang="ja-JP" altLang="en-US" dirty="0" smtClean="0"/>
              <a:t>　　　　　　　＋</a:t>
            </a:r>
            <a:endParaRPr kumimoji="1" lang="en-US" altLang="ja-JP" dirty="0" smtClean="0"/>
          </a:p>
          <a:p>
            <a:endParaRPr kumimoji="1" lang="en-US" altLang="ja-JP" dirty="0"/>
          </a:p>
          <a:p>
            <a:r>
              <a:rPr kumimoji="1" lang="ja-JP" altLang="en-US" dirty="0" smtClean="0"/>
              <a:t>保守契約に紐づいた</a:t>
            </a:r>
            <a:r>
              <a:rPr kumimoji="1" lang="en-US" altLang="ja-JP" dirty="0" smtClean="0"/>
              <a:t>Cisco.com</a:t>
            </a:r>
          </a:p>
          <a:p>
            <a:r>
              <a:rPr kumimoji="1" lang="ja-JP" altLang="en-US" dirty="0" smtClean="0"/>
              <a:t>アカウントを指定していること</a:t>
            </a:r>
            <a:endParaRPr kumimoji="1" lang="ja-JP" altLang="en-US" dirty="0"/>
          </a:p>
        </p:txBody>
      </p:sp>
    </p:spTree>
    <p:extLst>
      <p:ext uri="{BB962C8B-B14F-4D97-AF65-F5344CB8AC3E}">
        <p14:creationId xmlns:p14="http://schemas.microsoft.com/office/powerpoint/2010/main" val="366856448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アウトドア アクセスポイント</a:t>
            </a:r>
            <a:r>
              <a:rPr lang="en-US" altLang="ja-JP" dirty="0"/>
              <a:t/>
            </a:r>
            <a:br>
              <a:rPr lang="en-US" altLang="ja-JP" dirty="0"/>
            </a:br>
            <a:r>
              <a:rPr lang="en-US" altLang="ja-JP" dirty="0"/>
              <a:t>AP1560</a:t>
            </a:r>
            <a:endParaRPr kumimoji="1" lang="ja-JP" altLang="en-US" dirty="0"/>
          </a:p>
        </p:txBody>
      </p:sp>
    </p:spTree>
    <p:extLst>
      <p:ext uri="{BB962C8B-B14F-4D97-AF65-F5344CB8AC3E}">
        <p14:creationId xmlns:p14="http://schemas.microsoft.com/office/powerpoint/2010/main" val="186990201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a:t>
            </a:r>
            <a:r>
              <a:rPr lang="ja-JP" altLang="en-US" dirty="0" smtClean="0"/>
              <a:t>ワイヤレスネットワーク上で</a:t>
            </a:r>
            <a:r>
              <a:rPr lang="en-US" altLang="ja-JP" dirty="0" smtClean="0"/>
              <a:t>Apple</a:t>
            </a:r>
            <a:r>
              <a:rPr lang="ja-JP" altLang="en-US" dirty="0" smtClean="0"/>
              <a:t>デバイスに何を提供す</a:t>
            </a:r>
            <a:r>
              <a:rPr lang="ja-JP" altLang="en-US" dirty="0"/>
              <a:t>るの</a:t>
            </a:r>
            <a:r>
              <a:rPr lang="ja-JP" altLang="en-US" dirty="0" smtClean="0"/>
              <a:t>か</a:t>
            </a:r>
            <a:r>
              <a:rPr lang="en-US" altLang="ja-JP" dirty="0" smtClean="0"/>
              <a:t>?</a:t>
            </a:r>
            <a:endParaRPr lang="en-US" dirty="0"/>
          </a:p>
        </p:txBody>
      </p:sp>
      <p:pic>
        <p:nvPicPr>
          <p:cNvPr id="6" name="Picture 5"/>
          <p:cNvPicPr>
            <a:picLocks noChangeAspect="1"/>
          </p:cNvPicPr>
          <p:nvPr/>
        </p:nvPicPr>
        <p:blipFill rotWithShape="1">
          <a:blip r:embed="rId3"/>
          <a:srcRect l="21927" t="11463" r="39494" b="27462"/>
          <a:stretch/>
        </p:blipFill>
        <p:spPr>
          <a:xfrm>
            <a:off x="1010653" y="1617147"/>
            <a:ext cx="785060" cy="777288"/>
          </a:xfrm>
          <a:prstGeom prst="rect">
            <a:avLst/>
          </a:prstGeom>
          <a:ln>
            <a:solidFill>
              <a:schemeClr val="accent1"/>
            </a:solidFill>
          </a:ln>
        </p:spPr>
      </p:pic>
      <p:sp>
        <p:nvSpPr>
          <p:cNvPr id="7" name="Rectangle 6"/>
          <p:cNvSpPr/>
          <p:nvPr/>
        </p:nvSpPr>
        <p:spPr>
          <a:xfrm>
            <a:off x="902369" y="1250129"/>
            <a:ext cx="2141484" cy="369332"/>
          </a:xfrm>
          <a:prstGeom prst="rect">
            <a:avLst/>
          </a:prstGeom>
        </p:spPr>
        <p:txBody>
          <a:bodyPr wrap="none">
            <a:spAutoFit/>
          </a:bodyPr>
          <a:lstStyle/>
          <a:p>
            <a:pPr defTabSz="685800" fontAlgn="auto">
              <a:spcBef>
                <a:spcPts val="0"/>
              </a:spcBef>
              <a:spcAft>
                <a:spcPts val="0"/>
              </a:spcAft>
            </a:pPr>
            <a:r>
              <a:rPr lang="en-US" b="1" dirty="0" smtClean="0">
                <a:solidFill>
                  <a:srgbClr val="676767">
                    <a:lumMod val="50000"/>
                  </a:srgbClr>
                </a:solidFill>
                <a:latin typeface="Arial"/>
              </a:rPr>
              <a:t>Wi-Fi</a:t>
            </a:r>
            <a:r>
              <a:rPr lang="ja-JP" altLang="en-US" b="1" dirty="0" smtClean="0">
                <a:solidFill>
                  <a:srgbClr val="676767">
                    <a:lumMod val="50000"/>
                  </a:srgbClr>
                </a:solidFill>
                <a:latin typeface="Arial"/>
                <a:ea typeface="ＭＳ Ｐゴシック" panose="020B0600070205080204" pitchFamily="50" charset="-128"/>
              </a:rPr>
              <a:t>接続の最適化</a:t>
            </a:r>
            <a:endParaRPr lang="en-US" b="1" dirty="0">
              <a:solidFill>
                <a:srgbClr val="676767">
                  <a:lumMod val="50000"/>
                </a:srgbClr>
              </a:solidFill>
              <a:latin typeface="Arial"/>
            </a:endParaRPr>
          </a:p>
        </p:txBody>
      </p:sp>
      <p:sp>
        <p:nvSpPr>
          <p:cNvPr id="8" name="Rectangle 7"/>
          <p:cNvSpPr/>
          <p:nvPr/>
        </p:nvSpPr>
        <p:spPr>
          <a:xfrm>
            <a:off x="1822785" y="1720650"/>
            <a:ext cx="6497052" cy="57708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p:spPr>
        <p:txBody>
          <a:bodyPr wrap="square">
            <a:spAutoFit/>
          </a:bodyPr>
          <a:lstStyle/>
          <a:p>
            <a:pPr marL="557213" lvl="1" indent="-214313" defTabSz="685800" fontAlgn="auto">
              <a:spcBef>
                <a:spcPts val="0"/>
              </a:spcBef>
              <a:spcAft>
                <a:spcPts val="0"/>
              </a:spcAft>
              <a:buFont typeface="Arial" panose="020B0604020202020204" pitchFamily="34" charset="0"/>
              <a:buChar char="•"/>
            </a:pPr>
            <a:r>
              <a:rPr lang="en-US" sz="1050" b="1" dirty="0">
                <a:solidFill>
                  <a:srgbClr val="214794"/>
                </a:solidFill>
                <a:latin typeface="Arial"/>
              </a:rPr>
              <a:t>802.11k </a:t>
            </a:r>
            <a:r>
              <a:rPr lang="ja-JP" altLang="en-US" sz="1050" b="1" dirty="0">
                <a:solidFill>
                  <a:srgbClr val="214794"/>
                </a:solidFill>
                <a:latin typeface="Arial"/>
                <a:ea typeface="ＭＳ Ｐゴシック" panose="020B0600070205080204" pitchFamily="50" charset="-128"/>
              </a:rPr>
              <a:t>と</a:t>
            </a:r>
            <a:r>
              <a:rPr lang="en-US" sz="1050" b="1" dirty="0">
                <a:solidFill>
                  <a:srgbClr val="214794"/>
                </a:solidFill>
                <a:latin typeface="Arial"/>
              </a:rPr>
              <a:t> 802.11v </a:t>
            </a:r>
            <a:r>
              <a:rPr lang="ja-JP" altLang="en-US" sz="1050" b="1" dirty="0">
                <a:solidFill>
                  <a:srgbClr val="214794"/>
                </a:solidFill>
                <a:latin typeface="Arial"/>
                <a:ea typeface="ＭＳ Ｐゴシック" panose="020B0600070205080204" pitchFamily="50" charset="-128"/>
              </a:rPr>
              <a:t>は </a:t>
            </a:r>
            <a:r>
              <a:rPr lang="en-US" altLang="ja-JP" sz="1050" b="1" dirty="0">
                <a:solidFill>
                  <a:srgbClr val="214794"/>
                </a:solidFill>
                <a:latin typeface="Arial"/>
                <a:ea typeface="ＭＳ Ｐゴシック" panose="020B0600070205080204" pitchFamily="50" charset="-128"/>
              </a:rPr>
              <a:t>WLC</a:t>
            </a:r>
            <a:r>
              <a:rPr lang="ja-JP" altLang="en-US" sz="1050" b="1" dirty="0">
                <a:solidFill>
                  <a:srgbClr val="214794"/>
                </a:solidFill>
                <a:latin typeface="Arial"/>
                <a:ea typeface="ＭＳ Ｐゴシック" panose="020B0600070205080204" pitchFamily="50" charset="-128"/>
              </a:rPr>
              <a:t> </a:t>
            </a:r>
            <a:r>
              <a:rPr lang="en-US" sz="1050" b="1" dirty="0">
                <a:solidFill>
                  <a:srgbClr val="214794"/>
                </a:solidFill>
                <a:latin typeface="Arial"/>
              </a:rPr>
              <a:t>8.3</a:t>
            </a:r>
            <a:r>
              <a:rPr lang="ja-JP" altLang="en-US" sz="1050" b="1" dirty="0">
                <a:solidFill>
                  <a:srgbClr val="214794"/>
                </a:solidFill>
                <a:latin typeface="Arial"/>
                <a:ea typeface="ＭＳ Ｐゴシック" panose="020B0600070205080204" pitchFamily="50" charset="-128"/>
              </a:rPr>
              <a:t> においてデフォルトで有効</a:t>
            </a:r>
            <a:r>
              <a:rPr lang="en-US" sz="1050" b="1" dirty="0">
                <a:solidFill>
                  <a:srgbClr val="214794"/>
                </a:solidFill>
                <a:latin typeface="Arial"/>
              </a:rPr>
              <a:t> </a:t>
            </a:r>
          </a:p>
          <a:p>
            <a:pPr marL="557213" lvl="1" indent="-214313" defTabSz="685800" fontAlgn="auto">
              <a:spcBef>
                <a:spcPts val="0"/>
              </a:spcBef>
              <a:spcAft>
                <a:spcPts val="0"/>
              </a:spcAft>
              <a:buFont typeface="Arial" panose="020B0604020202020204" pitchFamily="34" charset="0"/>
              <a:buChar char="•"/>
            </a:pPr>
            <a:r>
              <a:rPr lang="en-US" sz="1050" b="1" dirty="0">
                <a:solidFill>
                  <a:srgbClr val="214794"/>
                </a:solidFill>
                <a:latin typeface="Arial"/>
              </a:rPr>
              <a:t>iOS 10 </a:t>
            </a:r>
            <a:r>
              <a:rPr lang="ja-JP" altLang="en-US" sz="1050" b="1" dirty="0">
                <a:solidFill>
                  <a:srgbClr val="214794"/>
                </a:solidFill>
                <a:latin typeface="Arial"/>
                <a:ea typeface="ＭＳ Ｐゴシック" panose="020B0600070205080204" pitchFamily="50" charset="-128"/>
              </a:rPr>
              <a:t>デバイスが認識されると、</a:t>
            </a:r>
            <a:r>
              <a:rPr lang="en-US" altLang="ja-JP" sz="1050" b="1" dirty="0">
                <a:solidFill>
                  <a:srgbClr val="214794"/>
                </a:solidFill>
                <a:latin typeface="Arial"/>
                <a:ea typeface="ＭＳ Ｐゴシック" panose="020B0600070205080204" pitchFamily="50" charset="-128"/>
              </a:rPr>
              <a:t>AP</a:t>
            </a:r>
            <a:r>
              <a:rPr lang="ja-JP" altLang="en-US" sz="1050" b="1" dirty="0">
                <a:solidFill>
                  <a:srgbClr val="214794"/>
                </a:solidFill>
                <a:latin typeface="Arial"/>
                <a:ea typeface="ＭＳ Ｐゴシック" panose="020B0600070205080204" pitchFamily="50" charset="-128"/>
              </a:rPr>
              <a:t>間で最も高速なローミングを可能にするための</a:t>
            </a:r>
            <a:r>
              <a:rPr lang="en-US" sz="1050" b="1" dirty="0">
                <a:solidFill>
                  <a:srgbClr val="214794"/>
                </a:solidFill>
                <a:latin typeface="Arial"/>
              </a:rPr>
              <a:t>802.11r</a:t>
            </a:r>
            <a:r>
              <a:rPr lang="ja-JP" altLang="en-US" sz="1050" b="1" dirty="0">
                <a:solidFill>
                  <a:srgbClr val="214794"/>
                </a:solidFill>
                <a:latin typeface="Arial"/>
                <a:ea typeface="ＭＳ Ｐゴシック" panose="020B0600070205080204" pitchFamily="50" charset="-128"/>
              </a:rPr>
              <a:t>が有効になる</a:t>
            </a:r>
            <a:r>
              <a:rPr lang="en-US" sz="1050" b="1" dirty="0">
                <a:solidFill>
                  <a:srgbClr val="214794"/>
                </a:solidFill>
                <a:latin typeface="Arial"/>
              </a:rPr>
              <a:t> (</a:t>
            </a:r>
            <a:r>
              <a:rPr lang="ja-JP" altLang="en-US" sz="1050" b="1" dirty="0">
                <a:solidFill>
                  <a:srgbClr val="214794"/>
                </a:solidFill>
                <a:latin typeface="Arial"/>
                <a:ea typeface="ＭＳ Ｐゴシック" panose="020B0600070205080204" pitchFamily="50" charset="-128"/>
              </a:rPr>
              <a:t>例えその</a:t>
            </a:r>
            <a:r>
              <a:rPr lang="en-US" altLang="ja-JP" sz="1050" b="1" dirty="0">
                <a:solidFill>
                  <a:srgbClr val="214794"/>
                </a:solidFill>
                <a:latin typeface="Arial"/>
                <a:ea typeface="ＭＳ Ｐゴシック" panose="020B0600070205080204" pitchFamily="50" charset="-128"/>
              </a:rPr>
              <a:t>SSID</a:t>
            </a:r>
            <a:r>
              <a:rPr lang="ja-JP" altLang="en-US" sz="1050" b="1" dirty="0">
                <a:solidFill>
                  <a:srgbClr val="214794"/>
                </a:solidFill>
                <a:latin typeface="Arial"/>
                <a:ea typeface="ＭＳ Ｐゴシック" panose="020B0600070205080204" pitchFamily="50" charset="-128"/>
              </a:rPr>
              <a:t>が</a:t>
            </a:r>
            <a:r>
              <a:rPr lang="en-US" altLang="ja-JP" sz="1050" b="1" dirty="0">
                <a:solidFill>
                  <a:srgbClr val="214794"/>
                </a:solidFill>
                <a:latin typeface="Arial"/>
                <a:ea typeface="ＭＳ Ｐゴシック" panose="020B0600070205080204" pitchFamily="50" charset="-128"/>
              </a:rPr>
              <a:t>802.11r</a:t>
            </a:r>
            <a:r>
              <a:rPr lang="ja-JP" altLang="en-US" sz="1050" b="1" dirty="0">
                <a:solidFill>
                  <a:srgbClr val="214794"/>
                </a:solidFill>
                <a:latin typeface="Arial"/>
                <a:ea typeface="ＭＳ Ｐゴシック" panose="020B0600070205080204" pitchFamily="50" charset="-128"/>
              </a:rPr>
              <a:t>を有効にしていなかったとしても</a:t>
            </a:r>
            <a:r>
              <a:rPr lang="en-US" sz="1050" b="1" dirty="0">
                <a:solidFill>
                  <a:srgbClr val="214794"/>
                </a:solidFill>
                <a:latin typeface="Arial"/>
              </a:rPr>
              <a:t>)</a:t>
            </a:r>
          </a:p>
        </p:txBody>
      </p:sp>
      <p:pic>
        <p:nvPicPr>
          <p:cNvPr id="10" name="Picture 9"/>
          <p:cNvPicPr>
            <a:picLocks noChangeAspect="1"/>
          </p:cNvPicPr>
          <p:nvPr/>
        </p:nvPicPr>
        <p:blipFill rotWithShape="1">
          <a:blip r:embed="rId4"/>
          <a:srcRect l="12924" t="6093" r="35122" b="7732"/>
          <a:stretch/>
        </p:blipFill>
        <p:spPr>
          <a:xfrm>
            <a:off x="1001627" y="2884834"/>
            <a:ext cx="803109" cy="771532"/>
          </a:xfrm>
          <a:prstGeom prst="rect">
            <a:avLst/>
          </a:prstGeom>
          <a:ln>
            <a:solidFill>
              <a:schemeClr val="accent1"/>
            </a:solidFill>
          </a:ln>
        </p:spPr>
      </p:pic>
      <p:sp>
        <p:nvSpPr>
          <p:cNvPr id="11" name="Rectangle 10"/>
          <p:cNvSpPr/>
          <p:nvPr/>
        </p:nvSpPr>
        <p:spPr>
          <a:xfrm>
            <a:off x="1840833" y="2984576"/>
            <a:ext cx="6497052" cy="57708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p:spPr>
        <p:txBody>
          <a:bodyPr wrap="square">
            <a:spAutoFit/>
          </a:bodyPr>
          <a:lstStyle/>
          <a:p>
            <a:pPr lvl="1" defTabSz="685800" fontAlgn="auto">
              <a:spcBef>
                <a:spcPts val="0"/>
              </a:spcBef>
              <a:spcAft>
                <a:spcPts val="0"/>
              </a:spcAft>
            </a:pPr>
            <a:r>
              <a:rPr lang="ja-JP" altLang="en-US" sz="1050" b="1" dirty="0">
                <a:solidFill>
                  <a:srgbClr val="214794"/>
                </a:solidFill>
                <a:latin typeface="Arial"/>
                <a:ea typeface="ＭＳ Ｐゴシック" panose="020B0600070205080204" pitchFamily="50" charset="-128"/>
              </a:rPr>
              <a:t>アプリケーショントラフィックに基づいて適切な</a:t>
            </a:r>
            <a:r>
              <a:rPr lang="en-US" sz="1050" b="1" dirty="0">
                <a:solidFill>
                  <a:srgbClr val="214794"/>
                </a:solidFill>
                <a:latin typeface="Arial"/>
              </a:rPr>
              <a:t>DSCP</a:t>
            </a:r>
            <a:r>
              <a:rPr lang="ja-JP" altLang="en-US" sz="1050" b="1" dirty="0">
                <a:solidFill>
                  <a:srgbClr val="214794"/>
                </a:solidFill>
                <a:latin typeface="Arial"/>
                <a:ea typeface="ＭＳ Ｐゴシック" panose="020B0600070205080204" pitchFamily="50" charset="-128"/>
              </a:rPr>
              <a:t>と</a:t>
            </a:r>
            <a:r>
              <a:rPr lang="en-US" sz="1050" b="1" dirty="0">
                <a:solidFill>
                  <a:srgbClr val="214794"/>
                </a:solidFill>
                <a:latin typeface="Arial"/>
              </a:rPr>
              <a:t>UP</a:t>
            </a:r>
            <a:r>
              <a:rPr lang="ja-JP" altLang="en-US" sz="1050" b="1" dirty="0">
                <a:solidFill>
                  <a:srgbClr val="214794"/>
                </a:solidFill>
                <a:latin typeface="Arial"/>
                <a:ea typeface="ＭＳ Ｐゴシック" panose="020B0600070205080204" pitchFamily="50" charset="-128"/>
              </a:rPr>
              <a:t>を設定</a:t>
            </a:r>
            <a:r>
              <a:rPr lang="en-US" sz="1050" b="1" dirty="0">
                <a:solidFill>
                  <a:srgbClr val="214794"/>
                </a:solidFill>
                <a:latin typeface="Arial"/>
              </a:rPr>
              <a:t> (iOS 10</a:t>
            </a:r>
            <a:r>
              <a:rPr lang="ja-JP" altLang="en-US" sz="1050" b="1" dirty="0">
                <a:solidFill>
                  <a:srgbClr val="214794"/>
                </a:solidFill>
                <a:latin typeface="Arial"/>
                <a:ea typeface="ＭＳ Ｐゴシック" panose="020B0600070205080204" pitchFamily="50" charset="-128"/>
              </a:rPr>
              <a:t>デバイス側で適切なマーキング</a:t>
            </a:r>
            <a:r>
              <a:rPr lang="en-US" sz="1050" b="1" dirty="0">
                <a:solidFill>
                  <a:srgbClr val="214794"/>
                </a:solidFill>
                <a:latin typeface="Arial"/>
              </a:rPr>
              <a:t>, </a:t>
            </a:r>
            <a:r>
              <a:rPr lang="en-US" altLang="ja-JP" sz="1050" b="1" dirty="0">
                <a:solidFill>
                  <a:srgbClr val="214794"/>
                </a:solidFill>
                <a:latin typeface="Arial"/>
                <a:ea typeface="ＭＳ Ｐゴシック" panose="020B0600070205080204" pitchFamily="50" charset="-128"/>
              </a:rPr>
              <a:t>WLC</a:t>
            </a:r>
            <a:r>
              <a:rPr lang="ja-JP" altLang="en-US" sz="1050" b="1" dirty="0">
                <a:solidFill>
                  <a:srgbClr val="214794"/>
                </a:solidFill>
                <a:latin typeface="Arial"/>
                <a:ea typeface="ＭＳ Ｐゴシック" panose="020B0600070205080204" pitchFamily="50" charset="-128"/>
              </a:rPr>
              <a:t>上のワンクリックだけで</a:t>
            </a:r>
            <a:r>
              <a:rPr lang="en-US" altLang="ja-JP" sz="1050" b="1" dirty="0" err="1">
                <a:solidFill>
                  <a:srgbClr val="214794"/>
                </a:solidFill>
                <a:latin typeface="Arial"/>
                <a:ea typeface="ＭＳ Ｐゴシック" panose="020B0600070205080204" pitchFamily="50" charset="-128"/>
              </a:rPr>
              <a:t>QoS</a:t>
            </a:r>
            <a:r>
              <a:rPr lang="ja-JP" altLang="en-US" sz="1050" b="1" dirty="0">
                <a:solidFill>
                  <a:srgbClr val="214794"/>
                </a:solidFill>
                <a:latin typeface="Arial"/>
                <a:ea typeface="ＭＳ Ｐゴシック" panose="020B0600070205080204" pitchFamily="50" charset="-128"/>
              </a:rPr>
              <a:t>のベストプラクティスを設定</a:t>
            </a:r>
            <a:r>
              <a:rPr lang="en-US" sz="1050" b="1" dirty="0">
                <a:solidFill>
                  <a:srgbClr val="214794"/>
                </a:solidFill>
                <a:latin typeface="Arial"/>
              </a:rPr>
              <a:t>, </a:t>
            </a:r>
            <a:r>
              <a:rPr lang="ja-JP" altLang="en-US" sz="1050" b="1" dirty="0">
                <a:solidFill>
                  <a:srgbClr val="214794"/>
                </a:solidFill>
                <a:latin typeface="Arial"/>
                <a:ea typeface="ＭＳ Ｐゴシック" panose="020B0600070205080204" pitchFamily="50" charset="-128"/>
              </a:rPr>
              <a:t>インフラ側は</a:t>
            </a:r>
            <a:r>
              <a:rPr lang="en-US" sz="1050" b="1" dirty="0">
                <a:solidFill>
                  <a:srgbClr val="214794"/>
                </a:solidFill>
                <a:latin typeface="Arial"/>
              </a:rPr>
              <a:t>iOS 10 </a:t>
            </a:r>
            <a:r>
              <a:rPr lang="en-US" sz="1050" b="1" dirty="0" err="1">
                <a:solidFill>
                  <a:srgbClr val="214794"/>
                </a:solidFill>
                <a:latin typeface="Arial"/>
              </a:rPr>
              <a:t>QoS</a:t>
            </a:r>
            <a:r>
              <a:rPr lang="ja-JP" altLang="en-US" sz="1050" b="1" dirty="0">
                <a:solidFill>
                  <a:srgbClr val="214794"/>
                </a:solidFill>
                <a:latin typeface="Arial"/>
                <a:ea typeface="ＭＳ Ｐゴシック" panose="020B0600070205080204" pitchFamily="50" charset="-128"/>
              </a:rPr>
              <a:t> マーキングの値を信頼</a:t>
            </a:r>
            <a:r>
              <a:rPr lang="en-US" sz="1050" b="1" dirty="0">
                <a:solidFill>
                  <a:srgbClr val="214794"/>
                </a:solidFill>
                <a:latin typeface="Arial"/>
              </a:rPr>
              <a:t>)</a:t>
            </a:r>
          </a:p>
        </p:txBody>
      </p:sp>
      <p:sp>
        <p:nvSpPr>
          <p:cNvPr id="12" name="Rectangle 11"/>
          <p:cNvSpPr/>
          <p:nvPr/>
        </p:nvSpPr>
        <p:spPr>
          <a:xfrm>
            <a:off x="902368" y="2561028"/>
            <a:ext cx="3483646" cy="369332"/>
          </a:xfrm>
          <a:prstGeom prst="rect">
            <a:avLst/>
          </a:prstGeom>
        </p:spPr>
        <p:txBody>
          <a:bodyPr wrap="none">
            <a:spAutoFit/>
          </a:bodyPr>
          <a:lstStyle/>
          <a:p>
            <a:pPr defTabSz="685800" fontAlgn="auto">
              <a:spcBef>
                <a:spcPts val="0"/>
              </a:spcBef>
              <a:spcAft>
                <a:spcPts val="0"/>
              </a:spcAft>
            </a:pPr>
            <a:r>
              <a:rPr lang="en-US" b="1" dirty="0" smtClean="0">
                <a:solidFill>
                  <a:srgbClr val="676767">
                    <a:lumMod val="50000"/>
                  </a:srgbClr>
                </a:solidFill>
                <a:latin typeface="Arial"/>
              </a:rPr>
              <a:t>iOS</a:t>
            </a:r>
            <a:r>
              <a:rPr lang="ja-JP" altLang="en-US" b="1" dirty="0" smtClean="0">
                <a:solidFill>
                  <a:srgbClr val="676767">
                    <a:lumMod val="50000"/>
                  </a:srgbClr>
                </a:solidFill>
                <a:latin typeface="Arial"/>
                <a:ea typeface="ＭＳ Ｐゴシック" panose="020B0600070205080204" pitchFamily="50" charset="-128"/>
              </a:rPr>
              <a:t>アプリのため</a:t>
            </a:r>
            <a:r>
              <a:rPr lang="en-US" altLang="ja-JP" b="1" dirty="0">
                <a:solidFill>
                  <a:srgbClr val="676767">
                    <a:lumMod val="50000"/>
                  </a:srgbClr>
                </a:solidFill>
                <a:latin typeface="Arial"/>
                <a:ea typeface="ＭＳ Ｐゴシック" panose="020B0600070205080204" pitchFamily="50" charset="-128"/>
              </a:rPr>
              <a:t>Enhanced </a:t>
            </a:r>
            <a:r>
              <a:rPr lang="en-US" altLang="ja-JP" b="1" dirty="0" err="1">
                <a:solidFill>
                  <a:srgbClr val="676767">
                    <a:lumMod val="50000"/>
                  </a:srgbClr>
                </a:solidFill>
                <a:latin typeface="Arial"/>
                <a:ea typeface="ＭＳ Ｐゴシック" panose="020B0600070205080204" pitchFamily="50" charset="-128"/>
              </a:rPr>
              <a:t>QoS</a:t>
            </a:r>
            <a:endParaRPr lang="en-US" b="1" dirty="0">
              <a:solidFill>
                <a:srgbClr val="676767">
                  <a:lumMod val="50000"/>
                </a:srgbClr>
              </a:solidFill>
              <a:latin typeface="Arial"/>
            </a:endParaRPr>
          </a:p>
        </p:txBody>
      </p:sp>
      <p:pic>
        <p:nvPicPr>
          <p:cNvPr id="1028" name="Picture 4" descr="http://icons.iconarchive.com/icons/harwen/pleasant/256/Control-Panel-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628" y="4121079"/>
            <a:ext cx="785060" cy="7850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905802" y="3844079"/>
            <a:ext cx="1826141" cy="369332"/>
          </a:xfrm>
          <a:prstGeom prst="rect">
            <a:avLst/>
          </a:prstGeom>
        </p:spPr>
        <p:txBody>
          <a:bodyPr wrap="none">
            <a:spAutoFit/>
          </a:bodyPr>
          <a:lstStyle/>
          <a:p>
            <a:pPr defTabSz="685800" fontAlgn="auto">
              <a:spcBef>
                <a:spcPts val="0"/>
              </a:spcBef>
              <a:spcAft>
                <a:spcPts val="0"/>
              </a:spcAft>
            </a:pPr>
            <a:r>
              <a:rPr lang="en-US" b="1" dirty="0">
                <a:solidFill>
                  <a:srgbClr val="676767">
                    <a:lumMod val="50000"/>
                  </a:srgbClr>
                </a:solidFill>
                <a:latin typeface="Arial"/>
              </a:rPr>
              <a:t>Control of QoS</a:t>
            </a:r>
          </a:p>
        </p:txBody>
      </p:sp>
      <p:sp>
        <p:nvSpPr>
          <p:cNvPr id="15" name="Rectangle 14"/>
          <p:cNvSpPr/>
          <p:nvPr/>
        </p:nvSpPr>
        <p:spPr>
          <a:xfrm>
            <a:off x="1822785" y="4298118"/>
            <a:ext cx="6497052" cy="415498"/>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p:spPr>
        <p:txBody>
          <a:bodyPr wrap="square">
            <a:spAutoFit/>
          </a:bodyPr>
          <a:lstStyle/>
          <a:p>
            <a:pPr lvl="1" defTabSz="685800" fontAlgn="auto">
              <a:spcBef>
                <a:spcPts val="0"/>
              </a:spcBef>
              <a:spcAft>
                <a:spcPts val="0"/>
              </a:spcAft>
            </a:pPr>
            <a:r>
              <a:rPr lang="en-US" sz="1050" b="1" dirty="0">
                <a:solidFill>
                  <a:srgbClr val="214794"/>
                </a:solidFill>
                <a:latin typeface="Arial"/>
              </a:rPr>
              <a:t>IT</a:t>
            </a:r>
            <a:r>
              <a:rPr lang="ja-JP" altLang="en-US" sz="1050" b="1" dirty="0">
                <a:solidFill>
                  <a:srgbClr val="214794"/>
                </a:solidFill>
                <a:latin typeface="Arial"/>
                <a:ea typeface="ＭＳ Ｐゴシック" panose="020B0600070205080204" pitchFamily="50" charset="-128"/>
              </a:rPr>
              <a:t>は</a:t>
            </a:r>
            <a:r>
              <a:rPr lang="en-US" altLang="ja-JP" sz="1050" b="1" dirty="0" err="1">
                <a:solidFill>
                  <a:srgbClr val="214794"/>
                </a:solidFill>
                <a:latin typeface="Arial"/>
                <a:ea typeface="ＭＳ Ｐゴシック" panose="020B0600070205080204" pitchFamily="50" charset="-128"/>
              </a:rPr>
              <a:t>Fastlane</a:t>
            </a:r>
            <a:r>
              <a:rPr lang="ja-JP" altLang="en-US" sz="1050" b="1" dirty="0">
                <a:solidFill>
                  <a:srgbClr val="214794"/>
                </a:solidFill>
                <a:latin typeface="Arial"/>
                <a:ea typeface="ＭＳ Ｐゴシック" panose="020B0600070205080204" pitchFamily="50" charset="-128"/>
              </a:rPr>
              <a:t>が許可されているアプリを管理することが可能</a:t>
            </a:r>
            <a:r>
              <a:rPr lang="en-US" sz="1050" b="1" dirty="0">
                <a:solidFill>
                  <a:srgbClr val="214794"/>
                </a:solidFill>
                <a:latin typeface="Arial"/>
              </a:rPr>
              <a:t> (iOS 10</a:t>
            </a:r>
            <a:r>
              <a:rPr lang="ja-JP" altLang="en-US" sz="1050" b="1" dirty="0">
                <a:solidFill>
                  <a:srgbClr val="214794"/>
                </a:solidFill>
                <a:latin typeface="Arial"/>
                <a:ea typeface="ＭＳ Ｐゴシック" panose="020B0600070205080204" pitchFamily="50" charset="-128"/>
              </a:rPr>
              <a:t>デバイス上のプロファイルがどのアプリがアップストリーム</a:t>
            </a:r>
            <a:r>
              <a:rPr lang="en-US" altLang="ja-JP" sz="1050" b="1" dirty="0" err="1">
                <a:solidFill>
                  <a:srgbClr val="214794"/>
                </a:solidFill>
                <a:latin typeface="Arial"/>
                <a:ea typeface="ＭＳ Ｐゴシック" panose="020B0600070205080204" pitchFamily="50" charset="-128"/>
              </a:rPr>
              <a:t>QoS</a:t>
            </a:r>
            <a:r>
              <a:rPr lang="ja-JP" altLang="en-US" sz="1050" b="1" dirty="0">
                <a:solidFill>
                  <a:srgbClr val="214794"/>
                </a:solidFill>
                <a:latin typeface="Arial"/>
                <a:ea typeface="ＭＳ Ｐゴシック" panose="020B0600070205080204" pitchFamily="50" charset="-128"/>
              </a:rPr>
              <a:t>を得て、どのアプリが</a:t>
            </a:r>
            <a:r>
              <a:rPr lang="en-US" sz="1050" b="1" dirty="0">
                <a:solidFill>
                  <a:srgbClr val="214794"/>
                </a:solidFill>
                <a:latin typeface="Arial"/>
              </a:rPr>
              <a:t>BE/BK</a:t>
            </a:r>
            <a:r>
              <a:rPr lang="en-US" altLang="ja-JP" sz="1050" b="1" baseline="30000" dirty="0">
                <a:solidFill>
                  <a:srgbClr val="214794"/>
                </a:solidFill>
                <a:latin typeface="Arial"/>
                <a:ea typeface="ＭＳ Ｐゴシック" panose="020B0600070205080204" pitchFamily="50" charset="-128"/>
              </a:rPr>
              <a:t>※</a:t>
            </a:r>
            <a:r>
              <a:rPr lang="ja-JP" altLang="en-US" sz="1050" b="1" dirty="0" err="1">
                <a:solidFill>
                  <a:srgbClr val="214794"/>
                </a:solidFill>
                <a:latin typeface="Arial"/>
                <a:ea typeface="ＭＳ Ｐゴシック" panose="020B0600070205080204" pitchFamily="50" charset="-128"/>
              </a:rPr>
              <a:t>だけを</a:t>
            </a:r>
            <a:r>
              <a:rPr lang="ja-JP" altLang="en-US" sz="1050" b="1" dirty="0">
                <a:solidFill>
                  <a:srgbClr val="214794"/>
                </a:solidFill>
                <a:latin typeface="Arial"/>
                <a:ea typeface="ＭＳ Ｐゴシック" panose="020B0600070205080204" pitchFamily="50" charset="-128"/>
              </a:rPr>
              <a:t>得るのかを決定する</a:t>
            </a:r>
            <a:r>
              <a:rPr lang="en-US" sz="1050" b="1" dirty="0">
                <a:solidFill>
                  <a:srgbClr val="214794"/>
                </a:solidFill>
                <a:latin typeface="Arial"/>
              </a:rPr>
              <a:t>)</a:t>
            </a:r>
          </a:p>
        </p:txBody>
      </p:sp>
      <p:sp>
        <p:nvSpPr>
          <p:cNvPr id="2" name="テキスト ボックス 1"/>
          <p:cNvSpPr txBox="1"/>
          <p:nvPr/>
        </p:nvSpPr>
        <p:spPr>
          <a:xfrm>
            <a:off x="4200004" y="4727712"/>
            <a:ext cx="1906622" cy="213585"/>
          </a:xfrm>
          <a:prstGeom prst="rect">
            <a:avLst/>
          </a:prstGeom>
          <a:noFill/>
        </p:spPr>
        <p:txBody>
          <a:bodyPr wrap="square" rtlCol="0">
            <a:spAutoFit/>
          </a:bodyPr>
          <a:lstStyle/>
          <a:p>
            <a:pPr defTabSz="685800" fontAlgn="auto">
              <a:spcBef>
                <a:spcPts val="0"/>
              </a:spcBef>
              <a:spcAft>
                <a:spcPts val="0"/>
              </a:spcAft>
            </a:pPr>
            <a:r>
              <a:rPr kumimoji="1" lang="en-US" altLang="ja-JP" sz="788" dirty="0">
                <a:solidFill>
                  <a:srgbClr val="676767"/>
                </a:solidFill>
                <a:latin typeface="Arial"/>
                <a:ea typeface="ＭＳ Ｐゴシック" panose="020B0600070205080204" pitchFamily="50" charset="-128"/>
              </a:rPr>
              <a:t>※BE:</a:t>
            </a:r>
            <a:r>
              <a:rPr kumimoji="1" lang="ja-JP" altLang="en-US" sz="788" dirty="0">
                <a:solidFill>
                  <a:srgbClr val="676767"/>
                </a:solidFill>
                <a:latin typeface="Arial"/>
                <a:ea typeface="ＭＳ Ｐゴシック" panose="020B0600070205080204" pitchFamily="50" charset="-128"/>
              </a:rPr>
              <a:t> </a:t>
            </a:r>
            <a:r>
              <a:rPr kumimoji="1" lang="en-US" altLang="ja-JP" sz="788" dirty="0">
                <a:solidFill>
                  <a:srgbClr val="676767"/>
                </a:solidFill>
                <a:latin typeface="Arial"/>
                <a:ea typeface="ＭＳ Ｐゴシック" panose="020B0600070205080204" pitchFamily="50" charset="-128"/>
              </a:rPr>
              <a:t>Best</a:t>
            </a:r>
            <a:r>
              <a:rPr kumimoji="1" lang="ja-JP" altLang="en-US" sz="788" dirty="0">
                <a:solidFill>
                  <a:srgbClr val="676767"/>
                </a:solidFill>
                <a:latin typeface="Arial"/>
                <a:ea typeface="ＭＳ Ｐゴシック" panose="020B0600070205080204" pitchFamily="50" charset="-128"/>
              </a:rPr>
              <a:t> </a:t>
            </a:r>
            <a:r>
              <a:rPr kumimoji="1" lang="en-US" altLang="ja-JP" sz="788" dirty="0">
                <a:solidFill>
                  <a:srgbClr val="676767"/>
                </a:solidFill>
                <a:latin typeface="Arial"/>
                <a:ea typeface="ＭＳ Ｐゴシック" panose="020B0600070205080204" pitchFamily="50" charset="-128"/>
              </a:rPr>
              <a:t>Effort,</a:t>
            </a:r>
            <a:r>
              <a:rPr kumimoji="1" lang="ja-JP" altLang="en-US" sz="788" dirty="0">
                <a:solidFill>
                  <a:srgbClr val="676767"/>
                </a:solidFill>
                <a:latin typeface="Arial"/>
                <a:ea typeface="ＭＳ Ｐゴシック" panose="020B0600070205080204" pitchFamily="50" charset="-128"/>
              </a:rPr>
              <a:t> </a:t>
            </a:r>
            <a:r>
              <a:rPr kumimoji="1" lang="en-US" altLang="ja-JP" sz="788" dirty="0">
                <a:solidFill>
                  <a:srgbClr val="676767"/>
                </a:solidFill>
                <a:latin typeface="Arial"/>
                <a:ea typeface="ＭＳ Ｐゴシック" panose="020B0600070205080204" pitchFamily="50" charset="-128"/>
              </a:rPr>
              <a:t>BK:</a:t>
            </a:r>
            <a:r>
              <a:rPr kumimoji="1" lang="ja-JP" altLang="en-US" sz="788" dirty="0">
                <a:solidFill>
                  <a:srgbClr val="676767"/>
                </a:solidFill>
                <a:latin typeface="Arial"/>
                <a:ea typeface="ＭＳ Ｐゴシック" panose="020B0600070205080204" pitchFamily="50" charset="-128"/>
              </a:rPr>
              <a:t> </a:t>
            </a:r>
            <a:r>
              <a:rPr kumimoji="1" lang="en-US" altLang="ja-JP" sz="788" dirty="0">
                <a:solidFill>
                  <a:srgbClr val="676767"/>
                </a:solidFill>
                <a:latin typeface="Arial"/>
                <a:ea typeface="ＭＳ Ｐゴシック" panose="020B0600070205080204" pitchFamily="50" charset="-128"/>
              </a:rPr>
              <a:t>Background</a:t>
            </a:r>
            <a:endParaRPr kumimoji="1" lang="ja-JP" altLang="en-US" sz="788" dirty="0">
              <a:solidFill>
                <a:srgbClr val="676767"/>
              </a:solidFill>
              <a:latin typeface="Arial"/>
              <a:ea typeface="ＭＳ Ｐゴシック" panose="020B0600070205080204" pitchFamily="50" charset="-128"/>
            </a:endParaRPr>
          </a:p>
        </p:txBody>
      </p:sp>
    </p:spTree>
    <p:extLst>
      <p:ext uri="{BB962C8B-B14F-4D97-AF65-F5344CB8AC3E}">
        <p14:creationId xmlns:p14="http://schemas.microsoft.com/office/powerpoint/2010/main" val="245750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7798" y="4113236"/>
            <a:ext cx="8514977" cy="476308"/>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defTabSz="685470"/>
            <a:endParaRPr lang="en-US" dirty="0">
              <a:solidFill>
                <a:srgbClr val="FFFFFF"/>
              </a:solidFill>
            </a:endParaRPr>
          </a:p>
        </p:txBody>
      </p:sp>
      <p:sp>
        <p:nvSpPr>
          <p:cNvPr id="2" name="Title 1"/>
          <p:cNvSpPr>
            <a:spLocks noGrp="1"/>
          </p:cNvSpPr>
          <p:nvPr>
            <p:ph type="title"/>
          </p:nvPr>
        </p:nvSpPr>
        <p:spPr>
          <a:xfrm>
            <a:off x="437766" y="129617"/>
            <a:ext cx="8345488" cy="731837"/>
          </a:xfrm>
        </p:spPr>
        <p:txBody>
          <a:bodyPr/>
          <a:lstStyle/>
          <a:p>
            <a:r>
              <a:rPr lang="ja-JP" altLang="en-US" dirty="0" smtClean="0"/>
              <a:t>アウトドア アクセスポイント ポートフォリオ</a:t>
            </a:r>
            <a:endParaRPr lang="en-US" dirty="0">
              <a:solidFill>
                <a:schemeClr val="tx2"/>
              </a:solidFill>
            </a:endParaRPr>
          </a:p>
        </p:txBody>
      </p:sp>
      <p:sp>
        <p:nvSpPr>
          <p:cNvPr id="16" name="TextBox 15"/>
          <p:cNvSpPr txBox="1"/>
          <p:nvPr/>
        </p:nvSpPr>
        <p:spPr>
          <a:xfrm>
            <a:off x="664754" y="733371"/>
            <a:ext cx="3283593" cy="288539"/>
          </a:xfrm>
          <a:prstGeom prst="rect">
            <a:avLst/>
          </a:prstGeom>
          <a:noFill/>
        </p:spPr>
        <p:txBody>
          <a:bodyPr wrap="square" lIns="68567" tIns="34292" rIns="68567" bIns="34292" rtlCol="0">
            <a:spAutoFit/>
          </a:bodyPr>
          <a:lstStyle/>
          <a:p>
            <a:pPr algn="ctr" defTabSz="685470"/>
            <a:r>
              <a:rPr lang="en-US" sz="1400" dirty="0">
                <a:solidFill>
                  <a:srgbClr val="214794"/>
                </a:solidFill>
                <a:latin typeface="Arial"/>
                <a:ea typeface=""/>
                <a:cs typeface=""/>
              </a:rPr>
              <a:t>Enterprise Class</a:t>
            </a:r>
          </a:p>
        </p:txBody>
      </p:sp>
      <p:sp>
        <p:nvSpPr>
          <p:cNvPr id="18" name="TextBox 17"/>
          <p:cNvSpPr txBox="1"/>
          <p:nvPr/>
        </p:nvSpPr>
        <p:spPr>
          <a:xfrm>
            <a:off x="4762633" y="717774"/>
            <a:ext cx="1597022" cy="288539"/>
          </a:xfrm>
          <a:prstGeom prst="rect">
            <a:avLst/>
          </a:prstGeom>
          <a:noFill/>
        </p:spPr>
        <p:txBody>
          <a:bodyPr wrap="square" lIns="68567" tIns="34292" rIns="68567" bIns="34292" rtlCol="0">
            <a:spAutoFit/>
          </a:bodyPr>
          <a:lstStyle/>
          <a:p>
            <a:pPr algn="ctr" defTabSz="685470"/>
            <a:r>
              <a:rPr lang="en-US" sz="1400" dirty="0">
                <a:solidFill>
                  <a:srgbClr val="214794"/>
                </a:solidFill>
                <a:latin typeface="Arial"/>
                <a:ea typeface=""/>
                <a:cs typeface=""/>
              </a:rPr>
              <a:t>Best in Class</a:t>
            </a:r>
          </a:p>
        </p:txBody>
      </p:sp>
      <p:sp>
        <p:nvSpPr>
          <p:cNvPr id="19" name="TextBox 18"/>
          <p:cNvSpPr txBox="1"/>
          <p:nvPr/>
        </p:nvSpPr>
        <p:spPr>
          <a:xfrm>
            <a:off x="6738370" y="740577"/>
            <a:ext cx="2148632" cy="288539"/>
          </a:xfrm>
          <a:prstGeom prst="rect">
            <a:avLst/>
          </a:prstGeom>
          <a:noFill/>
        </p:spPr>
        <p:txBody>
          <a:bodyPr wrap="square" lIns="68567" tIns="34292" rIns="68567" bIns="34292" rtlCol="0">
            <a:spAutoFit/>
          </a:bodyPr>
          <a:lstStyle/>
          <a:p>
            <a:pPr algn="ctr" defTabSz="685470"/>
            <a:r>
              <a:rPr lang="en-US" sz="1400" dirty="0">
                <a:solidFill>
                  <a:srgbClr val="214794"/>
                </a:solidFill>
                <a:latin typeface="Arial"/>
                <a:ea typeface=""/>
                <a:cs typeface=""/>
              </a:rPr>
              <a:t>Cable Operators</a:t>
            </a:r>
          </a:p>
        </p:txBody>
      </p:sp>
      <p:cxnSp>
        <p:nvCxnSpPr>
          <p:cNvPr id="21" name="Straight Connector 20"/>
          <p:cNvCxnSpPr/>
          <p:nvPr/>
        </p:nvCxnSpPr>
        <p:spPr>
          <a:xfrm>
            <a:off x="277785" y="1016934"/>
            <a:ext cx="39693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02634" y="1009511"/>
            <a:ext cx="1597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11281" y="1025456"/>
            <a:ext cx="1597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671702" y="2047514"/>
            <a:ext cx="1881842" cy="2413087"/>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0"/>
            <a:endParaRPr lang="en-US" sz="1600" dirty="0">
              <a:solidFill>
                <a:schemeClr val="bg1"/>
              </a:solidFill>
            </a:endParaRPr>
          </a:p>
        </p:txBody>
      </p:sp>
      <p:sp>
        <p:nvSpPr>
          <p:cNvPr id="11" name="TextBox 10"/>
          <p:cNvSpPr txBox="1"/>
          <p:nvPr/>
        </p:nvSpPr>
        <p:spPr>
          <a:xfrm>
            <a:off x="2671537" y="2024929"/>
            <a:ext cx="1881185" cy="323165"/>
          </a:xfrm>
          <a:prstGeom prst="rect">
            <a:avLst/>
          </a:prstGeom>
          <a:solidFill>
            <a:srgbClr val="00B050"/>
          </a:solidFill>
        </p:spPr>
        <p:txBody>
          <a:bodyPr wrap="square" rtlCol="0">
            <a:spAutoFit/>
          </a:bodyPr>
          <a:lstStyle/>
          <a:p>
            <a:pPr algn="ctr" defTabSz="685470"/>
            <a:r>
              <a:rPr lang="en-US" sz="1500" dirty="0">
                <a:solidFill>
                  <a:schemeClr val="bg1"/>
                </a:solidFill>
                <a:latin typeface="Arial"/>
                <a:ea typeface=""/>
                <a:cs typeface=""/>
              </a:rPr>
              <a:t>1560</a:t>
            </a:r>
          </a:p>
        </p:txBody>
      </p:sp>
      <p:sp>
        <p:nvSpPr>
          <p:cNvPr id="6" name="Rectangle 5"/>
          <p:cNvSpPr/>
          <p:nvPr/>
        </p:nvSpPr>
        <p:spPr>
          <a:xfrm>
            <a:off x="4896464" y="1944952"/>
            <a:ext cx="1597021" cy="2532917"/>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0"/>
            <a:endParaRPr lang="en-US" sz="1600" dirty="0">
              <a:solidFill>
                <a:srgbClr val="002060"/>
              </a:solidFill>
            </a:endParaRPr>
          </a:p>
        </p:txBody>
      </p:sp>
      <p:sp>
        <p:nvSpPr>
          <p:cNvPr id="12" name="TextBox 11"/>
          <p:cNvSpPr txBox="1"/>
          <p:nvPr/>
        </p:nvSpPr>
        <p:spPr>
          <a:xfrm>
            <a:off x="4912225" y="1991477"/>
            <a:ext cx="1581260" cy="323165"/>
          </a:xfrm>
          <a:prstGeom prst="rect">
            <a:avLst/>
          </a:prstGeom>
          <a:solidFill>
            <a:srgbClr val="92D050"/>
          </a:solidFill>
        </p:spPr>
        <p:txBody>
          <a:bodyPr wrap="square" rtlCol="0">
            <a:spAutoFit/>
          </a:bodyPr>
          <a:lstStyle/>
          <a:p>
            <a:pPr algn="ctr" defTabSz="685470"/>
            <a:r>
              <a:rPr lang="en-US" sz="1500" dirty="0">
                <a:solidFill>
                  <a:srgbClr val="002060"/>
                </a:solidFill>
                <a:latin typeface="Arial"/>
                <a:ea typeface=""/>
                <a:cs typeface=""/>
              </a:rPr>
              <a:t>1572EAC</a:t>
            </a:r>
          </a:p>
        </p:txBody>
      </p:sp>
      <p:sp>
        <p:nvSpPr>
          <p:cNvPr id="29" name="Rectangle 28"/>
          <p:cNvSpPr/>
          <p:nvPr/>
        </p:nvSpPr>
        <p:spPr>
          <a:xfrm>
            <a:off x="4901084" y="2362496"/>
            <a:ext cx="1498572" cy="1998615"/>
          </a:xfrm>
          <a:prstGeom prst="rect">
            <a:avLst/>
          </a:prstGeom>
          <a:solidFill>
            <a:srgbClr val="92D050"/>
          </a:solidFill>
        </p:spPr>
        <p:txBody>
          <a:bodyPr wrap="square">
            <a:noAutofit/>
          </a:bodyPr>
          <a:lstStyle/>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802.11ac W1</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4x4:3 80 MHz; 1.3 G</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External antenna</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SFP</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GPS</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PoE-Out (803.2at) </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Flexible Antenna Ports</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CleanAir 80 MHz</a:t>
            </a:r>
          </a:p>
          <a:p>
            <a:pPr marL="115801" indent="-115801" defTabSz="685470">
              <a:lnSpc>
                <a:spcPct val="90000"/>
              </a:lnSpc>
              <a:spcAft>
                <a:spcPts val="300"/>
              </a:spcAft>
              <a:buFont typeface="Arial" panose="020B0604020202020204" pitchFamily="34" charset="0"/>
              <a:buChar char="•"/>
              <a:defRPr/>
            </a:pPr>
            <a:r>
              <a:rPr lang="en-US" sz="900" dirty="0" err="1">
                <a:solidFill>
                  <a:srgbClr val="002060"/>
                </a:solidFill>
                <a:latin typeface="Arial"/>
                <a:ea typeface=""/>
                <a:cs typeface=""/>
              </a:rPr>
              <a:t>ClientLink</a:t>
            </a:r>
            <a:r>
              <a:rPr lang="en-US" sz="900" dirty="0">
                <a:solidFill>
                  <a:srgbClr val="002060"/>
                </a:solidFill>
                <a:latin typeface="Arial"/>
                <a:ea typeface=""/>
                <a:cs typeface=""/>
              </a:rPr>
              <a:t> 3.0 </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Modularity</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Centralized, </a:t>
            </a:r>
            <a:r>
              <a:rPr lang="en-US" sz="900" dirty="0" err="1">
                <a:solidFill>
                  <a:srgbClr val="002060"/>
                </a:solidFill>
                <a:latin typeface="Arial"/>
                <a:ea typeface=""/>
                <a:cs typeface=""/>
              </a:rPr>
              <a:t>FlexConnect</a:t>
            </a:r>
            <a:r>
              <a:rPr lang="en-US" sz="900" dirty="0">
                <a:solidFill>
                  <a:srgbClr val="002060"/>
                </a:solidFill>
                <a:latin typeface="Arial"/>
                <a:ea typeface=""/>
                <a:cs typeface=""/>
              </a:rPr>
              <a:t> &amp; Mesh</a:t>
            </a:r>
          </a:p>
        </p:txBody>
      </p:sp>
      <p:sp>
        <p:nvSpPr>
          <p:cNvPr id="7" name="Rectangle 6"/>
          <p:cNvSpPr/>
          <p:nvPr/>
        </p:nvSpPr>
        <p:spPr>
          <a:xfrm>
            <a:off x="6931658" y="1838502"/>
            <a:ext cx="1615632" cy="2702309"/>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0"/>
            <a:endParaRPr lang="en-US" sz="1600" dirty="0">
              <a:solidFill>
                <a:srgbClr val="FFFFFF"/>
              </a:solidFill>
            </a:endParaRPr>
          </a:p>
        </p:txBody>
      </p:sp>
      <p:sp>
        <p:nvSpPr>
          <p:cNvPr id="13" name="TextBox 12"/>
          <p:cNvSpPr txBox="1"/>
          <p:nvPr/>
        </p:nvSpPr>
        <p:spPr>
          <a:xfrm>
            <a:off x="6940964" y="1898638"/>
            <a:ext cx="1597021" cy="305455"/>
          </a:xfrm>
          <a:prstGeom prst="rect">
            <a:avLst/>
          </a:prstGeom>
          <a:solidFill>
            <a:srgbClr val="92D050"/>
          </a:solidFill>
        </p:spPr>
        <p:txBody>
          <a:bodyPr wrap="square" rtlCol="0">
            <a:spAutoFit/>
          </a:bodyPr>
          <a:lstStyle/>
          <a:p>
            <a:pPr algn="ctr" defTabSz="685470"/>
            <a:r>
              <a:rPr lang="en-US" sz="1500" dirty="0">
                <a:solidFill>
                  <a:srgbClr val="676767"/>
                </a:solidFill>
                <a:latin typeface="Arial"/>
                <a:ea typeface=""/>
                <a:cs typeface=""/>
              </a:rPr>
              <a:t>1572IC/EC</a:t>
            </a:r>
          </a:p>
        </p:txBody>
      </p:sp>
      <p:sp>
        <p:nvSpPr>
          <p:cNvPr id="30" name="Rectangle 29"/>
          <p:cNvSpPr/>
          <p:nvPr/>
        </p:nvSpPr>
        <p:spPr>
          <a:xfrm>
            <a:off x="6973622" y="2086732"/>
            <a:ext cx="1677467" cy="2170945"/>
          </a:xfrm>
          <a:prstGeom prst="rect">
            <a:avLst/>
          </a:prstGeom>
          <a:noFill/>
        </p:spPr>
        <p:txBody>
          <a:bodyPr wrap="square">
            <a:noAutofit/>
          </a:bodyPr>
          <a:lstStyle/>
          <a:p>
            <a:pPr marL="115801" indent="-115801" defTabSz="685470">
              <a:lnSpc>
                <a:spcPct val="90000"/>
              </a:lnSpc>
              <a:spcAft>
                <a:spcPts val="300"/>
              </a:spcAft>
              <a:buFont typeface="Arial" panose="020B0604020202020204" pitchFamily="34" charset="0"/>
              <a:buChar char="•"/>
              <a:defRPr/>
            </a:pPr>
            <a:endParaRPr lang="en-US" sz="900" dirty="0">
              <a:solidFill>
                <a:srgbClr val="002060"/>
              </a:solidFill>
              <a:latin typeface="Arial"/>
              <a:ea typeface=""/>
              <a:cs typeface=""/>
            </a:endParaRP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802.11ac W1</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4x4:3 80 MHz; 1.3 G</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Internal or External antenna</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DOCSIS 3.0, 24x8</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SFP</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GPS</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PoE-Out (803.2at)  (EC)</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Flexible Antenna Ports</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CleanAir 80 MHz</a:t>
            </a:r>
          </a:p>
          <a:p>
            <a:pPr marL="115801" indent="-115801" defTabSz="685470">
              <a:lnSpc>
                <a:spcPct val="90000"/>
              </a:lnSpc>
              <a:spcAft>
                <a:spcPts val="300"/>
              </a:spcAft>
              <a:buFont typeface="Arial" panose="020B0604020202020204" pitchFamily="34" charset="0"/>
              <a:buChar char="•"/>
              <a:defRPr/>
            </a:pPr>
            <a:r>
              <a:rPr lang="en-US" sz="900" dirty="0" err="1">
                <a:solidFill>
                  <a:srgbClr val="002060"/>
                </a:solidFill>
                <a:latin typeface="Arial"/>
                <a:ea typeface=""/>
                <a:cs typeface=""/>
              </a:rPr>
              <a:t>ClientLink</a:t>
            </a:r>
            <a:r>
              <a:rPr lang="en-US" sz="900" dirty="0">
                <a:solidFill>
                  <a:srgbClr val="002060"/>
                </a:solidFill>
                <a:latin typeface="Arial"/>
                <a:ea typeface=""/>
                <a:cs typeface=""/>
              </a:rPr>
              <a:t> 3.0 </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Modularity</a:t>
            </a:r>
          </a:p>
          <a:p>
            <a:pPr marL="115801" indent="-115801" defTabSz="685470">
              <a:lnSpc>
                <a:spcPct val="90000"/>
              </a:lnSpc>
              <a:spcAft>
                <a:spcPts val="300"/>
              </a:spcAft>
              <a:buFont typeface="Arial" panose="020B0604020202020204" pitchFamily="34" charset="0"/>
              <a:buChar char="•"/>
              <a:defRPr/>
            </a:pPr>
            <a:r>
              <a:rPr lang="en-US" sz="900" dirty="0">
                <a:solidFill>
                  <a:srgbClr val="002060"/>
                </a:solidFill>
                <a:latin typeface="Arial"/>
                <a:ea typeface=""/>
                <a:cs typeface=""/>
              </a:rPr>
              <a:t>Centralized, </a:t>
            </a:r>
            <a:r>
              <a:rPr lang="en-US" sz="900" dirty="0" err="1">
                <a:solidFill>
                  <a:srgbClr val="002060"/>
                </a:solidFill>
                <a:latin typeface="Arial"/>
                <a:ea typeface=""/>
                <a:cs typeface=""/>
              </a:rPr>
              <a:t>FlexConnect</a:t>
            </a:r>
            <a:r>
              <a:rPr lang="en-US" sz="900" dirty="0">
                <a:solidFill>
                  <a:srgbClr val="002060"/>
                </a:solidFill>
                <a:latin typeface="Arial"/>
                <a:ea typeface=""/>
                <a:cs typeface=""/>
              </a:rPr>
              <a:t>  &amp; Mesh</a:t>
            </a:r>
          </a:p>
        </p:txBody>
      </p:sp>
      <p:sp>
        <p:nvSpPr>
          <p:cNvPr id="53" name="Rectangle 52"/>
          <p:cNvSpPr/>
          <p:nvPr/>
        </p:nvSpPr>
        <p:spPr>
          <a:xfrm>
            <a:off x="583341" y="2375277"/>
            <a:ext cx="1597021" cy="1701941"/>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0"/>
            <a:endParaRPr lang="en-US" dirty="0">
              <a:solidFill>
                <a:schemeClr val="accent3">
                  <a:lumMod val="10000"/>
                </a:schemeClr>
              </a:solidFill>
            </a:endParaRPr>
          </a:p>
        </p:txBody>
      </p:sp>
      <p:sp>
        <p:nvSpPr>
          <p:cNvPr id="54" name="TextBox 53"/>
          <p:cNvSpPr txBox="1"/>
          <p:nvPr/>
        </p:nvSpPr>
        <p:spPr>
          <a:xfrm>
            <a:off x="583341" y="2426606"/>
            <a:ext cx="1597020" cy="369332"/>
          </a:xfrm>
          <a:prstGeom prst="rect">
            <a:avLst/>
          </a:prstGeom>
          <a:solidFill>
            <a:srgbClr val="92D050"/>
          </a:solidFill>
        </p:spPr>
        <p:txBody>
          <a:bodyPr wrap="square" rtlCol="0">
            <a:spAutoFit/>
          </a:bodyPr>
          <a:lstStyle/>
          <a:p>
            <a:pPr algn="ctr" defTabSz="685470"/>
            <a:r>
              <a:rPr lang="en-US" dirty="0">
                <a:solidFill>
                  <a:schemeClr val="accent3">
                    <a:lumMod val="10000"/>
                  </a:schemeClr>
                </a:solidFill>
                <a:latin typeface="Arial"/>
                <a:ea typeface=""/>
                <a:cs typeface=""/>
              </a:rPr>
              <a:t>1530</a:t>
            </a:r>
          </a:p>
        </p:txBody>
      </p:sp>
      <p:sp>
        <p:nvSpPr>
          <p:cNvPr id="55" name="Rectangle 54"/>
          <p:cNvSpPr/>
          <p:nvPr/>
        </p:nvSpPr>
        <p:spPr>
          <a:xfrm>
            <a:off x="624047" y="2727553"/>
            <a:ext cx="1515607" cy="1290559"/>
          </a:xfrm>
          <a:prstGeom prst="rect">
            <a:avLst/>
          </a:prstGeom>
          <a:solidFill>
            <a:srgbClr val="92D050"/>
          </a:solidFill>
        </p:spPr>
        <p:txBody>
          <a:bodyPr wrap="square">
            <a:noAutofit/>
          </a:bodyPr>
          <a:lstStyle/>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802.11n</a:t>
            </a:r>
          </a:p>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2 models, low profile</a:t>
            </a:r>
          </a:p>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2G: 3x3:3; 5G: 2x3:2</a:t>
            </a:r>
          </a:p>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Internal or External antenna</a:t>
            </a:r>
          </a:p>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Flexible Antenna Ports</a:t>
            </a:r>
          </a:p>
          <a:p>
            <a:pPr marL="115801" indent="-115801" defTabSz="685470">
              <a:lnSpc>
                <a:spcPct val="90000"/>
              </a:lnSpc>
              <a:spcAft>
                <a:spcPts val="300"/>
              </a:spcAft>
              <a:buFont typeface="Arial" panose="020B0604020202020204" pitchFamily="34" charset="0"/>
              <a:buChar char="•"/>
              <a:defRPr/>
            </a:pPr>
            <a:r>
              <a:rPr lang="en-US" sz="900" dirty="0">
                <a:solidFill>
                  <a:schemeClr val="accent3">
                    <a:lumMod val="10000"/>
                  </a:schemeClr>
                </a:solidFill>
                <a:latin typeface="Arial"/>
                <a:ea typeface=""/>
                <a:cs typeface=""/>
              </a:rPr>
              <a:t>Centralized, </a:t>
            </a:r>
            <a:r>
              <a:rPr lang="en-US" sz="900" dirty="0" err="1">
                <a:solidFill>
                  <a:schemeClr val="accent3">
                    <a:lumMod val="10000"/>
                  </a:schemeClr>
                </a:solidFill>
                <a:latin typeface="Arial"/>
                <a:ea typeface=""/>
                <a:cs typeface=""/>
              </a:rPr>
              <a:t>FlexConnect</a:t>
            </a:r>
            <a:r>
              <a:rPr lang="en-US" sz="900" dirty="0">
                <a:solidFill>
                  <a:schemeClr val="accent3">
                    <a:lumMod val="10000"/>
                  </a:schemeClr>
                </a:solidFill>
                <a:latin typeface="Arial"/>
                <a:ea typeface=""/>
                <a:cs typeface=""/>
              </a:rPr>
              <a:t>, &amp; Mesh</a:t>
            </a:r>
          </a:p>
        </p:txBody>
      </p:sp>
      <p:sp>
        <p:nvSpPr>
          <p:cNvPr id="47" name="TextBox 46"/>
          <p:cNvSpPr txBox="1"/>
          <p:nvPr/>
        </p:nvSpPr>
        <p:spPr>
          <a:xfrm>
            <a:off x="7677097" y="4614778"/>
            <a:ext cx="1081376" cy="196206"/>
          </a:xfrm>
          <a:prstGeom prst="rect">
            <a:avLst/>
          </a:prstGeom>
          <a:noFill/>
        </p:spPr>
        <p:txBody>
          <a:bodyPr wrap="square" lIns="68567" tIns="34292" rIns="68567" bIns="34292" rtlCol="0">
            <a:spAutoFit/>
          </a:bodyPr>
          <a:lstStyle/>
          <a:p>
            <a:pPr defTabSz="685470"/>
            <a:r>
              <a:rPr lang="en-US" sz="800" dirty="0">
                <a:solidFill>
                  <a:srgbClr val="676767"/>
                </a:solidFill>
                <a:latin typeface="Arial"/>
                <a:ea typeface=""/>
                <a:cs typeface=""/>
              </a:rPr>
              <a:t>* </a:t>
            </a:r>
            <a:r>
              <a:rPr lang="en-US" sz="800">
                <a:solidFill>
                  <a:srgbClr val="676767"/>
                </a:solidFill>
                <a:latin typeface="Arial"/>
                <a:ea typeface=""/>
                <a:cs typeface=""/>
              </a:rPr>
              <a:t>Future availability</a:t>
            </a:r>
            <a:endParaRPr lang="en-US" sz="800" dirty="0">
              <a:solidFill>
                <a:srgbClr val="676767"/>
              </a:solidFill>
              <a:latin typeface="Arial"/>
              <a:ea typeface=""/>
              <a:cs typeface=""/>
            </a:endParaRPr>
          </a:p>
        </p:txBody>
      </p:sp>
      <p:pic>
        <p:nvPicPr>
          <p:cNvPr id="56" name="Picture 2" descr="C:\Users\yahannus\Documents\^Yasser_WiFi_WNBU\Outdoor-AP\Pictures\^CYPRUS\PROFESSIONAL\20140904_AP1570_1_LowRes\KO73999.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094" t="12691" r="7120" b="21393"/>
          <a:stretch/>
        </p:blipFill>
        <p:spPr bwMode="auto">
          <a:xfrm>
            <a:off x="7148192" y="1037581"/>
            <a:ext cx="1153776" cy="7090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yahannus\Documents\^Yasser_WiFi_WNBU\Outdoor-AP\Pictures\^CYPRUS\PROFESSIONAL\20140904_AP1570_1_LowRes\KO73999.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903" t="12691" r="7120" b="21393"/>
          <a:stretch/>
        </p:blipFill>
        <p:spPr bwMode="auto">
          <a:xfrm>
            <a:off x="5324537" y="1131131"/>
            <a:ext cx="553185" cy="7482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C:\Users\yahannus\AppData\Local\Microsoft\Windows\Temporary Internet Files\Content.Outlook\YC914T9W\KN2903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377" y="1685410"/>
            <a:ext cx="486420" cy="60786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5497" y="1669218"/>
            <a:ext cx="499377" cy="624059"/>
          </a:xfrm>
          <a:prstGeom prst="rect">
            <a:avLst/>
          </a:prstGeom>
        </p:spPr>
      </p:pic>
      <p:sp>
        <p:nvSpPr>
          <p:cNvPr id="33" name="Rounded Rectangle 32"/>
          <p:cNvSpPr/>
          <p:nvPr/>
        </p:nvSpPr>
        <p:spPr>
          <a:xfrm>
            <a:off x="547771" y="4153485"/>
            <a:ext cx="1632590" cy="224680"/>
          </a:xfrm>
          <a:prstGeom prst="roundRect">
            <a:avLst/>
          </a:pr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a:r>
              <a:rPr lang="ja-JP" altLang="en-US" sz="1200" b="1" dirty="0">
                <a:latin typeface="+mj-lt"/>
              </a:rPr>
              <a:t>出荷中</a:t>
            </a:r>
            <a:endParaRPr lang="en-US" sz="1200" b="1" dirty="0">
              <a:latin typeface="+mj-lt"/>
            </a:endParaRPr>
          </a:p>
        </p:txBody>
      </p:sp>
      <p:sp>
        <p:nvSpPr>
          <p:cNvPr id="70" name="Rounded Rectangle 69"/>
          <p:cNvSpPr/>
          <p:nvPr/>
        </p:nvSpPr>
        <p:spPr>
          <a:xfrm>
            <a:off x="4850457" y="4566045"/>
            <a:ext cx="3827477" cy="224680"/>
          </a:xfrm>
          <a:prstGeom prst="roundRect">
            <a:avLst/>
          </a:pr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a:r>
              <a:rPr lang="ja-JP" altLang="en-US" sz="1200" b="1" dirty="0">
                <a:latin typeface="+mj-lt"/>
              </a:rPr>
              <a:t>出荷中</a:t>
            </a:r>
            <a:endParaRPr lang="en-US" sz="1200" b="1" dirty="0">
              <a:latin typeface="+mj-lt"/>
            </a:endParaRPr>
          </a:p>
        </p:txBody>
      </p:sp>
      <p:sp>
        <p:nvSpPr>
          <p:cNvPr id="71" name="Rounded Rectangle 70"/>
          <p:cNvSpPr/>
          <p:nvPr/>
        </p:nvSpPr>
        <p:spPr>
          <a:xfrm>
            <a:off x="2671702" y="4543113"/>
            <a:ext cx="1881842" cy="247612"/>
          </a:xfrm>
          <a:prstGeom prst="roundRect">
            <a:avLst/>
          </a:prstGeom>
          <a:solidFill>
            <a:srgbClr val="4895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a:r>
              <a:rPr lang="en-US" sz="1100" b="1" dirty="0" smtClean="0">
                <a:latin typeface="+mj-lt"/>
              </a:rPr>
              <a:t>FCS</a:t>
            </a:r>
            <a:r>
              <a:rPr lang="ja-JP" altLang="en-US" sz="1100" b="1" dirty="0">
                <a:latin typeface="+mj-lt"/>
              </a:rPr>
              <a:t>　</a:t>
            </a:r>
            <a:r>
              <a:rPr lang="en-US" altLang="ja-JP" sz="1100" b="1" dirty="0" smtClean="0">
                <a:latin typeface="+mj-lt"/>
              </a:rPr>
              <a:t>2017</a:t>
            </a:r>
            <a:r>
              <a:rPr lang="ja-JP" altLang="en-US" sz="1100" b="1" dirty="0" smtClean="0">
                <a:latin typeface="+mj-lt"/>
              </a:rPr>
              <a:t>春・夏</a:t>
            </a:r>
            <a:endParaRPr lang="en-US" sz="1100" b="1" dirty="0">
              <a:latin typeface="+mj-lt"/>
            </a:endParaRPr>
          </a:p>
        </p:txBody>
      </p:sp>
      <p:pic>
        <p:nvPicPr>
          <p:cNvPr id="38" name="Picture 3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64131" y="920570"/>
            <a:ext cx="1585818" cy="1268324"/>
          </a:xfrm>
          <a:prstGeom prst="rect">
            <a:avLst/>
          </a:prstGeom>
        </p:spPr>
      </p:pic>
      <p:sp>
        <p:nvSpPr>
          <p:cNvPr id="35" name="TextBox 15"/>
          <p:cNvSpPr txBox="1"/>
          <p:nvPr/>
        </p:nvSpPr>
        <p:spPr>
          <a:xfrm>
            <a:off x="2650158" y="4882158"/>
            <a:ext cx="6013970" cy="242384"/>
          </a:xfrm>
          <a:prstGeom prst="rect">
            <a:avLst/>
          </a:prstGeom>
          <a:solidFill>
            <a:schemeClr val="accent1"/>
          </a:solidFill>
        </p:spPr>
        <p:txBody>
          <a:bodyPr wrap="square" lIns="68570" tIns="34295" rIns="68570" bIns="34295" rtlCol="0">
            <a:spAutoFit/>
          </a:bodyPr>
          <a:lstStyle/>
          <a:p>
            <a:pPr algn="ctr" defTabSz="685499"/>
            <a:r>
              <a:rPr lang="en-US" sz="1100" dirty="0">
                <a:solidFill>
                  <a:schemeClr val="bg1"/>
                </a:solidFill>
                <a:latin typeface="Arial"/>
                <a:ea typeface=""/>
                <a:cs typeface=""/>
              </a:rPr>
              <a:t>802.11ac </a:t>
            </a:r>
            <a:r>
              <a:rPr lang="ja-JP" altLang="en-US" sz="1100" dirty="0" smtClean="0">
                <a:solidFill>
                  <a:schemeClr val="bg1"/>
                </a:solidFill>
                <a:latin typeface="Arial"/>
                <a:ea typeface=""/>
                <a:cs typeface=""/>
              </a:rPr>
              <a:t>対応</a:t>
            </a:r>
            <a:endParaRPr lang="en-US" sz="1100" dirty="0">
              <a:solidFill>
                <a:schemeClr val="bg1"/>
              </a:solidFill>
              <a:latin typeface="Arial"/>
              <a:ea typeface=""/>
              <a:cs typeface=""/>
            </a:endParaRPr>
          </a:p>
        </p:txBody>
      </p:sp>
      <p:sp>
        <p:nvSpPr>
          <p:cNvPr id="4" name="正方形/長方形 3"/>
          <p:cNvSpPr/>
          <p:nvPr/>
        </p:nvSpPr>
        <p:spPr>
          <a:xfrm>
            <a:off x="2664778" y="2359122"/>
            <a:ext cx="1975529" cy="2092881"/>
          </a:xfrm>
          <a:prstGeom prst="rect">
            <a:avLst/>
          </a:prstGeom>
          <a:noFill/>
        </p:spPr>
        <p:txBody>
          <a:bodyPr wrap="square">
            <a:spAutoFit/>
          </a:bodyPr>
          <a:lstStyle/>
          <a:p>
            <a:r>
              <a:rPr lang="en-US" altLang="ja-JP" sz="1000" dirty="0">
                <a:solidFill>
                  <a:schemeClr val="bg1"/>
                </a:solidFill>
              </a:rPr>
              <a:t>802.11ac W2</a:t>
            </a:r>
          </a:p>
          <a:p>
            <a:r>
              <a:rPr lang="en-US" altLang="ja-JP" sz="1000" dirty="0">
                <a:solidFill>
                  <a:schemeClr val="bg1"/>
                </a:solidFill>
              </a:rPr>
              <a:t>4 models (I/E/D/PS)</a:t>
            </a:r>
          </a:p>
          <a:p>
            <a:r>
              <a:rPr lang="en-US" altLang="ja-JP" sz="1000" dirty="0">
                <a:solidFill>
                  <a:schemeClr val="bg1"/>
                </a:solidFill>
              </a:rPr>
              <a:t>3x3:3, 80MHz, 1.3G (I)</a:t>
            </a:r>
          </a:p>
          <a:p>
            <a:r>
              <a:rPr lang="en-US" altLang="ja-JP" sz="1000" dirty="0">
                <a:solidFill>
                  <a:schemeClr val="bg1"/>
                </a:solidFill>
              </a:rPr>
              <a:t>2x2:2, 80MHz, 867M (D/E/PS)</a:t>
            </a:r>
          </a:p>
          <a:p>
            <a:r>
              <a:rPr lang="en-US" altLang="ja-JP" sz="1000" dirty="0">
                <a:solidFill>
                  <a:schemeClr val="bg1"/>
                </a:solidFill>
              </a:rPr>
              <a:t>MU-MIMO</a:t>
            </a:r>
          </a:p>
          <a:p>
            <a:r>
              <a:rPr lang="en-US" altLang="ja-JP" sz="1000" dirty="0">
                <a:solidFill>
                  <a:schemeClr val="bg1"/>
                </a:solidFill>
              </a:rPr>
              <a:t>SFP</a:t>
            </a:r>
          </a:p>
          <a:p>
            <a:r>
              <a:rPr lang="en-US" altLang="ja-JP" sz="1000" dirty="0">
                <a:solidFill>
                  <a:schemeClr val="bg1"/>
                </a:solidFill>
              </a:rPr>
              <a:t>Internal  Directional Ant. (D)</a:t>
            </a:r>
          </a:p>
          <a:p>
            <a:r>
              <a:rPr lang="en-US" altLang="ja-JP" sz="1000" dirty="0">
                <a:solidFill>
                  <a:schemeClr val="bg1"/>
                </a:solidFill>
              </a:rPr>
              <a:t>4.9 GHz (PS: Public Safety)</a:t>
            </a:r>
          </a:p>
          <a:p>
            <a:r>
              <a:rPr lang="en-US" altLang="ja-JP" sz="1000" dirty="0">
                <a:solidFill>
                  <a:schemeClr val="bg1"/>
                </a:solidFill>
              </a:rPr>
              <a:t>Flexible Antenna Ports</a:t>
            </a:r>
          </a:p>
          <a:p>
            <a:r>
              <a:rPr lang="en-US" altLang="ja-JP" sz="1000" dirty="0" err="1">
                <a:solidFill>
                  <a:schemeClr val="bg1"/>
                </a:solidFill>
              </a:rPr>
              <a:t>CleanAir</a:t>
            </a:r>
            <a:r>
              <a:rPr lang="en-US" altLang="ja-JP" sz="1000" dirty="0">
                <a:solidFill>
                  <a:schemeClr val="bg1"/>
                </a:solidFill>
              </a:rPr>
              <a:t> 80 MHz</a:t>
            </a:r>
          </a:p>
          <a:p>
            <a:r>
              <a:rPr lang="en-US" altLang="ja-JP" sz="1000" dirty="0" err="1">
                <a:solidFill>
                  <a:schemeClr val="bg1"/>
                </a:solidFill>
              </a:rPr>
              <a:t>ClientLink</a:t>
            </a:r>
            <a:r>
              <a:rPr lang="en-US" altLang="ja-JP" sz="1000" dirty="0">
                <a:solidFill>
                  <a:schemeClr val="bg1"/>
                </a:solidFill>
              </a:rPr>
              <a:t> 4.0 </a:t>
            </a:r>
          </a:p>
          <a:p>
            <a:r>
              <a:rPr lang="en-US" altLang="ja-JP" sz="1000" dirty="0">
                <a:solidFill>
                  <a:schemeClr val="bg1"/>
                </a:solidFill>
              </a:rPr>
              <a:t>Centralized, </a:t>
            </a:r>
            <a:r>
              <a:rPr lang="en-US" altLang="ja-JP" sz="1000" dirty="0" err="1">
                <a:solidFill>
                  <a:schemeClr val="bg1"/>
                </a:solidFill>
              </a:rPr>
              <a:t>FlexConnect</a:t>
            </a:r>
            <a:r>
              <a:rPr lang="en-US" altLang="ja-JP" sz="1000" dirty="0">
                <a:solidFill>
                  <a:schemeClr val="bg1"/>
                </a:solidFill>
              </a:rPr>
              <a:t>, </a:t>
            </a:r>
            <a:br>
              <a:rPr lang="en-US" altLang="ja-JP" sz="1000" dirty="0">
                <a:solidFill>
                  <a:schemeClr val="bg1"/>
                </a:solidFill>
              </a:rPr>
            </a:br>
            <a:r>
              <a:rPr lang="en-US" altLang="ja-JP" sz="1000" dirty="0">
                <a:solidFill>
                  <a:schemeClr val="bg1"/>
                </a:solidFill>
              </a:rPr>
              <a:t>Mesh &amp; Mobility Express</a:t>
            </a:r>
          </a:p>
        </p:txBody>
      </p:sp>
    </p:spTree>
    <p:extLst>
      <p:ext uri="{BB962C8B-B14F-4D97-AF65-F5344CB8AC3E}">
        <p14:creationId xmlns:p14="http://schemas.microsoft.com/office/powerpoint/2010/main" val="232479875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6103" y="4037504"/>
            <a:ext cx="3530600"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a:endParaRPr lang="en-US" dirty="0">
              <a:latin typeface="+mj-lt"/>
            </a:endParaRPr>
          </a:p>
        </p:txBody>
      </p:sp>
      <p:sp>
        <p:nvSpPr>
          <p:cNvPr id="2" name="Title 1"/>
          <p:cNvSpPr>
            <a:spLocks noGrp="1"/>
          </p:cNvSpPr>
          <p:nvPr>
            <p:ph type="title"/>
          </p:nvPr>
        </p:nvSpPr>
        <p:spPr>
          <a:xfrm>
            <a:off x="232024" y="341912"/>
            <a:ext cx="8911977" cy="731647"/>
          </a:xfrm>
        </p:spPr>
        <p:txBody>
          <a:bodyPr/>
          <a:lstStyle/>
          <a:p>
            <a:r>
              <a:rPr lang="ja-JP" altLang="en-US" dirty="0"/>
              <a:t>次世代</a:t>
            </a:r>
            <a:r>
              <a:rPr lang="en-US" dirty="0" smtClean="0"/>
              <a:t> Wave 2 802.11ac Outdoor Access Point</a:t>
            </a:r>
            <a:endParaRPr lang="en-US" dirty="0"/>
          </a:p>
        </p:txBody>
      </p:sp>
      <p:sp>
        <p:nvSpPr>
          <p:cNvPr id="3" name="Rectangle 2"/>
          <p:cNvSpPr/>
          <p:nvPr/>
        </p:nvSpPr>
        <p:spPr>
          <a:xfrm>
            <a:off x="232025" y="3986043"/>
            <a:ext cx="3795969"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7" tIns="34292" rIns="68567" bIns="34292" rtlCol="0" anchor="ctr"/>
          <a:lstStyle/>
          <a:p>
            <a:pPr algn="ctr"/>
            <a:r>
              <a:rPr lang="en-US" b="1" dirty="0">
                <a:solidFill>
                  <a:schemeClr val="tx1">
                    <a:lumMod val="75000"/>
                  </a:schemeClr>
                </a:solidFill>
                <a:latin typeface="+mj-lt"/>
                <a:ea typeface="+mj-ea"/>
                <a:cs typeface="CiscoSans Thin"/>
              </a:rPr>
              <a:t>Cisco Aironet</a:t>
            </a:r>
            <a:r>
              <a:rPr lang="en-US" b="1" baseline="30000" dirty="0">
                <a:solidFill>
                  <a:schemeClr val="tx1">
                    <a:lumMod val="75000"/>
                  </a:schemeClr>
                </a:solidFill>
                <a:latin typeface="+mj-lt"/>
                <a:ea typeface="+mj-ea"/>
                <a:cs typeface="CiscoSans Thin"/>
              </a:rPr>
              <a:t>®</a:t>
            </a:r>
            <a:r>
              <a:rPr lang="en-US"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384" y="1084981"/>
            <a:ext cx="4969616" cy="3697084"/>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23" name="Rectangle 22"/>
          <p:cNvSpPr/>
          <p:nvPr/>
        </p:nvSpPr>
        <p:spPr>
          <a:xfrm>
            <a:off x="4471810" y="1112894"/>
            <a:ext cx="4441508" cy="3577907"/>
          </a:xfrm>
          <a:prstGeom prst="rect">
            <a:avLst/>
          </a:prstGeom>
        </p:spPr>
        <p:txBody>
          <a:bodyPr wrap="square" lIns="68567" tIns="34292" rIns="68567" bIns="34292">
            <a:spAutoFit/>
          </a:bodyPr>
          <a:lstStyle/>
          <a:p>
            <a:pPr marL="223742" lvl="1" indent="-166622">
              <a:buFont typeface="Arial" pitchFamily="34" charset="0"/>
              <a:buChar char="•"/>
            </a:pPr>
            <a:r>
              <a:rPr lang="en-US" dirty="0" smtClean="0"/>
              <a:t> </a:t>
            </a:r>
            <a:r>
              <a:rPr lang="ja-JP" altLang="en-US" dirty="0" smtClean="0"/>
              <a:t>進化した</a:t>
            </a:r>
            <a:r>
              <a:rPr lang="en-US" dirty="0" smtClean="0"/>
              <a:t>AP1530</a:t>
            </a:r>
            <a:endParaRPr lang="en-US" dirty="0"/>
          </a:p>
          <a:p>
            <a:pPr marL="457007" lvl="1">
              <a:tabLst>
                <a:tab pos="1710635" algn="l"/>
                <a:tab pos="2969003" algn="l"/>
                <a:tab pos="4168663" algn="l"/>
              </a:tabLst>
            </a:pPr>
            <a:r>
              <a:rPr lang="ja-JP" altLang="en-US" sz="1400" dirty="0" smtClean="0"/>
              <a:t>小型化、低価格</a:t>
            </a:r>
            <a:endParaRPr lang="en-US" sz="1400" dirty="0"/>
          </a:p>
          <a:p>
            <a:pPr marL="223742" lvl="1" indent="-166622">
              <a:buFont typeface="Arial" pitchFamily="34" charset="0"/>
              <a:buChar char="•"/>
            </a:pPr>
            <a:r>
              <a:rPr lang="en-US" dirty="0" smtClean="0"/>
              <a:t>802.11ac </a:t>
            </a:r>
            <a:r>
              <a:rPr lang="en-US" dirty="0"/>
              <a:t>Wave </a:t>
            </a:r>
            <a:r>
              <a:rPr lang="en-US" dirty="0" smtClean="0"/>
              <a:t>2</a:t>
            </a:r>
            <a:r>
              <a:rPr lang="ja-JP" altLang="en-US" dirty="0" smtClean="0"/>
              <a:t>のサポート</a:t>
            </a:r>
            <a:endParaRPr lang="en-US" altLang="ja-JP" dirty="0" smtClean="0"/>
          </a:p>
          <a:p>
            <a:pPr marL="223742" lvl="1" indent="-166622">
              <a:buFont typeface="Arial" pitchFamily="34" charset="0"/>
              <a:buChar char="•"/>
            </a:pPr>
            <a:r>
              <a:rPr lang="en-US" altLang="ja-JP" dirty="0" err="1" smtClean="0"/>
              <a:t>CleanAir</a:t>
            </a:r>
            <a:r>
              <a:rPr lang="ja-JP" altLang="en-US" dirty="0" smtClean="0"/>
              <a:t> </a:t>
            </a:r>
            <a:r>
              <a:rPr lang="en-US" altLang="ja-JP" dirty="0" smtClean="0"/>
              <a:t>/</a:t>
            </a:r>
            <a:r>
              <a:rPr lang="ja-JP" altLang="en-US" dirty="0" smtClean="0"/>
              <a:t> </a:t>
            </a:r>
            <a:r>
              <a:rPr lang="en-US" altLang="ja-JP" dirty="0" smtClean="0"/>
              <a:t>Client</a:t>
            </a:r>
            <a:r>
              <a:rPr lang="ja-JP" altLang="en-US" dirty="0" smtClean="0"/>
              <a:t> </a:t>
            </a:r>
            <a:r>
              <a:rPr lang="en-US" altLang="ja-JP" dirty="0" smtClean="0"/>
              <a:t>Link</a:t>
            </a:r>
            <a:endParaRPr lang="en-US" dirty="0"/>
          </a:p>
          <a:p>
            <a:pPr marL="223742" lvl="1" indent="-166622">
              <a:buFont typeface="Arial" pitchFamily="34" charset="0"/>
              <a:buChar char="•"/>
            </a:pPr>
            <a:r>
              <a:rPr lang="ja-JP" altLang="en-US" dirty="0" smtClean="0"/>
              <a:t>内蔵アンテナ</a:t>
            </a:r>
            <a:r>
              <a:rPr lang="en-US" dirty="0" smtClean="0"/>
              <a:t> </a:t>
            </a:r>
            <a:r>
              <a:rPr lang="ja-JP" altLang="en-US" dirty="0" smtClean="0"/>
              <a:t>モデル</a:t>
            </a:r>
            <a:r>
              <a:rPr lang="ja-JP" altLang="en-US" dirty="0"/>
              <a:t>（</a:t>
            </a:r>
            <a:r>
              <a:rPr lang="en-US" dirty="0" smtClean="0"/>
              <a:t>1562I</a:t>
            </a:r>
            <a:r>
              <a:rPr lang="ja-JP" altLang="en-US" dirty="0"/>
              <a:t>）</a:t>
            </a:r>
            <a:r>
              <a:rPr lang="en-US" dirty="0" smtClean="0"/>
              <a:t> </a:t>
            </a:r>
            <a:endParaRPr lang="en-US" dirty="0"/>
          </a:p>
          <a:p>
            <a:pPr marL="223742" lvl="1" indent="-166622">
              <a:buFont typeface="Arial" pitchFamily="34" charset="0"/>
              <a:buChar char="•"/>
            </a:pPr>
            <a:r>
              <a:rPr lang="ja-JP" altLang="en-US" dirty="0" smtClean="0"/>
              <a:t>外付けアンテナ</a:t>
            </a:r>
            <a:r>
              <a:rPr lang="en-US" dirty="0" smtClean="0"/>
              <a:t> </a:t>
            </a:r>
            <a:r>
              <a:rPr lang="ja-JP" altLang="en-US" dirty="0" smtClean="0"/>
              <a:t>モデル</a:t>
            </a:r>
            <a:r>
              <a:rPr lang="ja-JP" altLang="en-US" dirty="0"/>
              <a:t>（</a:t>
            </a:r>
            <a:r>
              <a:rPr lang="en-US" dirty="0" smtClean="0"/>
              <a:t>1562E</a:t>
            </a:r>
            <a:r>
              <a:rPr lang="ja-JP" altLang="en-US" dirty="0"/>
              <a:t>）</a:t>
            </a:r>
            <a:endParaRPr lang="en-US" dirty="0"/>
          </a:p>
          <a:p>
            <a:pPr marL="223742" lvl="1" indent="-166622">
              <a:buFont typeface="Arial" pitchFamily="34" charset="0"/>
              <a:buChar char="•"/>
            </a:pPr>
            <a:r>
              <a:rPr lang="ja-JP" altLang="en-US" dirty="0" smtClean="0"/>
              <a:t>指向性アンテナモデル</a:t>
            </a:r>
            <a:r>
              <a:rPr lang="ja-JP" altLang="en-US" dirty="0"/>
              <a:t>（</a:t>
            </a:r>
            <a:r>
              <a:rPr lang="en-US" dirty="0" smtClean="0"/>
              <a:t>1562D</a:t>
            </a:r>
            <a:r>
              <a:rPr lang="ja-JP" altLang="en-US" dirty="0" smtClean="0"/>
              <a:t>）　</a:t>
            </a:r>
            <a:endParaRPr lang="en-US" dirty="0"/>
          </a:p>
          <a:p>
            <a:pPr marL="223742" lvl="1" indent="-166622">
              <a:buFont typeface="Arial" pitchFamily="34" charset="0"/>
              <a:buChar char="•"/>
            </a:pPr>
            <a:r>
              <a:rPr lang="en-US" dirty="0" smtClean="0"/>
              <a:t>4.9 </a:t>
            </a:r>
            <a:r>
              <a:rPr lang="en-US" dirty="0"/>
              <a:t>GHz </a:t>
            </a:r>
            <a:r>
              <a:rPr lang="ja-JP" altLang="en-US" dirty="0" smtClean="0"/>
              <a:t>をサポートするパブリック</a:t>
            </a:r>
            <a:endParaRPr lang="en-US" altLang="ja-JP" dirty="0" smtClean="0"/>
          </a:p>
          <a:p>
            <a:pPr marL="57120" lvl="1"/>
            <a:r>
              <a:rPr lang="ja-JP" altLang="en-US" dirty="0"/>
              <a:t>　</a:t>
            </a:r>
            <a:r>
              <a:rPr lang="ja-JP" altLang="en-US" dirty="0" smtClean="0"/>
              <a:t>セーフティモデル（</a:t>
            </a:r>
            <a:r>
              <a:rPr lang="en-US" dirty="0" smtClean="0"/>
              <a:t>1562PS</a:t>
            </a:r>
            <a:r>
              <a:rPr lang="ja-JP" altLang="en-US" dirty="0"/>
              <a:t>）</a:t>
            </a:r>
            <a:r>
              <a:rPr lang="en-US" sz="1400" dirty="0" smtClean="0"/>
              <a:t> </a:t>
            </a:r>
            <a:endParaRPr lang="en-US" sz="1400" dirty="0">
              <a:solidFill>
                <a:srgbClr val="546568"/>
              </a:solidFill>
            </a:endParaRPr>
          </a:p>
          <a:p>
            <a:pPr marL="226917" lvl="1" indent="-226917">
              <a:buFont typeface="Arial" pitchFamily="34" charset="0"/>
              <a:buChar char="•"/>
            </a:pPr>
            <a:r>
              <a:rPr lang="en-US" dirty="0" smtClean="0"/>
              <a:t>SFP </a:t>
            </a:r>
            <a:r>
              <a:rPr lang="en-US" altLang="ja-JP" dirty="0" smtClean="0"/>
              <a:t>LX(SM)</a:t>
            </a:r>
            <a:r>
              <a:rPr lang="ja-JP" altLang="en-US" dirty="0" err="1"/>
              <a:t>、</a:t>
            </a:r>
            <a:r>
              <a:rPr lang="en-US" altLang="ja-JP" dirty="0" smtClean="0"/>
              <a:t>SX(MM)</a:t>
            </a:r>
            <a:r>
              <a:rPr lang="ja-JP" altLang="en-US" dirty="0" err="1" smtClean="0"/>
              <a:t>、</a:t>
            </a:r>
            <a:r>
              <a:rPr lang="en-US" altLang="ja-JP" dirty="0" smtClean="0"/>
              <a:t>1000Base-T(copper)</a:t>
            </a:r>
            <a:r>
              <a:rPr lang="ja-JP" altLang="en-US" dirty="0" err="1" smtClean="0"/>
              <a:t>、</a:t>
            </a:r>
            <a:r>
              <a:rPr lang="en-US" altLang="ja-JP" dirty="0" smtClean="0"/>
              <a:t> ※EPON/GPON</a:t>
            </a:r>
          </a:p>
          <a:p>
            <a:pPr marL="226917" lvl="1" indent="-226917">
              <a:buFont typeface="Arial" pitchFamily="34" charset="0"/>
              <a:buChar char="•"/>
            </a:pPr>
            <a:r>
              <a:rPr lang="en-US" altLang="ja-JP" dirty="0" smtClean="0"/>
              <a:t>Local/Flex/Mobility</a:t>
            </a:r>
            <a:r>
              <a:rPr lang="ja-JP" altLang="en-US" dirty="0" smtClean="0"/>
              <a:t> </a:t>
            </a:r>
            <a:r>
              <a:rPr lang="en-US" altLang="ja-JP" dirty="0" smtClean="0"/>
              <a:t>Express/Mesh</a:t>
            </a:r>
          </a:p>
          <a:p>
            <a:pPr marL="226917" lvl="1" indent="-226917">
              <a:buFont typeface="Arial" pitchFamily="34" charset="0"/>
              <a:buChar char="•"/>
            </a:pPr>
            <a:r>
              <a:rPr lang="en-US" altLang="ja-JP" sz="1600" dirty="0" smtClean="0"/>
              <a:t>PS</a:t>
            </a:r>
            <a:r>
              <a:rPr lang="ja-JP" altLang="en-US" sz="1600" dirty="0" smtClean="0"/>
              <a:t>モデルを除き</a:t>
            </a:r>
            <a:r>
              <a:rPr lang="en-US" altLang="ja-JP" sz="1600" dirty="0" smtClean="0"/>
              <a:t>FCS</a:t>
            </a:r>
            <a:r>
              <a:rPr lang="ja-JP" altLang="en-US" sz="1600" dirty="0"/>
              <a:t> </a:t>
            </a:r>
            <a:r>
              <a:rPr lang="en-US" altLang="ja-JP" sz="1600" dirty="0" smtClean="0"/>
              <a:t>2017</a:t>
            </a:r>
            <a:r>
              <a:rPr lang="ja-JP" altLang="en-US" sz="1600" dirty="0" smtClean="0"/>
              <a:t>年春予定</a:t>
            </a:r>
            <a:endParaRPr lang="en-US" sz="1600"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444" y="1112894"/>
            <a:ext cx="2991126" cy="2392278"/>
          </a:xfrm>
          <a:prstGeom prst="rect">
            <a:avLst/>
          </a:prstGeom>
        </p:spPr>
      </p:pic>
      <p:sp>
        <p:nvSpPr>
          <p:cNvPr id="4" name="テキスト ボックス 3"/>
          <p:cNvSpPr txBox="1"/>
          <p:nvPr/>
        </p:nvSpPr>
        <p:spPr>
          <a:xfrm>
            <a:off x="4174384" y="4782065"/>
            <a:ext cx="2188420" cy="261610"/>
          </a:xfrm>
          <a:prstGeom prst="rect">
            <a:avLst/>
          </a:prstGeom>
          <a:noFill/>
        </p:spPr>
        <p:txBody>
          <a:bodyPr wrap="none" rtlCol="0">
            <a:spAutoFit/>
          </a:bodyPr>
          <a:lstStyle/>
          <a:p>
            <a:r>
              <a:rPr kumimoji="1" lang="en-US" altLang="ja-JP" sz="1100" dirty="0" smtClean="0"/>
              <a:t>※</a:t>
            </a:r>
            <a:r>
              <a:rPr kumimoji="1" lang="ja-JP" altLang="en-US" sz="1100" dirty="0" smtClean="0"/>
              <a:t> </a:t>
            </a:r>
            <a:r>
              <a:rPr kumimoji="1" lang="en-US" altLang="ja-JP" sz="1100" dirty="0" smtClean="0"/>
              <a:t>EPON</a:t>
            </a:r>
            <a:r>
              <a:rPr kumimoji="1" lang="ja-JP" altLang="en-US" sz="1100" dirty="0" err="1" smtClean="0"/>
              <a:t>、</a:t>
            </a:r>
            <a:r>
              <a:rPr kumimoji="1" lang="en-US" altLang="ja-JP" sz="1100" dirty="0" smtClean="0"/>
              <a:t>GPON</a:t>
            </a:r>
            <a:r>
              <a:rPr kumimoji="1" lang="ja-JP" altLang="en-US" sz="1100" dirty="0" smtClean="0"/>
              <a:t>はサポート予定</a:t>
            </a:r>
            <a:endParaRPr kumimoji="1" lang="ja-JP" altLang="en-US" sz="1100" dirty="0"/>
          </a:p>
        </p:txBody>
      </p:sp>
    </p:spTree>
    <p:extLst>
      <p:ext uri="{BB962C8B-B14F-4D97-AF65-F5344CB8AC3E}">
        <p14:creationId xmlns:p14="http://schemas.microsoft.com/office/powerpoint/2010/main" val="1456995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4" y="341898"/>
            <a:ext cx="8909656" cy="731647"/>
          </a:xfrm>
        </p:spPr>
        <p:txBody>
          <a:bodyPr/>
          <a:lstStyle/>
          <a:p>
            <a:pPr defTabSz="914240">
              <a:defRPr/>
            </a:pPr>
            <a:r>
              <a:rPr lang="en-US" sz="3000" spc="-100" dirty="0"/>
              <a:t>Cisco Aironet 1562I Series Access Point </a:t>
            </a:r>
            <a:br>
              <a:rPr lang="en-US" sz="3000" spc="-100" dirty="0"/>
            </a:br>
            <a:r>
              <a:rPr lang="ja-JP" altLang="en-US" sz="2700" spc="-100" dirty="0" smtClean="0"/>
              <a:t>内蔵アンテナタイプ</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869066"/>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408772" y="1083236"/>
            <a:ext cx="4568697" cy="2539157"/>
          </a:xfrm>
          <a:prstGeom prst="rect">
            <a:avLst/>
          </a:prstGeom>
        </p:spPr>
        <p:txBody>
          <a:bodyPr wrap="square">
            <a:spAutoFit/>
          </a:bodyPr>
          <a:lstStyle/>
          <a:p>
            <a:pPr marL="342900" indent="-342900">
              <a:buFont typeface="Arial" panose="020B0604020202020204" pitchFamily="34" charset="0"/>
              <a:buChar char="•"/>
            </a:pPr>
            <a:r>
              <a:rPr lang="en-US" sz="2100" dirty="0"/>
              <a:t>3x3 with 3 spatial streams</a:t>
            </a:r>
          </a:p>
          <a:p>
            <a:pPr marL="342900" indent="-342900">
              <a:buFont typeface="Arial" panose="020B0604020202020204" pitchFamily="34" charset="0"/>
              <a:buChar char="•"/>
            </a:pPr>
            <a:r>
              <a:rPr lang="en-US" sz="2100" dirty="0"/>
              <a:t>DC </a:t>
            </a:r>
            <a:r>
              <a:rPr lang="ja-JP" altLang="en-US" sz="2100" dirty="0"/>
              <a:t>か</a:t>
            </a:r>
            <a:r>
              <a:rPr lang="en-US" sz="2100" dirty="0" smtClean="0"/>
              <a:t> </a:t>
            </a:r>
            <a:r>
              <a:rPr lang="en-US" sz="2100" dirty="0" err="1" smtClean="0"/>
              <a:t>UPoE</a:t>
            </a:r>
            <a:r>
              <a:rPr lang="ja-JP" altLang="en-US" sz="2100" dirty="0"/>
              <a:t> </a:t>
            </a:r>
            <a:r>
              <a:rPr lang="ja-JP" altLang="en-US" sz="2100" dirty="0" smtClean="0"/>
              <a:t>パワーオプション</a:t>
            </a:r>
            <a:endParaRPr lang="en-US" sz="2100" dirty="0"/>
          </a:p>
          <a:p>
            <a:pPr marL="346472" lvl="3" indent="-172641">
              <a:buFont typeface="Arial" panose="020B0604020202020204" pitchFamily="34" charset="0"/>
              <a:buChar char="•"/>
            </a:pPr>
            <a:r>
              <a:rPr lang="ja-JP" altLang="en-US" sz="1500" dirty="0" smtClean="0"/>
              <a:t>アウトドアの</a:t>
            </a:r>
            <a:r>
              <a:rPr lang="en-US" sz="1500" dirty="0" smtClean="0"/>
              <a:t>AC/DC </a:t>
            </a:r>
            <a:r>
              <a:rPr lang="ja-JP" altLang="en-US" sz="1500" dirty="0" smtClean="0"/>
              <a:t>パワーアダプター</a:t>
            </a:r>
            <a:endParaRPr lang="en-US" sz="1500" dirty="0"/>
          </a:p>
          <a:p>
            <a:pPr marL="346472" lvl="3" indent="-172641">
              <a:buFont typeface="Arial" panose="020B0604020202020204" pitchFamily="34" charset="0"/>
              <a:buChar char="•"/>
            </a:pPr>
            <a:r>
              <a:rPr lang="en-US" sz="1500" dirty="0"/>
              <a:t>2x3:2 with 802.3at </a:t>
            </a:r>
            <a:r>
              <a:rPr lang="en-US" sz="1500" dirty="0" err="1"/>
              <a:t>PoE</a:t>
            </a:r>
            <a:r>
              <a:rPr lang="en-US" sz="1500" dirty="0"/>
              <a:t> </a:t>
            </a:r>
            <a:r>
              <a:rPr lang="ja-JP" altLang="en-US" sz="1500" dirty="0"/>
              <a:t>インプット</a:t>
            </a:r>
            <a:endParaRPr lang="en-US" sz="2100" dirty="0"/>
          </a:p>
          <a:p>
            <a:pPr marL="342900" indent="-342900">
              <a:buFont typeface="Arial" panose="020B0604020202020204" pitchFamily="34" charset="0"/>
              <a:buChar char="•"/>
            </a:pPr>
            <a:r>
              <a:rPr lang="ja-JP" altLang="en-US" sz="2100" dirty="0" smtClean="0"/>
              <a:t>ロープロファイル</a:t>
            </a:r>
            <a:r>
              <a:rPr lang="ja-JP" altLang="en-US" sz="2100" dirty="0"/>
              <a:t>　</a:t>
            </a:r>
            <a:r>
              <a:rPr lang="ja-JP" altLang="en-US" sz="2100" dirty="0" smtClean="0"/>
              <a:t>内蔵アンテナ</a:t>
            </a:r>
            <a:endParaRPr lang="en-US" sz="2400" dirty="0"/>
          </a:p>
          <a:p>
            <a:pPr marL="346472" lvl="3" indent="-172641">
              <a:buFont typeface="Arial" panose="020B0604020202020204" pitchFamily="34" charset="0"/>
              <a:buChar char="•"/>
            </a:pPr>
            <a:r>
              <a:rPr lang="en-US" sz="1500" dirty="0"/>
              <a:t>7 </a:t>
            </a:r>
            <a:r>
              <a:rPr lang="en-US" sz="1500" dirty="0" err="1"/>
              <a:t>dBi</a:t>
            </a:r>
            <a:r>
              <a:rPr lang="en-US" sz="1500" dirty="0"/>
              <a:t> (2.4 GHz) </a:t>
            </a:r>
            <a:r>
              <a:rPr lang="ja-JP" altLang="en-US" sz="1500" dirty="0" err="1"/>
              <a:t>、</a:t>
            </a:r>
            <a:r>
              <a:rPr lang="en-US" sz="1500" dirty="0" smtClean="0"/>
              <a:t> </a:t>
            </a:r>
            <a:r>
              <a:rPr lang="en-US" sz="1500" dirty="0"/>
              <a:t>4 </a:t>
            </a:r>
            <a:r>
              <a:rPr lang="en-US" sz="1500" dirty="0" err="1"/>
              <a:t>dBi</a:t>
            </a:r>
            <a:r>
              <a:rPr lang="en-US" sz="1500" dirty="0"/>
              <a:t> (5 GHz)</a:t>
            </a:r>
          </a:p>
          <a:p>
            <a:pPr marL="346472" lvl="3" indent="-172641">
              <a:buFont typeface="Arial" panose="020B0604020202020204" pitchFamily="34" charset="0"/>
              <a:buChar char="•"/>
            </a:pPr>
            <a:r>
              <a:rPr lang="ja-JP" altLang="en-US" sz="1500" dirty="0" smtClean="0"/>
              <a:t>カバレージ範囲は広い</a:t>
            </a:r>
            <a:endParaRPr lang="en-US" sz="1500" dirty="0"/>
          </a:p>
          <a:p>
            <a:pPr marL="342900" indent="-342900">
              <a:buFont typeface="Arial" panose="020B0604020202020204" pitchFamily="34" charset="0"/>
              <a:buChar char="•"/>
            </a:pPr>
            <a:r>
              <a:rPr lang="ja-JP" altLang="en-US" sz="2100" dirty="0" smtClean="0"/>
              <a:t>ユース</a:t>
            </a:r>
            <a:r>
              <a:rPr lang="ja-JP" altLang="en-US" sz="2100" dirty="0"/>
              <a:t>ケース</a:t>
            </a:r>
            <a:r>
              <a:rPr lang="en-US" sz="2100" dirty="0" smtClean="0"/>
              <a:t>: </a:t>
            </a:r>
            <a:endParaRPr lang="en-US" sz="2100" dirty="0"/>
          </a:p>
          <a:p>
            <a:pPr marL="346472" lvl="2" indent="-172641">
              <a:buFont typeface="Arial" panose="020B0604020202020204" pitchFamily="34" charset="0"/>
              <a:buChar char="•"/>
            </a:pPr>
            <a:r>
              <a:rPr lang="ja-JP" altLang="en-US" sz="1500" dirty="0" smtClean="0"/>
              <a:t>汎用アウトドア展開 </a:t>
            </a:r>
            <a:r>
              <a:rPr lang="en-US" altLang="ja-JP" sz="1500" dirty="0" smtClean="0"/>
              <a:t>/</a:t>
            </a:r>
            <a:r>
              <a:rPr lang="ja-JP" altLang="en-US" sz="1500" dirty="0" smtClean="0"/>
              <a:t> ホットスポット</a:t>
            </a:r>
            <a:endParaRPr lang="en-US" sz="1500" b="1" dirty="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sz="2100" b="1" dirty="0">
                <a:solidFill>
                  <a:schemeClr val="bg1"/>
                </a:solidFill>
              </a:rPr>
              <a:t>Next-Generation Wave 2 802.11ac Outdoor Access Point</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5719" y="1947345"/>
            <a:ext cx="809515" cy="1011893"/>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925684" y="1947345"/>
            <a:ext cx="770785" cy="963481"/>
          </a:xfrm>
          <a:prstGeom prst="rect">
            <a:avLst/>
          </a:prstGeom>
        </p:spPr>
      </p:pic>
    </p:spTree>
    <p:extLst>
      <p:ext uri="{BB962C8B-B14F-4D97-AF65-F5344CB8AC3E}">
        <p14:creationId xmlns:p14="http://schemas.microsoft.com/office/powerpoint/2010/main" val="665160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4" y="341898"/>
            <a:ext cx="8909656" cy="731647"/>
          </a:xfrm>
        </p:spPr>
        <p:txBody>
          <a:bodyPr/>
          <a:lstStyle/>
          <a:p>
            <a:pPr defTabSz="914240">
              <a:defRPr/>
            </a:pPr>
            <a:r>
              <a:rPr lang="en-US" sz="3000" spc="-100" dirty="0"/>
              <a:t>Cisco Aironet 1562E Series Access Point </a:t>
            </a:r>
            <a:br>
              <a:rPr lang="en-US" sz="3000" spc="-100" dirty="0"/>
            </a:br>
            <a:r>
              <a:rPr lang="ja-JP" altLang="en-US" sz="2700" spc="-100" dirty="0" smtClean="0"/>
              <a:t>外付けアンテナタイプ</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387569" y="1411332"/>
            <a:ext cx="4670973" cy="2539157"/>
          </a:xfrm>
          <a:prstGeom prst="rect">
            <a:avLst/>
          </a:prstGeom>
        </p:spPr>
        <p:txBody>
          <a:bodyPr wrap="square">
            <a:spAutoFit/>
          </a:bodyPr>
          <a:lstStyle/>
          <a:p>
            <a:pPr marL="342900" indent="-342900">
              <a:buFont typeface="Arial" panose="020B0604020202020204" pitchFamily="34" charset="0"/>
              <a:buChar char="•"/>
            </a:pPr>
            <a:r>
              <a:rPr lang="en-US" sz="2100" dirty="0"/>
              <a:t>2x2 </a:t>
            </a:r>
            <a:r>
              <a:rPr lang="ja-JP" altLang="en-US" sz="2100" dirty="0"/>
              <a:t> </a:t>
            </a:r>
            <a:r>
              <a:rPr lang="en-US" sz="2100" dirty="0" smtClean="0"/>
              <a:t>2 </a:t>
            </a:r>
            <a:r>
              <a:rPr lang="en-US" sz="2100" dirty="0"/>
              <a:t>spatial streams</a:t>
            </a:r>
          </a:p>
          <a:p>
            <a:pPr marL="342900" indent="-342900">
              <a:buFont typeface="Arial" panose="020B0604020202020204" pitchFamily="34" charset="0"/>
              <a:buChar char="•"/>
            </a:pPr>
            <a:r>
              <a:rPr lang="en-US" sz="2100" dirty="0"/>
              <a:t>DC </a:t>
            </a:r>
            <a:r>
              <a:rPr lang="ja-JP" altLang="en-US" sz="2100" dirty="0"/>
              <a:t>か</a:t>
            </a:r>
            <a:r>
              <a:rPr lang="en-US" sz="2100" dirty="0" smtClean="0"/>
              <a:t> </a:t>
            </a:r>
            <a:r>
              <a:rPr lang="en-US" sz="2100" dirty="0" err="1" smtClean="0"/>
              <a:t>PoE</a:t>
            </a:r>
            <a:r>
              <a:rPr lang="ja-JP" altLang="en-US" sz="2100" dirty="0"/>
              <a:t>（</a:t>
            </a:r>
            <a:r>
              <a:rPr lang="en-US" sz="2100" dirty="0" smtClean="0"/>
              <a:t>.3at</a:t>
            </a:r>
            <a:r>
              <a:rPr lang="ja-JP" altLang="en-US" sz="2100" dirty="0" smtClean="0"/>
              <a:t>）パワーオプション</a:t>
            </a:r>
            <a:endParaRPr lang="en-US" sz="2100" dirty="0"/>
          </a:p>
          <a:p>
            <a:pPr marL="342900" indent="-342900">
              <a:buFont typeface="Arial" panose="020B0604020202020204" pitchFamily="34" charset="0"/>
              <a:buChar char="•"/>
            </a:pPr>
            <a:r>
              <a:rPr lang="ja-JP" altLang="en-US" sz="2100" dirty="0"/>
              <a:t>ロープロファイル　外付けアンテナ</a:t>
            </a:r>
            <a:endParaRPr lang="en-US" altLang="ja-JP" sz="2400" dirty="0"/>
          </a:p>
          <a:p>
            <a:pPr marL="346472" lvl="1" indent="-172641">
              <a:buFont typeface="Arial" panose="020B0604020202020204" pitchFamily="34" charset="0"/>
              <a:buChar char="•"/>
            </a:pPr>
            <a:r>
              <a:rPr lang="en-US" sz="1500" dirty="0" smtClean="0"/>
              <a:t>Flexible </a:t>
            </a:r>
            <a:r>
              <a:rPr lang="en-US" sz="1500" dirty="0"/>
              <a:t>Antenna Port </a:t>
            </a:r>
            <a:r>
              <a:rPr lang="ja-JP" altLang="en-US" sz="1500" dirty="0" smtClean="0"/>
              <a:t>サポート</a:t>
            </a:r>
            <a:endParaRPr lang="en-US" altLang="ja-JP" sz="1500" dirty="0" smtClean="0"/>
          </a:p>
          <a:p>
            <a:pPr marL="346472" lvl="1" indent="-172641">
              <a:buFont typeface="Arial" panose="020B0604020202020204" pitchFamily="34" charset="0"/>
              <a:buChar char="•"/>
            </a:pPr>
            <a:r>
              <a:rPr lang="ja-JP" altLang="en-US" sz="1500" dirty="0" smtClean="0"/>
              <a:t>既存の</a:t>
            </a:r>
            <a:r>
              <a:rPr lang="en-US" sz="1500" dirty="0" smtClean="0"/>
              <a:t>Cisco </a:t>
            </a:r>
            <a:r>
              <a:rPr lang="en-US" sz="1500" dirty="0"/>
              <a:t>outdoor antenna </a:t>
            </a:r>
            <a:r>
              <a:rPr lang="ja-JP" altLang="en-US" sz="1500" dirty="0" smtClean="0"/>
              <a:t>ポートフォリオのサポート</a:t>
            </a:r>
            <a:endParaRPr lang="en-US" sz="1500" b="1" dirty="0"/>
          </a:p>
          <a:p>
            <a:pPr marL="342900" indent="-342900">
              <a:buFont typeface="Arial" panose="020B0604020202020204" pitchFamily="34" charset="0"/>
              <a:buChar char="•"/>
            </a:pPr>
            <a:r>
              <a:rPr lang="ja-JP" altLang="en-US" sz="2100" dirty="0" smtClean="0"/>
              <a:t>ユースケース</a:t>
            </a:r>
            <a:r>
              <a:rPr lang="en-US" sz="2100" dirty="0" smtClean="0"/>
              <a:t>: </a:t>
            </a:r>
            <a:endParaRPr lang="en-US" sz="2100" dirty="0"/>
          </a:p>
          <a:p>
            <a:pPr marL="346472" lvl="1" indent="-172641">
              <a:buFont typeface="Arial" panose="020B0604020202020204" pitchFamily="34" charset="0"/>
              <a:buChar char="•"/>
            </a:pPr>
            <a:r>
              <a:rPr lang="en-US" sz="1500" dirty="0"/>
              <a:t>Outdoor </a:t>
            </a:r>
            <a:r>
              <a:rPr lang="en-US" sz="1500" dirty="0" smtClean="0"/>
              <a:t>/hotspots </a:t>
            </a:r>
            <a:r>
              <a:rPr lang="ja-JP" altLang="en-US" sz="1500" dirty="0" smtClean="0"/>
              <a:t>でカバレッジエリアを</a:t>
            </a:r>
            <a:endParaRPr lang="en-US" altLang="ja-JP" sz="1500" dirty="0" smtClean="0"/>
          </a:p>
          <a:p>
            <a:pPr marL="173831" lvl="1"/>
            <a:r>
              <a:rPr lang="ja-JP" altLang="en-US" sz="1500" dirty="0"/>
              <a:t>　 コントロール</a:t>
            </a:r>
            <a:r>
              <a:rPr lang="ja-JP" altLang="en-US" sz="1500" dirty="0" smtClean="0"/>
              <a:t>したい場合</a:t>
            </a:r>
            <a:endParaRPr lang="en-US" altLang="ja-JP" sz="1500" dirty="0" smtClean="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sz="2100" b="1" dirty="0">
                <a:solidFill>
                  <a:schemeClr val="bg1"/>
                </a:solidFill>
              </a:rPr>
              <a:t>Next-Generation Wave 2 802.11ac Outdoor Access Point</a:t>
            </a:r>
          </a:p>
        </p:txBody>
      </p:sp>
      <p:grpSp>
        <p:nvGrpSpPr>
          <p:cNvPr id="18" name="Group 17"/>
          <p:cNvGrpSpPr/>
          <p:nvPr/>
        </p:nvGrpSpPr>
        <p:grpSpPr>
          <a:xfrm>
            <a:off x="937991" y="1898932"/>
            <a:ext cx="1852446" cy="1011893"/>
            <a:chOff x="7947322" y="668593"/>
            <a:chExt cx="2469928" cy="134919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47322" y="668593"/>
              <a:ext cx="1079353" cy="134919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3690" y="668593"/>
              <a:ext cx="1053560" cy="1316950"/>
            </a:xfrm>
            <a:prstGeom prst="rect">
              <a:avLst/>
            </a:prstGeom>
          </p:spPr>
        </p:pic>
      </p:grpSp>
    </p:spTree>
    <p:extLst>
      <p:ext uri="{BB962C8B-B14F-4D97-AF65-F5344CB8AC3E}">
        <p14:creationId xmlns:p14="http://schemas.microsoft.com/office/powerpoint/2010/main" val="4211680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4" y="341898"/>
            <a:ext cx="8909656" cy="731647"/>
          </a:xfrm>
        </p:spPr>
        <p:txBody>
          <a:bodyPr/>
          <a:lstStyle/>
          <a:p>
            <a:pPr defTabSz="914240">
              <a:defRPr/>
            </a:pPr>
            <a:r>
              <a:rPr lang="en-US" sz="3000" spc="-100" dirty="0"/>
              <a:t>Cisco Aironet 1562D Series Access Point </a:t>
            </a:r>
            <a:br>
              <a:rPr lang="en-US" sz="3000" spc="-100" dirty="0"/>
            </a:br>
            <a:r>
              <a:rPr lang="ja-JP" altLang="en-US" sz="2700" spc="-100" dirty="0" smtClean="0"/>
              <a:t>指向性アンテナタイプ</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471836" y="1378683"/>
            <a:ext cx="4440351" cy="2400657"/>
          </a:xfrm>
          <a:prstGeom prst="rect">
            <a:avLst/>
          </a:prstGeom>
        </p:spPr>
        <p:txBody>
          <a:bodyPr wrap="square">
            <a:spAutoFit/>
          </a:bodyPr>
          <a:lstStyle/>
          <a:p>
            <a:pPr marL="342900" indent="-342900">
              <a:buFont typeface="Arial" panose="020B0604020202020204" pitchFamily="34" charset="0"/>
              <a:buChar char="•"/>
            </a:pPr>
            <a:r>
              <a:rPr lang="en-US" sz="2100" dirty="0"/>
              <a:t>2x2 </a:t>
            </a:r>
            <a:r>
              <a:rPr lang="en-US" sz="2100" dirty="0" smtClean="0"/>
              <a:t> </a:t>
            </a:r>
            <a:r>
              <a:rPr lang="en-US" sz="2100" dirty="0"/>
              <a:t>2 spatial streams</a:t>
            </a:r>
          </a:p>
          <a:p>
            <a:pPr marL="342900" indent="-342900">
              <a:buFont typeface="Arial" panose="020B0604020202020204" pitchFamily="34" charset="0"/>
              <a:buChar char="•"/>
            </a:pPr>
            <a:r>
              <a:rPr lang="en-US" sz="2100" dirty="0"/>
              <a:t>DC </a:t>
            </a:r>
            <a:r>
              <a:rPr lang="ja-JP" altLang="en-US" sz="2100" dirty="0"/>
              <a:t>か</a:t>
            </a:r>
            <a:r>
              <a:rPr lang="en-US" sz="2100" dirty="0" err="1" smtClean="0"/>
              <a:t>PoE</a:t>
            </a:r>
            <a:r>
              <a:rPr lang="en-US" sz="2100" dirty="0"/>
              <a:t>(.3at) </a:t>
            </a:r>
            <a:r>
              <a:rPr lang="ja-JP" altLang="en-US" sz="2100" dirty="0" smtClean="0"/>
              <a:t>パワーオプション</a:t>
            </a:r>
            <a:endParaRPr lang="en-US" sz="2100" dirty="0"/>
          </a:p>
          <a:p>
            <a:pPr marL="342900" indent="-342900">
              <a:buFont typeface="Arial" panose="020B0604020202020204" pitchFamily="34" charset="0"/>
              <a:buChar char="•"/>
            </a:pPr>
            <a:r>
              <a:rPr lang="ja-JP" altLang="en-US" sz="2100" dirty="0"/>
              <a:t>ロープロファイル　</a:t>
            </a:r>
            <a:endParaRPr lang="en-US" altLang="ja-JP" sz="2100" dirty="0"/>
          </a:p>
          <a:p>
            <a:pPr marL="342900" indent="-342900">
              <a:buFont typeface="Arial" panose="020B0604020202020204" pitchFamily="34" charset="0"/>
              <a:buChar char="•"/>
            </a:pPr>
            <a:r>
              <a:rPr lang="ja-JP" altLang="en-US" sz="2100" dirty="0" smtClean="0"/>
              <a:t>内蔵指向性アンテナ</a:t>
            </a:r>
            <a:endParaRPr lang="en-US" altLang="ja-JP" sz="2400" dirty="0"/>
          </a:p>
          <a:p>
            <a:pPr marL="346472" lvl="1" indent="-172641">
              <a:buFont typeface="Arial" panose="020B0604020202020204" pitchFamily="34" charset="0"/>
              <a:buChar char="•"/>
            </a:pPr>
            <a:r>
              <a:rPr lang="en-US" sz="1500" dirty="0" smtClean="0"/>
              <a:t>9 </a:t>
            </a:r>
            <a:r>
              <a:rPr lang="en-US" sz="1500" dirty="0" err="1"/>
              <a:t>dBi</a:t>
            </a:r>
            <a:r>
              <a:rPr lang="en-US" sz="1500" dirty="0"/>
              <a:t> (2.4 GHz) </a:t>
            </a:r>
            <a:r>
              <a:rPr lang="ja-JP" altLang="en-US" sz="1500" dirty="0" err="1"/>
              <a:t>、</a:t>
            </a:r>
            <a:r>
              <a:rPr lang="en-US" sz="1500" dirty="0" smtClean="0"/>
              <a:t>10 </a:t>
            </a:r>
            <a:r>
              <a:rPr lang="en-US" sz="1500" dirty="0" err="1"/>
              <a:t>dBi</a:t>
            </a:r>
            <a:r>
              <a:rPr lang="en-US" sz="1500" dirty="0"/>
              <a:t> (5 GHz</a:t>
            </a:r>
            <a:r>
              <a:rPr lang="en-US" sz="1500" dirty="0" smtClean="0"/>
              <a:t>)</a:t>
            </a:r>
            <a:endParaRPr lang="en-US" sz="1500" dirty="0"/>
          </a:p>
          <a:p>
            <a:pPr marL="342900" indent="-342900">
              <a:buFont typeface="Arial" panose="020B0604020202020204" pitchFamily="34" charset="0"/>
              <a:buChar char="•"/>
            </a:pPr>
            <a:r>
              <a:rPr lang="ja-JP" altLang="en-US" sz="2100" dirty="0" smtClean="0"/>
              <a:t>ユースケース</a:t>
            </a:r>
            <a:r>
              <a:rPr lang="en-US" sz="2100" dirty="0" smtClean="0"/>
              <a:t>: </a:t>
            </a:r>
            <a:endParaRPr lang="en-US" sz="2100" dirty="0"/>
          </a:p>
          <a:p>
            <a:pPr marL="346472" lvl="1" indent="-172641">
              <a:buFont typeface="Arial" panose="020B0604020202020204" pitchFamily="34" charset="0"/>
              <a:buChar char="•"/>
            </a:pPr>
            <a:r>
              <a:rPr lang="ja-JP" altLang="en-US" sz="1500" dirty="0" smtClean="0"/>
              <a:t>アウトドアで高密度な環境</a:t>
            </a:r>
            <a:endParaRPr lang="en-US" sz="1500" dirty="0"/>
          </a:p>
          <a:p>
            <a:pPr marL="346472" lvl="1" indent="-172641">
              <a:buFont typeface="Arial" panose="020B0604020202020204" pitchFamily="34" charset="0"/>
              <a:buChar char="•"/>
            </a:pPr>
            <a:r>
              <a:rPr lang="ja-JP" altLang="en-US" sz="1500" dirty="0" smtClean="0"/>
              <a:t>ポイント</a:t>
            </a:r>
            <a:r>
              <a:rPr lang="en-US" altLang="ja-JP" sz="1500" dirty="0" smtClean="0"/>
              <a:t>‐</a:t>
            </a:r>
            <a:r>
              <a:rPr lang="ja-JP" altLang="en-US" sz="1500" dirty="0" smtClean="0"/>
              <a:t>ポイント　ブリッジ</a:t>
            </a:r>
            <a:endParaRPr lang="en-US" sz="1500" dirty="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sz="2100" b="1" dirty="0">
                <a:solidFill>
                  <a:schemeClr val="bg1"/>
                </a:solidFill>
              </a:rPr>
              <a:t>Next-Generation Wave 2 802.11ac Outdoor Access Point</a:t>
            </a:r>
          </a:p>
        </p:txBody>
      </p:sp>
      <p:grpSp>
        <p:nvGrpSpPr>
          <p:cNvPr id="18" name="Group 17"/>
          <p:cNvGrpSpPr/>
          <p:nvPr/>
        </p:nvGrpSpPr>
        <p:grpSpPr>
          <a:xfrm>
            <a:off x="835720" y="1893178"/>
            <a:ext cx="1845670" cy="1052303"/>
            <a:chOff x="7990805" y="668593"/>
            <a:chExt cx="2460893" cy="140307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90805" y="668593"/>
              <a:ext cx="1122456" cy="140307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46932" y="668593"/>
              <a:ext cx="1104766" cy="1380958"/>
            </a:xfrm>
            <a:prstGeom prst="rect">
              <a:avLst/>
            </a:prstGeom>
          </p:spPr>
        </p:pic>
      </p:grpSp>
    </p:spTree>
    <p:extLst>
      <p:ext uri="{BB962C8B-B14F-4D97-AF65-F5344CB8AC3E}">
        <p14:creationId xmlns:p14="http://schemas.microsoft.com/office/powerpoint/2010/main" val="7290928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129" y="161639"/>
            <a:ext cx="8345488" cy="731837"/>
          </a:xfrm>
        </p:spPr>
        <p:txBody>
          <a:bodyPr/>
          <a:lstStyle/>
          <a:p>
            <a:r>
              <a:rPr lang="en-US" dirty="0" smtClean="0">
                <a:solidFill>
                  <a:srgbClr val="2968AF"/>
                </a:solidFill>
              </a:rPr>
              <a:t>AP-1562d Radiation Patterns 5 GHz</a:t>
            </a:r>
            <a:endParaRPr lang="en-US" dirty="0">
              <a:solidFill>
                <a:srgbClr val="2968AF"/>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101" y="893474"/>
            <a:ext cx="3640348" cy="368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817" y="893462"/>
            <a:ext cx="34194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8503" y="4409267"/>
            <a:ext cx="269557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横巻き 5"/>
          <p:cNvSpPr/>
          <p:nvPr/>
        </p:nvSpPr>
        <p:spPr>
          <a:xfrm>
            <a:off x="7540283" y="113018"/>
            <a:ext cx="1358159" cy="413668"/>
          </a:xfrm>
          <a:prstGeom prst="horizontalScroll">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参考資料</a:t>
            </a:r>
          </a:p>
        </p:txBody>
      </p:sp>
    </p:spTree>
    <p:extLst>
      <p:ext uri="{BB962C8B-B14F-4D97-AF65-F5344CB8AC3E}">
        <p14:creationId xmlns:p14="http://schemas.microsoft.com/office/powerpoint/2010/main" val="2360987786"/>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4" y="341898"/>
            <a:ext cx="8909656" cy="731647"/>
          </a:xfrm>
        </p:spPr>
        <p:txBody>
          <a:bodyPr/>
          <a:lstStyle/>
          <a:p>
            <a:pPr defTabSz="914240">
              <a:defRPr/>
            </a:pPr>
            <a:r>
              <a:rPr lang="en-US" sz="3000" spc="-100" dirty="0"/>
              <a:t>Cisco Aironet 1562PS Series Access Point </a:t>
            </a:r>
            <a:br>
              <a:rPr lang="en-US" sz="3000" spc="-100" dirty="0"/>
            </a:br>
            <a:r>
              <a:rPr lang="en-US" sz="2700" spc="-100" dirty="0"/>
              <a:t>4.9GHz </a:t>
            </a:r>
            <a:r>
              <a:rPr lang="ja-JP" altLang="en-US" sz="2700" spc="-100" dirty="0" smtClean="0"/>
              <a:t>パブリックセーフティ</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471836" y="1280191"/>
            <a:ext cx="4568697" cy="2539157"/>
          </a:xfrm>
          <a:prstGeom prst="rect">
            <a:avLst/>
          </a:prstGeom>
        </p:spPr>
        <p:txBody>
          <a:bodyPr wrap="square">
            <a:spAutoFit/>
          </a:bodyPr>
          <a:lstStyle/>
          <a:p>
            <a:pPr marL="342900" indent="-342900">
              <a:buFont typeface="Arial" panose="020B0604020202020204" pitchFamily="34" charset="0"/>
              <a:buChar char="•"/>
            </a:pPr>
            <a:r>
              <a:rPr lang="en-US" sz="2100" dirty="0"/>
              <a:t>2x2 </a:t>
            </a:r>
            <a:r>
              <a:rPr lang="en-US" sz="2100" dirty="0" smtClean="0"/>
              <a:t>2 </a:t>
            </a:r>
            <a:r>
              <a:rPr lang="en-US" sz="2100" dirty="0"/>
              <a:t>spatial streams</a:t>
            </a:r>
          </a:p>
          <a:p>
            <a:pPr marL="346472" lvl="1" indent="-172641">
              <a:buFont typeface="Arial" panose="020B0604020202020204" pitchFamily="34" charset="0"/>
              <a:buChar char="•"/>
            </a:pPr>
            <a:r>
              <a:rPr lang="en-US" sz="1500" dirty="0"/>
              <a:t>2.4 GHz </a:t>
            </a:r>
            <a:r>
              <a:rPr lang="ja-JP" altLang="en-US" sz="1500" dirty="0"/>
              <a:t>と</a:t>
            </a:r>
            <a:r>
              <a:rPr lang="en-US" sz="1500" dirty="0" smtClean="0"/>
              <a:t> </a:t>
            </a:r>
            <a:r>
              <a:rPr lang="en-US" sz="1500" dirty="0"/>
              <a:t>4.9 GHz </a:t>
            </a:r>
            <a:r>
              <a:rPr lang="ja-JP" altLang="en-US" sz="1500" dirty="0"/>
              <a:t>ラジオ</a:t>
            </a:r>
            <a:endParaRPr lang="en-US" sz="1500" dirty="0"/>
          </a:p>
          <a:p>
            <a:pPr marL="342900" indent="-342900">
              <a:buFont typeface="Arial" panose="020B0604020202020204" pitchFamily="34" charset="0"/>
              <a:buChar char="•"/>
            </a:pPr>
            <a:r>
              <a:rPr lang="en-US" sz="2100" dirty="0"/>
              <a:t>DC </a:t>
            </a:r>
            <a:r>
              <a:rPr lang="ja-JP" altLang="en-US" sz="2100" dirty="0"/>
              <a:t>か</a:t>
            </a:r>
            <a:r>
              <a:rPr lang="en-US" sz="2100" dirty="0" err="1" smtClean="0"/>
              <a:t>PoE</a:t>
            </a:r>
            <a:r>
              <a:rPr lang="en-US" sz="2100" dirty="0"/>
              <a:t>(.3at) </a:t>
            </a:r>
            <a:r>
              <a:rPr lang="ja-JP" altLang="en-US" sz="2100" dirty="0" smtClean="0"/>
              <a:t>パワーオプション</a:t>
            </a:r>
            <a:endParaRPr lang="en-US" sz="2100" dirty="0"/>
          </a:p>
          <a:p>
            <a:pPr marL="342900" indent="-342900">
              <a:buFont typeface="Arial" panose="020B0604020202020204" pitchFamily="34" charset="0"/>
              <a:buChar char="•"/>
            </a:pPr>
            <a:r>
              <a:rPr lang="ja-JP" altLang="en-US" sz="2100" dirty="0"/>
              <a:t>ロープロファイル　</a:t>
            </a:r>
            <a:r>
              <a:rPr lang="ja-JP" altLang="en-US" sz="2100" dirty="0" smtClean="0"/>
              <a:t>外</a:t>
            </a:r>
            <a:r>
              <a:rPr lang="ja-JP" altLang="en-US" sz="2100" dirty="0"/>
              <a:t>付</a:t>
            </a:r>
            <a:r>
              <a:rPr lang="ja-JP" altLang="en-US" sz="2100" dirty="0" smtClean="0"/>
              <a:t>けアンテナ</a:t>
            </a:r>
            <a:endParaRPr lang="en-US" altLang="ja-JP" sz="2400" dirty="0"/>
          </a:p>
          <a:p>
            <a:pPr marL="346472" lvl="1" indent="-172641">
              <a:buFont typeface="Arial" panose="020B0604020202020204" pitchFamily="34" charset="0"/>
              <a:buChar char="•"/>
            </a:pPr>
            <a:r>
              <a:rPr lang="en-US" altLang="ja-JP" sz="1500" dirty="0"/>
              <a:t>Flexible Antenna Port </a:t>
            </a:r>
            <a:r>
              <a:rPr lang="ja-JP" altLang="en-US" sz="1500" dirty="0"/>
              <a:t>サポート</a:t>
            </a:r>
            <a:endParaRPr lang="en-US" altLang="ja-JP" sz="1500" dirty="0"/>
          </a:p>
          <a:p>
            <a:pPr marL="346472" lvl="1" indent="-172641">
              <a:buFont typeface="Arial" panose="020B0604020202020204" pitchFamily="34" charset="0"/>
              <a:buChar char="•"/>
            </a:pPr>
            <a:r>
              <a:rPr lang="ja-JP" altLang="en-US" sz="1500" dirty="0"/>
              <a:t>既存の</a:t>
            </a:r>
            <a:r>
              <a:rPr lang="en-US" altLang="ja-JP" sz="1500" dirty="0"/>
              <a:t>Cisco outdoor antenna </a:t>
            </a:r>
            <a:r>
              <a:rPr lang="ja-JP" altLang="en-US" sz="1500" dirty="0"/>
              <a:t>ポートフォリオのサポート</a:t>
            </a:r>
            <a:endParaRPr lang="en-US" altLang="ja-JP" sz="1500" b="1" dirty="0"/>
          </a:p>
          <a:p>
            <a:pPr marL="342900" indent="-342900">
              <a:buFont typeface="Arial" panose="020B0604020202020204" pitchFamily="34" charset="0"/>
              <a:buChar char="•"/>
            </a:pPr>
            <a:r>
              <a:rPr lang="ja-JP" altLang="en-US" sz="2100" dirty="0" smtClean="0"/>
              <a:t>ユースケース</a:t>
            </a:r>
            <a:r>
              <a:rPr lang="en-US" sz="2100" dirty="0" smtClean="0"/>
              <a:t>: </a:t>
            </a:r>
            <a:endParaRPr lang="en-US" sz="2100" dirty="0"/>
          </a:p>
          <a:p>
            <a:pPr marL="346472" lvl="2" indent="-172641">
              <a:buFont typeface="Arial" panose="020B0604020202020204" pitchFamily="34" charset="0"/>
              <a:buChar char="•"/>
            </a:pPr>
            <a:r>
              <a:rPr lang="ja-JP" altLang="en-US" sz="1500" dirty="0" smtClean="0"/>
              <a:t>パブリックセーフティ</a:t>
            </a:r>
            <a:r>
              <a:rPr lang="en-US" sz="1500" dirty="0" smtClean="0"/>
              <a:t> </a:t>
            </a:r>
            <a:r>
              <a:rPr lang="ja-JP" altLang="en-US" sz="1500" dirty="0" smtClean="0"/>
              <a:t>（市町村、消防</a:t>
            </a:r>
            <a:r>
              <a:rPr lang="en-US" altLang="ja-JP" sz="1500" dirty="0" smtClean="0"/>
              <a:t>/</a:t>
            </a:r>
            <a:r>
              <a:rPr lang="ja-JP" altLang="en-US" sz="1500" dirty="0" smtClean="0"/>
              <a:t>警察など</a:t>
            </a:r>
            <a:r>
              <a:rPr lang="ja-JP" altLang="en-US" sz="1500" dirty="0"/>
              <a:t>）</a:t>
            </a:r>
            <a:endParaRPr lang="en-US" sz="1500" b="1" dirty="0"/>
          </a:p>
        </p:txBody>
      </p:sp>
      <p:grpSp>
        <p:nvGrpSpPr>
          <p:cNvPr id="5" name="Group 4"/>
          <p:cNvGrpSpPr/>
          <p:nvPr/>
        </p:nvGrpSpPr>
        <p:grpSpPr>
          <a:xfrm>
            <a:off x="1191" y="4486620"/>
            <a:ext cx="9141619" cy="656881"/>
            <a:chOff x="0" y="5982159"/>
            <a:chExt cx="12188825" cy="875841"/>
          </a:xfrm>
          <a:solidFill>
            <a:schemeClr val="accent1"/>
          </a:solidFill>
        </p:grpSpPr>
        <p:sp>
          <p:nvSpPr>
            <p:cNvPr id="4" name="Rectangle 3"/>
            <p:cNvSpPr/>
            <p:nvPr/>
          </p:nvSpPr>
          <p:spPr>
            <a:xfrm>
              <a:off x="0" y="5982159"/>
              <a:ext cx="12188825" cy="8758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1112705" y="6158470"/>
              <a:ext cx="9827046" cy="553997"/>
            </a:xfrm>
            <a:prstGeom prst="rect">
              <a:avLst/>
            </a:prstGeom>
            <a:grpFill/>
          </p:spPr>
          <p:txBody>
            <a:bodyPr wrap="square" rtlCol="0">
              <a:spAutoFit/>
            </a:bodyPr>
            <a:lstStyle/>
            <a:p>
              <a:r>
                <a:rPr lang="en-US" sz="2100" b="1" dirty="0">
                  <a:solidFill>
                    <a:schemeClr val="bg1"/>
                  </a:solidFill>
                </a:rPr>
                <a:t>Next-Generation Wave 2 802.11ac Outdoor Access Point</a:t>
              </a:r>
            </a:p>
          </p:txBody>
        </p:sp>
      </p:grpSp>
      <p:grpSp>
        <p:nvGrpSpPr>
          <p:cNvPr id="18" name="Group 17"/>
          <p:cNvGrpSpPr/>
          <p:nvPr/>
        </p:nvGrpSpPr>
        <p:grpSpPr>
          <a:xfrm>
            <a:off x="937991" y="1898932"/>
            <a:ext cx="1852446" cy="1011893"/>
            <a:chOff x="7947322" y="668593"/>
            <a:chExt cx="2469928" cy="134919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47322" y="668593"/>
              <a:ext cx="1079353" cy="134919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3690" y="668593"/>
              <a:ext cx="1053560" cy="1316950"/>
            </a:xfrm>
            <a:prstGeom prst="rect">
              <a:avLst/>
            </a:prstGeom>
          </p:spPr>
        </p:pic>
      </p:grpSp>
    </p:spTree>
    <p:extLst>
      <p:ext uri="{BB962C8B-B14F-4D97-AF65-F5344CB8AC3E}">
        <p14:creationId xmlns:p14="http://schemas.microsoft.com/office/powerpoint/2010/main" val="1412483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44030" y="181039"/>
            <a:ext cx="8805004" cy="465534"/>
          </a:xfrm>
          <a:prstGeom prst="rect">
            <a:avLst/>
          </a:prstGeom>
        </p:spPr>
        <p:txBody>
          <a:bodyPr vert="horz" lIns="82279" tIns="45710" rIns="82279" bIns="45710" rtlCol="0" anchor="b" anchorCtr="0">
            <a:noAutofit/>
          </a:bodyPr>
          <a:lstStyle/>
          <a:p>
            <a:pPr defTabSz="914202">
              <a:lnSpc>
                <a:spcPct val="80000"/>
              </a:lnSpc>
              <a:defRPr/>
            </a:pPr>
            <a:r>
              <a:rPr lang="en-US" altLang="ja-JP" sz="3600" spc="-100" dirty="0" smtClean="0">
                <a:latin typeface="+mn-ea"/>
                <a:ea typeface="+mn-ea"/>
                <a:cs typeface="+mj-cs"/>
              </a:rPr>
              <a:t>AP1560</a:t>
            </a:r>
            <a:r>
              <a:rPr lang="ja-JP" altLang="en-US" sz="3600" spc="-100" dirty="0" smtClean="0">
                <a:latin typeface="+mn-ea"/>
                <a:ea typeface="+mn-ea"/>
                <a:cs typeface="+mj-cs"/>
              </a:rPr>
              <a:t>概観</a:t>
            </a:r>
            <a:endParaRPr lang="en-US" spc="-100" dirty="0">
              <a:latin typeface="+mn-ea"/>
              <a:ea typeface="+mn-ea"/>
              <a:cs typeface="+mj-cs"/>
            </a:endParaRPr>
          </a:p>
        </p:txBody>
      </p:sp>
      <p:sp>
        <p:nvSpPr>
          <p:cNvPr id="13" name="Rectangle 3"/>
          <p:cNvSpPr txBox="1">
            <a:spLocks noChangeArrowheads="1"/>
          </p:cNvSpPr>
          <p:nvPr/>
        </p:nvSpPr>
        <p:spPr bwMode="auto">
          <a:xfrm>
            <a:off x="6580582" y="3311734"/>
            <a:ext cx="1285421" cy="460200"/>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rmAutofit fontScale="85000" lnSpcReduction="10000"/>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DC Power</a:t>
            </a:r>
            <a:br>
              <a:rPr lang="en-US" sz="1200" dirty="0">
                <a:solidFill>
                  <a:srgbClr val="000000"/>
                </a:solidFill>
              </a:rPr>
            </a:br>
            <a:r>
              <a:rPr lang="en-US" sz="1200" dirty="0">
                <a:solidFill>
                  <a:srgbClr val="000000"/>
                </a:solidFill>
              </a:rPr>
              <a:t>48 V (42 V – 57 V)</a:t>
            </a:r>
          </a:p>
        </p:txBody>
      </p:sp>
      <p:sp>
        <p:nvSpPr>
          <p:cNvPr id="17" name="Rectangle 3"/>
          <p:cNvSpPr txBox="1">
            <a:spLocks noChangeArrowheads="1"/>
          </p:cNvSpPr>
          <p:nvPr/>
        </p:nvSpPr>
        <p:spPr bwMode="auto">
          <a:xfrm>
            <a:off x="7533296" y="2942248"/>
            <a:ext cx="727870"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Ground</a:t>
            </a:r>
          </a:p>
        </p:txBody>
      </p:sp>
      <p:sp>
        <p:nvSpPr>
          <p:cNvPr id="19" name="Rectangle 3"/>
          <p:cNvSpPr txBox="1">
            <a:spLocks noChangeArrowheads="1"/>
          </p:cNvSpPr>
          <p:nvPr/>
        </p:nvSpPr>
        <p:spPr bwMode="auto">
          <a:xfrm>
            <a:off x="7751595" y="2577844"/>
            <a:ext cx="1055899"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SN Label</a:t>
            </a:r>
          </a:p>
        </p:txBody>
      </p:sp>
      <p:sp>
        <p:nvSpPr>
          <p:cNvPr id="20" name="Text Box 8"/>
          <p:cNvSpPr txBox="1">
            <a:spLocks noChangeArrowheads="1"/>
          </p:cNvSpPr>
          <p:nvPr/>
        </p:nvSpPr>
        <p:spPr bwMode="auto">
          <a:xfrm>
            <a:off x="2389790" y="3024495"/>
            <a:ext cx="1035404" cy="45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07" tIns="41052" rIns="82107" bIns="41052">
            <a:spAutoFit/>
          </a:bodyPr>
          <a:lstStyle>
            <a:lvl1pPr marL="168275" indent="-168275" defTabSz="814388" eaLnBrk="0" hangingPunct="0">
              <a:defRPr kumimoji="1">
                <a:solidFill>
                  <a:schemeClr val="tx1"/>
                </a:solidFill>
                <a:latin typeface="Arial" charset="0"/>
                <a:ea typeface="PMingLiU" pitchFamily="18" charset="-120"/>
              </a:defRPr>
            </a:lvl1pPr>
            <a:lvl2pPr marL="742950" indent="-285750" defTabSz="814388" eaLnBrk="0" hangingPunct="0">
              <a:defRPr kumimoji="1">
                <a:solidFill>
                  <a:schemeClr val="tx1"/>
                </a:solidFill>
                <a:latin typeface="Arial" charset="0"/>
                <a:ea typeface="PMingLiU" pitchFamily="18" charset="-120"/>
              </a:defRPr>
            </a:lvl2pPr>
            <a:lvl3pPr marL="1143000" indent="-228600" defTabSz="814388" eaLnBrk="0" hangingPunct="0">
              <a:defRPr kumimoji="1">
                <a:solidFill>
                  <a:schemeClr val="tx1"/>
                </a:solidFill>
                <a:latin typeface="Arial" charset="0"/>
                <a:ea typeface="PMingLiU" pitchFamily="18" charset="-120"/>
              </a:defRPr>
            </a:lvl3pPr>
            <a:lvl4pPr marL="1600200" indent="-228600" defTabSz="814388" eaLnBrk="0" hangingPunct="0">
              <a:defRPr kumimoji="1">
                <a:solidFill>
                  <a:schemeClr val="tx1"/>
                </a:solidFill>
                <a:latin typeface="Arial" charset="0"/>
                <a:ea typeface="PMingLiU" pitchFamily="18" charset="-120"/>
              </a:defRPr>
            </a:lvl4pPr>
            <a:lvl5pPr marL="2057400" indent="-228600" defTabSz="814388" eaLnBrk="0" hangingPunct="0">
              <a:defRPr kumimoji="1">
                <a:solidFill>
                  <a:schemeClr val="tx1"/>
                </a:solidFill>
                <a:latin typeface="Arial" charset="0"/>
                <a:ea typeface="PMingLiU" pitchFamily="18" charset="-120"/>
              </a:defRPr>
            </a:lvl5pPr>
            <a:lvl6pPr marL="2514600" indent="-228600" defTabSz="814388"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defTabSz="814388"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defTabSz="814388"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defTabSz="814388"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r>
              <a:rPr lang="en-US" altLang="zh-TW" sz="1200" dirty="0">
                <a:solidFill>
                  <a:srgbClr val="000000"/>
                </a:solidFill>
                <a:latin typeface="+mj-lt"/>
                <a:ea typeface="+mn-ea"/>
              </a:rPr>
              <a:t>Solar Shield</a:t>
            </a:r>
          </a:p>
          <a:p>
            <a:pPr eaLnBrk="1" hangingPunct="1"/>
            <a:r>
              <a:rPr lang="ja-JP" altLang="en-US" sz="1200" dirty="0" smtClean="0">
                <a:solidFill>
                  <a:srgbClr val="000000"/>
                </a:solidFill>
                <a:latin typeface="+mj-lt"/>
                <a:ea typeface="+mn-ea"/>
              </a:rPr>
              <a:t>固定用</a:t>
            </a:r>
            <a:endParaRPr lang="en-US" altLang="zh-TW" sz="1200" dirty="0">
              <a:solidFill>
                <a:srgbClr val="000000"/>
              </a:solidFill>
              <a:latin typeface="+mj-lt"/>
              <a:ea typeface="+mn-ea"/>
            </a:endParaRPr>
          </a:p>
        </p:txBody>
      </p:sp>
      <p:sp>
        <p:nvSpPr>
          <p:cNvPr id="25" name="Rectangle 3"/>
          <p:cNvSpPr txBox="1">
            <a:spLocks noChangeArrowheads="1"/>
          </p:cNvSpPr>
          <p:nvPr/>
        </p:nvSpPr>
        <p:spPr bwMode="auto">
          <a:xfrm>
            <a:off x="5022719" y="3781700"/>
            <a:ext cx="1420615"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PoE-In; WAN Port</a:t>
            </a:r>
            <a:br>
              <a:rPr lang="en-US" sz="1200" dirty="0">
                <a:solidFill>
                  <a:srgbClr val="000000"/>
                </a:solidFill>
              </a:rPr>
            </a:br>
            <a:endParaRPr lang="en-US" sz="1200" dirty="0">
              <a:solidFill>
                <a:srgbClr val="000000"/>
              </a:solidFill>
            </a:endParaRPr>
          </a:p>
        </p:txBody>
      </p:sp>
      <p:sp>
        <p:nvSpPr>
          <p:cNvPr id="29" name="Rectangle 3"/>
          <p:cNvSpPr txBox="1">
            <a:spLocks noChangeArrowheads="1"/>
          </p:cNvSpPr>
          <p:nvPr/>
        </p:nvSpPr>
        <p:spPr bwMode="auto">
          <a:xfrm>
            <a:off x="3552099" y="3718287"/>
            <a:ext cx="806295"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SFP Port</a:t>
            </a:r>
          </a:p>
        </p:txBody>
      </p:sp>
      <p:sp>
        <p:nvSpPr>
          <p:cNvPr id="38" name="Rectangle 3"/>
          <p:cNvSpPr txBox="1">
            <a:spLocks noChangeArrowheads="1"/>
          </p:cNvSpPr>
          <p:nvPr/>
        </p:nvSpPr>
        <p:spPr bwMode="auto">
          <a:xfrm>
            <a:off x="2185999" y="1796381"/>
            <a:ext cx="1420298"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ja-JP" altLang="en-US" sz="1200" dirty="0" smtClean="0">
                <a:solidFill>
                  <a:srgbClr val="000000"/>
                </a:solidFill>
              </a:rPr>
              <a:t>コンソール</a:t>
            </a:r>
            <a:endParaRPr lang="en-US" sz="1200" dirty="0">
              <a:solidFill>
                <a:srgbClr val="000000"/>
              </a:solidFill>
            </a:endParaRPr>
          </a:p>
        </p:txBody>
      </p:sp>
      <p:sp>
        <p:nvSpPr>
          <p:cNvPr id="35" name="Rectangle 3"/>
          <p:cNvSpPr txBox="1">
            <a:spLocks noChangeArrowheads="1"/>
          </p:cNvSpPr>
          <p:nvPr/>
        </p:nvSpPr>
        <p:spPr bwMode="auto">
          <a:xfrm>
            <a:off x="4598297" y="3469496"/>
            <a:ext cx="806295" cy="201626"/>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LED</a:t>
            </a:r>
            <a:endParaRPr lang="en-US" sz="1125" dirty="0">
              <a:solidFill>
                <a:srgbClr val="000000"/>
              </a:solidFill>
            </a:endParaRPr>
          </a:p>
        </p:txBody>
      </p:sp>
      <p:sp>
        <p:nvSpPr>
          <p:cNvPr id="30" name="Rectangle 3"/>
          <p:cNvSpPr txBox="1">
            <a:spLocks noChangeArrowheads="1"/>
          </p:cNvSpPr>
          <p:nvPr/>
        </p:nvSpPr>
        <p:spPr bwMode="auto">
          <a:xfrm>
            <a:off x="2317911" y="788228"/>
            <a:ext cx="1063942" cy="557978"/>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Antenna </a:t>
            </a:r>
            <a:r>
              <a:rPr lang="en-US" sz="1200" dirty="0" err="1">
                <a:solidFill>
                  <a:srgbClr val="000000"/>
                </a:solidFill>
              </a:rPr>
              <a:t>FlexPort</a:t>
            </a:r>
            <a:r>
              <a:rPr lang="en-US" sz="1200" dirty="0">
                <a:solidFill>
                  <a:srgbClr val="000000"/>
                </a:solidFill>
              </a:rPr>
              <a:t> Connectors</a:t>
            </a:r>
          </a:p>
        </p:txBody>
      </p:sp>
      <p:pic>
        <p:nvPicPr>
          <p:cNvPr id="3" name="Picture 2"/>
          <p:cNvPicPr>
            <a:picLocks noChangeAspect="1"/>
          </p:cNvPicPr>
          <p:nvPr/>
        </p:nvPicPr>
        <p:blipFill>
          <a:blip r:embed="rId3"/>
          <a:stretch>
            <a:fillRect/>
          </a:stretch>
        </p:blipFill>
        <p:spPr>
          <a:xfrm>
            <a:off x="441063" y="733198"/>
            <a:ext cx="1410082" cy="3686600"/>
          </a:xfrm>
          <a:prstGeom prst="rect">
            <a:avLst/>
          </a:prstGeom>
        </p:spPr>
      </p:pic>
      <p:cxnSp>
        <p:nvCxnSpPr>
          <p:cNvPr id="11" name="Straight Arrow Connector 10"/>
          <p:cNvCxnSpPr/>
          <p:nvPr/>
        </p:nvCxnSpPr>
        <p:spPr>
          <a:xfrm flipH="1" flipV="1">
            <a:off x="1400793" y="817124"/>
            <a:ext cx="959122" cy="26994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8" idx="1"/>
          </p:cNvCxnSpPr>
          <p:nvPr/>
        </p:nvCxnSpPr>
        <p:spPr>
          <a:xfrm flipH="1">
            <a:off x="1015300" y="1897194"/>
            <a:ext cx="1170698" cy="1080855"/>
          </a:xfrm>
          <a:prstGeom prst="straightConnector1">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0" idx="1"/>
          </p:cNvCxnSpPr>
          <p:nvPr/>
        </p:nvCxnSpPr>
        <p:spPr>
          <a:xfrm flipH="1">
            <a:off x="1389368" y="3250614"/>
            <a:ext cx="1000422" cy="270609"/>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0" idx="1"/>
          </p:cNvCxnSpPr>
          <p:nvPr/>
        </p:nvCxnSpPr>
        <p:spPr>
          <a:xfrm flipH="1" flipV="1">
            <a:off x="1365006" y="2882842"/>
            <a:ext cx="1024784" cy="367772"/>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0" idx="1"/>
          </p:cNvCxnSpPr>
          <p:nvPr/>
        </p:nvCxnSpPr>
        <p:spPr>
          <a:xfrm flipH="1" flipV="1">
            <a:off x="1400794" y="2197724"/>
            <a:ext cx="988996" cy="105289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3"/>
          <p:cNvSpPr txBox="1">
            <a:spLocks noChangeArrowheads="1"/>
          </p:cNvSpPr>
          <p:nvPr/>
        </p:nvSpPr>
        <p:spPr bwMode="auto">
          <a:xfrm>
            <a:off x="2279487" y="4005160"/>
            <a:ext cx="1063942" cy="557978"/>
          </a:xfrm>
          <a:prstGeom prst="rect">
            <a:avLst/>
          </a:prstGeom>
          <a:noFill/>
          <a:ln w="9525">
            <a:noFill/>
            <a:miter lim="800000"/>
            <a:headEnd/>
            <a:tailEnd/>
          </a:ln>
        </p:spPr>
        <p:txBody>
          <a:bodyPr vert="horz" wrap="square" lIns="91420" tIns="45710" rIns="91420" bIns="45710" numCol="1" anchor="t" anchorCtr="0" compatLnSpc="1">
            <a:prstTxWarp prst="textNoShape">
              <a:avLst/>
            </a:prstTxWarp>
            <a:noAutofit/>
          </a:bodyPr>
          <a:lstStyle>
            <a:lvl1pPr marL="228600" indent="-228600" algn="l" rtl="0" fontAlgn="base">
              <a:lnSpc>
                <a:spcPct val="95000"/>
              </a:lnSpc>
              <a:spcBef>
                <a:spcPts val="1438"/>
              </a:spcBef>
              <a:spcAft>
                <a:spcPct val="0"/>
              </a:spcAft>
              <a:buClr>
                <a:schemeClr val="tx2"/>
              </a:buClr>
              <a:buSzPct val="90000"/>
              <a:buFont typeface="Arial" charset="0"/>
              <a:buChar char="•"/>
              <a:defRPr lang="en-US" sz="2800" kern="1200">
                <a:solidFill>
                  <a:srgbClr val="546568"/>
                </a:solidFill>
                <a:latin typeface="+mj-lt"/>
                <a:ea typeface="+mn-ea"/>
                <a:cs typeface="+mn-cs"/>
              </a:defRPr>
            </a:lvl1pPr>
            <a:lvl2pPr marL="406400" algn="l" rtl="0" fontAlgn="base">
              <a:lnSpc>
                <a:spcPct val="95000"/>
              </a:lnSpc>
              <a:spcBef>
                <a:spcPts val="838"/>
              </a:spcBef>
              <a:spcAft>
                <a:spcPct val="0"/>
              </a:spcAft>
              <a:buClr>
                <a:schemeClr val="tx2"/>
              </a:buClr>
              <a:defRPr lang="en-US" sz="2400" kern="1200">
                <a:solidFill>
                  <a:srgbClr val="546568"/>
                </a:solidFill>
                <a:latin typeface="+mj-lt"/>
                <a:ea typeface="+mn-ea"/>
                <a:cs typeface="+mn-cs"/>
              </a:defRPr>
            </a:lvl2pPr>
            <a:lvl3pPr marL="571500" indent="-1588" algn="l" rtl="0" fontAlgn="base">
              <a:lnSpc>
                <a:spcPct val="95000"/>
              </a:lnSpc>
              <a:spcBef>
                <a:spcPts val="838"/>
              </a:spcBef>
              <a:spcAft>
                <a:spcPct val="0"/>
              </a:spcAft>
              <a:buFont typeface="Arial" charset="0"/>
              <a:defRPr lang="en-US" sz="2000" kern="1200">
                <a:solidFill>
                  <a:srgbClr val="546568"/>
                </a:solidFill>
                <a:latin typeface="+mj-lt"/>
                <a:ea typeface="+mn-ea"/>
                <a:cs typeface="+mn-cs"/>
              </a:defRPr>
            </a:lvl3pPr>
            <a:lvl4pPr marL="688975"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4pPr>
            <a:lvl5pPr marL="801688" algn="l" rtl="0" fontAlgn="base">
              <a:lnSpc>
                <a:spcPct val="95000"/>
              </a:lnSpc>
              <a:spcBef>
                <a:spcPts val="838"/>
              </a:spcBef>
              <a:spcAft>
                <a:spcPct val="0"/>
              </a:spcAft>
              <a:buFont typeface="Arial" charset="0"/>
              <a:defRPr lang="en-US" sz="1800" kern="120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a:r>
              <a:rPr lang="en-US" sz="1200" dirty="0">
                <a:solidFill>
                  <a:srgbClr val="000000"/>
                </a:solidFill>
              </a:rPr>
              <a:t>Antenna </a:t>
            </a:r>
            <a:r>
              <a:rPr lang="en-US" sz="1200" dirty="0" err="1">
                <a:solidFill>
                  <a:srgbClr val="000000"/>
                </a:solidFill>
              </a:rPr>
              <a:t>FlexPort</a:t>
            </a:r>
            <a:r>
              <a:rPr lang="en-US" sz="1200" dirty="0">
                <a:solidFill>
                  <a:srgbClr val="000000"/>
                </a:solidFill>
              </a:rPr>
              <a:t> Connectors</a:t>
            </a:r>
          </a:p>
        </p:txBody>
      </p:sp>
      <p:cxnSp>
        <p:nvCxnSpPr>
          <p:cNvPr id="46" name="Straight Arrow Connector 45"/>
          <p:cNvCxnSpPr>
            <a:stCxn id="44" idx="1"/>
          </p:cNvCxnSpPr>
          <p:nvPr/>
        </p:nvCxnSpPr>
        <p:spPr>
          <a:xfrm flipH="1">
            <a:off x="1400793" y="4284149"/>
            <a:ext cx="878694" cy="5618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4"/>
          <a:stretch>
            <a:fillRect/>
          </a:stretch>
        </p:blipFill>
        <p:spPr>
          <a:xfrm>
            <a:off x="3975271" y="318981"/>
            <a:ext cx="3445706" cy="2791127"/>
          </a:xfrm>
          <a:prstGeom prst="rect">
            <a:avLst/>
          </a:prstGeom>
        </p:spPr>
      </p:pic>
      <p:cxnSp>
        <p:nvCxnSpPr>
          <p:cNvPr id="54" name="Straight Arrow Connector 53"/>
          <p:cNvCxnSpPr/>
          <p:nvPr/>
        </p:nvCxnSpPr>
        <p:spPr>
          <a:xfrm flipV="1">
            <a:off x="4037967" y="3049891"/>
            <a:ext cx="601914" cy="69602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5" idx="0"/>
          </p:cNvCxnSpPr>
          <p:nvPr/>
        </p:nvCxnSpPr>
        <p:spPr>
          <a:xfrm flipH="1" flipV="1">
            <a:off x="5469776" y="3049891"/>
            <a:ext cx="263251" cy="7318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3" idx="1"/>
          </p:cNvCxnSpPr>
          <p:nvPr/>
        </p:nvCxnSpPr>
        <p:spPr>
          <a:xfrm flipH="1" flipV="1">
            <a:off x="6443333" y="2859932"/>
            <a:ext cx="137249" cy="68190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7" idx="1"/>
          </p:cNvCxnSpPr>
          <p:nvPr/>
        </p:nvCxnSpPr>
        <p:spPr>
          <a:xfrm flipH="1" flipV="1">
            <a:off x="6983219" y="2340638"/>
            <a:ext cx="550077" cy="7024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9" idx="1"/>
          </p:cNvCxnSpPr>
          <p:nvPr/>
        </p:nvCxnSpPr>
        <p:spPr>
          <a:xfrm flipH="1" flipV="1">
            <a:off x="7056176" y="2042809"/>
            <a:ext cx="695418" cy="6358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5" idx="0"/>
          </p:cNvCxnSpPr>
          <p:nvPr/>
        </p:nvCxnSpPr>
        <p:spPr>
          <a:xfrm flipV="1">
            <a:off x="5001444" y="2942247"/>
            <a:ext cx="106769" cy="5272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185999" y="2196708"/>
            <a:ext cx="614271" cy="261610"/>
          </a:xfrm>
          <a:prstGeom prst="rect">
            <a:avLst/>
          </a:prstGeom>
          <a:noFill/>
        </p:spPr>
        <p:txBody>
          <a:bodyPr wrap="none" rtlCol="0">
            <a:spAutoFit/>
          </a:bodyPr>
          <a:lstStyle/>
          <a:p>
            <a:r>
              <a:rPr lang="ja-JP" altLang="en-US" sz="1100" dirty="0">
                <a:solidFill>
                  <a:srgbClr val="000000"/>
                </a:solidFill>
              </a:rPr>
              <a:t>リセット</a:t>
            </a:r>
            <a:endParaRPr lang="en-US" sz="1100" dirty="0">
              <a:solidFill>
                <a:srgbClr val="000000"/>
              </a:solidFill>
            </a:endParaRPr>
          </a:p>
        </p:txBody>
      </p:sp>
      <p:pic>
        <p:nvPicPr>
          <p:cNvPr id="2" name="図 1"/>
          <p:cNvPicPr>
            <a:picLocks noChangeAspect="1"/>
          </p:cNvPicPr>
          <p:nvPr/>
        </p:nvPicPr>
        <p:blipFill>
          <a:blip r:embed="rId5"/>
          <a:stretch>
            <a:fillRect/>
          </a:stretch>
        </p:blipFill>
        <p:spPr>
          <a:xfrm>
            <a:off x="7603015" y="167995"/>
            <a:ext cx="1315460" cy="1603517"/>
          </a:xfrm>
          <a:prstGeom prst="rect">
            <a:avLst/>
          </a:prstGeom>
        </p:spPr>
      </p:pic>
      <p:sp>
        <p:nvSpPr>
          <p:cNvPr id="31" name="Text Box 8"/>
          <p:cNvSpPr txBox="1">
            <a:spLocks noChangeArrowheads="1"/>
          </p:cNvSpPr>
          <p:nvPr/>
        </p:nvSpPr>
        <p:spPr bwMode="auto">
          <a:xfrm>
            <a:off x="7798088" y="1788557"/>
            <a:ext cx="1035404" cy="45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07" tIns="41052" rIns="82107" bIns="41052">
            <a:spAutoFit/>
          </a:bodyPr>
          <a:lstStyle>
            <a:lvl1pPr marL="168275" indent="-168275" defTabSz="814388" eaLnBrk="0" hangingPunct="0">
              <a:defRPr kumimoji="1">
                <a:solidFill>
                  <a:schemeClr val="tx1"/>
                </a:solidFill>
                <a:latin typeface="Arial" charset="0"/>
                <a:ea typeface="PMingLiU" pitchFamily="18" charset="-120"/>
              </a:defRPr>
            </a:lvl1pPr>
            <a:lvl2pPr marL="742950" indent="-285750" defTabSz="814388" eaLnBrk="0" hangingPunct="0">
              <a:defRPr kumimoji="1">
                <a:solidFill>
                  <a:schemeClr val="tx1"/>
                </a:solidFill>
                <a:latin typeface="Arial" charset="0"/>
                <a:ea typeface="PMingLiU" pitchFamily="18" charset="-120"/>
              </a:defRPr>
            </a:lvl2pPr>
            <a:lvl3pPr marL="1143000" indent="-228600" defTabSz="814388" eaLnBrk="0" hangingPunct="0">
              <a:defRPr kumimoji="1">
                <a:solidFill>
                  <a:schemeClr val="tx1"/>
                </a:solidFill>
                <a:latin typeface="Arial" charset="0"/>
                <a:ea typeface="PMingLiU" pitchFamily="18" charset="-120"/>
              </a:defRPr>
            </a:lvl3pPr>
            <a:lvl4pPr marL="1600200" indent="-228600" defTabSz="814388" eaLnBrk="0" hangingPunct="0">
              <a:defRPr kumimoji="1">
                <a:solidFill>
                  <a:schemeClr val="tx1"/>
                </a:solidFill>
                <a:latin typeface="Arial" charset="0"/>
                <a:ea typeface="PMingLiU" pitchFamily="18" charset="-120"/>
              </a:defRPr>
            </a:lvl4pPr>
            <a:lvl5pPr marL="2057400" indent="-228600" defTabSz="814388" eaLnBrk="0" hangingPunct="0">
              <a:defRPr kumimoji="1">
                <a:solidFill>
                  <a:schemeClr val="tx1"/>
                </a:solidFill>
                <a:latin typeface="Arial" charset="0"/>
                <a:ea typeface="PMingLiU" pitchFamily="18" charset="-120"/>
              </a:defRPr>
            </a:lvl5pPr>
            <a:lvl6pPr marL="2514600" indent="-228600" defTabSz="814388"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defTabSz="814388"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defTabSz="814388"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defTabSz="814388"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r>
              <a:rPr lang="en-US" altLang="zh-TW" sz="1200" dirty="0">
                <a:solidFill>
                  <a:srgbClr val="000000"/>
                </a:solidFill>
                <a:latin typeface="+mj-lt"/>
                <a:ea typeface="+mn-ea"/>
              </a:rPr>
              <a:t>Solar </a:t>
            </a:r>
            <a:r>
              <a:rPr lang="en-US" altLang="zh-TW" sz="1200" dirty="0" smtClean="0">
                <a:solidFill>
                  <a:srgbClr val="000000"/>
                </a:solidFill>
                <a:latin typeface="+mj-lt"/>
                <a:ea typeface="+mn-ea"/>
              </a:rPr>
              <a:t>Shield</a:t>
            </a:r>
          </a:p>
          <a:p>
            <a:pPr eaLnBrk="1" hangingPunct="1"/>
            <a:r>
              <a:rPr lang="ja-JP" altLang="en-US" sz="1200" dirty="0" smtClean="0">
                <a:solidFill>
                  <a:srgbClr val="000000"/>
                </a:solidFill>
                <a:latin typeface="+mj-lt"/>
                <a:ea typeface="+mn-ea"/>
              </a:rPr>
              <a:t>ペイント可能</a:t>
            </a:r>
            <a:endParaRPr lang="en-US" altLang="zh-TW" sz="1200" dirty="0">
              <a:solidFill>
                <a:srgbClr val="000000"/>
              </a:solidFill>
              <a:latin typeface="+mj-lt"/>
              <a:ea typeface="+mn-ea"/>
            </a:endParaRPr>
          </a:p>
        </p:txBody>
      </p:sp>
      <p:cxnSp>
        <p:nvCxnSpPr>
          <p:cNvPr id="32" name="Straight Arrow Connector 33"/>
          <p:cNvCxnSpPr/>
          <p:nvPr/>
        </p:nvCxnSpPr>
        <p:spPr>
          <a:xfrm flipH="1">
            <a:off x="1015300" y="2364121"/>
            <a:ext cx="1170698" cy="1080855"/>
          </a:xfrm>
          <a:prstGeom prst="straightConnector1">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002943"/>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6509" y="711353"/>
            <a:ext cx="5584259" cy="2734331"/>
          </a:xfrm>
          <a:prstGeom prst="rect">
            <a:avLst/>
          </a:prstGeom>
        </p:spPr>
      </p:pic>
      <p:sp>
        <p:nvSpPr>
          <p:cNvPr id="5" name="Title 4"/>
          <p:cNvSpPr>
            <a:spLocks noGrp="1"/>
          </p:cNvSpPr>
          <p:nvPr>
            <p:ph type="title"/>
          </p:nvPr>
        </p:nvSpPr>
        <p:spPr>
          <a:xfrm>
            <a:off x="307623" y="248999"/>
            <a:ext cx="8323532" cy="435713"/>
          </a:xfrm>
        </p:spPr>
        <p:txBody>
          <a:bodyPr/>
          <a:lstStyle/>
          <a:p>
            <a:pPr>
              <a:tabLst>
                <a:tab pos="2174404" algn="l"/>
                <a:tab pos="4172634" algn="l"/>
              </a:tabLst>
            </a:pPr>
            <a:r>
              <a:rPr lang="en-US" altLang="ja-JP" dirty="0" smtClean="0"/>
              <a:t>AP1560</a:t>
            </a:r>
            <a:r>
              <a:rPr lang="ja-JP" altLang="en-US" dirty="0"/>
              <a:t> </a:t>
            </a:r>
            <a:r>
              <a:rPr lang="en-US" dirty="0" smtClean="0"/>
              <a:t>SFP </a:t>
            </a:r>
            <a:r>
              <a:rPr lang="ja-JP" altLang="en-US" dirty="0"/>
              <a:t>サポート</a:t>
            </a:r>
            <a:endParaRPr lang="en-US" dirty="0"/>
          </a:p>
        </p:txBody>
      </p:sp>
      <p:sp>
        <p:nvSpPr>
          <p:cNvPr id="2" name="TextBox 1"/>
          <p:cNvSpPr txBox="1"/>
          <p:nvPr/>
        </p:nvSpPr>
        <p:spPr>
          <a:xfrm>
            <a:off x="1225501" y="3666348"/>
            <a:ext cx="6668818" cy="1169551"/>
          </a:xfrm>
          <a:prstGeom prst="rect">
            <a:avLst/>
          </a:prstGeom>
          <a:noFill/>
        </p:spPr>
        <p:txBody>
          <a:bodyPr wrap="square" rtlCol="0">
            <a:spAutoFit/>
          </a:bodyPr>
          <a:lstStyle/>
          <a:p>
            <a:pPr marL="214313" indent="-214313">
              <a:buFont typeface="Arial" panose="020B0604020202020204" pitchFamily="34" charset="0"/>
              <a:buChar char="•"/>
            </a:pPr>
            <a:r>
              <a:rPr lang="ja-JP" altLang="en-US" sz="1400" dirty="0" smtClean="0">
                <a:solidFill>
                  <a:srgbClr val="00B050"/>
                </a:solidFill>
                <a:latin typeface="+mn-ea"/>
                <a:ea typeface="+mn-ea"/>
              </a:rPr>
              <a:t>インフラからアクセスポイントまでの距離を延長可能</a:t>
            </a:r>
            <a:endParaRPr lang="en-US" altLang="ja-JP" sz="1400" dirty="0" smtClean="0">
              <a:solidFill>
                <a:srgbClr val="00B050"/>
              </a:solidFill>
              <a:latin typeface="+mn-ea"/>
              <a:ea typeface="+mn-ea"/>
            </a:endParaRPr>
          </a:p>
          <a:p>
            <a:pPr marL="214313" indent="-214313">
              <a:buFont typeface="Arial" panose="020B0604020202020204" pitchFamily="34" charset="0"/>
              <a:buChar char="•"/>
            </a:pPr>
            <a:r>
              <a:rPr lang="en-US" altLang="ja-JP" sz="1400" dirty="0" smtClean="0">
                <a:latin typeface="+mn-ea"/>
                <a:ea typeface="+mn-ea"/>
              </a:rPr>
              <a:t>SFP</a:t>
            </a:r>
            <a:r>
              <a:rPr lang="ja-JP" altLang="en-US" sz="1400" dirty="0" smtClean="0">
                <a:latin typeface="+mn-ea"/>
                <a:ea typeface="+mn-ea"/>
              </a:rPr>
              <a:t>が挿入されている場合、</a:t>
            </a:r>
            <a:r>
              <a:rPr lang="en-US" altLang="ja-JP" sz="1400" dirty="0" smtClean="0">
                <a:latin typeface="+mn-ea"/>
                <a:ea typeface="+mn-ea"/>
              </a:rPr>
              <a:t>RJ45</a:t>
            </a:r>
            <a:r>
              <a:rPr lang="ja-JP" altLang="en-US" sz="1400" dirty="0" smtClean="0">
                <a:latin typeface="+mn-ea"/>
                <a:ea typeface="+mn-ea"/>
              </a:rPr>
              <a:t>ポートは自動的に無効化されます</a:t>
            </a:r>
            <a:endParaRPr lang="en-US" altLang="ja-JP" sz="1400" dirty="0" smtClean="0">
              <a:latin typeface="+mn-ea"/>
              <a:ea typeface="+mn-ea"/>
            </a:endParaRPr>
          </a:p>
          <a:p>
            <a:pPr marL="214313" indent="-214313">
              <a:buFont typeface="Arial" panose="020B0604020202020204" pitchFamily="34" charset="0"/>
              <a:buChar char="•"/>
            </a:pPr>
            <a:r>
              <a:rPr lang="en-US" altLang="ja-JP" sz="1400" dirty="0" smtClean="0">
                <a:latin typeface="+mn-ea"/>
                <a:ea typeface="+mn-ea"/>
              </a:rPr>
              <a:t>SFP</a:t>
            </a:r>
            <a:r>
              <a:rPr lang="ja-JP" altLang="en-US" sz="1400" dirty="0" smtClean="0">
                <a:latin typeface="+mn-ea"/>
                <a:ea typeface="+mn-ea"/>
              </a:rPr>
              <a:t>利用時は</a:t>
            </a:r>
            <a:r>
              <a:rPr lang="en-US" sz="1400" dirty="0" smtClean="0">
                <a:latin typeface="+mn-ea"/>
                <a:ea typeface="+mn-ea"/>
              </a:rPr>
              <a:t>AIR-PWRADPT-RGD1</a:t>
            </a:r>
            <a:r>
              <a:rPr lang="ja-JP" altLang="en-US" sz="1400" dirty="0" smtClean="0">
                <a:latin typeface="+mn-ea"/>
                <a:ea typeface="+mn-ea"/>
              </a:rPr>
              <a:t>をご利用ください</a:t>
            </a:r>
            <a:endParaRPr lang="en-US" altLang="ja-JP" sz="1400" dirty="0" smtClean="0">
              <a:latin typeface="+mn-ea"/>
              <a:ea typeface="+mn-ea"/>
            </a:endParaRPr>
          </a:p>
          <a:p>
            <a:pPr marL="214313" indent="-214313">
              <a:buFont typeface="Arial" panose="020B0604020202020204" pitchFamily="34" charset="0"/>
              <a:buChar char="•"/>
            </a:pPr>
            <a:r>
              <a:rPr lang="en-US" altLang="ja-JP" sz="1400" dirty="0" smtClean="0">
                <a:latin typeface="+mn-ea"/>
                <a:ea typeface="+mn-ea"/>
              </a:rPr>
              <a:t>SFP</a:t>
            </a:r>
            <a:r>
              <a:rPr lang="ja-JP" altLang="en-US" sz="1400" dirty="0" smtClean="0">
                <a:latin typeface="+mn-ea"/>
                <a:ea typeface="+mn-ea"/>
              </a:rPr>
              <a:t>オプショナルキット</a:t>
            </a:r>
            <a:r>
              <a:rPr lang="en-US" altLang="ja-JP" sz="1400" dirty="0" smtClean="0">
                <a:latin typeface="+mn-ea"/>
                <a:ea typeface="+mn-ea"/>
              </a:rPr>
              <a:t>AIR-ACC15-SFP-GLD=</a:t>
            </a:r>
            <a:r>
              <a:rPr lang="ja-JP" altLang="en-US" sz="1400" dirty="0" smtClean="0">
                <a:latin typeface="+mn-ea"/>
                <a:ea typeface="+mn-ea"/>
              </a:rPr>
              <a:t>が必要です</a:t>
            </a:r>
            <a:endParaRPr lang="en-US" altLang="ja-JP" sz="1400" dirty="0" smtClean="0">
              <a:latin typeface="+mn-ea"/>
              <a:ea typeface="+mn-ea"/>
            </a:endParaRPr>
          </a:p>
          <a:p>
            <a:pPr marL="214313" indent="-214313">
              <a:buFont typeface="Arial" panose="020B0604020202020204" pitchFamily="34" charset="0"/>
              <a:buChar char="•"/>
            </a:pPr>
            <a:r>
              <a:rPr lang="ja-JP" altLang="en-US" sz="1400" dirty="0" smtClean="0">
                <a:latin typeface="+mn-ea"/>
                <a:ea typeface="+mn-ea"/>
              </a:rPr>
              <a:t>サポートする</a:t>
            </a:r>
            <a:r>
              <a:rPr lang="en-US" altLang="ja-JP" sz="1400" dirty="0" smtClean="0">
                <a:latin typeface="+mn-ea"/>
                <a:ea typeface="+mn-ea"/>
              </a:rPr>
              <a:t>SFP</a:t>
            </a:r>
            <a:r>
              <a:rPr lang="ja-JP" altLang="en-US" sz="1400" dirty="0" smtClean="0">
                <a:latin typeface="+mn-ea"/>
                <a:ea typeface="+mn-ea"/>
              </a:rPr>
              <a:t>は、</a:t>
            </a:r>
            <a:r>
              <a:rPr lang="en-US" altLang="ja-JP" sz="1400" dirty="0" smtClean="0"/>
              <a:t>GLC-LX-SM-RGD</a:t>
            </a:r>
            <a:r>
              <a:rPr lang="ja-JP" altLang="en-US" sz="1400" dirty="0" err="1" smtClean="0"/>
              <a:t>、</a:t>
            </a:r>
            <a:r>
              <a:rPr lang="en-US" altLang="ja-JP" sz="1400" dirty="0" smtClean="0"/>
              <a:t>GLC-SX-MM-RGD</a:t>
            </a:r>
            <a:r>
              <a:rPr lang="ja-JP" altLang="en-US" sz="1400" dirty="0" err="1" smtClean="0"/>
              <a:t>、</a:t>
            </a:r>
            <a:r>
              <a:rPr lang="en-US" altLang="ja-JP" sz="1400" dirty="0"/>
              <a:t>GLC-T-RGD</a:t>
            </a:r>
            <a:endParaRPr lang="en-US" altLang="ja-JP" sz="1400" dirty="0" smtClean="0">
              <a:latin typeface="+mn-ea"/>
              <a:ea typeface="+mn-ea"/>
            </a:endParaRPr>
          </a:p>
        </p:txBody>
      </p:sp>
      <p:sp>
        <p:nvSpPr>
          <p:cNvPr id="4" name="TextBox 3"/>
          <p:cNvSpPr txBox="1"/>
          <p:nvPr/>
        </p:nvSpPr>
        <p:spPr>
          <a:xfrm>
            <a:off x="2515777" y="3280542"/>
            <a:ext cx="1847622" cy="369332"/>
          </a:xfrm>
          <a:prstGeom prst="rect">
            <a:avLst/>
          </a:prstGeom>
          <a:noFill/>
        </p:spPr>
        <p:txBody>
          <a:bodyPr wrap="none" rtlCol="0">
            <a:spAutoFit/>
          </a:bodyPr>
          <a:lstStyle/>
          <a:p>
            <a:r>
              <a:rPr lang="en-US" dirty="0" smtClean="0"/>
              <a:t>Optional SFP kit</a:t>
            </a:r>
            <a:endParaRPr lang="en-US" dirty="0"/>
          </a:p>
        </p:txBody>
      </p:sp>
      <p:cxnSp>
        <p:nvCxnSpPr>
          <p:cNvPr id="7" name="Straight Arrow Connector 6"/>
          <p:cNvCxnSpPr>
            <a:stCxn id="4" idx="1"/>
          </p:cNvCxnSpPr>
          <p:nvPr/>
        </p:nvCxnSpPr>
        <p:spPr>
          <a:xfrm flipH="1" flipV="1">
            <a:off x="1867254" y="3419042"/>
            <a:ext cx="648523" cy="461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559910" y="2468880"/>
            <a:ext cx="934110" cy="9501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583013"/>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5613">
            <a:off x="6420068" y="1162087"/>
            <a:ext cx="651299" cy="521174"/>
          </a:xfrm>
          <a:prstGeom prst="rect">
            <a:avLst/>
          </a:prstGeom>
        </p:spPr>
      </p:pic>
      <p:sp>
        <p:nvSpPr>
          <p:cNvPr id="2" name="Title 1"/>
          <p:cNvSpPr>
            <a:spLocks noGrp="1"/>
          </p:cNvSpPr>
          <p:nvPr>
            <p:ph type="title"/>
          </p:nvPr>
        </p:nvSpPr>
        <p:spPr>
          <a:xfrm>
            <a:off x="415421" y="231205"/>
            <a:ext cx="8143341" cy="628650"/>
          </a:xfrm>
        </p:spPr>
        <p:txBody>
          <a:bodyPr/>
          <a:lstStyle/>
          <a:p>
            <a:r>
              <a:rPr lang="en-US" altLang="ja-JP" dirty="0" smtClean="0"/>
              <a:t>AP1560E/PS</a:t>
            </a:r>
            <a:r>
              <a:rPr lang="ja-JP" altLang="en-US" dirty="0" smtClean="0"/>
              <a:t> フレキシブルアンテナポート</a:t>
            </a:r>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364" y="1619703"/>
            <a:ext cx="539894" cy="155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5613">
            <a:off x="5172618" y="1162087"/>
            <a:ext cx="651299" cy="52117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5613">
            <a:off x="5192915" y="2382442"/>
            <a:ext cx="651299" cy="521174"/>
          </a:xfrm>
          <a:prstGeom prst="rect">
            <a:avLst/>
          </a:prstGeom>
        </p:spPr>
      </p:pic>
      <p:sp>
        <p:nvSpPr>
          <p:cNvPr id="22" name="Rectangle 21"/>
          <p:cNvSpPr/>
          <p:nvPr/>
        </p:nvSpPr>
        <p:spPr>
          <a:xfrm>
            <a:off x="369396" y="3226575"/>
            <a:ext cx="8506784" cy="1304187"/>
          </a:xfrm>
          <a:prstGeom prst="rect">
            <a:avLst/>
          </a:prstGeom>
        </p:spPr>
        <p:txBody>
          <a:bodyPr wrap="square" lIns="91424" tIns="45712" rIns="91424" bIns="45712">
            <a:spAutoFit/>
          </a:bodyPr>
          <a:lstStyle/>
          <a:p>
            <a:pPr marL="171420" indent="-171420">
              <a:buClr>
                <a:schemeClr val="tx2"/>
              </a:buClr>
              <a:buFont typeface="Arial"/>
              <a:buChar char="•"/>
            </a:pPr>
            <a:r>
              <a:rPr lang="ja-JP" altLang="en-US" sz="1575" dirty="0" smtClean="0">
                <a:solidFill>
                  <a:srgbClr val="000000"/>
                </a:solidFill>
              </a:rPr>
              <a:t>フレキシブルアンテナポート</a:t>
            </a:r>
            <a:r>
              <a:rPr lang="en-US" sz="1575" dirty="0" smtClean="0">
                <a:solidFill>
                  <a:srgbClr val="000000"/>
                </a:solidFill>
              </a:rPr>
              <a:t> </a:t>
            </a:r>
            <a:r>
              <a:rPr lang="ja-JP" altLang="en-US" sz="1575" dirty="0" smtClean="0">
                <a:solidFill>
                  <a:srgbClr val="000000"/>
                </a:solidFill>
              </a:rPr>
              <a:t>は</a:t>
            </a:r>
            <a:r>
              <a:rPr lang="en-US" sz="1575" dirty="0" smtClean="0">
                <a:solidFill>
                  <a:srgbClr val="000000"/>
                </a:solidFill>
              </a:rPr>
              <a:t> </a:t>
            </a:r>
            <a:r>
              <a:rPr lang="en-US" sz="1575" dirty="0">
                <a:solidFill>
                  <a:srgbClr val="000000"/>
                </a:solidFill>
              </a:rPr>
              <a:t>dual-band </a:t>
            </a:r>
            <a:r>
              <a:rPr lang="ja-JP" altLang="en-US" sz="1575" dirty="0" err="1">
                <a:solidFill>
                  <a:srgbClr val="000000"/>
                </a:solidFill>
              </a:rPr>
              <a:t>、</a:t>
            </a:r>
            <a:r>
              <a:rPr lang="en-US" sz="1575" dirty="0" smtClean="0">
                <a:solidFill>
                  <a:srgbClr val="000000"/>
                </a:solidFill>
              </a:rPr>
              <a:t> </a:t>
            </a:r>
            <a:r>
              <a:rPr lang="en-US" sz="1575" dirty="0">
                <a:solidFill>
                  <a:srgbClr val="000000"/>
                </a:solidFill>
              </a:rPr>
              <a:t>single-band antennas </a:t>
            </a:r>
            <a:r>
              <a:rPr lang="ja-JP" altLang="en-US" sz="1575" dirty="0">
                <a:solidFill>
                  <a:srgbClr val="000000"/>
                </a:solidFill>
              </a:rPr>
              <a:t>の</a:t>
            </a:r>
            <a:r>
              <a:rPr lang="ja-JP" altLang="en-US" sz="1575" dirty="0" smtClean="0">
                <a:solidFill>
                  <a:srgbClr val="000000"/>
                </a:solidFill>
              </a:rPr>
              <a:t>アンテナをサポートします</a:t>
            </a:r>
            <a:endParaRPr lang="en-US" sz="1575" dirty="0">
              <a:solidFill>
                <a:srgbClr val="000000"/>
              </a:solidFill>
            </a:endParaRPr>
          </a:p>
          <a:p>
            <a:pPr marL="171420" indent="-171420">
              <a:buClr>
                <a:schemeClr val="tx2"/>
              </a:buClr>
              <a:buFont typeface="Arial"/>
              <a:buChar char="•"/>
            </a:pPr>
            <a:r>
              <a:rPr lang="en-US" altLang="ja-JP" sz="1575" dirty="0" smtClean="0">
                <a:solidFill>
                  <a:srgbClr val="000000"/>
                </a:solidFill>
              </a:rPr>
              <a:t>WLC</a:t>
            </a:r>
            <a:r>
              <a:rPr lang="ja-JP" altLang="en-US" sz="1575" dirty="0" smtClean="0">
                <a:solidFill>
                  <a:srgbClr val="000000"/>
                </a:solidFill>
              </a:rPr>
              <a:t>からソフトウェアで変更可能</a:t>
            </a:r>
            <a:endParaRPr lang="en-US" sz="1575" dirty="0">
              <a:solidFill>
                <a:srgbClr val="000000"/>
              </a:solidFill>
            </a:endParaRPr>
          </a:p>
          <a:p>
            <a:pPr marL="171420" indent="-171420">
              <a:buClr>
                <a:schemeClr val="tx2"/>
              </a:buClr>
              <a:buFont typeface="Arial"/>
              <a:buChar char="•"/>
            </a:pPr>
            <a:r>
              <a:rPr lang="en-US" sz="1575" dirty="0">
                <a:solidFill>
                  <a:srgbClr val="000000"/>
                </a:solidFill>
              </a:rPr>
              <a:t>Dual-band </a:t>
            </a:r>
            <a:r>
              <a:rPr lang="ja-JP" altLang="en-US" sz="1575" dirty="0">
                <a:solidFill>
                  <a:srgbClr val="000000"/>
                </a:solidFill>
              </a:rPr>
              <a:t>ポート</a:t>
            </a:r>
            <a:r>
              <a:rPr lang="ja-JP" altLang="en-US" sz="1575" dirty="0" smtClean="0">
                <a:solidFill>
                  <a:srgbClr val="000000"/>
                </a:solidFill>
              </a:rPr>
              <a:t>は筐体下側のアンテナポートに</a:t>
            </a:r>
            <a:r>
              <a:rPr lang="en-US" sz="1575" dirty="0" smtClean="0">
                <a:solidFill>
                  <a:srgbClr val="000000"/>
                </a:solidFill>
              </a:rPr>
              <a:t> </a:t>
            </a:r>
            <a:r>
              <a:rPr lang="en-US" sz="1575" dirty="0">
                <a:solidFill>
                  <a:srgbClr val="000000"/>
                </a:solidFill>
              </a:rPr>
              <a:t>dual-band </a:t>
            </a:r>
            <a:r>
              <a:rPr lang="en-US" sz="1575" dirty="0" err="1" smtClean="0">
                <a:solidFill>
                  <a:srgbClr val="000000"/>
                </a:solidFill>
              </a:rPr>
              <a:t>omni</a:t>
            </a:r>
            <a:r>
              <a:rPr lang="ja-JP" altLang="en-US" sz="1575" dirty="0">
                <a:solidFill>
                  <a:srgbClr val="000000"/>
                </a:solidFill>
              </a:rPr>
              <a:t> </a:t>
            </a:r>
            <a:r>
              <a:rPr lang="ja-JP" altLang="en-US" sz="1575" dirty="0" smtClean="0">
                <a:solidFill>
                  <a:srgbClr val="000000"/>
                </a:solidFill>
              </a:rPr>
              <a:t>アンテナか</a:t>
            </a:r>
            <a:r>
              <a:rPr lang="en-US" sz="1575" dirty="0" smtClean="0">
                <a:solidFill>
                  <a:srgbClr val="000000"/>
                </a:solidFill>
              </a:rPr>
              <a:t>directional </a:t>
            </a:r>
            <a:r>
              <a:rPr lang="ja-JP" altLang="en-US" sz="1575" dirty="0" smtClean="0">
                <a:solidFill>
                  <a:srgbClr val="000000"/>
                </a:solidFill>
              </a:rPr>
              <a:t>アンテナを接続</a:t>
            </a:r>
            <a:endParaRPr lang="en-US" sz="1575" dirty="0">
              <a:solidFill>
                <a:srgbClr val="000000"/>
              </a:solidFill>
            </a:endParaRPr>
          </a:p>
          <a:p>
            <a:pPr marL="171420" indent="-171420">
              <a:buClr>
                <a:schemeClr val="tx2"/>
              </a:buClr>
              <a:buFont typeface="Arial"/>
              <a:buChar char="•"/>
            </a:pPr>
            <a:r>
              <a:rPr lang="en-US" sz="1575" dirty="0">
                <a:solidFill>
                  <a:srgbClr val="000000"/>
                </a:solidFill>
              </a:rPr>
              <a:t>Single-band </a:t>
            </a:r>
            <a:r>
              <a:rPr lang="ja-JP" altLang="en-US" sz="1575" dirty="0">
                <a:solidFill>
                  <a:srgbClr val="000000"/>
                </a:solidFill>
              </a:rPr>
              <a:t>ポート</a:t>
            </a:r>
            <a:r>
              <a:rPr lang="ja-JP" altLang="en-US" sz="1575" dirty="0" smtClean="0">
                <a:solidFill>
                  <a:srgbClr val="000000"/>
                </a:solidFill>
              </a:rPr>
              <a:t>の場合</a:t>
            </a:r>
            <a:r>
              <a:rPr lang="en-US" sz="1575" dirty="0" smtClean="0">
                <a:solidFill>
                  <a:srgbClr val="000000"/>
                </a:solidFill>
              </a:rPr>
              <a:t> </a:t>
            </a:r>
            <a:r>
              <a:rPr lang="ja-JP" altLang="en-US" sz="1575" dirty="0" err="1" smtClean="0">
                <a:solidFill>
                  <a:srgbClr val="000000"/>
                </a:solidFill>
              </a:rPr>
              <a:t>、</a:t>
            </a:r>
            <a:r>
              <a:rPr lang="en-US" sz="1575" dirty="0" smtClean="0">
                <a:solidFill>
                  <a:srgbClr val="000000"/>
                </a:solidFill>
              </a:rPr>
              <a:t>2.4 </a:t>
            </a:r>
            <a:r>
              <a:rPr lang="en-US" sz="1575" dirty="0">
                <a:solidFill>
                  <a:srgbClr val="000000"/>
                </a:solidFill>
              </a:rPr>
              <a:t>GHz </a:t>
            </a:r>
            <a:r>
              <a:rPr lang="ja-JP" altLang="en-US" sz="1575" dirty="0">
                <a:solidFill>
                  <a:srgbClr val="000000"/>
                </a:solidFill>
              </a:rPr>
              <a:t>と</a:t>
            </a:r>
            <a:r>
              <a:rPr lang="en-US" sz="1575" dirty="0" smtClean="0">
                <a:solidFill>
                  <a:srgbClr val="000000"/>
                </a:solidFill>
              </a:rPr>
              <a:t> 5 </a:t>
            </a:r>
            <a:r>
              <a:rPr lang="en-US" sz="1575" dirty="0">
                <a:solidFill>
                  <a:srgbClr val="000000"/>
                </a:solidFill>
              </a:rPr>
              <a:t>GHz </a:t>
            </a:r>
            <a:r>
              <a:rPr lang="ja-JP" altLang="en-US" sz="1575" dirty="0" smtClean="0">
                <a:solidFill>
                  <a:srgbClr val="000000"/>
                </a:solidFill>
              </a:rPr>
              <a:t>のポートを分けて利用</a:t>
            </a:r>
            <a:endParaRPr lang="en-US" sz="1575" dirty="0">
              <a:solidFill>
                <a:srgbClr val="000000"/>
              </a:solidFill>
            </a:endParaRP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4051" y="1632404"/>
            <a:ext cx="538742" cy="77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Right Arrow 3"/>
          <p:cNvSpPr/>
          <p:nvPr/>
        </p:nvSpPr>
        <p:spPr>
          <a:xfrm>
            <a:off x="3530872" y="1587500"/>
            <a:ext cx="1231580" cy="723900"/>
          </a:xfrm>
          <a:prstGeom prst="lef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200" dirty="0"/>
              <a:t>SW Configure</a:t>
            </a:r>
          </a:p>
        </p:txBody>
      </p:sp>
      <p:sp>
        <p:nvSpPr>
          <p:cNvPr id="9" name="TextBox 8"/>
          <p:cNvSpPr txBox="1"/>
          <p:nvPr/>
        </p:nvSpPr>
        <p:spPr>
          <a:xfrm>
            <a:off x="2299293" y="2933701"/>
            <a:ext cx="1053826" cy="276983"/>
          </a:xfrm>
          <a:prstGeom prst="rect">
            <a:avLst/>
          </a:prstGeom>
          <a:noFill/>
        </p:spPr>
        <p:txBody>
          <a:bodyPr wrap="square" lIns="91424" tIns="45712" rIns="91424" bIns="45712" rtlCol="0">
            <a:spAutoFit/>
          </a:bodyPr>
          <a:lstStyle/>
          <a:p>
            <a:r>
              <a:rPr lang="en-US" sz="1200" dirty="0">
                <a:solidFill>
                  <a:srgbClr val="000000"/>
                </a:solidFill>
              </a:rPr>
              <a:t>2.4 &amp; 5GHz</a:t>
            </a:r>
          </a:p>
        </p:txBody>
      </p:sp>
      <p:sp>
        <p:nvSpPr>
          <p:cNvPr id="12" name="TextBox 11"/>
          <p:cNvSpPr txBox="1"/>
          <p:nvPr/>
        </p:nvSpPr>
        <p:spPr>
          <a:xfrm>
            <a:off x="5762317" y="2830625"/>
            <a:ext cx="763058" cy="276983"/>
          </a:xfrm>
          <a:prstGeom prst="rect">
            <a:avLst/>
          </a:prstGeom>
          <a:noFill/>
        </p:spPr>
        <p:txBody>
          <a:bodyPr wrap="square" lIns="91424" tIns="45712" rIns="91424" bIns="45712" rtlCol="0">
            <a:spAutoFit/>
          </a:bodyPr>
          <a:lstStyle/>
          <a:p>
            <a:r>
              <a:rPr lang="en-US" sz="1200" dirty="0">
                <a:solidFill>
                  <a:srgbClr val="000000"/>
                </a:solidFill>
              </a:rPr>
              <a:t>2.4 GHz</a:t>
            </a:r>
          </a:p>
        </p:txBody>
      </p:sp>
      <p:sp>
        <p:nvSpPr>
          <p:cNvPr id="13" name="TextBox 12"/>
          <p:cNvSpPr txBox="1"/>
          <p:nvPr/>
        </p:nvSpPr>
        <p:spPr>
          <a:xfrm>
            <a:off x="5872328" y="876299"/>
            <a:ext cx="837982" cy="276983"/>
          </a:xfrm>
          <a:prstGeom prst="rect">
            <a:avLst/>
          </a:prstGeom>
          <a:noFill/>
        </p:spPr>
        <p:txBody>
          <a:bodyPr wrap="square" lIns="91424" tIns="45712" rIns="91424" bIns="45712" rtlCol="0">
            <a:spAutoFit/>
          </a:bodyPr>
          <a:lstStyle/>
          <a:p>
            <a:r>
              <a:rPr lang="en-US" sz="1200" dirty="0">
                <a:solidFill>
                  <a:srgbClr val="000000"/>
                </a:solidFill>
              </a:rPr>
              <a:t>5 GHz</a:t>
            </a:r>
          </a:p>
        </p:txBody>
      </p:sp>
      <p:sp>
        <p:nvSpPr>
          <p:cNvPr id="14" name="TextBox 13"/>
          <p:cNvSpPr txBox="1"/>
          <p:nvPr/>
        </p:nvSpPr>
        <p:spPr>
          <a:xfrm>
            <a:off x="2488519" y="1188852"/>
            <a:ext cx="1053826" cy="276983"/>
          </a:xfrm>
          <a:prstGeom prst="rect">
            <a:avLst/>
          </a:prstGeom>
          <a:noFill/>
        </p:spPr>
        <p:txBody>
          <a:bodyPr wrap="square" lIns="91424" tIns="45712" rIns="91424" bIns="45712" rtlCol="0">
            <a:spAutoFit/>
          </a:bodyPr>
          <a:lstStyle/>
          <a:p>
            <a:r>
              <a:rPr lang="ja-JP" altLang="en-US" sz="1200" dirty="0">
                <a:solidFill>
                  <a:srgbClr val="000000"/>
                </a:solidFill>
              </a:rPr>
              <a:t>無効</a:t>
            </a:r>
            <a:endParaRPr lang="en-US" sz="1200" dirty="0">
              <a:solidFill>
                <a:srgbClr val="000000"/>
              </a:solidFill>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519" y="1451249"/>
            <a:ext cx="539894" cy="155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形吹き出し 2"/>
          <p:cNvSpPr/>
          <p:nvPr/>
        </p:nvSpPr>
        <p:spPr>
          <a:xfrm>
            <a:off x="956950" y="2024851"/>
            <a:ext cx="1150620" cy="292100"/>
          </a:xfrm>
          <a:prstGeom prst="wedgeEllipseCallout">
            <a:avLst>
              <a:gd name="adj1" fmla="val 86934"/>
              <a:gd name="adj2" fmla="val 5109"/>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rPr>
              <a:t>ポート</a:t>
            </a:r>
            <a:r>
              <a:rPr kumimoji="1" lang="en-US" altLang="ja-JP" sz="1050" dirty="0" smtClean="0">
                <a:solidFill>
                  <a:schemeClr val="tx1"/>
                </a:solidFill>
              </a:rPr>
              <a:t>1,2</a:t>
            </a:r>
            <a:endParaRPr kumimoji="1" lang="ja-JP" altLang="en-US" sz="1050" dirty="0" smtClean="0">
              <a:solidFill>
                <a:schemeClr val="tx1"/>
              </a:solidFill>
            </a:endParaRPr>
          </a:p>
        </p:txBody>
      </p:sp>
      <p:sp>
        <p:nvSpPr>
          <p:cNvPr id="16" name="円形吹き出し 15"/>
          <p:cNvSpPr/>
          <p:nvPr/>
        </p:nvSpPr>
        <p:spPr>
          <a:xfrm>
            <a:off x="972190" y="1316191"/>
            <a:ext cx="1150620" cy="292100"/>
          </a:xfrm>
          <a:prstGeom prst="wedgeEllipseCallout">
            <a:avLst>
              <a:gd name="adj1" fmla="val 86934"/>
              <a:gd name="adj2" fmla="val 5109"/>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rPr>
              <a:t>ポート</a:t>
            </a:r>
            <a:r>
              <a:rPr kumimoji="1" lang="en-US" altLang="ja-JP" sz="1050" dirty="0" smtClean="0">
                <a:solidFill>
                  <a:schemeClr val="tx1"/>
                </a:solidFill>
              </a:rPr>
              <a:t>3,4</a:t>
            </a:r>
            <a:endParaRPr kumimoji="1" lang="ja-JP" altLang="en-US" sz="1050" dirty="0" smtClean="0">
              <a:solidFill>
                <a:schemeClr val="tx1"/>
              </a:solidFill>
            </a:endParaRPr>
          </a:p>
        </p:txBody>
      </p:sp>
    </p:spTree>
    <p:extLst>
      <p:ext uri="{BB962C8B-B14F-4D97-AF65-F5344CB8AC3E}">
        <p14:creationId xmlns:p14="http://schemas.microsoft.com/office/powerpoint/2010/main" val="312712976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スムーズなローミングを行う為の規格</a:t>
            </a:r>
            <a:endParaRPr lang="ja-JP" altLang="en-US" dirty="0"/>
          </a:p>
        </p:txBody>
      </p:sp>
      <p:sp>
        <p:nvSpPr>
          <p:cNvPr id="4" name="楕円 3"/>
          <p:cNvSpPr>
            <a:spLocks noChangeAspect="1"/>
          </p:cNvSpPr>
          <p:nvPr/>
        </p:nvSpPr>
        <p:spPr>
          <a:xfrm>
            <a:off x="1030439" y="1822450"/>
            <a:ext cx="2016000" cy="2016000"/>
          </a:xfrm>
          <a:prstGeom prst="ellipse">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3200" dirty="0" smtClean="0">
                <a:solidFill>
                  <a:schemeClr val="bg1"/>
                </a:solidFill>
              </a:rPr>
              <a:t>802.11r</a:t>
            </a:r>
            <a:endParaRPr lang="en-US" altLang="ja-JP" sz="3200" dirty="0">
              <a:solidFill>
                <a:schemeClr val="bg1"/>
              </a:solidFill>
            </a:endParaRPr>
          </a:p>
        </p:txBody>
      </p:sp>
      <p:sp>
        <p:nvSpPr>
          <p:cNvPr id="5" name="楕円 4"/>
          <p:cNvSpPr>
            <a:spLocks noChangeAspect="1"/>
          </p:cNvSpPr>
          <p:nvPr/>
        </p:nvSpPr>
        <p:spPr>
          <a:xfrm>
            <a:off x="3602510" y="1822450"/>
            <a:ext cx="2016000" cy="2016000"/>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ja-JP" sz="3200" dirty="0">
                <a:solidFill>
                  <a:schemeClr val="bg1"/>
                </a:solidFill>
              </a:rPr>
              <a:t>8</a:t>
            </a:r>
            <a:r>
              <a:rPr lang="en-US" altLang="ja-JP" sz="3200" dirty="0">
                <a:solidFill>
                  <a:schemeClr val="bg1"/>
                </a:solidFill>
              </a:rPr>
              <a:t>02.11k</a:t>
            </a:r>
          </a:p>
        </p:txBody>
      </p:sp>
      <p:sp>
        <p:nvSpPr>
          <p:cNvPr id="6" name="楕円 5"/>
          <p:cNvSpPr>
            <a:spLocks noChangeAspect="1"/>
          </p:cNvSpPr>
          <p:nvPr/>
        </p:nvSpPr>
        <p:spPr>
          <a:xfrm>
            <a:off x="6174581" y="1822450"/>
            <a:ext cx="2016000" cy="2016000"/>
          </a:xfrm>
          <a:prstGeom prst="ellipse">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ja-JP" sz="3200" dirty="0">
                <a:solidFill>
                  <a:schemeClr val="bg1"/>
                </a:solidFill>
              </a:rPr>
              <a:t>8</a:t>
            </a:r>
            <a:r>
              <a:rPr lang="en-US" altLang="ja-JP" sz="3200" dirty="0">
                <a:solidFill>
                  <a:schemeClr val="bg1"/>
                </a:solidFill>
              </a:rPr>
              <a:t>02.11v</a:t>
            </a:r>
          </a:p>
        </p:txBody>
      </p:sp>
    </p:spTree>
    <p:extLst>
      <p:ext uri="{BB962C8B-B14F-4D97-AF65-F5344CB8AC3E}">
        <p14:creationId xmlns:p14="http://schemas.microsoft.com/office/powerpoint/2010/main" val="3221712418"/>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a:t>Prime</a:t>
            </a:r>
            <a:r>
              <a:rPr lang="ja-JP" altLang="en-US" dirty="0"/>
              <a:t> </a:t>
            </a:r>
            <a:r>
              <a:rPr lang="en-US" altLang="ja-JP" dirty="0"/>
              <a:t>Infrastructure</a:t>
            </a:r>
            <a:br>
              <a:rPr lang="en-US" altLang="ja-JP" dirty="0"/>
            </a:br>
            <a:r>
              <a:rPr lang="en-US" altLang="ja-JP" dirty="0"/>
              <a:t>3.1</a:t>
            </a:r>
            <a:r>
              <a:rPr lang="ja-JP" altLang="en-US" dirty="0"/>
              <a:t> アップデート</a:t>
            </a:r>
            <a:endParaRPr kumimoji="1" lang="ja-JP" altLang="en-US" dirty="0"/>
          </a:p>
        </p:txBody>
      </p:sp>
    </p:spTree>
    <p:extLst>
      <p:ext uri="{BB962C8B-B14F-4D97-AF65-F5344CB8AC3E}">
        <p14:creationId xmlns:p14="http://schemas.microsoft.com/office/powerpoint/2010/main" val="477545032"/>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smtClean="0"/>
              <a:t>PI</a:t>
            </a:r>
            <a:r>
              <a:rPr lang="ja-JP" altLang="en-US" dirty="0" smtClean="0"/>
              <a:t>リリース </a:t>
            </a:r>
            <a:r>
              <a:rPr lang="en-US" dirty="0" smtClean="0"/>
              <a:t>3.1.4 </a:t>
            </a:r>
            <a:r>
              <a:rPr lang="ja-JP" altLang="en-US" dirty="0" smtClean="0"/>
              <a:t>では </a:t>
            </a:r>
            <a:r>
              <a:rPr lang="en-US" altLang="ja-JP" dirty="0" smtClean="0"/>
              <a:t>PI</a:t>
            </a:r>
            <a:r>
              <a:rPr lang="ja-JP" altLang="en-US" dirty="0" smtClean="0"/>
              <a:t>アプライアンス　第一世代アプライアンス（</a:t>
            </a:r>
            <a:r>
              <a:rPr lang="en-US" altLang="ja-JP" dirty="0" smtClean="0"/>
              <a:t>GEN1</a:t>
            </a:r>
            <a:r>
              <a:rPr lang="ja-JP" altLang="en-US" dirty="0" smtClean="0"/>
              <a:t>）</a:t>
            </a:r>
            <a:endParaRPr lang="en-US" altLang="ja-JP" dirty="0" smtClean="0"/>
          </a:p>
          <a:p>
            <a:pPr marL="57136" indent="0">
              <a:buNone/>
            </a:pPr>
            <a:r>
              <a:rPr lang="ja-JP" altLang="en-US" dirty="0"/>
              <a:t>　</a:t>
            </a:r>
            <a:r>
              <a:rPr lang="ja-JP" altLang="en-US" dirty="0" smtClean="0"/>
              <a:t>（</a:t>
            </a:r>
            <a:r>
              <a:rPr lang="en-US" altLang="ja-JP" dirty="0"/>
              <a:t> PRIME-NCS-APL-K9 </a:t>
            </a:r>
            <a:r>
              <a:rPr lang="ja-JP" altLang="en-US" dirty="0" smtClean="0"/>
              <a:t>）がサポートされます</a:t>
            </a:r>
            <a:endParaRPr lang="en-US" altLang="ja-JP" dirty="0" smtClean="0"/>
          </a:p>
          <a:p>
            <a:pPr marL="57136" indent="0">
              <a:buNone/>
            </a:pPr>
            <a:r>
              <a:rPr lang="ja-JP" altLang="en-US" dirty="0"/>
              <a:t>　</a:t>
            </a:r>
            <a:r>
              <a:rPr lang="en-US" altLang="ja-JP" dirty="0" smtClean="0"/>
              <a:t>GEN</a:t>
            </a:r>
            <a:r>
              <a:rPr lang="ja-JP" altLang="en-US" dirty="0" smtClean="0"/>
              <a:t>１アプライアンスは</a:t>
            </a:r>
            <a:r>
              <a:rPr lang="en-US" altLang="ja-JP" dirty="0" smtClean="0"/>
              <a:t>3.1.4</a:t>
            </a:r>
            <a:r>
              <a:rPr lang="ja-JP" altLang="en-US" dirty="0" smtClean="0"/>
              <a:t>のみで、これ以降はサポートされません</a:t>
            </a:r>
            <a:endParaRPr lang="en-US" dirty="0" smtClean="0"/>
          </a:p>
          <a:p>
            <a:r>
              <a:rPr lang="en-US" dirty="0" smtClean="0"/>
              <a:t>Hyper-V </a:t>
            </a:r>
            <a:r>
              <a:rPr lang="ja-JP" altLang="en-US" dirty="0" smtClean="0"/>
              <a:t>のサポートは</a:t>
            </a:r>
            <a:r>
              <a:rPr lang="en-US" dirty="0" smtClean="0"/>
              <a:t> PI 3.1.5 </a:t>
            </a:r>
            <a:r>
              <a:rPr lang="ja-JP" altLang="en-US" dirty="0" err="1"/>
              <a:t>、</a:t>
            </a:r>
            <a:r>
              <a:rPr lang="en-US" dirty="0" smtClean="0"/>
              <a:t>PI 3.2 </a:t>
            </a:r>
            <a:r>
              <a:rPr lang="ja-JP" altLang="en-US" dirty="0" smtClean="0"/>
              <a:t>を予定しています</a:t>
            </a:r>
            <a:endParaRPr lang="en-US" dirty="0"/>
          </a:p>
        </p:txBody>
      </p:sp>
      <p:sp>
        <p:nvSpPr>
          <p:cNvPr id="3" name="Title 2"/>
          <p:cNvSpPr>
            <a:spLocks noGrp="1"/>
          </p:cNvSpPr>
          <p:nvPr>
            <p:ph type="title"/>
          </p:nvPr>
        </p:nvSpPr>
        <p:spPr/>
        <p:txBody>
          <a:bodyPr/>
          <a:lstStyle/>
          <a:p>
            <a:r>
              <a:rPr lang="en-US" altLang="ja-JP" dirty="0"/>
              <a:t>Prime</a:t>
            </a:r>
            <a:r>
              <a:rPr lang="ja-JP" altLang="en-US" dirty="0"/>
              <a:t> </a:t>
            </a:r>
            <a:r>
              <a:rPr lang="en-US" altLang="ja-JP" dirty="0" smtClean="0"/>
              <a:t>Infrastructure</a:t>
            </a:r>
            <a:r>
              <a:rPr lang="ja-JP" altLang="en-US" dirty="0"/>
              <a:t> </a:t>
            </a:r>
            <a:r>
              <a:rPr lang="ja-JP" altLang="en-US" dirty="0" smtClean="0"/>
              <a:t>アップデート</a:t>
            </a:r>
            <a:endParaRPr lang="en-US" dirty="0"/>
          </a:p>
        </p:txBody>
      </p:sp>
    </p:spTree>
    <p:extLst>
      <p:ext uri="{BB962C8B-B14F-4D97-AF65-F5344CB8AC3E}">
        <p14:creationId xmlns:p14="http://schemas.microsoft.com/office/powerpoint/2010/main" val="2552107807"/>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smtClean="0"/>
              <a:t>CMX</a:t>
            </a:r>
            <a:r>
              <a:rPr lang="ja-JP" altLang="en-US" dirty="0" smtClean="0"/>
              <a:t> </a:t>
            </a:r>
            <a:r>
              <a:rPr lang="en-US" altLang="ja-JP" dirty="0" smtClean="0"/>
              <a:t>Cloud</a:t>
            </a:r>
            <a:endParaRPr kumimoji="1" lang="ja-JP" altLang="en-US" dirty="0"/>
          </a:p>
        </p:txBody>
      </p:sp>
    </p:spTree>
    <p:extLst>
      <p:ext uri="{BB962C8B-B14F-4D97-AF65-F5344CB8AC3E}">
        <p14:creationId xmlns:p14="http://schemas.microsoft.com/office/powerpoint/2010/main" val="231576141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4461868" y="1001248"/>
            <a:ext cx="4450310" cy="3490752"/>
          </a:xfrm>
          <a:prstGeom prst="rect">
            <a:avLst/>
          </a:prstGeom>
          <a:solidFill>
            <a:schemeClr val="bg1">
              <a:lumMod val="95000"/>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srgbClr val="FFFFFF"/>
              </a:solidFill>
              <a:latin typeface="Arial"/>
            </a:endParaRPr>
          </a:p>
        </p:txBody>
      </p:sp>
      <p:sp>
        <p:nvSpPr>
          <p:cNvPr id="35" name="Freeform 6"/>
          <p:cNvSpPr>
            <a:spLocks/>
          </p:cNvSpPr>
          <p:nvPr/>
        </p:nvSpPr>
        <p:spPr bwMode="auto">
          <a:xfrm>
            <a:off x="5265853" y="1179080"/>
            <a:ext cx="3568094" cy="1971607"/>
          </a:xfrm>
          <a:custGeom>
            <a:avLst/>
            <a:gdLst>
              <a:gd name="T0" fmla="*/ 1210 w 1413"/>
              <a:gd name="T1" fmla="*/ 901 h 901"/>
              <a:gd name="T2" fmla="*/ 1413 w 1413"/>
              <a:gd name="T3" fmla="*/ 632 h 901"/>
              <a:gd name="T4" fmla="*/ 1132 w 1413"/>
              <a:gd name="T5" fmla="*/ 353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3"/>
                  <a:pt x="1132" y="353"/>
                </a:cubicBezTo>
                <a:cubicBezTo>
                  <a:pt x="1131" y="353"/>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6" y="377"/>
                  <a:pt x="0" y="492"/>
                  <a:pt x="0" y="632"/>
                </a:cubicBezTo>
                <a:cubicBezTo>
                  <a:pt x="0" y="771"/>
                  <a:pt x="104" y="885"/>
                  <a:pt x="238" y="901"/>
                </a:cubicBezTo>
                <a:lnTo>
                  <a:pt x="1210" y="901"/>
                </a:lnTo>
                <a:close/>
              </a:path>
            </a:pathLst>
          </a:custGeom>
          <a:solidFill>
            <a:schemeClr val="bg1"/>
          </a:solidFill>
          <a:ln w="28575" cmpd="sng">
            <a:solidFill>
              <a:schemeClr val="tx2"/>
            </a:solidFill>
          </a:ln>
          <a:extLst/>
        </p:spPr>
        <p:txBody>
          <a:bodyPr vert="horz" wrap="square" lIns="91432" tIns="45716" rIns="91432" bIns="45716" numCol="1" anchor="t" anchorCtr="0" compatLnSpc="1">
            <a:prstTxWarp prst="textNoShape">
              <a:avLst/>
            </a:prstTxWarp>
          </a:bodyPr>
          <a:lstStyle/>
          <a:p>
            <a:endParaRPr lang="en-US">
              <a:solidFill>
                <a:srgbClr val="676767"/>
              </a:solidFill>
              <a:latin typeface="Arial"/>
            </a:endParaRPr>
          </a:p>
        </p:txBody>
      </p:sp>
      <p:sp>
        <p:nvSpPr>
          <p:cNvPr id="2" name="Title 1"/>
          <p:cNvSpPr>
            <a:spLocks noGrp="1"/>
          </p:cNvSpPr>
          <p:nvPr>
            <p:ph type="title"/>
          </p:nvPr>
        </p:nvSpPr>
        <p:spPr/>
        <p:txBody>
          <a:bodyPr/>
          <a:lstStyle/>
          <a:p>
            <a:r>
              <a:rPr lang="en-US" dirty="0" smtClean="0"/>
              <a:t>Delivering Experiences and Gaining Insights</a:t>
            </a:r>
            <a:endParaRPr lang="en-US" dirty="0"/>
          </a:p>
        </p:txBody>
      </p:sp>
      <p:sp>
        <p:nvSpPr>
          <p:cNvPr id="20" name="Rectangle 19"/>
          <p:cNvSpPr/>
          <p:nvPr/>
        </p:nvSpPr>
        <p:spPr>
          <a:xfrm flipH="1">
            <a:off x="201587" y="2450302"/>
            <a:ext cx="4380187" cy="11199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594" tIns="45716" rIns="91432" bIns="45716" rtlCol="0" anchor="ctr"/>
          <a:lstStyle/>
          <a:p>
            <a:endParaRPr lang="en-US" sz="1600" dirty="0">
              <a:solidFill>
                <a:srgbClr val="2968AF"/>
              </a:solidFill>
              <a:latin typeface="Arial"/>
            </a:endParaRPr>
          </a:p>
        </p:txBody>
      </p:sp>
      <p:pic>
        <p:nvPicPr>
          <p:cNvPr id="18" name="Picture 17" descr="30032_Device_generic_building_3154.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7252" y="3429565"/>
            <a:ext cx="1092293" cy="973309"/>
          </a:xfrm>
          <a:prstGeom prst="rect">
            <a:avLst/>
          </a:prstGeom>
        </p:spPr>
      </p:pic>
      <p:pic>
        <p:nvPicPr>
          <p:cNvPr id="21" name="Picture 20" descr="Wireless LAN Controller_unreachable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8049" y="4237891"/>
            <a:ext cx="357417" cy="155420"/>
          </a:xfrm>
          <a:prstGeom prst="rect">
            <a:avLst/>
          </a:prstGeom>
        </p:spPr>
      </p:pic>
      <p:sp>
        <p:nvSpPr>
          <p:cNvPr id="23" name="TextBox 22"/>
          <p:cNvSpPr txBox="1"/>
          <p:nvPr/>
        </p:nvSpPr>
        <p:spPr>
          <a:xfrm>
            <a:off x="4172071" y="2972202"/>
            <a:ext cx="1147883" cy="400093"/>
          </a:xfrm>
          <a:prstGeom prst="rect">
            <a:avLst/>
          </a:prstGeom>
          <a:noFill/>
        </p:spPr>
        <p:txBody>
          <a:bodyPr wrap="square" lIns="121907" tIns="60952" rIns="121907" bIns="60952" rtlCol="0">
            <a:spAutoFit/>
          </a:bodyPr>
          <a:lstStyle/>
          <a:p>
            <a:pPr algn="ctr">
              <a:lnSpc>
                <a:spcPct val="90000"/>
              </a:lnSpc>
              <a:spcBef>
                <a:spcPts val="600"/>
              </a:spcBef>
            </a:pPr>
            <a:r>
              <a:rPr lang="en-US" sz="1000" dirty="0">
                <a:solidFill>
                  <a:srgbClr val="676767"/>
                </a:solidFill>
              </a:rPr>
              <a:t>Wireless Network</a:t>
            </a:r>
          </a:p>
        </p:txBody>
      </p:sp>
      <p:pic>
        <p:nvPicPr>
          <p:cNvPr id="25" name="Picture 24" descr="client_devices_off.png"/>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43324" y="3273398"/>
            <a:ext cx="163677" cy="156167"/>
          </a:xfrm>
          <a:prstGeom prst="rect">
            <a:avLst/>
          </a:prstGeom>
        </p:spPr>
      </p:pic>
      <p:pic>
        <p:nvPicPr>
          <p:cNvPr id="26" name="Picture 25" descr="client_devices_off.png"/>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66295" y="3271805"/>
            <a:ext cx="163677" cy="156167"/>
          </a:xfrm>
          <a:prstGeom prst="rect">
            <a:avLst/>
          </a:prstGeom>
        </p:spPr>
      </p:pic>
      <p:pic>
        <p:nvPicPr>
          <p:cNvPr id="27" name="Picture 26" descr="client_devices_off.png"/>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99080" y="3473744"/>
            <a:ext cx="163677" cy="156167"/>
          </a:xfrm>
          <a:prstGeom prst="rect">
            <a:avLst/>
          </a:prstGeom>
        </p:spPr>
      </p:pic>
      <p:pic>
        <p:nvPicPr>
          <p:cNvPr id="29" name="Picture 28" descr="client_devices_off.png"/>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50844" y="3629911"/>
            <a:ext cx="163677" cy="156167"/>
          </a:xfrm>
          <a:prstGeom prst="rect">
            <a:avLst/>
          </a:prstGeom>
        </p:spPr>
      </p:pic>
      <p:pic>
        <p:nvPicPr>
          <p:cNvPr id="30" name="Picture 29" descr="ns_top_aps.png"/>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4707419" y="4229083"/>
            <a:ext cx="163677" cy="156167"/>
          </a:xfrm>
          <a:prstGeom prst="rect">
            <a:avLst/>
          </a:prstGeom>
        </p:spPr>
      </p:pic>
      <p:cxnSp>
        <p:nvCxnSpPr>
          <p:cNvPr id="31" name="Straight Arrow Connector 30"/>
          <p:cNvCxnSpPr/>
          <p:nvPr/>
        </p:nvCxnSpPr>
        <p:spPr bwMode="auto">
          <a:xfrm>
            <a:off x="4871093" y="4350188"/>
            <a:ext cx="133614" cy="0"/>
          </a:xfrm>
          <a:prstGeom prst="straightConnector1">
            <a:avLst/>
          </a:prstGeom>
          <a:solidFill>
            <a:srgbClr val="0183B7"/>
          </a:solidFill>
          <a:ln w="19050" cap="flat" cmpd="sng" algn="ctr">
            <a:solidFill>
              <a:schemeClr val="bg1">
                <a:lumMod val="50000"/>
              </a:schemeClr>
            </a:solidFill>
            <a:prstDash val="solid"/>
            <a:round/>
            <a:headEnd type="none" w="med" len="med"/>
            <a:tailEnd type="triangle"/>
          </a:ln>
          <a:effectLst/>
        </p:spPr>
      </p:cxnSp>
      <p:sp>
        <p:nvSpPr>
          <p:cNvPr id="6" name="Rectangle 5"/>
          <p:cNvSpPr/>
          <p:nvPr/>
        </p:nvSpPr>
        <p:spPr>
          <a:xfrm>
            <a:off x="6420325" y="3952292"/>
            <a:ext cx="2325077" cy="307768"/>
          </a:xfrm>
          <a:prstGeom prst="rect">
            <a:avLst/>
          </a:prstGeom>
        </p:spPr>
        <p:txBody>
          <a:bodyPr wrap="square" lIns="91432" tIns="45716" rIns="91432" bIns="45716">
            <a:spAutoFit/>
          </a:bodyPr>
          <a:lstStyle/>
          <a:p>
            <a:r>
              <a:rPr lang="ja-JP" altLang="en-US" sz="1400" dirty="0" smtClean="0">
                <a:solidFill>
                  <a:srgbClr val="2968AF"/>
                </a:solidFill>
              </a:rPr>
              <a:t>顧客　</a:t>
            </a:r>
            <a:r>
              <a:rPr lang="en-US" sz="1400" dirty="0" smtClean="0">
                <a:solidFill>
                  <a:srgbClr val="2968AF"/>
                </a:solidFill>
              </a:rPr>
              <a:t>insights</a:t>
            </a:r>
            <a:r>
              <a:rPr lang="ja-JP" altLang="en-US" sz="1400" dirty="0" smtClean="0">
                <a:solidFill>
                  <a:srgbClr val="2968AF"/>
                </a:solidFill>
              </a:rPr>
              <a:t>　情報</a:t>
            </a:r>
            <a:endParaRPr lang="en-US" sz="1400" dirty="0">
              <a:solidFill>
                <a:srgbClr val="2968AF"/>
              </a:solidFill>
            </a:endParaRPr>
          </a:p>
        </p:txBody>
      </p:sp>
      <p:sp>
        <p:nvSpPr>
          <p:cNvPr id="33" name="Rectangle 32"/>
          <p:cNvSpPr/>
          <p:nvPr/>
        </p:nvSpPr>
        <p:spPr>
          <a:xfrm>
            <a:off x="6687024" y="3261965"/>
            <a:ext cx="1791676" cy="307768"/>
          </a:xfrm>
          <a:prstGeom prst="rect">
            <a:avLst/>
          </a:prstGeom>
        </p:spPr>
        <p:txBody>
          <a:bodyPr wrap="square" lIns="91432" tIns="45716" rIns="91432" bIns="45716">
            <a:spAutoFit/>
          </a:bodyPr>
          <a:lstStyle/>
          <a:p>
            <a:pPr algn="ctr"/>
            <a:r>
              <a:rPr lang="ja-JP" altLang="en-US" sz="1400" dirty="0">
                <a:solidFill>
                  <a:srgbClr val="2968AF"/>
                </a:solidFill>
              </a:rPr>
              <a:t>容易</a:t>
            </a:r>
            <a:r>
              <a:rPr lang="ja-JP" altLang="en-US" sz="1400" dirty="0" smtClean="0">
                <a:solidFill>
                  <a:srgbClr val="2968AF"/>
                </a:solidFill>
              </a:rPr>
              <a:t>な</a:t>
            </a:r>
            <a:r>
              <a:rPr lang="en-US" sz="1400" dirty="0" smtClean="0">
                <a:solidFill>
                  <a:srgbClr val="2968AF"/>
                </a:solidFill>
              </a:rPr>
              <a:t> </a:t>
            </a:r>
            <a:r>
              <a:rPr lang="ja-JP" altLang="en-US" sz="1400" dirty="0" smtClean="0">
                <a:solidFill>
                  <a:srgbClr val="2968AF"/>
                </a:solidFill>
              </a:rPr>
              <a:t>ゲスト　</a:t>
            </a:r>
            <a:r>
              <a:rPr lang="en-US" sz="1400" dirty="0" err="1" smtClean="0">
                <a:solidFill>
                  <a:srgbClr val="2968AF"/>
                </a:solidFill>
              </a:rPr>
              <a:t>WiFi</a:t>
            </a:r>
            <a:endParaRPr lang="en-US" sz="1400" dirty="0">
              <a:solidFill>
                <a:srgbClr val="2968AF"/>
              </a:solidFill>
            </a:endParaRPr>
          </a:p>
        </p:txBody>
      </p:sp>
      <p:sp>
        <p:nvSpPr>
          <p:cNvPr id="34" name="Rectangle 33"/>
          <p:cNvSpPr/>
          <p:nvPr/>
        </p:nvSpPr>
        <p:spPr>
          <a:xfrm>
            <a:off x="6475141" y="3607130"/>
            <a:ext cx="2215445" cy="307768"/>
          </a:xfrm>
          <a:prstGeom prst="rect">
            <a:avLst/>
          </a:prstGeom>
        </p:spPr>
        <p:txBody>
          <a:bodyPr wrap="square" lIns="91432" tIns="45716" rIns="91432" bIns="45716">
            <a:spAutoFit/>
          </a:bodyPr>
          <a:lstStyle/>
          <a:p>
            <a:pPr algn="ctr"/>
            <a:r>
              <a:rPr lang="ja-JP" altLang="en-US" sz="1400" dirty="0" smtClean="0">
                <a:solidFill>
                  <a:srgbClr val="2968AF"/>
                </a:solidFill>
              </a:rPr>
              <a:t>関連コンテンツの配信</a:t>
            </a:r>
            <a:endParaRPr lang="en-US" sz="1400" dirty="0">
              <a:solidFill>
                <a:srgbClr val="2968AF"/>
              </a:solidFill>
            </a:endParaRPr>
          </a:p>
        </p:txBody>
      </p:sp>
      <p:sp>
        <p:nvSpPr>
          <p:cNvPr id="36" name="Rectangle 35"/>
          <p:cNvSpPr/>
          <p:nvPr/>
        </p:nvSpPr>
        <p:spPr>
          <a:xfrm flipH="1">
            <a:off x="-371123" y="769368"/>
            <a:ext cx="4780484" cy="12102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594" tIns="45716" rIns="91432" bIns="45716" rtlCol="0" anchor="ctr"/>
          <a:lstStyle/>
          <a:p>
            <a:pPr algn="ctr"/>
            <a:r>
              <a:rPr lang="en-US" sz="2000" b="1" dirty="0">
                <a:solidFill>
                  <a:srgbClr val="2968AF"/>
                </a:solidFill>
                <a:latin typeface="Arial"/>
              </a:rPr>
              <a:t>CMX </a:t>
            </a:r>
            <a:r>
              <a:rPr lang="en-US" sz="2000" b="1" dirty="0" smtClean="0">
                <a:solidFill>
                  <a:srgbClr val="2968AF"/>
                </a:solidFill>
                <a:latin typeface="Arial"/>
              </a:rPr>
              <a:t>Cloud</a:t>
            </a:r>
            <a:endParaRPr lang="en-US" sz="2000" b="1" dirty="0">
              <a:solidFill>
                <a:srgbClr val="2968AF"/>
              </a:solidFill>
              <a:latin typeface="Arial"/>
            </a:endParaRPr>
          </a:p>
        </p:txBody>
      </p:sp>
      <p:cxnSp>
        <p:nvCxnSpPr>
          <p:cNvPr id="28" name="Straight Arrow Connector 27"/>
          <p:cNvCxnSpPr/>
          <p:nvPr/>
        </p:nvCxnSpPr>
        <p:spPr bwMode="auto">
          <a:xfrm flipV="1">
            <a:off x="5378124" y="3171926"/>
            <a:ext cx="1252852" cy="1157829"/>
          </a:xfrm>
          <a:prstGeom prst="straightConnector1">
            <a:avLst/>
          </a:prstGeom>
          <a:solidFill>
            <a:srgbClr val="0183B7"/>
          </a:solidFill>
          <a:ln w="19050" cap="flat" cmpd="sng" algn="ctr">
            <a:solidFill>
              <a:schemeClr val="bg1">
                <a:lumMod val="50000"/>
              </a:schemeClr>
            </a:solidFill>
            <a:prstDash val="solid"/>
            <a:round/>
            <a:headEnd type="none" w="med" len="med"/>
            <a:tailEnd type="triangle"/>
          </a:ln>
          <a:effectLst/>
        </p:spPr>
      </p:cxnSp>
      <p:sp>
        <p:nvSpPr>
          <p:cNvPr id="37" name="Rectangle 36"/>
          <p:cNvSpPr/>
          <p:nvPr/>
        </p:nvSpPr>
        <p:spPr>
          <a:xfrm>
            <a:off x="7942712" y="4751947"/>
            <a:ext cx="781875" cy="1536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srgbClr val="FFFFFF"/>
              </a:solidFill>
              <a:latin typeface="Arial"/>
            </a:endParaRPr>
          </a:p>
        </p:txBody>
      </p:sp>
      <p:sp>
        <p:nvSpPr>
          <p:cNvPr id="38" name="Rectangle 37"/>
          <p:cNvSpPr/>
          <p:nvPr/>
        </p:nvSpPr>
        <p:spPr>
          <a:xfrm>
            <a:off x="829619" y="1678265"/>
            <a:ext cx="3808200" cy="6835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r>
              <a:rPr lang="ja-JP" altLang="en-US" sz="1600" dirty="0" smtClean="0">
                <a:solidFill>
                  <a:srgbClr val="2968AF"/>
                </a:solidFill>
                <a:latin typeface="Arial"/>
              </a:rPr>
              <a:t>シンプルな発注、展開、管理モデルを提供</a:t>
            </a:r>
            <a:endParaRPr lang="en-US" sz="1600" dirty="0">
              <a:solidFill>
                <a:srgbClr val="2968AF"/>
              </a:solidFill>
              <a:latin typeface="Arial"/>
            </a:endParaRPr>
          </a:p>
        </p:txBody>
      </p:sp>
      <p:sp>
        <p:nvSpPr>
          <p:cNvPr id="39" name="Rectangle 38"/>
          <p:cNvSpPr/>
          <p:nvPr/>
        </p:nvSpPr>
        <p:spPr>
          <a:xfrm>
            <a:off x="829619" y="2397395"/>
            <a:ext cx="3808200" cy="6835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r>
              <a:rPr lang="ja-JP" altLang="ja-JP" sz="1600" dirty="0">
                <a:solidFill>
                  <a:srgbClr val="0070C0"/>
                </a:solidFill>
              </a:rPr>
              <a:t>CapExから手頃な価格のOpExモデルへ移行</a:t>
            </a:r>
            <a:endParaRPr lang="en-US" sz="1600" dirty="0">
              <a:solidFill>
                <a:srgbClr val="0070C0"/>
              </a:solidFill>
              <a:latin typeface="Arial"/>
            </a:endParaRPr>
          </a:p>
        </p:txBody>
      </p:sp>
      <p:sp>
        <p:nvSpPr>
          <p:cNvPr id="40" name="Rectangle 39"/>
          <p:cNvSpPr/>
          <p:nvPr/>
        </p:nvSpPr>
        <p:spPr>
          <a:xfrm>
            <a:off x="829619" y="3095150"/>
            <a:ext cx="3808200" cy="6835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r>
              <a:rPr lang="ja-JP" altLang="ja-JP" sz="1600" dirty="0">
                <a:solidFill>
                  <a:srgbClr val="0070C0"/>
                </a:solidFill>
              </a:rPr>
              <a:t>革新的なモビリティサービスのシームレスな</a:t>
            </a:r>
            <a:r>
              <a:rPr lang="ja-JP" altLang="ja-JP" sz="1600" dirty="0" smtClean="0">
                <a:solidFill>
                  <a:srgbClr val="0070C0"/>
                </a:solidFill>
              </a:rPr>
              <a:t>スケーラビリティ</a:t>
            </a:r>
            <a:r>
              <a:rPr lang="ja-JP" altLang="en-US" sz="1600" dirty="0" smtClean="0">
                <a:solidFill>
                  <a:srgbClr val="0070C0"/>
                </a:solidFill>
              </a:rPr>
              <a:t>を提供</a:t>
            </a:r>
            <a:endParaRPr lang="en-US" sz="1600" dirty="0">
              <a:solidFill>
                <a:srgbClr val="0070C0"/>
              </a:solidFill>
              <a:latin typeface="Arial"/>
            </a:endParaRPr>
          </a:p>
        </p:txBody>
      </p:sp>
      <p:grpSp>
        <p:nvGrpSpPr>
          <p:cNvPr id="41" name="Group 40"/>
          <p:cNvGrpSpPr/>
          <p:nvPr/>
        </p:nvGrpSpPr>
        <p:grpSpPr>
          <a:xfrm>
            <a:off x="359616" y="1772392"/>
            <a:ext cx="495310" cy="495308"/>
            <a:chOff x="182209" y="1273377"/>
            <a:chExt cx="603781" cy="603781"/>
          </a:xfrm>
        </p:grpSpPr>
        <p:sp>
          <p:nvSpPr>
            <p:cNvPr id="42" name="Oval 41"/>
            <p:cNvSpPr/>
            <p:nvPr/>
          </p:nvSpPr>
          <p:spPr>
            <a:xfrm>
              <a:off x="182209" y="1273377"/>
              <a:ext cx="603781" cy="603781"/>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sp>
        <p:sp>
          <p:nvSpPr>
            <p:cNvPr id="43" name="Freeform 18"/>
            <p:cNvSpPr>
              <a:spLocks noEditPoints="1"/>
            </p:cNvSpPr>
            <p:nvPr/>
          </p:nvSpPr>
          <p:spPr bwMode="auto">
            <a:xfrm>
              <a:off x="274909" y="1367470"/>
              <a:ext cx="418380" cy="419217"/>
            </a:xfrm>
            <a:custGeom>
              <a:avLst/>
              <a:gdLst>
                <a:gd name="T0" fmla="*/ 0 w 376"/>
                <a:gd name="T1" fmla="*/ 188 h 377"/>
                <a:gd name="T2" fmla="*/ 376 w 376"/>
                <a:gd name="T3" fmla="*/ 188 h 377"/>
                <a:gd name="T4" fmla="*/ 274 w 376"/>
                <a:gd name="T5" fmla="*/ 90 h 377"/>
                <a:gd name="T6" fmla="*/ 306 w 376"/>
                <a:gd name="T7" fmla="*/ 70 h 377"/>
                <a:gd name="T8" fmla="*/ 285 w 376"/>
                <a:gd name="T9" fmla="*/ 103 h 377"/>
                <a:gd name="T10" fmla="*/ 274 w 376"/>
                <a:gd name="T11" fmla="*/ 90 h 377"/>
                <a:gd name="T12" fmla="*/ 189 w 376"/>
                <a:gd name="T13" fmla="*/ 22 h 377"/>
                <a:gd name="T14" fmla="*/ 198 w 376"/>
                <a:gd name="T15" fmla="*/ 60 h 377"/>
                <a:gd name="T16" fmla="*/ 177 w 376"/>
                <a:gd name="T17" fmla="*/ 60 h 377"/>
                <a:gd name="T18" fmla="*/ 59 w 376"/>
                <a:gd name="T19" fmla="*/ 198 h 377"/>
                <a:gd name="T20" fmla="*/ 22 w 376"/>
                <a:gd name="T21" fmla="*/ 188 h 377"/>
                <a:gd name="T22" fmla="*/ 59 w 376"/>
                <a:gd name="T23" fmla="*/ 179 h 377"/>
                <a:gd name="T24" fmla="*/ 59 w 376"/>
                <a:gd name="T25" fmla="*/ 198 h 377"/>
                <a:gd name="T26" fmla="*/ 85 w 376"/>
                <a:gd name="T27" fmla="*/ 305 h 377"/>
                <a:gd name="T28" fmla="*/ 71 w 376"/>
                <a:gd name="T29" fmla="*/ 292 h 377"/>
                <a:gd name="T30" fmla="*/ 103 w 376"/>
                <a:gd name="T31" fmla="*/ 273 h 377"/>
                <a:gd name="T32" fmla="*/ 103 w 376"/>
                <a:gd name="T33" fmla="*/ 103 h 377"/>
                <a:gd name="T34" fmla="*/ 71 w 376"/>
                <a:gd name="T35" fmla="*/ 85 h 377"/>
                <a:gd name="T36" fmla="*/ 85 w 376"/>
                <a:gd name="T37" fmla="*/ 70 h 377"/>
                <a:gd name="T38" fmla="*/ 103 w 376"/>
                <a:gd name="T39" fmla="*/ 103 h 377"/>
                <a:gd name="T40" fmla="*/ 189 w 376"/>
                <a:gd name="T41" fmla="*/ 354 h 377"/>
                <a:gd name="T42" fmla="*/ 177 w 376"/>
                <a:gd name="T43" fmla="*/ 318 h 377"/>
                <a:gd name="T44" fmla="*/ 198 w 376"/>
                <a:gd name="T45" fmla="*/ 318 h 377"/>
                <a:gd name="T46" fmla="*/ 256 w 376"/>
                <a:gd name="T47" fmla="*/ 329 h 377"/>
                <a:gd name="T48" fmla="*/ 190 w 376"/>
                <a:gd name="T49" fmla="*/ 225 h 377"/>
                <a:gd name="T50" fmla="*/ 149 w 376"/>
                <a:gd name="T51" fmla="*/ 188 h 377"/>
                <a:gd name="T52" fmla="*/ 172 w 376"/>
                <a:gd name="T53" fmla="*/ 101 h 377"/>
                <a:gd name="T54" fmla="*/ 202 w 376"/>
                <a:gd name="T55" fmla="*/ 101 h 377"/>
                <a:gd name="T56" fmla="*/ 226 w 376"/>
                <a:gd name="T57" fmla="*/ 188 h 377"/>
                <a:gd name="T58" fmla="*/ 262 w 376"/>
                <a:gd name="T59" fmla="*/ 313 h 377"/>
                <a:gd name="T60" fmla="*/ 306 w 376"/>
                <a:gd name="T61" fmla="*/ 305 h 377"/>
                <a:gd name="T62" fmla="*/ 274 w 376"/>
                <a:gd name="T63" fmla="*/ 287 h 377"/>
                <a:gd name="T64" fmla="*/ 285 w 376"/>
                <a:gd name="T65" fmla="*/ 273 h 377"/>
                <a:gd name="T66" fmla="*/ 306 w 376"/>
                <a:gd name="T67" fmla="*/ 305 h 377"/>
                <a:gd name="T68" fmla="*/ 316 w 376"/>
                <a:gd name="T69" fmla="*/ 198 h 377"/>
                <a:gd name="T70" fmla="*/ 316 w 376"/>
                <a:gd name="T71" fmla="*/ 179 h 377"/>
                <a:gd name="T72" fmla="*/ 354 w 376"/>
                <a:gd name="T73"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7">
                  <a:moveTo>
                    <a:pt x="189" y="0"/>
                  </a:moveTo>
                  <a:cubicBezTo>
                    <a:pt x="85" y="0"/>
                    <a:pt x="0" y="85"/>
                    <a:pt x="0" y="188"/>
                  </a:cubicBezTo>
                  <a:cubicBezTo>
                    <a:pt x="0" y="292"/>
                    <a:pt x="85" y="377"/>
                    <a:pt x="189" y="377"/>
                  </a:cubicBezTo>
                  <a:cubicBezTo>
                    <a:pt x="292" y="377"/>
                    <a:pt x="376" y="292"/>
                    <a:pt x="376" y="188"/>
                  </a:cubicBezTo>
                  <a:cubicBezTo>
                    <a:pt x="376" y="85"/>
                    <a:pt x="292" y="0"/>
                    <a:pt x="189" y="0"/>
                  </a:cubicBezTo>
                  <a:close/>
                  <a:moveTo>
                    <a:pt x="274" y="90"/>
                  </a:moveTo>
                  <a:cubicBezTo>
                    <a:pt x="292" y="70"/>
                    <a:pt x="292" y="70"/>
                    <a:pt x="292" y="70"/>
                  </a:cubicBezTo>
                  <a:cubicBezTo>
                    <a:pt x="294" y="67"/>
                    <a:pt x="302" y="67"/>
                    <a:pt x="306" y="70"/>
                  </a:cubicBezTo>
                  <a:cubicBezTo>
                    <a:pt x="309" y="74"/>
                    <a:pt x="309" y="81"/>
                    <a:pt x="306" y="85"/>
                  </a:cubicBezTo>
                  <a:cubicBezTo>
                    <a:pt x="285" y="103"/>
                    <a:pt x="285" y="103"/>
                    <a:pt x="285" y="103"/>
                  </a:cubicBezTo>
                  <a:cubicBezTo>
                    <a:pt x="283" y="107"/>
                    <a:pt x="276" y="107"/>
                    <a:pt x="274" y="103"/>
                  </a:cubicBezTo>
                  <a:cubicBezTo>
                    <a:pt x="267" y="99"/>
                    <a:pt x="267" y="94"/>
                    <a:pt x="274" y="90"/>
                  </a:cubicBezTo>
                  <a:close/>
                  <a:moveTo>
                    <a:pt x="177" y="33"/>
                  </a:moveTo>
                  <a:cubicBezTo>
                    <a:pt x="177" y="27"/>
                    <a:pt x="184" y="22"/>
                    <a:pt x="189" y="22"/>
                  </a:cubicBezTo>
                  <a:cubicBezTo>
                    <a:pt x="193" y="22"/>
                    <a:pt x="198" y="27"/>
                    <a:pt x="198" y="33"/>
                  </a:cubicBezTo>
                  <a:cubicBezTo>
                    <a:pt x="198" y="60"/>
                    <a:pt x="198" y="60"/>
                    <a:pt x="198" y="60"/>
                  </a:cubicBezTo>
                  <a:cubicBezTo>
                    <a:pt x="198" y="63"/>
                    <a:pt x="193" y="69"/>
                    <a:pt x="189" y="69"/>
                  </a:cubicBezTo>
                  <a:cubicBezTo>
                    <a:pt x="184" y="69"/>
                    <a:pt x="177" y="63"/>
                    <a:pt x="177" y="60"/>
                  </a:cubicBezTo>
                  <a:cubicBezTo>
                    <a:pt x="177" y="33"/>
                    <a:pt x="177" y="33"/>
                    <a:pt x="177" y="33"/>
                  </a:cubicBezTo>
                  <a:close/>
                  <a:moveTo>
                    <a:pt x="59" y="198"/>
                  </a:moveTo>
                  <a:cubicBezTo>
                    <a:pt x="32" y="198"/>
                    <a:pt x="32" y="198"/>
                    <a:pt x="32" y="198"/>
                  </a:cubicBezTo>
                  <a:cubicBezTo>
                    <a:pt x="27" y="198"/>
                    <a:pt x="22" y="193"/>
                    <a:pt x="22" y="188"/>
                  </a:cubicBezTo>
                  <a:cubicBezTo>
                    <a:pt x="22" y="182"/>
                    <a:pt x="27" y="179"/>
                    <a:pt x="32" y="179"/>
                  </a:cubicBezTo>
                  <a:cubicBezTo>
                    <a:pt x="59" y="179"/>
                    <a:pt x="59" y="179"/>
                    <a:pt x="59" y="179"/>
                  </a:cubicBezTo>
                  <a:cubicBezTo>
                    <a:pt x="64" y="179"/>
                    <a:pt x="68" y="182"/>
                    <a:pt x="68" y="188"/>
                  </a:cubicBezTo>
                  <a:cubicBezTo>
                    <a:pt x="68" y="193"/>
                    <a:pt x="64" y="198"/>
                    <a:pt x="59" y="198"/>
                  </a:cubicBezTo>
                  <a:close/>
                  <a:moveTo>
                    <a:pt x="103" y="287"/>
                  </a:moveTo>
                  <a:cubicBezTo>
                    <a:pt x="85" y="305"/>
                    <a:pt x="85" y="305"/>
                    <a:pt x="85" y="305"/>
                  </a:cubicBezTo>
                  <a:cubicBezTo>
                    <a:pt x="81" y="310"/>
                    <a:pt x="76" y="310"/>
                    <a:pt x="71" y="305"/>
                  </a:cubicBezTo>
                  <a:cubicBezTo>
                    <a:pt x="67" y="301"/>
                    <a:pt x="67" y="296"/>
                    <a:pt x="71" y="292"/>
                  </a:cubicBezTo>
                  <a:cubicBezTo>
                    <a:pt x="90" y="273"/>
                    <a:pt x="90" y="273"/>
                    <a:pt x="90" y="273"/>
                  </a:cubicBezTo>
                  <a:cubicBezTo>
                    <a:pt x="94" y="269"/>
                    <a:pt x="99" y="269"/>
                    <a:pt x="103" y="273"/>
                  </a:cubicBezTo>
                  <a:cubicBezTo>
                    <a:pt x="108" y="276"/>
                    <a:pt x="108" y="283"/>
                    <a:pt x="103" y="287"/>
                  </a:cubicBezTo>
                  <a:close/>
                  <a:moveTo>
                    <a:pt x="103" y="103"/>
                  </a:moveTo>
                  <a:cubicBezTo>
                    <a:pt x="99" y="107"/>
                    <a:pt x="94" y="107"/>
                    <a:pt x="90" y="103"/>
                  </a:cubicBezTo>
                  <a:cubicBezTo>
                    <a:pt x="71" y="85"/>
                    <a:pt x="71" y="85"/>
                    <a:pt x="71" y="85"/>
                  </a:cubicBezTo>
                  <a:cubicBezTo>
                    <a:pt x="67" y="81"/>
                    <a:pt x="67" y="74"/>
                    <a:pt x="71" y="70"/>
                  </a:cubicBezTo>
                  <a:cubicBezTo>
                    <a:pt x="73" y="67"/>
                    <a:pt x="81" y="67"/>
                    <a:pt x="85" y="70"/>
                  </a:cubicBezTo>
                  <a:cubicBezTo>
                    <a:pt x="103" y="90"/>
                    <a:pt x="103" y="90"/>
                    <a:pt x="103" y="90"/>
                  </a:cubicBezTo>
                  <a:cubicBezTo>
                    <a:pt x="108" y="94"/>
                    <a:pt x="108" y="99"/>
                    <a:pt x="103" y="103"/>
                  </a:cubicBezTo>
                  <a:close/>
                  <a:moveTo>
                    <a:pt x="198" y="345"/>
                  </a:moveTo>
                  <a:cubicBezTo>
                    <a:pt x="198" y="350"/>
                    <a:pt x="193" y="354"/>
                    <a:pt x="189" y="354"/>
                  </a:cubicBezTo>
                  <a:cubicBezTo>
                    <a:pt x="184" y="354"/>
                    <a:pt x="177" y="350"/>
                    <a:pt x="177" y="345"/>
                  </a:cubicBezTo>
                  <a:cubicBezTo>
                    <a:pt x="177" y="318"/>
                    <a:pt x="177" y="318"/>
                    <a:pt x="177" y="318"/>
                  </a:cubicBezTo>
                  <a:cubicBezTo>
                    <a:pt x="177" y="313"/>
                    <a:pt x="184" y="309"/>
                    <a:pt x="189" y="309"/>
                  </a:cubicBezTo>
                  <a:cubicBezTo>
                    <a:pt x="193" y="309"/>
                    <a:pt x="198" y="313"/>
                    <a:pt x="198" y="318"/>
                  </a:cubicBezTo>
                  <a:cubicBezTo>
                    <a:pt x="198" y="345"/>
                    <a:pt x="198" y="345"/>
                    <a:pt x="198" y="345"/>
                  </a:cubicBezTo>
                  <a:close/>
                  <a:moveTo>
                    <a:pt x="256" y="329"/>
                  </a:moveTo>
                  <a:cubicBezTo>
                    <a:pt x="249" y="333"/>
                    <a:pt x="240" y="329"/>
                    <a:pt x="238" y="324"/>
                  </a:cubicBezTo>
                  <a:cubicBezTo>
                    <a:pt x="190" y="225"/>
                    <a:pt x="190" y="225"/>
                    <a:pt x="190" y="225"/>
                  </a:cubicBezTo>
                  <a:cubicBezTo>
                    <a:pt x="189" y="225"/>
                    <a:pt x="189" y="225"/>
                    <a:pt x="189" y="225"/>
                  </a:cubicBezTo>
                  <a:cubicBezTo>
                    <a:pt x="167" y="225"/>
                    <a:pt x="149" y="210"/>
                    <a:pt x="149" y="188"/>
                  </a:cubicBezTo>
                  <a:cubicBezTo>
                    <a:pt x="149" y="173"/>
                    <a:pt x="159" y="159"/>
                    <a:pt x="172" y="153"/>
                  </a:cubicBezTo>
                  <a:cubicBezTo>
                    <a:pt x="172" y="101"/>
                    <a:pt x="172" y="101"/>
                    <a:pt x="172" y="101"/>
                  </a:cubicBezTo>
                  <a:cubicBezTo>
                    <a:pt x="172" y="94"/>
                    <a:pt x="180" y="87"/>
                    <a:pt x="186" y="87"/>
                  </a:cubicBezTo>
                  <a:cubicBezTo>
                    <a:pt x="194" y="87"/>
                    <a:pt x="202" y="94"/>
                    <a:pt x="202" y="101"/>
                  </a:cubicBezTo>
                  <a:cubicBezTo>
                    <a:pt x="202" y="152"/>
                    <a:pt x="202" y="152"/>
                    <a:pt x="202" y="152"/>
                  </a:cubicBezTo>
                  <a:cubicBezTo>
                    <a:pt x="216" y="157"/>
                    <a:pt x="226" y="171"/>
                    <a:pt x="226" y="188"/>
                  </a:cubicBezTo>
                  <a:cubicBezTo>
                    <a:pt x="226" y="198"/>
                    <a:pt x="221" y="207"/>
                    <a:pt x="216" y="215"/>
                  </a:cubicBezTo>
                  <a:cubicBezTo>
                    <a:pt x="262" y="313"/>
                    <a:pt x="262" y="313"/>
                    <a:pt x="262" y="313"/>
                  </a:cubicBezTo>
                  <a:cubicBezTo>
                    <a:pt x="266" y="319"/>
                    <a:pt x="262" y="327"/>
                    <a:pt x="256" y="329"/>
                  </a:cubicBezTo>
                  <a:close/>
                  <a:moveTo>
                    <a:pt x="306" y="305"/>
                  </a:moveTo>
                  <a:cubicBezTo>
                    <a:pt x="302" y="310"/>
                    <a:pt x="294" y="310"/>
                    <a:pt x="292" y="305"/>
                  </a:cubicBezTo>
                  <a:cubicBezTo>
                    <a:pt x="274" y="287"/>
                    <a:pt x="274" y="287"/>
                    <a:pt x="274" y="287"/>
                  </a:cubicBezTo>
                  <a:cubicBezTo>
                    <a:pt x="267" y="283"/>
                    <a:pt x="267" y="276"/>
                    <a:pt x="274" y="273"/>
                  </a:cubicBezTo>
                  <a:cubicBezTo>
                    <a:pt x="276" y="269"/>
                    <a:pt x="283" y="269"/>
                    <a:pt x="285" y="273"/>
                  </a:cubicBezTo>
                  <a:cubicBezTo>
                    <a:pt x="306" y="292"/>
                    <a:pt x="306" y="292"/>
                    <a:pt x="306" y="292"/>
                  </a:cubicBezTo>
                  <a:cubicBezTo>
                    <a:pt x="309" y="296"/>
                    <a:pt x="309" y="301"/>
                    <a:pt x="306" y="305"/>
                  </a:cubicBezTo>
                  <a:close/>
                  <a:moveTo>
                    <a:pt x="343" y="198"/>
                  </a:moveTo>
                  <a:cubicBezTo>
                    <a:pt x="316" y="198"/>
                    <a:pt x="316" y="198"/>
                    <a:pt x="316" y="198"/>
                  </a:cubicBezTo>
                  <a:cubicBezTo>
                    <a:pt x="311" y="198"/>
                    <a:pt x="307" y="193"/>
                    <a:pt x="307" y="188"/>
                  </a:cubicBezTo>
                  <a:cubicBezTo>
                    <a:pt x="307" y="182"/>
                    <a:pt x="311" y="179"/>
                    <a:pt x="316" y="179"/>
                  </a:cubicBezTo>
                  <a:cubicBezTo>
                    <a:pt x="343" y="179"/>
                    <a:pt x="343" y="179"/>
                    <a:pt x="343" y="179"/>
                  </a:cubicBezTo>
                  <a:cubicBezTo>
                    <a:pt x="349" y="179"/>
                    <a:pt x="354" y="182"/>
                    <a:pt x="354" y="188"/>
                  </a:cubicBezTo>
                  <a:cubicBezTo>
                    <a:pt x="354" y="193"/>
                    <a:pt x="349" y="198"/>
                    <a:pt x="343" y="198"/>
                  </a:cubicBezTo>
                  <a:close/>
                </a:path>
              </a:pathLst>
            </a:custGeom>
            <a:solidFill>
              <a:schemeClr val="bg1"/>
            </a:solidFill>
            <a:ln>
              <a:noFill/>
            </a:ln>
          </p:spPr>
          <p:txBody>
            <a:bodyPr vert="horz" wrap="none" lIns="182880" tIns="45720" rIns="91440" bIns="45720" numCol="1" anchor="t" anchorCtr="0" compatLnSpc="1">
              <a:prstTxWarp prst="textNoShape">
                <a:avLst/>
              </a:prstTxWarp>
            </a:bodyPr>
            <a:lstStyle/>
            <a:p>
              <a:endParaRPr lang="en-US" sz="1600" dirty="0">
                <a:solidFill>
                  <a:srgbClr val="57B74E">
                    <a:lumMod val="25000"/>
                  </a:srgbClr>
                </a:solidFill>
                <a:latin typeface="Arial"/>
              </a:endParaRPr>
            </a:p>
          </p:txBody>
        </p:sp>
      </p:grpSp>
      <p:grpSp>
        <p:nvGrpSpPr>
          <p:cNvPr id="44" name="Group 43"/>
          <p:cNvGrpSpPr/>
          <p:nvPr/>
        </p:nvGrpSpPr>
        <p:grpSpPr>
          <a:xfrm>
            <a:off x="359616" y="2479825"/>
            <a:ext cx="495310" cy="495308"/>
            <a:chOff x="182209" y="2142600"/>
            <a:chExt cx="603781" cy="603781"/>
          </a:xfrm>
        </p:grpSpPr>
        <p:sp>
          <p:nvSpPr>
            <p:cNvPr id="45" name="Oval 44"/>
            <p:cNvSpPr/>
            <p:nvPr/>
          </p:nvSpPr>
          <p:spPr>
            <a:xfrm>
              <a:off x="182209" y="2142600"/>
              <a:ext cx="603781" cy="603781"/>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sp>
        <p:sp>
          <p:nvSpPr>
            <p:cNvPr id="46" name="TextBox 45"/>
            <p:cNvSpPr txBox="1"/>
            <p:nvPr/>
          </p:nvSpPr>
          <p:spPr>
            <a:xfrm>
              <a:off x="276877" y="2167125"/>
              <a:ext cx="390627" cy="530915"/>
            </a:xfrm>
            <a:prstGeom prst="rect">
              <a:avLst/>
            </a:prstGeom>
            <a:noFill/>
          </p:spPr>
          <p:txBody>
            <a:bodyPr wrap="square" lIns="68583" tIns="34292" rIns="68583" bIns="34292" rtlCol="0" anchor="ctr" anchorCtr="0">
              <a:noAutofit/>
            </a:bodyPr>
            <a:lstStyle/>
            <a:p>
              <a:pPr algn="ctr"/>
              <a:r>
                <a:rPr lang="en-US" sz="3000" b="1" dirty="0">
                  <a:solidFill>
                    <a:srgbClr val="FFFFFF"/>
                  </a:solidFill>
                  <a:latin typeface="Arial"/>
                </a:rPr>
                <a:t>$</a:t>
              </a:r>
            </a:p>
          </p:txBody>
        </p:sp>
      </p:grpSp>
      <p:grpSp>
        <p:nvGrpSpPr>
          <p:cNvPr id="48" name="Group 47"/>
          <p:cNvGrpSpPr/>
          <p:nvPr/>
        </p:nvGrpSpPr>
        <p:grpSpPr>
          <a:xfrm>
            <a:off x="359616" y="3189277"/>
            <a:ext cx="495310" cy="495308"/>
            <a:chOff x="182209" y="3040341"/>
            <a:chExt cx="603781" cy="603781"/>
          </a:xfrm>
        </p:grpSpPr>
        <p:sp>
          <p:nvSpPr>
            <p:cNvPr id="49" name="Oval 48"/>
            <p:cNvSpPr/>
            <p:nvPr/>
          </p:nvSpPr>
          <p:spPr>
            <a:xfrm>
              <a:off x="182209" y="3040341"/>
              <a:ext cx="603781" cy="603781"/>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sp>
        <p:sp>
          <p:nvSpPr>
            <p:cNvPr id="50" name="Freeform 28"/>
            <p:cNvSpPr>
              <a:spLocks noChangeAspect="1" noEditPoints="1"/>
            </p:cNvSpPr>
            <p:nvPr/>
          </p:nvSpPr>
          <p:spPr bwMode="auto">
            <a:xfrm>
              <a:off x="387051" y="3166117"/>
              <a:ext cx="194097" cy="352229"/>
            </a:xfrm>
            <a:custGeom>
              <a:avLst/>
              <a:gdLst>
                <a:gd name="T0" fmla="*/ 786 w 1572"/>
                <a:gd name="T1" fmla="*/ 0 h 2858"/>
                <a:gd name="T2" fmla="*/ 0 w 1572"/>
                <a:gd name="T3" fmla="*/ 787 h 2858"/>
                <a:gd name="T4" fmla="*/ 381 w 1572"/>
                <a:gd name="T5" fmla="*/ 2136 h 2858"/>
                <a:gd name="T6" fmla="*/ 381 w 1572"/>
                <a:gd name="T7" fmla="*/ 2136 h 2858"/>
                <a:gd name="T8" fmla="*/ 388 w 1572"/>
                <a:gd name="T9" fmla="*/ 2148 h 2858"/>
                <a:gd name="T10" fmla="*/ 786 w 1572"/>
                <a:gd name="T11" fmla="*/ 2858 h 2858"/>
                <a:gd name="T12" fmla="*/ 1183 w 1572"/>
                <a:gd name="T13" fmla="*/ 2148 h 2858"/>
                <a:gd name="T14" fmla="*/ 1190 w 1572"/>
                <a:gd name="T15" fmla="*/ 2136 h 2858"/>
                <a:gd name="T16" fmla="*/ 1190 w 1572"/>
                <a:gd name="T17" fmla="*/ 2136 h 2858"/>
                <a:gd name="T18" fmla="*/ 1572 w 1572"/>
                <a:gd name="T19" fmla="*/ 787 h 2858"/>
                <a:gd name="T20" fmla="*/ 786 w 1572"/>
                <a:gd name="T21" fmla="*/ 0 h 2858"/>
                <a:gd name="T22" fmla="*/ 786 w 1572"/>
                <a:gd name="T23" fmla="*/ 1145 h 2858"/>
                <a:gd name="T24" fmla="*/ 466 w 1572"/>
                <a:gd name="T25" fmla="*/ 826 h 2858"/>
                <a:gd name="T26" fmla="*/ 786 w 1572"/>
                <a:gd name="T27" fmla="*/ 506 h 2858"/>
                <a:gd name="T28" fmla="*/ 1105 w 1572"/>
                <a:gd name="T29" fmla="*/ 826 h 2858"/>
                <a:gd name="T30" fmla="*/ 786 w 1572"/>
                <a:gd name="T31" fmla="*/ 1145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2" h="2858">
                  <a:moveTo>
                    <a:pt x="786" y="0"/>
                  </a:moveTo>
                  <a:cubicBezTo>
                    <a:pt x="352" y="0"/>
                    <a:pt x="0" y="352"/>
                    <a:pt x="0" y="787"/>
                  </a:cubicBezTo>
                  <a:cubicBezTo>
                    <a:pt x="0" y="1073"/>
                    <a:pt x="152" y="1725"/>
                    <a:pt x="381" y="2136"/>
                  </a:cubicBezTo>
                  <a:cubicBezTo>
                    <a:pt x="381" y="2136"/>
                    <a:pt x="381" y="2136"/>
                    <a:pt x="381" y="2136"/>
                  </a:cubicBezTo>
                  <a:cubicBezTo>
                    <a:pt x="383" y="2140"/>
                    <a:pt x="386" y="2144"/>
                    <a:pt x="388" y="2148"/>
                  </a:cubicBezTo>
                  <a:cubicBezTo>
                    <a:pt x="786" y="2858"/>
                    <a:pt x="786" y="2858"/>
                    <a:pt x="786" y="2858"/>
                  </a:cubicBezTo>
                  <a:cubicBezTo>
                    <a:pt x="1183" y="2148"/>
                    <a:pt x="1183" y="2148"/>
                    <a:pt x="1183" y="2148"/>
                  </a:cubicBezTo>
                  <a:cubicBezTo>
                    <a:pt x="1186" y="2144"/>
                    <a:pt x="1188" y="2140"/>
                    <a:pt x="1190" y="2136"/>
                  </a:cubicBezTo>
                  <a:cubicBezTo>
                    <a:pt x="1190" y="2136"/>
                    <a:pt x="1190" y="2136"/>
                    <a:pt x="1190" y="2136"/>
                  </a:cubicBezTo>
                  <a:cubicBezTo>
                    <a:pt x="1419" y="1725"/>
                    <a:pt x="1572" y="1073"/>
                    <a:pt x="1572" y="787"/>
                  </a:cubicBezTo>
                  <a:cubicBezTo>
                    <a:pt x="1572" y="352"/>
                    <a:pt x="1220" y="0"/>
                    <a:pt x="786" y="0"/>
                  </a:cubicBezTo>
                  <a:close/>
                  <a:moveTo>
                    <a:pt x="786" y="1145"/>
                  </a:moveTo>
                  <a:cubicBezTo>
                    <a:pt x="609" y="1145"/>
                    <a:pt x="466" y="1002"/>
                    <a:pt x="466" y="826"/>
                  </a:cubicBezTo>
                  <a:cubicBezTo>
                    <a:pt x="466" y="649"/>
                    <a:pt x="609" y="506"/>
                    <a:pt x="786" y="506"/>
                  </a:cubicBezTo>
                  <a:cubicBezTo>
                    <a:pt x="962" y="506"/>
                    <a:pt x="1105" y="649"/>
                    <a:pt x="1105" y="826"/>
                  </a:cubicBezTo>
                  <a:cubicBezTo>
                    <a:pt x="1105" y="1002"/>
                    <a:pt x="962" y="1145"/>
                    <a:pt x="786" y="114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77" tIns="34289" rIns="68577" bIns="34289" numCol="1" anchor="t" anchorCtr="0" compatLnSpc="1">
              <a:prstTxWarp prst="textNoShape">
                <a:avLst/>
              </a:prstTxWarp>
            </a:bodyPr>
            <a:lstStyle/>
            <a:p>
              <a:endParaRPr lang="en-US">
                <a:solidFill>
                  <a:srgbClr val="676767">
                    <a:lumMod val="75000"/>
                  </a:srgbClr>
                </a:solidFill>
                <a:latin typeface="Arial"/>
              </a:endParaRPr>
            </a:p>
          </p:txBody>
        </p:sp>
      </p:grpSp>
      <p:sp>
        <p:nvSpPr>
          <p:cNvPr id="3" name="Rectangle 2"/>
          <p:cNvSpPr/>
          <p:nvPr/>
        </p:nvSpPr>
        <p:spPr>
          <a:xfrm>
            <a:off x="5954580" y="-829296"/>
            <a:ext cx="4572000" cy="369324"/>
          </a:xfrm>
          <a:prstGeom prst="rect">
            <a:avLst/>
          </a:prstGeom>
        </p:spPr>
        <p:txBody>
          <a:bodyPr lIns="91432" tIns="45716" rIns="91432" bIns="45716">
            <a:spAutoFit/>
          </a:bodyPr>
          <a:lstStyle/>
          <a:p>
            <a:r>
              <a:rPr lang="en-US" dirty="0">
                <a:solidFill>
                  <a:srgbClr val="2968AF"/>
                </a:solidFill>
              </a:rPr>
              <a:t>a</a:t>
            </a:r>
            <a:endParaRPr lang="en-US" dirty="0">
              <a:solidFill>
                <a:srgbClr val="676767"/>
              </a:solidFill>
            </a:endParaRPr>
          </a:p>
        </p:txBody>
      </p:sp>
      <p:sp>
        <p:nvSpPr>
          <p:cNvPr id="65" name="TextBox 64"/>
          <p:cNvSpPr txBox="1">
            <a:spLocks noChangeArrowheads="1"/>
          </p:cNvSpPr>
          <p:nvPr/>
        </p:nvSpPr>
        <p:spPr bwMode="auto">
          <a:xfrm>
            <a:off x="7239673" y="2762036"/>
            <a:ext cx="1282553" cy="461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dirty="0">
                <a:solidFill>
                  <a:srgbClr val="676767"/>
                </a:solidFill>
                <a:latin typeface="Arial"/>
              </a:rPr>
              <a:t>Presence Analytics</a:t>
            </a:r>
          </a:p>
        </p:txBody>
      </p:sp>
      <p:sp>
        <p:nvSpPr>
          <p:cNvPr id="66" name="TextBox 65"/>
          <p:cNvSpPr txBox="1">
            <a:spLocks noChangeArrowheads="1"/>
          </p:cNvSpPr>
          <p:nvPr/>
        </p:nvSpPr>
        <p:spPr bwMode="auto">
          <a:xfrm>
            <a:off x="5655153" y="2787419"/>
            <a:ext cx="1336364" cy="384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a:solidFill>
                  <a:srgbClr val="676767"/>
                </a:solidFill>
                <a:latin typeface="Arial"/>
              </a:rPr>
              <a:t>CMX Connect</a:t>
            </a:r>
            <a:endParaRPr lang="en-US" sz="1100" dirty="0">
              <a:solidFill>
                <a:srgbClr val="676767"/>
              </a:solidFill>
              <a:latin typeface="Arial"/>
            </a:endParaRPr>
          </a:p>
        </p:txBody>
      </p:sp>
      <p:grpSp>
        <p:nvGrpSpPr>
          <p:cNvPr id="70" name="Group 69"/>
          <p:cNvGrpSpPr/>
          <p:nvPr/>
        </p:nvGrpSpPr>
        <p:grpSpPr>
          <a:xfrm>
            <a:off x="5726598" y="2076709"/>
            <a:ext cx="1144680" cy="784229"/>
            <a:chOff x="3772910" y="3075777"/>
            <a:chExt cx="1144680" cy="784229"/>
          </a:xfrm>
        </p:grpSpPr>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10260" y="3109421"/>
              <a:ext cx="1069981" cy="579136"/>
            </a:xfrm>
            <a:prstGeom prst="rect">
              <a:avLst/>
            </a:prstGeom>
            <a:noFill/>
            <a:ln>
              <a:noFill/>
            </a:ln>
          </p:spPr>
        </p:pic>
        <p:sp>
          <p:nvSpPr>
            <p:cNvPr id="72" name="Freeform 9"/>
            <p:cNvSpPr>
              <a:spLocks noEditPoints="1"/>
            </p:cNvSpPr>
            <p:nvPr/>
          </p:nvSpPr>
          <p:spPr bwMode="auto">
            <a:xfrm>
              <a:off x="3772910"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latin typeface="Arial"/>
              </a:endParaRPr>
            </a:p>
          </p:txBody>
        </p:sp>
      </p:grpSp>
      <p:grpSp>
        <p:nvGrpSpPr>
          <p:cNvPr id="73" name="Group 72"/>
          <p:cNvGrpSpPr/>
          <p:nvPr/>
        </p:nvGrpSpPr>
        <p:grpSpPr>
          <a:xfrm>
            <a:off x="7298756" y="2094764"/>
            <a:ext cx="1144680" cy="784229"/>
            <a:chOff x="3509534" y="3075777"/>
            <a:chExt cx="1144680" cy="784229"/>
          </a:xfrm>
        </p:grpSpPr>
        <p:pic>
          <p:nvPicPr>
            <p:cNvPr id="74" name="Picture 73" descr="Screenshot 2015-03-30 22.19.41.png"/>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3546884" y="3109420"/>
              <a:ext cx="1066497" cy="576072"/>
            </a:xfrm>
            <a:prstGeom prst="rect">
              <a:avLst/>
            </a:prstGeom>
            <a:ln>
              <a:noFill/>
            </a:ln>
          </p:spPr>
        </p:pic>
        <p:sp>
          <p:nvSpPr>
            <p:cNvPr id="75" name="Freeform 9"/>
            <p:cNvSpPr>
              <a:spLocks noEditPoints="1"/>
            </p:cNvSpPr>
            <p:nvPr/>
          </p:nvSpPr>
          <p:spPr bwMode="auto">
            <a:xfrm>
              <a:off x="3509534"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latin typeface="Arial"/>
              </a:endParaRPr>
            </a:p>
          </p:txBody>
        </p:sp>
      </p:grpSp>
      <p:grpSp>
        <p:nvGrpSpPr>
          <p:cNvPr id="76" name="Group 75"/>
          <p:cNvGrpSpPr/>
          <p:nvPr/>
        </p:nvGrpSpPr>
        <p:grpSpPr>
          <a:xfrm>
            <a:off x="6636177" y="1754392"/>
            <a:ext cx="432859" cy="852428"/>
            <a:chOff x="6369887" y="3123518"/>
            <a:chExt cx="432859" cy="852428"/>
          </a:xfrm>
        </p:grpSpPr>
        <p:pic>
          <p:nvPicPr>
            <p:cNvPr id="77" name="Picture 7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98371" y="3246123"/>
              <a:ext cx="375890" cy="607218"/>
            </a:xfrm>
            <a:prstGeom prst="rect">
              <a:avLst/>
            </a:prstGeom>
          </p:spPr>
        </p:pic>
        <p:sp>
          <p:nvSpPr>
            <p:cNvPr id="78" name="Freeform 5"/>
            <p:cNvSpPr>
              <a:spLocks noEditPoints="1"/>
            </p:cNvSpPr>
            <p:nvPr/>
          </p:nvSpPr>
          <p:spPr bwMode="auto">
            <a:xfrm>
              <a:off x="6369887" y="3123518"/>
              <a:ext cx="432859" cy="852428"/>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latin typeface="Arial"/>
              </a:endParaRPr>
            </a:p>
          </p:txBody>
        </p:sp>
      </p:grpSp>
      <p:sp>
        <p:nvSpPr>
          <p:cNvPr id="12" name="Rectangle 11"/>
          <p:cNvSpPr/>
          <p:nvPr/>
        </p:nvSpPr>
        <p:spPr>
          <a:xfrm>
            <a:off x="6978843" y="1285428"/>
            <a:ext cx="755319" cy="400101"/>
          </a:xfrm>
          <a:prstGeom prst="rect">
            <a:avLst/>
          </a:prstGeom>
        </p:spPr>
        <p:txBody>
          <a:bodyPr wrap="none" lIns="91432" tIns="45716" rIns="91432" bIns="45716">
            <a:spAutoFit/>
          </a:bodyPr>
          <a:lstStyle/>
          <a:p>
            <a:r>
              <a:rPr lang="en-US" sz="2000">
                <a:solidFill>
                  <a:srgbClr val="2968AF"/>
                </a:solidFill>
              </a:rPr>
              <a:t>CMX</a:t>
            </a:r>
            <a:endParaRPr lang="en-US" sz="2000">
              <a:solidFill>
                <a:srgbClr val="676767"/>
              </a:solidFill>
            </a:endParaRPr>
          </a:p>
        </p:txBody>
      </p:sp>
      <p:sp>
        <p:nvSpPr>
          <p:cNvPr id="14" name="Rectangle 13"/>
          <p:cNvSpPr/>
          <p:nvPr/>
        </p:nvSpPr>
        <p:spPr>
          <a:xfrm>
            <a:off x="2963427" y="4492167"/>
            <a:ext cx="3738508" cy="461657"/>
          </a:xfrm>
          <a:prstGeom prst="rect">
            <a:avLst/>
          </a:prstGeom>
        </p:spPr>
        <p:txBody>
          <a:bodyPr wrap="none" lIns="91432" tIns="45716" rIns="91432" bIns="45716">
            <a:spAutoFit/>
          </a:bodyPr>
          <a:lstStyle/>
          <a:p>
            <a:pPr algn="ctr"/>
            <a:r>
              <a:rPr lang="en-US" sz="1200" dirty="0">
                <a:solidFill>
                  <a:srgbClr val="FF0000"/>
                </a:solidFill>
              </a:rPr>
              <a:t>60 </a:t>
            </a:r>
            <a:r>
              <a:rPr lang="ja-JP" altLang="en-US" sz="1200" dirty="0" smtClean="0">
                <a:solidFill>
                  <a:srgbClr val="FF0000"/>
                </a:solidFill>
              </a:rPr>
              <a:t>日のフリートライアルが可能</a:t>
            </a:r>
            <a:endParaRPr lang="en-US" altLang="ja-JP" sz="1200" dirty="0" smtClean="0">
              <a:solidFill>
                <a:srgbClr val="FF0000"/>
              </a:solidFill>
            </a:endParaRPr>
          </a:p>
          <a:p>
            <a:pPr algn="ctr"/>
            <a:r>
              <a:rPr lang="en-US" sz="1200" dirty="0" smtClean="0">
                <a:solidFill>
                  <a:srgbClr val="FF0000"/>
                </a:solidFill>
              </a:rPr>
              <a:t> </a:t>
            </a:r>
            <a:r>
              <a:rPr lang="en-US" sz="1200" b="1" dirty="0" smtClean="0">
                <a:solidFill>
                  <a:srgbClr val="FF0000"/>
                </a:solidFill>
              </a:rPr>
              <a:t>cmxcloud.cisco.com</a:t>
            </a:r>
            <a:r>
              <a:rPr lang="ja-JP" altLang="en-US" sz="1200" b="1" dirty="0" smtClean="0">
                <a:solidFill>
                  <a:srgbClr val="FF0000"/>
                </a:solidFill>
              </a:rPr>
              <a:t>からレジストレーションできま</a:t>
            </a:r>
            <a:r>
              <a:rPr lang="ja-JP" altLang="en-US" sz="1200" b="1" dirty="0">
                <a:solidFill>
                  <a:srgbClr val="FF0000"/>
                </a:solidFill>
              </a:rPr>
              <a:t>す</a:t>
            </a:r>
            <a:endParaRPr lang="en-US" sz="1200" b="1" dirty="0">
              <a:solidFill>
                <a:srgbClr val="FF0000"/>
              </a:solidFill>
            </a:endParaRPr>
          </a:p>
        </p:txBody>
      </p:sp>
    </p:spTree>
    <p:extLst>
      <p:ext uri="{BB962C8B-B14F-4D97-AF65-F5344CB8AC3E}">
        <p14:creationId xmlns:p14="http://schemas.microsoft.com/office/powerpoint/2010/main" val="7881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Up Arrow 62"/>
          <p:cNvSpPr/>
          <p:nvPr/>
        </p:nvSpPr>
        <p:spPr>
          <a:xfrm rot="10800000">
            <a:off x="7103943" y="2254277"/>
            <a:ext cx="567402" cy="1001885"/>
          </a:xfrm>
          <a:prstGeom prst="upArrow">
            <a:avLst>
              <a:gd name="adj1" fmla="val 100000"/>
              <a:gd name="adj2" fmla="val 48147"/>
            </a:avLst>
          </a:prstGeom>
          <a:gradFill flip="none" rotWithShape="1">
            <a:gsLst>
              <a:gs pos="0">
                <a:schemeClr val="tx2">
                  <a:lumMod val="20000"/>
                  <a:lumOff val="80000"/>
                  <a:alpha val="29000"/>
                </a:schemeClr>
              </a:gs>
              <a:gs pos="100000">
                <a:schemeClr val="tx2"/>
              </a:gs>
            </a:gsLst>
            <a:lin ang="16200000" scaled="1"/>
            <a:tileRect/>
          </a:gradFill>
          <a:ln w="9525" cap="flat" cmpd="sng" algn="ctr">
            <a:noFill/>
            <a:prstDash val="solid"/>
            <a:round/>
            <a:headEnd type="none" w="med" len="med"/>
            <a:tailEnd type="none" w="med" len="med"/>
          </a:ln>
          <a:effectLst/>
        </p:spPr>
        <p:txBody>
          <a:bodyPr lIns="61573" tIns="30786" rIns="61573" bIns="30786" anchor="ctr"/>
          <a:lstStyle/>
          <a:p>
            <a:pPr algn="ctr" defTabSz="457841" eaLnBrk="0" hangingPunct="0">
              <a:lnSpc>
                <a:spcPct val="90000"/>
              </a:lnSpc>
              <a:defRPr/>
            </a:pPr>
            <a:endParaRPr lang="en-US" sz="1500" dirty="0">
              <a:latin typeface="+mj-lt"/>
            </a:endParaRPr>
          </a:p>
        </p:txBody>
      </p:sp>
      <p:sp>
        <p:nvSpPr>
          <p:cNvPr id="9" name="Rectangle 8"/>
          <p:cNvSpPr/>
          <p:nvPr/>
        </p:nvSpPr>
        <p:spPr>
          <a:xfrm>
            <a:off x="6630018" y="1206529"/>
            <a:ext cx="1562507" cy="1181100"/>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lIns="68583" tIns="34292" rIns="68583" bIns="34292" spcCol="0" rtlCol="0" anchor="ctr"/>
          <a:lstStyle/>
          <a:p>
            <a:pPr algn="ctr"/>
            <a:endParaRPr lang="en-US" dirty="0" smtClean="0">
              <a:latin typeface="+mj-lt"/>
            </a:endParaRPr>
          </a:p>
        </p:txBody>
      </p:sp>
      <p:sp>
        <p:nvSpPr>
          <p:cNvPr id="4" name="Title 3"/>
          <p:cNvSpPr>
            <a:spLocks noGrp="1"/>
          </p:cNvSpPr>
          <p:nvPr>
            <p:ph type="title"/>
          </p:nvPr>
        </p:nvSpPr>
        <p:spPr>
          <a:xfrm>
            <a:off x="467781" y="179892"/>
            <a:ext cx="8345488" cy="731647"/>
          </a:xfrm>
        </p:spPr>
        <p:txBody>
          <a:bodyPr>
            <a:normAutofit fontScale="90000"/>
          </a:bodyPr>
          <a:lstStyle/>
          <a:p>
            <a:r>
              <a:rPr lang="en-US" dirty="0" smtClean="0"/>
              <a:t>CMX Cloud – WLC 8.3 </a:t>
            </a:r>
            <a:br>
              <a:rPr lang="en-US" dirty="0" smtClean="0"/>
            </a:br>
            <a:endParaRPr lang="en-US" dirty="0"/>
          </a:p>
        </p:txBody>
      </p:sp>
      <p:sp>
        <p:nvSpPr>
          <p:cNvPr id="67" name="Up Arrow 66"/>
          <p:cNvSpPr/>
          <p:nvPr/>
        </p:nvSpPr>
        <p:spPr>
          <a:xfrm rot="5400000">
            <a:off x="3853977" y="-627010"/>
            <a:ext cx="270266" cy="5141711"/>
          </a:xfrm>
          <a:prstGeom prst="upArrow">
            <a:avLst>
              <a:gd name="adj1" fmla="val 100000"/>
              <a:gd name="adj2" fmla="val 48147"/>
            </a:avLst>
          </a:prstGeom>
          <a:gradFill flip="none" rotWithShape="1">
            <a:gsLst>
              <a:gs pos="0">
                <a:schemeClr val="tx2">
                  <a:lumMod val="20000"/>
                  <a:lumOff val="80000"/>
                  <a:alpha val="29000"/>
                </a:schemeClr>
              </a:gs>
              <a:gs pos="100000">
                <a:schemeClr val="tx2"/>
              </a:gs>
            </a:gsLst>
            <a:lin ang="16200000" scaled="1"/>
            <a:tileRect/>
          </a:gradFill>
          <a:ln w="9525" cap="flat" cmpd="sng" algn="ctr">
            <a:noFill/>
            <a:prstDash val="solid"/>
            <a:round/>
            <a:headEnd type="none" w="med" len="med"/>
            <a:tailEnd type="none" w="med" len="med"/>
          </a:ln>
          <a:effectLst/>
        </p:spPr>
        <p:txBody>
          <a:bodyPr lIns="61573" tIns="30786" rIns="61573" bIns="30786" anchor="ctr"/>
          <a:lstStyle/>
          <a:p>
            <a:pPr algn="ctr" defTabSz="457841" eaLnBrk="0" hangingPunct="0">
              <a:lnSpc>
                <a:spcPct val="90000"/>
              </a:lnSpc>
              <a:defRPr/>
            </a:pPr>
            <a:endParaRPr lang="en-US" sz="1500" dirty="0">
              <a:latin typeface="+mj-lt"/>
            </a:endParaRPr>
          </a:p>
        </p:txBody>
      </p:sp>
      <p:sp>
        <p:nvSpPr>
          <p:cNvPr id="81" name="TextBox 80"/>
          <p:cNvSpPr txBox="1">
            <a:spLocks noChangeArrowheads="1"/>
          </p:cNvSpPr>
          <p:nvPr/>
        </p:nvSpPr>
        <p:spPr bwMode="auto">
          <a:xfrm>
            <a:off x="7650155" y="2610155"/>
            <a:ext cx="1151928"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dirty="0" smtClean="0">
                <a:solidFill>
                  <a:schemeClr val="tx1"/>
                </a:solidFill>
              </a:rPr>
              <a:t>Presence</a:t>
            </a:r>
            <a:br>
              <a:rPr lang="en-US" sz="1100" dirty="0" smtClean="0">
                <a:solidFill>
                  <a:schemeClr val="tx1"/>
                </a:solidFill>
              </a:rPr>
            </a:br>
            <a:r>
              <a:rPr lang="en-US" sz="1100" dirty="0" smtClean="0">
                <a:solidFill>
                  <a:schemeClr val="tx1"/>
                </a:solidFill>
              </a:rPr>
              <a:t>Analytics </a:t>
            </a:r>
            <a:r>
              <a:rPr lang="en-US" sz="1100" dirty="0">
                <a:solidFill>
                  <a:schemeClr val="tx1"/>
                </a:solidFill>
              </a:rPr>
              <a:t>Data</a:t>
            </a:r>
          </a:p>
        </p:txBody>
      </p:sp>
      <p:grpSp>
        <p:nvGrpSpPr>
          <p:cNvPr id="2" name="arcs left"/>
          <p:cNvGrpSpPr>
            <a:grpSpLocks/>
          </p:cNvGrpSpPr>
          <p:nvPr/>
        </p:nvGrpSpPr>
        <p:grpSpPr bwMode="auto">
          <a:xfrm>
            <a:off x="988729" y="954348"/>
            <a:ext cx="1248388" cy="1960449"/>
            <a:chOff x="7687939" y="1290328"/>
            <a:chExt cx="746144" cy="586740"/>
          </a:xfrm>
        </p:grpSpPr>
        <p:sp>
          <p:nvSpPr>
            <p:cNvPr id="87" name="Arc 86"/>
            <p:cNvSpPr/>
            <p:nvPr/>
          </p:nvSpPr>
          <p:spPr>
            <a:xfrm>
              <a:off x="7696200" y="1473200"/>
              <a:ext cx="266700" cy="2667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88" name="Arc 87"/>
            <p:cNvSpPr/>
            <p:nvPr/>
          </p:nvSpPr>
          <p:spPr>
            <a:xfrm>
              <a:off x="7687939" y="1384975"/>
              <a:ext cx="431800" cy="4318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89" name="Arc 88"/>
            <p:cNvSpPr/>
            <p:nvPr/>
          </p:nvSpPr>
          <p:spPr>
            <a:xfrm>
              <a:off x="7740039" y="1327346"/>
              <a:ext cx="533400" cy="5334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90" name="Arc 89"/>
            <p:cNvSpPr/>
            <p:nvPr/>
          </p:nvSpPr>
          <p:spPr>
            <a:xfrm>
              <a:off x="7847343" y="1290328"/>
              <a:ext cx="586740" cy="58674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grpSp>
      <p:sp>
        <p:nvSpPr>
          <p:cNvPr id="184" name="Rectangle 32"/>
          <p:cNvSpPr>
            <a:spLocks/>
          </p:cNvSpPr>
          <p:nvPr/>
        </p:nvSpPr>
        <p:spPr bwMode="auto">
          <a:xfrm>
            <a:off x="2389222" y="1082671"/>
            <a:ext cx="1123950" cy="29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buClr>
                <a:srgbClr val="000000"/>
              </a:buClr>
              <a:buSzPct val="100000"/>
            </a:pPr>
            <a:r>
              <a:rPr lang="en-US" sz="1200" dirty="0">
                <a:latin typeface="+mj-lt"/>
                <a:ea typeface="Gill Sans Light"/>
                <a:cs typeface="Gill Sans Light"/>
              </a:rPr>
              <a:t>Access Points</a:t>
            </a:r>
          </a:p>
        </p:txBody>
      </p:sp>
      <p:sp>
        <p:nvSpPr>
          <p:cNvPr id="55" name="TextBox 54"/>
          <p:cNvSpPr txBox="1"/>
          <p:nvPr/>
        </p:nvSpPr>
        <p:spPr>
          <a:xfrm>
            <a:off x="6638956" y="1225578"/>
            <a:ext cx="1564984" cy="346253"/>
          </a:xfrm>
          <a:prstGeom prst="rect">
            <a:avLst/>
          </a:prstGeom>
          <a:noFill/>
        </p:spPr>
        <p:txBody>
          <a:bodyPr wrap="square" lIns="68583" tIns="34292" rIns="68583" bIns="34292" rtlCol="0">
            <a:spAutoFit/>
          </a:bodyPr>
          <a:lstStyle/>
          <a:p>
            <a:pPr algn="ctr"/>
            <a:r>
              <a:rPr lang="en-US" dirty="0" smtClean="0">
                <a:latin typeface="+mj-lt"/>
              </a:rPr>
              <a:t>CMX Cloud</a:t>
            </a:r>
            <a:endParaRPr lang="en-US" dirty="0">
              <a:latin typeface="+mj-lt"/>
            </a:endParaRPr>
          </a:p>
        </p:txBody>
      </p:sp>
      <p:sp>
        <p:nvSpPr>
          <p:cNvPr id="80" name="TextBox 79"/>
          <p:cNvSpPr txBox="1">
            <a:spLocks noChangeArrowheads="1"/>
          </p:cNvSpPr>
          <p:nvPr/>
        </p:nvSpPr>
        <p:spPr bwMode="auto">
          <a:xfrm>
            <a:off x="5499822" y="2721878"/>
            <a:ext cx="1440266"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dirty="0" smtClean="0">
                <a:solidFill>
                  <a:schemeClr val="tx1"/>
                </a:solidFill>
              </a:rPr>
              <a:t>Connect Captive Portal</a:t>
            </a:r>
            <a:endParaRPr lang="en-US" sz="1100" dirty="0">
              <a:solidFill>
                <a:schemeClr val="tx1"/>
              </a:solidFill>
            </a:endParaRPr>
          </a:p>
        </p:txBody>
      </p:sp>
      <p:grpSp>
        <p:nvGrpSpPr>
          <p:cNvPr id="8" name="Group 7"/>
          <p:cNvGrpSpPr/>
          <p:nvPr/>
        </p:nvGrpSpPr>
        <p:grpSpPr>
          <a:xfrm>
            <a:off x="356474" y="1596964"/>
            <a:ext cx="1061371" cy="789973"/>
            <a:chOff x="356474" y="1596964"/>
            <a:chExt cx="1061371" cy="789973"/>
          </a:xfrm>
        </p:grpSpPr>
        <p:grpSp>
          <p:nvGrpSpPr>
            <p:cNvPr id="5" name="Group 6"/>
            <p:cNvGrpSpPr/>
            <p:nvPr/>
          </p:nvGrpSpPr>
          <p:grpSpPr>
            <a:xfrm>
              <a:off x="356474" y="1596964"/>
              <a:ext cx="1061371" cy="701890"/>
              <a:chOff x="265722" y="1342610"/>
              <a:chExt cx="1061371" cy="702073"/>
            </a:xfrm>
          </p:grpSpPr>
          <p:pic>
            <p:nvPicPr>
              <p:cNvPr id="7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62" t="17755" r="5484" b="16642"/>
              <a:stretch/>
            </p:blipFill>
            <p:spPr bwMode="auto">
              <a:xfrm>
                <a:off x="942918" y="1466528"/>
                <a:ext cx="384175" cy="5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 name="Group 68"/>
              <p:cNvGrpSpPr/>
              <p:nvPr/>
            </p:nvGrpSpPr>
            <p:grpSpPr>
              <a:xfrm>
                <a:off x="265722" y="1342610"/>
                <a:ext cx="634440" cy="702073"/>
                <a:chOff x="4582574" y="3014515"/>
                <a:chExt cx="383845" cy="437631"/>
              </a:xfrm>
              <a:solidFill>
                <a:schemeClr val="accent5"/>
              </a:solidFill>
            </p:grpSpPr>
            <p:sp>
              <p:nvSpPr>
                <p:cNvPr id="77" name="Freeform 117"/>
                <p:cNvSpPr>
                  <a:spLocks/>
                </p:cNvSpPr>
                <p:nvPr/>
              </p:nvSpPr>
              <p:spPr bwMode="auto">
                <a:xfrm>
                  <a:off x="4582574" y="3236998"/>
                  <a:ext cx="383845" cy="215148"/>
                </a:xfrm>
                <a:custGeom>
                  <a:avLst/>
                  <a:gdLst>
                    <a:gd name="T0" fmla="*/ 13 w 50"/>
                    <a:gd name="T1" fmla="*/ 0 h 28"/>
                    <a:gd name="T2" fmla="*/ 16 w 50"/>
                    <a:gd name="T3" fmla="*/ 0 h 28"/>
                    <a:gd name="T4" fmla="*/ 25 w 50"/>
                    <a:gd name="T5" fmla="*/ 15 h 28"/>
                    <a:gd name="T6" fmla="*/ 34 w 50"/>
                    <a:gd name="T7" fmla="*/ 0 h 28"/>
                    <a:gd name="T8" fmla="*/ 37 w 50"/>
                    <a:gd name="T9" fmla="*/ 0 h 28"/>
                    <a:gd name="T10" fmla="*/ 50 w 50"/>
                    <a:gd name="T11" fmla="*/ 13 h 28"/>
                    <a:gd name="T12" fmla="*/ 50 w 50"/>
                    <a:gd name="T13" fmla="*/ 28 h 28"/>
                    <a:gd name="T14" fmla="*/ 0 w 50"/>
                    <a:gd name="T15" fmla="*/ 28 h 28"/>
                    <a:gd name="T16" fmla="*/ 0 w 50"/>
                    <a:gd name="T17" fmla="*/ 13 h 28"/>
                    <a:gd name="T18" fmla="*/ 13 w 5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
                      <a:moveTo>
                        <a:pt x="13" y="0"/>
                      </a:moveTo>
                      <a:cubicBezTo>
                        <a:pt x="16" y="0"/>
                        <a:pt x="16" y="0"/>
                        <a:pt x="16" y="0"/>
                      </a:cubicBezTo>
                      <a:cubicBezTo>
                        <a:pt x="25" y="15"/>
                        <a:pt x="25" y="15"/>
                        <a:pt x="25" y="15"/>
                      </a:cubicBezTo>
                      <a:cubicBezTo>
                        <a:pt x="34" y="0"/>
                        <a:pt x="34" y="0"/>
                        <a:pt x="34" y="0"/>
                      </a:cubicBezTo>
                      <a:cubicBezTo>
                        <a:pt x="37" y="0"/>
                        <a:pt x="37" y="0"/>
                        <a:pt x="37" y="0"/>
                      </a:cubicBezTo>
                      <a:cubicBezTo>
                        <a:pt x="44" y="0"/>
                        <a:pt x="50" y="6"/>
                        <a:pt x="50" y="13"/>
                      </a:cubicBezTo>
                      <a:cubicBezTo>
                        <a:pt x="50" y="28"/>
                        <a:pt x="50" y="28"/>
                        <a:pt x="50" y="28"/>
                      </a:cubicBezTo>
                      <a:cubicBezTo>
                        <a:pt x="0" y="28"/>
                        <a:pt x="0" y="28"/>
                        <a:pt x="0" y="28"/>
                      </a:cubicBezTo>
                      <a:cubicBezTo>
                        <a:pt x="0" y="13"/>
                        <a:pt x="0" y="13"/>
                        <a:pt x="0" y="13"/>
                      </a:cubicBezTo>
                      <a:cubicBezTo>
                        <a:pt x="0" y="6"/>
                        <a:pt x="6" y="0"/>
                        <a:pt x="13" y="0"/>
                      </a:cubicBezTo>
                      <a:close/>
                    </a:path>
                  </a:pathLst>
                </a:custGeom>
                <a:solidFill>
                  <a:schemeClr val="tx2"/>
                </a:solidFill>
                <a:ln>
                  <a:noFill/>
                </a:ln>
                <a:extLst/>
              </p:spPr>
              <p:txBody>
                <a:bodyPr vert="horz" wrap="square" lIns="121851" tIns="60927" rIns="121851" bIns="60927" numCol="1" anchor="t" anchorCtr="0" compatLnSpc="1">
                  <a:prstTxWarp prst="textNoShape">
                    <a:avLst/>
                  </a:prstTxWarp>
                </a:bodyPr>
                <a:lstStyle/>
                <a:p>
                  <a:endParaRPr lang="en-US" sz="3200" dirty="0">
                    <a:latin typeface="+mj-lt"/>
                  </a:endParaRPr>
                </a:p>
              </p:txBody>
            </p:sp>
            <p:sp>
              <p:nvSpPr>
                <p:cNvPr id="104" name="Oval 118"/>
                <p:cNvSpPr>
                  <a:spLocks noChangeArrowheads="1"/>
                </p:cNvSpPr>
                <p:nvPr/>
              </p:nvSpPr>
              <p:spPr bwMode="auto">
                <a:xfrm>
                  <a:off x="4674255" y="3014515"/>
                  <a:ext cx="207814" cy="206592"/>
                </a:xfrm>
                <a:prstGeom prst="ellipse">
                  <a:avLst/>
                </a:prstGeom>
                <a:solidFill>
                  <a:schemeClr val="tx2"/>
                </a:solidFill>
                <a:ln>
                  <a:noFill/>
                </a:ln>
                <a:extLst/>
              </p:spPr>
              <p:txBody>
                <a:bodyPr vert="horz" wrap="square" lIns="121851" tIns="60927" rIns="121851" bIns="60927" numCol="1" anchor="t" anchorCtr="0" compatLnSpc="1">
                  <a:prstTxWarp prst="textNoShape">
                    <a:avLst/>
                  </a:prstTxWarp>
                </a:bodyPr>
                <a:lstStyle/>
                <a:p>
                  <a:endParaRPr lang="en-US" sz="3200" dirty="0">
                    <a:latin typeface="+mj-lt"/>
                  </a:endParaRPr>
                </a:p>
              </p:txBody>
            </p:sp>
          </p:grpSp>
        </p:grpSp>
        <p:sp>
          <p:nvSpPr>
            <p:cNvPr id="15" name="Freeform 5"/>
            <p:cNvSpPr>
              <a:spLocks noEditPoints="1"/>
            </p:cNvSpPr>
            <p:nvPr/>
          </p:nvSpPr>
          <p:spPr bwMode="auto">
            <a:xfrm>
              <a:off x="1024145" y="1611625"/>
              <a:ext cx="393700" cy="775312"/>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48" name="Group 47"/>
          <p:cNvGrpSpPr/>
          <p:nvPr/>
        </p:nvGrpSpPr>
        <p:grpSpPr>
          <a:xfrm>
            <a:off x="6898170" y="1546898"/>
            <a:ext cx="1017941" cy="738456"/>
            <a:chOff x="387300" y="2427974"/>
            <a:chExt cx="1453702" cy="1054574"/>
          </a:xfrm>
        </p:grpSpPr>
        <p:sp>
          <p:nvSpPr>
            <p:cNvPr id="49" name="Freeform 5"/>
            <p:cNvSpPr>
              <a:spLocks noEditPoints="1"/>
            </p:cNvSpPr>
            <p:nvPr/>
          </p:nvSpPr>
          <p:spPr bwMode="auto">
            <a:xfrm>
              <a:off x="1461195" y="2427974"/>
              <a:ext cx="379807" cy="887308"/>
            </a:xfrm>
            <a:custGeom>
              <a:avLst/>
              <a:gdLst>
                <a:gd name="T0" fmla="*/ 219 w 464"/>
                <a:gd name="T1" fmla="*/ 770 h 1084"/>
                <a:gd name="T2" fmla="*/ 209 w 464"/>
                <a:gd name="T3" fmla="*/ 789 h 1084"/>
                <a:gd name="T4" fmla="*/ 219 w 464"/>
                <a:gd name="T5" fmla="*/ 808 h 1084"/>
                <a:gd name="T6" fmla="*/ 243 w 464"/>
                <a:gd name="T7" fmla="*/ 808 h 1084"/>
                <a:gd name="T8" fmla="*/ 255 w 464"/>
                <a:gd name="T9" fmla="*/ 789 h 1084"/>
                <a:gd name="T10" fmla="*/ 243 w 464"/>
                <a:gd name="T11" fmla="*/ 770 h 1084"/>
                <a:gd name="T12" fmla="*/ 233 w 464"/>
                <a:gd name="T13" fmla="*/ 765 h 1084"/>
                <a:gd name="T14" fmla="*/ 233 w 464"/>
                <a:gd name="T15" fmla="*/ 670 h 1084"/>
                <a:gd name="T16" fmla="*/ 209 w 464"/>
                <a:gd name="T17" fmla="*/ 677 h 1084"/>
                <a:gd name="T18" fmla="*/ 202 w 464"/>
                <a:gd name="T19" fmla="*/ 698 h 1084"/>
                <a:gd name="T20" fmla="*/ 209 w 464"/>
                <a:gd name="T21" fmla="*/ 722 h 1084"/>
                <a:gd name="T22" fmla="*/ 233 w 464"/>
                <a:gd name="T23" fmla="*/ 729 h 1084"/>
                <a:gd name="T24" fmla="*/ 252 w 464"/>
                <a:gd name="T25" fmla="*/ 722 h 1084"/>
                <a:gd name="T26" fmla="*/ 262 w 464"/>
                <a:gd name="T27" fmla="*/ 698 h 1084"/>
                <a:gd name="T28" fmla="*/ 252 w 464"/>
                <a:gd name="T29" fmla="*/ 677 h 1084"/>
                <a:gd name="T30" fmla="*/ 233 w 464"/>
                <a:gd name="T31" fmla="*/ 670 h 1084"/>
                <a:gd name="T32" fmla="*/ 233 w 464"/>
                <a:gd name="T33" fmla="*/ 670 h 1084"/>
                <a:gd name="T34" fmla="*/ 36 w 464"/>
                <a:gd name="T35" fmla="*/ 387 h 1084"/>
                <a:gd name="T36" fmla="*/ 425 w 464"/>
                <a:gd name="T37" fmla="*/ 309 h 1084"/>
                <a:gd name="T38" fmla="*/ 36 w 464"/>
                <a:gd name="T39" fmla="*/ 309 h 1084"/>
                <a:gd name="T40" fmla="*/ 36 w 464"/>
                <a:gd name="T41" fmla="*/ 154 h 1084"/>
                <a:gd name="T42" fmla="*/ 425 w 464"/>
                <a:gd name="T43" fmla="*/ 233 h 1084"/>
                <a:gd name="T44" fmla="*/ 36 w 464"/>
                <a:gd name="T45" fmla="*/ 154 h 1084"/>
                <a:gd name="T46" fmla="*/ 36 w 464"/>
                <a:gd name="T47" fmla="*/ 154 h 1084"/>
                <a:gd name="T48" fmla="*/ 425 w 464"/>
                <a:gd name="T49" fmla="*/ 0 h 1084"/>
                <a:gd name="T50" fmla="*/ 452 w 464"/>
                <a:gd name="T51" fmla="*/ 11 h 1084"/>
                <a:gd name="T52" fmla="*/ 464 w 464"/>
                <a:gd name="T53" fmla="*/ 40 h 1084"/>
                <a:gd name="T54" fmla="*/ 461 w 464"/>
                <a:gd name="T55" fmla="*/ 1060 h 1084"/>
                <a:gd name="T56" fmla="*/ 440 w 464"/>
                <a:gd name="T57" fmla="*/ 1081 h 1084"/>
                <a:gd name="T58" fmla="*/ 36 w 464"/>
                <a:gd name="T59" fmla="*/ 1084 h 1084"/>
                <a:gd name="T60" fmla="*/ 10 w 464"/>
                <a:gd name="T61" fmla="*/ 1074 h 1084"/>
                <a:gd name="T62" fmla="*/ 0 w 464"/>
                <a:gd name="T63" fmla="*/ 1046 h 1084"/>
                <a:gd name="T64" fmla="*/ 3 w 464"/>
                <a:gd name="T65" fmla="*/ 23 h 1084"/>
                <a:gd name="T66" fmla="*/ 22 w 464"/>
                <a:gd name="T67" fmla="*/ 4 h 1084"/>
                <a:gd name="T68" fmla="*/ 36 w 464"/>
                <a:gd name="T6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1084">
                  <a:moveTo>
                    <a:pt x="233" y="765"/>
                  </a:moveTo>
                  <a:lnTo>
                    <a:pt x="219" y="770"/>
                  </a:lnTo>
                  <a:lnTo>
                    <a:pt x="212" y="777"/>
                  </a:lnTo>
                  <a:lnTo>
                    <a:pt x="209" y="789"/>
                  </a:lnTo>
                  <a:lnTo>
                    <a:pt x="212" y="801"/>
                  </a:lnTo>
                  <a:lnTo>
                    <a:pt x="219" y="808"/>
                  </a:lnTo>
                  <a:lnTo>
                    <a:pt x="233" y="810"/>
                  </a:lnTo>
                  <a:lnTo>
                    <a:pt x="243" y="808"/>
                  </a:lnTo>
                  <a:lnTo>
                    <a:pt x="252" y="801"/>
                  </a:lnTo>
                  <a:lnTo>
                    <a:pt x="255" y="789"/>
                  </a:lnTo>
                  <a:lnTo>
                    <a:pt x="252" y="777"/>
                  </a:lnTo>
                  <a:lnTo>
                    <a:pt x="243" y="770"/>
                  </a:lnTo>
                  <a:lnTo>
                    <a:pt x="233" y="765"/>
                  </a:lnTo>
                  <a:lnTo>
                    <a:pt x="233" y="765"/>
                  </a:lnTo>
                  <a:lnTo>
                    <a:pt x="233" y="765"/>
                  </a:lnTo>
                  <a:close/>
                  <a:moveTo>
                    <a:pt x="233" y="670"/>
                  </a:moveTo>
                  <a:lnTo>
                    <a:pt x="219" y="672"/>
                  </a:lnTo>
                  <a:lnTo>
                    <a:pt x="209" y="677"/>
                  </a:lnTo>
                  <a:lnTo>
                    <a:pt x="204" y="689"/>
                  </a:lnTo>
                  <a:lnTo>
                    <a:pt x="202" y="698"/>
                  </a:lnTo>
                  <a:lnTo>
                    <a:pt x="204" y="710"/>
                  </a:lnTo>
                  <a:lnTo>
                    <a:pt x="209" y="722"/>
                  </a:lnTo>
                  <a:lnTo>
                    <a:pt x="219" y="727"/>
                  </a:lnTo>
                  <a:lnTo>
                    <a:pt x="233" y="729"/>
                  </a:lnTo>
                  <a:lnTo>
                    <a:pt x="243" y="727"/>
                  </a:lnTo>
                  <a:lnTo>
                    <a:pt x="252" y="722"/>
                  </a:lnTo>
                  <a:lnTo>
                    <a:pt x="260" y="710"/>
                  </a:lnTo>
                  <a:lnTo>
                    <a:pt x="262" y="698"/>
                  </a:lnTo>
                  <a:lnTo>
                    <a:pt x="260" y="689"/>
                  </a:lnTo>
                  <a:lnTo>
                    <a:pt x="252" y="677"/>
                  </a:lnTo>
                  <a:lnTo>
                    <a:pt x="243" y="672"/>
                  </a:lnTo>
                  <a:lnTo>
                    <a:pt x="233" y="670"/>
                  </a:lnTo>
                  <a:lnTo>
                    <a:pt x="233" y="670"/>
                  </a:lnTo>
                  <a:lnTo>
                    <a:pt x="233" y="670"/>
                  </a:lnTo>
                  <a:close/>
                  <a:moveTo>
                    <a:pt x="36" y="309"/>
                  </a:moveTo>
                  <a:lnTo>
                    <a:pt x="36" y="387"/>
                  </a:lnTo>
                  <a:lnTo>
                    <a:pt x="425" y="387"/>
                  </a:lnTo>
                  <a:lnTo>
                    <a:pt x="425" y="309"/>
                  </a:lnTo>
                  <a:lnTo>
                    <a:pt x="36" y="309"/>
                  </a:lnTo>
                  <a:lnTo>
                    <a:pt x="36" y="309"/>
                  </a:lnTo>
                  <a:lnTo>
                    <a:pt x="36" y="309"/>
                  </a:lnTo>
                  <a:close/>
                  <a:moveTo>
                    <a:pt x="36" y="154"/>
                  </a:moveTo>
                  <a:lnTo>
                    <a:pt x="36" y="233"/>
                  </a:lnTo>
                  <a:lnTo>
                    <a:pt x="425" y="233"/>
                  </a:lnTo>
                  <a:lnTo>
                    <a:pt x="425" y="154"/>
                  </a:lnTo>
                  <a:lnTo>
                    <a:pt x="36" y="154"/>
                  </a:lnTo>
                  <a:lnTo>
                    <a:pt x="36" y="154"/>
                  </a:lnTo>
                  <a:lnTo>
                    <a:pt x="36" y="154"/>
                  </a:lnTo>
                  <a:close/>
                  <a:moveTo>
                    <a:pt x="36" y="0"/>
                  </a:moveTo>
                  <a:lnTo>
                    <a:pt x="425" y="0"/>
                  </a:lnTo>
                  <a:lnTo>
                    <a:pt x="440" y="4"/>
                  </a:lnTo>
                  <a:lnTo>
                    <a:pt x="452" y="11"/>
                  </a:lnTo>
                  <a:lnTo>
                    <a:pt x="461" y="23"/>
                  </a:lnTo>
                  <a:lnTo>
                    <a:pt x="464" y="40"/>
                  </a:lnTo>
                  <a:lnTo>
                    <a:pt x="464" y="1046"/>
                  </a:lnTo>
                  <a:lnTo>
                    <a:pt x="461" y="1060"/>
                  </a:lnTo>
                  <a:lnTo>
                    <a:pt x="452" y="1074"/>
                  </a:lnTo>
                  <a:lnTo>
                    <a:pt x="440" y="1081"/>
                  </a:lnTo>
                  <a:lnTo>
                    <a:pt x="425" y="1084"/>
                  </a:lnTo>
                  <a:lnTo>
                    <a:pt x="36" y="1084"/>
                  </a:lnTo>
                  <a:lnTo>
                    <a:pt x="22" y="1081"/>
                  </a:lnTo>
                  <a:lnTo>
                    <a:pt x="10" y="1074"/>
                  </a:lnTo>
                  <a:lnTo>
                    <a:pt x="3" y="1060"/>
                  </a:lnTo>
                  <a:lnTo>
                    <a:pt x="0" y="1046"/>
                  </a:lnTo>
                  <a:lnTo>
                    <a:pt x="0" y="40"/>
                  </a:lnTo>
                  <a:lnTo>
                    <a:pt x="3" y="23"/>
                  </a:lnTo>
                  <a:lnTo>
                    <a:pt x="10" y="11"/>
                  </a:lnTo>
                  <a:lnTo>
                    <a:pt x="22" y="4"/>
                  </a:lnTo>
                  <a:lnTo>
                    <a:pt x="36" y="0"/>
                  </a:lnTo>
                  <a:lnTo>
                    <a:pt x="36" y="0"/>
                  </a:lnTo>
                  <a:lnTo>
                    <a:pt x="3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0" name="Freeform 6"/>
            <p:cNvSpPr>
              <a:spLocks/>
            </p:cNvSpPr>
            <p:nvPr/>
          </p:nvSpPr>
          <p:spPr bwMode="auto">
            <a:xfrm>
              <a:off x="387300" y="2651349"/>
              <a:ext cx="1303551" cy="831199"/>
            </a:xfrm>
            <a:custGeom>
              <a:avLst/>
              <a:gdLst>
                <a:gd name="T0" fmla="*/ 1210 w 1413"/>
                <a:gd name="T1" fmla="*/ 901 h 901"/>
                <a:gd name="T2" fmla="*/ 1413 w 1413"/>
                <a:gd name="T3" fmla="*/ 632 h 901"/>
                <a:gd name="T4" fmla="*/ 1132 w 1413"/>
                <a:gd name="T5" fmla="*/ 353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3"/>
                    <a:pt x="1132" y="353"/>
                  </a:cubicBezTo>
                  <a:cubicBezTo>
                    <a:pt x="1131" y="353"/>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6" y="377"/>
                    <a:pt x="0" y="492"/>
                    <a:pt x="0" y="632"/>
                  </a:cubicBezTo>
                  <a:cubicBezTo>
                    <a:pt x="0" y="771"/>
                    <a:pt x="104" y="885"/>
                    <a:pt x="238" y="901"/>
                  </a:cubicBezTo>
                  <a:lnTo>
                    <a:pt x="1210" y="901"/>
                  </a:lnTo>
                  <a:close/>
                </a:path>
              </a:pathLst>
            </a:custGeom>
            <a:solidFill>
              <a:schemeClr val="bg1"/>
            </a:solidFill>
            <a:ln>
              <a:solidFill>
                <a:schemeClr val="tx2"/>
              </a:solidFill>
            </a:ln>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86" name="Group 85"/>
          <p:cNvGrpSpPr/>
          <p:nvPr/>
        </p:nvGrpSpPr>
        <p:grpSpPr>
          <a:xfrm>
            <a:off x="5424440" y="3133721"/>
            <a:ext cx="1144680" cy="784229"/>
            <a:chOff x="3772910" y="3075777"/>
            <a:chExt cx="1144680" cy="784229"/>
          </a:xfrm>
        </p:grpSpPr>
        <p:pic>
          <p:nvPicPr>
            <p:cNvPr id="94" name="Picture 93"/>
            <p:cNvPicPr>
              <a:picLocks noChangeAspect="1"/>
            </p:cNvPicPr>
            <p:nvPr/>
          </p:nvPicPr>
          <p:blipFill>
            <a:blip r:embed="rId4" cstate="print"/>
            <a:stretch>
              <a:fillRect/>
            </a:stretch>
          </p:blipFill>
          <p:spPr>
            <a:xfrm>
              <a:off x="3810260" y="3109421"/>
              <a:ext cx="1069981" cy="579136"/>
            </a:xfrm>
            <a:prstGeom prst="rect">
              <a:avLst/>
            </a:prstGeom>
            <a:noFill/>
            <a:ln>
              <a:noFill/>
            </a:ln>
          </p:spPr>
        </p:pic>
        <p:sp>
          <p:nvSpPr>
            <p:cNvPr id="95" name="Freeform 9"/>
            <p:cNvSpPr>
              <a:spLocks noEditPoints="1"/>
            </p:cNvSpPr>
            <p:nvPr/>
          </p:nvSpPr>
          <p:spPr bwMode="auto">
            <a:xfrm>
              <a:off x="3772910"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6" name="Group 95"/>
          <p:cNvGrpSpPr/>
          <p:nvPr/>
        </p:nvGrpSpPr>
        <p:grpSpPr>
          <a:xfrm>
            <a:off x="7650155" y="3133721"/>
            <a:ext cx="1144680" cy="784229"/>
            <a:chOff x="3509534" y="3075777"/>
            <a:chExt cx="1144680" cy="784229"/>
          </a:xfrm>
        </p:grpSpPr>
        <p:pic>
          <p:nvPicPr>
            <p:cNvPr id="97" name="Picture 96" descr="Screenshot 2015-03-30 22.19.41.png"/>
            <p:cNvPicPr>
              <a:picLocks/>
            </p:cNvPicPr>
            <p:nvPr/>
          </p:nvPicPr>
          <p:blipFill rotWithShape="1">
            <a:blip r:embed="rId5" cstate="print">
              <a:extLst>
                <a:ext uri="{28A0092B-C50C-407E-A947-70E740481C1C}">
                  <a14:useLocalDpi xmlns:a14="http://schemas.microsoft.com/office/drawing/2010/main"/>
                </a:ext>
              </a:extLst>
            </a:blip>
            <a:srcRect b="12641"/>
            <a:stretch/>
          </p:blipFill>
          <p:spPr>
            <a:xfrm>
              <a:off x="3546884" y="3109420"/>
              <a:ext cx="1066497" cy="576072"/>
            </a:xfrm>
            <a:prstGeom prst="rect">
              <a:avLst/>
            </a:prstGeom>
            <a:ln>
              <a:noFill/>
            </a:ln>
          </p:spPr>
        </p:pic>
        <p:sp>
          <p:nvSpPr>
            <p:cNvPr id="98" name="Freeform 9"/>
            <p:cNvSpPr>
              <a:spLocks noEditPoints="1"/>
            </p:cNvSpPr>
            <p:nvPr/>
          </p:nvSpPr>
          <p:spPr bwMode="auto">
            <a:xfrm>
              <a:off x="3509534"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9" name="Group 98"/>
          <p:cNvGrpSpPr/>
          <p:nvPr/>
        </p:nvGrpSpPr>
        <p:grpSpPr>
          <a:xfrm>
            <a:off x="6622187" y="3123518"/>
            <a:ext cx="432859" cy="852428"/>
            <a:chOff x="6369887" y="3123518"/>
            <a:chExt cx="432859" cy="852428"/>
          </a:xfrm>
        </p:grpSpPr>
        <p:pic>
          <p:nvPicPr>
            <p:cNvPr id="100" name="Picture 99"/>
            <p:cNvPicPr>
              <a:picLocks noChangeAspect="1"/>
            </p:cNvPicPr>
            <p:nvPr/>
          </p:nvPicPr>
          <p:blipFill>
            <a:blip r:embed="rId6" cstate="print"/>
            <a:stretch>
              <a:fillRect/>
            </a:stretch>
          </p:blipFill>
          <p:spPr>
            <a:xfrm>
              <a:off x="6398371" y="3246123"/>
              <a:ext cx="375890" cy="607218"/>
            </a:xfrm>
            <a:prstGeom prst="rect">
              <a:avLst/>
            </a:prstGeom>
          </p:spPr>
        </p:pic>
        <p:sp>
          <p:nvSpPr>
            <p:cNvPr id="101" name="Freeform 5"/>
            <p:cNvSpPr>
              <a:spLocks noEditPoints="1"/>
            </p:cNvSpPr>
            <p:nvPr/>
          </p:nvSpPr>
          <p:spPr bwMode="auto">
            <a:xfrm>
              <a:off x="6369887" y="3123518"/>
              <a:ext cx="432859" cy="852428"/>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1" name="Group 10"/>
          <p:cNvGrpSpPr/>
          <p:nvPr/>
        </p:nvGrpSpPr>
        <p:grpSpPr>
          <a:xfrm>
            <a:off x="3707328" y="1335999"/>
            <a:ext cx="1288339" cy="1140427"/>
            <a:chOff x="3707328" y="1352821"/>
            <a:chExt cx="1288339" cy="1140427"/>
          </a:xfrm>
        </p:grpSpPr>
        <p:sp>
          <p:nvSpPr>
            <p:cNvPr id="43" name="Rectangle 32"/>
            <p:cNvSpPr>
              <a:spLocks/>
            </p:cNvSpPr>
            <p:nvPr/>
          </p:nvSpPr>
          <p:spPr bwMode="auto">
            <a:xfrm>
              <a:off x="3710625" y="1352821"/>
              <a:ext cx="1285042" cy="29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buClr>
                  <a:srgbClr val="000000"/>
                </a:buClr>
                <a:buSzPct val="100000"/>
              </a:pPr>
              <a:r>
                <a:rPr lang="en-US" sz="1200" dirty="0" smtClean="0">
                  <a:latin typeface="+mj-lt"/>
                  <a:ea typeface="Gill Sans Light"/>
                  <a:cs typeface="Gill Sans Light"/>
                </a:rPr>
                <a:t>WLAN Controller</a:t>
              </a:r>
              <a:endParaRPr lang="en-US" sz="1200" dirty="0">
                <a:latin typeface="+mj-lt"/>
                <a:ea typeface="Gill Sans Light"/>
                <a:cs typeface="Gill Sans Light"/>
              </a:endParaRPr>
            </a:p>
          </p:txBody>
        </p:sp>
        <p:pic>
          <p:nvPicPr>
            <p:cNvPr id="10" name="Picture 9" descr="8540 Wireless Controll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328" y="1482762"/>
              <a:ext cx="1263108" cy="1010486"/>
            </a:xfrm>
            <a:prstGeom prst="rect">
              <a:avLst/>
            </a:prstGeom>
          </p:spPr>
        </p:pic>
      </p:grpSp>
      <p:sp>
        <p:nvSpPr>
          <p:cNvPr id="46" name="TextBox 45"/>
          <p:cNvSpPr txBox="1"/>
          <p:nvPr/>
        </p:nvSpPr>
        <p:spPr>
          <a:xfrm>
            <a:off x="5608037" y="1511396"/>
            <a:ext cx="576973" cy="215444"/>
          </a:xfrm>
          <a:prstGeom prst="rect">
            <a:avLst/>
          </a:prstGeom>
          <a:noFill/>
        </p:spPr>
        <p:txBody>
          <a:bodyPr wrap="square" rtlCol="0">
            <a:spAutoFit/>
          </a:bodyPr>
          <a:lstStyle/>
          <a:p>
            <a:r>
              <a:rPr lang="en-US" sz="800" dirty="0" smtClean="0"/>
              <a:t>https</a:t>
            </a:r>
            <a:endParaRPr lang="en-US" sz="800" dirty="0"/>
          </a:p>
        </p:txBody>
      </p:sp>
      <p:cxnSp>
        <p:nvCxnSpPr>
          <p:cNvPr id="51" name="Straight Arrow Connector 50"/>
          <p:cNvCxnSpPr/>
          <p:nvPr/>
        </p:nvCxnSpPr>
        <p:spPr>
          <a:xfrm>
            <a:off x="4495190" y="2140411"/>
            <a:ext cx="848310" cy="983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957520" y="2600596"/>
            <a:ext cx="1271939" cy="215444"/>
          </a:xfrm>
          <a:prstGeom prst="rect">
            <a:avLst/>
          </a:prstGeom>
          <a:noFill/>
        </p:spPr>
        <p:txBody>
          <a:bodyPr wrap="square" rtlCol="0">
            <a:spAutoFit/>
          </a:bodyPr>
          <a:lstStyle/>
          <a:p>
            <a:r>
              <a:rPr lang="en-US" sz="800" dirty="0" smtClean="0"/>
              <a:t>Web </a:t>
            </a:r>
            <a:r>
              <a:rPr lang="en-US" sz="800" dirty="0" err="1" smtClean="0"/>
              <a:t>auth</a:t>
            </a:r>
            <a:r>
              <a:rPr lang="en-US" sz="800" dirty="0" smtClean="0"/>
              <a:t> redirect</a:t>
            </a:r>
            <a:endParaRPr lang="en-US" sz="800" dirty="0"/>
          </a:p>
        </p:txBody>
      </p:sp>
      <p:sp>
        <p:nvSpPr>
          <p:cNvPr id="3" name="TextBox 2"/>
          <p:cNvSpPr txBox="1"/>
          <p:nvPr/>
        </p:nvSpPr>
        <p:spPr>
          <a:xfrm>
            <a:off x="373665" y="2810186"/>
            <a:ext cx="2859130" cy="646331"/>
          </a:xfrm>
          <a:prstGeom prst="rect">
            <a:avLst/>
          </a:prstGeom>
          <a:noFill/>
        </p:spPr>
        <p:txBody>
          <a:bodyPr wrap="square" rtlCol="0">
            <a:spAutoFit/>
          </a:bodyPr>
          <a:lstStyle/>
          <a:p>
            <a:r>
              <a:rPr lang="en-US" dirty="0" smtClean="0"/>
              <a:t>WLC 8.3 </a:t>
            </a:r>
            <a:r>
              <a:rPr lang="ja-JP" altLang="en-US" dirty="0" smtClean="0"/>
              <a:t>以降では</a:t>
            </a:r>
            <a:r>
              <a:rPr lang="en-US" dirty="0" smtClean="0"/>
              <a:t>CMX Cloud</a:t>
            </a:r>
            <a:r>
              <a:rPr lang="ja-JP" altLang="en-US" dirty="0" smtClean="0"/>
              <a:t>を標準サポート</a:t>
            </a:r>
            <a:endParaRPr lang="en-US" dirty="0"/>
          </a:p>
        </p:txBody>
      </p:sp>
      <p:pic>
        <p:nvPicPr>
          <p:cNvPr id="54"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545388" y="1571375"/>
            <a:ext cx="488347" cy="483000"/>
          </a:xfrm>
          <a:prstGeom prst="roundRect">
            <a:avLst>
              <a:gd name="adj" fmla="val 3201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697788" y="1723775"/>
            <a:ext cx="488347" cy="483000"/>
          </a:xfrm>
          <a:prstGeom prst="roundRect">
            <a:avLst>
              <a:gd name="adj" fmla="val 3201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9"/>
          <a:stretch>
            <a:fillRect/>
          </a:stretch>
        </p:blipFill>
        <p:spPr>
          <a:xfrm>
            <a:off x="2838656" y="1898103"/>
            <a:ext cx="495300" cy="482600"/>
          </a:xfrm>
          <a:prstGeom prst="rect">
            <a:avLst/>
          </a:prstGeom>
        </p:spPr>
      </p:pic>
    </p:spTree>
    <p:extLst>
      <p:ext uri="{BB962C8B-B14F-4D97-AF65-F5344CB8AC3E}">
        <p14:creationId xmlns:p14="http://schemas.microsoft.com/office/powerpoint/2010/main" val="356120002"/>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Up Arrow 62"/>
          <p:cNvSpPr/>
          <p:nvPr/>
        </p:nvSpPr>
        <p:spPr>
          <a:xfrm rot="10800000">
            <a:off x="7103943" y="2254278"/>
            <a:ext cx="567402" cy="1001885"/>
          </a:xfrm>
          <a:prstGeom prst="upArrow">
            <a:avLst>
              <a:gd name="adj1" fmla="val 100000"/>
              <a:gd name="adj2" fmla="val 48147"/>
            </a:avLst>
          </a:prstGeom>
          <a:gradFill flip="none" rotWithShape="1">
            <a:gsLst>
              <a:gs pos="0">
                <a:schemeClr val="tx2">
                  <a:lumMod val="20000"/>
                  <a:lumOff val="80000"/>
                  <a:alpha val="29000"/>
                </a:schemeClr>
              </a:gs>
              <a:gs pos="100000">
                <a:schemeClr val="tx2"/>
              </a:gs>
            </a:gsLst>
            <a:lin ang="16200000" scaled="1"/>
            <a:tileRect/>
          </a:gradFill>
          <a:ln w="9525" cap="flat" cmpd="sng" algn="ctr">
            <a:noFill/>
            <a:prstDash val="solid"/>
            <a:round/>
            <a:headEnd type="none" w="med" len="med"/>
            <a:tailEnd type="none" w="med" len="med"/>
          </a:ln>
          <a:effectLst/>
        </p:spPr>
        <p:txBody>
          <a:bodyPr lIns="61573" tIns="30786" rIns="61573" bIns="30786" anchor="ctr"/>
          <a:lstStyle/>
          <a:p>
            <a:pPr algn="ctr" defTabSz="457829" eaLnBrk="0" hangingPunct="0">
              <a:lnSpc>
                <a:spcPct val="90000"/>
              </a:lnSpc>
              <a:defRPr/>
            </a:pPr>
            <a:endParaRPr lang="en-US" sz="1500" dirty="0">
              <a:latin typeface="+mj-lt"/>
            </a:endParaRPr>
          </a:p>
        </p:txBody>
      </p:sp>
      <p:sp>
        <p:nvSpPr>
          <p:cNvPr id="9" name="Rectangle 8"/>
          <p:cNvSpPr/>
          <p:nvPr/>
        </p:nvSpPr>
        <p:spPr>
          <a:xfrm>
            <a:off x="6630019" y="1206529"/>
            <a:ext cx="1562507" cy="1181100"/>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lIns="68583" tIns="34292" rIns="68583" bIns="34292" spcCol="0" rtlCol="0" anchor="ctr"/>
          <a:lstStyle/>
          <a:p>
            <a:pPr algn="ctr"/>
            <a:endParaRPr lang="en-US" dirty="0">
              <a:latin typeface="+mj-lt"/>
            </a:endParaRPr>
          </a:p>
        </p:txBody>
      </p:sp>
      <p:sp>
        <p:nvSpPr>
          <p:cNvPr id="4" name="Title 3"/>
          <p:cNvSpPr>
            <a:spLocks noGrp="1"/>
          </p:cNvSpPr>
          <p:nvPr>
            <p:ph type="title"/>
          </p:nvPr>
        </p:nvSpPr>
        <p:spPr/>
        <p:txBody>
          <a:bodyPr/>
          <a:lstStyle/>
          <a:p>
            <a:r>
              <a:rPr lang="en-US" dirty="0" smtClean="0"/>
              <a:t>CMX Cloud </a:t>
            </a:r>
            <a:r>
              <a:rPr lang="ja-JP" altLang="en-US" dirty="0"/>
              <a:t>－</a:t>
            </a:r>
            <a:r>
              <a:rPr lang="en-US" dirty="0" smtClean="0"/>
              <a:t> </a:t>
            </a:r>
            <a:r>
              <a:rPr lang="en-US" dirty="0"/>
              <a:t>Mobility </a:t>
            </a:r>
            <a:r>
              <a:rPr lang="en-US" dirty="0" smtClean="0"/>
              <a:t>Express</a:t>
            </a:r>
            <a:r>
              <a:rPr lang="ja-JP" altLang="en-US" dirty="0"/>
              <a:t> </a:t>
            </a:r>
            <a:r>
              <a:rPr lang="en-US" altLang="ja-JP" dirty="0" smtClean="0"/>
              <a:t>8.3</a:t>
            </a:r>
            <a:endParaRPr lang="en-US" dirty="0"/>
          </a:p>
        </p:txBody>
      </p:sp>
      <p:sp>
        <p:nvSpPr>
          <p:cNvPr id="67" name="Up Arrow 66"/>
          <p:cNvSpPr/>
          <p:nvPr/>
        </p:nvSpPr>
        <p:spPr>
          <a:xfrm rot="5400000">
            <a:off x="3853978" y="-627009"/>
            <a:ext cx="270266" cy="5141711"/>
          </a:xfrm>
          <a:prstGeom prst="upArrow">
            <a:avLst>
              <a:gd name="adj1" fmla="val 100000"/>
              <a:gd name="adj2" fmla="val 48147"/>
            </a:avLst>
          </a:prstGeom>
          <a:gradFill flip="none" rotWithShape="1">
            <a:gsLst>
              <a:gs pos="0">
                <a:schemeClr val="tx2">
                  <a:lumMod val="20000"/>
                  <a:lumOff val="80000"/>
                  <a:alpha val="29000"/>
                </a:schemeClr>
              </a:gs>
              <a:gs pos="100000">
                <a:schemeClr val="tx2"/>
              </a:gs>
            </a:gsLst>
            <a:lin ang="16200000" scaled="1"/>
            <a:tileRect/>
          </a:gradFill>
          <a:ln w="9525" cap="flat" cmpd="sng" algn="ctr">
            <a:noFill/>
            <a:prstDash val="solid"/>
            <a:round/>
            <a:headEnd type="none" w="med" len="med"/>
            <a:tailEnd type="none" w="med" len="med"/>
          </a:ln>
          <a:effectLst/>
        </p:spPr>
        <p:txBody>
          <a:bodyPr lIns="61573" tIns="30786" rIns="61573" bIns="30786" anchor="ctr"/>
          <a:lstStyle/>
          <a:p>
            <a:pPr algn="ctr" defTabSz="457829" eaLnBrk="0" hangingPunct="0">
              <a:lnSpc>
                <a:spcPct val="90000"/>
              </a:lnSpc>
              <a:defRPr/>
            </a:pPr>
            <a:endParaRPr lang="en-US" sz="1500" dirty="0">
              <a:latin typeface="+mj-lt"/>
            </a:endParaRPr>
          </a:p>
        </p:txBody>
      </p:sp>
      <p:sp>
        <p:nvSpPr>
          <p:cNvPr id="81" name="TextBox 80"/>
          <p:cNvSpPr txBox="1">
            <a:spLocks noChangeArrowheads="1"/>
          </p:cNvSpPr>
          <p:nvPr/>
        </p:nvSpPr>
        <p:spPr bwMode="auto">
          <a:xfrm>
            <a:off x="7650155" y="2610155"/>
            <a:ext cx="1151928"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dirty="0">
                <a:solidFill>
                  <a:schemeClr val="tx1"/>
                </a:solidFill>
              </a:rPr>
              <a:t>Presence</a:t>
            </a:r>
            <a:br>
              <a:rPr lang="en-US" sz="1100" dirty="0">
                <a:solidFill>
                  <a:schemeClr val="tx1"/>
                </a:solidFill>
              </a:rPr>
            </a:br>
            <a:r>
              <a:rPr lang="en-US" sz="1100" dirty="0">
                <a:solidFill>
                  <a:schemeClr val="tx1"/>
                </a:solidFill>
              </a:rPr>
              <a:t>Analytics Data</a:t>
            </a:r>
          </a:p>
        </p:txBody>
      </p:sp>
      <p:grpSp>
        <p:nvGrpSpPr>
          <p:cNvPr id="2" name="arcs left"/>
          <p:cNvGrpSpPr>
            <a:grpSpLocks/>
          </p:cNvGrpSpPr>
          <p:nvPr/>
        </p:nvGrpSpPr>
        <p:grpSpPr bwMode="auto">
          <a:xfrm>
            <a:off x="988730" y="954349"/>
            <a:ext cx="1248388" cy="1960449"/>
            <a:chOff x="7687939" y="1290328"/>
            <a:chExt cx="746144" cy="586740"/>
          </a:xfrm>
        </p:grpSpPr>
        <p:sp>
          <p:nvSpPr>
            <p:cNvPr id="87" name="Arc 86"/>
            <p:cNvSpPr/>
            <p:nvPr/>
          </p:nvSpPr>
          <p:spPr>
            <a:xfrm>
              <a:off x="7696200" y="1473200"/>
              <a:ext cx="266700" cy="2667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88" name="Arc 87"/>
            <p:cNvSpPr/>
            <p:nvPr/>
          </p:nvSpPr>
          <p:spPr>
            <a:xfrm>
              <a:off x="7687939" y="1384975"/>
              <a:ext cx="431800" cy="4318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89" name="Arc 88"/>
            <p:cNvSpPr/>
            <p:nvPr/>
          </p:nvSpPr>
          <p:spPr>
            <a:xfrm>
              <a:off x="7740039" y="1327346"/>
              <a:ext cx="533400" cy="53340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sp>
          <p:nvSpPr>
            <p:cNvPr id="90" name="Arc 89"/>
            <p:cNvSpPr/>
            <p:nvPr/>
          </p:nvSpPr>
          <p:spPr>
            <a:xfrm>
              <a:off x="7847343" y="1290328"/>
              <a:ext cx="586740" cy="586740"/>
            </a:xfrm>
            <a:prstGeom prst="arc">
              <a:avLst>
                <a:gd name="adj1" fmla="val 18079119"/>
                <a:gd name="adj2" fmla="val 3276312"/>
              </a:avLst>
            </a:prstGeom>
            <a:ln w="82550">
              <a:gradFill>
                <a:gsLst>
                  <a:gs pos="5000">
                    <a:schemeClr val="accent1">
                      <a:tint val="66000"/>
                      <a:satMod val="160000"/>
                      <a:alpha val="0"/>
                    </a:schemeClr>
                  </a:gs>
                  <a:gs pos="50000">
                    <a:schemeClr val="tx2"/>
                  </a:gs>
                  <a:gs pos="91000">
                    <a:schemeClr val="accent1">
                      <a:tint val="23500"/>
                      <a:satMod val="160000"/>
                      <a:alpha val="0"/>
                    </a:schemeClr>
                  </a:gs>
                </a:gsLst>
                <a:lin ang="5400000" scaled="0"/>
              </a:gra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FFFFFF"/>
                </a:solidFill>
                <a:latin typeface="+mj-lt"/>
              </a:endParaRPr>
            </a:p>
          </p:txBody>
        </p:sp>
      </p:grpSp>
      <p:sp>
        <p:nvSpPr>
          <p:cNvPr id="55" name="TextBox 54"/>
          <p:cNvSpPr txBox="1"/>
          <p:nvPr/>
        </p:nvSpPr>
        <p:spPr>
          <a:xfrm>
            <a:off x="6638957" y="1225578"/>
            <a:ext cx="1564984" cy="346253"/>
          </a:xfrm>
          <a:prstGeom prst="rect">
            <a:avLst/>
          </a:prstGeom>
          <a:noFill/>
        </p:spPr>
        <p:txBody>
          <a:bodyPr wrap="square" lIns="68583" tIns="34292" rIns="68583" bIns="34292" rtlCol="0">
            <a:spAutoFit/>
          </a:bodyPr>
          <a:lstStyle/>
          <a:p>
            <a:pPr algn="ctr"/>
            <a:r>
              <a:rPr lang="en-US" dirty="0">
                <a:latin typeface="+mj-lt"/>
              </a:rPr>
              <a:t>CMX Cloud</a:t>
            </a:r>
          </a:p>
        </p:txBody>
      </p:sp>
      <p:sp>
        <p:nvSpPr>
          <p:cNvPr id="80" name="TextBox 79"/>
          <p:cNvSpPr txBox="1">
            <a:spLocks noChangeArrowheads="1"/>
          </p:cNvSpPr>
          <p:nvPr/>
        </p:nvSpPr>
        <p:spPr bwMode="auto">
          <a:xfrm>
            <a:off x="5499823" y="2721878"/>
            <a:ext cx="1440266"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r>
              <a:rPr lang="en-US" sz="1100" dirty="0">
                <a:solidFill>
                  <a:schemeClr val="tx1"/>
                </a:solidFill>
              </a:rPr>
              <a:t>Connect Captive Portal</a:t>
            </a:r>
          </a:p>
        </p:txBody>
      </p:sp>
      <p:grpSp>
        <p:nvGrpSpPr>
          <p:cNvPr id="8" name="Group 7"/>
          <p:cNvGrpSpPr/>
          <p:nvPr/>
        </p:nvGrpSpPr>
        <p:grpSpPr>
          <a:xfrm>
            <a:off x="356475" y="1596965"/>
            <a:ext cx="1061371" cy="789973"/>
            <a:chOff x="356474" y="1596964"/>
            <a:chExt cx="1061371" cy="789973"/>
          </a:xfrm>
        </p:grpSpPr>
        <p:grpSp>
          <p:nvGrpSpPr>
            <p:cNvPr id="5" name="Group 6"/>
            <p:cNvGrpSpPr/>
            <p:nvPr/>
          </p:nvGrpSpPr>
          <p:grpSpPr>
            <a:xfrm>
              <a:off x="356474" y="1596964"/>
              <a:ext cx="1061371" cy="701890"/>
              <a:chOff x="265722" y="1342610"/>
              <a:chExt cx="1061371" cy="702073"/>
            </a:xfrm>
          </p:grpSpPr>
          <p:pic>
            <p:nvPicPr>
              <p:cNvPr id="7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62" t="17755" r="5484" b="16642"/>
              <a:stretch/>
            </p:blipFill>
            <p:spPr bwMode="auto">
              <a:xfrm>
                <a:off x="942918" y="1466528"/>
                <a:ext cx="384175" cy="5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 name="Group 68"/>
              <p:cNvGrpSpPr/>
              <p:nvPr/>
            </p:nvGrpSpPr>
            <p:grpSpPr>
              <a:xfrm>
                <a:off x="265722" y="1342610"/>
                <a:ext cx="634440" cy="702073"/>
                <a:chOff x="4582574" y="3014515"/>
                <a:chExt cx="383845" cy="437631"/>
              </a:xfrm>
              <a:solidFill>
                <a:schemeClr val="accent5"/>
              </a:solidFill>
            </p:grpSpPr>
            <p:sp>
              <p:nvSpPr>
                <p:cNvPr id="77" name="Freeform 117"/>
                <p:cNvSpPr>
                  <a:spLocks/>
                </p:cNvSpPr>
                <p:nvPr/>
              </p:nvSpPr>
              <p:spPr bwMode="auto">
                <a:xfrm>
                  <a:off x="4582574" y="3236998"/>
                  <a:ext cx="383845" cy="215148"/>
                </a:xfrm>
                <a:custGeom>
                  <a:avLst/>
                  <a:gdLst>
                    <a:gd name="T0" fmla="*/ 13 w 50"/>
                    <a:gd name="T1" fmla="*/ 0 h 28"/>
                    <a:gd name="T2" fmla="*/ 16 w 50"/>
                    <a:gd name="T3" fmla="*/ 0 h 28"/>
                    <a:gd name="T4" fmla="*/ 25 w 50"/>
                    <a:gd name="T5" fmla="*/ 15 h 28"/>
                    <a:gd name="T6" fmla="*/ 34 w 50"/>
                    <a:gd name="T7" fmla="*/ 0 h 28"/>
                    <a:gd name="T8" fmla="*/ 37 w 50"/>
                    <a:gd name="T9" fmla="*/ 0 h 28"/>
                    <a:gd name="T10" fmla="*/ 50 w 50"/>
                    <a:gd name="T11" fmla="*/ 13 h 28"/>
                    <a:gd name="T12" fmla="*/ 50 w 50"/>
                    <a:gd name="T13" fmla="*/ 28 h 28"/>
                    <a:gd name="T14" fmla="*/ 0 w 50"/>
                    <a:gd name="T15" fmla="*/ 28 h 28"/>
                    <a:gd name="T16" fmla="*/ 0 w 50"/>
                    <a:gd name="T17" fmla="*/ 13 h 28"/>
                    <a:gd name="T18" fmla="*/ 13 w 5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
                      <a:moveTo>
                        <a:pt x="13" y="0"/>
                      </a:moveTo>
                      <a:cubicBezTo>
                        <a:pt x="16" y="0"/>
                        <a:pt x="16" y="0"/>
                        <a:pt x="16" y="0"/>
                      </a:cubicBezTo>
                      <a:cubicBezTo>
                        <a:pt x="25" y="15"/>
                        <a:pt x="25" y="15"/>
                        <a:pt x="25" y="15"/>
                      </a:cubicBezTo>
                      <a:cubicBezTo>
                        <a:pt x="34" y="0"/>
                        <a:pt x="34" y="0"/>
                        <a:pt x="34" y="0"/>
                      </a:cubicBezTo>
                      <a:cubicBezTo>
                        <a:pt x="37" y="0"/>
                        <a:pt x="37" y="0"/>
                        <a:pt x="37" y="0"/>
                      </a:cubicBezTo>
                      <a:cubicBezTo>
                        <a:pt x="44" y="0"/>
                        <a:pt x="50" y="6"/>
                        <a:pt x="50" y="13"/>
                      </a:cubicBezTo>
                      <a:cubicBezTo>
                        <a:pt x="50" y="28"/>
                        <a:pt x="50" y="28"/>
                        <a:pt x="50" y="28"/>
                      </a:cubicBezTo>
                      <a:cubicBezTo>
                        <a:pt x="0" y="28"/>
                        <a:pt x="0" y="28"/>
                        <a:pt x="0" y="28"/>
                      </a:cubicBezTo>
                      <a:cubicBezTo>
                        <a:pt x="0" y="13"/>
                        <a:pt x="0" y="13"/>
                        <a:pt x="0" y="13"/>
                      </a:cubicBezTo>
                      <a:cubicBezTo>
                        <a:pt x="0" y="6"/>
                        <a:pt x="6" y="0"/>
                        <a:pt x="13" y="0"/>
                      </a:cubicBezTo>
                      <a:close/>
                    </a:path>
                  </a:pathLst>
                </a:custGeom>
                <a:solidFill>
                  <a:schemeClr val="tx2"/>
                </a:solidFill>
                <a:ln>
                  <a:noFill/>
                </a:ln>
                <a:extLst/>
              </p:spPr>
              <p:txBody>
                <a:bodyPr vert="horz" wrap="square" lIns="121851" tIns="60927" rIns="121851" bIns="60927" numCol="1" anchor="t" anchorCtr="0" compatLnSpc="1">
                  <a:prstTxWarp prst="textNoShape">
                    <a:avLst/>
                  </a:prstTxWarp>
                </a:bodyPr>
                <a:lstStyle/>
                <a:p>
                  <a:endParaRPr lang="en-US" sz="3200" dirty="0">
                    <a:latin typeface="+mj-lt"/>
                  </a:endParaRPr>
                </a:p>
              </p:txBody>
            </p:sp>
            <p:sp>
              <p:nvSpPr>
                <p:cNvPr id="104" name="Oval 118"/>
                <p:cNvSpPr>
                  <a:spLocks noChangeArrowheads="1"/>
                </p:cNvSpPr>
                <p:nvPr/>
              </p:nvSpPr>
              <p:spPr bwMode="auto">
                <a:xfrm>
                  <a:off x="4674255" y="3014515"/>
                  <a:ext cx="207814" cy="206592"/>
                </a:xfrm>
                <a:prstGeom prst="ellipse">
                  <a:avLst/>
                </a:prstGeom>
                <a:solidFill>
                  <a:schemeClr val="tx2"/>
                </a:solidFill>
                <a:ln>
                  <a:noFill/>
                </a:ln>
                <a:extLst/>
              </p:spPr>
              <p:txBody>
                <a:bodyPr vert="horz" wrap="square" lIns="121851" tIns="60927" rIns="121851" bIns="60927" numCol="1" anchor="t" anchorCtr="0" compatLnSpc="1">
                  <a:prstTxWarp prst="textNoShape">
                    <a:avLst/>
                  </a:prstTxWarp>
                </a:bodyPr>
                <a:lstStyle/>
                <a:p>
                  <a:endParaRPr lang="en-US" sz="3200" dirty="0">
                    <a:latin typeface="+mj-lt"/>
                  </a:endParaRPr>
                </a:p>
              </p:txBody>
            </p:sp>
          </p:grpSp>
        </p:grpSp>
        <p:sp>
          <p:nvSpPr>
            <p:cNvPr id="15" name="Freeform 5"/>
            <p:cNvSpPr>
              <a:spLocks noEditPoints="1"/>
            </p:cNvSpPr>
            <p:nvPr/>
          </p:nvSpPr>
          <p:spPr bwMode="auto">
            <a:xfrm>
              <a:off x="1024145" y="1611625"/>
              <a:ext cx="393700" cy="775312"/>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48" name="Group 47"/>
          <p:cNvGrpSpPr/>
          <p:nvPr/>
        </p:nvGrpSpPr>
        <p:grpSpPr>
          <a:xfrm>
            <a:off x="6898171" y="1546898"/>
            <a:ext cx="1017941" cy="738456"/>
            <a:chOff x="387300" y="2427974"/>
            <a:chExt cx="1453702" cy="1054574"/>
          </a:xfrm>
        </p:grpSpPr>
        <p:sp>
          <p:nvSpPr>
            <p:cNvPr id="49" name="Freeform 5"/>
            <p:cNvSpPr>
              <a:spLocks noEditPoints="1"/>
            </p:cNvSpPr>
            <p:nvPr/>
          </p:nvSpPr>
          <p:spPr bwMode="auto">
            <a:xfrm>
              <a:off x="1461195" y="2427974"/>
              <a:ext cx="379807" cy="887308"/>
            </a:xfrm>
            <a:custGeom>
              <a:avLst/>
              <a:gdLst>
                <a:gd name="T0" fmla="*/ 219 w 464"/>
                <a:gd name="T1" fmla="*/ 770 h 1084"/>
                <a:gd name="T2" fmla="*/ 209 w 464"/>
                <a:gd name="T3" fmla="*/ 789 h 1084"/>
                <a:gd name="T4" fmla="*/ 219 w 464"/>
                <a:gd name="T5" fmla="*/ 808 h 1084"/>
                <a:gd name="T6" fmla="*/ 243 w 464"/>
                <a:gd name="T7" fmla="*/ 808 h 1084"/>
                <a:gd name="T8" fmla="*/ 255 w 464"/>
                <a:gd name="T9" fmla="*/ 789 h 1084"/>
                <a:gd name="T10" fmla="*/ 243 w 464"/>
                <a:gd name="T11" fmla="*/ 770 h 1084"/>
                <a:gd name="T12" fmla="*/ 233 w 464"/>
                <a:gd name="T13" fmla="*/ 765 h 1084"/>
                <a:gd name="T14" fmla="*/ 233 w 464"/>
                <a:gd name="T15" fmla="*/ 670 h 1084"/>
                <a:gd name="T16" fmla="*/ 209 w 464"/>
                <a:gd name="T17" fmla="*/ 677 h 1084"/>
                <a:gd name="T18" fmla="*/ 202 w 464"/>
                <a:gd name="T19" fmla="*/ 698 h 1084"/>
                <a:gd name="T20" fmla="*/ 209 w 464"/>
                <a:gd name="T21" fmla="*/ 722 h 1084"/>
                <a:gd name="T22" fmla="*/ 233 w 464"/>
                <a:gd name="T23" fmla="*/ 729 h 1084"/>
                <a:gd name="T24" fmla="*/ 252 w 464"/>
                <a:gd name="T25" fmla="*/ 722 h 1084"/>
                <a:gd name="T26" fmla="*/ 262 w 464"/>
                <a:gd name="T27" fmla="*/ 698 h 1084"/>
                <a:gd name="T28" fmla="*/ 252 w 464"/>
                <a:gd name="T29" fmla="*/ 677 h 1084"/>
                <a:gd name="T30" fmla="*/ 233 w 464"/>
                <a:gd name="T31" fmla="*/ 670 h 1084"/>
                <a:gd name="T32" fmla="*/ 233 w 464"/>
                <a:gd name="T33" fmla="*/ 670 h 1084"/>
                <a:gd name="T34" fmla="*/ 36 w 464"/>
                <a:gd name="T35" fmla="*/ 387 h 1084"/>
                <a:gd name="T36" fmla="*/ 425 w 464"/>
                <a:gd name="T37" fmla="*/ 309 h 1084"/>
                <a:gd name="T38" fmla="*/ 36 w 464"/>
                <a:gd name="T39" fmla="*/ 309 h 1084"/>
                <a:gd name="T40" fmla="*/ 36 w 464"/>
                <a:gd name="T41" fmla="*/ 154 h 1084"/>
                <a:gd name="T42" fmla="*/ 425 w 464"/>
                <a:gd name="T43" fmla="*/ 233 h 1084"/>
                <a:gd name="T44" fmla="*/ 36 w 464"/>
                <a:gd name="T45" fmla="*/ 154 h 1084"/>
                <a:gd name="T46" fmla="*/ 36 w 464"/>
                <a:gd name="T47" fmla="*/ 154 h 1084"/>
                <a:gd name="T48" fmla="*/ 425 w 464"/>
                <a:gd name="T49" fmla="*/ 0 h 1084"/>
                <a:gd name="T50" fmla="*/ 452 w 464"/>
                <a:gd name="T51" fmla="*/ 11 h 1084"/>
                <a:gd name="T52" fmla="*/ 464 w 464"/>
                <a:gd name="T53" fmla="*/ 40 h 1084"/>
                <a:gd name="T54" fmla="*/ 461 w 464"/>
                <a:gd name="T55" fmla="*/ 1060 h 1084"/>
                <a:gd name="T56" fmla="*/ 440 w 464"/>
                <a:gd name="T57" fmla="*/ 1081 h 1084"/>
                <a:gd name="T58" fmla="*/ 36 w 464"/>
                <a:gd name="T59" fmla="*/ 1084 h 1084"/>
                <a:gd name="T60" fmla="*/ 10 w 464"/>
                <a:gd name="T61" fmla="*/ 1074 h 1084"/>
                <a:gd name="T62" fmla="*/ 0 w 464"/>
                <a:gd name="T63" fmla="*/ 1046 h 1084"/>
                <a:gd name="T64" fmla="*/ 3 w 464"/>
                <a:gd name="T65" fmla="*/ 23 h 1084"/>
                <a:gd name="T66" fmla="*/ 22 w 464"/>
                <a:gd name="T67" fmla="*/ 4 h 1084"/>
                <a:gd name="T68" fmla="*/ 36 w 464"/>
                <a:gd name="T6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1084">
                  <a:moveTo>
                    <a:pt x="233" y="765"/>
                  </a:moveTo>
                  <a:lnTo>
                    <a:pt x="219" y="770"/>
                  </a:lnTo>
                  <a:lnTo>
                    <a:pt x="212" y="777"/>
                  </a:lnTo>
                  <a:lnTo>
                    <a:pt x="209" y="789"/>
                  </a:lnTo>
                  <a:lnTo>
                    <a:pt x="212" y="801"/>
                  </a:lnTo>
                  <a:lnTo>
                    <a:pt x="219" y="808"/>
                  </a:lnTo>
                  <a:lnTo>
                    <a:pt x="233" y="810"/>
                  </a:lnTo>
                  <a:lnTo>
                    <a:pt x="243" y="808"/>
                  </a:lnTo>
                  <a:lnTo>
                    <a:pt x="252" y="801"/>
                  </a:lnTo>
                  <a:lnTo>
                    <a:pt x="255" y="789"/>
                  </a:lnTo>
                  <a:lnTo>
                    <a:pt x="252" y="777"/>
                  </a:lnTo>
                  <a:lnTo>
                    <a:pt x="243" y="770"/>
                  </a:lnTo>
                  <a:lnTo>
                    <a:pt x="233" y="765"/>
                  </a:lnTo>
                  <a:lnTo>
                    <a:pt x="233" y="765"/>
                  </a:lnTo>
                  <a:lnTo>
                    <a:pt x="233" y="765"/>
                  </a:lnTo>
                  <a:close/>
                  <a:moveTo>
                    <a:pt x="233" y="670"/>
                  </a:moveTo>
                  <a:lnTo>
                    <a:pt x="219" y="672"/>
                  </a:lnTo>
                  <a:lnTo>
                    <a:pt x="209" y="677"/>
                  </a:lnTo>
                  <a:lnTo>
                    <a:pt x="204" y="689"/>
                  </a:lnTo>
                  <a:lnTo>
                    <a:pt x="202" y="698"/>
                  </a:lnTo>
                  <a:lnTo>
                    <a:pt x="204" y="710"/>
                  </a:lnTo>
                  <a:lnTo>
                    <a:pt x="209" y="722"/>
                  </a:lnTo>
                  <a:lnTo>
                    <a:pt x="219" y="727"/>
                  </a:lnTo>
                  <a:lnTo>
                    <a:pt x="233" y="729"/>
                  </a:lnTo>
                  <a:lnTo>
                    <a:pt x="243" y="727"/>
                  </a:lnTo>
                  <a:lnTo>
                    <a:pt x="252" y="722"/>
                  </a:lnTo>
                  <a:lnTo>
                    <a:pt x="260" y="710"/>
                  </a:lnTo>
                  <a:lnTo>
                    <a:pt x="262" y="698"/>
                  </a:lnTo>
                  <a:lnTo>
                    <a:pt x="260" y="689"/>
                  </a:lnTo>
                  <a:lnTo>
                    <a:pt x="252" y="677"/>
                  </a:lnTo>
                  <a:lnTo>
                    <a:pt x="243" y="672"/>
                  </a:lnTo>
                  <a:lnTo>
                    <a:pt x="233" y="670"/>
                  </a:lnTo>
                  <a:lnTo>
                    <a:pt x="233" y="670"/>
                  </a:lnTo>
                  <a:lnTo>
                    <a:pt x="233" y="670"/>
                  </a:lnTo>
                  <a:close/>
                  <a:moveTo>
                    <a:pt x="36" y="309"/>
                  </a:moveTo>
                  <a:lnTo>
                    <a:pt x="36" y="387"/>
                  </a:lnTo>
                  <a:lnTo>
                    <a:pt x="425" y="387"/>
                  </a:lnTo>
                  <a:lnTo>
                    <a:pt x="425" y="309"/>
                  </a:lnTo>
                  <a:lnTo>
                    <a:pt x="36" y="309"/>
                  </a:lnTo>
                  <a:lnTo>
                    <a:pt x="36" y="309"/>
                  </a:lnTo>
                  <a:lnTo>
                    <a:pt x="36" y="309"/>
                  </a:lnTo>
                  <a:close/>
                  <a:moveTo>
                    <a:pt x="36" y="154"/>
                  </a:moveTo>
                  <a:lnTo>
                    <a:pt x="36" y="233"/>
                  </a:lnTo>
                  <a:lnTo>
                    <a:pt x="425" y="233"/>
                  </a:lnTo>
                  <a:lnTo>
                    <a:pt x="425" y="154"/>
                  </a:lnTo>
                  <a:lnTo>
                    <a:pt x="36" y="154"/>
                  </a:lnTo>
                  <a:lnTo>
                    <a:pt x="36" y="154"/>
                  </a:lnTo>
                  <a:lnTo>
                    <a:pt x="36" y="154"/>
                  </a:lnTo>
                  <a:close/>
                  <a:moveTo>
                    <a:pt x="36" y="0"/>
                  </a:moveTo>
                  <a:lnTo>
                    <a:pt x="425" y="0"/>
                  </a:lnTo>
                  <a:lnTo>
                    <a:pt x="440" y="4"/>
                  </a:lnTo>
                  <a:lnTo>
                    <a:pt x="452" y="11"/>
                  </a:lnTo>
                  <a:lnTo>
                    <a:pt x="461" y="23"/>
                  </a:lnTo>
                  <a:lnTo>
                    <a:pt x="464" y="40"/>
                  </a:lnTo>
                  <a:lnTo>
                    <a:pt x="464" y="1046"/>
                  </a:lnTo>
                  <a:lnTo>
                    <a:pt x="461" y="1060"/>
                  </a:lnTo>
                  <a:lnTo>
                    <a:pt x="452" y="1074"/>
                  </a:lnTo>
                  <a:lnTo>
                    <a:pt x="440" y="1081"/>
                  </a:lnTo>
                  <a:lnTo>
                    <a:pt x="425" y="1084"/>
                  </a:lnTo>
                  <a:lnTo>
                    <a:pt x="36" y="1084"/>
                  </a:lnTo>
                  <a:lnTo>
                    <a:pt x="22" y="1081"/>
                  </a:lnTo>
                  <a:lnTo>
                    <a:pt x="10" y="1074"/>
                  </a:lnTo>
                  <a:lnTo>
                    <a:pt x="3" y="1060"/>
                  </a:lnTo>
                  <a:lnTo>
                    <a:pt x="0" y="1046"/>
                  </a:lnTo>
                  <a:lnTo>
                    <a:pt x="0" y="40"/>
                  </a:lnTo>
                  <a:lnTo>
                    <a:pt x="3" y="23"/>
                  </a:lnTo>
                  <a:lnTo>
                    <a:pt x="10" y="11"/>
                  </a:lnTo>
                  <a:lnTo>
                    <a:pt x="22" y="4"/>
                  </a:lnTo>
                  <a:lnTo>
                    <a:pt x="36" y="0"/>
                  </a:lnTo>
                  <a:lnTo>
                    <a:pt x="36" y="0"/>
                  </a:lnTo>
                  <a:lnTo>
                    <a:pt x="3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0" name="Freeform 6"/>
            <p:cNvSpPr>
              <a:spLocks/>
            </p:cNvSpPr>
            <p:nvPr/>
          </p:nvSpPr>
          <p:spPr bwMode="auto">
            <a:xfrm>
              <a:off x="387300" y="2651349"/>
              <a:ext cx="1303551" cy="831199"/>
            </a:xfrm>
            <a:custGeom>
              <a:avLst/>
              <a:gdLst>
                <a:gd name="T0" fmla="*/ 1210 w 1413"/>
                <a:gd name="T1" fmla="*/ 901 h 901"/>
                <a:gd name="T2" fmla="*/ 1413 w 1413"/>
                <a:gd name="T3" fmla="*/ 632 h 901"/>
                <a:gd name="T4" fmla="*/ 1132 w 1413"/>
                <a:gd name="T5" fmla="*/ 353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3"/>
                    <a:pt x="1132" y="353"/>
                  </a:cubicBezTo>
                  <a:cubicBezTo>
                    <a:pt x="1131" y="353"/>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6" y="377"/>
                    <a:pt x="0" y="492"/>
                    <a:pt x="0" y="632"/>
                  </a:cubicBezTo>
                  <a:cubicBezTo>
                    <a:pt x="0" y="771"/>
                    <a:pt x="104" y="885"/>
                    <a:pt x="238" y="901"/>
                  </a:cubicBezTo>
                  <a:lnTo>
                    <a:pt x="1210" y="901"/>
                  </a:lnTo>
                  <a:close/>
                </a:path>
              </a:pathLst>
            </a:custGeom>
            <a:solidFill>
              <a:schemeClr val="bg1"/>
            </a:solidFill>
            <a:ln>
              <a:solidFill>
                <a:schemeClr val="tx2"/>
              </a:solidFill>
            </a:ln>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86" name="Group 85"/>
          <p:cNvGrpSpPr/>
          <p:nvPr/>
        </p:nvGrpSpPr>
        <p:grpSpPr>
          <a:xfrm>
            <a:off x="5424440" y="3133722"/>
            <a:ext cx="1144680" cy="784229"/>
            <a:chOff x="3772910" y="3075777"/>
            <a:chExt cx="1144680" cy="784229"/>
          </a:xfrm>
        </p:grpSpPr>
        <p:pic>
          <p:nvPicPr>
            <p:cNvPr id="94" name="Picture 93"/>
            <p:cNvPicPr>
              <a:picLocks noChangeAspect="1"/>
            </p:cNvPicPr>
            <p:nvPr/>
          </p:nvPicPr>
          <p:blipFill>
            <a:blip r:embed="rId4" cstate="print"/>
            <a:stretch>
              <a:fillRect/>
            </a:stretch>
          </p:blipFill>
          <p:spPr>
            <a:xfrm>
              <a:off x="3810260" y="3109421"/>
              <a:ext cx="1069981" cy="579136"/>
            </a:xfrm>
            <a:prstGeom prst="rect">
              <a:avLst/>
            </a:prstGeom>
            <a:noFill/>
            <a:ln>
              <a:noFill/>
            </a:ln>
          </p:spPr>
        </p:pic>
        <p:sp>
          <p:nvSpPr>
            <p:cNvPr id="95" name="Freeform 9"/>
            <p:cNvSpPr>
              <a:spLocks noEditPoints="1"/>
            </p:cNvSpPr>
            <p:nvPr/>
          </p:nvSpPr>
          <p:spPr bwMode="auto">
            <a:xfrm>
              <a:off x="3772910"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6" name="Group 95"/>
          <p:cNvGrpSpPr/>
          <p:nvPr/>
        </p:nvGrpSpPr>
        <p:grpSpPr>
          <a:xfrm>
            <a:off x="7650155" y="3133722"/>
            <a:ext cx="1144680" cy="784229"/>
            <a:chOff x="3509534" y="3075777"/>
            <a:chExt cx="1144680" cy="784229"/>
          </a:xfrm>
        </p:grpSpPr>
        <p:pic>
          <p:nvPicPr>
            <p:cNvPr id="97" name="Picture 96" descr="Screenshot 2015-03-30 22.19.41.png"/>
            <p:cNvPicPr>
              <a:picLocks/>
            </p:cNvPicPr>
            <p:nvPr/>
          </p:nvPicPr>
          <p:blipFill rotWithShape="1">
            <a:blip r:embed="rId5" cstate="print">
              <a:extLst>
                <a:ext uri="{28A0092B-C50C-407E-A947-70E740481C1C}">
                  <a14:useLocalDpi xmlns:a14="http://schemas.microsoft.com/office/drawing/2010/main"/>
                </a:ext>
              </a:extLst>
            </a:blip>
            <a:srcRect b="12641"/>
            <a:stretch/>
          </p:blipFill>
          <p:spPr>
            <a:xfrm>
              <a:off x="3546884" y="3109420"/>
              <a:ext cx="1066497" cy="576072"/>
            </a:xfrm>
            <a:prstGeom prst="rect">
              <a:avLst/>
            </a:prstGeom>
            <a:ln>
              <a:noFill/>
            </a:ln>
          </p:spPr>
        </p:pic>
        <p:sp>
          <p:nvSpPr>
            <p:cNvPr id="98" name="Freeform 9"/>
            <p:cNvSpPr>
              <a:spLocks noEditPoints="1"/>
            </p:cNvSpPr>
            <p:nvPr/>
          </p:nvSpPr>
          <p:spPr bwMode="auto">
            <a:xfrm>
              <a:off x="3509534" y="3075777"/>
              <a:ext cx="1144680" cy="784229"/>
            </a:xfrm>
            <a:custGeom>
              <a:avLst/>
              <a:gdLst>
                <a:gd name="T0" fmla="*/ 50 w 1263"/>
                <a:gd name="T1" fmla="*/ 47 h 1077"/>
                <a:gd name="T2" fmla="*/ 50 w 1263"/>
                <a:gd name="T3" fmla="*/ 832 h 1077"/>
                <a:gd name="T4" fmla="*/ 1215 w 1263"/>
                <a:gd name="T5" fmla="*/ 832 h 1077"/>
                <a:gd name="T6" fmla="*/ 1215 w 1263"/>
                <a:gd name="T7" fmla="*/ 47 h 1077"/>
                <a:gd name="T8" fmla="*/ 50 w 1263"/>
                <a:gd name="T9" fmla="*/ 47 h 1077"/>
                <a:gd name="T10" fmla="*/ 50 w 1263"/>
                <a:gd name="T11" fmla="*/ 47 h 1077"/>
                <a:gd name="T12" fmla="*/ 50 w 1263"/>
                <a:gd name="T13" fmla="*/ 47 h 1077"/>
                <a:gd name="T14" fmla="*/ 26 w 1263"/>
                <a:gd name="T15" fmla="*/ 0 h 1077"/>
                <a:gd name="T16" fmla="*/ 1239 w 1263"/>
                <a:gd name="T17" fmla="*/ 0 h 1077"/>
                <a:gd name="T18" fmla="*/ 1249 w 1263"/>
                <a:gd name="T19" fmla="*/ 0 h 1077"/>
                <a:gd name="T20" fmla="*/ 1256 w 1263"/>
                <a:gd name="T21" fmla="*/ 4 h 1077"/>
                <a:gd name="T22" fmla="*/ 1260 w 1263"/>
                <a:gd name="T23" fmla="*/ 14 h 1077"/>
                <a:gd name="T24" fmla="*/ 1263 w 1263"/>
                <a:gd name="T25" fmla="*/ 21 h 1077"/>
                <a:gd name="T26" fmla="*/ 1263 w 1263"/>
                <a:gd name="T27" fmla="*/ 855 h 1077"/>
                <a:gd name="T28" fmla="*/ 1260 w 1263"/>
                <a:gd name="T29" fmla="*/ 865 h 1077"/>
                <a:gd name="T30" fmla="*/ 1256 w 1263"/>
                <a:gd name="T31" fmla="*/ 874 h 1077"/>
                <a:gd name="T32" fmla="*/ 1249 w 1263"/>
                <a:gd name="T33" fmla="*/ 879 h 1077"/>
                <a:gd name="T34" fmla="*/ 1239 w 1263"/>
                <a:gd name="T35" fmla="*/ 882 h 1077"/>
                <a:gd name="T36" fmla="*/ 778 w 1263"/>
                <a:gd name="T37" fmla="*/ 882 h 1077"/>
                <a:gd name="T38" fmla="*/ 778 w 1263"/>
                <a:gd name="T39" fmla="*/ 1029 h 1077"/>
                <a:gd name="T40" fmla="*/ 973 w 1263"/>
                <a:gd name="T41" fmla="*/ 1029 h 1077"/>
                <a:gd name="T42" fmla="*/ 980 w 1263"/>
                <a:gd name="T43" fmla="*/ 1029 h 1077"/>
                <a:gd name="T44" fmla="*/ 990 w 1263"/>
                <a:gd name="T45" fmla="*/ 1036 h 1077"/>
                <a:gd name="T46" fmla="*/ 992 w 1263"/>
                <a:gd name="T47" fmla="*/ 1043 h 1077"/>
                <a:gd name="T48" fmla="*/ 995 w 1263"/>
                <a:gd name="T49" fmla="*/ 1053 h 1077"/>
                <a:gd name="T50" fmla="*/ 992 w 1263"/>
                <a:gd name="T51" fmla="*/ 1062 h 1077"/>
                <a:gd name="T52" fmla="*/ 990 w 1263"/>
                <a:gd name="T53" fmla="*/ 1072 h 1077"/>
                <a:gd name="T54" fmla="*/ 980 w 1263"/>
                <a:gd name="T55" fmla="*/ 1077 h 1077"/>
                <a:gd name="T56" fmla="*/ 973 w 1263"/>
                <a:gd name="T57" fmla="*/ 1077 h 1077"/>
                <a:gd name="T58" fmla="*/ 292 w 1263"/>
                <a:gd name="T59" fmla="*/ 1077 h 1077"/>
                <a:gd name="T60" fmla="*/ 282 w 1263"/>
                <a:gd name="T61" fmla="*/ 1077 h 1077"/>
                <a:gd name="T62" fmla="*/ 275 w 1263"/>
                <a:gd name="T63" fmla="*/ 1072 h 1077"/>
                <a:gd name="T64" fmla="*/ 270 w 1263"/>
                <a:gd name="T65" fmla="*/ 1062 h 1077"/>
                <a:gd name="T66" fmla="*/ 268 w 1263"/>
                <a:gd name="T67" fmla="*/ 1053 h 1077"/>
                <a:gd name="T68" fmla="*/ 270 w 1263"/>
                <a:gd name="T69" fmla="*/ 1043 h 1077"/>
                <a:gd name="T70" fmla="*/ 275 w 1263"/>
                <a:gd name="T71" fmla="*/ 1036 h 1077"/>
                <a:gd name="T72" fmla="*/ 282 w 1263"/>
                <a:gd name="T73" fmla="*/ 1029 h 1077"/>
                <a:gd name="T74" fmla="*/ 292 w 1263"/>
                <a:gd name="T75" fmla="*/ 1029 h 1077"/>
                <a:gd name="T76" fmla="*/ 486 w 1263"/>
                <a:gd name="T77" fmla="*/ 1029 h 1077"/>
                <a:gd name="T78" fmla="*/ 486 w 1263"/>
                <a:gd name="T79" fmla="*/ 882 h 1077"/>
                <a:gd name="T80" fmla="*/ 26 w 1263"/>
                <a:gd name="T81" fmla="*/ 882 h 1077"/>
                <a:gd name="T82" fmla="*/ 16 w 1263"/>
                <a:gd name="T83" fmla="*/ 879 h 1077"/>
                <a:gd name="T84" fmla="*/ 9 w 1263"/>
                <a:gd name="T85" fmla="*/ 874 h 1077"/>
                <a:gd name="T86" fmla="*/ 2 w 1263"/>
                <a:gd name="T87" fmla="*/ 865 h 1077"/>
                <a:gd name="T88" fmla="*/ 0 w 1263"/>
                <a:gd name="T89" fmla="*/ 855 h 1077"/>
                <a:gd name="T90" fmla="*/ 0 w 1263"/>
                <a:gd name="T91" fmla="*/ 21 h 1077"/>
                <a:gd name="T92" fmla="*/ 2 w 1263"/>
                <a:gd name="T93" fmla="*/ 14 h 1077"/>
                <a:gd name="T94" fmla="*/ 9 w 1263"/>
                <a:gd name="T95" fmla="*/ 4 h 1077"/>
                <a:gd name="T96" fmla="*/ 16 w 1263"/>
                <a:gd name="T97" fmla="*/ 0 h 1077"/>
                <a:gd name="T98" fmla="*/ 26 w 1263"/>
                <a:gd name="T99" fmla="*/ 0 h 1077"/>
                <a:gd name="T100" fmla="*/ 26 w 1263"/>
                <a:gd name="T101" fmla="*/ 0 h 1077"/>
                <a:gd name="T102" fmla="*/ 26 w 1263"/>
                <a:gd name="T103"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3" h="1077">
                  <a:moveTo>
                    <a:pt x="50" y="47"/>
                  </a:moveTo>
                  <a:lnTo>
                    <a:pt x="50" y="832"/>
                  </a:lnTo>
                  <a:lnTo>
                    <a:pt x="1215" y="832"/>
                  </a:lnTo>
                  <a:lnTo>
                    <a:pt x="1215" y="47"/>
                  </a:lnTo>
                  <a:lnTo>
                    <a:pt x="50" y="47"/>
                  </a:lnTo>
                  <a:lnTo>
                    <a:pt x="50" y="47"/>
                  </a:lnTo>
                  <a:lnTo>
                    <a:pt x="50" y="47"/>
                  </a:lnTo>
                  <a:close/>
                  <a:moveTo>
                    <a:pt x="26" y="0"/>
                  </a:moveTo>
                  <a:lnTo>
                    <a:pt x="1239" y="0"/>
                  </a:lnTo>
                  <a:lnTo>
                    <a:pt x="1249" y="0"/>
                  </a:lnTo>
                  <a:lnTo>
                    <a:pt x="1256" y="4"/>
                  </a:lnTo>
                  <a:lnTo>
                    <a:pt x="1260" y="14"/>
                  </a:lnTo>
                  <a:lnTo>
                    <a:pt x="1263" y="21"/>
                  </a:lnTo>
                  <a:lnTo>
                    <a:pt x="1263" y="855"/>
                  </a:lnTo>
                  <a:lnTo>
                    <a:pt x="1260" y="865"/>
                  </a:lnTo>
                  <a:lnTo>
                    <a:pt x="1256" y="874"/>
                  </a:lnTo>
                  <a:lnTo>
                    <a:pt x="1249" y="879"/>
                  </a:lnTo>
                  <a:lnTo>
                    <a:pt x="1239" y="882"/>
                  </a:lnTo>
                  <a:lnTo>
                    <a:pt x="778" y="882"/>
                  </a:lnTo>
                  <a:lnTo>
                    <a:pt x="778" y="1029"/>
                  </a:lnTo>
                  <a:lnTo>
                    <a:pt x="973" y="1029"/>
                  </a:lnTo>
                  <a:lnTo>
                    <a:pt x="980" y="1029"/>
                  </a:lnTo>
                  <a:lnTo>
                    <a:pt x="990" y="1036"/>
                  </a:lnTo>
                  <a:lnTo>
                    <a:pt x="992" y="1043"/>
                  </a:lnTo>
                  <a:lnTo>
                    <a:pt x="995" y="1053"/>
                  </a:lnTo>
                  <a:lnTo>
                    <a:pt x="992" y="1062"/>
                  </a:lnTo>
                  <a:lnTo>
                    <a:pt x="990" y="1072"/>
                  </a:lnTo>
                  <a:lnTo>
                    <a:pt x="980" y="1077"/>
                  </a:lnTo>
                  <a:lnTo>
                    <a:pt x="973" y="1077"/>
                  </a:lnTo>
                  <a:lnTo>
                    <a:pt x="292" y="1077"/>
                  </a:lnTo>
                  <a:lnTo>
                    <a:pt x="282" y="1077"/>
                  </a:lnTo>
                  <a:lnTo>
                    <a:pt x="275" y="1072"/>
                  </a:lnTo>
                  <a:lnTo>
                    <a:pt x="270" y="1062"/>
                  </a:lnTo>
                  <a:lnTo>
                    <a:pt x="268" y="1053"/>
                  </a:lnTo>
                  <a:lnTo>
                    <a:pt x="270" y="1043"/>
                  </a:lnTo>
                  <a:lnTo>
                    <a:pt x="275" y="1036"/>
                  </a:lnTo>
                  <a:lnTo>
                    <a:pt x="282" y="1029"/>
                  </a:lnTo>
                  <a:lnTo>
                    <a:pt x="292" y="1029"/>
                  </a:lnTo>
                  <a:lnTo>
                    <a:pt x="486" y="1029"/>
                  </a:lnTo>
                  <a:lnTo>
                    <a:pt x="486" y="882"/>
                  </a:lnTo>
                  <a:lnTo>
                    <a:pt x="26" y="882"/>
                  </a:lnTo>
                  <a:lnTo>
                    <a:pt x="16" y="879"/>
                  </a:lnTo>
                  <a:lnTo>
                    <a:pt x="9" y="874"/>
                  </a:lnTo>
                  <a:lnTo>
                    <a:pt x="2" y="865"/>
                  </a:lnTo>
                  <a:lnTo>
                    <a:pt x="0" y="855"/>
                  </a:lnTo>
                  <a:lnTo>
                    <a:pt x="0" y="21"/>
                  </a:lnTo>
                  <a:lnTo>
                    <a:pt x="2" y="14"/>
                  </a:lnTo>
                  <a:lnTo>
                    <a:pt x="9" y="4"/>
                  </a:lnTo>
                  <a:lnTo>
                    <a:pt x="16" y="0"/>
                  </a:lnTo>
                  <a:lnTo>
                    <a:pt x="26" y="0"/>
                  </a:lnTo>
                  <a:lnTo>
                    <a:pt x="26" y="0"/>
                  </a:lnTo>
                  <a:lnTo>
                    <a:pt x="26" y="0"/>
                  </a:ln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9" name="Group 98"/>
          <p:cNvGrpSpPr/>
          <p:nvPr/>
        </p:nvGrpSpPr>
        <p:grpSpPr>
          <a:xfrm>
            <a:off x="6622188" y="3123519"/>
            <a:ext cx="432859" cy="852428"/>
            <a:chOff x="6369887" y="3123518"/>
            <a:chExt cx="432859" cy="852428"/>
          </a:xfrm>
        </p:grpSpPr>
        <p:pic>
          <p:nvPicPr>
            <p:cNvPr id="100" name="Picture 99"/>
            <p:cNvPicPr>
              <a:picLocks noChangeAspect="1"/>
            </p:cNvPicPr>
            <p:nvPr/>
          </p:nvPicPr>
          <p:blipFill>
            <a:blip r:embed="rId6" cstate="print"/>
            <a:stretch>
              <a:fillRect/>
            </a:stretch>
          </p:blipFill>
          <p:spPr>
            <a:xfrm>
              <a:off x="6398371" y="3246123"/>
              <a:ext cx="375890" cy="607218"/>
            </a:xfrm>
            <a:prstGeom prst="rect">
              <a:avLst/>
            </a:prstGeom>
          </p:spPr>
        </p:pic>
        <p:sp>
          <p:nvSpPr>
            <p:cNvPr id="101" name="Freeform 5"/>
            <p:cNvSpPr>
              <a:spLocks noEditPoints="1"/>
            </p:cNvSpPr>
            <p:nvPr/>
          </p:nvSpPr>
          <p:spPr bwMode="auto">
            <a:xfrm>
              <a:off x="6369887" y="3123518"/>
              <a:ext cx="432859" cy="852428"/>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46" name="TextBox 45"/>
          <p:cNvSpPr txBox="1"/>
          <p:nvPr/>
        </p:nvSpPr>
        <p:spPr>
          <a:xfrm>
            <a:off x="5831464" y="1843760"/>
            <a:ext cx="576973" cy="215444"/>
          </a:xfrm>
          <a:prstGeom prst="rect">
            <a:avLst/>
          </a:prstGeom>
          <a:noFill/>
        </p:spPr>
        <p:txBody>
          <a:bodyPr wrap="square" rtlCol="0">
            <a:spAutoFit/>
          </a:bodyPr>
          <a:lstStyle/>
          <a:p>
            <a:pPr algn="ctr"/>
            <a:r>
              <a:rPr lang="en-US" sz="800" b="1" dirty="0">
                <a:solidFill>
                  <a:schemeClr val="bg1"/>
                </a:solidFill>
              </a:rPr>
              <a:t>https</a:t>
            </a:r>
          </a:p>
        </p:txBody>
      </p:sp>
      <p:cxnSp>
        <p:nvCxnSpPr>
          <p:cNvPr id="51" name="Straight Arrow Connector 50"/>
          <p:cNvCxnSpPr/>
          <p:nvPr/>
        </p:nvCxnSpPr>
        <p:spPr>
          <a:xfrm>
            <a:off x="4495190" y="2140412"/>
            <a:ext cx="848310" cy="983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881071" y="2402549"/>
            <a:ext cx="1271939" cy="215444"/>
          </a:xfrm>
          <a:prstGeom prst="rect">
            <a:avLst/>
          </a:prstGeom>
          <a:noFill/>
        </p:spPr>
        <p:txBody>
          <a:bodyPr wrap="square" rtlCol="0">
            <a:spAutoFit/>
          </a:bodyPr>
          <a:lstStyle/>
          <a:p>
            <a:r>
              <a:rPr lang="en-US" sz="800" dirty="0"/>
              <a:t>Web </a:t>
            </a:r>
            <a:r>
              <a:rPr lang="en-US" sz="800" dirty="0" err="1"/>
              <a:t>auth</a:t>
            </a:r>
            <a:r>
              <a:rPr lang="en-US" sz="800" dirty="0"/>
              <a:t> redirect</a:t>
            </a:r>
          </a:p>
        </p:txBody>
      </p:sp>
      <p:sp>
        <p:nvSpPr>
          <p:cNvPr id="45" name="Rectangle 32"/>
          <p:cNvSpPr>
            <a:spLocks/>
          </p:cNvSpPr>
          <p:nvPr/>
        </p:nvSpPr>
        <p:spPr bwMode="auto">
          <a:xfrm>
            <a:off x="2608473" y="954377"/>
            <a:ext cx="1587448" cy="29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a:buClr>
                <a:srgbClr val="000000"/>
              </a:buClr>
              <a:buSzPct val="100000"/>
            </a:pPr>
            <a:r>
              <a:rPr lang="en-US" sz="1400">
                <a:latin typeface="+mj-lt"/>
                <a:ea typeface="Gill Sans Light"/>
                <a:cs typeface="Gill Sans Light"/>
              </a:rPr>
              <a:t>Mobility Express</a:t>
            </a:r>
            <a:endParaRPr lang="en-US" sz="1400" dirty="0">
              <a:latin typeface="+mj-lt"/>
              <a:ea typeface="Gill Sans Light"/>
              <a:cs typeface="Gill Sans Light"/>
            </a:endParaRPr>
          </a:p>
        </p:txBody>
      </p:sp>
      <p:pic>
        <p:nvPicPr>
          <p:cNvPr id="47" name="Picture 46"/>
          <p:cNvPicPr>
            <a:picLocks noChangeAspect="1"/>
          </p:cNvPicPr>
          <p:nvPr/>
        </p:nvPicPr>
        <p:blipFill>
          <a:blip r:embed="rId7"/>
          <a:stretch>
            <a:fillRect/>
          </a:stretch>
        </p:blipFill>
        <p:spPr>
          <a:xfrm>
            <a:off x="2809589" y="1328708"/>
            <a:ext cx="1185217" cy="791307"/>
          </a:xfrm>
          <a:prstGeom prst="rect">
            <a:avLst/>
          </a:prstGeom>
        </p:spPr>
      </p:pic>
      <p:pic>
        <p:nvPicPr>
          <p:cNvPr id="57" name="Picture 56"/>
          <p:cNvPicPr>
            <a:picLocks noChangeAspect="1"/>
          </p:cNvPicPr>
          <p:nvPr/>
        </p:nvPicPr>
        <p:blipFill>
          <a:blip r:embed="rId7"/>
          <a:stretch>
            <a:fillRect/>
          </a:stretch>
        </p:blipFill>
        <p:spPr>
          <a:xfrm>
            <a:off x="2414439" y="1382533"/>
            <a:ext cx="542580" cy="362252"/>
          </a:xfrm>
          <a:prstGeom prst="rect">
            <a:avLst/>
          </a:prstGeom>
        </p:spPr>
      </p:pic>
      <p:pic>
        <p:nvPicPr>
          <p:cNvPr id="59" name="Picture 58"/>
          <p:cNvPicPr>
            <a:picLocks noChangeAspect="1"/>
          </p:cNvPicPr>
          <p:nvPr/>
        </p:nvPicPr>
        <p:blipFill>
          <a:blip r:embed="rId7"/>
          <a:stretch>
            <a:fillRect/>
          </a:stretch>
        </p:blipFill>
        <p:spPr>
          <a:xfrm>
            <a:off x="2433200" y="1791964"/>
            <a:ext cx="542580" cy="362252"/>
          </a:xfrm>
          <a:prstGeom prst="rect">
            <a:avLst/>
          </a:prstGeom>
        </p:spPr>
      </p:pic>
      <p:pic>
        <p:nvPicPr>
          <p:cNvPr id="60" name="Picture 59"/>
          <p:cNvPicPr>
            <a:picLocks noChangeAspect="1"/>
          </p:cNvPicPr>
          <p:nvPr/>
        </p:nvPicPr>
        <p:blipFill>
          <a:blip r:embed="rId7"/>
          <a:stretch>
            <a:fillRect/>
          </a:stretch>
        </p:blipFill>
        <p:spPr>
          <a:xfrm>
            <a:off x="2833637" y="2171431"/>
            <a:ext cx="542580" cy="362252"/>
          </a:xfrm>
          <a:prstGeom prst="rect">
            <a:avLst/>
          </a:prstGeom>
        </p:spPr>
      </p:pic>
      <p:pic>
        <p:nvPicPr>
          <p:cNvPr id="61" name="Picture 60"/>
          <p:cNvPicPr>
            <a:picLocks noChangeAspect="1"/>
          </p:cNvPicPr>
          <p:nvPr/>
        </p:nvPicPr>
        <p:blipFill>
          <a:blip r:embed="rId7"/>
          <a:stretch>
            <a:fillRect/>
          </a:stretch>
        </p:blipFill>
        <p:spPr>
          <a:xfrm>
            <a:off x="3497309" y="2168228"/>
            <a:ext cx="542580" cy="362252"/>
          </a:xfrm>
          <a:prstGeom prst="rect">
            <a:avLst/>
          </a:prstGeom>
        </p:spPr>
      </p:pic>
      <p:pic>
        <p:nvPicPr>
          <p:cNvPr id="62" name="Picture 61"/>
          <p:cNvPicPr>
            <a:picLocks noChangeAspect="1"/>
          </p:cNvPicPr>
          <p:nvPr/>
        </p:nvPicPr>
        <p:blipFill>
          <a:blip r:embed="rId7"/>
          <a:stretch>
            <a:fillRect/>
          </a:stretch>
        </p:blipFill>
        <p:spPr>
          <a:xfrm>
            <a:off x="3827202" y="1794549"/>
            <a:ext cx="542580" cy="362252"/>
          </a:xfrm>
          <a:prstGeom prst="rect">
            <a:avLst/>
          </a:prstGeom>
        </p:spPr>
      </p:pic>
      <p:pic>
        <p:nvPicPr>
          <p:cNvPr id="64" name="Picture 63"/>
          <p:cNvPicPr>
            <a:picLocks noChangeAspect="1"/>
          </p:cNvPicPr>
          <p:nvPr/>
        </p:nvPicPr>
        <p:blipFill>
          <a:blip r:embed="rId7"/>
          <a:stretch>
            <a:fillRect/>
          </a:stretch>
        </p:blipFill>
        <p:spPr>
          <a:xfrm>
            <a:off x="3826485" y="1370710"/>
            <a:ext cx="542580" cy="362252"/>
          </a:xfrm>
          <a:prstGeom prst="rect">
            <a:avLst/>
          </a:prstGeom>
        </p:spPr>
      </p:pic>
      <p:sp>
        <p:nvSpPr>
          <p:cNvPr id="65" name="TextBox 64"/>
          <p:cNvSpPr txBox="1"/>
          <p:nvPr/>
        </p:nvSpPr>
        <p:spPr>
          <a:xfrm>
            <a:off x="3157514" y="2029508"/>
            <a:ext cx="560179" cy="215444"/>
          </a:xfrm>
          <a:prstGeom prst="rect">
            <a:avLst/>
          </a:prstGeom>
          <a:noFill/>
        </p:spPr>
        <p:txBody>
          <a:bodyPr wrap="square" rtlCol="0">
            <a:spAutoFit/>
          </a:bodyPr>
          <a:lstStyle/>
          <a:p>
            <a:r>
              <a:rPr lang="en-US" sz="800"/>
              <a:t>Master</a:t>
            </a:r>
            <a:endParaRPr lang="en-US" sz="800" dirty="0"/>
          </a:p>
        </p:txBody>
      </p:sp>
      <p:pic>
        <p:nvPicPr>
          <p:cNvPr id="68" name="Picture 67"/>
          <p:cNvPicPr>
            <a:picLocks noChangeAspect="1"/>
          </p:cNvPicPr>
          <p:nvPr/>
        </p:nvPicPr>
        <p:blipFill>
          <a:blip r:embed="rId8"/>
          <a:stretch>
            <a:fillRect/>
          </a:stretch>
        </p:blipFill>
        <p:spPr>
          <a:xfrm>
            <a:off x="272146" y="2635854"/>
            <a:ext cx="4021556" cy="202901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3517562"/>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コントローラポジショニング</a:t>
            </a:r>
            <a:endParaRPr kumimoji="1" lang="ja-JP" altLang="en-US" dirty="0"/>
          </a:p>
        </p:txBody>
      </p:sp>
    </p:spTree>
    <p:extLst>
      <p:ext uri="{BB962C8B-B14F-4D97-AF65-F5344CB8AC3E}">
        <p14:creationId xmlns:p14="http://schemas.microsoft.com/office/powerpoint/2010/main" val="382856656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8816" y="3743973"/>
            <a:ext cx="834948" cy="268575"/>
          </a:xfrm>
          <a:prstGeom prst="rect">
            <a:avLst/>
          </a:prstGeom>
        </p:spPr>
      </p:pic>
      <p:pic>
        <p:nvPicPr>
          <p:cNvPr id="31" name="Picture 2" descr="http://www.cisco.com/c/dam/en/us/support/docs/SWTG/ProductImages/wireless-8510-wireless-controll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3180" y="1485846"/>
            <a:ext cx="1448744" cy="515030"/>
          </a:xfrm>
          <a:prstGeom prst="rect">
            <a:avLst/>
          </a:prstGeom>
          <a:noFill/>
          <a:extLst>
            <a:ext uri="{909E8E84-426E-40dd-AFC4-6F175D3DCCD1}">
              <a14:hiddenFill xmlns:a14="http://schemas.microsoft.com/office/drawing/2010/main" xmlns="">
                <a:solidFill>
                  <a:srgbClr val="FFFFFF"/>
                </a:solidFill>
              </a14:hiddenFill>
            </a:ext>
          </a:extLst>
        </p:spPr>
      </p:pic>
      <p:pic>
        <p:nvPicPr>
          <p:cNvPr id="37896" name="Picture 8" descr="http://www.cisco.com/c/dam/en/us/support/docs/interfaces-modules/catalyst-6500-series-7600-series-wireless-services-module-wism/113444-wism-dp-depguide-01.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28687" y="2288200"/>
            <a:ext cx="1109080" cy="198028"/>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4009" y="1239463"/>
            <a:ext cx="1421157" cy="869279"/>
          </a:xfrm>
          <a:prstGeom prst="rect">
            <a:avLst/>
          </a:prstGeom>
        </p:spPr>
      </p:pic>
      <p:pic>
        <p:nvPicPr>
          <p:cNvPr id="36" name="Picture 2" descr="http://www.cisco.com/c/dam/en/us/td/i/400001-500000/400001-410000/401001-402000/401503.tif/_jcr_content/renditions/40150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16817" y="2721393"/>
            <a:ext cx="1372513" cy="267648"/>
          </a:xfrm>
          <a:prstGeom prst="rect">
            <a:avLst/>
          </a:prstGeom>
          <a:noFill/>
          <a:extLst>
            <a:ext uri="{909E8E84-426E-40dd-AFC4-6F175D3DCCD1}">
              <a14:hiddenFill xmlns:a14="http://schemas.microsoft.com/office/drawing/2010/main" xmlns="">
                <a:solidFill>
                  <a:srgbClr val="FFFFFF"/>
                </a:solidFill>
              </a14:hiddenFill>
            </a:ext>
          </a:extLst>
        </p:spPr>
      </p:pic>
      <p:pic>
        <p:nvPicPr>
          <p:cNvPr id="37900" name="Picture 12" descr="Image result for 1830 1850 M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31595" y="4126079"/>
            <a:ext cx="1040401" cy="423406"/>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14" descr="http://www.cisco.com/image/gif/paws/113677/virtual-wlan-dg-01.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26190" y="895761"/>
            <a:ext cx="1166981" cy="3917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7" name="Straight Arrow Connector 76"/>
          <p:cNvCxnSpPr/>
          <p:nvPr/>
        </p:nvCxnSpPr>
        <p:spPr>
          <a:xfrm>
            <a:off x="3394292" y="1106168"/>
            <a:ext cx="2234486" cy="0"/>
          </a:xfrm>
          <a:prstGeom prst="straightConnector1">
            <a:avLst/>
          </a:prstGeom>
          <a:ln w="12700">
            <a:prstDash val="solid"/>
            <a:tailEnd type="triangle"/>
          </a:ln>
        </p:spPr>
        <p:style>
          <a:lnRef idx="2">
            <a:schemeClr val="dk1"/>
          </a:lnRef>
          <a:fillRef idx="0">
            <a:schemeClr val="dk1"/>
          </a:fillRef>
          <a:effectRef idx="1">
            <a:schemeClr val="dk1"/>
          </a:effectRef>
          <a:fontRef idx="minor">
            <a:schemeClr val="tx1"/>
          </a:fontRef>
        </p:style>
      </p:cxnSp>
      <p:pic>
        <p:nvPicPr>
          <p:cNvPr id="50" name="Picture 14" descr="http://www.cisco.com/image/gif/paws/113677/virtual-wlan-dg-01.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57182" y="937349"/>
            <a:ext cx="1166981" cy="3917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3" name="Straight Arrow Connector 52"/>
          <p:cNvCxnSpPr/>
          <p:nvPr/>
        </p:nvCxnSpPr>
        <p:spPr>
          <a:xfrm>
            <a:off x="3394291" y="1674508"/>
            <a:ext cx="2248278" cy="0"/>
          </a:xfrm>
          <a:prstGeom prst="straightConnector1">
            <a:avLst/>
          </a:prstGeom>
          <a:ln w="12700">
            <a:solidFill>
              <a:srgbClr val="FA661C"/>
            </a:solidFill>
            <a:prstDash val="solid"/>
            <a:tailEnd type="triangle"/>
          </a:ln>
        </p:spPr>
        <p:style>
          <a:lnRef idx="2">
            <a:schemeClr val="dk1"/>
          </a:lnRef>
          <a:fillRef idx="0">
            <a:schemeClr val="dk1"/>
          </a:fillRef>
          <a:effectRef idx="1">
            <a:schemeClr val="dk1"/>
          </a:effectRef>
          <a:fontRef idx="minor">
            <a:schemeClr val="tx1"/>
          </a:fontRef>
        </p:style>
      </p:cxnSp>
      <p:sp>
        <p:nvSpPr>
          <p:cNvPr id="7" name="Title 6"/>
          <p:cNvSpPr>
            <a:spLocks noGrp="1"/>
          </p:cNvSpPr>
          <p:nvPr>
            <p:ph type="title"/>
          </p:nvPr>
        </p:nvSpPr>
        <p:spPr>
          <a:xfrm>
            <a:off x="463885" y="115152"/>
            <a:ext cx="8135366" cy="731837"/>
          </a:xfrm>
        </p:spPr>
        <p:txBody>
          <a:bodyPr/>
          <a:lstStyle/>
          <a:p>
            <a:r>
              <a:rPr lang="en-US" dirty="0" smtClean="0"/>
              <a:t>Wave-2 </a:t>
            </a:r>
            <a:r>
              <a:rPr lang="en-US" altLang="ja-JP" dirty="0" smtClean="0"/>
              <a:t>Ready</a:t>
            </a:r>
            <a:r>
              <a:rPr lang="ja-JP" altLang="en-US" dirty="0" smtClean="0"/>
              <a:t> コントローラ ポートフォリオ</a:t>
            </a:r>
            <a:endParaRPr lang="en-US" dirty="0"/>
          </a:p>
        </p:txBody>
      </p:sp>
      <p:sp>
        <p:nvSpPr>
          <p:cNvPr id="2" name="Rectangle 1"/>
          <p:cNvSpPr/>
          <p:nvPr/>
        </p:nvSpPr>
        <p:spPr>
          <a:xfrm>
            <a:off x="6154584" y="1764493"/>
            <a:ext cx="498479" cy="261610"/>
          </a:xfrm>
          <a:prstGeom prst="rect">
            <a:avLst/>
          </a:prstGeom>
        </p:spPr>
        <p:txBody>
          <a:bodyPr wrap="none">
            <a:spAutoFit/>
          </a:bodyPr>
          <a:lstStyle/>
          <a:p>
            <a:r>
              <a:rPr lang="en-US" sz="1100" dirty="0">
                <a:solidFill>
                  <a:srgbClr val="343434"/>
                </a:solidFill>
              </a:rPr>
              <a:t>8540</a:t>
            </a:r>
          </a:p>
        </p:txBody>
      </p:sp>
      <p:sp>
        <p:nvSpPr>
          <p:cNvPr id="34" name="Rectangle 33"/>
          <p:cNvSpPr/>
          <p:nvPr/>
        </p:nvSpPr>
        <p:spPr>
          <a:xfrm>
            <a:off x="6295837" y="2971512"/>
            <a:ext cx="498479" cy="261610"/>
          </a:xfrm>
          <a:prstGeom prst="rect">
            <a:avLst/>
          </a:prstGeom>
        </p:spPr>
        <p:txBody>
          <a:bodyPr wrap="none">
            <a:spAutoFit/>
          </a:bodyPr>
          <a:lstStyle/>
          <a:p>
            <a:r>
              <a:rPr lang="en-US" sz="1100" dirty="0" smtClean="0">
                <a:solidFill>
                  <a:srgbClr val="343434"/>
                </a:solidFill>
              </a:rPr>
              <a:t>5520</a:t>
            </a:r>
            <a:endParaRPr lang="en-US" sz="1100" dirty="0">
              <a:solidFill>
                <a:srgbClr val="343434"/>
              </a:solidFill>
            </a:endParaRPr>
          </a:p>
        </p:txBody>
      </p:sp>
      <p:sp>
        <p:nvSpPr>
          <p:cNvPr id="38" name="Rectangle 37"/>
          <p:cNvSpPr/>
          <p:nvPr/>
        </p:nvSpPr>
        <p:spPr>
          <a:xfrm>
            <a:off x="5948650" y="4527526"/>
            <a:ext cx="1211583" cy="261610"/>
          </a:xfrm>
          <a:prstGeom prst="rect">
            <a:avLst/>
          </a:prstGeom>
        </p:spPr>
        <p:txBody>
          <a:bodyPr wrap="none">
            <a:spAutoFit/>
          </a:bodyPr>
          <a:lstStyle/>
          <a:p>
            <a:r>
              <a:rPr lang="en-US" sz="1100" dirty="0" smtClean="0">
                <a:solidFill>
                  <a:srgbClr val="343434"/>
                </a:solidFill>
              </a:rPr>
              <a:t>Mobility Express</a:t>
            </a:r>
            <a:endParaRPr lang="en-US" sz="1100" dirty="0">
              <a:solidFill>
                <a:srgbClr val="343434"/>
              </a:solidFill>
            </a:endParaRPr>
          </a:p>
        </p:txBody>
      </p:sp>
      <p:sp>
        <p:nvSpPr>
          <p:cNvPr id="39" name="Rectangle 38"/>
          <p:cNvSpPr/>
          <p:nvPr/>
        </p:nvSpPr>
        <p:spPr>
          <a:xfrm>
            <a:off x="5845066" y="1274430"/>
            <a:ext cx="1316017" cy="261610"/>
          </a:xfrm>
          <a:prstGeom prst="rect">
            <a:avLst/>
          </a:prstGeom>
        </p:spPr>
        <p:txBody>
          <a:bodyPr wrap="none">
            <a:spAutoFit/>
          </a:bodyPr>
          <a:lstStyle/>
          <a:p>
            <a:r>
              <a:rPr lang="en-US" sz="1100" dirty="0" smtClean="0">
                <a:solidFill>
                  <a:srgbClr val="343434"/>
                </a:solidFill>
              </a:rPr>
              <a:t>Virtual Controllers</a:t>
            </a:r>
            <a:endParaRPr lang="en-US" sz="1100" dirty="0">
              <a:solidFill>
                <a:srgbClr val="343434"/>
              </a:solidFill>
            </a:endParaRPr>
          </a:p>
        </p:txBody>
      </p:sp>
      <p:sp>
        <p:nvSpPr>
          <p:cNvPr id="51" name="Rectangle 50"/>
          <p:cNvSpPr/>
          <p:nvPr/>
        </p:nvSpPr>
        <p:spPr>
          <a:xfrm>
            <a:off x="1897134" y="1882454"/>
            <a:ext cx="1308371" cy="261610"/>
          </a:xfrm>
          <a:prstGeom prst="rect">
            <a:avLst/>
          </a:prstGeom>
        </p:spPr>
        <p:txBody>
          <a:bodyPr wrap="none">
            <a:spAutoFit/>
          </a:bodyPr>
          <a:lstStyle/>
          <a:p>
            <a:r>
              <a:rPr lang="en-US" sz="1100" dirty="0" smtClean="0">
                <a:solidFill>
                  <a:srgbClr val="343434"/>
                </a:solidFill>
              </a:rPr>
              <a:t>Flex7510/</a:t>
            </a:r>
            <a:r>
              <a:rPr lang="en-US" altLang="ja-JP" sz="1100" dirty="0" smtClean="0">
                <a:solidFill>
                  <a:srgbClr val="343434"/>
                </a:solidFill>
              </a:rPr>
              <a:t>CT</a:t>
            </a:r>
            <a:r>
              <a:rPr lang="en-US" sz="1100" dirty="0" smtClean="0">
                <a:solidFill>
                  <a:srgbClr val="343434"/>
                </a:solidFill>
              </a:rPr>
              <a:t>8510</a:t>
            </a:r>
            <a:endParaRPr lang="en-US" sz="1100" dirty="0">
              <a:solidFill>
                <a:srgbClr val="343434"/>
              </a:solidFill>
            </a:endParaRPr>
          </a:p>
        </p:txBody>
      </p:sp>
      <p:sp>
        <p:nvSpPr>
          <p:cNvPr id="52" name="Rectangle 51"/>
          <p:cNvSpPr/>
          <p:nvPr/>
        </p:nvSpPr>
        <p:spPr>
          <a:xfrm>
            <a:off x="1849545" y="1273009"/>
            <a:ext cx="1316017" cy="261610"/>
          </a:xfrm>
          <a:prstGeom prst="rect">
            <a:avLst/>
          </a:prstGeom>
        </p:spPr>
        <p:txBody>
          <a:bodyPr wrap="none">
            <a:spAutoFit/>
          </a:bodyPr>
          <a:lstStyle/>
          <a:p>
            <a:r>
              <a:rPr lang="en-US" sz="1100" dirty="0" smtClean="0">
                <a:solidFill>
                  <a:srgbClr val="343434"/>
                </a:solidFill>
              </a:rPr>
              <a:t>Virtual Controllers</a:t>
            </a:r>
            <a:endParaRPr lang="en-US" sz="1100" dirty="0">
              <a:solidFill>
                <a:srgbClr val="343434"/>
              </a:solidFill>
            </a:endParaRPr>
          </a:p>
        </p:txBody>
      </p:sp>
      <p:sp>
        <p:nvSpPr>
          <p:cNvPr id="54" name="Rectangle 53"/>
          <p:cNvSpPr/>
          <p:nvPr/>
        </p:nvSpPr>
        <p:spPr>
          <a:xfrm>
            <a:off x="2192285" y="3382751"/>
            <a:ext cx="688010" cy="261610"/>
          </a:xfrm>
          <a:prstGeom prst="rect">
            <a:avLst/>
          </a:prstGeom>
        </p:spPr>
        <p:txBody>
          <a:bodyPr wrap="none">
            <a:spAutoFit/>
          </a:bodyPr>
          <a:lstStyle/>
          <a:p>
            <a:pPr algn="ctr"/>
            <a:r>
              <a:rPr lang="en-US" sz="1100" dirty="0" smtClean="0">
                <a:solidFill>
                  <a:srgbClr val="343434"/>
                </a:solidFill>
              </a:rPr>
              <a:t>CT5508</a:t>
            </a:r>
            <a:endParaRPr lang="en-US" sz="1100" dirty="0">
              <a:solidFill>
                <a:srgbClr val="343434"/>
              </a:solidFill>
            </a:endParaRPr>
          </a:p>
        </p:txBody>
      </p:sp>
      <p:sp>
        <p:nvSpPr>
          <p:cNvPr id="56" name="Rectangle 55"/>
          <p:cNvSpPr/>
          <p:nvPr/>
        </p:nvSpPr>
        <p:spPr>
          <a:xfrm>
            <a:off x="2247370" y="2459783"/>
            <a:ext cx="652023" cy="261610"/>
          </a:xfrm>
          <a:prstGeom prst="rect">
            <a:avLst/>
          </a:prstGeom>
        </p:spPr>
        <p:txBody>
          <a:bodyPr wrap="none">
            <a:spAutoFit/>
          </a:bodyPr>
          <a:lstStyle/>
          <a:p>
            <a:pPr algn="ctr"/>
            <a:r>
              <a:rPr lang="en-US" sz="1100" dirty="0" smtClean="0">
                <a:solidFill>
                  <a:srgbClr val="343434"/>
                </a:solidFill>
              </a:rPr>
              <a:t>WiSM2</a:t>
            </a:r>
            <a:endParaRPr lang="en-US" sz="1100" dirty="0">
              <a:solidFill>
                <a:srgbClr val="343434"/>
              </a:solidFill>
            </a:endParaRPr>
          </a:p>
        </p:txBody>
      </p:sp>
      <p:sp>
        <p:nvSpPr>
          <p:cNvPr id="57" name="Rectangle 56"/>
          <p:cNvSpPr/>
          <p:nvPr/>
        </p:nvSpPr>
        <p:spPr>
          <a:xfrm>
            <a:off x="2207315" y="3958293"/>
            <a:ext cx="688010" cy="261610"/>
          </a:xfrm>
          <a:prstGeom prst="rect">
            <a:avLst/>
          </a:prstGeom>
        </p:spPr>
        <p:txBody>
          <a:bodyPr wrap="none">
            <a:spAutoFit/>
          </a:bodyPr>
          <a:lstStyle/>
          <a:p>
            <a:pPr algn="ctr"/>
            <a:r>
              <a:rPr lang="en-US" sz="1100" dirty="0" smtClean="0">
                <a:solidFill>
                  <a:srgbClr val="343434"/>
                </a:solidFill>
              </a:rPr>
              <a:t>CT2504</a:t>
            </a:r>
            <a:endParaRPr lang="en-US" sz="1100" dirty="0">
              <a:solidFill>
                <a:srgbClr val="343434"/>
              </a:solidFill>
            </a:endParaRPr>
          </a:p>
        </p:txBody>
      </p:sp>
      <p:sp>
        <p:nvSpPr>
          <p:cNvPr id="3" name="Right Brace 2"/>
          <p:cNvSpPr/>
          <p:nvPr/>
        </p:nvSpPr>
        <p:spPr>
          <a:xfrm>
            <a:off x="4160366" y="2283299"/>
            <a:ext cx="627529" cy="1202502"/>
          </a:xfrm>
          <a:prstGeom prst="rightBrace">
            <a:avLst/>
          </a:prstGeom>
          <a:ln w="12700">
            <a:solidFill>
              <a:srgbClr val="FA661C"/>
            </a:solidFill>
            <a:prstDash val="solid"/>
            <a:tailEnd type="non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58" name="Picture 4" descr="http://www.cisco.com/content/dam/en/us/products/wireless/ps6302/ps8322/ps10315/ps10325/prod_large_photo_550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43966" y="3103385"/>
            <a:ext cx="999278" cy="330611"/>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Rectangle 59"/>
          <p:cNvSpPr/>
          <p:nvPr/>
        </p:nvSpPr>
        <p:spPr>
          <a:xfrm>
            <a:off x="2048840" y="4658331"/>
            <a:ext cx="989530" cy="261610"/>
          </a:xfrm>
          <a:prstGeom prst="rect">
            <a:avLst/>
          </a:prstGeom>
        </p:spPr>
        <p:txBody>
          <a:bodyPr wrap="none">
            <a:spAutoFit/>
          </a:bodyPr>
          <a:lstStyle/>
          <a:p>
            <a:pPr algn="ctr"/>
            <a:r>
              <a:rPr lang="en-US" sz="1100" dirty="0" smtClean="0">
                <a:solidFill>
                  <a:srgbClr val="343434"/>
                </a:solidFill>
              </a:rPr>
              <a:t>Autonomous</a:t>
            </a:r>
            <a:endParaRPr lang="en-US" sz="1100" dirty="0">
              <a:solidFill>
                <a:srgbClr val="343434"/>
              </a:solidFill>
            </a:endParaRPr>
          </a:p>
        </p:txBody>
      </p:sp>
      <p:sp>
        <p:nvSpPr>
          <p:cNvPr id="61" name="Right Brace 60"/>
          <p:cNvSpPr/>
          <p:nvPr/>
        </p:nvSpPr>
        <p:spPr>
          <a:xfrm>
            <a:off x="4160367" y="3711073"/>
            <a:ext cx="627529" cy="937472"/>
          </a:xfrm>
          <a:prstGeom prst="rightBrace">
            <a:avLst/>
          </a:prstGeom>
          <a:ln w="12700">
            <a:solidFill>
              <a:srgbClr val="FA661C"/>
            </a:solidFill>
            <a:prstDash val="solid"/>
            <a:tailEnd type="non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62" name="Picture 6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07913" y="2677819"/>
            <a:ext cx="1025648" cy="352575"/>
          </a:xfrm>
          <a:prstGeom prst="rect">
            <a:avLst/>
          </a:prstGeom>
        </p:spPr>
      </p:pic>
      <p:sp>
        <p:nvSpPr>
          <p:cNvPr id="63" name="Rectangle 62"/>
          <p:cNvSpPr/>
          <p:nvPr/>
        </p:nvSpPr>
        <p:spPr>
          <a:xfrm>
            <a:off x="2192285" y="2929055"/>
            <a:ext cx="688010" cy="261610"/>
          </a:xfrm>
          <a:prstGeom prst="rect">
            <a:avLst/>
          </a:prstGeom>
        </p:spPr>
        <p:txBody>
          <a:bodyPr wrap="none">
            <a:spAutoFit/>
          </a:bodyPr>
          <a:lstStyle/>
          <a:p>
            <a:pPr algn="ctr"/>
            <a:r>
              <a:rPr lang="en-US" sz="1100" dirty="0" smtClean="0">
                <a:solidFill>
                  <a:srgbClr val="343434"/>
                </a:solidFill>
              </a:rPr>
              <a:t>CT5760</a:t>
            </a:r>
            <a:endParaRPr lang="en-US" sz="1100" dirty="0">
              <a:solidFill>
                <a:srgbClr val="343434"/>
              </a:solidFill>
            </a:endParaRPr>
          </a:p>
        </p:txBody>
      </p:sp>
      <p:pic>
        <p:nvPicPr>
          <p:cNvPr id="33" name="Picture 2" descr="C:\Users\tosando\AppData\Local\Temp\KN57050.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262801" y="4136212"/>
            <a:ext cx="577038" cy="5690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6668" y="3582194"/>
            <a:ext cx="834948" cy="268575"/>
          </a:xfrm>
          <a:prstGeom prst="rect">
            <a:avLst/>
          </a:prstGeom>
        </p:spPr>
      </p:pic>
      <p:sp>
        <p:nvSpPr>
          <p:cNvPr id="41" name="Rectangle 56"/>
          <p:cNvSpPr/>
          <p:nvPr/>
        </p:nvSpPr>
        <p:spPr>
          <a:xfrm>
            <a:off x="6125167" y="3796514"/>
            <a:ext cx="688010" cy="261610"/>
          </a:xfrm>
          <a:prstGeom prst="rect">
            <a:avLst/>
          </a:prstGeom>
        </p:spPr>
        <p:txBody>
          <a:bodyPr wrap="none">
            <a:spAutoFit/>
          </a:bodyPr>
          <a:lstStyle/>
          <a:p>
            <a:pPr algn="ctr"/>
            <a:r>
              <a:rPr lang="en-US" sz="1100" dirty="0" smtClean="0">
                <a:solidFill>
                  <a:srgbClr val="343434"/>
                </a:solidFill>
              </a:rPr>
              <a:t>CT2504</a:t>
            </a:r>
            <a:endParaRPr lang="en-US" sz="1100" dirty="0">
              <a:solidFill>
                <a:srgbClr val="343434"/>
              </a:solidFill>
            </a:endParaRPr>
          </a:p>
        </p:txBody>
      </p:sp>
    </p:spTree>
    <p:extLst>
      <p:ext uri="{BB962C8B-B14F-4D97-AF65-F5344CB8AC3E}">
        <p14:creationId xmlns:p14="http://schemas.microsoft.com/office/powerpoint/2010/main" val="600177750"/>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コントローラポートフォリオ</a:t>
            </a:r>
            <a:endParaRPr kumimoji="1" lang="ja-JP" altLang="en-US" dirty="0"/>
          </a:p>
        </p:txBody>
      </p:sp>
      <p:sp>
        <p:nvSpPr>
          <p:cNvPr id="130" name="Rectangle 85"/>
          <p:cNvSpPr/>
          <p:nvPr/>
        </p:nvSpPr>
        <p:spPr>
          <a:xfrm flipV="1">
            <a:off x="228240" y="2709661"/>
            <a:ext cx="8873428" cy="1706174"/>
          </a:xfrm>
          <a:prstGeom prst="rect">
            <a:avLst/>
          </a:prstGeom>
          <a:gradFill>
            <a:gsLst>
              <a:gs pos="0">
                <a:srgbClr val="71DAFF">
                  <a:lumMod val="0"/>
                  <a:alpha val="11000"/>
                </a:srgbClr>
              </a:gs>
              <a:gs pos="100000">
                <a:srgbClr val="000000">
                  <a:lumMod val="20000"/>
                  <a:lumOff val="80000"/>
                  <a:alpha val="0"/>
                </a:srgbClr>
              </a:gs>
            </a:gsLst>
            <a:lin ang="5400000" scaled="1"/>
          </a:gradFill>
          <a:ln w="25400" cap="flat" cmpd="sng" algn="ctr">
            <a:noFill/>
            <a:prstDash val="solid"/>
          </a:ln>
          <a:effectLst>
            <a:outerShdw blurRad="76200" dist="50800" dir="5400000" algn="ctr" rotWithShape="0">
              <a:srgbClr val="000000">
                <a:alpha val="27000"/>
              </a:srgb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8E909E"/>
              </a:solidFill>
              <a:effectLst/>
              <a:uLnTx/>
              <a:uFillTx/>
              <a:latin typeface="Arial"/>
              <a:ea typeface="ＭＳ Ｐゴシック" panose="020B0600070205080204" pitchFamily="50" charset="-128"/>
              <a:cs typeface="+mn-cs"/>
            </a:endParaRPr>
          </a:p>
        </p:txBody>
      </p:sp>
      <p:pic>
        <p:nvPicPr>
          <p:cNvPr id="131" name="Picture 2" descr="http://www.cisco.com/en/US/prod/collateral/wireless/ps6302/ps8322/ps11630/images/data_sheet_c78-645111-2.jpg"/>
          <p:cNvPicPr>
            <a:picLocks noChangeAspect="1" noChangeArrowheads="1"/>
          </p:cNvPicPr>
          <p:nvPr/>
        </p:nvPicPr>
        <p:blipFill rotWithShape="1">
          <a:blip r:embed="rId3" cstate="email">
            <a:clrChange>
              <a:clrFrom>
                <a:srgbClr val="EFEFEF"/>
              </a:clrFrom>
              <a:clrTo>
                <a:srgbClr val="EFEFE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913" r="-2179"/>
          <a:stretch/>
        </p:blipFill>
        <p:spPr bwMode="auto">
          <a:xfrm>
            <a:off x="2496885" y="2839979"/>
            <a:ext cx="750982" cy="219455"/>
          </a:xfrm>
          <a:prstGeom prst="snip2DiagRect">
            <a:avLst>
              <a:gd name="adj1" fmla="val 36787"/>
              <a:gd name="adj2" fmla="val 16667"/>
            </a:avLst>
          </a:prstGeom>
          <a:noFill/>
          <a:extLst>
            <a:ext uri="{909E8E84-426E-40dd-AFC4-6F175D3DCCD1}">
              <a14:hiddenFill xmlns="" xmlns:a14="http://schemas.microsoft.com/office/drawing/2010/main">
                <a:solidFill>
                  <a:srgbClr val="FFFFFF"/>
                </a:solidFill>
              </a14:hiddenFill>
            </a:ext>
          </a:extLst>
        </p:spPr>
      </p:pic>
      <p:pic>
        <p:nvPicPr>
          <p:cNvPr id="132" name="Picture 2"/>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65704" y="2224609"/>
            <a:ext cx="748898" cy="172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3" name="Group 1"/>
          <p:cNvGrpSpPr/>
          <p:nvPr/>
        </p:nvGrpSpPr>
        <p:grpSpPr>
          <a:xfrm>
            <a:off x="228245" y="835146"/>
            <a:ext cx="8873429" cy="3952446"/>
            <a:chOff x="4790373" y="1826911"/>
            <a:chExt cx="14875339" cy="6052321"/>
          </a:xfrm>
        </p:grpSpPr>
        <p:sp>
          <p:nvSpPr>
            <p:cNvPr id="134" name="Pentagon 58"/>
            <p:cNvSpPr/>
            <p:nvPr/>
          </p:nvSpPr>
          <p:spPr>
            <a:xfrm rot="16200000">
              <a:off x="2050053" y="4567234"/>
              <a:ext cx="6052320" cy="571673"/>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rotWithShape="0">
                      <a:prstClr val="black">
                        <a:alpha val="40000"/>
                      </a:prstClr>
                    </a:outerShdw>
                  </a:effectLst>
                  <a:latin typeface="Arial"/>
                </a:rPr>
                <a:t>価格</a:t>
              </a:r>
            </a:p>
          </p:txBody>
        </p:sp>
        <p:sp>
          <p:nvSpPr>
            <p:cNvPr id="135" name="Pentagon 65"/>
            <p:cNvSpPr/>
            <p:nvPr/>
          </p:nvSpPr>
          <p:spPr>
            <a:xfrm>
              <a:off x="4790373" y="7307559"/>
              <a:ext cx="14875339" cy="571673"/>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a:prstClr val="black">
                        <a:alpha val="40000"/>
                      </a:prstClr>
                    </a:outerShdw>
                  </a:effectLst>
                  <a:latin typeface="Arial"/>
                </a:rPr>
                <a:t> </a:t>
              </a:r>
              <a:r>
                <a:rPr lang="ja-JP" altLang="en-US" sz="1500" b="1" spc="-113" dirty="0">
                  <a:solidFill>
                    <a:srgbClr val="FFFFFF"/>
                  </a:solidFill>
                  <a:effectLst>
                    <a:outerShdw blurRad="50800" dist="38100" dir="5400000" algn="t" rotWithShape="0">
                      <a:prstClr val="black">
                        <a:alpha val="40000"/>
                      </a:prstClr>
                    </a:outerShdw>
                  </a:effectLst>
                  <a:latin typeface="Arial"/>
                </a:rPr>
                <a:t>スケール（クライアント数と </a:t>
              </a:r>
              <a:r>
                <a:rPr lang="en-US" altLang="ja-JP" sz="1500" b="1" spc="-113" dirty="0">
                  <a:solidFill>
                    <a:srgbClr val="FFFFFF"/>
                  </a:solidFill>
                  <a:effectLst>
                    <a:outerShdw blurRad="50800" dist="38100" dir="5400000" algn="t" rotWithShape="0">
                      <a:prstClr val="black">
                        <a:alpha val="40000"/>
                      </a:prstClr>
                    </a:outerShdw>
                  </a:effectLst>
                  <a:latin typeface="Arial"/>
                </a:rPr>
                <a:t>AP </a:t>
              </a:r>
              <a:r>
                <a:rPr lang="ja-JP" altLang="en-US" sz="1500" b="1" spc="-113" dirty="0">
                  <a:solidFill>
                    <a:srgbClr val="FFFFFF"/>
                  </a:solidFill>
                  <a:effectLst>
                    <a:outerShdw blurRad="50800" dist="38100" dir="5400000" algn="t" rotWithShape="0">
                      <a:prstClr val="black">
                        <a:alpha val="40000"/>
                      </a:prstClr>
                    </a:outerShdw>
                  </a:effectLst>
                  <a:latin typeface="Arial"/>
                </a:rPr>
                <a:t>数）</a:t>
              </a:r>
            </a:p>
          </p:txBody>
        </p:sp>
      </p:grpSp>
      <p:pic>
        <p:nvPicPr>
          <p:cNvPr id="136"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1423" y="1704781"/>
            <a:ext cx="1205786" cy="297090"/>
          </a:xfrm>
          <a:prstGeom prst="rect">
            <a:avLst/>
          </a:prstGeom>
        </p:spPr>
      </p:pic>
      <p:pic>
        <p:nvPicPr>
          <p:cNvPr id="137" name="Picture 6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7922" y="877473"/>
            <a:ext cx="1263702" cy="309245"/>
          </a:xfrm>
          <a:prstGeom prst="rect">
            <a:avLst/>
          </a:prstGeom>
        </p:spPr>
      </p:pic>
      <p:grpSp>
        <p:nvGrpSpPr>
          <p:cNvPr id="138" name="Group 40"/>
          <p:cNvGrpSpPr/>
          <p:nvPr/>
        </p:nvGrpSpPr>
        <p:grpSpPr>
          <a:xfrm>
            <a:off x="760439" y="2804931"/>
            <a:ext cx="1110856" cy="611369"/>
            <a:chOff x="-3478195" y="-1029154"/>
            <a:chExt cx="3159877" cy="1719968"/>
          </a:xfrm>
        </p:grpSpPr>
        <p:pic>
          <p:nvPicPr>
            <p:cNvPr id="139"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2" name="グループ化 141"/>
          <p:cNvGrpSpPr/>
          <p:nvPr/>
        </p:nvGrpSpPr>
        <p:grpSpPr>
          <a:xfrm>
            <a:off x="592719" y="3361919"/>
            <a:ext cx="1402810" cy="743140"/>
            <a:chOff x="1020722" y="3356337"/>
            <a:chExt cx="1402810" cy="743140"/>
          </a:xfrm>
        </p:grpSpPr>
        <p:sp>
          <p:nvSpPr>
            <p:cNvPr id="143"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44"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Mobility</a:t>
              </a:r>
              <a:r>
                <a:rPr kumimoji="0" lang="ja-JP" altLang="en-US" sz="12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Express</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25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500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日本語</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GUI</a:t>
              </a:r>
              <a:endPar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grpSp>
        <p:nvGrpSpPr>
          <p:cNvPr id="145" name="グループ化 144"/>
          <p:cNvGrpSpPr/>
          <p:nvPr/>
        </p:nvGrpSpPr>
        <p:grpSpPr>
          <a:xfrm>
            <a:off x="2051339" y="3070146"/>
            <a:ext cx="1592705" cy="743140"/>
            <a:chOff x="1020722" y="3356337"/>
            <a:chExt cx="1402810" cy="743140"/>
          </a:xfrm>
        </p:grpSpPr>
        <p:sp>
          <p:nvSpPr>
            <p:cNvPr id="146"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47"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2504</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75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1,000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CME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バンドル対象</a:t>
              </a:r>
            </a:p>
          </p:txBody>
        </p:sp>
      </p:grpSp>
      <p:grpSp>
        <p:nvGrpSpPr>
          <p:cNvPr id="148" name="グループ化 147"/>
          <p:cNvGrpSpPr/>
          <p:nvPr/>
        </p:nvGrpSpPr>
        <p:grpSpPr>
          <a:xfrm>
            <a:off x="3937625" y="1973288"/>
            <a:ext cx="1853382" cy="1309020"/>
            <a:chOff x="1020722" y="3356337"/>
            <a:chExt cx="1402810" cy="743140"/>
          </a:xfrm>
        </p:grpSpPr>
        <p:sp>
          <p:nvSpPr>
            <p:cNvPr id="149"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0"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5520</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1,500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20,000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フル機能搭載</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AP/Client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SSO</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Smart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Licensing</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err="1" smtClean="0">
                  <a:ln>
                    <a:noFill/>
                  </a:ln>
                  <a:solidFill>
                    <a:srgbClr val="004B6B"/>
                  </a:solidFill>
                  <a:effectLst/>
                  <a:uLnTx/>
                  <a:uFillTx/>
                  <a:latin typeface="Arial"/>
                  <a:ea typeface="MS PGothic"/>
                  <a:cs typeface="MS PGothic"/>
                </a:rPr>
                <a:t>NaaS</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Cisco</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ONE</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プロモーション</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sp>
        <p:nvSpPr>
          <p:cNvPr id="151" name="左右矢印 150"/>
          <p:cNvSpPr/>
          <p:nvPr/>
        </p:nvSpPr>
        <p:spPr>
          <a:xfrm>
            <a:off x="569261" y="3990098"/>
            <a:ext cx="8532408" cy="464734"/>
          </a:xfrm>
          <a:prstGeom prst="leftRightArrow">
            <a:avLst/>
          </a:prstGeom>
          <a:gradFill rotWithShape="1">
            <a:gsLst>
              <a:gs pos="0">
                <a:srgbClr val="57B74E">
                  <a:shade val="51000"/>
                  <a:satMod val="130000"/>
                </a:srgbClr>
              </a:gs>
              <a:gs pos="80000">
                <a:srgbClr val="57B74E">
                  <a:shade val="93000"/>
                  <a:satMod val="130000"/>
                </a:srgbClr>
              </a:gs>
              <a:gs pos="100000">
                <a:srgbClr val="57B74E">
                  <a:shade val="94000"/>
                  <a:satMod val="135000"/>
                </a:srgbClr>
              </a:gs>
            </a:gsLst>
            <a:lin ang="16200000" scaled="0"/>
          </a:gradFill>
          <a:ln w="9525" cap="flat" cmpd="sng" algn="ctr">
            <a:solidFill>
              <a:srgbClr val="57B74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WLAN Express setup </a:t>
            </a:r>
            <a:r>
              <a:rPr kumimoji="0" lang="ja-JP" altLang="en-US"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対応</a:t>
            </a:r>
            <a:r>
              <a:rPr kumimoji="0" lang="en-US" altLang="ja-JP"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endParaRPr kumimoji="0" lang="ja-JP" altLang="en-US"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grpSp>
        <p:nvGrpSpPr>
          <p:cNvPr id="152" name="グループ化 151"/>
          <p:cNvGrpSpPr/>
          <p:nvPr/>
        </p:nvGrpSpPr>
        <p:grpSpPr>
          <a:xfrm>
            <a:off x="7290618" y="1173572"/>
            <a:ext cx="1853382" cy="1389345"/>
            <a:chOff x="1020722" y="3356337"/>
            <a:chExt cx="1402810" cy="743140"/>
          </a:xfrm>
        </p:grpSpPr>
        <p:sp>
          <p:nvSpPr>
            <p:cNvPr id="153"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4"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8540</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6,000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64,000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フル機能搭載</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AP/Client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SSO</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Smart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Licensing</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err="1" smtClean="0">
                  <a:ln>
                    <a:noFill/>
                  </a:ln>
                  <a:solidFill>
                    <a:srgbClr val="004B6B"/>
                  </a:solidFill>
                  <a:effectLst/>
                  <a:uLnTx/>
                  <a:uFillTx/>
                  <a:latin typeface="Arial"/>
                  <a:ea typeface="MS PGothic"/>
                  <a:cs typeface="MS PGothic"/>
                </a:rPr>
                <a:t>NaaS</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Cisco</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ONE</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プロモーション</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sp>
        <p:nvSpPr>
          <p:cNvPr id="155" name="角丸四角形吹き出し 154"/>
          <p:cNvSpPr/>
          <p:nvPr/>
        </p:nvSpPr>
        <p:spPr>
          <a:xfrm>
            <a:off x="1132450" y="2257282"/>
            <a:ext cx="860693"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簡単！</a:t>
            </a:r>
          </a:p>
        </p:txBody>
      </p:sp>
      <p:grpSp>
        <p:nvGrpSpPr>
          <p:cNvPr id="156" name="グループ化 155"/>
          <p:cNvGrpSpPr/>
          <p:nvPr/>
        </p:nvGrpSpPr>
        <p:grpSpPr>
          <a:xfrm>
            <a:off x="5659323" y="2460403"/>
            <a:ext cx="1853382" cy="754539"/>
            <a:chOff x="1020722" y="3356337"/>
            <a:chExt cx="1402810" cy="743140"/>
          </a:xfrm>
        </p:grpSpPr>
        <p:sp>
          <p:nvSpPr>
            <p:cNvPr id="157"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8"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4B6B"/>
                  </a:solidFill>
                  <a:effectLst/>
                  <a:uLnTx/>
                  <a:uFillTx/>
                  <a:latin typeface="Arial"/>
                  <a:ea typeface="MS PGothic"/>
                  <a:cs typeface="MS PGothic"/>
                </a:rPr>
                <a:t>バーチャルコントローラ</a:t>
              </a:r>
              <a:endPar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3,000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32,000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1" i="0" u="none" strike="noStrike" kern="0" cap="none" spc="0" normalizeH="0" baseline="0" noProof="0" dirty="0" err="1" smtClean="0">
                  <a:ln>
                    <a:noFill/>
                  </a:ln>
                  <a:solidFill>
                    <a:srgbClr val="004B6B"/>
                  </a:solidFill>
                  <a:effectLst/>
                  <a:uLnTx/>
                  <a:uFillTx/>
                  <a:latin typeface="Arial"/>
                  <a:ea typeface="MS PGothic"/>
                  <a:cs typeface="MS PGothic"/>
                </a:rPr>
                <a:t>FlexConnect</a:t>
              </a:r>
              <a:r>
                <a:rPr kumimoji="0" lang="ja-JP" altLang="en-US" sz="1000" b="1" i="0" u="none" strike="noStrike" kern="0" cap="none" spc="0" normalizeH="0" baseline="0" noProof="0" dirty="0" smtClean="0">
                  <a:ln>
                    <a:noFill/>
                  </a:ln>
                  <a:solidFill>
                    <a:srgbClr val="004B6B"/>
                  </a:solidFill>
                  <a:effectLst/>
                  <a:uLnTx/>
                  <a:uFillTx/>
                  <a:latin typeface="Arial"/>
                  <a:ea typeface="MS PGothic"/>
                  <a:cs typeface="MS PGothic"/>
                </a:rPr>
                <a:t> のみ</a:t>
              </a:r>
              <a:endParaRPr kumimoji="0" lang="en-US" altLang="ja-JP" sz="1000" b="1" i="0" u="none" strike="noStrike" kern="0" cap="none" spc="0" normalizeH="0" baseline="0" noProof="0" dirty="0" smtClean="0">
                <a:ln>
                  <a:noFill/>
                </a:ln>
                <a:solidFill>
                  <a:srgbClr val="004B6B"/>
                </a:solidFill>
                <a:effectLst/>
                <a:uLnTx/>
                <a:uFillTx/>
                <a:latin typeface="Arial"/>
                <a:ea typeface="MS PGothic"/>
                <a:cs typeface="MS PGothic"/>
              </a:endParaRPr>
            </a:p>
          </p:txBody>
        </p:sp>
      </p:grpSp>
      <p:sp>
        <p:nvSpPr>
          <p:cNvPr id="159" name="角丸四角形吹き出し 158"/>
          <p:cNvSpPr/>
          <p:nvPr/>
        </p:nvSpPr>
        <p:spPr>
          <a:xfrm>
            <a:off x="2469158" y="2154898"/>
            <a:ext cx="1167375"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バンドルで</a:t>
            </a:r>
            <a:r>
              <a:rPr kumimoji="0" lang="en-US" altLang="ja-JP"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
            </a:r>
            <a:br>
              <a:rPr kumimoji="0" lang="en-US" altLang="ja-JP"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b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お得に！</a:t>
            </a:r>
          </a:p>
        </p:txBody>
      </p:sp>
      <p:sp>
        <p:nvSpPr>
          <p:cNvPr id="160" name="角丸四角形吹き出し 159"/>
          <p:cNvSpPr/>
          <p:nvPr/>
        </p:nvSpPr>
        <p:spPr>
          <a:xfrm>
            <a:off x="4661211" y="1126296"/>
            <a:ext cx="1301314"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フル機能搭載</a:t>
            </a:r>
          </a:p>
        </p:txBody>
      </p:sp>
      <p:sp>
        <p:nvSpPr>
          <p:cNvPr id="161" name="角丸四角形吹き出し 160"/>
          <p:cNvSpPr/>
          <p:nvPr/>
        </p:nvSpPr>
        <p:spPr>
          <a:xfrm>
            <a:off x="6028622" y="1572280"/>
            <a:ext cx="1167375"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拡張が容易</a:t>
            </a:r>
          </a:p>
        </p:txBody>
      </p:sp>
      <p:sp>
        <p:nvSpPr>
          <p:cNvPr id="162" name="角丸四角形吹き出し 161"/>
          <p:cNvSpPr/>
          <p:nvPr/>
        </p:nvSpPr>
        <p:spPr>
          <a:xfrm>
            <a:off x="7752285" y="277407"/>
            <a:ext cx="1301314"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フル機能搭載</a:t>
            </a:r>
          </a:p>
        </p:txBody>
      </p:sp>
    </p:spTree>
    <p:extLst>
      <p:ext uri="{BB962C8B-B14F-4D97-AF65-F5344CB8AC3E}">
        <p14:creationId xmlns:p14="http://schemas.microsoft.com/office/powerpoint/2010/main" val="281408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785831" y="2194695"/>
            <a:ext cx="920042" cy="18749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200">
                <a:solidFill>
                  <a:prstClr val="black"/>
                </a:solidFill>
              </a:rPr>
              <a:t>WLC </a:t>
            </a:r>
            <a:r>
              <a:rPr lang="en-US" sz="1200" smtClean="0">
                <a:solidFill>
                  <a:prstClr val="black"/>
                </a:solidFill>
              </a:rPr>
              <a:t>5760</a:t>
            </a:r>
            <a:endParaRPr lang="en-US" sz="1200" dirty="0">
              <a:solidFill>
                <a:prstClr val="black"/>
              </a:solidFill>
            </a:endParaRPr>
          </a:p>
        </p:txBody>
      </p:sp>
      <p:sp>
        <p:nvSpPr>
          <p:cNvPr id="38" name="Rounded Rectangle 37"/>
          <p:cNvSpPr/>
          <p:nvPr/>
        </p:nvSpPr>
        <p:spPr>
          <a:xfrm>
            <a:off x="790839" y="2828559"/>
            <a:ext cx="920045" cy="18749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200" dirty="0" smtClean="0">
                <a:solidFill>
                  <a:prstClr val="black"/>
                </a:solidFill>
              </a:rPr>
              <a:t>WiSM2</a:t>
            </a:r>
            <a:endParaRPr lang="en-US" sz="1200" dirty="0">
              <a:solidFill>
                <a:prstClr val="black"/>
              </a:solidFill>
            </a:endParaRPr>
          </a:p>
        </p:txBody>
      </p:sp>
      <p:sp>
        <p:nvSpPr>
          <p:cNvPr id="41" name="Rounded Rectangle 40"/>
          <p:cNvSpPr/>
          <p:nvPr/>
        </p:nvSpPr>
        <p:spPr>
          <a:xfrm>
            <a:off x="772791" y="3411304"/>
            <a:ext cx="920045" cy="18749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200" dirty="0">
                <a:solidFill>
                  <a:prstClr val="black"/>
                </a:solidFill>
              </a:rPr>
              <a:t>WLC 7510</a:t>
            </a:r>
          </a:p>
        </p:txBody>
      </p:sp>
      <p:sp>
        <p:nvSpPr>
          <p:cNvPr id="55" name="Rectangle 54"/>
          <p:cNvSpPr/>
          <p:nvPr/>
        </p:nvSpPr>
        <p:spPr>
          <a:xfrm>
            <a:off x="1763137" y="2193692"/>
            <a:ext cx="4881165" cy="222754"/>
          </a:xfrm>
          <a:prstGeom prst="rect">
            <a:avLst/>
          </a:prstGeom>
          <a:solidFill>
            <a:srgbClr val="C4ED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dirty="0">
              <a:solidFill>
                <a:prstClr val="white"/>
              </a:solidFill>
            </a:endParaRPr>
          </a:p>
        </p:txBody>
      </p:sp>
      <p:sp>
        <p:nvSpPr>
          <p:cNvPr id="56" name="Rectangle 55"/>
          <p:cNvSpPr/>
          <p:nvPr/>
        </p:nvSpPr>
        <p:spPr>
          <a:xfrm>
            <a:off x="1768146" y="2835579"/>
            <a:ext cx="4694891" cy="208865"/>
          </a:xfrm>
          <a:prstGeom prst="rect">
            <a:avLst/>
          </a:prstGeom>
          <a:solidFill>
            <a:srgbClr val="C4ED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dirty="0">
              <a:solidFill>
                <a:prstClr val="white"/>
              </a:solidFill>
            </a:endParaRPr>
          </a:p>
        </p:txBody>
      </p:sp>
      <p:sp>
        <p:nvSpPr>
          <p:cNvPr id="57" name="Rectangle 56"/>
          <p:cNvSpPr/>
          <p:nvPr/>
        </p:nvSpPr>
        <p:spPr>
          <a:xfrm>
            <a:off x="1750097" y="3410301"/>
            <a:ext cx="4708752" cy="191609"/>
          </a:xfrm>
          <a:prstGeom prst="rect">
            <a:avLst/>
          </a:prstGeom>
          <a:solidFill>
            <a:srgbClr val="C4ED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dirty="0">
              <a:solidFill>
                <a:prstClr val="white"/>
              </a:solidFill>
            </a:endParaRPr>
          </a:p>
        </p:txBody>
      </p:sp>
      <p:sp>
        <p:nvSpPr>
          <p:cNvPr id="7" name="Rectangle 6"/>
          <p:cNvSpPr/>
          <p:nvPr/>
        </p:nvSpPr>
        <p:spPr>
          <a:xfrm>
            <a:off x="1815147" y="1743557"/>
            <a:ext cx="515027" cy="1803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SEP16</a:t>
            </a:r>
          </a:p>
        </p:txBody>
      </p:sp>
      <p:sp>
        <p:nvSpPr>
          <p:cNvPr id="68" name="Rectangle 67"/>
          <p:cNvSpPr/>
          <p:nvPr/>
        </p:nvSpPr>
        <p:spPr>
          <a:xfrm>
            <a:off x="2466754" y="1753578"/>
            <a:ext cx="477594"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OCT16</a:t>
            </a:r>
          </a:p>
        </p:txBody>
      </p:sp>
      <p:sp>
        <p:nvSpPr>
          <p:cNvPr id="69" name="Rectangle 68"/>
          <p:cNvSpPr/>
          <p:nvPr/>
        </p:nvSpPr>
        <p:spPr>
          <a:xfrm>
            <a:off x="3063112" y="1750499"/>
            <a:ext cx="477594"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NOV16</a:t>
            </a:r>
          </a:p>
        </p:txBody>
      </p:sp>
      <p:sp>
        <p:nvSpPr>
          <p:cNvPr id="70" name="Rectangle 69"/>
          <p:cNvSpPr/>
          <p:nvPr/>
        </p:nvSpPr>
        <p:spPr>
          <a:xfrm>
            <a:off x="3678279" y="1750726"/>
            <a:ext cx="477594"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DEC16</a:t>
            </a:r>
          </a:p>
        </p:txBody>
      </p:sp>
      <p:sp>
        <p:nvSpPr>
          <p:cNvPr id="71" name="Rectangle 70"/>
          <p:cNvSpPr/>
          <p:nvPr/>
        </p:nvSpPr>
        <p:spPr>
          <a:xfrm>
            <a:off x="4314376" y="1752657"/>
            <a:ext cx="477594"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JAN17</a:t>
            </a:r>
          </a:p>
        </p:txBody>
      </p:sp>
      <p:sp>
        <p:nvSpPr>
          <p:cNvPr id="73" name="Rectangle 72"/>
          <p:cNvSpPr/>
          <p:nvPr/>
        </p:nvSpPr>
        <p:spPr>
          <a:xfrm>
            <a:off x="4939270" y="1753331"/>
            <a:ext cx="477594"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FEB17</a:t>
            </a:r>
          </a:p>
        </p:txBody>
      </p:sp>
      <p:sp>
        <p:nvSpPr>
          <p:cNvPr id="74" name="Rectangle 73"/>
          <p:cNvSpPr/>
          <p:nvPr/>
        </p:nvSpPr>
        <p:spPr>
          <a:xfrm>
            <a:off x="5552828" y="1746003"/>
            <a:ext cx="497203"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MAR17</a:t>
            </a:r>
          </a:p>
        </p:txBody>
      </p:sp>
      <p:sp>
        <p:nvSpPr>
          <p:cNvPr id="75" name="Rectangle 74"/>
          <p:cNvSpPr/>
          <p:nvPr/>
        </p:nvSpPr>
        <p:spPr>
          <a:xfrm>
            <a:off x="6147100" y="1742870"/>
            <a:ext cx="497203"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APR17</a:t>
            </a:r>
          </a:p>
        </p:txBody>
      </p:sp>
      <p:sp>
        <p:nvSpPr>
          <p:cNvPr id="76" name="Rectangle 75"/>
          <p:cNvSpPr/>
          <p:nvPr/>
        </p:nvSpPr>
        <p:spPr>
          <a:xfrm>
            <a:off x="6782275" y="1737214"/>
            <a:ext cx="497203"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MAY17</a:t>
            </a:r>
          </a:p>
        </p:txBody>
      </p:sp>
      <p:sp>
        <p:nvSpPr>
          <p:cNvPr id="77" name="Rectangle 76"/>
          <p:cNvSpPr/>
          <p:nvPr/>
        </p:nvSpPr>
        <p:spPr>
          <a:xfrm>
            <a:off x="7405389" y="1736211"/>
            <a:ext cx="497203" cy="1703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700" dirty="0">
                <a:solidFill>
                  <a:prstClr val="black"/>
                </a:solidFill>
              </a:rPr>
              <a:t>JUN17</a:t>
            </a:r>
          </a:p>
        </p:txBody>
      </p:sp>
      <p:cxnSp>
        <p:nvCxnSpPr>
          <p:cNvPr id="86" name="Straight Connector 85"/>
          <p:cNvCxnSpPr/>
          <p:nvPr/>
        </p:nvCxnSpPr>
        <p:spPr>
          <a:xfrm>
            <a:off x="2369521"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99" name="Rectangle 98"/>
          <p:cNvSpPr/>
          <p:nvPr/>
        </p:nvSpPr>
        <p:spPr>
          <a:xfrm>
            <a:off x="2664835" y="2199358"/>
            <a:ext cx="261149" cy="2089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0" name="Rectangle 99"/>
          <p:cNvSpPr/>
          <p:nvPr/>
        </p:nvSpPr>
        <p:spPr>
          <a:xfrm>
            <a:off x="2492115" y="2835580"/>
            <a:ext cx="245654" cy="20224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1" name="Rectangle 100"/>
          <p:cNvSpPr/>
          <p:nvPr/>
        </p:nvSpPr>
        <p:spPr>
          <a:xfrm>
            <a:off x="2499624" y="3421338"/>
            <a:ext cx="261149" cy="18207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2" name="Rectangle 101"/>
          <p:cNvSpPr/>
          <p:nvPr/>
        </p:nvSpPr>
        <p:spPr>
          <a:xfrm>
            <a:off x="6371857" y="2184918"/>
            <a:ext cx="286561" cy="2196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3" name="Rectangle 102"/>
          <p:cNvSpPr/>
          <p:nvPr/>
        </p:nvSpPr>
        <p:spPr>
          <a:xfrm>
            <a:off x="6176477" y="2833028"/>
            <a:ext cx="286561" cy="2045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4" name="Rectangle 103"/>
          <p:cNvSpPr/>
          <p:nvPr/>
        </p:nvSpPr>
        <p:spPr>
          <a:xfrm>
            <a:off x="6172289" y="3403448"/>
            <a:ext cx="286561" cy="1931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5" name="Rectangle 104"/>
          <p:cNvSpPr/>
          <p:nvPr/>
        </p:nvSpPr>
        <p:spPr>
          <a:xfrm>
            <a:off x="1963736" y="4330385"/>
            <a:ext cx="217848" cy="12651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5" name="TextBox 14"/>
          <p:cNvSpPr txBox="1"/>
          <p:nvPr/>
        </p:nvSpPr>
        <p:spPr>
          <a:xfrm>
            <a:off x="2194767" y="4213435"/>
            <a:ext cx="2031689" cy="369332"/>
          </a:xfrm>
          <a:prstGeom prst="rect">
            <a:avLst/>
          </a:prstGeom>
          <a:noFill/>
        </p:spPr>
        <p:txBody>
          <a:bodyPr wrap="square" rtlCol="0">
            <a:spAutoFit/>
          </a:bodyPr>
          <a:lstStyle/>
          <a:p>
            <a:pPr defTabSz="685800" fontAlgn="auto">
              <a:spcBef>
                <a:spcPts val="0"/>
              </a:spcBef>
              <a:spcAft>
                <a:spcPts val="0"/>
              </a:spcAft>
            </a:pPr>
            <a:r>
              <a:rPr lang="en-US" dirty="0" smtClean="0">
                <a:solidFill>
                  <a:prstClr val="black"/>
                </a:solidFill>
                <a:latin typeface="Calibri"/>
                <a:ea typeface=""/>
                <a:cs typeface=""/>
              </a:rPr>
              <a:t>EOS</a:t>
            </a:r>
            <a:r>
              <a:rPr lang="ja-JP" altLang="en-US" dirty="0" smtClean="0">
                <a:solidFill>
                  <a:prstClr val="black"/>
                </a:solidFill>
                <a:latin typeface="Calibri"/>
                <a:ea typeface=""/>
                <a:cs typeface=""/>
              </a:rPr>
              <a:t>アナウンス</a:t>
            </a:r>
            <a:endParaRPr lang="en-US" dirty="0">
              <a:solidFill>
                <a:prstClr val="black"/>
              </a:solidFill>
              <a:latin typeface="Calibri"/>
              <a:ea typeface=""/>
              <a:cs typeface=""/>
            </a:endParaRPr>
          </a:p>
        </p:txBody>
      </p:sp>
      <p:sp>
        <p:nvSpPr>
          <p:cNvPr id="106" name="Rectangle 105"/>
          <p:cNvSpPr/>
          <p:nvPr/>
        </p:nvSpPr>
        <p:spPr>
          <a:xfrm>
            <a:off x="4721422" y="4317979"/>
            <a:ext cx="217848" cy="1265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7" name="TextBox 106"/>
          <p:cNvSpPr txBox="1"/>
          <p:nvPr/>
        </p:nvSpPr>
        <p:spPr>
          <a:xfrm>
            <a:off x="5020385" y="4196572"/>
            <a:ext cx="1551623" cy="369332"/>
          </a:xfrm>
          <a:prstGeom prst="rect">
            <a:avLst/>
          </a:prstGeom>
          <a:noFill/>
        </p:spPr>
        <p:txBody>
          <a:bodyPr wrap="square" rtlCol="0">
            <a:spAutoFit/>
          </a:bodyPr>
          <a:lstStyle/>
          <a:p>
            <a:pPr defTabSz="685800" fontAlgn="auto">
              <a:spcBef>
                <a:spcPts val="0"/>
              </a:spcBef>
              <a:spcAft>
                <a:spcPts val="0"/>
              </a:spcAft>
            </a:pPr>
            <a:r>
              <a:rPr lang="en-US" dirty="0" smtClean="0">
                <a:solidFill>
                  <a:prstClr val="black"/>
                </a:solidFill>
                <a:latin typeface="Calibri"/>
                <a:ea typeface=""/>
                <a:cs typeface=""/>
              </a:rPr>
              <a:t>EOS</a:t>
            </a:r>
            <a:endParaRPr lang="en-US" dirty="0">
              <a:solidFill>
                <a:prstClr val="black"/>
              </a:solidFill>
              <a:latin typeface="Calibri"/>
              <a:ea typeface=""/>
              <a:cs typeface=""/>
            </a:endParaRPr>
          </a:p>
        </p:txBody>
      </p:sp>
      <p:sp>
        <p:nvSpPr>
          <p:cNvPr id="2" name="TextBox 1"/>
          <p:cNvSpPr txBox="1"/>
          <p:nvPr/>
        </p:nvSpPr>
        <p:spPr>
          <a:xfrm>
            <a:off x="2316832" y="3597996"/>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10/10/2016</a:t>
            </a:r>
          </a:p>
        </p:txBody>
      </p:sp>
      <p:sp>
        <p:nvSpPr>
          <p:cNvPr id="108" name="TextBox 107"/>
          <p:cNvSpPr txBox="1"/>
          <p:nvPr/>
        </p:nvSpPr>
        <p:spPr>
          <a:xfrm>
            <a:off x="2320842" y="3038025"/>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10/10/2016</a:t>
            </a:r>
          </a:p>
        </p:txBody>
      </p:sp>
      <p:sp>
        <p:nvSpPr>
          <p:cNvPr id="110" name="TextBox 109"/>
          <p:cNvSpPr txBox="1"/>
          <p:nvPr/>
        </p:nvSpPr>
        <p:spPr>
          <a:xfrm>
            <a:off x="6001087" y="3037620"/>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04/10/2017</a:t>
            </a:r>
          </a:p>
        </p:txBody>
      </p:sp>
      <p:sp>
        <p:nvSpPr>
          <p:cNvPr id="111" name="TextBox 110"/>
          <p:cNvSpPr txBox="1"/>
          <p:nvPr/>
        </p:nvSpPr>
        <p:spPr>
          <a:xfrm>
            <a:off x="5987277" y="3610639"/>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04/10/2017</a:t>
            </a:r>
          </a:p>
        </p:txBody>
      </p:sp>
      <p:sp>
        <p:nvSpPr>
          <p:cNvPr id="72" name="TextBox 71"/>
          <p:cNvSpPr txBox="1"/>
          <p:nvPr/>
        </p:nvSpPr>
        <p:spPr>
          <a:xfrm>
            <a:off x="2446817" y="2415138"/>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10/17/2016</a:t>
            </a:r>
          </a:p>
        </p:txBody>
      </p:sp>
      <p:sp>
        <p:nvSpPr>
          <p:cNvPr id="80" name="TextBox 79"/>
          <p:cNvSpPr txBox="1"/>
          <p:nvPr/>
        </p:nvSpPr>
        <p:spPr>
          <a:xfrm>
            <a:off x="6229108" y="2449555"/>
            <a:ext cx="685800" cy="207749"/>
          </a:xfrm>
          <a:prstGeom prst="rect">
            <a:avLst/>
          </a:prstGeom>
          <a:noFill/>
        </p:spPr>
        <p:txBody>
          <a:bodyPr wrap="square" rtlCol="0">
            <a:spAutoFit/>
          </a:bodyPr>
          <a:lstStyle/>
          <a:p>
            <a:pPr defTabSz="685800" fontAlgn="auto">
              <a:spcBef>
                <a:spcPts val="0"/>
              </a:spcBef>
              <a:spcAft>
                <a:spcPts val="0"/>
              </a:spcAft>
            </a:pPr>
            <a:r>
              <a:rPr lang="en-US" sz="750" dirty="0">
                <a:solidFill>
                  <a:prstClr val="black"/>
                </a:solidFill>
                <a:latin typeface="Calibri"/>
                <a:ea typeface=""/>
                <a:cs typeface=""/>
              </a:rPr>
              <a:t>04/14/2017</a:t>
            </a:r>
          </a:p>
        </p:txBody>
      </p:sp>
      <p:cxnSp>
        <p:nvCxnSpPr>
          <p:cNvPr id="51" name="Straight Connector 85"/>
          <p:cNvCxnSpPr/>
          <p:nvPr/>
        </p:nvCxnSpPr>
        <p:spPr>
          <a:xfrm>
            <a:off x="3009601"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53" name="Straight Connector 85"/>
          <p:cNvCxnSpPr/>
          <p:nvPr/>
        </p:nvCxnSpPr>
        <p:spPr>
          <a:xfrm>
            <a:off x="3600444"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58" name="Straight Connector 85"/>
          <p:cNvCxnSpPr/>
          <p:nvPr/>
        </p:nvCxnSpPr>
        <p:spPr>
          <a:xfrm>
            <a:off x="4226456"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81" name="Straight Connector 85"/>
          <p:cNvCxnSpPr/>
          <p:nvPr/>
        </p:nvCxnSpPr>
        <p:spPr>
          <a:xfrm>
            <a:off x="4866536"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83" name="Straight Connector 85"/>
          <p:cNvCxnSpPr/>
          <p:nvPr/>
        </p:nvCxnSpPr>
        <p:spPr>
          <a:xfrm>
            <a:off x="5471447"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88" name="Straight Connector 85"/>
          <p:cNvCxnSpPr/>
          <p:nvPr/>
        </p:nvCxnSpPr>
        <p:spPr>
          <a:xfrm>
            <a:off x="6111527"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90" name="Straight Connector 85"/>
          <p:cNvCxnSpPr/>
          <p:nvPr/>
        </p:nvCxnSpPr>
        <p:spPr>
          <a:xfrm>
            <a:off x="6744638"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92" name="Straight Connector 85"/>
          <p:cNvCxnSpPr/>
          <p:nvPr/>
        </p:nvCxnSpPr>
        <p:spPr>
          <a:xfrm>
            <a:off x="7349484" y="1947591"/>
            <a:ext cx="0" cy="1962116"/>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96" name="Title 6"/>
          <p:cNvSpPr>
            <a:spLocks noGrp="1"/>
          </p:cNvSpPr>
          <p:nvPr>
            <p:ph type="title"/>
          </p:nvPr>
        </p:nvSpPr>
        <p:spPr>
          <a:xfrm>
            <a:off x="210966" y="356430"/>
            <a:ext cx="9012420" cy="731837"/>
          </a:xfrm>
        </p:spPr>
        <p:txBody>
          <a:bodyPr/>
          <a:lstStyle/>
          <a:p>
            <a:r>
              <a:rPr lang="ja-JP" altLang="en-US" dirty="0" smtClean="0"/>
              <a:t> コントローラ </a:t>
            </a:r>
            <a:r>
              <a:rPr lang="en-US" altLang="ja-JP" dirty="0" smtClean="0"/>
              <a:t>EOS</a:t>
            </a:r>
            <a:r>
              <a:rPr lang="ja-JP" altLang="en-US" dirty="0" smtClean="0"/>
              <a:t>アナウンス</a:t>
            </a:r>
            <a:endParaRPr lang="en-US" dirty="0"/>
          </a:p>
        </p:txBody>
      </p:sp>
    </p:spTree>
    <p:extLst>
      <p:ext uri="{BB962C8B-B14F-4D97-AF65-F5344CB8AC3E}">
        <p14:creationId xmlns:p14="http://schemas.microsoft.com/office/powerpoint/2010/main" val="285057442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スムーズなローミングを行う為の規格</a:t>
            </a:r>
            <a:endParaRPr lang="ja-JP" altLang="en-US" dirty="0"/>
          </a:p>
        </p:txBody>
      </p:sp>
      <p:sp>
        <p:nvSpPr>
          <p:cNvPr id="4" name="楕円 3"/>
          <p:cNvSpPr>
            <a:spLocks noChangeAspect="1"/>
          </p:cNvSpPr>
          <p:nvPr/>
        </p:nvSpPr>
        <p:spPr>
          <a:xfrm>
            <a:off x="1499774" y="2018853"/>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0" name="グループ化 9"/>
          <p:cNvGrpSpPr/>
          <p:nvPr/>
        </p:nvGrpSpPr>
        <p:grpSpPr>
          <a:xfrm>
            <a:off x="431800" y="1707565"/>
            <a:ext cx="8351454" cy="2808872"/>
            <a:chOff x="4448908" y="1412631"/>
            <a:chExt cx="457200" cy="1207477"/>
          </a:xfrm>
        </p:grpSpPr>
        <p:cxnSp>
          <p:nvCxnSpPr>
            <p:cNvPr id="6" name="直線コネクタ 5"/>
            <p:cNvCxnSpPr/>
            <p:nvPr/>
          </p:nvCxnSpPr>
          <p:spPr>
            <a:xfrm>
              <a:off x="44489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6013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7537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49061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フリーフォーム 2"/>
          <p:cNvSpPr>
            <a:spLocks noChangeAspect="1"/>
          </p:cNvSpPr>
          <p:nvPr/>
        </p:nvSpPr>
        <p:spPr>
          <a:xfrm>
            <a:off x="2107789" y="2626868"/>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 name="楕円 10"/>
          <p:cNvSpPr>
            <a:spLocks noChangeAspect="1"/>
          </p:cNvSpPr>
          <p:nvPr/>
        </p:nvSpPr>
        <p:spPr>
          <a:xfrm>
            <a:off x="3543834" y="2018853"/>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 name="フリーフォーム 11"/>
          <p:cNvSpPr>
            <a:spLocks noChangeAspect="1"/>
          </p:cNvSpPr>
          <p:nvPr/>
        </p:nvSpPr>
        <p:spPr>
          <a:xfrm>
            <a:off x="4151849" y="2626868"/>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 name="フリーフォーム 12"/>
          <p:cNvSpPr>
            <a:spLocks noChangeAspect="1"/>
          </p:cNvSpPr>
          <p:nvPr/>
        </p:nvSpPr>
        <p:spPr>
          <a:xfrm>
            <a:off x="5415876" y="1899447"/>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 name="フリーフォーム 13"/>
          <p:cNvSpPr>
            <a:spLocks noChangeAspect="1"/>
          </p:cNvSpPr>
          <p:nvPr/>
        </p:nvSpPr>
        <p:spPr>
          <a:xfrm>
            <a:off x="5301470" y="3029457"/>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 name="フリーフォーム 14"/>
          <p:cNvSpPr>
            <a:spLocks noChangeAspect="1"/>
          </p:cNvSpPr>
          <p:nvPr/>
        </p:nvSpPr>
        <p:spPr>
          <a:xfrm>
            <a:off x="3387931" y="3147174"/>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フリーフォーム 15"/>
          <p:cNvSpPr>
            <a:spLocks noChangeAspect="1"/>
          </p:cNvSpPr>
          <p:nvPr/>
        </p:nvSpPr>
        <p:spPr>
          <a:xfrm>
            <a:off x="3490775" y="1845365"/>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7" name="フリーフォーム 16"/>
          <p:cNvSpPr>
            <a:spLocks noChangeAspect="1"/>
          </p:cNvSpPr>
          <p:nvPr/>
        </p:nvSpPr>
        <p:spPr>
          <a:xfrm>
            <a:off x="509574" y="2601345"/>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6" name="右矢印 95"/>
          <p:cNvSpPr/>
          <p:nvPr/>
        </p:nvSpPr>
        <p:spPr>
          <a:xfrm>
            <a:off x="898066" y="2408700"/>
            <a:ext cx="1172356" cy="36966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65" name="Group 98"/>
          <p:cNvGrpSpPr>
            <a:grpSpLocks noChangeAspect="1"/>
          </p:cNvGrpSpPr>
          <p:nvPr/>
        </p:nvGrpSpPr>
        <p:grpSpPr>
          <a:xfrm>
            <a:off x="1247457" y="2196213"/>
            <a:ext cx="356907" cy="734607"/>
            <a:chOff x="3311126" y="611981"/>
            <a:chExt cx="1940721" cy="3994506"/>
          </a:xfrm>
        </p:grpSpPr>
        <p:grpSp>
          <p:nvGrpSpPr>
            <p:cNvPr id="66" name="Group 99"/>
            <p:cNvGrpSpPr/>
            <p:nvPr/>
          </p:nvGrpSpPr>
          <p:grpSpPr>
            <a:xfrm>
              <a:off x="3311126" y="611981"/>
              <a:ext cx="1940721" cy="3994506"/>
              <a:chOff x="3311126" y="611981"/>
              <a:chExt cx="1940721" cy="3994506"/>
            </a:xfrm>
          </p:grpSpPr>
          <p:sp>
            <p:nvSpPr>
              <p:cNvPr id="86"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67" name="Group 101"/>
            <p:cNvGrpSpPr/>
            <p:nvPr/>
          </p:nvGrpSpPr>
          <p:grpSpPr>
            <a:xfrm>
              <a:off x="3506250" y="1247027"/>
              <a:ext cx="1550596" cy="2787423"/>
              <a:chOff x="768631" y="1913282"/>
              <a:chExt cx="884139" cy="1589371"/>
            </a:xfrm>
          </p:grpSpPr>
          <p:sp>
            <p:nvSpPr>
              <p:cNvPr id="68"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69"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0"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1"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2"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3"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5"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6"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7"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8"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9"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0"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1"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2"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3"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4"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85"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97" name="TextBox 38"/>
          <p:cNvSpPr txBox="1"/>
          <p:nvPr/>
        </p:nvSpPr>
        <p:spPr>
          <a:xfrm>
            <a:off x="1334613" y="1365814"/>
            <a:ext cx="988302" cy="377036"/>
          </a:xfrm>
          <a:prstGeom prst="rect">
            <a:avLst/>
          </a:prstGeom>
          <a:noFill/>
        </p:spPr>
        <p:txBody>
          <a:bodyPr wrap="none" lIns="68589" tIns="34295" rIns="68589" bIns="34295" rtlCol="0">
            <a:spAutoFit/>
          </a:bodyPr>
          <a:lstStyle/>
          <a:p>
            <a:r>
              <a:rPr lang="en-US" sz="2000" dirty="0" smtClean="0">
                <a:solidFill>
                  <a:schemeClr val="accent1"/>
                </a:solidFill>
              </a:rPr>
              <a:t>802.11r</a:t>
            </a:r>
            <a:endParaRPr lang="en-US" sz="2000" dirty="0">
              <a:solidFill>
                <a:schemeClr val="accent1"/>
              </a:solidFill>
            </a:endParaRPr>
          </a:p>
        </p:txBody>
      </p:sp>
      <p:sp>
        <p:nvSpPr>
          <p:cNvPr id="98" name="TextBox 10"/>
          <p:cNvSpPr txBox="1"/>
          <p:nvPr/>
        </p:nvSpPr>
        <p:spPr>
          <a:xfrm>
            <a:off x="416968" y="3608081"/>
            <a:ext cx="2798650" cy="584776"/>
          </a:xfrm>
          <a:prstGeom prst="rect">
            <a:avLst/>
          </a:prstGeom>
          <a:noFill/>
        </p:spPr>
        <p:txBody>
          <a:bodyPr wrap="square" rtlCol="0">
            <a:spAutoFit/>
          </a:bodyPr>
          <a:lstStyle/>
          <a:p>
            <a:pPr marL="177800" indent="-177800">
              <a:buFont typeface="Arial"/>
              <a:buChar char="•"/>
            </a:pPr>
            <a:r>
              <a:rPr lang="ja-JP" altLang="en-US" sz="1600" dirty="0" smtClean="0"/>
              <a:t>鍵生成を高速化し高速にローミング</a:t>
            </a:r>
            <a:endParaRPr lang="en-US" sz="1600" dirty="0"/>
          </a:p>
        </p:txBody>
      </p:sp>
      <p:sp>
        <p:nvSpPr>
          <p:cNvPr id="99" name="TextBox 40"/>
          <p:cNvSpPr txBox="1"/>
          <p:nvPr/>
        </p:nvSpPr>
        <p:spPr>
          <a:xfrm>
            <a:off x="3215618" y="3608081"/>
            <a:ext cx="2798650" cy="584776"/>
          </a:xfrm>
          <a:prstGeom prst="rect">
            <a:avLst/>
          </a:prstGeom>
          <a:noFill/>
        </p:spPr>
        <p:txBody>
          <a:bodyPr wrap="square" rtlCol="0">
            <a:spAutoFit/>
          </a:bodyPr>
          <a:lstStyle/>
          <a:p>
            <a:pPr marL="177800" indent="-177800">
              <a:buFont typeface="Arial"/>
              <a:buChar char="•"/>
            </a:pPr>
            <a:r>
              <a:rPr lang="ja-JP" altLang="en-US" sz="1600" dirty="0" smtClean="0"/>
              <a:t>最適な</a:t>
            </a:r>
            <a:r>
              <a:rPr lang="en-US" altLang="ja-JP" sz="1600" dirty="0" smtClean="0"/>
              <a:t>AP</a:t>
            </a:r>
            <a:r>
              <a:rPr lang="ja-JP" altLang="en-US" sz="1600" dirty="0" smtClean="0"/>
              <a:t>をリストアップし高速にローミング</a:t>
            </a:r>
            <a:endParaRPr lang="en-US" sz="1600" dirty="0"/>
          </a:p>
        </p:txBody>
      </p:sp>
      <p:sp>
        <p:nvSpPr>
          <p:cNvPr id="100" name="TextBox 41"/>
          <p:cNvSpPr txBox="1"/>
          <p:nvPr/>
        </p:nvSpPr>
        <p:spPr>
          <a:xfrm>
            <a:off x="6006021" y="3608081"/>
            <a:ext cx="2798650" cy="1077218"/>
          </a:xfrm>
          <a:prstGeom prst="rect">
            <a:avLst/>
          </a:prstGeom>
          <a:noFill/>
        </p:spPr>
        <p:txBody>
          <a:bodyPr wrap="square" rtlCol="0">
            <a:spAutoFit/>
          </a:bodyPr>
          <a:lstStyle/>
          <a:p>
            <a:pPr marL="177800" indent="-177800">
              <a:buFont typeface="Arial"/>
              <a:buChar char="•"/>
            </a:pPr>
            <a:r>
              <a:rPr lang="en-US" altLang="ja-JP" sz="1600" dirty="0" smtClean="0"/>
              <a:t>AP</a:t>
            </a:r>
            <a:r>
              <a:rPr lang="ja-JP" altLang="en-US" sz="1600" dirty="0" smtClean="0"/>
              <a:t>から端末へ最適な</a:t>
            </a:r>
            <a:r>
              <a:rPr lang="en-US" altLang="ja-JP" sz="1600" dirty="0" smtClean="0"/>
              <a:t>AP</a:t>
            </a:r>
            <a:r>
              <a:rPr lang="ja-JP" altLang="en-US" sz="1600" dirty="0" smtClean="0"/>
              <a:t>を提案し高速にローミング</a:t>
            </a:r>
            <a:endParaRPr lang="en-US" altLang="ja-JP" sz="1600" dirty="0" smtClean="0"/>
          </a:p>
          <a:p>
            <a:pPr marL="177800" indent="-177800">
              <a:buFont typeface="Arial"/>
              <a:buChar char="•"/>
            </a:pPr>
            <a:r>
              <a:rPr lang="ja-JP" altLang="en-US" sz="1600" dirty="0" smtClean="0"/>
              <a:t>端末側がリストを参照し自らローミングも行える</a:t>
            </a:r>
            <a:endParaRPr lang="en-US" sz="1600" dirty="0"/>
          </a:p>
        </p:txBody>
      </p:sp>
      <p:sp>
        <p:nvSpPr>
          <p:cNvPr id="101" name="楕円 100"/>
          <p:cNvSpPr>
            <a:spLocks noChangeAspect="1"/>
          </p:cNvSpPr>
          <p:nvPr/>
        </p:nvSpPr>
        <p:spPr>
          <a:xfrm>
            <a:off x="6704170" y="2041447"/>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2" name="フリーフォーム 101"/>
          <p:cNvSpPr>
            <a:spLocks noChangeAspect="1"/>
          </p:cNvSpPr>
          <p:nvPr/>
        </p:nvSpPr>
        <p:spPr>
          <a:xfrm>
            <a:off x="7312185" y="2649462"/>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5" name="Rounded Rectangular Callout 1"/>
          <p:cNvSpPr/>
          <p:nvPr/>
        </p:nvSpPr>
        <p:spPr>
          <a:xfrm>
            <a:off x="527975" y="1945747"/>
            <a:ext cx="896953" cy="412419"/>
          </a:xfrm>
          <a:prstGeom prst="wedgeRoundRectCallout">
            <a:avLst>
              <a:gd name="adj1" fmla="val 36891"/>
              <a:gd name="adj2" fmla="val 9917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chemeClr val="accent1"/>
                </a:solidFill>
              </a:rPr>
              <a:t>ローミングして来ました</a:t>
            </a:r>
            <a:r>
              <a:rPr lang="ja-JP" altLang="en-US" sz="1200" dirty="0">
                <a:solidFill>
                  <a:schemeClr val="accent1"/>
                </a:solidFill>
              </a:rPr>
              <a:t>。</a:t>
            </a:r>
            <a:endParaRPr lang="en-US" altLang="ja-JP" sz="1200" dirty="0" smtClean="0">
              <a:solidFill>
                <a:schemeClr val="accent1"/>
              </a:solidFill>
            </a:endParaRPr>
          </a:p>
        </p:txBody>
      </p:sp>
      <p:sp>
        <p:nvSpPr>
          <p:cNvPr id="137" name="右矢印 136"/>
          <p:cNvSpPr/>
          <p:nvPr/>
        </p:nvSpPr>
        <p:spPr>
          <a:xfrm>
            <a:off x="4612106" y="2404170"/>
            <a:ext cx="1172356" cy="36966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03" name="Group 98"/>
          <p:cNvGrpSpPr>
            <a:grpSpLocks noChangeAspect="1"/>
          </p:cNvGrpSpPr>
          <p:nvPr/>
        </p:nvGrpSpPr>
        <p:grpSpPr>
          <a:xfrm>
            <a:off x="4923172" y="2162299"/>
            <a:ext cx="356907" cy="734607"/>
            <a:chOff x="3311126" y="611981"/>
            <a:chExt cx="1940721" cy="3994506"/>
          </a:xfrm>
        </p:grpSpPr>
        <p:grpSp>
          <p:nvGrpSpPr>
            <p:cNvPr id="104" name="Group 99"/>
            <p:cNvGrpSpPr/>
            <p:nvPr/>
          </p:nvGrpSpPr>
          <p:grpSpPr>
            <a:xfrm>
              <a:off x="3311126" y="611981"/>
              <a:ext cx="1940721" cy="3994506"/>
              <a:chOff x="3311126" y="611981"/>
              <a:chExt cx="1940721" cy="3994506"/>
            </a:xfrm>
          </p:grpSpPr>
          <p:sp>
            <p:nvSpPr>
              <p:cNvPr id="124"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05" name="Group 101"/>
            <p:cNvGrpSpPr/>
            <p:nvPr/>
          </p:nvGrpSpPr>
          <p:grpSpPr>
            <a:xfrm>
              <a:off x="3506250" y="1247027"/>
              <a:ext cx="1550596" cy="2787423"/>
              <a:chOff x="768631" y="1913282"/>
              <a:chExt cx="884139" cy="1589371"/>
            </a:xfrm>
          </p:grpSpPr>
          <p:sp>
            <p:nvSpPr>
              <p:cNvPr id="106"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07"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08"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09"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0"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1"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3"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4"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5"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6"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7"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8"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19"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0"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1"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2"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3"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140" name="TextBox 23"/>
          <p:cNvSpPr txBox="1"/>
          <p:nvPr/>
        </p:nvSpPr>
        <p:spPr>
          <a:xfrm>
            <a:off x="1747771" y="2983202"/>
            <a:ext cx="1410381" cy="638484"/>
          </a:xfrm>
          <a:prstGeom prst="wedgeRoundRectCallout">
            <a:avLst>
              <a:gd name="adj1" fmla="val -14525"/>
              <a:gd name="adj2" fmla="val -75742"/>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100" dirty="0" smtClean="0">
                <a:solidFill>
                  <a:schemeClr val="accent4"/>
                </a:solidFill>
              </a:rPr>
              <a:t>隣の</a:t>
            </a:r>
            <a:r>
              <a:rPr lang="en-US" altLang="ja-JP" sz="1100" dirty="0" smtClean="0">
                <a:solidFill>
                  <a:schemeClr val="accent4"/>
                </a:solidFill>
              </a:rPr>
              <a:t> AP</a:t>
            </a:r>
            <a:r>
              <a:rPr lang="ja-JP" altLang="en-US" sz="1100" dirty="0" smtClean="0">
                <a:solidFill>
                  <a:schemeClr val="accent4"/>
                </a:solidFill>
              </a:rPr>
              <a:t> </a:t>
            </a:r>
            <a:r>
              <a:rPr lang="en-US" altLang="ja-JP" sz="1100" dirty="0" smtClean="0">
                <a:solidFill>
                  <a:schemeClr val="accent4"/>
                </a:solidFill>
              </a:rPr>
              <a:t>(WLC</a:t>
            </a:r>
            <a:r>
              <a:rPr lang="ja-JP" altLang="en-US" sz="1100" dirty="0" smtClean="0">
                <a:solidFill>
                  <a:schemeClr val="accent4"/>
                </a:solidFill>
              </a:rPr>
              <a:t>）</a:t>
            </a:r>
            <a:r>
              <a:rPr lang="en-US" altLang="ja-JP" sz="1100" dirty="0" smtClean="0">
                <a:solidFill>
                  <a:schemeClr val="accent4"/>
                </a:solidFill>
              </a:rPr>
              <a:t> </a:t>
            </a:r>
            <a:r>
              <a:rPr lang="ja-JP" altLang="en-US" sz="1100" dirty="0" smtClean="0">
                <a:solidFill>
                  <a:schemeClr val="accent4"/>
                </a:solidFill>
              </a:rPr>
              <a:t>から聞いてます。手続き簡素化しますね。</a:t>
            </a:r>
            <a:endParaRPr lang="en-US" sz="1100" dirty="0">
              <a:solidFill>
                <a:schemeClr val="accent4"/>
              </a:solidFill>
            </a:endParaRPr>
          </a:p>
        </p:txBody>
      </p:sp>
      <p:sp>
        <p:nvSpPr>
          <p:cNvPr id="141" name="TextBox 23"/>
          <p:cNvSpPr txBox="1"/>
          <p:nvPr/>
        </p:nvSpPr>
        <p:spPr>
          <a:xfrm>
            <a:off x="4300393" y="3120567"/>
            <a:ext cx="834560" cy="451199"/>
          </a:xfrm>
          <a:prstGeom prst="wedgeRoundRectCallout">
            <a:avLst>
              <a:gd name="adj1" fmla="val -41219"/>
              <a:gd name="adj2" fmla="val -79643"/>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a:solidFill>
                  <a:schemeClr val="accent4"/>
                </a:solidFill>
              </a:rPr>
              <a:t>ベスト</a:t>
            </a:r>
            <a:r>
              <a:rPr lang="en-US" altLang="ja-JP" sz="1100" dirty="0">
                <a:solidFill>
                  <a:schemeClr val="accent4"/>
                </a:solidFill>
              </a:rPr>
              <a:t>6</a:t>
            </a:r>
            <a:r>
              <a:rPr lang="ja-JP" altLang="en-US" sz="1100" dirty="0">
                <a:solidFill>
                  <a:schemeClr val="accent4"/>
                </a:solidFill>
              </a:rPr>
              <a:t>は</a:t>
            </a:r>
            <a:br>
              <a:rPr lang="ja-JP" altLang="en-US" sz="1100" dirty="0">
                <a:solidFill>
                  <a:schemeClr val="accent4"/>
                </a:solidFill>
              </a:rPr>
            </a:br>
            <a:r>
              <a:rPr lang="ja-JP" altLang="en-US" sz="1100" dirty="0">
                <a:solidFill>
                  <a:schemeClr val="accent4"/>
                </a:solidFill>
              </a:rPr>
              <a:t>これです</a:t>
            </a:r>
            <a:endParaRPr lang="en-US" sz="1100" dirty="0">
              <a:solidFill>
                <a:schemeClr val="accent4"/>
              </a:solidFill>
            </a:endParaRPr>
          </a:p>
        </p:txBody>
      </p:sp>
      <p:sp>
        <p:nvSpPr>
          <p:cNvPr id="143" name="正方形/長方形 142"/>
          <p:cNvSpPr/>
          <p:nvPr/>
        </p:nvSpPr>
        <p:spPr>
          <a:xfrm>
            <a:off x="431800" y="898218"/>
            <a:ext cx="3125792" cy="461665"/>
          </a:xfrm>
          <a:prstGeom prst="rect">
            <a:avLst/>
          </a:prstGeom>
        </p:spPr>
        <p:txBody>
          <a:bodyPr wrap="none">
            <a:spAutoFit/>
          </a:bodyPr>
          <a:lstStyle/>
          <a:p>
            <a:r>
              <a:rPr lang="en-US" altLang="ja-JP" sz="2400" dirty="0"/>
              <a:t>802.11r/k/v </a:t>
            </a:r>
            <a:r>
              <a:rPr lang="ja-JP" altLang="en-US" sz="2400" dirty="0"/>
              <a:t>のイメージ</a:t>
            </a:r>
          </a:p>
        </p:txBody>
      </p:sp>
      <p:sp>
        <p:nvSpPr>
          <p:cNvPr id="136" name="Rounded Rectangular Callout 42"/>
          <p:cNvSpPr/>
          <p:nvPr/>
        </p:nvSpPr>
        <p:spPr>
          <a:xfrm>
            <a:off x="3760455" y="1968481"/>
            <a:ext cx="1210770" cy="475072"/>
          </a:xfrm>
          <a:prstGeom prst="wedgeRoundRectCallout">
            <a:avLst>
              <a:gd name="adj1" fmla="val 46802"/>
              <a:gd name="adj2" fmla="val 75583"/>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chemeClr val="accent1"/>
                </a:solidFill>
              </a:rPr>
              <a:t>次の</a:t>
            </a:r>
            <a:r>
              <a:rPr lang="en-US" altLang="ja-JP" sz="1200" dirty="0" smtClean="0">
                <a:solidFill>
                  <a:schemeClr val="accent1"/>
                </a:solidFill>
              </a:rPr>
              <a:t>AP</a:t>
            </a:r>
            <a:r>
              <a:rPr lang="ja-JP" altLang="en-US" sz="1200" dirty="0" smtClean="0">
                <a:solidFill>
                  <a:schemeClr val="accent1"/>
                </a:solidFill>
              </a:rPr>
              <a:t>はどれがお薦めですか</a:t>
            </a:r>
            <a:r>
              <a:rPr lang="en-US" altLang="ja-JP" sz="1200" dirty="0" smtClean="0">
                <a:solidFill>
                  <a:schemeClr val="accent1"/>
                </a:solidFill>
              </a:rPr>
              <a:t>?</a:t>
            </a:r>
            <a:endParaRPr lang="en-US" sz="1200" dirty="0" smtClean="0">
              <a:solidFill>
                <a:schemeClr val="accent1"/>
              </a:solidFill>
            </a:endParaRPr>
          </a:p>
        </p:txBody>
      </p:sp>
      <p:sp>
        <p:nvSpPr>
          <p:cNvPr id="144" name="TextBox 38"/>
          <p:cNvSpPr txBox="1"/>
          <p:nvPr/>
        </p:nvSpPr>
        <p:spPr>
          <a:xfrm>
            <a:off x="4176372" y="1365814"/>
            <a:ext cx="1031583" cy="377036"/>
          </a:xfrm>
          <a:prstGeom prst="rect">
            <a:avLst/>
          </a:prstGeom>
          <a:noFill/>
        </p:spPr>
        <p:txBody>
          <a:bodyPr wrap="none" lIns="68589" tIns="34295" rIns="68589" bIns="34295" rtlCol="0">
            <a:spAutoFit/>
          </a:bodyPr>
          <a:lstStyle/>
          <a:p>
            <a:r>
              <a:rPr lang="en-US" sz="2000" dirty="0" smtClean="0">
                <a:solidFill>
                  <a:schemeClr val="accent1"/>
                </a:solidFill>
              </a:rPr>
              <a:t>802.11</a:t>
            </a:r>
            <a:r>
              <a:rPr lang="en-US" altLang="ja-JP" sz="2000" dirty="0" smtClean="0">
                <a:solidFill>
                  <a:schemeClr val="accent1"/>
                </a:solidFill>
              </a:rPr>
              <a:t>k</a:t>
            </a:r>
            <a:endParaRPr lang="en-US" sz="2000" dirty="0">
              <a:solidFill>
                <a:schemeClr val="accent1"/>
              </a:solidFill>
            </a:endParaRPr>
          </a:p>
        </p:txBody>
      </p:sp>
      <p:sp>
        <p:nvSpPr>
          <p:cNvPr id="145" name="TextBox 38"/>
          <p:cNvSpPr txBox="1"/>
          <p:nvPr/>
        </p:nvSpPr>
        <p:spPr>
          <a:xfrm>
            <a:off x="6932041" y="1365814"/>
            <a:ext cx="1031583" cy="377036"/>
          </a:xfrm>
          <a:prstGeom prst="rect">
            <a:avLst/>
          </a:prstGeom>
          <a:noFill/>
        </p:spPr>
        <p:txBody>
          <a:bodyPr wrap="none" lIns="68589" tIns="34295" rIns="68589" bIns="34295" rtlCol="0">
            <a:spAutoFit/>
          </a:bodyPr>
          <a:lstStyle/>
          <a:p>
            <a:r>
              <a:rPr lang="en-US" sz="2000" dirty="0" smtClean="0">
                <a:solidFill>
                  <a:schemeClr val="accent1"/>
                </a:solidFill>
              </a:rPr>
              <a:t>802.11</a:t>
            </a:r>
            <a:r>
              <a:rPr lang="en-US" altLang="ja-JP" sz="2000" dirty="0" smtClean="0">
                <a:solidFill>
                  <a:schemeClr val="accent1"/>
                </a:solidFill>
              </a:rPr>
              <a:t>v</a:t>
            </a:r>
            <a:endParaRPr lang="en-US" sz="2000" dirty="0">
              <a:solidFill>
                <a:schemeClr val="accent1"/>
              </a:solidFill>
            </a:endParaRPr>
          </a:p>
        </p:txBody>
      </p:sp>
      <p:grpSp>
        <p:nvGrpSpPr>
          <p:cNvPr id="146" name="Group 98"/>
          <p:cNvGrpSpPr>
            <a:grpSpLocks noChangeAspect="1"/>
          </p:cNvGrpSpPr>
          <p:nvPr/>
        </p:nvGrpSpPr>
        <p:grpSpPr>
          <a:xfrm>
            <a:off x="6444089" y="2154966"/>
            <a:ext cx="356907" cy="734607"/>
            <a:chOff x="3311126" y="611981"/>
            <a:chExt cx="1940721" cy="3994506"/>
          </a:xfrm>
        </p:grpSpPr>
        <p:grpSp>
          <p:nvGrpSpPr>
            <p:cNvPr id="147" name="Group 99"/>
            <p:cNvGrpSpPr/>
            <p:nvPr/>
          </p:nvGrpSpPr>
          <p:grpSpPr>
            <a:xfrm>
              <a:off x="3311126" y="611981"/>
              <a:ext cx="1940721" cy="3994506"/>
              <a:chOff x="3311126" y="611981"/>
              <a:chExt cx="1940721" cy="3994506"/>
            </a:xfrm>
          </p:grpSpPr>
          <p:sp>
            <p:nvSpPr>
              <p:cNvPr id="167"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48" name="Group 101"/>
            <p:cNvGrpSpPr/>
            <p:nvPr/>
          </p:nvGrpSpPr>
          <p:grpSpPr>
            <a:xfrm>
              <a:off x="3506250" y="1247027"/>
              <a:ext cx="1550596" cy="2787423"/>
              <a:chOff x="768631" y="1913282"/>
              <a:chExt cx="884139" cy="1589371"/>
            </a:xfrm>
          </p:grpSpPr>
          <p:sp>
            <p:nvSpPr>
              <p:cNvPr id="149"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0"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1"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2"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3"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4"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6"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7"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8"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59"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0"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1"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2"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3"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4"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5"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66"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grpSp>
        <p:nvGrpSpPr>
          <p:cNvPr id="177" name="Group 98"/>
          <p:cNvGrpSpPr>
            <a:grpSpLocks noChangeAspect="1"/>
          </p:cNvGrpSpPr>
          <p:nvPr/>
        </p:nvGrpSpPr>
        <p:grpSpPr>
          <a:xfrm>
            <a:off x="7876544" y="2834476"/>
            <a:ext cx="356907" cy="734607"/>
            <a:chOff x="3311126" y="611981"/>
            <a:chExt cx="1940721" cy="3994506"/>
          </a:xfrm>
        </p:grpSpPr>
        <p:grpSp>
          <p:nvGrpSpPr>
            <p:cNvPr id="178" name="Group 99"/>
            <p:cNvGrpSpPr/>
            <p:nvPr/>
          </p:nvGrpSpPr>
          <p:grpSpPr>
            <a:xfrm>
              <a:off x="3311126" y="611981"/>
              <a:ext cx="1940721" cy="3994506"/>
              <a:chOff x="3311126" y="611981"/>
              <a:chExt cx="1940721" cy="3994506"/>
            </a:xfrm>
          </p:grpSpPr>
          <p:sp>
            <p:nvSpPr>
              <p:cNvPr id="198"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7"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79" name="Group 101"/>
            <p:cNvGrpSpPr/>
            <p:nvPr/>
          </p:nvGrpSpPr>
          <p:grpSpPr>
            <a:xfrm>
              <a:off x="3506250" y="1247027"/>
              <a:ext cx="1550596" cy="2787423"/>
              <a:chOff x="768631" y="1913282"/>
              <a:chExt cx="884139" cy="1589371"/>
            </a:xfrm>
          </p:grpSpPr>
          <p:sp>
            <p:nvSpPr>
              <p:cNvPr id="180"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1"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2"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3"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4"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5"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7"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8"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89"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0"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1"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2"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3"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4"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5"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6"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7"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grpSp>
      </p:grpSp>
      <p:sp>
        <p:nvSpPr>
          <p:cNvPr id="208" name="Rounded Rectangular Callout 43"/>
          <p:cNvSpPr/>
          <p:nvPr/>
        </p:nvSpPr>
        <p:spPr>
          <a:xfrm>
            <a:off x="6704268" y="1954860"/>
            <a:ext cx="1805550" cy="492309"/>
          </a:xfrm>
          <a:prstGeom prst="wedgeRoundRectCallout">
            <a:avLst>
              <a:gd name="adj1" fmla="val -10447"/>
              <a:gd name="adj2" fmla="val 89773"/>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chemeClr val="accent4"/>
                </a:solidFill>
              </a:rPr>
              <a:t>電波環境が良くないので、隣の</a:t>
            </a:r>
            <a:r>
              <a:rPr lang="en-US" altLang="ja-JP" sz="1200" dirty="0" smtClean="0">
                <a:solidFill>
                  <a:schemeClr val="accent4"/>
                </a:solidFill>
              </a:rPr>
              <a:t>AP</a:t>
            </a:r>
            <a:r>
              <a:rPr lang="ja-JP" altLang="en-US" sz="1200" dirty="0" smtClean="0">
                <a:solidFill>
                  <a:schemeClr val="accent4"/>
                </a:solidFill>
              </a:rPr>
              <a:t>はどうですか</a:t>
            </a:r>
            <a:r>
              <a:rPr lang="en-US" altLang="ja-JP" sz="1200" dirty="0">
                <a:solidFill>
                  <a:schemeClr val="accent4"/>
                </a:solidFill>
              </a:rPr>
              <a:t>?</a:t>
            </a:r>
            <a:endParaRPr lang="en-US" sz="1200" dirty="0" smtClean="0">
              <a:solidFill>
                <a:schemeClr val="accent4"/>
              </a:solidFill>
            </a:endParaRPr>
          </a:p>
        </p:txBody>
      </p:sp>
      <p:sp>
        <p:nvSpPr>
          <p:cNvPr id="210" name="TextBox 23"/>
          <p:cNvSpPr txBox="1"/>
          <p:nvPr/>
        </p:nvSpPr>
        <p:spPr>
          <a:xfrm>
            <a:off x="6222463" y="2657777"/>
            <a:ext cx="834560" cy="263913"/>
          </a:xfrm>
          <a:prstGeom prst="wedgeRoundRectCallout">
            <a:avLst>
              <a:gd name="adj1" fmla="val 8238"/>
              <a:gd name="adj2" fmla="val -83865"/>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smtClean="0">
                <a:solidFill>
                  <a:schemeClr val="accent1"/>
                </a:solidFill>
              </a:rPr>
              <a:t>了解です。</a:t>
            </a:r>
            <a:endParaRPr lang="en-US" sz="1100" dirty="0">
              <a:solidFill>
                <a:schemeClr val="accent1"/>
              </a:solidFill>
            </a:endParaRPr>
          </a:p>
        </p:txBody>
      </p:sp>
      <p:sp>
        <p:nvSpPr>
          <p:cNvPr id="211" name="Rounded Rectangular Callout 49"/>
          <p:cNvSpPr/>
          <p:nvPr/>
        </p:nvSpPr>
        <p:spPr>
          <a:xfrm>
            <a:off x="6365922" y="3064669"/>
            <a:ext cx="1443059" cy="492309"/>
          </a:xfrm>
          <a:prstGeom prst="wedgeRoundRectCallout">
            <a:avLst>
              <a:gd name="adj1" fmla="val 63665"/>
              <a:gd name="adj2" fmla="val -9861"/>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chemeClr val="accent1"/>
                </a:solidFill>
              </a:rPr>
              <a:t>電波悪くなってきたので、</a:t>
            </a:r>
            <a:r>
              <a:rPr lang="en-US" altLang="ja-JP" sz="1200" dirty="0" smtClean="0">
                <a:solidFill>
                  <a:schemeClr val="accent1"/>
                </a:solidFill>
              </a:rPr>
              <a:t>AP</a:t>
            </a:r>
            <a:r>
              <a:rPr lang="ja-JP" altLang="en-US" sz="1200" dirty="0" smtClean="0">
                <a:solidFill>
                  <a:schemeClr val="accent1"/>
                </a:solidFill>
              </a:rPr>
              <a:t>リスト下さい。</a:t>
            </a:r>
            <a:endParaRPr lang="en-US" sz="1200" dirty="0" smtClean="0">
              <a:solidFill>
                <a:schemeClr val="accent1"/>
              </a:solidFill>
            </a:endParaRPr>
          </a:p>
        </p:txBody>
      </p:sp>
      <p:sp>
        <p:nvSpPr>
          <p:cNvPr id="212" name="TextBox 23"/>
          <p:cNvSpPr txBox="1"/>
          <p:nvPr/>
        </p:nvSpPr>
        <p:spPr>
          <a:xfrm>
            <a:off x="7723212" y="2701863"/>
            <a:ext cx="834560" cy="263913"/>
          </a:xfrm>
          <a:prstGeom prst="wedgeRoundRectCallout">
            <a:avLst>
              <a:gd name="adj1" fmla="val -65567"/>
              <a:gd name="adj2" fmla="val 348"/>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smtClean="0">
                <a:solidFill>
                  <a:schemeClr val="accent4"/>
                </a:solidFill>
              </a:rPr>
              <a:t>どうぞ。</a:t>
            </a:r>
            <a:endParaRPr lang="en-US" sz="1100" dirty="0">
              <a:solidFill>
                <a:schemeClr val="accent4"/>
              </a:solidFill>
            </a:endParaRPr>
          </a:p>
        </p:txBody>
      </p:sp>
      <p:sp>
        <p:nvSpPr>
          <p:cNvPr id="213" name="楕円 212"/>
          <p:cNvSpPr>
            <a:spLocks noChangeAspect="1"/>
          </p:cNvSpPr>
          <p:nvPr/>
        </p:nvSpPr>
        <p:spPr>
          <a:xfrm>
            <a:off x="6608182" y="1815606"/>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smtClean="0">
                <a:solidFill>
                  <a:schemeClr val="tx1"/>
                </a:solidFill>
              </a:rPr>
              <a:t>A2</a:t>
            </a:r>
            <a:endParaRPr kumimoji="1" lang="ja-JP" altLang="en-US" sz="1200" dirty="0" smtClean="0">
              <a:solidFill>
                <a:schemeClr val="tx1"/>
              </a:solidFill>
            </a:endParaRPr>
          </a:p>
        </p:txBody>
      </p:sp>
      <p:sp>
        <p:nvSpPr>
          <p:cNvPr id="214" name="楕円 213"/>
          <p:cNvSpPr>
            <a:spLocks noChangeAspect="1"/>
          </p:cNvSpPr>
          <p:nvPr/>
        </p:nvSpPr>
        <p:spPr>
          <a:xfrm>
            <a:off x="6079859" y="2476840"/>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smtClean="0">
                <a:solidFill>
                  <a:schemeClr val="tx1"/>
                </a:solidFill>
              </a:rPr>
              <a:t>A1</a:t>
            </a:r>
            <a:endParaRPr kumimoji="1" lang="ja-JP" altLang="en-US" sz="1200" dirty="0" smtClean="0">
              <a:solidFill>
                <a:schemeClr val="tx1"/>
              </a:solidFill>
            </a:endParaRPr>
          </a:p>
        </p:txBody>
      </p:sp>
      <p:sp>
        <p:nvSpPr>
          <p:cNvPr id="215" name="楕円 214"/>
          <p:cNvSpPr>
            <a:spLocks noChangeAspect="1"/>
          </p:cNvSpPr>
          <p:nvPr/>
        </p:nvSpPr>
        <p:spPr>
          <a:xfrm>
            <a:off x="6115502" y="3002573"/>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smtClean="0">
                <a:solidFill>
                  <a:schemeClr val="tx1"/>
                </a:solidFill>
              </a:rPr>
              <a:t>B1</a:t>
            </a:r>
            <a:endParaRPr kumimoji="1" lang="ja-JP" altLang="en-US" sz="1200" dirty="0" smtClean="0">
              <a:solidFill>
                <a:schemeClr val="tx1"/>
              </a:solidFill>
            </a:endParaRPr>
          </a:p>
        </p:txBody>
      </p:sp>
      <p:sp>
        <p:nvSpPr>
          <p:cNvPr id="216" name="楕円 215"/>
          <p:cNvSpPr>
            <a:spLocks noChangeAspect="1"/>
          </p:cNvSpPr>
          <p:nvPr/>
        </p:nvSpPr>
        <p:spPr>
          <a:xfrm>
            <a:off x="8383121" y="2590994"/>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smtClean="0">
                <a:solidFill>
                  <a:schemeClr val="tx1"/>
                </a:solidFill>
              </a:rPr>
              <a:t>B2</a:t>
            </a:r>
            <a:endParaRPr kumimoji="1" lang="ja-JP" altLang="en-US" sz="1200" dirty="0" smtClean="0">
              <a:solidFill>
                <a:schemeClr val="tx1"/>
              </a:solidFill>
            </a:endParaRPr>
          </a:p>
        </p:txBody>
      </p:sp>
    </p:spTree>
    <p:extLst>
      <p:ext uri="{BB962C8B-B14F-4D97-AF65-F5344CB8AC3E}">
        <p14:creationId xmlns:p14="http://schemas.microsoft.com/office/powerpoint/2010/main" val="1816255757"/>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462301" y="2025748"/>
            <a:ext cx="8277344" cy="2490250"/>
          </a:xfrm>
        </p:spPr>
        <p:txBody>
          <a:bodyPr>
            <a:normAutofit lnSpcReduction="10000"/>
          </a:bodyPr>
          <a:lstStyle/>
          <a:p>
            <a:r>
              <a:rPr lang="en-US" altLang="ja-JP" u="sng" dirty="0">
                <a:hlinkClick r:id="rId2"/>
              </a:rPr>
              <a:t>http://</a:t>
            </a:r>
            <a:r>
              <a:rPr lang="en-US" altLang="ja-JP" u="sng" dirty="0" smtClean="0">
                <a:hlinkClick r:id="rId2"/>
              </a:rPr>
              <a:t>www.cisco.com/c/en/us/products/collateral/wireless/8500-series-wireless-controllers/bulletin-c25-730741.html</a:t>
            </a:r>
            <a:r>
              <a:rPr lang="en-US" altLang="ja-JP" dirty="0"/>
              <a:t/>
            </a:r>
            <a:br>
              <a:rPr lang="en-US" altLang="ja-JP" dirty="0"/>
            </a:br>
            <a:r>
              <a:rPr lang="en-US" altLang="ja-JP" dirty="0" smtClean="0"/>
              <a:t>Guidelines </a:t>
            </a:r>
            <a:r>
              <a:rPr lang="en-US" altLang="ja-JP" dirty="0"/>
              <a:t>for Cisco Wireless Software Release Migration Bulletin</a:t>
            </a:r>
            <a:endParaRPr lang="ja-JP" altLang="ja-JP" dirty="0"/>
          </a:p>
          <a:p>
            <a:endParaRPr lang="ja-JP" altLang="ja-JP" dirty="0"/>
          </a:p>
          <a:p>
            <a:r>
              <a:rPr lang="en-US" altLang="ja-JP" u="sng" dirty="0">
                <a:hlinkClick r:id="rId3"/>
              </a:rPr>
              <a:t>https://</a:t>
            </a:r>
            <a:r>
              <a:rPr lang="en-US" altLang="ja-JP" u="sng" dirty="0" smtClean="0">
                <a:hlinkClick r:id="rId3"/>
              </a:rPr>
              <a:t>www.cisco.com/c/en/us/support/docs/wireless/wireless-lan-controller-software/200046-TAC-Recommended-AireOS.html?cachemode=refresh</a:t>
            </a:r>
            <a:r>
              <a:rPr lang="en-US" altLang="ja-JP" dirty="0"/>
              <a:t/>
            </a:r>
            <a:br>
              <a:rPr lang="en-US" altLang="ja-JP" dirty="0"/>
            </a:br>
            <a:r>
              <a:rPr lang="en-US" altLang="ja-JP" dirty="0" smtClean="0"/>
              <a:t>TAC </a:t>
            </a:r>
            <a:r>
              <a:rPr lang="en-US" altLang="ja-JP" dirty="0"/>
              <a:t>Recommended </a:t>
            </a:r>
            <a:r>
              <a:rPr lang="en-US" altLang="ja-JP" dirty="0" err="1"/>
              <a:t>AireOS</a:t>
            </a:r>
            <a:r>
              <a:rPr lang="en-US" altLang="ja-JP" dirty="0"/>
              <a:t> Builds</a:t>
            </a:r>
            <a:endParaRPr lang="ja-JP" altLang="ja-JP" dirty="0"/>
          </a:p>
          <a:p>
            <a:endParaRPr kumimoji="1" lang="ja-JP" altLang="en-US" dirty="0"/>
          </a:p>
        </p:txBody>
      </p:sp>
      <p:sp>
        <p:nvSpPr>
          <p:cNvPr id="5" name="タイトル 4"/>
          <p:cNvSpPr>
            <a:spLocks noGrp="1"/>
          </p:cNvSpPr>
          <p:nvPr>
            <p:ph type="title"/>
          </p:nvPr>
        </p:nvSpPr>
        <p:spPr/>
        <p:txBody>
          <a:bodyPr/>
          <a:lstStyle/>
          <a:p>
            <a:r>
              <a:rPr kumimoji="1" lang="ja-JP" altLang="en-US" dirty="0" smtClean="0"/>
              <a:t>ワイヤレスコントローラ推奨</a:t>
            </a:r>
            <a:r>
              <a:rPr lang="en-US" altLang="ja-JP" dirty="0" err="1" smtClean="0"/>
              <a:t>AireO</a:t>
            </a:r>
            <a:r>
              <a:rPr lang="en-US" altLang="ja-JP" dirty="0" err="1"/>
              <a:t>S</a:t>
            </a:r>
            <a:endParaRPr kumimoji="1" lang="ja-JP" altLang="en-US" dirty="0"/>
          </a:p>
        </p:txBody>
      </p:sp>
      <p:sp>
        <p:nvSpPr>
          <p:cNvPr id="2" name="テキスト ボックス 1"/>
          <p:cNvSpPr txBox="1"/>
          <p:nvPr/>
        </p:nvSpPr>
        <p:spPr>
          <a:xfrm>
            <a:off x="462301" y="1250239"/>
            <a:ext cx="7784503" cy="400110"/>
          </a:xfrm>
          <a:prstGeom prst="rect">
            <a:avLst/>
          </a:prstGeom>
          <a:noFill/>
        </p:spPr>
        <p:txBody>
          <a:bodyPr wrap="none" rtlCol="0">
            <a:spAutoFit/>
          </a:bodyPr>
          <a:lstStyle/>
          <a:p>
            <a:r>
              <a:rPr kumimoji="1" lang="ja-JP" altLang="en-US" sz="2000" dirty="0" smtClean="0">
                <a:solidFill>
                  <a:srgbClr val="58585B"/>
                </a:solidFill>
              </a:rPr>
              <a:t>常時アップデートされていますので、必要に応じて都度確認してください</a:t>
            </a:r>
            <a:endParaRPr kumimoji="1" lang="ja-JP" altLang="en-US" sz="2000" dirty="0">
              <a:solidFill>
                <a:srgbClr val="58585B"/>
              </a:solidFill>
            </a:endParaRPr>
          </a:p>
        </p:txBody>
      </p:sp>
    </p:spTree>
    <p:extLst>
      <p:ext uri="{BB962C8B-B14F-4D97-AF65-F5344CB8AC3E}">
        <p14:creationId xmlns:p14="http://schemas.microsoft.com/office/powerpoint/2010/main" val="238952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dirty="0"/>
              <a:t>キャンペーン</a:t>
            </a:r>
            <a:endParaRPr kumimoji="1" lang="ja-JP" altLang="en-US" dirty="0"/>
          </a:p>
        </p:txBody>
      </p:sp>
    </p:spTree>
    <p:extLst>
      <p:ext uri="{BB962C8B-B14F-4D97-AF65-F5344CB8AC3E}">
        <p14:creationId xmlns:p14="http://schemas.microsoft.com/office/powerpoint/2010/main" val="3063957600"/>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342512" y="1009292"/>
            <a:ext cx="8440742" cy="3752490"/>
          </a:xfrm>
        </p:spPr>
        <p:txBody>
          <a:bodyPr>
            <a:normAutofit/>
          </a:bodyPr>
          <a:lstStyle/>
          <a:p>
            <a:r>
              <a:rPr lang="ja-JP" altLang="en-US" dirty="0" smtClean="0"/>
              <a:t>プログラム概要</a:t>
            </a:r>
            <a:endParaRPr lang="en-US" altLang="ja-JP" dirty="0" smtClean="0"/>
          </a:p>
          <a:p>
            <a:pPr lvl="1"/>
            <a:r>
              <a:rPr lang="ja-JP" altLang="en-US" dirty="0" smtClean="0"/>
              <a:t>競合と厳しい価格競争になった際、</a:t>
            </a:r>
            <a:r>
              <a:rPr lang="en-US" altLang="ja-JP" dirty="0" err="1" smtClean="0"/>
              <a:t>Aironet</a:t>
            </a:r>
            <a:r>
              <a:rPr lang="ja-JP" altLang="en-US" dirty="0" smtClean="0"/>
              <a:t>の特定型番において特別価格を</a:t>
            </a:r>
            <a:r>
              <a:rPr lang="ja-JP" altLang="en-US" dirty="0"/>
              <a:t>提供</a:t>
            </a:r>
            <a:endParaRPr lang="en-US" altLang="ja-JP" dirty="0" smtClean="0"/>
          </a:p>
          <a:p>
            <a:r>
              <a:rPr lang="ja-JP" altLang="en-US" dirty="0" smtClean="0"/>
              <a:t>プログラム内容</a:t>
            </a:r>
            <a:endParaRPr lang="en-US" altLang="ja-JP" dirty="0" smtClean="0"/>
          </a:p>
          <a:p>
            <a:pPr lvl="1"/>
            <a:r>
              <a:rPr lang="en-US" altLang="ja-JP" dirty="0" smtClean="0"/>
              <a:t>AP1830/1850</a:t>
            </a:r>
            <a:r>
              <a:rPr lang="ja-JP" altLang="en-US" dirty="0" smtClean="0"/>
              <a:t>のディスカウント</a:t>
            </a:r>
            <a:endParaRPr lang="en-US" altLang="ja-JP" dirty="0" smtClean="0"/>
          </a:p>
          <a:p>
            <a:pPr lvl="1"/>
            <a:r>
              <a:rPr lang="ja-JP" altLang="en-US" dirty="0" smtClean="0"/>
              <a:t>プログラムコードによる承認（シスコ）が必要です</a:t>
            </a:r>
            <a:endParaRPr lang="en-US" altLang="ja-JP" dirty="0" smtClean="0"/>
          </a:p>
          <a:p>
            <a:pPr defTabSz="685800" fontAlgn="auto">
              <a:spcBef>
                <a:spcPts val="0"/>
              </a:spcBef>
              <a:spcAft>
                <a:spcPts val="0"/>
              </a:spcAft>
            </a:pPr>
            <a:r>
              <a:rPr lang="ja-JP" altLang="en-US" dirty="0">
                <a:solidFill>
                  <a:srgbClr val="676767"/>
                </a:solidFill>
                <a:ea typeface="ＭＳ Ｐゴシック" panose="020B0600070205080204" pitchFamily="50" charset="-128"/>
              </a:rPr>
              <a:t>プログラムコード：</a:t>
            </a:r>
            <a:endParaRPr lang="en-US" altLang="ja-JP" dirty="0">
              <a:solidFill>
                <a:srgbClr val="676767"/>
              </a:solidFill>
              <a:ea typeface="ＭＳ Ｐゴシック" panose="020B0600070205080204" pitchFamily="50" charset="-128"/>
            </a:endParaRPr>
          </a:p>
          <a:p>
            <a:pPr defTabSz="685800" fontAlgn="auto">
              <a:spcBef>
                <a:spcPts val="0"/>
              </a:spcBef>
              <a:spcAft>
                <a:spcPts val="0"/>
              </a:spcAft>
            </a:pPr>
            <a:r>
              <a:rPr lang="en-US" altLang="ja-JP" sz="1600" dirty="0">
                <a:solidFill>
                  <a:srgbClr val="676767"/>
                </a:solidFill>
                <a:ea typeface="ＭＳ Ｐゴシック" panose="020B0600070205080204" pitchFamily="50" charset="-128"/>
              </a:rPr>
              <a:t>BR-Wire-160730-110940 (Wireless Competitive Japan USD) </a:t>
            </a:r>
            <a:endParaRPr lang="ja-JP" altLang="ja-JP" sz="1600" dirty="0">
              <a:solidFill>
                <a:srgbClr val="676767"/>
              </a:solidFill>
              <a:ea typeface="ＭＳ Ｐゴシック" panose="020B0600070205080204" pitchFamily="50" charset="-128"/>
            </a:endParaRPr>
          </a:p>
          <a:p>
            <a:pPr defTabSz="685800" fontAlgn="auto">
              <a:spcBef>
                <a:spcPts val="0"/>
              </a:spcBef>
              <a:spcAft>
                <a:spcPts val="0"/>
              </a:spcAft>
            </a:pPr>
            <a:r>
              <a:rPr lang="en-US" altLang="ja-JP" sz="1600" dirty="0">
                <a:solidFill>
                  <a:srgbClr val="676767"/>
                </a:solidFill>
                <a:ea typeface="ＭＳ Ｐゴシック" panose="020B0600070205080204" pitchFamily="50" charset="-128"/>
              </a:rPr>
              <a:t>BR-Wire-160730-110941 (Wireless Competitive Japan JPY</a:t>
            </a:r>
            <a:r>
              <a:rPr lang="en-US" altLang="ja-JP" dirty="0">
                <a:solidFill>
                  <a:srgbClr val="676767"/>
                </a:solidFill>
                <a:ea typeface="ＭＳ Ｐゴシック" panose="020B0600070205080204" pitchFamily="50" charset="-128"/>
              </a:rPr>
              <a:t>)</a:t>
            </a:r>
          </a:p>
          <a:p>
            <a:pPr lvl="1"/>
            <a:endParaRPr lang="en-US" altLang="ja-JP" dirty="0" smtClean="0"/>
          </a:p>
          <a:p>
            <a:r>
              <a:rPr lang="ja-JP" altLang="en-US" dirty="0" smtClean="0"/>
              <a:t>期間</a:t>
            </a:r>
            <a:endParaRPr lang="en-US" altLang="ja-JP" dirty="0" smtClean="0"/>
          </a:p>
          <a:p>
            <a:pPr lvl="1"/>
            <a:r>
              <a:rPr lang="en-US" altLang="ja-JP" dirty="0" smtClean="0"/>
              <a:t>2016/05/30</a:t>
            </a:r>
            <a:r>
              <a:rPr kumimoji="1" lang="ja-JP" altLang="en-US" dirty="0" smtClean="0"/>
              <a:t>～</a:t>
            </a:r>
            <a:r>
              <a:rPr kumimoji="1" lang="en-US" altLang="ja-JP" dirty="0" smtClean="0">
                <a:solidFill>
                  <a:srgbClr val="FF0000"/>
                </a:solidFill>
              </a:rPr>
              <a:t>2017/04/29</a:t>
            </a:r>
            <a:r>
              <a:rPr kumimoji="1" lang="ja-JP" altLang="en-US" dirty="0" smtClean="0">
                <a:solidFill>
                  <a:srgbClr val="FF0000"/>
                </a:solidFill>
              </a:rPr>
              <a:t>　延長されました！</a:t>
            </a:r>
            <a:endParaRPr kumimoji="1" lang="en-US" altLang="ja-JP" dirty="0" smtClean="0">
              <a:solidFill>
                <a:srgbClr val="FF0000"/>
              </a:solidFill>
            </a:endParaRPr>
          </a:p>
        </p:txBody>
      </p:sp>
      <p:sp>
        <p:nvSpPr>
          <p:cNvPr id="3" name="タイトル 2"/>
          <p:cNvSpPr>
            <a:spLocks noGrp="1"/>
          </p:cNvSpPr>
          <p:nvPr>
            <p:ph type="title"/>
          </p:nvPr>
        </p:nvSpPr>
        <p:spPr/>
        <p:txBody>
          <a:bodyPr/>
          <a:lstStyle/>
          <a:p>
            <a:r>
              <a:rPr lang="en-US" altLang="ja-JP" dirty="0"/>
              <a:t>Wireless</a:t>
            </a:r>
            <a:r>
              <a:rPr lang="ja-JP" altLang="en-US" dirty="0"/>
              <a:t> </a:t>
            </a:r>
            <a:r>
              <a:rPr lang="en-US" altLang="ja-JP" dirty="0"/>
              <a:t>Competitive</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566471033"/>
              </p:ext>
            </p:extLst>
          </p:nvPr>
        </p:nvGraphicFramePr>
        <p:xfrm>
          <a:off x="6245158" y="1695733"/>
          <a:ext cx="2665378" cy="3398315"/>
        </p:xfrm>
        <a:graphic>
          <a:graphicData uri="http://schemas.openxmlformats.org/drawingml/2006/table">
            <a:tbl>
              <a:tblPr firstRow="1" bandRow="1">
                <a:tableStyleId>{5C22544A-7EE6-4342-B048-85BDC9FD1C3A}</a:tableStyleId>
              </a:tblPr>
              <a:tblGrid>
                <a:gridCol w="1201763"/>
                <a:gridCol w="1463615"/>
              </a:tblGrid>
              <a:tr h="309983">
                <a:tc>
                  <a:txBody>
                    <a:bodyPr/>
                    <a:lstStyle/>
                    <a:p>
                      <a:r>
                        <a:rPr kumimoji="1" lang="ja-JP" altLang="en-US" sz="1100" dirty="0" smtClean="0"/>
                        <a:t>型番</a:t>
                      </a:r>
                      <a:endParaRPr kumimoji="1" lang="ja-JP" altLang="en-US" sz="1100" dirty="0"/>
                    </a:p>
                  </a:txBody>
                  <a:tcPr marL="68580" marR="68580" marT="34290" marB="34290"/>
                </a:tc>
                <a:tc>
                  <a:txBody>
                    <a:bodyPr/>
                    <a:lstStyle/>
                    <a:p>
                      <a:r>
                        <a:rPr kumimoji="1" lang="ja-JP" altLang="en-US" sz="1100" dirty="0" smtClean="0"/>
                        <a:t>概要</a:t>
                      </a:r>
                      <a:endParaRPr kumimoji="1" lang="ja-JP" altLang="en-US" sz="1100" dirty="0"/>
                    </a:p>
                  </a:txBody>
                  <a:tcPr marL="68580" marR="68580" marT="34290" marB="34290"/>
                </a:tc>
              </a:tr>
              <a:tr h="381163">
                <a:tc>
                  <a:txBody>
                    <a:bodyPr/>
                    <a:lstStyle/>
                    <a:p>
                      <a:r>
                        <a:rPr kumimoji="1" lang="en-US" altLang="ja-JP" sz="1100" dirty="0" smtClean="0"/>
                        <a:t>AIR-AP1852I-Q-K9</a:t>
                      </a:r>
                      <a:endParaRPr kumimoji="1" lang="ja-JP" altLang="en-US" sz="1100" dirty="0"/>
                    </a:p>
                  </a:txBody>
                  <a:tcPr marL="68580" marR="68580" marT="34290" marB="34290"/>
                </a:tc>
                <a:tc>
                  <a:txBody>
                    <a:bodyPr/>
                    <a:lstStyle/>
                    <a:p>
                      <a:r>
                        <a:rPr kumimoji="1" lang="ja-JP" altLang="en-US" sz="1100" dirty="0" smtClean="0"/>
                        <a:t>アンテナ内蔵モデル</a:t>
                      </a:r>
                      <a:endParaRPr kumimoji="1" lang="ja-JP" altLang="en-US" sz="1100" dirty="0"/>
                    </a:p>
                  </a:txBody>
                  <a:tcPr marL="68580" marR="68580" marT="34290" marB="34290"/>
                </a:tc>
              </a:tr>
              <a:tr h="589576">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kumimoji="1" lang="en-US" altLang="ja-JP" sz="1100" dirty="0" smtClean="0"/>
                        <a:t>AIR-AP1852I-Q-K9C</a:t>
                      </a:r>
                      <a:endParaRPr kumimoji="1" lang="ja-JP" altLang="en-US" sz="1100" dirty="0" smtClean="0"/>
                    </a:p>
                  </a:txBody>
                  <a:tcPr marL="68580" marR="68580" marT="34290" marB="34290"/>
                </a:tc>
                <a:tc>
                  <a:txBody>
                    <a:bodyPr/>
                    <a:lstStyle/>
                    <a:p>
                      <a:r>
                        <a:rPr kumimoji="1" lang="ja-JP" altLang="en-US" sz="1100" dirty="0" smtClean="0"/>
                        <a:t>アンテナ内蔵モデル</a:t>
                      </a:r>
                      <a:r>
                        <a:rPr kumimoji="1" lang="en-US" altLang="ja-JP" sz="1100" dirty="0" smtClean="0"/>
                        <a:t/>
                      </a:r>
                      <a:br>
                        <a:rPr kumimoji="1" lang="en-US" altLang="ja-JP" sz="1100" dirty="0" smtClean="0"/>
                      </a:br>
                      <a:r>
                        <a:rPr kumimoji="1" lang="ja-JP" altLang="en-US" sz="1100" dirty="0" smtClean="0"/>
                        <a:t>デフォルト：</a:t>
                      </a:r>
                      <a:r>
                        <a:rPr kumimoji="1" lang="en-US" altLang="ja-JP" sz="1100" dirty="0" smtClean="0"/>
                        <a:t>Mobility</a:t>
                      </a:r>
                      <a:r>
                        <a:rPr kumimoji="1" lang="ja-JP" altLang="en-US" sz="1100" dirty="0" smtClean="0"/>
                        <a:t> </a:t>
                      </a:r>
                      <a:r>
                        <a:rPr kumimoji="1" lang="en-US" altLang="ja-JP" sz="1100" dirty="0" smtClean="0"/>
                        <a:t>Express</a:t>
                      </a:r>
                      <a:endParaRPr kumimoji="1" lang="ja-JP" altLang="en-US" sz="1100" dirty="0"/>
                    </a:p>
                  </a:txBody>
                  <a:tcPr marL="68580" marR="68580" marT="34290" marB="34290"/>
                </a:tc>
              </a:tr>
              <a:tr h="381163">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kumimoji="1" lang="en-US" altLang="ja-JP" sz="1100" dirty="0" smtClean="0"/>
                        <a:t>AIR-AP1852E-Q-K9</a:t>
                      </a:r>
                      <a:endParaRPr kumimoji="1" lang="ja-JP" altLang="en-US" sz="1100" dirty="0" smtClean="0"/>
                    </a:p>
                  </a:txBody>
                  <a:tcPr marL="68580" marR="68580" marT="34290" marB="34290"/>
                </a:tc>
                <a:tc>
                  <a:txBody>
                    <a:bodyPr/>
                    <a:lstStyle/>
                    <a:p>
                      <a:r>
                        <a:rPr kumimoji="1" lang="ja-JP" altLang="en-US" sz="1100" dirty="0" smtClean="0"/>
                        <a:t>アンテナ外付けモデル</a:t>
                      </a:r>
                      <a:endParaRPr kumimoji="1" lang="ja-JP" altLang="en-US" sz="1100" dirty="0"/>
                    </a:p>
                  </a:txBody>
                  <a:tcPr marL="68580" marR="68580" marT="34290" marB="34290"/>
                </a:tc>
              </a:tr>
              <a:tr h="697600">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kumimoji="1" lang="en-US" altLang="ja-JP" sz="1100" dirty="0" smtClean="0"/>
                        <a:t>AIR-AP1852E-Q-K9C</a:t>
                      </a:r>
                      <a:endParaRPr kumimoji="1" lang="ja-JP" altLang="en-US" sz="1100" dirty="0" smtClean="0"/>
                    </a:p>
                  </a:txBody>
                  <a:tcPr marL="68580" marR="68580" marT="34290" marB="34290"/>
                </a:tc>
                <a:tc>
                  <a:txBody>
                    <a:bodyPr/>
                    <a:lstStyle/>
                    <a:p>
                      <a:r>
                        <a:rPr kumimoji="1" lang="ja-JP" altLang="en-US" sz="1100" dirty="0" smtClean="0"/>
                        <a:t>アンテナ外付けモデル</a:t>
                      </a:r>
                      <a:r>
                        <a:rPr kumimoji="1" lang="en-US" altLang="ja-JP" sz="1100" dirty="0" smtClean="0"/>
                        <a:t/>
                      </a:r>
                      <a:br>
                        <a:rPr kumimoji="1" lang="en-US" altLang="ja-JP" sz="1100" dirty="0" smtClean="0"/>
                      </a:br>
                      <a:r>
                        <a:rPr kumimoji="1" lang="ja-JP" altLang="en-US" sz="1100" dirty="0" smtClean="0"/>
                        <a:t>デフォルト：</a:t>
                      </a:r>
                      <a:r>
                        <a:rPr kumimoji="1" lang="en-US" altLang="ja-JP" sz="1100" dirty="0" smtClean="0"/>
                        <a:t>Mobility</a:t>
                      </a:r>
                      <a:r>
                        <a:rPr kumimoji="1" lang="ja-JP" altLang="en-US" sz="1100" dirty="0" smtClean="0"/>
                        <a:t> </a:t>
                      </a:r>
                      <a:r>
                        <a:rPr kumimoji="1" lang="en-US" altLang="ja-JP" sz="1100" dirty="0" smtClean="0"/>
                        <a:t>Express</a:t>
                      </a:r>
                      <a:endParaRPr kumimoji="1" lang="ja-JP" altLang="en-US" sz="1100" dirty="0"/>
                    </a:p>
                  </a:txBody>
                  <a:tcPr marL="68580" marR="68580" marT="34290" marB="34290"/>
                </a:tc>
              </a:tr>
              <a:tr h="381163">
                <a:tc>
                  <a:txBody>
                    <a:bodyPr/>
                    <a:lstStyle/>
                    <a:p>
                      <a:r>
                        <a:rPr kumimoji="1" lang="en-US" altLang="ja-JP" sz="1100" dirty="0" smtClean="0"/>
                        <a:t>AIR-AP1832I-Q-K9</a:t>
                      </a:r>
                      <a:endParaRPr kumimoji="1" lang="ja-JP" altLang="en-US" sz="1100" dirty="0"/>
                    </a:p>
                  </a:txBody>
                  <a:tcPr marL="68580" marR="68580" marT="34290" marB="34290"/>
                </a:tc>
                <a:tc>
                  <a:txBody>
                    <a:bodyPr/>
                    <a:lstStyle/>
                    <a:p>
                      <a:r>
                        <a:rPr kumimoji="1" lang="ja-JP" altLang="en-US" sz="1100" dirty="0" smtClean="0"/>
                        <a:t>アンテナ内蔵モデル</a:t>
                      </a:r>
                      <a:endParaRPr kumimoji="1" lang="ja-JP" altLang="en-US" sz="1100" dirty="0"/>
                    </a:p>
                  </a:txBody>
                  <a:tcPr marL="68580" marR="68580" marT="34290" marB="34290"/>
                </a:tc>
              </a:tr>
              <a:tr h="589576">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kumimoji="1" lang="en-US" altLang="ja-JP" sz="1100" dirty="0" smtClean="0"/>
                        <a:t>AIR-AP1832I-Q-K9C</a:t>
                      </a:r>
                      <a:endParaRPr kumimoji="1" lang="ja-JP" altLang="en-US" sz="1100" dirty="0" smtClean="0"/>
                    </a:p>
                  </a:txBody>
                  <a:tcPr marL="68580" marR="68580" marT="34290" marB="34290"/>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kumimoji="1" lang="ja-JP" altLang="en-US" sz="1100" dirty="0" smtClean="0"/>
                        <a:t>アンテナ内蔵モデル</a:t>
                      </a:r>
                      <a:r>
                        <a:rPr kumimoji="1" lang="en-US" altLang="ja-JP" sz="1100" dirty="0" smtClean="0"/>
                        <a:t/>
                      </a:r>
                      <a:br>
                        <a:rPr kumimoji="1" lang="en-US" altLang="ja-JP" sz="1100" dirty="0" smtClean="0"/>
                      </a:br>
                      <a:r>
                        <a:rPr kumimoji="1" lang="ja-JP" altLang="en-US" sz="1100" dirty="0" smtClean="0"/>
                        <a:t>デフォルト：</a:t>
                      </a:r>
                      <a:r>
                        <a:rPr kumimoji="1" lang="en-US" altLang="ja-JP" sz="1100" dirty="0" smtClean="0"/>
                        <a:t>Mobility</a:t>
                      </a:r>
                      <a:r>
                        <a:rPr kumimoji="1" lang="ja-JP" altLang="en-US" sz="1100" dirty="0" smtClean="0"/>
                        <a:t> </a:t>
                      </a:r>
                      <a:r>
                        <a:rPr kumimoji="1" lang="en-US" altLang="ja-JP" sz="1100" dirty="0" smtClean="0"/>
                        <a:t>Express</a:t>
                      </a:r>
                      <a:endParaRPr kumimoji="1" lang="ja-JP" altLang="en-US" sz="1100" dirty="0" smtClean="0"/>
                    </a:p>
                  </a:txBody>
                  <a:tcPr marL="68580" marR="68580" marT="34290" marB="34290"/>
                </a:tc>
              </a:tr>
            </a:tbl>
          </a:graphicData>
        </a:graphic>
      </p:graphicFrame>
    </p:spTree>
    <p:extLst>
      <p:ext uri="{BB962C8B-B14F-4D97-AF65-F5344CB8AC3E}">
        <p14:creationId xmlns:p14="http://schemas.microsoft.com/office/powerpoint/2010/main" val="1060623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249035" y="4359561"/>
            <a:ext cx="8664754" cy="708138"/>
          </a:xfrm>
          <a:prstGeom prst="rect">
            <a:avLst/>
          </a:prstGeom>
          <a:solidFill>
            <a:srgbClr val="0D868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grpSp>
        <p:nvGrpSpPr>
          <p:cNvPr id="47" name="Group 46"/>
          <p:cNvGrpSpPr/>
          <p:nvPr/>
        </p:nvGrpSpPr>
        <p:grpSpPr>
          <a:xfrm>
            <a:off x="5369829" y="830291"/>
            <a:ext cx="3543960" cy="3468966"/>
            <a:chOff x="2895600" y="2794065"/>
            <a:chExt cx="2138605" cy="1838895"/>
          </a:xfrm>
        </p:grpSpPr>
        <p:sp>
          <p:nvSpPr>
            <p:cNvPr id="48" name="Rectangle 47"/>
            <p:cNvSpPr/>
            <p:nvPr/>
          </p:nvSpPr>
          <p:spPr>
            <a:xfrm>
              <a:off x="2895600" y="2852927"/>
              <a:ext cx="2138605" cy="1780033"/>
            </a:xfrm>
            <a:prstGeom prst="rect">
              <a:avLst/>
            </a:prstGeom>
            <a:solidFill>
              <a:srgbClr val="57B74E"/>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sp>
          <p:nvSpPr>
            <p:cNvPr id="49" name="Rectangle 48"/>
            <p:cNvSpPr/>
            <p:nvPr/>
          </p:nvSpPr>
          <p:spPr>
            <a:xfrm>
              <a:off x="2895600" y="2794065"/>
              <a:ext cx="2138605" cy="71438"/>
            </a:xfrm>
            <a:prstGeom prst="rect">
              <a:avLst/>
            </a:prstGeom>
            <a:solidFill>
              <a:srgbClr val="57B74E">
                <a:lumMod val="5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grpSp>
      <p:grpSp>
        <p:nvGrpSpPr>
          <p:cNvPr id="2" name="Group 1"/>
          <p:cNvGrpSpPr/>
          <p:nvPr/>
        </p:nvGrpSpPr>
        <p:grpSpPr>
          <a:xfrm>
            <a:off x="249034" y="626304"/>
            <a:ext cx="4967021" cy="3707161"/>
            <a:chOff x="2593062" y="2488289"/>
            <a:chExt cx="2138605" cy="1952118"/>
          </a:xfrm>
        </p:grpSpPr>
        <p:sp>
          <p:nvSpPr>
            <p:cNvPr id="34" name="Rectangle 33"/>
            <p:cNvSpPr/>
            <p:nvPr/>
          </p:nvSpPr>
          <p:spPr>
            <a:xfrm>
              <a:off x="2593062" y="2660374"/>
              <a:ext cx="2138605" cy="1780033"/>
            </a:xfrm>
            <a:prstGeom prst="rect">
              <a:avLst/>
            </a:prstGeom>
            <a:solidFill>
              <a:srgbClr val="2968A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sp>
          <p:nvSpPr>
            <p:cNvPr id="35" name="Rectangle 34"/>
            <p:cNvSpPr/>
            <p:nvPr/>
          </p:nvSpPr>
          <p:spPr>
            <a:xfrm>
              <a:off x="2593062" y="2601512"/>
              <a:ext cx="2138605" cy="71438"/>
            </a:xfrm>
            <a:prstGeom prst="rect">
              <a:avLst/>
            </a:prstGeom>
            <a:solidFill>
              <a:srgbClr val="2968AF">
                <a:lumMod val="7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grpSp>
          <p:nvGrpSpPr>
            <p:cNvPr id="36" name="Group 37"/>
            <p:cNvGrpSpPr/>
            <p:nvPr/>
          </p:nvGrpSpPr>
          <p:grpSpPr>
            <a:xfrm rot="5400000">
              <a:off x="3518436" y="2514195"/>
              <a:ext cx="250727" cy="198915"/>
              <a:chOff x="121388" y="795338"/>
              <a:chExt cx="150075" cy="119062"/>
            </a:xfrm>
          </p:grpSpPr>
          <p:sp>
            <p:nvSpPr>
              <p:cNvPr id="37" name="Oval 6"/>
              <p:cNvSpPr>
                <a:spLocks noChangeArrowheads="1"/>
              </p:cNvSpPr>
              <p:nvPr/>
            </p:nvSpPr>
            <p:spPr bwMode="auto">
              <a:xfrm>
                <a:off x="121388" y="795338"/>
                <a:ext cx="150075" cy="119062"/>
              </a:xfrm>
              <a:prstGeom prst="ellipse">
                <a:avLst/>
              </a:prstGeom>
              <a:solidFill>
                <a:srgbClr val="676767"/>
              </a:solidFill>
              <a:ln w="25400" cap="flat" cmpd="sng" algn="ctr">
                <a:solidFill>
                  <a:srgbClr val="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sp>
            <p:nvSpPr>
              <p:cNvPr id="38" name="Freeform 8"/>
              <p:cNvSpPr>
                <a:spLocks noEditPoints="1"/>
              </p:cNvSpPr>
              <p:nvPr/>
            </p:nvSpPr>
            <p:spPr bwMode="auto">
              <a:xfrm>
                <a:off x="179015" y="815514"/>
                <a:ext cx="50398" cy="74677"/>
              </a:xfrm>
              <a:custGeom>
                <a:avLst/>
                <a:gdLst/>
                <a:ahLst/>
                <a:cxnLst>
                  <a:cxn ang="0">
                    <a:pos x="23" y="877"/>
                  </a:cxn>
                  <a:cxn ang="0">
                    <a:pos x="105" y="877"/>
                  </a:cxn>
                  <a:cxn ang="0">
                    <a:pos x="446" y="492"/>
                  </a:cxn>
                  <a:cxn ang="0">
                    <a:pos x="463" y="450"/>
                  </a:cxn>
                  <a:cxn ang="0">
                    <a:pos x="446" y="409"/>
                  </a:cxn>
                  <a:cxn ang="0">
                    <a:pos x="105" y="23"/>
                  </a:cxn>
                  <a:cxn ang="0">
                    <a:pos x="23" y="23"/>
                  </a:cxn>
                  <a:cxn ang="0">
                    <a:pos x="23" y="105"/>
                  </a:cxn>
                  <a:cxn ang="0">
                    <a:pos x="328" y="450"/>
                  </a:cxn>
                  <a:cxn ang="0">
                    <a:pos x="23" y="795"/>
                  </a:cxn>
                  <a:cxn ang="0">
                    <a:pos x="23" y="877"/>
                  </a:cxn>
                  <a:cxn ang="0">
                    <a:pos x="23" y="877"/>
                  </a:cxn>
                  <a:cxn ang="0">
                    <a:pos x="23" y="877"/>
                  </a:cxn>
                </a:cxnLst>
                <a:rect l="0" t="0" r="r" b="b"/>
                <a:pathLst>
                  <a:path w="463" h="900">
                    <a:moveTo>
                      <a:pt x="23" y="877"/>
                    </a:moveTo>
                    <a:cubicBezTo>
                      <a:pt x="45" y="900"/>
                      <a:pt x="83" y="900"/>
                      <a:pt x="105" y="877"/>
                    </a:cubicBezTo>
                    <a:cubicBezTo>
                      <a:pt x="446" y="492"/>
                      <a:pt x="446" y="492"/>
                      <a:pt x="446" y="492"/>
                    </a:cubicBezTo>
                    <a:cubicBezTo>
                      <a:pt x="457" y="481"/>
                      <a:pt x="463" y="465"/>
                      <a:pt x="463" y="450"/>
                    </a:cubicBezTo>
                    <a:cubicBezTo>
                      <a:pt x="463" y="435"/>
                      <a:pt x="457" y="420"/>
                      <a:pt x="446" y="409"/>
                    </a:cubicBezTo>
                    <a:cubicBezTo>
                      <a:pt x="105" y="23"/>
                      <a:pt x="105" y="23"/>
                      <a:pt x="105" y="23"/>
                    </a:cubicBezTo>
                    <a:cubicBezTo>
                      <a:pt x="83" y="0"/>
                      <a:pt x="45" y="0"/>
                      <a:pt x="23" y="23"/>
                    </a:cubicBezTo>
                    <a:cubicBezTo>
                      <a:pt x="0" y="45"/>
                      <a:pt x="0" y="82"/>
                      <a:pt x="23" y="105"/>
                    </a:cubicBezTo>
                    <a:cubicBezTo>
                      <a:pt x="328" y="450"/>
                      <a:pt x="328" y="450"/>
                      <a:pt x="328" y="450"/>
                    </a:cubicBezTo>
                    <a:cubicBezTo>
                      <a:pt x="23" y="795"/>
                      <a:pt x="23" y="795"/>
                      <a:pt x="23" y="795"/>
                    </a:cubicBezTo>
                    <a:cubicBezTo>
                      <a:pt x="0" y="818"/>
                      <a:pt x="0" y="855"/>
                      <a:pt x="23" y="877"/>
                    </a:cubicBezTo>
                    <a:close/>
                    <a:moveTo>
                      <a:pt x="23" y="877"/>
                    </a:moveTo>
                    <a:cubicBezTo>
                      <a:pt x="23" y="877"/>
                      <a:pt x="23" y="877"/>
                      <a:pt x="23" y="87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676767"/>
                  </a:solidFill>
                  <a:effectLst/>
                  <a:uLnTx/>
                  <a:uFillTx/>
                  <a:latin typeface="+mj-ea"/>
                  <a:ea typeface="+mj-ea"/>
                </a:endParaRPr>
              </a:p>
            </p:txBody>
          </p:sp>
        </p:grpSp>
      </p:grpSp>
      <p:sp>
        <p:nvSpPr>
          <p:cNvPr id="3" name="Title 2"/>
          <p:cNvSpPr>
            <a:spLocks noGrp="1"/>
          </p:cNvSpPr>
          <p:nvPr>
            <p:ph type="title"/>
          </p:nvPr>
        </p:nvSpPr>
        <p:spPr>
          <a:xfrm>
            <a:off x="284865" y="8626"/>
            <a:ext cx="8859135" cy="731837"/>
          </a:xfrm>
        </p:spPr>
        <p:txBody>
          <a:bodyPr/>
          <a:lstStyle/>
          <a:p>
            <a:r>
              <a:rPr lang="ja-JP" altLang="en-US" sz="2000" strike="sngStrike" dirty="0" smtClean="0">
                <a:solidFill>
                  <a:srgbClr val="0432FF"/>
                </a:solidFill>
                <a:latin typeface="+mj-ea"/>
              </a:rPr>
              <a:t>夏</a:t>
            </a:r>
            <a:r>
              <a:rPr lang="ja-JP" altLang="en-US" sz="2000" strike="sngStrike" dirty="0">
                <a:solidFill>
                  <a:srgbClr val="0432FF"/>
                </a:solidFill>
                <a:latin typeface="+mj-ea"/>
              </a:rPr>
              <a:t>の暑さを</a:t>
            </a:r>
            <a:r>
              <a:rPr lang="ja-JP" altLang="en-US" sz="2000" strike="sngStrike" dirty="0" smtClean="0">
                <a:solidFill>
                  <a:srgbClr val="0432FF"/>
                </a:solidFill>
                <a:latin typeface="+mj-ea"/>
              </a:rPr>
              <a:t>吹き飛ばせ！ </a:t>
            </a:r>
            <a:r>
              <a:rPr lang="en-US" altLang="ja-JP" sz="2800" strike="sngStrike" dirty="0" smtClean="0">
                <a:solidFill>
                  <a:srgbClr val="0432FF"/>
                </a:solidFill>
                <a:latin typeface="+mj-ea"/>
              </a:rPr>
              <a:t/>
            </a:r>
            <a:br>
              <a:rPr lang="en-US" altLang="ja-JP" sz="2800" strike="sngStrike" dirty="0" smtClean="0">
                <a:solidFill>
                  <a:srgbClr val="0432FF"/>
                </a:solidFill>
                <a:latin typeface="+mj-ea"/>
              </a:rPr>
            </a:br>
            <a:r>
              <a:rPr lang="en-US" altLang="ja-JP" sz="2800" strike="sngStrike" dirty="0" smtClean="0">
                <a:latin typeface="+mj-ea"/>
                <a:ea typeface="+mj-ea"/>
              </a:rPr>
              <a:t>Cisco </a:t>
            </a:r>
            <a:r>
              <a:rPr lang="en-US" sz="2800" strike="sngStrike" dirty="0" smtClean="0">
                <a:latin typeface="+mj-ea"/>
                <a:ea typeface="+mj-ea"/>
              </a:rPr>
              <a:t>Beat Summer Heat </a:t>
            </a:r>
            <a:r>
              <a:rPr lang="ja-JP" altLang="en-US" sz="2800" dirty="0" smtClean="0">
                <a:latin typeface="+mj-ea"/>
                <a:ea typeface="+mj-ea"/>
              </a:rPr>
              <a:t>オファーのご案内</a:t>
            </a:r>
            <a:endParaRPr lang="en-US" sz="2800" dirty="0">
              <a:latin typeface="+mj-ea"/>
              <a:ea typeface="+mj-ea"/>
            </a:endParaRPr>
          </a:p>
        </p:txBody>
      </p:sp>
      <p:sp>
        <p:nvSpPr>
          <p:cNvPr id="6" name="Title 2"/>
          <p:cNvSpPr txBox="1">
            <a:spLocks/>
          </p:cNvSpPr>
          <p:nvPr/>
        </p:nvSpPr>
        <p:spPr bwMode="auto">
          <a:xfrm>
            <a:off x="5369829" y="847568"/>
            <a:ext cx="344486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endParaRPr sz="1100" b="1" dirty="0" smtClean="0">
              <a:solidFill>
                <a:schemeClr val="bg1"/>
              </a:solidFill>
              <a:latin typeface="+mj-ea"/>
              <a:ea typeface="+mj-ea"/>
            </a:endParaRPr>
          </a:p>
          <a:p>
            <a:r>
              <a:rPr lang="ja-JP" altLang="en-US" sz="1400" b="1" u="sng" dirty="0" smtClean="0">
                <a:solidFill>
                  <a:schemeClr val="bg1"/>
                </a:solidFill>
                <a:latin typeface="+mj-ea"/>
                <a:ea typeface="+mj-ea"/>
              </a:rPr>
              <a:t>クラウド マネージド ソリューション オファー</a:t>
            </a:r>
            <a:r>
              <a:rPr sz="1400" b="1" u="sng" dirty="0" smtClean="0">
                <a:solidFill>
                  <a:schemeClr val="bg1"/>
                </a:solidFill>
                <a:latin typeface="+mj-ea"/>
                <a:ea typeface="+mj-ea"/>
              </a:rPr>
              <a:t>   </a:t>
            </a:r>
            <a:endParaRPr sz="1400" b="1" u="sng" dirty="0">
              <a:solidFill>
                <a:schemeClr val="bg1"/>
              </a:solidFill>
              <a:latin typeface="+mj-ea"/>
              <a:ea typeface="+mj-ea"/>
            </a:endParaRPr>
          </a:p>
        </p:txBody>
      </p:sp>
      <p:sp>
        <p:nvSpPr>
          <p:cNvPr id="10" name="Title 2"/>
          <p:cNvSpPr txBox="1">
            <a:spLocks/>
          </p:cNvSpPr>
          <p:nvPr/>
        </p:nvSpPr>
        <p:spPr bwMode="auto">
          <a:xfrm>
            <a:off x="986235" y="919077"/>
            <a:ext cx="32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1400" b="1" u="sng" dirty="0" smtClean="0">
                <a:solidFill>
                  <a:schemeClr val="bg1"/>
                </a:solidFill>
                <a:latin typeface="+mj-ea"/>
                <a:ea typeface="+mj-ea"/>
              </a:rPr>
              <a:t>オンプレミス ソリューション オファー</a:t>
            </a:r>
            <a:endParaRPr sz="1400" b="1" u="sng" dirty="0">
              <a:solidFill>
                <a:schemeClr val="bg1"/>
              </a:solidFill>
              <a:latin typeface="+mj-ea"/>
              <a:ea typeface="+mj-ea"/>
            </a:endParaRPr>
          </a:p>
        </p:txBody>
      </p:sp>
      <p:sp>
        <p:nvSpPr>
          <p:cNvPr id="16" name="TextBox 15"/>
          <p:cNvSpPr txBox="1"/>
          <p:nvPr/>
        </p:nvSpPr>
        <p:spPr>
          <a:xfrm>
            <a:off x="-94343" y="3641762"/>
            <a:ext cx="5107777" cy="646331"/>
          </a:xfrm>
          <a:prstGeom prst="rect">
            <a:avLst/>
          </a:prstGeom>
          <a:noFill/>
        </p:spPr>
        <p:txBody>
          <a:bodyPr wrap="square" rtlCol="0">
            <a:spAutoFit/>
          </a:bodyPr>
          <a:lstStyle/>
          <a:p>
            <a:pPr marL="640740" lvl="1" indent="-171450" defTabSz="457200">
              <a:buFont typeface="Arial" panose="020B0604020202020204" pitchFamily="34" charset="0"/>
              <a:buChar char="•"/>
            </a:pPr>
            <a:r>
              <a:rPr lang="en-US" sz="1200" dirty="0">
                <a:solidFill>
                  <a:schemeClr val="bg1"/>
                </a:solidFill>
                <a:latin typeface="+mn-ea"/>
                <a:ea typeface="+mn-ea"/>
                <a:cs typeface="+mn-cs"/>
              </a:rPr>
              <a:t>802.11ac wave </a:t>
            </a:r>
            <a:r>
              <a:rPr lang="en-US" sz="1200" dirty="0" smtClean="0">
                <a:solidFill>
                  <a:schemeClr val="bg1"/>
                </a:solidFill>
                <a:latin typeface="+mn-ea"/>
                <a:ea typeface="+mn-ea"/>
                <a:cs typeface="+mn-cs"/>
              </a:rPr>
              <a:t>2</a:t>
            </a:r>
            <a:r>
              <a:rPr lang="ja-JP" altLang="en-US" sz="1200" dirty="0" smtClean="0">
                <a:solidFill>
                  <a:schemeClr val="bg1"/>
                </a:solidFill>
                <a:latin typeface="+mn-ea"/>
                <a:ea typeface="+mn-ea"/>
                <a:cs typeface="+mn-cs"/>
              </a:rPr>
              <a:t> アクセスポイントを</a:t>
            </a:r>
            <a:r>
              <a:rPr lang="en-US" sz="1200" dirty="0" smtClean="0">
                <a:solidFill>
                  <a:schemeClr val="bg1"/>
                </a:solidFill>
                <a:latin typeface="+mn-ea"/>
                <a:ea typeface="+mn-ea"/>
                <a:cs typeface="+mn-cs"/>
              </a:rPr>
              <a:t>10</a:t>
            </a:r>
            <a:r>
              <a:rPr lang="ja-JP" altLang="en-US" sz="1200" dirty="0" smtClean="0">
                <a:solidFill>
                  <a:schemeClr val="bg1"/>
                </a:solidFill>
                <a:latin typeface="+mn-ea"/>
                <a:ea typeface="+mn-ea"/>
                <a:cs typeface="+mn-cs"/>
              </a:rPr>
              <a:t>台以上ご購入</a:t>
            </a:r>
            <a:r>
              <a:rPr lang="ja-JP" altLang="en-US" sz="1200" dirty="0" smtClean="0">
                <a:solidFill>
                  <a:schemeClr val="bg1"/>
                </a:solidFill>
                <a:latin typeface="+mj-ea"/>
                <a:ea typeface="+mj-ea"/>
                <a:cs typeface="+mn-cs"/>
              </a:rPr>
              <a:t>していただ</a:t>
            </a:r>
            <a:r>
              <a:rPr lang="ja-JP" altLang="en-US" sz="1200" dirty="0" smtClean="0">
                <a:solidFill>
                  <a:schemeClr val="bg1"/>
                </a:solidFill>
                <a:latin typeface="+mn-ea"/>
                <a:ea typeface="+mn-ea"/>
                <a:cs typeface="+mn-cs"/>
              </a:rPr>
              <a:t>くと</a:t>
            </a:r>
            <a:r>
              <a:rPr lang="en-US" sz="1200" dirty="0" smtClean="0">
                <a:solidFill>
                  <a:schemeClr val="bg1"/>
                </a:solidFill>
                <a:latin typeface="+mn-ea"/>
                <a:ea typeface="+mn-ea"/>
                <a:cs typeface="+mn-cs"/>
              </a:rPr>
              <a:t>、</a:t>
            </a:r>
            <a:r>
              <a:rPr lang="en-US" sz="1200" dirty="0" smtClean="0">
                <a:solidFill>
                  <a:srgbClr val="FFFF00"/>
                </a:solidFill>
                <a:latin typeface="+mn-ea"/>
                <a:ea typeface="+mn-ea"/>
                <a:cs typeface="+mn-cs"/>
              </a:rPr>
              <a:t>Catalyst 2960X-24PS-L</a:t>
            </a:r>
            <a:r>
              <a:rPr lang="ja-JP" altLang="en-US" sz="1200" dirty="0" smtClean="0">
                <a:solidFill>
                  <a:srgbClr val="FFFF00"/>
                </a:solidFill>
                <a:latin typeface="+mn-ea"/>
                <a:ea typeface="+mn-ea"/>
                <a:cs typeface="+mn-cs"/>
              </a:rPr>
              <a:t>を</a:t>
            </a:r>
            <a:r>
              <a:rPr lang="en-US" sz="1200" dirty="0" smtClean="0">
                <a:solidFill>
                  <a:srgbClr val="FFFF00"/>
                </a:solidFill>
                <a:latin typeface="+mn-ea"/>
                <a:ea typeface="+mn-ea"/>
                <a:cs typeface="+mn-cs"/>
              </a:rPr>
              <a:t>1</a:t>
            </a:r>
            <a:r>
              <a:rPr lang="ja-JP" altLang="en-US" sz="1200" dirty="0" smtClean="0">
                <a:solidFill>
                  <a:srgbClr val="FFFF00"/>
                </a:solidFill>
                <a:latin typeface="+mn-ea"/>
                <a:ea typeface="+mn-ea"/>
                <a:cs typeface="+mn-cs"/>
              </a:rPr>
              <a:t>台</a:t>
            </a:r>
            <a:r>
              <a:rPr lang="ja-JP" altLang="en-US" sz="1200" dirty="0" smtClean="0">
                <a:solidFill>
                  <a:schemeClr val="bg1"/>
                </a:solidFill>
                <a:latin typeface="+mn-ea"/>
                <a:ea typeface="+mn-ea"/>
                <a:cs typeface="+mn-cs"/>
              </a:rPr>
              <a:t>無料でご提供します</a:t>
            </a:r>
            <a:r>
              <a:rPr lang="en-US" sz="1200" dirty="0" smtClean="0">
                <a:solidFill>
                  <a:schemeClr val="bg1"/>
                </a:solidFill>
                <a:latin typeface="+mn-ea"/>
                <a:ea typeface="+mn-ea"/>
                <a:cs typeface="+mn-cs"/>
              </a:rPr>
              <a:t>。</a:t>
            </a:r>
            <a:br>
              <a:rPr lang="en-US" sz="1200" dirty="0" smtClean="0">
                <a:solidFill>
                  <a:schemeClr val="bg1"/>
                </a:solidFill>
                <a:latin typeface="+mn-ea"/>
                <a:ea typeface="+mn-ea"/>
                <a:cs typeface="+mn-cs"/>
              </a:rPr>
            </a:br>
            <a:r>
              <a:rPr lang="ja-JP" altLang="en-US" sz="1200" dirty="0" smtClean="0">
                <a:solidFill>
                  <a:schemeClr val="bg1"/>
                </a:solidFill>
                <a:latin typeface="+mn-ea"/>
                <a:ea typeface="+mn-ea"/>
                <a:cs typeface="+mn-cs"/>
              </a:rPr>
              <a:t>（</a:t>
            </a:r>
            <a:r>
              <a:rPr lang="en-US" altLang="ja-JP" sz="1200" dirty="0" smtClean="0">
                <a:solidFill>
                  <a:schemeClr val="bg1"/>
                </a:solidFill>
                <a:latin typeface="+mj-ea"/>
              </a:rPr>
              <a:t> </a:t>
            </a:r>
            <a:r>
              <a:rPr lang="en-US" altLang="ja-JP" sz="1200" b="1" dirty="0" smtClean="0">
                <a:solidFill>
                  <a:srgbClr val="FF0000"/>
                </a:solidFill>
                <a:latin typeface="+mj-ea"/>
              </a:rPr>
              <a:t>2017</a:t>
            </a:r>
            <a:r>
              <a:rPr lang="ja-JP" altLang="en-US" sz="1200" b="1" dirty="0" smtClean="0">
                <a:solidFill>
                  <a:srgbClr val="FF0000"/>
                </a:solidFill>
                <a:latin typeface="+mj-ea"/>
              </a:rPr>
              <a:t>年</a:t>
            </a:r>
            <a:r>
              <a:rPr lang="en-US" altLang="ja-JP" sz="1200" b="1" dirty="0" smtClean="0">
                <a:solidFill>
                  <a:srgbClr val="FF0000"/>
                </a:solidFill>
                <a:latin typeface="+mj-ea"/>
              </a:rPr>
              <a:t>1</a:t>
            </a:r>
            <a:r>
              <a:rPr lang="ja-JP" altLang="en-US" sz="1200" b="1" dirty="0" smtClean="0">
                <a:solidFill>
                  <a:srgbClr val="FF0000"/>
                </a:solidFill>
                <a:latin typeface="+mj-ea"/>
              </a:rPr>
              <a:t>月</a:t>
            </a:r>
            <a:r>
              <a:rPr lang="en-US" altLang="ja-JP" sz="1200" b="1" dirty="0" smtClean="0">
                <a:solidFill>
                  <a:srgbClr val="FF0000"/>
                </a:solidFill>
                <a:latin typeface="+mj-ea"/>
              </a:rPr>
              <a:t>27</a:t>
            </a:r>
            <a:r>
              <a:rPr lang="ja-JP" altLang="en-US" sz="1200" b="1" dirty="0" smtClean="0">
                <a:solidFill>
                  <a:srgbClr val="FF0000"/>
                </a:solidFill>
                <a:latin typeface="+mj-ea"/>
              </a:rPr>
              <a:t>日までに延長！</a:t>
            </a:r>
            <a:r>
              <a:rPr lang="ja-JP" altLang="en-US" sz="1200" dirty="0" smtClean="0">
                <a:solidFill>
                  <a:schemeClr val="bg1"/>
                </a:solidFill>
                <a:latin typeface="+mj-ea"/>
              </a:rPr>
              <a:t>各社</a:t>
            </a:r>
            <a:r>
              <a:rPr lang="en-US" altLang="ja-JP" sz="1200" dirty="0" smtClean="0">
                <a:solidFill>
                  <a:schemeClr val="bg1"/>
                </a:solidFill>
                <a:latin typeface="+mn-ea"/>
                <a:ea typeface="+mn-ea"/>
                <a:cs typeface="+mn-cs"/>
              </a:rPr>
              <a:t>1</a:t>
            </a:r>
            <a:r>
              <a:rPr lang="ja-JP" altLang="en-US" sz="1200" dirty="0" smtClean="0">
                <a:solidFill>
                  <a:schemeClr val="bg1"/>
                </a:solidFill>
                <a:latin typeface="+mn-ea"/>
                <a:ea typeface="+mn-ea"/>
                <a:cs typeface="+mn-cs"/>
              </a:rPr>
              <a:t>台までとなります）</a:t>
            </a:r>
            <a:endParaRPr lang="en-US" sz="1200" dirty="0" smtClean="0">
              <a:solidFill>
                <a:schemeClr val="bg1"/>
              </a:solidFill>
              <a:latin typeface="+mn-ea"/>
              <a:ea typeface="+mn-ea"/>
              <a:cs typeface="+mn-cs"/>
            </a:endParaRPr>
          </a:p>
        </p:txBody>
      </p:sp>
      <p:sp>
        <p:nvSpPr>
          <p:cNvPr id="4" name="Rectangle 3"/>
          <p:cNvSpPr/>
          <p:nvPr/>
        </p:nvSpPr>
        <p:spPr>
          <a:xfrm>
            <a:off x="1212837" y="4388172"/>
            <a:ext cx="6852861" cy="646331"/>
          </a:xfrm>
          <a:prstGeom prst="rect">
            <a:avLst/>
          </a:prstGeom>
          <a:noFill/>
        </p:spPr>
        <p:txBody>
          <a:bodyPr wrap="square">
            <a:spAutoFit/>
          </a:bodyPr>
          <a:lstStyle/>
          <a:p>
            <a:pPr defTabSz="457200"/>
            <a:r>
              <a:rPr lang="ja-JP" altLang="en-US" sz="1200" b="1" u="sng" dirty="0" smtClean="0">
                <a:solidFill>
                  <a:schemeClr val="bg1"/>
                </a:solidFill>
                <a:latin typeface="+mj-ea"/>
                <a:ea typeface="+mj-ea"/>
              </a:rPr>
              <a:t>セキュリティ </a:t>
            </a:r>
            <a:r>
              <a:rPr lang="ja-JP" altLang="en-US" sz="1200" b="1" u="sng" dirty="0">
                <a:solidFill>
                  <a:schemeClr val="bg1"/>
                </a:solidFill>
                <a:latin typeface="+mj-ea"/>
                <a:ea typeface="+mj-ea"/>
              </a:rPr>
              <a:t>ソリューション </a:t>
            </a:r>
            <a:r>
              <a:rPr lang="ja-JP" altLang="en-US" sz="1200" b="1" u="sng" dirty="0" smtClean="0">
                <a:solidFill>
                  <a:schemeClr val="bg1"/>
                </a:solidFill>
                <a:latin typeface="+mj-ea"/>
                <a:ea typeface="+mj-ea"/>
              </a:rPr>
              <a:t>オファー</a:t>
            </a:r>
            <a:endParaRPr lang="en-US" sz="1200" dirty="0" smtClean="0">
              <a:solidFill>
                <a:schemeClr val="bg1"/>
              </a:solidFill>
              <a:latin typeface="+mj-ea"/>
              <a:ea typeface="+mj-ea"/>
            </a:endParaRPr>
          </a:p>
          <a:p>
            <a:pPr defTabSz="457200"/>
            <a:r>
              <a:rPr lang="en-US" sz="1200" dirty="0" smtClean="0">
                <a:solidFill>
                  <a:schemeClr val="bg1"/>
                </a:solidFill>
                <a:latin typeface="+mj-ea"/>
                <a:ea typeface="+mj-ea"/>
              </a:rPr>
              <a:t>Advanced </a:t>
            </a:r>
            <a:r>
              <a:rPr lang="en-US" sz="1200" dirty="0">
                <a:solidFill>
                  <a:schemeClr val="bg1"/>
                </a:solidFill>
                <a:latin typeface="+mj-ea"/>
                <a:ea typeface="+mj-ea"/>
              </a:rPr>
              <a:t>Malware Protection (AMP) </a:t>
            </a:r>
            <a:r>
              <a:rPr lang="ja-JP" altLang="en-US" sz="1200" dirty="0" smtClean="0">
                <a:solidFill>
                  <a:schemeClr val="bg1"/>
                </a:solidFill>
                <a:latin typeface="+mj-ea"/>
                <a:ea typeface="+mj-ea"/>
              </a:rPr>
              <a:t>オファー</a:t>
            </a:r>
            <a:r>
              <a:rPr lang="en-US" sz="1200" dirty="0" smtClean="0">
                <a:solidFill>
                  <a:schemeClr val="bg1"/>
                </a:solidFill>
                <a:latin typeface="+mj-ea"/>
                <a:ea typeface="+mj-ea"/>
              </a:rPr>
              <a:t>: 80</a:t>
            </a:r>
            <a:r>
              <a:rPr lang="ja-JP" altLang="en-US" sz="1200" dirty="0" smtClean="0">
                <a:solidFill>
                  <a:schemeClr val="bg1"/>
                </a:solidFill>
                <a:latin typeface="+mj-ea"/>
                <a:ea typeface="+mj-ea"/>
              </a:rPr>
              <a:t>の</a:t>
            </a:r>
            <a:r>
              <a:rPr lang="en-US" sz="1200" dirty="0" smtClean="0">
                <a:solidFill>
                  <a:schemeClr val="bg1"/>
                </a:solidFill>
                <a:latin typeface="+mj-ea"/>
                <a:ea typeface="+mj-ea"/>
              </a:rPr>
              <a:t> Cisco AMP Endpoint </a:t>
            </a:r>
            <a:r>
              <a:rPr lang="ja-JP" altLang="en-US" sz="1200" dirty="0" smtClean="0">
                <a:solidFill>
                  <a:schemeClr val="bg1"/>
                </a:solidFill>
                <a:latin typeface="+mj-ea"/>
                <a:ea typeface="+mj-ea"/>
              </a:rPr>
              <a:t>ライセンスをご購入いただくと、</a:t>
            </a:r>
            <a:r>
              <a:rPr lang="en-US" sz="1200" dirty="0" smtClean="0">
                <a:solidFill>
                  <a:schemeClr val="bg1"/>
                </a:solidFill>
                <a:latin typeface="+mj-ea"/>
                <a:ea typeface="+mj-ea"/>
              </a:rPr>
              <a:t> </a:t>
            </a:r>
            <a:r>
              <a:rPr lang="en-US" sz="1200" dirty="0" smtClean="0">
                <a:solidFill>
                  <a:srgbClr val="FFFF00"/>
                </a:solidFill>
                <a:latin typeface="+mj-ea"/>
                <a:ea typeface="+mj-ea"/>
              </a:rPr>
              <a:t>20</a:t>
            </a:r>
            <a:r>
              <a:rPr lang="ja-JP" altLang="en-US" sz="1200" dirty="0" smtClean="0">
                <a:solidFill>
                  <a:srgbClr val="FFFF00"/>
                </a:solidFill>
                <a:latin typeface="+mj-ea"/>
                <a:ea typeface="+mj-ea"/>
              </a:rPr>
              <a:t>のボーナスライセンス</a:t>
            </a:r>
            <a:r>
              <a:rPr lang="ja-JP" altLang="en-US" sz="1200" dirty="0" smtClean="0">
                <a:solidFill>
                  <a:schemeClr val="bg1"/>
                </a:solidFill>
                <a:latin typeface="+mj-ea"/>
                <a:ea typeface="+mj-ea"/>
              </a:rPr>
              <a:t>をご提供します。</a:t>
            </a:r>
            <a:r>
              <a:rPr lang="en-US" sz="1200" dirty="0" smtClean="0">
                <a:solidFill>
                  <a:schemeClr val="bg1"/>
                </a:solidFill>
                <a:latin typeface="+mj-ea"/>
                <a:ea typeface="+mj-ea"/>
              </a:rPr>
              <a:t>(</a:t>
            </a:r>
            <a:r>
              <a:rPr lang="ja-JP" altLang="en-US" sz="1200" dirty="0" smtClean="0">
                <a:solidFill>
                  <a:schemeClr val="bg1"/>
                </a:solidFill>
                <a:latin typeface="+mj-ea"/>
                <a:ea typeface="+mj-ea"/>
              </a:rPr>
              <a:t>合計</a:t>
            </a:r>
            <a:r>
              <a:rPr lang="en-US" altLang="ja-JP" sz="1200" dirty="0" smtClean="0">
                <a:solidFill>
                  <a:schemeClr val="bg1"/>
                </a:solidFill>
                <a:latin typeface="+mj-ea"/>
                <a:ea typeface="+mj-ea"/>
              </a:rPr>
              <a:t>100</a:t>
            </a:r>
            <a:r>
              <a:rPr lang="ja-JP" altLang="en-US" sz="1200" dirty="0" smtClean="0">
                <a:solidFill>
                  <a:schemeClr val="bg1"/>
                </a:solidFill>
                <a:latin typeface="+mj-ea"/>
                <a:ea typeface="+mj-ea"/>
              </a:rPr>
              <a:t>ライセンス</a:t>
            </a:r>
            <a:r>
              <a:rPr lang="en-US" sz="1200" dirty="0" smtClean="0">
                <a:solidFill>
                  <a:schemeClr val="bg1"/>
                </a:solidFill>
                <a:latin typeface="+mj-ea"/>
                <a:ea typeface="+mj-ea"/>
              </a:rPr>
              <a:t>)</a:t>
            </a:r>
            <a:endParaRPr lang="en-US" sz="1050" dirty="0">
              <a:solidFill>
                <a:schemeClr val="bg1"/>
              </a:solidFill>
              <a:latin typeface="+mj-ea"/>
              <a:ea typeface="+mj-ea"/>
              <a:cs typeface="Calibri" panose="020F0502020204030204" pitchFamily="34" charset="0"/>
            </a:endParaRPr>
          </a:p>
        </p:txBody>
      </p:sp>
      <p:sp>
        <p:nvSpPr>
          <p:cNvPr id="23" name="TextBox 22"/>
          <p:cNvSpPr txBox="1"/>
          <p:nvPr/>
        </p:nvSpPr>
        <p:spPr>
          <a:xfrm>
            <a:off x="-94343" y="1587849"/>
            <a:ext cx="5310398" cy="1831271"/>
          </a:xfrm>
          <a:prstGeom prst="rect">
            <a:avLst/>
          </a:prstGeom>
          <a:noFill/>
        </p:spPr>
        <p:txBody>
          <a:bodyPr wrap="square" rtlCol="0">
            <a:spAutoFit/>
          </a:bodyPr>
          <a:lstStyle/>
          <a:p>
            <a:pPr marL="457200" lvl="1" defTabSz="457200"/>
            <a:endParaRPr lang="en-US" sz="1100" dirty="0" smtClean="0">
              <a:solidFill>
                <a:schemeClr val="bg1"/>
              </a:solidFill>
              <a:latin typeface="+mj-ea"/>
              <a:ea typeface="+mj-ea"/>
              <a:cs typeface="+mn-cs"/>
            </a:endParaRPr>
          </a:p>
          <a:p>
            <a:pPr marL="628650" lvl="1" indent="-171450" defTabSz="457200">
              <a:buFont typeface="Arial" panose="020B0604020202020204" pitchFamily="34" charset="0"/>
              <a:buChar char="•"/>
            </a:pPr>
            <a:r>
              <a:rPr lang="ja-JP" altLang="en-US" sz="1200" dirty="0" smtClean="0">
                <a:solidFill>
                  <a:schemeClr val="bg1"/>
                </a:solidFill>
                <a:latin typeface="+mj-ea"/>
                <a:ea typeface="+mj-ea"/>
                <a:cs typeface="+mn-cs"/>
              </a:rPr>
              <a:t>下記のワイヤレス コントローラをご購入いただくと、</a:t>
            </a:r>
            <a:r>
              <a:rPr lang="ja-JP" altLang="en-US" sz="1200" dirty="0" smtClean="0">
                <a:solidFill>
                  <a:srgbClr val="FFFF00"/>
                </a:solidFill>
                <a:latin typeface="+mj-ea"/>
                <a:ea typeface="+mj-ea"/>
                <a:cs typeface="+mn-cs"/>
              </a:rPr>
              <a:t>アクセスポイントのライセンス</a:t>
            </a:r>
            <a:r>
              <a:rPr lang="ja-JP" altLang="en-US" sz="1200" dirty="0" smtClean="0">
                <a:solidFill>
                  <a:schemeClr val="bg1"/>
                </a:solidFill>
                <a:latin typeface="+mj-ea"/>
                <a:ea typeface="+mj-ea"/>
                <a:cs typeface="+mn-cs"/>
              </a:rPr>
              <a:t>を無料でご提供します。（</a:t>
            </a:r>
            <a:r>
              <a:rPr lang="en-US" altLang="ja-JP" sz="1200" dirty="0" smtClean="0">
                <a:solidFill>
                  <a:schemeClr val="bg1"/>
                </a:solidFill>
                <a:latin typeface="+mj-ea"/>
                <a:ea typeface="+mj-ea"/>
                <a:cs typeface="+mn-cs"/>
              </a:rPr>
              <a:t>2017</a:t>
            </a:r>
            <a:r>
              <a:rPr lang="ja-JP" altLang="en-US" sz="1200" dirty="0" smtClean="0">
                <a:solidFill>
                  <a:schemeClr val="bg1"/>
                </a:solidFill>
                <a:latin typeface="+mj-ea"/>
                <a:ea typeface="+mj-ea"/>
                <a:cs typeface="+mn-cs"/>
              </a:rPr>
              <a:t>年</a:t>
            </a:r>
            <a:r>
              <a:rPr lang="en-US" altLang="ja-JP" sz="1200" dirty="0" smtClean="0">
                <a:solidFill>
                  <a:schemeClr val="bg1"/>
                </a:solidFill>
                <a:latin typeface="+mj-ea"/>
                <a:ea typeface="+mj-ea"/>
                <a:cs typeface="+mn-cs"/>
              </a:rPr>
              <a:t>1</a:t>
            </a:r>
            <a:r>
              <a:rPr lang="ja-JP" altLang="en-US" sz="1200" dirty="0" smtClean="0">
                <a:solidFill>
                  <a:schemeClr val="bg1"/>
                </a:solidFill>
                <a:latin typeface="+mj-ea"/>
                <a:ea typeface="+mj-ea"/>
                <a:cs typeface="+mn-cs"/>
              </a:rPr>
              <a:t>月</a:t>
            </a:r>
            <a:r>
              <a:rPr lang="en-US" altLang="ja-JP" sz="1200" dirty="0" smtClean="0">
                <a:solidFill>
                  <a:schemeClr val="bg1"/>
                </a:solidFill>
                <a:latin typeface="+mj-ea"/>
                <a:ea typeface="+mj-ea"/>
                <a:cs typeface="+mn-cs"/>
              </a:rPr>
              <a:t>27</a:t>
            </a:r>
            <a:r>
              <a:rPr lang="ja-JP" altLang="en-US" sz="1200" dirty="0" smtClean="0">
                <a:solidFill>
                  <a:schemeClr val="bg1"/>
                </a:solidFill>
                <a:latin typeface="+mj-ea"/>
                <a:ea typeface="+mj-ea"/>
                <a:cs typeface="+mn-cs"/>
              </a:rPr>
              <a:t>日まで！）</a:t>
            </a:r>
            <a:endParaRPr lang="en-US" altLang="ja-JP" sz="1200" dirty="0" smtClean="0">
              <a:solidFill>
                <a:schemeClr val="bg1"/>
              </a:solidFill>
              <a:latin typeface="+mj-ea"/>
              <a:ea typeface="+mj-ea"/>
              <a:cs typeface="+mn-cs"/>
            </a:endParaRPr>
          </a:p>
          <a:p>
            <a:pPr marL="1097941" lvl="2" indent="-171450" defTabSz="457200">
              <a:buFont typeface="Wingdings" charset="2"/>
              <a:buChar char="Ø"/>
            </a:pPr>
            <a:r>
              <a:rPr lang="en-US" altLang="ja-JP" sz="1050" dirty="0" smtClean="0">
                <a:solidFill>
                  <a:schemeClr val="bg1"/>
                </a:solidFill>
                <a:latin typeface="+mj-lt"/>
                <a:ea typeface="+mj-ea"/>
                <a:cs typeface="+mn-cs"/>
              </a:rPr>
              <a:t>WLC5520</a:t>
            </a:r>
            <a:r>
              <a:rPr lang="ja-JP" altLang="en-US" sz="1050" dirty="0" smtClean="0">
                <a:solidFill>
                  <a:schemeClr val="bg1"/>
                </a:solidFill>
                <a:latin typeface="+mj-ea"/>
                <a:ea typeface="+mj-ea"/>
                <a:cs typeface="+mn-cs"/>
              </a:rPr>
              <a:t>は</a:t>
            </a:r>
            <a:r>
              <a:rPr lang="en-US" altLang="ja-JP" sz="1050" dirty="0">
                <a:solidFill>
                  <a:schemeClr val="bg1"/>
                </a:solidFill>
                <a:latin typeface="+mj-ea"/>
                <a:ea typeface="+mj-ea"/>
              </a:rPr>
              <a:t>100</a:t>
            </a:r>
            <a:r>
              <a:rPr lang="ja-JP" altLang="en-US" sz="1050" dirty="0" smtClean="0">
                <a:solidFill>
                  <a:schemeClr val="bg1"/>
                </a:solidFill>
                <a:latin typeface="+mj-ea"/>
                <a:ea typeface="+mj-ea"/>
              </a:rPr>
              <a:t>アクセスポイント </a:t>
            </a:r>
            <a:r>
              <a:rPr lang="en-US" altLang="ja-JP" sz="1050" dirty="0" smtClean="0">
                <a:solidFill>
                  <a:schemeClr val="bg1"/>
                </a:solidFill>
              </a:rPr>
              <a:t>(PROMOCT5520-100-K9</a:t>
            </a:r>
            <a:r>
              <a:rPr lang="ja-JP" altLang="en-US" sz="1050" dirty="0" smtClean="0">
                <a:solidFill>
                  <a:schemeClr val="bg1"/>
                </a:solidFill>
              </a:rPr>
              <a:t>相当</a:t>
            </a:r>
            <a:r>
              <a:rPr lang="en-US" altLang="ja-JP" sz="1050" dirty="0" smtClean="0">
                <a:solidFill>
                  <a:schemeClr val="bg1"/>
                </a:solidFill>
              </a:rPr>
              <a:t>)</a:t>
            </a:r>
            <a:endParaRPr lang="en-US" altLang="ja-JP" sz="1050" dirty="0" smtClean="0">
              <a:solidFill>
                <a:schemeClr val="bg1"/>
              </a:solidFill>
              <a:latin typeface="+mj-ea"/>
              <a:ea typeface="+mj-ea"/>
              <a:cs typeface="+mn-cs"/>
            </a:endParaRPr>
          </a:p>
          <a:p>
            <a:pPr marL="1097941" lvl="2" indent="-171450" defTabSz="457200">
              <a:buFont typeface="Wingdings" charset="2"/>
              <a:buChar char="Ø"/>
            </a:pPr>
            <a:r>
              <a:rPr lang="en-US" altLang="ja-JP" sz="1050" dirty="0" smtClean="0">
                <a:solidFill>
                  <a:schemeClr val="bg1"/>
                </a:solidFill>
                <a:latin typeface="+mj-lt"/>
                <a:ea typeface="+mj-ea"/>
                <a:cs typeface="+mn-cs"/>
              </a:rPr>
              <a:t>WLC8540</a:t>
            </a:r>
            <a:r>
              <a:rPr lang="ja-JP" altLang="en-US" sz="1050" dirty="0" smtClean="0">
                <a:solidFill>
                  <a:schemeClr val="bg1"/>
                </a:solidFill>
                <a:latin typeface="+mj-ea"/>
                <a:ea typeface="+mj-ea"/>
                <a:cs typeface="+mn-cs"/>
              </a:rPr>
              <a:t>は</a:t>
            </a:r>
            <a:r>
              <a:rPr lang="en-US" altLang="ja-JP" sz="1050" dirty="0" smtClean="0">
                <a:solidFill>
                  <a:schemeClr val="bg1"/>
                </a:solidFill>
                <a:latin typeface="+mj-ea"/>
                <a:ea typeface="+mj-ea"/>
                <a:cs typeface="+mn-cs"/>
              </a:rPr>
              <a:t>3</a:t>
            </a:r>
            <a:r>
              <a:rPr lang="en-US" altLang="ja-JP" sz="1050" dirty="0" smtClean="0">
                <a:solidFill>
                  <a:schemeClr val="bg1"/>
                </a:solidFill>
                <a:latin typeface="+mj-ea"/>
                <a:ea typeface="+mj-ea"/>
              </a:rPr>
              <a:t>00</a:t>
            </a:r>
            <a:r>
              <a:rPr lang="ja-JP" altLang="en-US" sz="1050" dirty="0" smtClean="0">
                <a:solidFill>
                  <a:schemeClr val="bg1"/>
                </a:solidFill>
                <a:latin typeface="+mj-ea"/>
                <a:ea typeface="+mj-ea"/>
              </a:rPr>
              <a:t>アクセスポイント </a:t>
            </a:r>
            <a:r>
              <a:rPr lang="en-US" altLang="ja-JP" sz="1050" dirty="0" smtClean="0">
                <a:solidFill>
                  <a:schemeClr val="bg1"/>
                </a:solidFill>
              </a:rPr>
              <a:t>(</a:t>
            </a:r>
            <a:r>
              <a:rPr lang="ro-RO" altLang="ja-JP" sz="1050" dirty="0" smtClean="0">
                <a:solidFill>
                  <a:schemeClr val="bg1"/>
                </a:solidFill>
              </a:rPr>
              <a:t>PROMOCT8540-300-K9</a:t>
            </a:r>
            <a:r>
              <a:rPr lang="ja-JP" altLang="en-US" sz="1050" dirty="0" smtClean="0">
                <a:solidFill>
                  <a:schemeClr val="bg1"/>
                </a:solidFill>
              </a:rPr>
              <a:t>相当</a:t>
            </a:r>
            <a:r>
              <a:rPr lang="ro-RO" altLang="ja-JP" sz="1050" dirty="0" smtClean="0">
                <a:solidFill>
                  <a:schemeClr val="bg1"/>
                </a:solidFill>
              </a:rPr>
              <a:t>)</a:t>
            </a:r>
            <a:endParaRPr lang="en-US" altLang="ja-JP" sz="1050" dirty="0" smtClean="0">
              <a:solidFill>
                <a:schemeClr val="bg1"/>
              </a:solidFill>
              <a:latin typeface="+mj-ea"/>
              <a:ea typeface="+mj-ea"/>
            </a:endParaRPr>
          </a:p>
          <a:p>
            <a:pPr marL="1097941" lvl="2" indent="-171450" defTabSz="457200">
              <a:buFont typeface="Wingdings" charset="2"/>
              <a:buChar char="Ø"/>
            </a:pPr>
            <a:endParaRPr lang="en-US" altLang="ja-JP" sz="1050" dirty="0" smtClean="0">
              <a:solidFill>
                <a:schemeClr val="bg1"/>
              </a:solidFill>
              <a:latin typeface="+mj-ea"/>
              <a:ea typeface="+mj-ea"/>
              <a:cs typeface="+mn-cs"/>
            </a:endParaRPr>
          </a:p>
          <a:p>
            <a:pPr marL="628650" lvl="1" indent="-171450" defTabSz="457200">
              <a:buFont typeface="Arial" panose="020B0604020202020204" pitchFamily="34" charset="0"/>
              <a:buChar char="•"/>
            </a:pPr>
            <a:r>
              <a:rPr lang="en-US" sz="1200" dirty="0" smtClean="0">
                <a:solidFill>
                  <a:schemeClr val="bg1"/>
                </a:solidFill>
                <a:latin typeface="+mj-ea"/>
                <a:ea typeface="+mj-ea"/>
              </a:rPr>
              <a:t>2</a:t>
            </a:r>
            <a:r>
              <a:rPr lang="ja-JP" altLang="en-US" sz="1200" dirty="0" smtClean="0">
                <a:solidFill>
                  <a:schemeClr val="bg1"/>
                </a:solidFill>
                <a:latin typeface="+mj-ea"/>
                <a:ea typeface="+mj-ea"/>
              </a:rPr>
              <a:t>台の</a:t>
            </a:r>
            <a:r>
              <a:rPr lang="en-US" sz="1200" dirty="0" smtClean="0">
                <a:solidFill>
                  <a:schemeClr val="bg1"/>
                </a:solidFill>
                <a:latin typeface="+mj-ea"/>
                <a:ea typeface="+mj-ea"/>
              </a:rPr>
              <a:t>Cisco 802.11ac Wave1</a:t>
            </a:r>
            <a:r>
              <a:rPr lang="ja-JP" altLang="en-US" sz="1200" dirty="0" smtClean="0">
                <a:solidFill>
                  <a:schemeClr val="bg1"/>
                </a:solidFill>
                <a:latin typeface="+mj-ea"/>
                <a:ea typeface="+mj-ea"/>
              </a:rPr>
              <a:t>アクセスポイント（</a:t>
            </a:r>
            <a:r>
              <a:rPr lang="en-US" altLang="ja-JP" sz="1200" dirty="0" smtClean="0">
                <a:solidFill>
                  <a:schemeClr val="bg1"/>
                </a:solidFill>
                <a:latin typeface="+mj-ea"/>
                <a:ea typeface="+mj-ea"/>
              </a:rPr>
              <a:t>AP1702I</a:t>
            </a:r>
            <a:r>
              <a:rPr lang="ja-JP" altLang="en-US" sz="1200" dirty="0" smtClean="0">
                <a:solidFill>
                  <a:schemeClr val="bg1"/>
                </a:solidFill>
                <a:latin typeface="+mj-ea"/>
                <a:ea typeface="+mj-ea"/>
              </a:rPr>
              <a:t> </a:t>
            </a:r>
            <a:r>
              <a:rPr lang="en-US" altLang="ja-JP" sz="1200" dirty="0" smtClean="0">
                <a:solidFill>
                  <a:schemeClr val="bg1"/>
                </a:solidFill>
                <a:latin typeface="+mj-ea"/>
                <a:ea typeface="+mj-ea"/>
              </a:rPr>
              <a:t>/</a:t>
            </a:r>
            <a:r>
              <a:rPr lang="ja-JP" altLang="en-US" sz="1200" dirty="0" smtClean="0">
                <a:solidFill>
                  <a:schemeClr val="bg1"/>
                </a:solidFill>
                <a:latin typeface="+mj-ea"/>
                <a:ea typeface="+mj-ea"/>
              </a:rPr>
              <a:t> </a:t>
            </a:r>
            <a:r>
              <a:rPr lang="en-US" altLang="ja-JP" sz="1200" dirty="0" smtClean="0">
                <a:solidFill>
                  <a:schemeClr val="bg1"/>
                </a:solidFill>
                <a:latin typeface="+mj-ea"/>
                <a:ea typeface="+mj-ea"/>
              </a:rPr>
              <a:t>AP2702I</a:t>
            </a:r>
            <a:r>
              <a:rPr lang="ja-JP" altLang="en-US" sz="1200" dirty="0" smtClean="0">
                <a:solidFill>
                  <a:schemeClr val="bg1"/>
                </a:solidFill>
                <a:latin typeface="+mj-ea"/>
                <a:ea typeface="+mj-ea"/>
              </a:rPr>
              <a:t>）をご購入いただくと、</a:t>
            </a:r>
            <a:r>
              <a:rPr lang="en-US" altLang="ja-JP" sz="1200" dirty="0">
                <a:solidFill>
                  <a:schemeClr val="bg1"/>
                </a:solidFill>
                <a:latin typeface="+mj-ea"/>
                <a:ea typeface="+mj-ea"/>
              </a:rPr>
              <a:t> </a:t>
            </a:r>
            <a:r>
              <a:rPr lang="ja-JP" altLang="en-US" sz="1200" dirty="0" smtClean="0">
                <a:solidFill>
                  <a:srgbClr val="FFFF00"/>
                </a:solidFill>
                <a:latin typeface="+mj-ea"/>
                <a:ea typeface="+mj-ea"/>
              </a:rPr>
              <a:t>ワイヤレス コントローラ </a:t>
            </a:r>
            <a:r>
              <a:rPr lang="en-US" altLang="ja-JP" sz="1200" dirty="0" smtClean="0">
                <a:solidFill>
                  <a:srgbClr val="FFFF00"/>
                </a:solidFill>
                <a:latin typeface="+mj-ea"/>
                <a:ea typeface="+mj-ea"/>
              </a:rPr>
              <a:t>CT2504</a:t>
            </a:r>
            <a:r>
              <a:rPr lang="ja-JP" altLang="en-US" sz="1200" dirty="0" smtClean="0">
                <a:solidFill>
                  <a:srgbClr val="FFFF00"/>
                </a:solidFill>
                <a:latin typeface="+mj-ea"/>
                <a:ea typeface="+mj-ea"/>
              </a:rPr>
              <a:t>と</a:t>
            </a:r>
            <a:r>
              <a:rPr lang="en-US" altLang="ja-JP" sz="1200" dirty="0" smtClean="0">
                <a:solidFill>
                  <a:srgbClr val="FFFF00"/>
                </a:solidFill>
                <a:latin typeface="+mj-ea"/>
                <a:ea typeface="+mj-ea"/>
              </a:rPr>
              <a:t>25</a:t>
            </a:r>
            <a:r>
              <a:rPr lang="ja-JP" altLang="en-US" sz="1200" dirty="0" smtClean="0">
                <a:solidFill>
                  <a:srgbClr val="FFFF00"/>
                </a:solidFill>
                <a:latin typeface="+mj-ea"/>
                <a:ea typeface="+mj-ea"/>
              </a:rPr>
              <a:t>台分のアクセスポイントライセンス</a:t>
            </a:r>
            <a:r>
              <a:rPr lang="ja-JP" altLang="en-US" sz="1200" dirty="0" smtClean="0">
                <a:solidFill>
                  <a:schemeClr val="bg1"/>
                </a:solidFill>
                <a:latin typeface="+mj-ea"/>
                <a:ea typeface="+mj-ea"/>
              </a:rPr>
              <a:t>を無料でご提供します。（</a:t>
            </a:r>
            <a:r>
              <a:rPr lang="en-US" altLang="ja-JP" sz="1200" dirty="0">
                <a:solidFill>
                  <a:schemeClr val="bg1"/>
                </a:solidFill>
                <a:latin typeface="+mj-ea"/>
                <a:ea typeface="+mj-ea"/>
              </a:rPr>
              <a:t>2017</a:t>
            </a:r>
            <a:r>
              <a:rPr lang="ja-JP" altLang="en-US" sz="1200" dirty="0">
                <a:solidFill>
                  <a:schemeClr val="bg1"/>
                </a:solidFill>
                <a:latin typeface="+mj-ea"/>
                <a:ea typeface="+mj-ea"/>
              </a:rPr>
              <a:t>年</a:t>
            </a:r>
            <a:r>
              <a:rPr lang="en-US" altLang="ja-JP" sz="1200" dirty="0">
                <a:solidFill>
                  <a:schemeClr val="bg1"/>
                </a:solidFill>
                <a:latin typeface="+mj-ea"/>
                <a:ea typeface="+mj-ea"/>
              </a:rPr>
              <a:t>1</a:t>
            </a:r>
            <a:r>
              <a:rPr lang="ja-JP" altLang="en-US" sz="1200" dirty="0" smtClean="0">
                <a:solidFill>
                  <a:schemeClr val="bg1"/>
                </a:solidFill>
                <a:latin typeface="+mj-ea"/>
                <a:ea typeface="+mj-ea"/>
              </a:rPr>
              <a:t>月</a:t>
            </a:r>
            <a:r>
              <a:rPr lang="en-US" altLang="ja-JP" sz="1200" dirty="0" smtClean="0">
                <a:solidFill>
                  <a:schemeClr val="bg1"/>
                </a:solidFill>
                <a:latin typeface="+mj-ea"/>
                <a:ea typeface="+mj-ea"/>
              </a:rPr>
              <a:t>27</a:t>
            </a:r>
            <a:r>
              <a:rPr lang="ja-JP" altLang="en-US" sz="1200" dirty="0" smtClean="0">
                <a:solidFill>
                  <a:schemeClr val="bg1"/>
                </a:solidFill>
                <a:latin typeface="+mj-ea"/>
                <a:ea typeface="+mj-ea"/>
              </a:rPr>
              <a:t>日</a:t>
            </a:r>
            <a:r>
              <a:rPr lang="ja-JP" altLang="en-US" sz="1200" dirty="0">
                <a:solidFill>
                  <a:schemeClr val="bg1"/>
                </a:solidFill>
                <a:latin typeface="+mj-ea"/>
                <a:ea typeface="+mj-ea"/>
              </a:rPr>
              <a:t>まで！</a:t>
            </a:r>
            <a:r>
              <a:rPr lang="ja-JP" altLang="en-US" sz="1200" dirty="0" smtClean="0">
                <a:solidFill>
                  <a:schemeClr val="bg1"/>
                </a:solidFill>
                <a:latin typeface="+mj-ea"/>
                <a:ea typeface="+mj-ea"/>
              </a:rPr>
              <a:t>）</a:t>
            </a:r>
            <a:endParaRPr lang="en-US" sz="1200" b="1" dirty="0" smtClean="0">
              <a:solidFill>
                <a:schemeClr val="bg1"/>
              </a:solidFill>
              <a:latin typeface="+mj-ea"/>
              <a:ea typeface="+mj-ea"/>
              <a:cs typeface="+mn-cs"/>
            </a:endParaRPr>
          </a:p>
          <a:p>
            <a:pPr marL="628650" lvl="1" indent="-171450" defTabSz="457200">
              <a:buFont typeface="Arial" panose="020B0604020202020204" pitchFamily="34" charset="0"/>
              <a:buChar char="•"/>
            </a:pPr>
            <a:endParaRPr lang="en-US" sz="1050" b="1" dirty="0">
              <a:solidFill>
                <a:schemeClr val="bg1"/>
              </a:solidFill>
              <a:latin typeface="+mj-ea"/>
              <a:ea typeface="+mj-ea"/>
              <a:cs typeface="+mn-cs"/>
            </a:endParaRPr>
          </a:p>
        </p:txBody>
      </p:sp>
      <p:sp>
        <p:nvSpPr>
          <p:cNvPr id="39" name="Rectangle 38"/>
          <p:cNvSpPr/>
          <p:nvPr/>
        </p:nvSpPr>
        <p:spPr>
          <a:xfrm>
            <a:off x="76119" y="1425039"/>
            <a:ext cx="4488040" cy="354337"/>
          </a:xfrm>
          <a:prstGeom prst="rect">
            <a:avLst/>
          </a:prstGeom>
          <a:gradFill flip="none" rotWithShape="1">
            <a:gsLst>
              <a:gs pos="70000">
                <a:srgbClr val="4F5169">
                  <a:alpha val="59000"/>
                </a:srgbClr>
              </a:gs>
              <a:gs pos="22000">
                <a:schemeClr val="accent1">
                  <a:alpha val="87000"/>
                </a:schemeClr>
              </a:gs>
              <a:gs pos="100000">
                <a:srgbClr val="FFFFFF">
                  <a:alpha val="0"/>
                </a:srgb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atin typeface="+mj-ea"/>
              <a:ea typeface="+mj-ea"/>
            </a:endParaRPr>
          </a:p>
        </p:txBody>
      </p:sp>
      <p:sp>
        <p:nvSpPr>
          <p:cNvPr id="29" name="Rectangle 28"/>
          <p:cNvSpPr/>
          <p:nvPr/>
        </p:nvSpPr>
        <p:spPr>
          <a:xfrm>
            <a:off x="284865" y="1479395"/>
            <a:ext cx="3622901" cy="3198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ja-JP" altLang="en-US" sz="1400" b="1" u="sng" dirty="0" smtClean="0">
                <a:solidFill>
                  <a:srgbClr val="FFFFFF"/>
                </a:solidFill>
                <a:latin typeface="+mj-ea"/>
                <a:ea typeface="+mj-ea"/>
              </a:rPr>
              <a:t>コントローラ ベース オファー</a:t>
            </a:r>
            <a:endParaRPr lang="en-US" sz="1400" b="1" u="sng" dirty="0" smtClean="0">
              <a:solidFill>
                <a:srgbClr val="FFFFFF"/>
              </a:solidFill>
              <a:latin typeface="+mj-ea"/>
              <a:ea typeface="+mj-ea"/>
            </a:endParaRPr>
          </a:p>
        </p:txBody>
      </p:sp>
      <p:sp>
        <p:nvSpPr>
          <p:cNvPr id="40" name="Rectangle 39"/>
          <p:cNvSpPr/>
          <p:nvPr/>
        </p:nvSpPr>
        <p:spPr>
          <a:xfrm>
            <a:off x="74963" y="3283904"/>
            <a:ext cx="4489195" cy="354337"/>
          </a:xfrm>
          <a:prstGeom prst="rect">
            <a:avLst/>
          </a:prstGeom>
          <a:gradFill flip="none" rotWithShape="1">
            <a:gsLst>
              <a:gs pos="70000">
                <a:srgbClr val="4F5169">
                  <a:alpha val="59000"/>
                </a:srgbClr>
              </a:gs>
              <a:gs pos="22000">
                <a:schemeClr val="accent1">
                  <a:alpha val="87000"/>
                </a:schemeClr>
              </a:gs>
              <a:gs pos="100000">
                <a:srgbClr val="FFFFFF">
                  <a:alpha val="0"/>
                </a:srgb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ea"/>
              <a:ea typeface="+mj-ea"/>
            </a:endParaRPr>
          </a:p>
        </p:txBody>
      </p:sp>
      <p:sp>
        <p:nvSpPr>
          <p:cNvPr id="24" name="Rectangle 23"/>
          <p:cNvSpPr/>
          <p:nvPr/>
        </p:nvSpPr>
        <p:spPr>
          <a:xfrm>
            <a:off x="284865" y="3318754"/>
            <a:ext cx="3717791" cy="3198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ja-JP" altLang="en-US" sz="1400" b="1" u="sng" dirty="0" smtClean="0">
                <a:solidFill>
                  <a:srgbClr val="FFFFFF"/>
                </a:solidFill>
                <a:latin typeface="+mj-ea"/>
                <a:ea typeface="+mj-ea"/>
              </a:rPr>
              <a:t>モビリティ エクスプレス オファー</a:t>
            </a:r>
            <a:r>
              <a:rPr lang="en-US" sz="1400" b="1" u="sng" dirty="0" smtClean="0">
                <a:solidFill>
                  <a:srgbClr val="FFFFFF"/>
                </a:solidFill>
                <a:latin typeface="+mj-ea"/>
                <a:ea typeface="+mj-ea"/>
              </a:rPr>
              <a:t> </a:t>
            </a:r>
          </a:p>
        </p:txBody>
      </p:sp>
      <p:sp>
        <p:nvSpPr>
          <p:cNvPr id="55" name="Freeform 54"/>
          <p:cNvSpPr>
            <a:spLocks noEditPoints="1"/>
          </p:cNvSpPr>
          <p:nvPr/>
        </p:nvSpPr>
        <p:spPr bwMode="auto">
          <a:xfrm>
            <a:off x="740337" y="4556106"/>
            <a:ext cx="355492" cy="388223"/>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3859" tIns="46928" rIns="93859" bIns="46928" numCol="1" anchor="t" anchorCtr="0" compatLnSpc="1">
            <a:prstTxWarp prst="textNoShape">
              <a:avLst/>
            </a:prstTxWarp>
          </a:bodyPr>
          <a:lstStyle/>
          <a:p>
            <a:endParaRPr lang="en-US" dirty="0">
              <a:solidFill>
                <a:srgbClr val="FFFFFF"/>
              </a:solidFill>
              <a:latin typeface="+mj-ea"/>
              <a:ea typeface="+mj-ea"/>
            </a:endParaRPr>
          </a:p>
        </p:txBody>
      </p:sp>
      <p:sp>
        <p:nvSpPr>
          <p:cNvPr id="59" name="Oval 6"/>
          <p:cNvSpPr>
            <a:spLocks noChangeArrowheads="1"/>
          </p:cNvSpPr>
          <p:nvPr/>
        </p:nvSpPr>
        <p:spPr bwMode="auto">
          <a:xfrm rot="5400000">
            <a:off x="6847257" y="628291"/>
            <a:ext cx="476142" cy="472169"/>
          </a:xfrm>
          <a:prstGeom prst="ellipse">
            <a:avLst/>
          </a:prstGeom>
          <a:solidFill>
            <a:srgbClr val="676767"/>
          </a:solidFill>
          <a:ln w="25400" cap="flat" cmpd="sng" algn="ctr">
            <a:solidFill>
              <a:srgbClr val="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j-ea"/>
              <a:ea typeface="+mj-ea"/>
              <a:cs typeface="+mn-cs"/>
            </a:endParaRPr>
          </a:p>
        </p:txBody>
      </p:sp>
      <p:sp>
        <p:nvSpPr>
          <p:cNvPr id="60" name="Freeform 8"/>
          <p:cNvSpPr>
            <a:spLocks noEditPoints="1"/>
          </p:cNvSpPr>
          <p:nvPr/>
        </p:nvSpPr>
        <p:spPr bwMode="auto">
          <a:xfrm rot="5400000">
            <a:off x="7012236" y="727090"/>
            <a:ext cx="161173" cy="323621"/>
          </a:xfrm>
          <a:custGeom>
            <a:avLst/>
            <a:gdLst/>
            <a:ahLst/>
            <a:cxnLst>
              <a:cxn ang="0">
                <a:pos x="23" y="877"/>
              </a:cxn>
              <a:cxn ang="0">
                <a:pos x="105" y="877"/>
              </a:cxn>
              <a:cxn ang="0">
                <a:pos x="446" y="492"/>
              </a:cxn>
              <a:cxn ang="0">
                <a:pos x="463" y="450"/>
              </a:cxn>
              <a:cxn ang="0">
                <a:pos x="446" y="409"/>
              </a:cxn>
              <a:cxn ang="0">
                <a:pos x="105" y="23"/>
              </a:cxn>
              <a:cxn ang="0">
                <a:pos x="23" y="23"/>
              </a:cxn>
              <a:cxn ang="0">
                <a:pos x="23" y="105"/>
              </a:cxn>
              <a:cxn ang="0">
                <a:pos x="328" y="450"/>
              </a:cxn>
              <a:cxn ang="0">
                <a:pos x="23" y="795"/>
              </a:cxn>
              <a:cxn ang="0">
                <a:pos x="23" y="877"/>
              </a:cxn>
              <a:cxn ang="0">
                <a:pos x="23" y="877"/>
              </a:cxn>
              <a:cxn ang="0">
                <a:pos x="23" y="877"/>
              </a:cxn>
            </a:cxnLst>
            <a:rect l="0" t="0" r="r" b="b"/>
            <a:pathLst>
              <a:path w="463" h="900">
                <a:moveTo>
                  <a:pt x="23" y="877"/>
                </a:moveTo>
                <a:cubicBezTo>
                  <a:pt x="45" y="900"/>
                  <a:pt x="83" y="900"/>
                  <a:pt x="105" y="877"/>
                </a:cubicBezTo>
                <a:cubicBezTo>
                  <a:pt x="446" y="492"/>
                  <a:pt x="446" y="492"/>
                  <a:pt x="446" y="492"/>
                </a:cubicBezTo>
                <a:cubicBezTo>
                  <a:pt x="457" y="481"/>
                  <a:pt x="463" y="465"/>
                  <a:pt x="463" y="450"/>
                </a:cubicBezTo>
                <a:cubicBezTo>
                  <a:pt x="463" y="435"/>
                  <a:pt x="457" y="420"/>
                  <a:pt x="446" y="409"/>
                </a:cubicBezTo>
                <a:cubicBezTo>
                  <a:pt x="105" y="23"/>
                  <a:pt x="105" y="23"/>
                  <a:pt x="105" y="23"/>
                </a:cubicBezTo>
                <a:cubicBezTo>
                  <a:pt x="83" y="0"/>
                  <a:pt x="45" y="0"/>
                  <a:pt x="23" y="23"/>
                </a:cubicBezTo>
                <a:cubicBezTo>
                  <a:pt x="0" y="45"/>
                  <a:pt x="0" y="82"/>
                  <a:pt x="23" y="105"/>
                </a:cubicBezTo>
                <a:cubicBezTo>
                  <a:pt x="328" y="450"/>
                  <a:pt x="328" y="450"/>
                  <a:pt x="328" y="450"/>
                </a:cubicBezTo>
                <a:cubicBezTo>
                  <a:pt x="23" y="795"/>
                  <a:pt x="23" y="795"/>
                  <a:pt x="23" y="795"/>
                </a:cubicBezTo>
                <a:cubicBezTo>
                  <a:pt x="0" y="818"/>
                  <a:pt x="0" y="855"/>
                  <a:pt x="23" y="877"/>
                </a:cubicBezTo>
                <a:close/>
                <a:moveTo>
                  <a:pt x="23" y="877"/>
                </a:moveTo>
                <a:cubicBezTo>
                  <a:pt x="23" y="877"/>
                  <a:pt x="23" y="877"/>
                  <a:pt x="23" y="87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676767"/>
              </a:solidFill>
              <a:effectLst/>
              <a:uLnTx/>
              <a:uFillTx/>
              <a:latin typeface="+mj-ea"/>
              <a:ea typeface="+mj-ea"/>
            </a:endParaRPr>
          </a:p>
        </p:txBody>
      </p:sp>
      <p:sp>
        <p:nvSpPr>
          <p:cNvPr id="32" name="TextBox 31"/>
          <p:cNvSpPr txBox="1"/>
          <p:nvPr/>
        </p:nvSpPr>
        <p:spPr>
          <a:xfrm>
            <a:off x="5388270" y="1828461"/>
            <a:ext cx="3272651" cy="1508105"/>
          </a:xfrm>
          <a:prstGeom prst="rect">
            <a:avLst/>
          </a:prstGeom>
          <a:noFill/>
        </p:spPr>
        <p:txBody>
          <a:bodyPr wrap="square" rtlCol="0">
            <a:spAutoFit/>
          </a:bodyPr>
          <a:lstStyle/>
          <a:p>
            <a:pPr marL="457200" lvl="1" defTabSz="457200"/>
            <a:endParaRPr lang="en-US" sz="1100" dirty="0" smtClean="0">
              <a:solidFill>
                <a:schemeClr val="bg1"/>
              </a:solidFill>
              <a:latin typeface="+mj-ea"/>
              <a:ea typeface="+mj-ea"/>
              <a:cs typeface="+mn-cs"/>
            </a:endParaRPr>
          </a:p>
          <a:p>
            <a:pPr marL="457200" lvl="1" defTabSz="457200"/>
            <a:r>
              <a:rPr lang="en-US" altLang="ja-JP" sz="1200" dirty="0" smtClean="0">
                <a:solidFill>
                  <a:schemeClr val="bg1"/>
                </a:solidFill>
                <a:latin typeface="+mj-ea"/>
                <a:ea typeface="+mj-ea"/>
                <a:cs typeface="+mn-cs"/>
              </a:rPr>
              <a:t>Meraki</a:t>
            </a:r>
            <a:r>
              <a:rPr lang="ja-JP" altLang="en-US" sz="1200" dirty="0" smtClean="0">
                <a:solidFill>
                  <a:schemeClr val="bg1"/>
                </a:solidFill>
                <a:latin typeface="+mj-ea"/>
                <a:ea typeface="+mj-ea"/>
                <a:cs typeface="+mn-cs"/>
              </a:rPr>
              <a:t> ウェビナーにご参加いただくと、</a:t>
            </a:r>
            <a:r>
              <a:rPr lang="en-US" altLang="ja-JP" sz="1200" dirty="0" smtClean="0">
                <a:solidFill>
                  <a:schemeClr val="bg1"/>
                </a:solidFill>
                <a:latin typeface="+mj-ea"/>
                <a:ea typeface="+mj-ea"/>
                <a:cs typeface="+mn-cs"/>
              </a:rPr>
              <a:t>Cisco Meraki </a:t>
            </a:r>
            <a:r>
              <a:rPr lang="en-US" altLang="ja-JP" sz="1200" dirty="0" smtClean="0">
                <a:solidFill>
                  <a:srgbClr val="FFFF00"/>
                </a:solidFill>
                <a:latin typeface="+mj-ea"/>
                <a:ea typeface="+mj-ea"/>
                <a:cs typeface="+mn-cs"/>
              </a:rPr>
              <a:t>MR</a:t>
            </a:r>
            <a:r>
              <a:rPr lang="ja-JP" altLang="en-US" sz="1200" dirty="0" smtClean="0">
                <a:solidFill>
                  <a:srgbClr val="FFFF00"/>
                </a:solidFill>
                <a:latin typeface="+mj-ea"/>
                <a:ea typeface="+mj-ea"/>
                <a:cs typeface="+mn-cs"/>
              </a:rPr>
              <a:t> アクセスポイントを</a:t>
            </a:r>
            <a:r>
              <a:rPr lang="en-US" altLang="ja-JP" sz="1200" dirty="0" smtClean="0">
                <a:solidFill>
                  <a:srgbClr val="FFFF00"/>
                </a:solidFill>
                <a:latin typeface="+mj-ea"/>
                <a:ea typeface="+mj-ea"/>
                <a:cs typeface="+mn-cs"/>
              </a:rPr>
              <a:t>1</a:t>
            </a:r>
            <a:r>
              <a:rPr lang="ja-JP" altLang="en-US" sz="1200" dirty="0" smtClean="0">
                <a:solidFill>
                  <a:srgbClr val="FFFF00"/>
                </a:solidFill>
                <a:latin typeface="+mj-ea"/>
                <a:ea typeface="+mj-ea"/>
                <a:cs typeface="+mn-cs"/>
              </a:rPr>
              <a:t>台</a:t>
            </a:r>
            <a:r>
              <a:rPr lang="ja-JP" altLang="en-US" sz="1200" dirty="0" smtClean="0">
                <a:solidFill>
                  <a:schemeClr val="bg1"/>
                </a:solidFill>
                <a:latin typeface="+mj-ea"/>
                <a:ea typeface="+mj-ea"/>
                <a:cs typeface="+mn-cs"/>
              </a:rPr>
              <a:t>無料でご提供します。</a:t>
            </a:r>
            <a:r>
              <a:rPr lang="en-US" sz="1200" dirty="0" smtClean="0">
                <a:solidFill>
                  <a:schemeClr val="bg1"/>
                </a:solidFill>
                <a:latin typeface="+mj-ea"/>
                <a:ea typeface="+mj-ea"/>
                <a:cs typeface="+mn-cs"/>
              </a:rPr>
              <a:t> </a:t>
            </a:r>
          </a:p>
          <a:p>
            <a:pPr marL="457200" lvl="1" defTabSz="457200"/>
            <a:r>
              <a:rPr lang="ja-JP" altLang="en-US" sz="1200" dirty="0" smtClean="0">
                <a:solidFill>
                  <a:schemeClr val="bg1"/>
                </a:solidFill>
                <a:latin typeface="+mj-ea"/>
                <a:ea typeface="+mj-ea"/>
              </a:rPr>
              <a:t>お</a:t>
            </a:r>
            <a:r>
              <a:rPr lang="ja-JP" altLang="en-US" sz="1200" dirty="0">
                <a:solidFill>
                  <a:schemeClr val="bg1"/>
                </a:solidFill>
                <a:latin typeface="+mj-ea"/>
                <a:ea typeface="+mj-ea"/>
              </a:rPr>
              <a:t>客</a:t>
            </a:r>
            <a:r>
              <a:rPr lang="ja-JP" altLang="en-US" sz="1200" dirty="0" smtClean="0">
                <a:solidFill>
                  <a:schemeClr val="bg1"/>
                </a:solidFill>
                <a:latin typeface="+mj-ea"/>
                <a:ea typeface="+mj-ea"/>
              </a:rPr>
              <a:t>様のみ</a:t>
            </a:r>
            <a:endParaRPr lang="en-US" sz="1200" dirty="0" smtClean="0">
              <a:solidFill>
                <a:schemeClr val="bg1"/>
              </a:solidFill>
              <a:latin typeface="+mj-ea"/>
              <a:ea typeface="+mj-ea"/>
              <a:cs typeface="+mn-cs"/>
            </a:endParaRPr>
          </a:p>
          <a:p>
            <a:pPr marL="457200" lvl="1" defTabSz="457200"/>
            <a:endParaRPr lang="en-US" sz="1100" dirty="0">
              <a:solidFill>
                <a:schemeClr val="bg1"/>
              </a:solidFill>
              <a:latin typeface="+mj-ea"/>
              <a:ea typeface="+mj-ea"/>
              <a:cs typeface="+mn-cs"/>
            </a:endParaRPr>
          </a:p>
          <a:p>
            <a:pPr marL="457200" lvl="1" defTabSz="457200"/>
            <a:endParaRPr lang="en-US" sz="1100" dirty="0" smtClean="0">
              <a:solidFill>
                <a:schemeClr val="bg1"/>
              </a:solidFill>
              <a:latin typeface="+mj-ea"/>
              <a:ea typeface="+mj-ea"/>
              <a:cs typeface="+mn-cs"/>
            </a:endParaRPr>
          </a:p>
          <a:p>
            <a:pPr marL="457200" lvl="1" defTabSz="457200"/>
            <a:r>
              <a:rPr lang="en-US" sz="1100" dirty="0" smtClean="0">
                <a:solidFill>
                  <a:schemeClr val="bg1"/>
                </a:solidFill>
                <a:latin typeface="+mj-ea"/>
                <a:ea typeface="+mj-ea"/>
                <a:cs typeface="+mn-cs"/>
              </a:rPr>
              <a:t> </a:t>
            </a:r>
          </a:p>
        </p:txBody>
      </p:sp>
      <p:sp>
        <p:nvSpPr>
          <p:cNvPr id="41" name="Rectangle 40"/>
          <p:cNvSpPr/>
          <p:nvPr/>
        </p:nvSpPr>
        <p:spPr>
          <a:xfrm>
            <a:off x="5266317" y="1443141"/>
            <a:ext cx="3638846" cy="354337"/>
          </a:xfrm>
          <a:prstGeom prst="rect">
            <a:avLst/>
          </a:prstGeom>
          <a:gradFill flip="none" rotWithShape="1">
            <a:gsLst>
              <a:gs pos="0">
                <a:srgbClr val="DDEBCF"/>
              </a:gs>
              <a:gs pos="50000">
                <a:srgbClr val="9CB86E"/>
              </a:gs>
              <a:gs pos="100000">
                <a:srgbClr val="156B13"/>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42" name="Rectangle 41"/>
          <p:cNvSpPr/>
          <p:nvPr/>
        </p:nvSpPr>
        <p:spPr>
          <a:xfrm>
            <a:off x="5443182" y="1476795"/>
            <a:ext cx="3622901" cy="3198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ja-JP" altLang="en-US" sz="1400" b="1" u="sng" dirty="0" smtClean="0">
                <a:solidFill>
                  <a:srgbClr val="FFFFFF"/>
                </a:solidFill>
                <a:latin typeface="+mj-ea"/>
                <a:ea typeface="+mj-ea"/>
              </a:rPr>
              <a:t>クラウド マネージド オファー</a:t>
            </a:r>
            <a:endParaRPr lang="en-US" sz="1400" b="1" u="sng" dirty="0" smtClean="0">
              <a:solidFill>
                <a:srgbClr val="FFFFFF"/>
              </a:solidFill>
              <a:latin typeface="+mj-ea"/>
              <a:ea typeface="+mj-ea"/>
            </a:endParaRPr>
          </a:p>
        </p:txBody>
      </p:sp>
      <p:pic>
        <p:nvPicPr>
          <p:cNvPr id="8" name="図 7"/>
          <p:cNvPicPr>
            <a:picLocks noChangeAspect="1"/>
          </p:cNvPicPr>
          <p:nvPr/>
        </p:nvPicPr>
        <p:blipFill>
          <a:blip r:embed="rId2"/>
          <a:stretch>
            <a:fillRect/>
          </a:stretch>
        </p:blipFill>
        <p:spPr>
          <a:xfrm>
            <a:off x="6801593" y="3245663"/>
            <a:ext cx="1946246" cy="858638"/>
          </a:xfrm>
          <a:prstGeom prst="rect">
            <a:avLst/>
          </a:prstGeom>
        </p:spPr>
      </p:pic>
    </p:spTree>
    <p:extLst>
      <p:ext uri="{BB962C8B-B14F-4D97-AF65-F5344CB8AC3E}">
        <p14:creationId xmlns:p14="http://schemas.microsoft.com/office/powerpoint/2010/main" val="110653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rot="5400000">
            <a:off x="4280020" y="-4283140"/>
            <a:ext cx="591695" cy="9151745"/>
          </a:xfrm>
          <a:prstGeom prst="rect">
            <a:avLst/>
          </a:prstGeom>
          <a:gradFill flip="none" rotWithShape="1">
            <a:gsLst>
              <a:gs pos="1000">
                <a:srgbClr val="FFC000">
                  <a:alpha val="53000"/>
                </a:srgbClr>
              </a:gs>
              <a:gs pos="100000">
                <a:srgbClr val="000000">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defTabSz="457189" fontAlgn="auto">
              <a:spcBef>
                <a:spcPts val="0"/>
              </a:spcBef>
              <a:spcAft>
                <a:spcPts val="0"/>
              </a:spcAft>
            </a:pPr>
            <a:endParaRPr lang="en-US" sz="1400" dirty="0">
              <a:solidFill>
                <a:srgbClr val="FFFFFF"/>
              </a:solidFill>
              <a:latin typeface="Arial"/>
            </a:endParaRPr>
          </a:p>
        </p:txBody>
      </p:sp>
      <p:sp>
        <p:nvSpPr>
          <p:cNvPr id="2" name="Title 1"/>
          <p:cNvSpPr>
            <a:spLocks noGrp="1"/>
          </p:cNvSpPr>
          <p:nvPr>
            <p:ph type="title"/>
          </p:nvPr>
        </p:nvSpPr>
        <p:spPr>
          <a:xfrm>
            <a:off x="105919" y="3041"/>
            <a:ext cx="8471558" cy="731835"/>
          </a:xfrm>
          <a:effectLst>
            <a:glow rad="101600">
              <a:schemeClr val="accent3">
                <a:satMod val="175000"/>
                <a:alpha val="40000"/>
              </a:schemeClr>
            </a:glow>
          </a:effectLst>
        </p:spPr>
        <p:txBody>
          <a:bodyPr/>
          <a:lstStyle/>
          <a:p>
            <a:r>
              <a:rPr lang="en-US" altLang="ja-JP" sz="3200" i="1" strike="sngStrike" dirty="0" smtClean="0">
                <a:solidFill>
                  <a:schemeClr val="accent1"/>
                </a:solidFill>
                <a:latin typeface="Bernard MT Condensed" panose="02050806060905020404" pitchFamily="18" charset="0"/>
                <a:ea typeface="KaiTi" panose="02010609060101010101" pitchFamily="49" charset="-122"/>
              </a:rPr>
              <a:t>Beat </a:t>
            </a:r>
            <a:r>
              <a:rPr lang="en-US" sz="3200" i="1" strike="sngStrike" dirty="0" smtClean="0">
                <a:solidFill>
                  <a:schemeClr val="accent1"/>
                </a:solidFill>
                <a:latin typeface="Bernard MT Condensed" panose="02050806060905020404" pitchFamily="18" charset="0"/>
                <a:ea typeface="KaiTi" panose="02010609060101010101" pitchFamily="49" charset="-122"/>
              </a:rPr>
              <a:t>Summer Heat</a:t>
            </a:r>
            <a:r>
              <a:rPr lang="ja-JP" altLang="en-US" sz="3200" i="1" dirty="0" smtClean="0">
                <a:solidFill>
                  <a:schemeClr val="accent1"/>
                </a:solidFill>
                <a:latin typeface="Bernard MT Condensed" panose="02050806060905020404" pitchFamily="18" charset="0"/>
                <a:ea typeface="KaiTi" panose="02010609060101010101" pitchFamily="49" charset="-122"/>
              </a:rPr>
              <a:t>：</a:t>
            </a:r>
            <a:r>
              <a:rPr lang="en-US" altLang="ja-JP" sz="3200" i="1" u="sng" dirty="0" err="1" smtClean="0">
                <a:solidFill>
                  <a:schemeClr val="accent1"/>
                </a:solidFill>
                <a:latin typeface="Bernard MT Condensed" panose="02050806060905020404" pitchFamily="18" charset="0"/>
                <a:ea typeface="KaiTi" panose="02010609060101010101" pitchFamily="49" charset="-122"/>
              </a:rPr>
              <a:t>Mobiity</a:t>
            </a:r>
            <a:r>
              <a:rPr lang="ja-JP" altLang="en-US" sz="3200" i="1" u="sng" dirty="0">
                <a:solidFill>
                  <a:schemeClr val="accent1"/>
                </a:solidFill>
                <a:latin typeface="Bernard MT Condensed" panose="02050806060905020404" pitchFamily="18" charset="0"/>
                <a:ea typeface="KaiTi" panose="02010609060101010101" pitchFamily="49" charset="-122"/>
              </a:rPr>
              <a:t> </a:t>
            </a:r>
            <a:r>
              <a:rPr lang="en-US" altLang="ja-JP" sz="3200" i="1" u="sng" dirty="0" smtClean="0">
                <a:solidFill>
                  <a:schemeClr val="accent1"/>
                </a:solidFill>
                <a:latin typeface="Bernard MT Condensed" panose="02050806060905020404" pitchFamily="18" charset="0"/>
                <a:ea typeface="KaiTi" panose="02010609060101010101" pitchFamily="49" charset="-122"/>
              </a:rPr>
              <a:t>Express</a:t>
            </a:r>
            <a:r>
              <a:rPr lang="ja-JP" altLang="en-US" sz="3200" i="1" u="sng" dirty="0">
                <a:solidFill>
                  <a:schemeClr val="accent1"/>
                </a:solidFill>
                <a:latin typeface="Bernard MT Condensed" panose="02050806060905020404" pitchFamily="18" charset="0"/>
                <a:ea typeface="KaiTi" panose="02010609060101010101" pitchFamily="49" charset="-122"/>
              </a:rPr>
              <a:t> </a:t>
            </a:r>
            <a:r>
              <a:rPr lang="en-US" sz="3200" i="1" dirty="0" smtClean="0">
                <a:solidFill>
                  <a:schemeClr val="accent1"/>
                </a:solidFill>
                <a:latin typeface="Bernard MT Condensed" panose="02050806060905020404" pitchFamily="18" charset="0"/>
                <a:ea typeface="KaiTi" panose="02010609060101010101" pitchFamily="49" charset="-122"/>
              </a:rPr>
              <a:t>Offer!</a:t>
            </a:r>
            <a:endParaRPr lang="en-US" sz="3200" i="1" dirty="0">
              <a:solidFill>
                <a:schemeClr val="accent1"/>
              </a:solidFill>
              <a:latin typeface="Bernard MT Condensed" panose="02050806060905020404" pitchFamily="18" charset="0"/>
              <a:ea typeface="KaiTi" panose="02010609060101010101" pitchFamily="49" charset="-122"/>
            </a:endParaRPr>
          </a:p>
        </p:txBody>
      </p:sp>
      <p:pic>
        <p:nvPicPr>
          <p:cNvPr id="60" name="Picture 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289" y="2876349"/>
            <a:ext cx="610453" cy="603405"/>
          </a:xfrm>
          <a:prstGeom prst="rect">
            <a:avLst/>
          </a:prstGeom>
        </p:spPr>
      </p:pic>
      <p:pic>
        <p:nvPicPr>
          <p:cNvPr id="63" name="Picture 62"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476" y="2656592"/>
            <a:ext cx="1448146" cy="748371"/>
          </a:xfrm>
          <a:prstGeom prst="rect">
            <a:avLst/>
          </a:prstGeom>
        </p:spPr>
      </p:pic>
      <p:pic>
        <p:nvPicPr>
          <p:cNvPr id="6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38850" y="2761686"/>
            <a:ext cx="963914" cy="77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446053" y="2995121"/>
            <a:ext cx="1096945" cy="87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Arc 64"/>
          <p:cNvSpPr/>
          <p:nvPr/>
        </p:nvSpPr>
        <p:spPr>
          <a:xfrm rot="19521084" flipH="1">
            <a:off x="2397132" y="1550941"/>
            <a:ext cx="1492002" cy="2219750"/>
          </a:xfrm>
          <a:prstGeom prst="arc">
            <a:avLst>
              <a:gd name="adj1" fmla="val 13399582"/>
              <a:gd name="adj2" fmla="val 19748639"/>
            </a:avLst>
          </a:prstGeom>
          <a:noFill/>
          <a:ln w="19050" cmpd="sng">
            <a:solidFill>
              <a:schemeClr val="tx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endParaRPr lang="en-US" sz="1400" dirty="0">
              <a:solidFill>
                <a:srgbClr val="FFFFFF"/>
              </a:solidFill>
              <a:latin typeface="Arial"/>
            </a:endParaRPr>
          </a:p>
        </p:txBody>
      </p:sp>
      <p:sp>
        <p:nvSpPr>
          <p:cNvPr id="71" name="Arc 70"/>
          <p:cNvSpPr/>
          <p:nvPr/>
        </p:nvSpPr>
        <p:spPr>
          <a:xfrm rot="18321728" flipH="1">
            <a:off x="2873989" y="1626182"/>
            <a:ext cx="1562219" cy="2200716"/>
          </a:xfrm>
          <a:prstGeom prst="arc">
            <a:avLst>
              <a:gd name="adj1" fmla="val 13685005"/>
              <a:gd name="adj2" fmla="val 21122167"/>
            </a:avLst>
          </a:prstGeom>
          <a:noFill/>
          <a:ln w="19050" cmpd="sng">
            <a:solidFill>
              <a:schemeClr val="tx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endParaRPr lang="en-US" sz="1400" dirty="0">
              <a:solidFill>
                <a:srgbClr val="FFFFFF"/>
              </a:solidFill>
              <a:latin typeface="Arial"/>
            </a:endParaRPr>
          </a:p>
        </p:txBody>
      </p:sp>
      <p:sp>
        <p:nvSpPr>
          <p:cNvPr id="72" name="Arc 71"/>
          <p:cNvSpPr/>
          <p:nvPr/>
        </p:nvSpPr>
        <p:spPr>
          <a:xfrm rot="19665943" flipH="1">
            <a:off x="982272" y="2030382"/>
            <a:ext cx="2844380" cy="672542"/>
          </a:xfrm>
          <a:prstGeom prst="arc">
            <a:avLst>
              <a:gd name="adj1" fmla="val 10877595"/>
              <a:gd name="adj2" fmla="val 21122167"/>
            </a:avLst>
          </a:prstGeom>
          <a:noFill/>
          <a:ln w="19050" cmpd="sng">
            <a:solidFill>
              <a:schemeClr val="tx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endParaRPr lang="en-US" sz="1400" dirty="0">
              <a:solidFill>
                <a:srgbClr val="FFFFFF"/>
              </a:solidFill>
              <a:latin typeface="Arial"/>
            </a:endParaRPr>
          </a:p>
        </p:txBody>
      </p:sp>
      <p:sp>
        <p:nvSpPr>
          <p:cNvPr id="74" name="Arc 73"/>
          <p:cNvSpPr/>
          <p:nvPr/>
        </p:nvSpPr>
        <p:spPr>
          <a:xfrm rot="15318182" flipH="1">
            <a:off x="3160882" y="1758938"/>
            <a:ext cx="1893315" cy="1273323"/>
          </a:xfrm>
          <a:prstGeom prst="arc">
            <a:avLst>
              <a:gd name="adj1" fmla="val 12860003"/>
              <a:gd name="adj2" fmla="val 17719563"/>
            </a:avLst>
          </a:prstGeom>
          <a:noFill/>
          <a:ln w="19050" cmpd="sng">
            <a:solidFill>
              <a:schemeClr val="tx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endParaRPr lang="en-US" sz="1400" dirty="0">
              <a:solidFill>
                <a:srgbClr val="FFFFFF"/>
              </a:solidFill>
              <a:latin typeface="Arial"/>
            </a:endParaRPr>
          </a:p>
        </p:txBody>
      </p:sp>
      <p:sp>
        <p:nvSpPr>
          <p:cNvPr id="79" name="object 19"/>
          <p:cNvSpPr txBox="1"/>
          <p:nvPr/>
        </p:nvSpPr>
        <p:spPr>
          <a:xfrm>
            <a:off x="622992" y="3919963"/>
            <a:ext cx="3952875" cy="646331"/>
          </a:xfrm>
          <a:prstGeom prst="rect">
            <a:avLst/>
          </a:prstGeom>
        </p:spPr>
        <p:txBody>
          <a:bodyPr vert="horz" wrap="square" lIns="0" tIns="0" rIns="0" bIns="0" rtlCol="0">
            <a:spAutoFit/>
          </a:bodyPr>
          <a:lstStyle/>
          <a:p>
            <a:pPr marL="12700">
              <a:lnSpc>
                <a:spcPct val="100000"/>
              </a:lnSpc>
            </a:pPr>
            <a:r>
              <a:rPr lang="en-US" dirty="0" smtClean="0">
                <a:solidFill>
                  <a:srgbClr val="FFFFFF"/>
                </a:solidFill>
                <a:latin typeface="Arial"/>
                <a:cs typeface="Arial"/>
              </a:rPr>
              <a:t>Cisco </a:t>
            </a:r>
            <a:r>
              <a:rPr lang="en-US" sz="2400" i="1" dirty="0" smtClean="0">
                <a:solidFill>
                  <a:srgbClr val="FFFF00"/>
                </a:solidFill>
                <a:effectLst>
                  <a:outerShdw blurRad="38100" dist="38100" dir="2700000" algn="tl">
                    <a:srgbClr val="000000">
                      <a:alpha val="43137"/>
                    </a:srgbClr>
                  </a:outerShdw>
                </a:effectLst>
                <a:latin typeface="Script MT Bold" panose="03040602040607080904" pitchFamily="66" charset="0"/>
                <a:cs typeface="Arial"/>
              </a:rPr>
              <a:t>Wave 2</a:t>
            </a:r>
            <a:r>
              <a:rPr lang="en-US" sz="2400" i="1" dirty="0" smtClean="0">
                <a:solidFill>
                  <a:srgbClr val="FFFFFF"/>
                </a:solidFill>
                <a:effectLst>
                  <a:outerShdw blurRad="38100" dist="38100" dir="2700000" algn="tl">
                    <a:srgbClr val="000000">
                      <a:alpha val="43137"/>
                    </a:srgbClr>
                  </a:outerShdw>
                </a:effectLst>
                <a:latin typeface="Script MT Bold" panose="03040602040607080904" pitchFamily="66" charset="0"/>
                <a:cs typeface="Arial"/>
              </a:rPr>
              <a:t>  </a:t>
            </a:r>
            <a:r>
              <a:rPr lang="ja-JP" altLang="en-US" dirty="0" smtClean="0">
                <a:solidFill>
                  <a:srgbClr val="FFFFFF"/>
                </a:solidFill>
                <a:latin typeface="Arial"/>
                <a:cs typeface="Arial"/>
              </a:rPr>
              <a:t>アクセスポイント</a:t>
            </a:r>
            <a:r>
              <a:rPr lang="en-US" dirty="0" smtClean="0">
                <a:solidFill>
                  <a:srgbClr val="FFFFFF"/>
                </a:solidFill>
                <a:latin typeface="Arial"/>
                <a:cs typeface="Arial"/>
              </a:rPr>
              <a:t>1800/2800/3800 </a:t>
            </a:r>
            <a:r>
              <a:rPr lang="ja-JP" altLang="en-US" dirty="0" smtClean="0">
                <a:solidFill>
                  <a:srgbClr val="FFFFFF"/>
                </a:solidFill>
                <a:latin typeface="Arial"/>
                <a:cs typeface="Arial"/>
              </a:rPr>
              <a:t>シリーズ</a:t>
            </a:r>
            <a:r>
              <a:rPr lang="en-US" dirty="0" smtClean="0">
                <a:solidFill>
                  <a:srgbClr val="FFFFFF"/>
                </a:solidFill>
                <a:latin typeface="Arial"/>
                <a:cs typeface="Arial"/>
              </a:rPr>
              <a:t> </a:t>
            </a:r>
            <a:endParaRPr dirty="0">
              <a:latin typeface="Arial"/>
              <a:cs typeface="Arial"/>
            </a:endParaRPr>
          </a:p>
        </p:txBody>
      </p:sp>
      <p:sp>
        <p:nvSpPr>
          <p:cNvPr id="91" name="object 19">
            <a:hlinkClick r:id="rId7"/>
          </p:cNvPr>
          <p:cNvSpPr txBox="1"/>
          <p:nvPr/>
        </p:nvSpPr>
        <p:spPr>
          <a:xfrm>
            <a:off x="4194079" y="805782"/>
            <a:ext cx="2475577" cy="646331"/>
          </a:xfrm>
          <a:prstGeom prst="rect">
            <a:avLst/>
          </a:prstGeom>
        </p:spPr>
        <p:txBody>
          <a:bodyPr vert="horz" wrap="square" lIns="0" tIns="0" rIns="0" bIns="0" rtlCol="0">
            <a:spAutoFit/>
          </a:bodyPr>
          <a:lstStyle/>
          <a:p>
            <a:pPr marL="12700" algn="ctr">
              <a:lnSpc>
                <a:spcPct val="100000"/>
              </a:lnSpc>
            </a:pPr>
            <a:r>
              <a:rPr lang="en-US" sz="1400" dirty="0" smtClean="0">
                <a:latin typeface="Arial"/>
                <a:cs typeface="Arial"/>
              </a:rPr>
              <a:t>Catalyst 2960X-24PS-L</a:t>
            </a:r>
          </a:p>
          <a:p>
            <a:pPr marL="12700" algn="ctr"/>
            <a:r>
              <a:rPr lang="ja-JP" altLang="en-US" sz="1400" dirty="0" smtClean="0"/>
              <a:t>高信頼性、スタッカブル</a:t>
            </a:r>
            <a:r>
              <a:rPr lang="en-US" sz="1400" dirty="0" smtClean="0"/>
              <a:t> </a:t>
            </a:r>
            <a:endParaRPr lang="en-US" sz="1400" dirty="0"/>
          </a:p>
          <a:p>
            <a:pPr marL="12700" algn="ctr">
              <a:lnSpc>
                <a:spcPct val="100000"/>
              </a:lnSpc>
            </a:pPr>
            <a:endParaRPr sz="1400" dirty="0">
              <a:latin typeface="Arial"/>
              <a:cs typeface="Arial"/>
            </a:endParaRPr>
          </a:p>
        </p:txBody>
      </p:sp>
      <p:sp>
        <p:nvSpPr>
          <p:cNvPr id="100" name="Title 1"/>
          <p:cNvSpPr txBox="1">
            <a:spLocks/>
          </p:cNvSpPr>
          <p:nvPr/>
        </p:nvSpPr>
        <p:spPr bwMode="auto">
          <a:xfrm>
            <a:off x="2559" y="574744"/>
            <a:ext cx="4707464" cy="8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3843" tIns="46921" rIns="93843" bIns="46921" numCol="1" anchor="ctr" anchorCtr="0" compatLnSpc="1">
            <a:prstTxWarp prst="textNoShape">
              <a:avLst/>
            </a:prstTxWarp>
          </a:bodyPr>
          <a:lstStyle>
            <a:lvl1pPr algn="l" defTabSz="702305" rtl="0" eaLnBrk="1" fontAlgn="base" hangingPunct="1">
              <a:lnSpc>
                <a:spcPct val="80000"/>
              </a:lnSpc>
              <a:spcBef>
                <a:spcPct val="0"/>
              </a:spcBef>
              <a:spcAft>
                <a:spcPct val="0"/>
              </a:spcAft>
              <a:defRPr lang="en-US" sz="3100" kern="1200" dirty="0">
                <a:solidFill>
                  <a:srgbClr val="676767"/>
                </a:solidFill>
                <a:latin typeface="+mj-lt"/>
                <a:ea typeface="ＭＳ Ｐゴシック" charset="0"/>
                <a:cs typeface="CiscoSans"/>
              </a:defRPr>
            </a:lvl1pPr>
            <a:lvl2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69290"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3858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40787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77162"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b="1" i="1" dirty="0" smtClean="0">
                <a:solidFill>
                  <a:srgbClr val="0432FF"/>
                </a:solidFill>
                <a:latin typeface="+mj-ea"/>
                <a:ea typeface="+mj-ea"/>
                <a:cs typeface="Calibri" panose="020F0502020204030204" pitchFamily="34" charset="0"/>
              </a:rPr>
              <a:t>Catalyst 2960X</a:t>
            </a:r>
            <a:r>
              <a:rPr lang="ja-JP" altLang="en-US" sz="2800" b="1" i="1" dirty="0" smtClean="0">
                <a:solidFill>
                  <a:srgbClr val="0432FF"/>
                </a:solidFill>
                <a:latin typeface="+mj-ea"/>
                <a:ea typeface="+mj-ea"/>
                <a:cs typeface="Calibri" panose="020F0502020204030204" pitchFamily="34" charset="0"/>
              </a:rPr>
              <a:t>をもらおう</a:t>
            </a:r>
            <a:endParaRPr lang="en-US" sz="2400" b="1" i="1" dirty="0" smtClean="0">
              <a:solidFill>
                <a:srgbClr val="0432FF"/>
              </a:solidFill>
              <a:latin typeface="+mj-ea"/>
              <a:ea typeface="+mj-ea"/>
              <a:cs typeface="Calibri" panose="020F0502020204030204" pitchFamily="34" charset="0"/>
            </a:endParaRPr>
          </a:p>
          <a:p>
            <a:r>
              <a:rPr lang="en-US" sz="2400" b="1" i="1" dirty="0">
                <a:solidFill>
                  <a:srgbClr val="0432FF"/>
                </a:solidFill>
                <a:latin typeface="+mj-ea"/>
                <a:ea typeface="+mj-ea"/>
                <a:cs typeface="Calibri" panose="020F0502020204030204" pitchFamily="34" charset="0"/>
              </a:rPr>
              <a:t> </a:t>
            </a:r>
            <a:r>
              <a:rPr lang="en-US" sz="2400" b="1" i="1" dirty="0" smtClean="0">
                <a:solidFill>
                  <a:srgbClr val="0432FF"/>
                </a:solidFill>
                <a:latin typeface="+mj-ea"/>
                <a:ea typeface="+mj-ea"/>
                <a:cs typeface="Calibri" panose="020F0502020204030204" pitchFamily="34" charset="0"/>
              </a:rPr>
              <a:t>                  </a:t>
            </a:r>
            <a:endParaRPr lang="en-US" sz="2400" b="1" i="1" dirty="0">
              <a:solidFill>
                <a:srgbClr val="0432FF"/>
              </a:solidFill>
              <a:latin typeface="+mj-ea"/>
              <a:ea typeface="+mj-ea"/>
              <a:cs typeface="Calibri" panose="020F0502020204030204" pitchFamily="34" charset="0"/>
            </a:endParaRPr>
          </a:p>
        </p:txBody>
      </p:sp>
      <p:pic>
        <p:nvPicPr>
          <p:cNvPr id="113" name="Picture 112" descr="Untitled-3-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1948" y="3335423"/>
            <a:ext cx="1683289" cy="1303499"/>
          </a:xfrm>
          <a:prstGeom prst="rect">
            <a:avLst/>
          </a:prstGeom>
        </p:spPr>
      </p:pic>
      <p:sp>
        <p:nvSpPr>
          <p:cNvPr id="114" name="Rectangle 113"/>
          <p:cNvSpPr/>
          <p:nvPr/>
        </p:nvSpPr>
        <p:spPr>
          <a:xfrm>
            <a:off x="7367804" y="3494010"/>
            <a:ext cx="1171575" cy="830997"/>
          </a:xfrm>
          <a:prstGeom prst="rect">
            <a:avLst/>
          </a:prstGeom>
        </p:spPr>
        <p:txBody>
          <a:bodyPr wrap="square">
            <a:spAutoFit/>
          </a:bodyPr>
          <a:lstStyle/>
          <a:p>
            <a:pPr algn="ctr"/>
            <a:endParaRPr lang="en-US" sz="1200" dirty="0" smtClean="0">
              <a:solidFill>
                <a:srgbClr val="000000"/>
              </a:solidFill>
              <a:latin typeface="CiscoSans"/>
              <a:cs typeface="CiscoSans"/>
            </a:endParaRPr>
          </a:p>
          <a:p>
            <a:pPr algn="ctr"/>
            <a:r>
              <a:rPr lang="ja-JP" altLang="en-US" sz="1200" b="1" dirty="0" smtClean="0">
                <a:solidFill>
                  <a:srgbClr val="000000"/>
                </a:solidFill>
                <a:latin typeface="Arial"/>
                <a:cs typeface="Arial"/>
              </a:rPr>
              <a:t>先着</a:t>
            </a:r>
            <a:r>
              <a:rPr lang="en-US" altLang="ja-JP" sz="1200" b="1" dirty="0" smtClean="0">
                <a:solidFill>
                  <a:srgbClr val="000000"/>
                </a:solidFill>
                <a:latin typeface="Arial"/>
                <a:cs typeface="Arial"/>
              </a:rPr>
              <a:t>2000</a:t>
            </a:r>
            <a:r>
              <a:rPr lang="ja-JP" altLang="en-US" sz="1200" b="1" dirty="0" smtClean="0">
                <a:solidFill>
                  <a:srgbClr val="000000"/>
                </a:solidFill>
                <a:latin typeface="Arial"/>
                <a:cs typeface="Arial"/>
              </a:rPr>
              <a:t>社</a:t>
            </a:r>
            <a:endParaRPr lang="en-US" altLang="ja-JP" sz="1200" b="1" dirty="0" smtClean="0">
              <a:solidFill>
                <a:srgbClr val="000000"/>
              </a:solidFill>
              <a:latin typeface="Arial"/>
              <a:cs typeface="Arial"/>
            </a:endParaRPr>
          </a:p>
          <a:p>
            <a:pPr algn="ctr"/>
            <a:r>
              <a:rPr lang="ja-JP" altLang="en-US" sz="1200" b="1" dirty="0" smtClean="0">
                <a:solidFill>
                  <a:srgbClr val="000000"/>
                </a:solidFill>
                <a:latin typeface="Arial"/>
                <a:cs typeface="Arial"/>
              </a:rPr>
              <a:t>限定</a:t>
            </a:r>
            <a:endParaRPr lang="en-US" altLang="ja-JP" sz="1200" b="1" dirty="0" smtClean="0">
              <a:solidFill>
                <a:srgbClr val="000000"/>
              </a:solidFill>
              <a:latin typeface="Arial"/>
              <a:cs typeface="Arial"/>
            </a:endParaRPr>
          </a:p>
          <a:p>
            <a:pPr algn="ctr"/>
            <a:r>
              <a:rPr lang="en-US" sz="1200" b="1" dirty="0" smtClean="0">
                <a:solidFill>
                  <a:srgbClr val="000000"/>
                </a:solidFill>
                <a:latin typeface="Arial"/>
                <a:cs typeface="Arial"/>
              </a:rPr>
              <a:t>( </a:t>
            </a:r>
            <a:r>
              <a:rPr lang="ja-JP" altLang="en-US" sz="1200" b="1" dirty="0" smtClean="0">
                <a:solidFill>
                  <a:srgbClr val="000000"/>
                </a:solidFill>
                <a:latin typeface="Arial"/>
                <a:cs typeface="Arial"/>
              </a:rPr>
              <a:t>各社</a:t>
            </a:r>
            <a:r>
              <a:rPr lang="en-US" altLang="ja-JP" sz="1200" b="1" dirty="0" smtClean="0">
                <a:solidFill>
                  <a:srgbClr val="000000"/>
                </a:solidFill>
                <a:latin typeface="Arial"/>
                <a:cs typeface="Arial"/>
              </a:rPr>
              <a:t>1</a:t>
            </a:r>
            <a:r>
              <a:rPr lang="ja-JP" altLang="en-US" sz="1200" b="1" dirty="0" smtClean="0">
                <a:solidFill>
                  <a:srgbClr val="000000"/>
                </a:solidFill>
                <a:latin typeface="Arial"/>
                <a:cs typeface="Arial"/>
              </a:rPr>
              <a:t>台まで）</a:t>
            </a:r>
            <a:endParaRPr lang="en-US" sz="1200" b="1" dirty="0" smtClean="0">
              <a:solidFill>
                <a:srgbClr val="000000"/>
              </a:solidFill>
              <a:latin typeface="Arial"/>
              <a:cs typeface="Arial"/>
            </a:endParaRPr>
          </a:p>
        </p:txBody>
      </p:sp>
      <p:sp>
        <p:nvSpPr>
          <p:cNvPr id="119" name="Donut 118"/>
          <p:cNvSpPr>
            <a:spLocks noChangeAspect="1"/>
          </p:cNvSpPr>
          <p:nvPr/>
        </p:nvSpPr>
        <p:spPr>
          <a:xfrm rot="10693699">
            <a:off x="3797946" y="3393730"/>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0" name="Donut 119"/>
          <p:cNvSpPr>
            <a:spLocks noChangeAspect="1"/>
          </p:cNvSpPr>
          <p:nvPr/>
        </p:nvSpPr>
        <p:spPr>
          <a:xfrm rot="10693699">
            <a:off x="2549015" y="2932682"/>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1" name="Donut 120"/>
          <p:cNvSpPr>
            <a:spLocks noChangeAspect="1"/>
          </p:cNvSpPr>
          <p:nvPr/>
        </p:nvSpPr>
        <p:spPr>
          <a:xfrm rot="10693699">
            <a:off x="2198427" y="3496670"/>
            <a:ext cx="193973" cy="193977"/>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2" name="Donut 121"/>
          <p:cNvSpPr>
            <a:spLocks noChangeAspect="1"/>
          </p:cNvSpPr>
          <p:nvPr/>
        </p:nvSpPr>
        <p:spPr>
          <a:xfrm rot="10693699">
            <a:off x="1786017" y="2822599"/>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3" name="Donut 122"/>
          <p:cNvSpPr>
            <a:spLocks noChangeAspect="1"/>
          </p:cNvSpPr>
          <p:nvPr/>
        </p:nvSpPr>
        <p:spPr>
          <a:xfrm rot="10693699">
            <a:off x="1988582" y="3749384"/>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4" name="Donut 123"/>
          <p:cNvSpPr>
            <a:spLocks noChangeAspect="1"/>
          </p:cNvSpPr>
          <p:nvPr/>
        </p:nvSpPr>
        <p:spPr>
          <a:xfrm rot="10693699">
            <a:off x="920926" y="2627119"/>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5" name="Donut 124"/>
          <p:cNvSpPr>
            <a:spLocks noChangeAspect="1"/>
          </p:cNvSpPr>
          <p:nvPr/>
        </p:nvSpPr>
        <p:spPr>
          <a:xfrm rot="10693699">
            <a:off x="1352241" y="3548262"/>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6" name="Donut 125"/>
          <p:cNvSpPr>
            <a:spLocks noChangeAspect="1"/>
          </p:cNvSpPr>
          <p:nvPr/>
        </p:nvSpPr>
        <p:spPr>
          <a:xfrm rot="10693699">
            <a:off x="2259802" y="2682505"/>
            <a:ext cx="107499" cy="107501"/>
          </a:xfrm>
          <a:prstGeom prst="donut">
            <a:avLst>
              <a:gd name="adj" fmla="val 2018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7" name="Donut 126"/>
          <p:cNvSpPr>
            <a:spLocks noChangeAspect="1"/>
          </p:cNvSpPr>
          <p:nvPr/>
        </p:nvSpPr>
        <p:spPr>
          <a:xfrm rot="10693699">
            <a:off x="3198085" y="2496291"/>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8" name="Donut 127"/>
          <p:cNvSpPr>
            <a:spLocks noChangeAspect="1"/>
          </p:cNvSpPr>
          <p:nvPr/>
        </p:nvSpPr>
        <p:spPr>
          <a:xfrm rot="10693699">
            <a:off x="1172848" y="2802433"/>
            <a:ext cx="107499" cy="107501"/>
          </a:xfrm>
          <a:prstGeom prst="donut">
            <a:avLst>
              <a:gd name="adj" fmla="val 2018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29" name="Donut 128"/>
          <p:cNvSpPr>
            <a:spLocks noChangeAspect="1"/>
          </p:cNvSpPr>
          <p:nvPr/>
        </p:nvSpPr>
        <p:spPr>
          <a:xfrm rot="10693699">
            <a:off x="2821452" y="2715985"/>
            <a:ext cx="107499" cy="107501"/>
          </a:xfrm>
          <a:prstGeom prst="donut">
            <a:avLst>
              <a:gd name="adj" fmla="val 2018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30" name="Donut 129"/>
          <p:cNvSpPr>
            <a:spLocks noChangeAspect="1"/>
          </p:cNvSpPr>
          <p:nvPr/>
        </p:nvSpPr>
        <p:spPr>
          <a:xfrm rot="10693699">
            <a:off x="4219986" y="2551678"/>
            <a:ext cx="107499" cy="107501"/>
          </a:xfrm>
          <a:prstGeom prst="donut">
            <a:avLst>
              <a:gd name="adj" fmla="val 2018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31" name="Donut 130"/>
          <p:cNvSpPr>
            <a:spLocks noChangeAspect="1"/>
          </p:cNvSpPr>
          <p:nvPr/>
        </p:nvSpPr>
        <p:spPr>
          <a:xfrm rot="10693699">
            <a:off x="3056551" y="3226285"/>
            <a:ext cx="107499" cy="107501"/>
          </a:xfrm>
          <a:prstGeom prst="donut">
            <a:avLst>
              <a:gd name="adj" fmla="val 2018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32" name="Donut 131"/>
          <p:cNvSpPr>
            <a:spLocks noChangeAspect="1"/>
          </p:cNvSpPr>
          <p:nvPr/>
        </p:nvSpPr>
        <p:spPr>
          <a:xfrm rot="10693699">
            <a:off x="252735" y="3177125"/>
            <a:ext cx="155921" cy="155924"/>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33" name="Donut 132"/>
          <p:cNvSpPr>
            <a:spLocks noChangeAspect="1"/>
          </p:cNvSpPr>
          <p:nvPr/>
        </p:nvSpPr>
        <p:spPr>
          <a:xfrm rot="10693699">
            <a:off x="362836" y="2947680"/>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86" name="Rounded Rectangle 85"/>
          <p:cNvSpPr/>
          <p:nvPr/>
        </p:nvSpPr>
        <p:spPr>
          <a:xfrm>
            <a:off x="6906573" y="721329"/>
            <a:ext cx="1452405" cy="1440901"/>
          </a:xfrm>
          <a:prstGeom prst="roundRect">
            <a:avLst>
              <a:gd name="adj" fmla="val 50000"/>
            </a:avLst>
          </a:prstGeom>
          <a:solidFill>
            <a:schemeClr val="bg1">
              <a:lumMod val="95000"/>
            </a:schemeClr>
          </a:solidFill>
          <a:ln w="22225">
            <a:solidFill>
              <a:schemeClr val="accent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r>
              <a:rPr lang="en-US" sz="1000" dirty="0" smtClean="0">
                <a:solidFill>
                  <a:schemeClr val="tx1"/>
                </a:solidFill>
                <a:latin typeface="Arial"/>
              </a:rPr>
              <a:t>  80Gbps Stacking </a:t>
            </a:r>
          </a:p>
          <a:p>
            <a:pPr algn="ctr" defTabSz="457078" fontAlgn="auto">
              <a:spcBef>
                <a:spcPts val="0"/>
              </a:spcBef>
              <a:spcAft>
                <a:spcPts val="0"/>
              </a:spcAft>
            </a:pPr>
            <a:r>
              <a:rPr lang="en-US" sz="1000" dirty="0" smtClean="0">
                <a:solidFill>
                  <a:schemeClr val="tx1"/>
                </a:solidFill>
                <a:latin typeface="Arial"/>
              </a:rPr>
              <a:t>IPv6 FHS</a:t>
            </a:r>
          </a:p>
          <a:p>
            <a:pPr algn="ctr" defTabSz="457078" fontAlgn="auto">
              <a:spcBef>
                <a:spcPts val="0"/>
              </a:spcBef>
              <a:spcAft>
                <a:spcPts val="0"/>
              </a:spcAft>
            </a:pPr>
            <a:r>
              <a:rPr lang="en-US" sz="1000" dirty="0" err="1" smtClean="0">
                <a:solidFill>
                  <a:schemeClr val="tx1"/>
                </a:solidFill>
                <a:latin typeface="Arial"/>
              </a:rPr>
              <a:t>PoE</a:t>
            </a:r>
            <a:r>
              <a:rPr lang="en-US" sz="1000" dirty="0" smtClean="0">
                <a:solidFill>
                  <a:schemeClr val="tx1"/>
                </a:solidFill>
                <a:latin typeface="Arial"/>
              </a:rPr>
              <a:t>+ (30W)</a:t>
            </a:r>
          </a:p>
          <a:p>
            <a:pPr algn="ctr" defTabSz="457078" fontAlgn="auto">
              <a:spcBef>
                <a:spcPts val="0"/>
              </a:spcBef>
              <a:spcAft>
                <a:spcPts val="0"/>
              </a:spcAft>
            </a:pPr>
            <a:r>
              <a:rPr lang="ja-JP" altLang="en-US" sz="1100" dirty="0" smtClean="0">
                <a:solidFill>
                  <a:schemeClr val="tx1"/>
                </a:solidFill>
                <a:latin typeface="Arial"/>
              </a:rPr>
              <a:t>ゼロタッチコンフィグ</a:t>
            </a:r>
            <a:endParaRPr lang="en-US" sz="1100" dirty="0">
              <a:solidFill>
                <a:schemeClr val="tx1"/>
              </a:solidFill>
              <a:latin typeface="Arial"/>
            </a:endParaRPr>
          </a:p>
        </p:txBody>
      </p:sp>
      <p:sp>
        <p:nvSpPr>
          <p:cNvPr id="141" name="Donut 140"/>
          <p:cNvSpPr>
            <a:spLocks noChangeAspect="1"/>
          </p:cNvSpPr>
          <p:nvPr/>
        </p:nvSpPr>
        <p:spPr>
          <a:xfrm rot="10522012">
            <a:off x="6885240" y="679136"/>
            <a:ext cx="1495073" cy="1450880"/>
          </a:xfrm>
          <a:prstGeom prst="donut">
            <a:avLst>
              <a:gd name="adj" fmla="val 252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142" name="Freeform 141"/>
          <p:cNvSpPr>
            <a:spLocks noEditPoints="1"/>
          </p:cNvSpPr>
          <p:nvPr/>
        </p:nvSpPr>
        <p:spPr bwMode="auto">
          <a:xfrm>
            <a:off x="6606659" y="2404225"/>
            <a:ext cx="188627" cy="218616"/>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3859" tIns="46928" rIns="93859" bIns="46928" numCol="1" anchor="t" anchorCtr="0" compatLnSpc="1">
            <a:prstTxWarp prst="textNoShape">
              <a:avLst/>
            </a:prstTxWarp>
          </a:bodyPr>
          <a:lstStyle/>
          <a:p>
            <a:endParaRPr lang="en-US" dirty="0">
              <a:solidFill>
                <a:schemeClr val="accent1"/>
              </a:solidFill>
              <a:latin typeface="+mj-lt"/>
            </a:endParaRPr>
          </a:p>
        </p:txBody>
      </p:sp>
      <p:sp>
        <p:nvSpPr>
          <p:cNvPr id="10" name="Rectangle 9"/>
          <p:cNvSpPr/>
          <p:nvPr/>
        </p:nvSpPr>
        <p:spPr>
          <a:xfrm>
            <a:off x="27551" y="2077329"/>
            <a:ext cx="2965845" cy="577081"/>
          </a:xfrm>
          <a:prstGeom prst="rect">
            <a:avLst/>
          </a:prstGeom>
        </p:spPr>
        <p:txBody>
          <a:bodyPr wrap="square">
            <a:spAutoFit/>
          </a:bodyPr>
          <a:lstStyle/>
          <a:p>
            <a:endParaRPr lang="en-US" sz="1050" dirty="0">
              <a:hlinkClick r:id="rId7"/>
            </a:endParaRPr>
          </a:p>
          <a:p>
            <a:endParaRPr lang="en-US" sz="1050" dirty="0" smtClean="0">
              <a:hlinkClick r:id="rId7"/>
            </a:endParaRPr>
          </a:p>
          <a:p>
            <a:endParaRPr lang="en-US" sz="1050" dirty="0"/>
          </a:p>
        </p:txBody>
      </p:sp>
      <p:pic>
        <p:nvPicPr>
          <p:cNvPr id="59" name="Picture 4" descr="C:\Users\kyubai\Desktop\Scuba_mask.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43186">
            <a:off x="1734432" y="2745703"/>
            <a:ext cx="680041" cy="729116"/>
          </a:xfrm>
          <a:prstGeom prst="rect">
            <a:avLst/>
          </a:prstGeom>
          <a:noFill/>
          <a:extLst>
            <a:ext uri="{909E8E84-426E-40DD-AFC4-6F175D3DCCD1}">
              <a14:hiddenFill xmlns:a14="http://schemas.microsoft.com/office/drawing/2010/main">
                <a:solidFill>
                  <a:srgbClr val="FFFFFF"/>
                </a:solidFill>
              </a14:hiddenFill>
            </a:ext>
          </a:extLst>
        </p:spPr>
      </p:pic>
      <p:sp>
        <p:nvSpPr>
          <p:cNvPr id="61" name="Donut 60"/>
          <p:cNvSpPr>
            <a:spLocks noChangeAspect="1"/>
          </p:cNvSpPr>
          <p:nvPr/>
        </p:nvSpPr>
        <p:spPr>
          <a:xfrm rot="10693699">
            <a:off x="485476" y="3966096"/>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66" name="Donut 65"/>
          <p:cNvSpPr>
            <a:spLocks noChangeAspect="1"/>
          </p:cNvSpPr>
          <p:nvPr/>
        </p:nvSpPr>
        <p:spPr>
          <a:xfrm rot="10693699">
            <a:off x="443217" y="3670784"/>
            <a:ext cx="107499" cy="107501"/>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8" fontAlgn="auto">
              <a:spcBef>
                <a:spcPts val="0"/>
              </a:spcBef>
              <a:spcAft>
                <a:spcPts val="0"/>
              </a:spcAft>
            </a:pPr>
            <a:endParaRPr lang="en-US" sz="1400" dirty="0">
              <a:solidFill>
                <a:srgbClr val="676767"/>
              </a:solidFill>
              <a:latin typeface="Arial"/>
            </a:endParaRPr>
          </a:p>
        </p:txBody>
      </p:sp>
      <p:sp>
        <p:nvSpPr>
          <p:cNvPr id="99" name="Freeform 98"/>
          <p:cNvSpPr/>
          <p:nvPr/>
        </p:nvSpPr>
        <p:spPr>
          <a:xfrm rot="4776422">
            <a:off x="5906953" y="936148"/>
            <a:ext cx="1011866" cy="1234243"/>
          </a:xfrm>
          <a:custGeom>
            <a:avLst/>
            <a:gdLst>
              <a:gd name="connsiteX0" fmla="*/ 270739 w 2869581"/>
              <a:gd name="connsiteY0" fmla="*/ 0 h 5569527"/>
              <a:gd name="connsiteX1" fmla="*/ 2598842 w 2869581"/>
              <a:gd name="connsiteY1" fmla="*/ 0 h 5569527"/>
              <a:gd name="connsiteX2" fmla="*/ 2546930 w 2869581"/>
              <a:gd name="connsiteY2" fmla="*/ 85449 h 5569527"/>
              <a:gd name="connsiteX3" fmla="*/ 1947408 w 2869581"/>
              <a:gd name="connsiteY3" fmla="*/ 2583872 h 5569527"/>
              <a:gd name="connsiteX4" fmla="*/ 2716381 w 2869581"/>
              <a:gd name="connsiteY4" fmla="*/ 5361220 h 5569527"/>
              <a:gd name="connsiteX5" fmla="*/ 2869581 w 2869581"/>
              <a:gd name="connsiteY5" fmla="*/ 5569527 h 5569527"/>
              <a:gd name="connsiteX6" fmla="*/ 0 w 2869581"/>
              <a:gd name="connsiteY6" fmla="*/ 5569527 h 5569527"/>
              <a:gd name="connsiteX7" fmla="*/ 153200 w 2869581"/>
              <a:gd name="connsiteY7" fmla="*/ 5361220 h 5569527"/>
              <a:gd name="connsiteX8" fmla="*/ 922173 w 2869581"/>
              <a:gd name="connsiteY8" fmla="*/ 2583872 h 5569527"/>
              <a:gd name="connsiteX9" fmla="*/ 322651 w 2869581"/>
              <a:gd name="connsiteY9" fmla="*/ 85449 h 5569527"/>
              <a:gd name="connsiteX10" fmla="*/ 270739 w 2869581"/>
              <a:gd name="connsiteY10" fmla="*/ 0 h 5569527"/>
              <a:gd name="connsiteX0" fmla="*/ 270739 w 2869581"/>
              <a:gd name="connsiteY0" fmla="*/ 0 h 5569527"/>
              <a:gd name="connsiteX1" fmla="*/ 2598842 w 2869581"/>
              <a:gd name="connsiteY1" fmla="*/ 0 h 5569527"/>
              <a:gd name="connsiteX2" fmla="*/ 2546930 w 2869581"/>
              <a:gd name="connsiteY2" fmla="*/ 85449 h 5569527"/>
              <a:gd name="connsiteX3" fmla="*/ 1947408 w 2869581"/>
              <a:gd name="connsiteY3" fmla="*/ 2583872 h 5569527"/>
              <a:gd name="connsiteX4" fmla="*/ 1721299 w 2869581"/>
              <a:gd name="connsiteY4" fmla="*/ 3827599 h 5569527"/>
              <a:gd name="connsiteX5" fmla="*/ 2869581 w 2869581"/>
              <a:gd name="connsiteY5" fmla="*/ 5569527 h 5569527"/>
              <a:gd name="connsiteX6" fmla="*/ 0 w 2869581"/>
              <a:gd name="connsiteY6" fmla="*/ 5569527 h 5569527"/>
              <a:gd name="connsiteX7" fmla="*/ 153200 w 2869581"/>
              <a:gd name="connsiteY7" fmla="*/ 5361220 h 5569527"/>
              <a:gd name="connsiteX8" fmla="*/ 922173 w 2869581"/>
              <a:gd name="connsiteY8" fmla="*/ 2583872 h 5569527"/>
              <a:gd name="connsiteX9" fmla="*/ 322651 w 2869581"/>
              <a:gd name="connsiteY9" fmla="*/ 85449 h 5569527"/>
              <a:gd name="connsiteX10" fmla="*/ 270739 w 2869581"/>
              <a:gd name="connsiteY10" fmla="*/ 0 h 5569527"/>
              <a:gd name="connsiteX0" fmla="*/ 270739 w 2598842"/>
              <a:gd name="connsiteY0" fmla="*/ 0 h 5569527"/>
              <a:gd name="connsiteX1" fmla="*/ 2598842 w 2598842"/>
              <a:gd name="connsiteY1" fmla="*/ 0 h 5569527"/>
              <a:gd name="connsiteX2" fmla="*/ 2546930 w 2598842"/>
              <a:gd name="connsiteY2" fmla="*/ 85449 h 5569527"/>
              <a:gd name="connsiteX3" fmla="*/ 1947408 w 2598842"/>
              <a:gd name="connsiteY3" fmla="*/ 2583872 h 5569527"/>
              <a:gd name="connsiteX4" fmla="*/ 1721299 w 2598842"/>
              <a:gd name="connsiteY4" fmla="*/ 3827599 h 5569527"/>
              <a:gd name="connsiteX5" fmla="*/ 1695205 w 2598842"/>
              <a:gd name="connsiteY5" fmla="*/ 3828347 h 5569527"/>
              <a:gd name="connsiteX6" fmla="*/ 0 w 2598842"/>
              <a:gd name="connsiteY6" fmla="*/ 5569527 h 5569527"/>
              <a:gd name="connsiteX7" fmla="*/ 153200 w 2598842"/>
              <a:gd name="connsiteY7" fmla="*/ 5361220 h 5569527"/>
              <a:gd name="connsiteX8" fmla="*/ 922173 w 2598842"/>
              <a:gd name="connsiteY8" fmla="*/ 2583872 h 5569527"/>
              <a:gd name="connsiteX9" fmla="*/ 322651 w 2598842"/>
              <a:gd name="connsiteY9" fmla="*/ 85449 h 5569527"/>
              <a:gd name="connsiteX10" fmla="*/ 270739 w 2598842"/>
              <a:gd name="connsiteY10" fmla="*/ 0 h 5569527"/>
              <a:gd name="connsiteX0" fmla="*/ 270739 w 2598842"/>
              <a:gd name="connsiteY0" fmla="*/ 0 h 5569527"/>
              <a:gd name="connsiteX1" fmla="*/ 2598842 w 2598842"/>
              <a:gd name="connsiteY1" fmla="*/ 0 h 5569527"/>
              <a:gd name="connsiteX2" fmla="*/ 2546930 w 2598842"/>
              <a:gd name="connsiteY2" fmla="*/ 85449 h 5569527"/>
              <a:gd name="connsiteX3" fmla="*/ 1947408 w 2598842"/>
              <a:gd name="connsiteY3" fmla="*/ 2583872 h 5569527"/>
              <a:gd name="connsiteX4" fmla="*/ 1721299 w 2598842"/>
              <a:gd name="connsiteY4" fmla="*/ 3827599 h 5569527"/>
              <a:gd name="connsiteX5" fmla="*/ 1695205 w 2598842"/>
              <a:gd name="connsiteY5" fmla="*/ 3828347 h 5569527"/>
              <a:gd name="connsiteX6" fmla="*/ 0 w 2598842"/>
              <a:gd name="connsiteY6" fmla="*/ 5569527 h 5569527"/>
              <a:gd name="connsiteX7" fmla="*/ 870379 w 2598842"/>
              <a:gd name="connsiteY7" fmla="*/ 3631571 h 5569527"/>
              <a:gd name="connsiteX8" fmla="*/ 922173 w 2598842"/>
              <a:gd name="connsiteY8" fmla="*/ 2583872 h 5569527"/>
              <a:gd name="connsiteX9" fmla="*/ 322651 w 2598842"/>
              <a:gd name="connsiteY9" fmla="*/ 85449 h 5569527"/>
              <a:gd name="connsiteX10" fmla="*/ 270739 w 2598842"/>
              <a:gd name="connsiteY10" fmla="*/ 0 h 5569527"/>
              <a:gd name="connsiteX0" fmla="*/ 0 w 2328103"/>
              <a:gd name="connsiteY0" fmla="*/ 0 h 3828347"/>
              <a:gd name="connsiteX1" fmla="*/ 2328103 w 2328103"/>
              <a:gd name="connsiteY1" fmla="*/ 0 h 3828347"/>
              <a:gd name="connsiteX2" fmla="*/ 2276191 w 2328103"/>
              <a:gd name="connsiteY2" fmla="*/ 85449 h 3828347"/>
              <a:gd name="connsiteX3" fmla="*/ 1676669 w 2328103"/>
              <a:gd name="connsiteY3" fmla="*/ 2583872 h 3828347"/>
              <a:gd name="connsiteX4" fmla="*/ 1450560 w 2328103"/>
              <a:gd name="connsiteY4" fmla="*/ 3827599 h 3828347"/>
              <a:gd name="connsiteX5" fmla="*/ 1424466 w 2328103"/>
              <a:gd name="connsiteY5" fmla="*/ 3828347 h 3828347"/>
              <a:gd name="connsiteX6" fmla="*/ 885711 w 2328103"/>
              <a:gd name="connsiteY6" fmla="*/ 3251797 h 3828347"/>
              <a:gd name="connsiteX7" fmla="*/ 599640 w 2328103"/>
              <a:gd name="connsiteY7" fmla="*/ 3631571 h 3828347"/>
              <a:gd name="connsiteX8" fmla="*/ 651434 w 2328103"/>
              <a:gd name="connsiteY8" fmla="*/ 2583872 h 3828347"/>
              <a:gd name="connsiteX9" fmla="*/ 51912 w 2328103"/>
              <a:gd name="connsiteY9" fmla="*/ 85449 h 3828347"/>
              <a:gd name="connsiteX10" fmla="*/ 0 w 2328103"/>
              <a:gd name="connsiteY10" fmla="*/ 0 h 3828347"/>
              <a:gd name="connsiteX0" fmla="*/ 0 w 2328103"/>
              <a:gd name="connsiteY0" fmla="*/ 0 h 3827598"/>
              <a:gd name="connsiteX1" fmla="*/ 2328103 w 2328103"/>
              <a:gd name="connsiteY1" fmla="*/ 0 h 3827598"/>
              <a:gd name="connsiteX2" fmla="*/ 2276191 w 2328103"/>
              <a:gd name="connsiteY2" fmla="*/ 85449 h 3827598"/>
              <a:gd name="connsiteX3" fmla="*/ 1676669 w 2328103"/>
              <a:gd name="connsiteY3" fmla="*/ 2583872 h 3827598"/>
              <a:gd name="connsiteX4" fmla="*/ 1450560 w 2328103"/>
              <a:gd name="connsiteY4" fmla="*/ 3827599 h 3827598"/>
              <a:gd name="connsiteX5" fmla="*/ 1254139 w 2328103"/>
              <a:gd name="connsiteY5" fmla="*/ 3240266 h 3827598"/>
              <a:gd name="connsiteX6" fmla="*/ 885711 w 2328103"/>
              <a:gd name="connsiteY6" fmla="*/ 3251797 h 3827598"/>
              <a:gd name="connsiteX7" fmla="*/ 599640 w 2328103"/>
              <a:gd name="connsiteY7" fmla="*/ 3631571 h 3827598"/>
              <a:gd name="connsiteX8" fmla="*/ 651434 w 2328103"/>
              <a:gd name="connsiteY8" fmla="*/ 2583872 h 3827598"/>
              <a:gd name="connsiteX9" fmla="*/ 51912 w 2328103"/>
              <a:gd name="connsiteY9" fmla="*/ 85449 h 3827598"/>
              <a:gd name="connsiteX10" fmla="*/ 0 w 2328103"/>
              <a:gd name="connsiteY10" fmla="*/ 0 h 3827598"/>
              <a:gd name="connsiteX0" fmla="*/ 0 w 2328103"/>
              <a:gd name="connsiteY0" fmla="*/ 0 h 3827599"/>
              <a:gd name="connsiteX1" fmla="*/ 2328103 w 2328103"/>
              <a:gd name="connsiteY1" fmla="*/ 0 h 3827599"/>
              <a:gd name="connsiteX2" fmla="*/ 2276191 w 2328103"/>
              <a:gd name="connsiteY2" fmla="*/ 85449 h 3827599"/>
              <a:gd name="connsiteX3" fmla="*/ 1676669 w 2328103"/>
              <a:gd name="connsiteY3" fmla="*/ 2583872 h 3827599"/>
              <a:gd name="connsiteX4" fmla="*/ 1450563 w 2328103"/>
              <a:gd name="connsiteY4" fmla="*/ 3827599 h 3827599"/>
              <a:gd name="connsiteX5" fmla="*/ 1254139 w 2328103"/>
              <a:gd name="connsiteY5" fmla="*/ 3240266 h 3827599"/>
              <a:gd name="connsiteX6" fmla="*/ 885711 w 2328103"/>
              <a:gd name="connsiteY6" fmla="*/ 3251797 h 3827599"/>
              <a:gd name="connsiteX7" fmla="*/ 599640 w 2328103"/>
              <a:gd name="connsiteY7" fmla="*/ 3631571 h 3827599"/>
              <a:gd name="connsiteX8" fmla="*/ 651434 w 2328103"/>
              <a:gd name="connsiteY8" fmla="*/ 2583872 h 3827599"/>
              <a:gd name="connsiteX9" fmla="*/ 51912 w 2328103"/>
              <a:gd name="connsiteY9" fmla="*/ 85449 h 3827599"/>
              <a:gd name="connsiteX10" fmla="*/ 0 w 2328103"/>
              <a:gd name="connsiteY10" fmla="*/ 0 h 3827599"/>
              <a:gd name="connsiteX0" fmla="*/ 0 w 2328103"/>
              <a:gd name="connsiteY0" fmla="*/ 0 h 3827599"/>
              <a:gd name="connsiteX1" fmla="*/ 2328103 w 2328103"/>
              <a:gd name="connsiteY1" fmla="*/ 0 h 3827599"/>
              <a:gd name="connsiteX2" fmla="*/ 2276191 w 2328103"/>
              <a:gd name="connsiteY2" fmla="*/ 85449 h 3827599"/>
              <a:gd name="connsiteX3" fmla="*/ 1676669 w 2328103"/>
              <a:gd name="connsiteY3" fmla="*/ 2583872 h 3827599"/>
              <a:gd name="connsiteX4" fmla="*/ 1450563 w 2328103"/>
              <a:gd name="connsiteY4" fmla="*/ 3827599 h 3827599"/>
              <a:gd name="connsiteX5" fmla="*/ 1254139 w 2328103"/>
              <a:gd name="connsiteY5" fmla="*/ 3240266 h 3827599"/>
              <a:gd name="connsiteX6" fmla="*/ 885711 w 2328103"/>
              <a:gd name="connsiteY6" fmla="*/ 3251797 h 3827599"/>
              <a:gd name="connsiteX7" fmla="*/ 651434 w 2328103"/>
              <a:gd name="connsiteY7" fmla="*/ 2583872 h 3827599"/>
              <a:gd name="connsiteX8" fmla="*/ 51912 w 2328103"/>
              <a:gd name="connsiteY8" fmla="*/ 85449 h 3827599"/>
              <a:gd name="connsiteX9" fmla="*/ 0 w 2328103"/>
              <a:gd name="connsiteY9" fmla="*/ 0 h 3827599"/>
              <a:gd name="connsiteX0" fmla="*/ 0 w 2328103"/>
              <a:gd name="connsiteY0" fmla="*/ 0 h 3251797"/>
              <a:gd name="connsiteX1" fmla="*/ 2328103 w 2328103"/>
              <a:gd name="connsiteY1" fmla="*/ 0 h 3251797"/>
              <a:gd name="connsiteX2" fmla="*/ 2276191 w 2328103"/>
              <a:gd name="connsiteY2" fmla="*/ 85449 h 3251797"/>
              <a:gd name="connsiteX3" fmla="*/ 1676669 w 2328103"/>
              <a:gd name="connsiteY3" fmla="*/ 2583872 h 3251797"/>
              <a:gd name="connsiteX4" fmla="*/ 1254139 w 2328103"/>
              <a:gd name="connsiteY4" fmla="*/ 3240266 h 3251797"/>
              <a:gd name="connsiteX5" fmla="*/ 885711 w 2328103"/>
              <a:gd name="connsiteY5" fmla="*/ 3251797 h 3251797"/>
              <a:gd name="connsiteX6" fmla="*/ 651434 w 2328103"/>
              <a:gd name="connsiteY6" fmla="*/ 2583872 h 3251797"/>
              <a:gd name="connsiteX7" fmla="*/ 51912 w 2328103"/>
              <a:gd name="connsiteY7" fmla="*/ 85449 h 3251797"/>
              <a:gd name="connsiteX8" fmla="*/ 0 w 2328103"/>
              <a:gd name="connsiteY8" fmla="*/ 0 h 3251797"/>
              <a:gd name="connsiteX0" fmla="*/ 0 w 2328103"/>
              <a:gd name="connsiteY0" fmla="*/ 0 h 3251797"/>
              <a:gd name="connsiteX1" fmla="*/ 2328103 w 2328103"/>
              <a:gd name="connsiteY1" fmla="*/ 0 h 3251797"/>
              <a:gd name="connsiteX2" fmla="*/ 2276191 w 2328103"/>
              <a:gd name="connsiteY2" fmla="*/ 85449 h 3251797"/>
              <a:gd name="connsiteX3" fmla="*/ 1676669 w 2328103"/>
              <a:gd name="connsiteY3" fmla="*/ 2583872 h 3251797"/>
              <a:gd name="connsiteX4" fmla="*/ 1343786 w 2328103"/>
              <a:gd name="connsiteY4" fmla="*/ 3251797 h 3251797"/>
              <a:gd name="connsiteX5" fmla="*/ 885711 w 2328103"/>
              <a:gd name="connsiteY5" fmla="*/ 3251797 h 3251797"/>
              <a:gd name="connsiteX6" fmla="*/ 651434 w 2328103"/>
              <a:gd name="connsiteY6" fmla="*/ 2583872 h 3251797"/>
              <a:gd name="connsiteX7" fmla="*/ 51912 w 2328103"/>
              <a:gd name="connsiteY7" fmla="*/ 85449 h 3251797"/>
              <a:gd name="connsiteX8" fmla="*/ 0 w 2328103"/>
              <a:gd name="connsiteY8" fmla="*/ 0 h 3251797"/>
              <a:gd name="connsiteX0" fmla="*/ 0 w 2328103"/>
              <a:gd name="connsiteY0" fmla="*/ 0 h 3251797"/>
              <a:gd name="connsiteX1" fmla="*/ 2328103 w 2328103"/>
              <a:gd name="connsiteY1" fmla="*/ 0 h 3251797"/>
              <a:gd name="connsiteX2" fmla="*/ 2276191 w 2328103"/>
              <a:gd name="connsiteY2" fmla="*/ 85449 h 3251797"/>
              <a:gd name="connsiteX3" fmla="*/ 1676669 w 2328103"/>
              <a:gd name="connsiteY3" fmla="*/ 2583872 h 3251797"/>
              <a:gd name="connsiteX4" fmla="*/ 1343786 w 2328103"/>
              <a:gd name="connsiteY4" fmla="*/ 3251797 h 3251797"/>
              <a:gd name="connsiteX5" fmla="*/ 1683570 w 2328103"/>
              <a:gd name="connsiteY5" fmla="*/ 2583000 h 3251797"/>
              <a:gd name="connsiteX6" fmla="*/ 651434 w 2328103"/>
              <a:gd name="connsiteY6" fmla="*/ 2583872 h 3251797"/>
              <a:gd name="connsiteX7" fmla="*/ 51912 w 2328103"/>
              <a:gd name="connsiteY7" fmla="*/ 85449 h 3251797"/>
              <a:gd name="connsiteX8" fmla="*/ 0 w 2328103"/>
              <a:gd name="connsiteY8" fmla="*/ 0 h 3251797"/>
              <a:gd name="connsiteX0" fmla="*/ 0 w 2328103"/>
              <a:gd name="connsiteY0" fmla="*/ 0 h 2768649"/>
              <a:gd name="connsiteX1" fmla="*/ 2328103 w 2328103"/>
              <a:gd name="connsiteY1" fmla="*/ 0 h 2768649"/>
              <a:gd name="connsiteX2" fmla="*/ 2276191 w 2328103"/>
              <a:gd name="connsiteY2" fmla="*/ 85449 h 2768649"/>
              <a:gd name="connsiteX3" fmla="*/ 1676669 w 2328103"/>
              <a:gd name="connsiteY3" fmla="*/ 2583872 h 2768649"/>
              <a:gd name="connsiteX4" fmla="*/ 1683570 w 2328103"/>
              <a:gd name="connsiteY4" fmla="*/ 2583000 h 2768649"/>
              <a:gd name="connsiteX5" fmla="*/ 651434 w 2328103"/>
              <a:gd name="connsiteY5" fmla="*/ 2583872 h 2768649"/>
              <a:gd name="connsiteX6" fmla="*/ 51912 w 2328103"/>
              <a:gd name="connsiteY6" fmla="*/ 85449 h 2768649"/>
              <a:gd name="connsiteX7" fmla="*/ 0 w 2328103"/>
              <a:gd name="connsiteY7" fmla="*/ 0 h 2768649"/>
              <a:gd name="connsiteX0" fmla="*/ 1683570 w 2328103"/>
              <a:gd name="connsiteY0" fmla="*/ 2583000 h 2701488"/>
              <a:gd name="connsiteX1" fmla="*/ 651434 w 2328103"/>
              <a:gd name="connsiteY1" fmla="*/ 2583872 h 2701488"/>
              <a:gd name="connsiteX2" fmla="*/ 51912 w 2328103"/>
              <a:gd name="connsiteY2" fmla="*/ 85449 h 2701488"/>
              <a:gd name="connsiteX3" fmla="*/ 0 w 2328103"/>
              <a:gd name="connsiteY3" fmla="*/ 0 h 2701488"/>
              <a:gd name="connsiteX4" fmla="*/ 2328103 w 2328103"/>
              <a:gd name="connsiteY4" fmla="*/ 0 h 2701488"/>
              <a:gd name="connsiteX5" fmla="*/ 2276191 w 2328103"/>
              <a:gd name="connsiteY5" fmla="*/ 85449 h 2701488"/>
              <a:gd name="connsiteX6" fmla="*/ 1768109 w 2328103"/>
              <a:gd name="connsiteY6" fmla="*/ 2701488 h 2701488"/>
              <a:gd name="connsiteX0" fmla="*/ 1683570 w 2328103"/>
              <a:gd name="connsiteY0" fmla="*/ 2583000 h 2632302"/>
              <a:gd name="connsiteX1" fmla="*/ 651434 w 2328103"/>
              <a:gd name="connsiteY1" fmla="*/ 2583872 h 2632302"/>
              <a:gd name="connsiteX2" fmla="*/ 51912 w 2328103"/>
              <a:gd name="connsiteY2" fmla="*/ 85449 h 2632302"/>
              <a:gd name="connsiteX3" fmla="*/ 0 w 2328103"/>
              <a:gd name="connsiteY3" fmla="*/ 0 h 2632302"/>
              <a:gd name="connsiteX4" fmla="*/ 2328103 w 2328103"/>
              <a:gd name="connsiteY4" fmla="*/ 0 h 2632302"/>
              <a:gd name="connsiteX5" fmla="*/ 2276191 w 2328103"/>
              <a:gd name="connsiteY5" fmla="*/ 85449 h 2632302"/>
              <a:gd name="connsiteX6" fmla="*/ 1687429 w 2328103"/>
              <a:gd name="connsiteY6" fmla="*/ 2632302 h 263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103" h="2632302">
                <a:moveTo>
                  <a:pt x="1683570" y="2583000"/>
                </a:moveTo>
                <a:lnTo>
                  <a:pt x="651434" y="2583872"/>
                </a:lnTo>
                <a:cubicBezTo>
                  <a:pt x="651434" y="1634828"/>
                  <a:pt x="426446" y="764399"/>
                  <a:pt x="51912" y="85449"/>
                </a:cubicBezTo>
                <a:lnTo>
                  <a:pt x="0" y="0"/>
                </a:lnTo>
                <a:lnTo>
                  <a:pt x="2328103" y="0"/>
                </a:lnTo>
                <a:lnTo>
                  <a:pt x="2276191" y="85449"/>
                </a:lnTo>
                <a:cubicBezTo>
                  <a:pt x="1901657" y="764399"/>
                  <a:pt x="1694759" y="2098428"/>
                  <a:pt x="1687429" y="2632302"/>
                </a:cubicBezTo>
              </a:path>
            </a:pathLst>
          </a:custGeom>
          <a:gradFill>
            <a:gsLst>
              <a:gs pos="0">
                <a:schemeClr val="tx1">
                  <a:lumMod val="40000"/>
                  <a:lumOff val="60000"/>
                  <a:alpha val="0"/>
                </a:schemeClr>
              </a:gs>
              <a:gs pos="50000">
                <a:schemeClr val="tx1">
                  <a:lumMod val="40000"/>
                  <a:lumOff val="60000"/>
                  <a:alpha val="60000"/>
                </a:schemeClr>
              </a:gs>
              <a:gs pos="100000">
                <a:schemeClr val="bg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38429" y="963625"/>
            <a:ext cx="2954666" cy="1323439"/>
          </a:xfrm>
          <a:prstGeom prst="rect">
            <a:avLst/>
          </a:prstGeom>
        </p:spPr>
        <p:txBody>
          <a:bodyPr wrap="square">
            <a:spAutoFit/>
          </a:bodyPr>
          <a:lstStyle/>
          <a:p>
            <a:r>
              <a:rPr lang="en-US" altLang="ja-JP" sz="1600" b="1" i="1" dirty="0">
                <a:solidFill>
                  <a:srgbClr val="FF0000"/>
                </a:solidFill>
                <a:latin typeface="+mj-ea"/>
                <a:ea typeface="+mj-ea"/>
                <a:cs typeface="Calibri" panose="020F0502020204030204" pitchFamily="34" charset="0"/>
              </a:rPr>
              <a:t>802.11ac wave 2 </a:t>
            </a:r>
            <a:r>
              <a:rPr lang="ja-JP" altLang="en-US" sz="1600" b="1" i="1" dirty="0">
                <a:solidFill>
                  <a:srgbClr val="FF0000"/>
                </a:solidFill>
                <a:latin typeface="+mj-ea"/>
                <a:ea typeface="+mj-ea"/>
                <a:cs typeface="Calibri" panose="020F0502020204030204" pitchFamily="34" charset="0"/>
              </a:rPr>
              <a:t>アクセスポイントを</a:t>
            </a:r>
            <a:r>
              <a:rPr lang="en-US" altLang="ja-JP" sz="1600" b="1" i="1" dirty="0">
                <a:solidFill>
                  <a:srgbClr val="FF0000"/>
                </a:solidFill>
                <a:latin typeface="+mj-ea"/>
                <a:ea typeface="+mj-ea"/>
                <a:cs typeface="Calibri" panose="020F0502020204030204" pitchFamily="34" charset="0"/>
              </a:rPr>
              <a:t>10</a:t>
            </a:r>
            <a:r>
              <a:rPr lang="ja-JP" altLang="en-US" sz="1600" b="1" i="1" dirty="0">
                <a:solidFill>
                  <a:srgbClr val="FF0000"/>
                </a:solidFill>
                <a:latin typeface="+mj-ea"/>
                <a:ea typeface="+mj-ea"/>
                <a:cs typeface="Calibri" panose="020F0502020204030204" pitchFamily="34" charset="0"/>
              </a:rPr>
              <a:t>台以上ご購入していただくと、</a:t>
            </a:r>
            <a:r>
              <a:rPr lang="en-US" altLang="ja-JP" sz="1600" b="1" i="1" dirty="0">
                <a:solidFill>
                  <a:srgbClr val="FF0000"/>
                </a:solidFill>
                <a:latin typeface="+mj-ea"/>
                <a:ea typeface="+mj-ea"/>
                <a:cs typeface="Calibri" panose="020F0502020204030204" pitchFamily="34" charset="0"/>
              </a:rPr>
              <a:t>Catalyst </a:t>
            </a:r>
            <a:r>
              <a:rPr lang="en-US" altLang="ja-JP" sz="1600" b="1" i="1" dirty="0" smtClean="0">
                <a:solidFill>
                  <a:srgbClr val="FF0000"/>
                </a:solidFill>
                <a:latin typeface="+mj-ea"/>
                <a:ea typeface="+mj-ea"/>
                <a:cs typeface="Calibri" panose="020F0502020204030204" pitchFamily="34" charset="0"/>
              </a:rPr>
              <a:t>2960X</a:t>
            </a:r>
            <a:r>
              <a:rPr lang="ja-JP" altLang="en-US" sz="1600" b="1" i="1" dirty="0" smtClean="0">
                <a:solidFill>
                  <a:srgbClr val="FF0000"/>
                </a:solidFill>
                <a:latin typeface="+mj-ea"/>
                <a:ea typeface="+mj-ea"/>
                <a:cs typeface="Calibri" panose="020F0502020204030204" pitchFamily="34" charset="0"/>
              </a:rPr>
              <a:t>を</a:t>
            </a:r>
            <a:r>
              <a:rPr lang="en-US" altLang="ja-JP" sz="1600" b="1" i="1" dirty="0" smtClean="0">
                <a:solidFill>
                  <a:srgbClr val="FF0000"/>
                </a:solidFill>
                <a:latin typeface="+mj-ea"/>
                <a:ea typeface="+mj-ea"/>
                <a:cs typeface="Calibri" panose="020F0502020204030204" pitchFamily="34" charset="0"/>
              </a:rPr>
              <a:t>1</a:t>
            </a:r>
            <a:r>
              <a:rPr lang="ja-JP" altLang="en-US" sz="1600" b="1" i="1" dirty="0">
                <a:solidFill>
                  <a:srgbClr val="FF0000"/>
                </a:solidFill>
                <a:latin typeface="+mj-ea"/>
                <a:ea typeface="+mj-ea"/>
                <a:cs typeface="Calibri" panose="020F0502020204030204" pitchFamily="34" charset="0"/>
              </a:rPr>
              <a:t>台無料でご提供します</a:t>
            </a:r>
            <a:r>
              <a:rPr lang="ja-JP" altLang="en-US" sz="1600" b="1" i="1" dirty="0" smtClean="0">
                <a:solidFill>
                  <a:srgbClr val="FF0000"/>
                </a:solidFill>
                <a:latin typeface="+mj-ea"/>
                <a:ea typeface="+mj-ea"/>
                <a:cs typeface="Calibri" panose="020F0502020204030204" pitchFamily="34" charset="0"/>
              </a:rPr>
              <a:t>。</a:t>
            </a:r>
            <a:endParaRPr lang="en-US" altLang="ja-JP" sz="1600" b="1" i="1" dirty="0" smtClean="0">
              <a:solidFill>
                <a:srgbClr val="FF0000"/>
              </a:solidFill>
              <a:latin typeface="+mj-ea"/>
              <a:ea typeface="+mj-ea"/>
              <a:cs typeface="Calibri" panose="020F0502020204030204" pitchFamily="34" charset="0"/>
            </a:endParaRPr>
          </a:p>
          <a:p>
            <a:r>
              <a:rPr lang="ja-JP" altLang="en-US" sz="1600" b="1" i="1" dirty="0" smtClean="0">
                <a:solidFill>
                  <a:srgbClr val="000000"/>
                </a:solidFill>
                <a:latin typeface="+mj-ea"/>
                <a:ea typeface="+mj-ea"/>
                <a:cs typeface="Calibri" panose="020F0502020204030204" pitchFamily="34" charset="0"/>
              </a:rPr>
              <a:t>（ </a:t>
            </a:r>
            <a:r>
              <a:rPr lang="en-US" altLang="ja-JP" sz="1600" b="1" i="1" dirty="0" smtClean="0">
                <a:solidFill>
                  <a:srgbClr val="000000"/>
                </a:solidFill>
                <a:latin typeface="+mj-ea"/>
                <a:ea typeface="+mj-ea"/>
                <a:cs typeface="Calibri" panose="020F0502020204030204" pitchFamily="34" charset="0"/>
              </a:rPr>
              <a:t>2017</a:t>
            </a:r>
            <a:r>
              <a:rPr lang="ja-JP" altLang="en-US" sz="1600" b="1" i="1" dirty="0" smtClean="0">
                <a:solidFill>
                  <a:srgbClr val="000000"/>
                </a:solidFill>
                <a:latin typeface="+mj-ea"/>
                <a:ea typeface="+mj-ea"/>
                <a:cs typeface="Calibri" panose="020F0502020204030204" pitchFamily="34" charset="0"/>
              </a:rPr>
              <a:t>年</a:t>
            </a:r>
            <a:r>
              <a:rPr lang="en-US" altLang="ja-JP" sz="1600" b="1" i="1" dirty="0" smtClean="0">
                <a:solidFill>
                  <a:srgbClr val="000000"/>
                </a:solidFill>
                <a:latin typeface="+mj-ea"/>
                <a:ea typeface="+mj-ea"/>
                <a:cs typeface="Calibri" panose="020F0502020204030204" pitchFamily="34" charset="0"/>
              </a:rPr>
              <a:t>1</a:t>
            </a:r>
            <a:r>
              <a:rPr lang="ja-JP" altLang="en-US" sz="1600" b="1" i="1" dirty="0" smtClean="0">
                <a:solidFill>
                  <a:srgbClr val="000000"/>
                </a:solidFill>
                <a:latin typeface="+mj-ea"/>
                <a:ea typeface="+mj-ea"/>
                <a:cs typeface="Calibri" panose="020F0502020204030204" pitchFamily="34" charset="0"/>
              </a:rPr>
              <a:t>月</a:t>
            </a:r>
            <a:r>
              <a:rPr lang="en-US" altLang="ja-JP" sz="1600" b="1" i="1" dirty="0" smtClean="0">
                <a:solidFill>
                  <a:srgbClr val="000000"/>
                </a:solidFill>
                <a:latin typeface="+mj-ea"/>
                <a:ea typeface="+mj-ea"/>
                <a:cs typeface="Calibri" panose="020F0502020204030204" pitchFamily="34" charset="0"/>
              </a:rPr>
              <a:t>27</a:t>
            </a:r>
            <a:r>
              <a:rPr lang="ja-JP" altLang="en-US" sz="1600" b="1" i="1" dirty="0" smtClean="0">
                <a:solidFill>
                  <a:srgbClr val="000000"/>
                </a:solidFill>
                <a:latin typeface="+mj-ea"/>
                <a:ea typeface="+mj-ea"/>
                <a:cs typeface="Calibri" panose="020F0502020204030204" pitchFamily="34" charset="0"/>
              </a:rPr>
              <a:t>日</a:t>
            </a:r>
            <a:r>
              <a:rPr lang="ja-JP" altLang="en-US" sz="1600" b="1" i="1" dirty="0">
                <a:solidFill>
                  <a:srgbClr val="000000"/>
                </a:solidFill>
                <a:latin typeface="+mj-ea"/>
                <a:ea typeface="+mj-ea"/>
                <a:cs typeface="Calibri" panose="020F0502020204030204" pitchFamily="34" charset="0"/>
              </a:rPr>
              <a:t>まで</a:t>
            </a:r>
            <a:r>
              <a:rPr lang="ja-JP" altLang="en-US" sz="1600" b="1" i="1" dirty="0" smtClean="0">
                <a:solidFill>
                  <a:srgbClr val="000000"/>
                </a:solidFill>
                <a:latin typeface="+mj-ea"/>
                <a:ea typeface="+mj-ea"/>
                <a:cs typeface="Calibri" panose="020F0502020204030204" pitchFamily="34" charset="0"/>
              </a:rPr>
              <a:t>！）</a:t>
            </a:r>
            <a:endParaRPr lang="en-US" sz="1600" b="1" i="1" dirty="0">
              <a:solidFill>
                <a:srgbClr val="000000"/>
              </a:solidFill>
              <a:latin typeface="+mj-ea"/>
              <a:ea typeface="+mj-ea"/>
              <a:cs typeface="Calibri" panose="020F0502020204030204" pitchFamily="34" charset="0"/>
            </a:endParaRPr>
          </a:p>
        </p:txBody>
      </p:sp>
      <p:sp>
        <p:nvSpPr>
          <p:cNvPr id="70" name="Arc 69"/>
          <p:cNvSpPr/>
          <p:nvPr/>
        </p:nvSpPr>
        <p:spPr>
          <a:xfrm rot="12873585" flipH="1">
            <a:off x="3445941" y="1269310"/>
            <a:ext cx="1893315" cy="1273323"/>
          </a:xfrm>
          <a:prstGeom prst="arc">
            <a:avLst>
              <a:gd name="adj1" fmla="val 12860003"/>
              <a:gd name="adj2" fmla="val 17719563"/>
            </a:avLst>
          </a:prstGeom>
          <a:noFill/>
          <a:ln w="19050" cmpd="sng">
            <a:solidFill>
              <a:schemeClr val="tx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78" fontAlgn="auto">
              <a:spcBef>
                <a:spcPts val="0"/>
              </a:spcBef>
              <a:spcAft>
                <a:spcPts val="0"/>
              </a:spcAft>
            </a:pPr>
            <a:endParaRPr lang="en-US" sz="1400" dirty="0">
              <a:solidFill>
                <a:srgbClr val="FFFFFF"/>
              </a:solidFill>
              <a:latin typeface="Arial"/>
            </a:endParaRPr>
          </a:p>
        </p:txBody>
      </p:sp>
      <p:pic>
        <p:nvPicPr>
          <p:cNvPr id="76" name="図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5559" y="3654986"/>
            <a:ext cx="882069" cy="869766"/>
          </a:xfrm>
          <a:prstGeom prst="rect">
            <a:avLst/>
          </a:prstGeom>
        </p:spPr>
      </p:pic>
      <p:pic>
        <p:nvPicPr>
          <p:cNvPr id="68" name="Picture 67"/>
          <p:cNvPicPr>
            <a:picLocks noChangeAspect="1"/>
          </p:cNvPicPr>
          <p:nvPr/>
        </p:nvPicPr>
        <p:blipFill>
          <a:blip r:embed="rId11" cstate="screen">
            <a:extLst>
              <a:ext uri="{BEBA8EAE-BF5A-486C-A8C5-ECC9F3942E4B}">
                <a14:imgProps xmlns:a14="http://schemas.microsoft.com/office/drawing/2010/main">
                  <a14:imgLayer r:embed="rId12">
                    <a14:imgEffect>
                      <a14:backgroundRemoval t="9602" b="75410" l="9207" r="95898"/>
                    </a14:imgEffect>
                  </a14:imgLayer>
                </a14:imgProps>
              </a:ext>
              <a:ext uri="{28A0092B-C50C-407E-A947-70E740481C1C}">
                <a14:useLocalDpi xmlns:a14="http://schemas.microsoft.com/office/drawing/2010/main"/>
              </a:ext>
            </a:extLst>
          </a:blip>
          <a:stretch>
            <a:fillRect/>
          </a:stretch>
        </p:blipFill>
        <p:spPr>
          <a:xfrm>
            <a:off x="2862700" y="1077700"/>
            <a:ext cx="3689061" cy="1361029"/>
          </a:xfrm>
          <a:prstGeom prst="rect">
            <a:avLst/>
          </a:prstGeom>
        </p:spPr>
      </p:pic>
      <p:sp>
        <p:nvSpPr>
          <p:cNvPr id="67" name="Title 1"/>
          <p:cNvSpPr txBox="1">
            <a:spLocks/>
          </p:cNvSpPr>
          <p:nvPr/>
        </p:nvSpPr>
        <p:spPr bwMode="auto">
          <a:xfrm>
            <a:off x="6767007" y="2244267"/>
            <a:ext cx="2190862" cy="58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3843" tIns="46921" rIns="93843" bIns="46921" numCol="1" anchor="ctr" anchorCtr="0" compatLnSpc="1">
            <a:prstTxWarp prst="textNoShape">
              <a:avLst/>
            </a:prstTxWarp>
          </a:bodyPr>
          <a:lstStyle>
            <a:lvl1pPr algn="l" defTabSz="702305" rtl="0" eaLnBrk="1" fontAlgn="base" hangingPunct="1">
              <a:lnSpc>
                <a:spcPct val="80000"/>
              </a:lnSpc>
              <a:spcBef>
                <a:spcPct val="0"/>
              </a:spcBef>
              <a:spcAft>
                <a:spcPct val="0"/>
              </a:spcAft>
              <a:defRPr lang="en-US" sz="3100" kern="1200" dirty="0">
                <a:solidFill>
                  <a:srgbClr val="676767"/>
                </a:solidFill>
                <a:latin typeface="+mj-lt"/>
                <a:ea typeface="ＭＳ Ｐゴシック" charset="0"/>
                <a:cs typeface="CiscoSans"/>
              </a:defRPr>
            </a:lvl1pPr>
            <a:lvl2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69290"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3858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40787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77162"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1200" b="1" i="1" dirty="0" smtClean="0">
                <a:solidFill>
                  <a:schemeClr val="accent1"/>
                </a:solidFill>
                <a:latin typeface="+mj-ea"/>
                <a:ea typeface="+mj-ea"/>
                <a:cs typeface="Calibri" panose="020F0502020204030204" pitchFamily="34" charset="0"/>
              </a:rPr>
              <a:t>ボーナスセキュリティオファー</a:t>
            </a:r>
            <a:endParaRPr lang="en-US" sz="1400" b="1" i="1" dirty="0" smtClean="0">
              <a:solidFill>
                <a:schemeClr val="accent1"/>
              </a:solidFill>
              <a:latin typeface="+mj-ea"/>
              <a:ea typeface="+mj-ea"/>
              <a:cs typeface="Calibri" panose="020F0502020204030204" pitchFamily="34" charset="0"/>
            </a:endParaRPr>
          </a:p>
        </p:txBody>
      </p:sp>
      <p:sp>
        <p:nvSpPr>
          <p:cNvPr id="69" name="Rectangle 80"/>
          <p:cNvSpPr/>
          <p:nvPr/>
        </p:nvSpPr>
        <p:spPr>
          <a:xfrm>
            <a:off x="6640479" y="2593199"/>
            <a:ext cx="2430350" cy="577081"/>
          </a:xfrm>
          <a:prstGeom prst="rect">
            <a:avLst/>
          </a:prstGeom>
        </p:spPr>
        <p:txBody>
          <a:bodyPr wrap="square">
            <a:spAutoFit/>
          </a:bodyPr>
          <a:lstStyle/>
          <a:p>
            <a:r>
              <a:rPr lang="en-US" altLang="ja-JP" sz="1050" dirty="0">
                <a:solidFill>
                  <a:srgbClr val="000000"/>
                </a:solidFill>
                <a:latin typeface="+mj-ea"/>
                <a:ea typeface="+mj-ea"/>
              </a:rPr>
              <a:t>80</a:t>
            </a:r>
            <a:r>
              <a:rPr lang="ja-JP" altLang="en-US" sz="1050" dirty="0">
                <a:solidFill>
                  <a:srgbClr val="000000"/>
                </a:solidFill>
                <a:latin typeface="+mj-ea"/>
                <a:ea typeface="+mj-ea"/>
              </a:rPr>
              <a:t>の</a:t>
            </a:r>
            <a:r>
              <a:rPr lang="en-US" altLang="ja-JP" sz="1050" dirty="0">
                <a:solidFill>
                  <a:srgbClr val="000000"/>
                </a:solidFill>
                <a:latin typeface="+mj-ea"/>
                <a:ea typeface="+mj-ea"/>
              </a:rPr>
              <a:t> Cisco AMP Endpoint </a:t>
            </a:r>
            <a:r>
              <a:rPr lang="ja-JP" altLang="en-US" sz="1050" dirty="0">
                <a:solidFill>
                  <a:srgbClr val="000000"/>
                </a:solidFill>
                <a:latin typeface="+mj-ea"/>
                <a:ea typeface="+mj-ea"/>
              </a:rPr>
              <a:t>ライセンスをご購入いただくと、</a:t>
            </a:r>
            <a:r>
              <a:rPr lang="en-US" altLang="ja-JP" sz="1050" dirty="0">
                <a:solidFill>
                  <a:srgbClr val="000000"/>
                </a:solidFill>
                <a:latin typeface="+mj-ea"/>
                <a:ea typeface="+mj-ea"/>
              </a:rPr>
              <a:t> 20</a:t>
            </a:r>
            <a:r>
              <a:rPr lang="ja-JP" altLang="en-US" sz="1050" dirty="0">
                <a:solidFill>
                  <a:srgbClr val="000000"/>
                </a:solidFill>
                <a:latin typeface="+mj-ea"/>
                <a:ea typeface="+mj-ea"/>
              </a:rPr>
              <a:t>のボーナスライセンスをご提供します。</a:t>
            </a:r>
            <a:endParaRPr lang="en-US" sz="1050" b="1" i="1" dirty="0">
              <a:solidFill>
                <a:srgbClr val="000000"/>
              </a:solidFill>
              <a:latin typeface="+mj-ea"/>
              <a:ea typeface="+mj-ea"/>
            </a:endParaRPr>
          </a:p>
        </p:txBody>
      </p:sp>
    </p:spTree>
    <p:extLst>
      <p:ext uri="{BB962C8B-B14F-4D97-AF65-F5344CB8AC3E}">
        <p14:creationId xmlns:p14="http://schemas.microsoft.com/office/powerpoint/2010/main" val="22682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par>
                          <p:cTn id="8" fill="hold">
                            <p:stCondLst>
                              <p:cond delay="500"/>
                            </p:stCondLst>
                            <p:childTnLst>
                              <p:par>
                                <p:cTn id="9" presetID="23" presetClass="entr" presetSubtype="36"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strVal val="(6*min(max(#ppt_w*#ppt_h,.3),1)-7.4)/-.7*#ppt_w"/>
                                          </p:val>
                                        </p:tav>
                                        <p:tav tm="100000">
                                          <p:val>
                                            <p:strVal val="#ppt_w"/>
                                          </p:val>
                                        </p:tav>
                                      </p:tavLst>
                                    </p:anim>
                                    <p:anim calcmode="lin" valueType="num">
                                      <p:cBhvr>
                                        <p:cTn id="12" dur="500" fill="hold"/>
                                        <p:tgtEl>
                                          <p:spTgt spid="76"/>
                                        </p:tgtEl>
                                        <p:attrNameLst>
                                          <p:attrName>ppt_h</p:attrName>
                                        </p:attrNameLst>
                                      </p:cBhvr>
                                      <p:tavLst>
                                        <p:tav tm="0">
                                          <p:val>
                                            <p:strVal val="(6*min(max(#ppt_w*#ppt_h,.3),1)-7.4)/-.7*#ppt_h"/>
                                          </p:val>
                                        </p:tav>
                                        <p:tav tm="100000">
                                          <p:val>
                                            <p:strVal val="#ppt_h"/>
                                          </p:val>
                                        </p:tav>
                                      </p:tavLst>
                                    </p:anim>
                                    <p:anim calcmode="lin" valueType="num">
                                      <p:cBhvr>
                                        <p:cTn id="13" dur="500" fill="hold"/>
                                        <p:tgtEl>
                                          <p:spTgt spid="76"/>
                                        </p:tgtEl>
                                        <p:attrNameLst>
                                          <p:attrName>ppt_x</p:attrName>
                                        </p:attrNameLst>
                                      </p:cBhvr>
                                      <p:tavLst>
                                        <p:tav tm="0">
                                          <p:val>
                                            <p:fltVal val="0.5"/>
                                          </p:val>
                                        </p:tav>
                                        <p:tav tm="100000">
                                          <p:val>
                                            <p:strVal val="#ppt_x"/>
                                          </p:val>
                                        </p:tav>
                                      </p:tavLst>
                                    </p:anim>
                                    <p:anim calcmode="lin" valueType="num">
                                      <p:cBhvr>
                                        <p:cTn id="14" dur="500" fill="hold"/>
                                        <p:tgtEl>
                                          <p:spTgt spid="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二等辺三角形 18"/>
          <p:cNvSpPr/>
          <p:nvPr/>
        </p:nvSpPr>
        <p:spPr>
          <a:xfrm rot="16200000">
            <a:off x="1410971" y="2312828"/>
            <a:ext cx="1889757" cy="3428691"/>
          </a:xfrm>
          <a:prstGeom prst="triangle">
            <a:avLst/>
          </a:prstGeom>
          <a:gradFill flip="none" rotWithShape="1">
            <a:gsLst>
              <a:gs pos="0">
                <a:srgbClr val="36A4D7">
                  <a:tint val="66000"/>
                  <a:satMod val="160000"/>
                  <a:alpha val="50000"/>
                </a:srgbClr>
              </a:gs>
              <a:gs pos="50000">
                <a:srgbClr val="36A4D7">
                  <a:tint val="44500"/>
                  <a:satMod val="160000"/>
                </a:srgbClr>
              </a:gs>
              <a:gs pos="100000">
                <a:srgbClr val="36A4D7">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ext Placeholder 1"/>
          <p:cNvSpPr>
            <a:spLocks noGrp="1"/>
          </p:cNvSpPr>
          <p:nvPr>
            <p:ph type="body" sz="quarter" idx="10"/>
          </p:nvPr>
        </p:nvSpPr>
        <p:spPr>
          <a:xfrm>
            <a:off x="4118633" y="891440"/>
            <a:ext cx="4920607" cy="2788798"/>
          </a:xfrm>
        </p:spPr>
        <p:txBody>
          <a:bodyPr/>
          <a:lstStyle/>
          <a:p>
            <a:pPr>
              <a:spcBef>
                <a:spcPts val="300"/>
              </a:spcBef>
            </a:pPr>
            <a:r>
              <a:rPr lang="ja-JP" altLang="en-US" sz="1600" dirty="0" smtClean="0"/>
              <a:t>旧機種のシスコ</a:t>
            </a:r>
            <a:r>
              <a:rPr lang="en-US" altLang="ja-JP" sz="1600" dirty="0" smtClean="0"/>
              <a:t>WLC</a:t>
            </a:r>
            <a:r>
              <a:rPr lang="ja-JP" altLang="en-US" sz="1600" dirty="0" smtClean="0"/>
              <a:t>から、新しい</a:t>
            </a:r>
            <a:r>
              <a:rPr lang="en-US" altLang="ja-JP" sz="1600" dirty="0" smtClean="0"/>
              <a:t>WLC 5520</a:t>
            </a:r>
            <a:r>
              <a:rPr lang="ja-JP" altLang="en-US" sz="1600" dirty="0" smtClean="0"/>
              <a:t>または</a:t>
            </a:r>
            <a:r>
              <a:rPr lang="en-US" altLang="ja-JP" sz="1600" dirty="0" smtClean="0"/>
              <a:t>8540</a:t>
            </a:r>
            <a:r>
              <a:rPr lang="ja-JP" altLang="en-US" sz="1600" dirty="0" smtClean="0"/>
              <a:t>に乗り換えていただくための特別価格プロモーションです。</a:t>
            </a:r>
          </a:p>
          <a:p>
            <a:pPr>
              <a:spcBef>
                <a:spcPts val="300"/>
              </a:spcBef>
            </a:pPr>
            <a:r>
              <a:rPr lang="ja-JP" altLang="en-US" sz="1600" dirty="0"/>
              <a:t>プロモーション期間</a:t>
            </a:r>
            <a:r>
              <a:rPr lang="en-US" altLang="ja-JP" sz="1600" dirty="0"/>
              <a:t>: </a:t>
            </a:r>
            <a:r>
              <a:rPr lang="ja-JP" altLang="en-US" sz="1600" dirty="0"/>
              <a:t>即日～</a:t>
            </a:r>
            <a:r>
              <a:rPr lang="en-US" altLang="ja-JP" sz="1600" dirty="0" smtClean="0">
                <a:solidFill>
                  <a:srgbClr val="FF0000"/>
                </a:solidFill>
              </a:rPr>
              <a:t>2017</a:t>
            </a:r>
            <a:r>
              <a:rPr lang="ja-JP" altLang="en-US" sz="1600" dirty="0" smtClean="0">
                <a:solidFill>
                  <a:srgbClr val="FF0000"/>
                </a:solidFill>
              </a:rPr>
              <a:t>年</a:t>
            </a:r>
            <a:r>
              <a:rPr lang="en-US" altLang="ja-JP" sz="1600" dirty="0">
                <a:solidFill>
                  <a:srgbClr val="FF0000"/>
                </a:solidFill>
              </a:rPr>
              <a:t>1</a:t>
            </a:r>
            <a:r>
              <a:rPr lang="ja-JP" altLang="en-US" sz="1600" dirty="0" smtClean="0">
                <a:solidFill>
                  <a:srgbClr val="FF0000"/>
                </a:solidFill>
              </a:rPr>
              <a:t>月</a:t>
            </a:r>
            <a:r>
              <a:rPr lang="en-US" altLang="ja-JP" sz="1600" dirty="0" smtClean="0">
                <a:solidFill>
                  <a:srgbClr val="FF0000"/>
                </a:solidFill>
              </a:rPr>
              <a:t>27</a:t>
            </a:r>
            <a:r>
              <a:rPr lang="ja-JP" altLang="en-US" sz="1600" dirty="0" smtClean="0">
                <a:solidFill>
                  <a:srgbClr val="FF0000"/>
                </a:solidFill>
              </a:rPr>
              <a:t>日</a:t>
            </a:r>
            <a:r>
              <a:rPr lang="ja-JP" altLang="en-US" sz="1600" dirty="0"/>
              <a:t>までのシスコへの</a:t>
            </a:r>
            <a:r>
              <a:rPr lang="ja-JP" altLang="en-US" sz="1600" dirty="0" smtClean="0"/>
              <a:t>ご発注。</a:t>
            </a:r>
          </a:p>
          <a:p>
            <a:pPr>
              <a:spcBef>
                <a:spcPts val="300"/>
              </a:spcBef>
            </a:pPr>
            <a:r>
              <a:rPr lang="ja-JP" altLang="en-US" sz="1600" dirty="0" smtClean="0"/>
              <a:t>既にご利用中の任意のシスコ製ワイヤレス</a:t>
            </a:r>
            <a:r>
              <a:rPr lang="en-US" altLang="ja-JP" sz="1600" dirty="0" smtClean="0"/>
              <a:t>LAN</a:t>
            </a:r>
            <a:r>
              <a:rPr lang="ja-JP" altLang="en-US" sz="1600" dirty="0" smtClean="0"/>
              <a:t>コントローラから、</a:t>
            </a:r>
            <a:r>
              <a:rPr lang="en-US" altLang="ja-JP" sz="1600" dirty="0"/>
              <a:t> </a:t>
            </a:r>
            <a:r>
              <a:rPr lang="en-US" altLang="ja-JP" sz="1600" dirty="0" smtClean="0"/>
              <a:t>AP</a:t>
            </a:r>
            <a:r>
              <a:rPr lang="ja-JP" altLang="en-US" sz="1600" dirty="0" smtClean="0"/>
              <a:t>ライセンスを新しい</a:t>
            </a:r>
            <a:r>
              <a:rPr lang="en-US" altLang="ja-JP" sz="1600" dirty="0" smtClean="0"/>
              <a:t>8540/5520</a:t>
            </a:r>
            <a:r>
              <a:rPr lang="ja-JP" altLang="en-US" sz="1600" dirty="0" smtClean="0"/>
              <a:t>コントローラに特別価格で移行できます。</a:t>
            </a:r>
          </a:p>
          <a:p>
            <a:pPr>
              <a:spcBef>
                <a:spcPts val="300"/>
              </a:spcBef>
            </a:pPr>
            <a:r>
              <a:rPr lang="en-US" altLang="ja-JP" sz="1600" dirty="0" smtClean="0"/>
              <a:t>Prime Infrastructure Lifecycle &amp; Assurance</a:t>
            </a:r>
            <a:r>
              <a:rPr lang="ja-JP" altLang="en-US" sz="1600" dirty="0" err="1" smtClean="0"/>
              <a:t>、</a:t>
            </a:r>
            <a:r>
              <a:rPr lang="en-US" altLang="ja-JP" sz="1600" dirty="0" smtClean="0"/>
              <a:t>Identity Service Engine (ISE) Base</a:t>
            </a:r>
            <a:r>
              <a:rPr lang="ja-JP" altLang="en-US" sz="1600" dirty="0" err="1" smtClean="0"/>
              <a:t>、</a:t>
            </a:r>
            <a:r>
              <a:rPr lang="en-US" altLang="ja-JP" sz="1600" dirty="0" smtClean="0"/>
              <a:t>CMX Base (</a:t>
            </a:r>
            <a:r>
              <a:rPr lang="ja-JP" altLang="en-US" sz="1600" dirty="0" smtClean="0"/>
              <a:t>旧称 </a:t>
            </a:r>
            <a:r>
              <a:rPr lang="en-US" altLang="ja-JP" sz="1600" dirty="0" smtClean="0"/>
              <a:t>MSE Base) </a:t>
            </a:r>
            <a:r>
              <a:rPr lang="ja-JP" altLang="en-US" sz="1600" dirty="0" smtClean="0"/>
              <a:t>などの他のライセンスが提供されます。</a:t>
            </a:r>
          </a:p>
          <a:p>
            <a:pPr>
              <a:spcBef>
                <a:spcPts val="300"/>
              </a:spcBef>
            </a:pPr>
            <a:r>
              <a:rPr lang="ja-JP" altLang="en-US" sz="1400" dirty="0" smtClean="0"/>
              <a:t>移行元のシスコ</a:t>
            </a:r>
            <a:r>
              <a:rPr lang="en-US" altLang="ja-JP" sz="1400" dirty="0" smtClean="0"/>
              <a:t>WLC</a:t>
            </a:r>
            <a:r>
              <a:rPr lang="ja-JP" altLang="en-US" sz="1400" dirty="0" smtClean="0"/>
              <a:t>の機種</a:t>
            </a:r>
            <a:r>
              <a:rPr lang="ja-JP" altLang="en-US" sz="1400" dirty="0"/>
              <a:t>および</a:t>
            </a:r>
            <a:r>
              <a:rPr lang="ja-JP" altLang="en-US" sz="1400" dirty="0" smtClean="0"/>
              <a:t>購入後の経過年数には制約はありません。</a:t>
            </a:r>
          </a:p>
          <a:p>
            <a:pPr>
              <a:spcBef>
                <a:spcPts val="300"/>
              </a:spcBef>
            </a:pPr>
            <a:r>
              <a:rPr lang="ja-JP" altLang="en-US" sz="1400" dirty="0" smtClean="0"/>
              <a:t>移行先のシスコ</a:t>
            </a:r>
            <a:r>
              <a:rPr lang="en-US" altLang="ja-JP" sz="1400" dirty="0" smtClean="0"/>
              <a:t>WLC</a:t>
            </a:r>
            <a:r>
              <a:rPr lang="ja-JP" altLang="en-US" sz="1400" dirty="0" smtClean="0"/>
              <a:t>の機種は</a:t>
            </a:r>
            <a:r>
              <a:rPr lang="en-US" altLang="ja-JP" sz="1400" dirty="0" smtClean="0"/>
              <a:t>8540</a:t>
            </a:r>
            <a:r>
              <a:rPr lang="ja-JP" altLang="en-US" sz="1400" dirty="0" smtClean="0"/>
              <a:t>または</a:t>
            </a:r>
            <a:r>
              <a:rPr lang="en-US" altLang="ja-JP" sz="1400" dirty="0" smtClean="0"/>
              <a:t>5520</a:t>
            </a:r>
            <a:r>
              <a:rPr lang="ja-JP" altLang="en-US" sz="1400" dirty="0"/>
              <a:t>に限定されます。その他の</a:t>
            </a:r>
            <a:r>
              <a:rPr lang="ja-JP" altLang="en-US" sz="1400" dirty="0" smtClean="0"/>
              <a:t>機種の</a:t>
            </a:r>
            <a:r>
              <a:rPr lang="ja-JP" altLang="en-US" sz="1400" dirty="0"/>
              <a:t>場合には、本資料に記載のプロモーションは適用できません</a:t>
            </a:r>
            <a:r>
              <a:rPr lang="ja-JP" altLang="en-US" sz="1400" dirty="0" smtClean="0"/>
              <a:t>。</a:t>
            </a:r>
          </a:p>
        </p:txBody>
      </p:sp>
      <p:sp>
        <p:nvSpPr>
          <p:cNvPr id="3" name="Title 2"/>
          <p:cNvSpPr>
            <a:spLocks noGrp="1"/>
          </p:cNvSpPr>
          <p:nvPr>
            <p:ph type="title"/>
          </p:nvPr>
        </p:nvSpPr>
        <p:spPr/>
        <p:txBody>
          <a:bodyPr/>
          <a:lstStyle/>
          <a:p>
            <a:r>
              <a:rPr lang="en-US" altLang="ja-JP" sz="3200" dirty="0" smtClean="0"/>
              <a:t>Cisco ONE</a:t>
            </a:r>
            <a:r>
              <a:rPr lang="ja-JP" altLang="ja-JP" sz="3200" dirty="0" smtClean="0"/>
              <a:t>ワイヤレス プロモーション</a:t>
            </a:r>
            <a:r>
              <a:rPr lang="en-US" altLang="ja-JP" sz="3200" dirty="0" smtClean="0"/>
              <a:t> (5520/8540</a:t>
            </a:r>
            <a:r>
              <a:rPr lang="ja-JP" altLang="ja-JP" sz="3200" dirty="0" smtClean="0"/>
              <a:t>向け</a:t>
            </a:r>
            <a:r>
              <a:rPr lang="en-US" altLang="ja-JP" sz="3200" dirty="0" smtClean="0"/>
              <a:t>)</a:t>
            </a:r>
            <a:endParaRPr lang="en-US" sz="3200" dirty="0"/>
          </a:p>
        </p:txBody>
      </p:sp>
      <p:pic>
        <p:nvPicPr>
          <p:cNvPr id="1026" name="Picture 2" descr="http://www.cisco.com/c/dam/en/us/products/wireless/ps6302/ps8322/ps10315/ps10325/prod_large_photo_5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00" y="2316082"/>
            <a:ext cx="1590096" cy="406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520-product-lar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2" y="3386264"/>
            <a:ext cx="1719753" cy="11465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2"/>
          <p:cNvGrpSpPr/>
          <p:nvPr/>
        </p:nvGrpSpPr>
        <p:grpSpPr>
          <a:xfrm>
            <a:off x="932904" y="1652391"/>
            <a:ext cx="314811" cy="314729"/>
            <a:chOff x="4029499" y="2046579"/>
            <a:chExt cx="733765" cy="733574"/>
          </a:xfrm>
        </p:grpSpPr>
        <p:sp>
          <p:nvSpPr>
            <p:cNvPr id="8" name="Oval 6"/>
            <p:cNvSpPr>
              <a:spLocks noChangeArrowheads="1"/>
            </p:cNvSpPr>
            <p:nvPr/>
          </p:nvSpPr>
          <p:spPr bwMode="auto">
            <a:xfrm>
              <a:off x="4029499" y="2046579"/>
              <a:ext cx="733765" cy="733574"/>
            </a:xfrm>
            <a:prstGeom prst="ellipse">
              <a:avLst/>
            </a:prstGeom>
            <a:gradFill>
              <a:gsLst>
                <a:gs pos="100000">
                  <a:schemeClr val="accent6"/>
                </a:gs>
                <a:gs pos="0">
                  <a:schemeClr val="accent5"/>
                </a:gs>
              </a:gsLst>
              <a:lin ang="10800000" scaled="1"/>
            </a:gradFill>
            <a:ln w="34925"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51419" tIns="25710" rIns="51419" bIns="25710" numCol="1" rtlCol="0" anchor="t" anchorCtr="0" compatLnSpc="1">
              <a:prstTxWarp prst="textNoShape">
                <a:avLst/>
              </a:prstTxWarp>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defTabSz="514038"/>
              <a:endParaRPr lang="en-US" sz="800" dirty="0">
                <a:solidFill>
                  <a:srgbClr val="FFFFFF"/>
                </a:solidFill>
                <a:latin typeface="CiscoSans"/>
                <a:ea typeface="+mn-ea"/>
                <a:cs typeface="+mn-cs"/>
              </a:endParaRPr>
            </a:p>
          </p:txBody>
        </p:sp>
        <p:pic>
          <p:nvPicPr>
            <p:cNvPr id="9"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65817" y="2110637"/>
              <a:ext cx="605195" cy="638680"/>
            </a:xfrm>
            <a:prstGeom prst="rect">
              <a:avLst/>
            </a:prstGeom>
            <a:noFill/>
            <a:ln>
              <a:noFill/>
            </a:ln>
          </p:spPr>
        </p:pic>
      </p:grpSp>
      <p:sp>
        <p:nvSpPr>
          <p:cNvPr id="7" name="TextBox 17"/>
          <p:cNvSpPr txBox="1"/>
          <p:nvPr/>
        </p:nvSpPr>
        <p:spPr>
          <a:xfrm>
            <a:off x="535084" y="1975837"/>
            <a:ext cx="1126447" cy="253891"/>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50" dirty="0" smtClean="0">
                <a:solidFill>
                  <a:srgbClr val="000000"/>
                </a:solidFill>
                <a:latin typeface="Arial"/>
              </a:rPr>
              <a:t>AP </a:t>
            </a:r>
            <a:r>
              <a:rPr lang="ja-JP" altLang="en-US" sz="1050" dirty="0" smtClean="0">
                <a:solidFill>
                  <a:srgbClr val="000000"/>
                </a:solidFill>
                <a:latin typeface="Arial"/>
              </a:rPr>
              <a:t>ライセンス</a:t>
            </a:r>
            <a:endParaRPr lang="en-US" sz="1050" dirty="0">
              <a:solidFill>
                <a:srgbClr val="000000"/>
              </a:solidFill>
              <a:latin typeface="Arial"/>
            </a:endParaRPr>
          </a:p>
        </p:txBody>
      </p:sp>
      <p:pic>
        <p:nvPicPr>
          <p:cNvPr id="11"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5695" y="4006985"/>
            <a:ext cx="914937" cy="481060"/>
          </a:xfrm>
          <a:prstGeom prst="rect">
            <a:avLst/>
          </a:prstGeom>
          <a:ln>
            <a:solidFill>
              <a:srgbClr val="272A48"/>
            </a:solidFill>
          </a:ln>
        </p:spPr>
      </p:pic>
      <p:sp>
        <p:nvSpPr>
          <p:cNvPr id="12" name="TextBox 1"/>
          <p:cNvSpPr txBox="1"/>
          <p:nvPr/>
        </p:nvSpPr>
        <p:spPr>
          <a:xfrm>
            <a:off x="2038801" y="3487732"/>
            <a:ext cx="954013" cy="553974"/>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00" dirty="0">
                <a:solidFill>
                  <a:srgbClr val="000000"/>
                </a:solidFill>
                <a:latin typeface="Arial"/>
                <a:ea typeface="+mn-ea"/>
                <a:cs typeface="+mn-cs"/>
              </a:rPr>
              <a:t>Prime Infrastructure Lifecycle</a:t>
            </a:r>
          </a:p>
        </p:txBody>
      </p:sp>
      <p:pic>
        <p:nvPicPr>
          <p:cNvPr id="1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5697" y="3018617"/>
            <a:ext cx="908450" cy="478264"/>
          </a:xfrm>
          <a:prstGeom prst="rect">
            <a:avLst/>
          </a:prstGeom>
          <a:ln>
            <a:solidFill>
              <a:srgbClr val="272A48"/>
            </a:solidFill>
          </a:ln>
        </p:spPr>
      </p:pic>
      <p:sp>
        <p:nvSpPr>
          <p:cNvPr id="14" name="TextBox 13"/>
          <p:cNvSpPr txBox="1"/>
          <p:nvPr/>
        </p:nvSpPr>
        <p:spPr>
          <a:xfrm>
            <a:off x="3075710" y="3487621"/>
            <a:ext cx="954013" cy="246197"/>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00" dirty="0" smtClean="0">
                <a:solidFill>
                  <a:srgbClr val="000000"/>
                </a:solidFill>
                <a:latin typeface="Arial"/>
                <a:ea typeface="+mn-ea"/>
                <a:cs typeface="+mn-cs"/>
              </a:rPr>
              <a:t>CMX Base</a:t>
            </a:r>
            <a:endParaRPr lang="en-US" sz="1000" dirty="0">
              <a:solidFill>
                <a:srgbClr val="000000"/>
              </a:solidFill>
              <a:latin typeface="Arial"/>
              <a:ea typeface="+mn-ea"/>
              <a:cs typeface="+mn-cs"/>
            </a:endParaRPr>
          </a:p>
        </p:txBody>
      </p:sp>
      <p:sp>
        <p:nvSpPr>
          <p:cNvPr id="15" name="TextBox 14"/>
          <p:cNvSpPr txBox="1"/>
          <p:nvPr/>
        </p:nvSpPr>
        <p:spPr>
          <a:xfrm>
            <a:off x="3082197" y="4472466"/>
            <a:ext cx="954013" cy="553974"/>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00" dirty="0">
                <a:solidFill>
                  <a:srgbClr val="000000"/>
                </a:solidFill>
                <a:latin typeface="Arial"/>
              </a:rPr>
              <a:t>ISE </a:t>
            </a:r>
            <a:r>
              <a:rPr lang="en-US" sz="1000" dirty="0" smtClean="0">
                <a:solidFill>
                  <a:srgbClr val="000000"/>
                </a:solidFill>
                <a:latin typeface="Arial"/>
              </a:rPr>
              <a:t>Base</a:t>
            </a:r>
          </a:p>
          <a:p>
            <a:pPr algn="ctr" defTabSz="457029" fontAlgn="auto">
              <a:spcBef>
                <a:spcPts val="0"/>
              </a:spcBef>
              <a:spcAft>
                <a:spcPts val="0"/>
              </a:spcAft>
            </a:pPr>
            <a:r>
              <a:rPr lang="en-US" sz="1000" dirty="0" smtClean="0">
                <a:solidFill>
                  <a:srgbClr val="000000"/>
                </a:solidFill>
                <a:latin typeface="Arial"/>
              </a:rPr>
              <a:t> </a:t>
            </a:r>
            <a:r>
              <a:rPr lang="en-US" sz="1000" dirty="0">
                <a:solidFill>
                  <a:srgbClr val="000000"/>
                </a:solidFill>
                <a:latin typeface="Arial"/>
              </a:rPr>
              <a:t>(25 </a:t>
            </a:r>
            <a:r>
              <a:rPr lang="ja-JP" altLang="en-US" sz="1000" dirty="0" smtClean="0">
                <a:solidFill>
                  <a:srgbClr val="000000"/>
                </a:solidFill>
                <a:latin typeface="Arial"/>
              </a:rPr>
              <a:t>デバイス</a:t>
            </a:r>
            <a:r>
              <a:rPr lang="en-US" altLang="ja-JP" sz="1000" dirty="0">
                <a:solidFill>
                  <a:srgbClr val="000000"/>
                </a:solidFill>
                <a:latin typeface="Arial"/>
              </a:rPr>
              <a:t>×</a:t>
            </a:r>
            <a:r>
              <a:rPr lang="en-US" altLang="ja-JP" sz="1000" dirty="0" smtClean="0">
                <a:solidFill>
                  <a:srgbClr val="000000"/>
                </a:solidFill>
                <a:latin typeface="Arial"/>
              </a:rPr>
              <a:t>AP</a:t>
            </a:r>
            <a:r>
              <a:rPr lang="ja-JP" altLang="en-US" sz="1000" dirty="0" smtClean="0">
                <a:solidFill>
                  <a:srgbClr val="000000"/>
                </a:solidFill>
                <a:latin typeface="Arial"/>
              </a:rPr>
              <a:t>数</a:t>
            </a:r>
            <a:r>
              <a:rPr lang="en-US" sz="1000" dirty="0" smtClean="0">
                <a:solidFill>
                  <a:srgbClr val="000000"/>
                </a:solidFill>
                <a:latin typeface="Arial"/>
              </a:rPr>
              <a:t>)</a:t>
            </a:r>
            <a:endParaRPr lang="en-US" sz="1000" dirty="0">
              <a:solidFill>
                <a:srgbClr val="000000"/>
              </a:solidFill>
              <a:latin typeface="Arial"/>
            </a:endParaRPr>
          </a:p>
        </p:txBody>
      </p:sp>
      <p:sp>
        <p:nvSpPr>
          <p:cNvPr id="16" name="TextBox 16"/>
          <p:cNvSpPr txBox="1"/>
          <p:nvPr/>
        </p:nvSpPr>
        <p:spPr>
          <a:xfrm>
            <a:off x="2038801" y="4474812"/>
            <a:ext cx="954013" cy="553974"/>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00" dirty="0">
                <a:solidFill>
                  <a:srgbClr val="000000"/>
                </a:solidFill>
                <a:latin typeface="Arial"/>
                <a:ea typeface="+mn-ea"/>
                <a:cs typeface="+mn-cs"/>
              </a:rPr>
              <a:t>Prime Infrastructure Assurance</a:t>
            </a: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2748" y="3015387"/>
            <a:ext cx="882327" cy="4831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8788" y="4000880"/>
            <a:ext cx="886287" cy="4883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0" name="Group 22"/>
          <p:cNvGrpSpPr/>
          <p:nvPr/>
        </p:nvGrpSpPr>
        <p:grpSpPr>
          <a:xfrm>
            <a:off x="932904" y="3229847"/>
            <a:ext cx="314811" cy="314729"/>
            <a:chOff x="4029499" y="2046579"/>
            <a:chExt cx="733765" cy="733574"/>
          </a:xfrm>
        </p:grpSpPr>
        <p:sp>
          <p:nvSpPr>
            <p:cNvPr id="21" name="Oval 6"/>
            <p:cNvSpPr>
              <a:spLocks noChangeArrowheads="1"/>
            </p:cNvSpPr>
            <p:nvPr/>
          </p:nvSpPr>
          <p:spPr bwMode="auto">
            <a:xfrm>
              <a:off x="4029499" y="2046579"/>
              <a:ext cx="733765" cy="733574"/>
            </a:xfrm>
            <a:prstGeom prst="ellipse">
              <a:avLst/>
            </a:prstGeom>
            <a:gradFill>
              <a:gsLst>
                <a:gs pos="100000">
                  <a:schemeClr val="accent6"/>
                </a:gs>
                <a:gs pos="0">
                  <a:schemeClr val="accent5"/>
                </a:gs>
              </a:gsLst>
              <a:lin ang="10800000" scaled="1"/>
            </a:gradFill>
            <a:ln w="34925"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51419" tIns="25710" rIns="51419" bIns="25710" numCol="1" rtlCol="0" anchor="t" anchorCtr="0" compatLnSpc="1">
              <a:prstTxWarp prst="textNoShape">
                <a:avLst/>
              </a:prstTxWarp>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defTabSz="514038"/>
              <a:endParaRPr lang="en-US" sz="800" dirty="0">
                <a:solidFill>
                  <a:srgbClr val="FFFFFF"/>
                </a:solidFill>
                <a:latin typeface="CiscoSans"/>
                <a:ea typeface="+mn-ea"/>
                <a:cs typeface="+mn-cs"/>
              </a:endParaRPr>
            </a:p>
          </p:txBody>
        </p:sp>
        <p:pic>
          <p:nvPicPr>
            <p:cNvPr id="22"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65817" y="2110637"/>
              <a:ext cx="605195" cy="638680"/>
            </a:xfrm>
            <a:prstGeom prst="rect">
              <a:avLst/>
            </a:prstGeom>
            <a:noFill/>
            <a:ln>
              <a:noFill/>
            </a:ln>
          </p:spPr>
        </p:pic>
      </p:grpSp>
      <p:sp>
        <p:nvSpPr>
          <p:cNvPr id="23" name="TextBox 17"/>
          <p:cNvSpPr txBox="1"/>
          <p:nvPr/>
        </p:nvSpPr>
        <p:spPr>
          <a:xfrm>
            <a:off x="535084" y="3553293"/>
            <a:ext cx="1126447" cy="253891"/>
          </a:xfrm>
          <a:prstGeom prst="rect">
            <a:avLst/>
          </a:prstGeom>
          <a:noFill/>
        </p:spPr>
        <p:txBody>
          <a:bodyPr wrap="square" lIns="91416" tIns="45708" rIns="91416" bIns="45708" rtlCol="0" anchor="t">
            <a:spAutoFit/>
          </a:bodyPr>
          <a:lstStyle>
            <a:defPPr>
              <a:defRPr lang="en-US"/>
            </a:defPPr>
            <a:lvl1pPr marL="0" algn="l" defTabSz="300746" rtl="0" eaLnBrk="1" latinLnBrk="0" hangingPunct="1">
              <a:defRPr sz="592" kern="1200">
                <a:solidFill>
                  <a:schemeClr val="tx1"/>
                </a:solidFill>
                <a:latin typeface="+mn-lt"/>
                <a:ea typeface="+mn-ea"/>
                <a:cs typeface="+mn-cs"/>
              </a:defRPr>
            </a:lvl1pPr>
            <a:lvl2pPr marL="150373" algn="l" defTabSz="300746" rtl="0" eaLnBrk="1" latinLnBrk="0" hangingPunct="1">
              <a:defRPr sz="592" kern="1200">
                <a:solidFill>
                  <a:schemeClr val="tx1"/>
                </a:solidFill>
                <a:latin typeface="+mn-lt"/>
                <a:ea typeface="+mn-ea"/>
                <a:cs typeface="+mn-cs"/>
              </a:defRPr>
            </a:lvl2pPr>
            <a:lvl3pPr marL="300746" algn="l" defTabSz="300746" rtl="0" eaLnBrk="1" latinLnBrk="0" hangingPunct="1">
              <a:defRPr sz="592" kern="1200">
                <a:solidFill>
                  <a:schemeClr val="tx1"/>
                </a:solidFill>
                <a:latin typeface="+mn-lt"/>
                <a:ea typeface="+mn-ea"/>
                <a:cs typeface="+mn-cs"/>
              </a:defRPr>
            </a:lvl3pPr>
            <a:lvl4pPr marL="451119" algn="l" defTabSz="300746" rtl="0" eaLnBrk="1" latinLnBrk="0" hangingPunct="1">
              <a:defRPr sz="592" kern="1200">
                <a:solidFill>
                  <a:schemeClr val="tx1"/>
                </a:solidFill>
                <a:latin typeface="+mn-lt"/>
                <a:ea typeface="+mn-ea"/>
                <a:cs typeface="+mn-cs"/>
              </a:defRPr>
            </a:lvl4pPr>
            <a:lvl5pPr marL="601492" algn="l" defTabSz="300746" rtl="0" eaLnBrk="1" latinLnBrk="0" hangingPunct="1">
              <a:defRPr sz="592" kern="1200">
                <a:solidFill>
                  <a:schemeClr val="tx1"/>
                </a:solidFill>
                <a:latin typeface="+mn-lt"/>
                <a:ea typeface="+mn-ea"/>
                <a:cs typeface="+mn-cs"/>
              </a:defRPr>
            </a:lvl5pPr>
            <a:lvl6pPr marL="751865" algn="l" defTabSz="300746" rtl="0" eaLnBrk="1" latinLnBrk="0" hangingPunct="1">
              <a:defRPr sz="592" kern="1200">
                <a:solidFill>
                  <a:schemeClr val="tx1"/>
                </a:solidFill>
                <a:latin typeface="+mn-lt"/>
                <a:ea typeface="+mn-ea"/>
                <a:cs typeface="+mn-cs"/>
              </a:defRPr>
            </a:lvl6pPr>
            <a:lvl7pPr marL="902238" algn="l" defTabSz="300746" rtl="0" eaLnBrk="1" latinLnBrk="0" hangingPunct="1">
              <a:defRPr sz="592" kern="1200">
                <a:solidFill>
                  <a:schemeClr val="tx1"/>
                </a:solidFill>
                <a:latin typeface="+mn-lt"/>
                <a:ea typeface="+mn-ea"/>
                <a:cs typeface="+mn-cs"/>
              </a:defRPr>
            </a:lvl7pPr>
            <a:lvl8pPr marL="1052612" algn="l" defTabSz="300746" rtl="0" eaLnBrk="1" latinLnBrk="0" hangingPunct="1">
              <a:defRPr sz="592" kern="1200">
                <a:solidFill>
                  <a:schemeClr val="tx1"/>
                </a:solidFill>
                <a:latin typeface="+mn-lt"/>
                <a:ea typeface="+mn-ea"/>
                <a:cs typeface="+mn-cs"/>
              </a:defRPr>
            </a:lvl8pPr>
            <a:lvl9pPr marL="1202985" algn="l" defTabSz="300746" rtl="0" eaLnBrk="1" latinLnBrk="0" hangingPunct="1">
              <a:defRPr sz="592" kern="1200">
                <a:solidFill>
                  <a:schemeClr val="tx1"/>
                </a:solidFill>
                <a:latin typeface="+mn-lt"/>
                <a:ea typeface="+mn-ea"/>
                <a:cs typeface="+mn-cs"/>
              </a:defRPr>
            </a:lvl9pPr>
          </a:lstStyle>
          <a:p>
            <a:pPr algn="ctr" defTabSz="457029" fontAlgn="auto">
              <a:spcBef>
                <a:spcPts val="0"/>
              </a:spcBef>
              <a:spcAft>
                <a:spcPts val="0"/>
              </a:spcAft>
            </a:pPr>
            <a:r>
              <a:rPr lang="en-US" sz="1050" dirty="0" smtClean="0">
                <a:solidFill>
                  <a:srgbClr val="000000"/>
                </a:solidFill>
                <a:latin typeface="Arial"/>
              </a:rPr>
              <a:t>AP </a:t>
            </a:r>
            <a:r>
              <a:rPr lang="ja-JP" altLang="en-US" sz="1050" dirty="0" smtClean="0">
                <a:solidFill>
                  <a:srgbClr val="000000"/>
                </a:solidFill>
                <a:latin typeface="Arial"/>
              </a:rPr>
              <a:t>ライセンス</a:t>
            </a:r>
            <a:endParaRPr lang="en-US" sz="1050" dirty="0">
              <a:solidFill>
                <a:srgbClr val="000000"/>
              </a:solidFill>
              <a:latin typeface="Arial"/>
            </a:endParaRPr>
          </a:p>
        </p:txBody>
      </p:sp>
      <p:sp>
        <p:nvSpPr>
          <p:cNvPr id="10" name="下矢印 9"/>
          <p:cNvSpPr/>
          <p:nvPr/>
        </p:nvSpPr>
        <p:spPr>
          <a:xfrm>
            <a:off x="955021" y="2787360"/>
            <a:ext cx="264115" cy="343593"/>
          </a:xfrm>
          <a:prstGeom prst="down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dirty="0" smtClean="0"/>
          </a:p>
        </p:txBody>
      </p:sp>
      <p:sp>
        <p:nvSpPr>
          <p:cNvPr id="24" name="テキスト ボックス 23"/>
          <p:cNvSpPr txBox="1"/>
          <p:nvPr/>
        </p:nvSpPr>
        <p:spPr>
          <a:xfrm>
            <a:off x="1373167" y="3108336"/>
            <a:ext cx="394660" cy="523220"/>
          </a:xfrm>
          <a:prstGeom prst="rect">
            <a:avLst/>
          </a:prstGeom>
          <a:noFill/>
        </p:spPr>
        <p:txBody>
          <a:bodyPr wrap="none" rtlCol="0">
            <a:spAutoFit/>
          </a:bodyPr>
          <a:lstStyle/>
          <a:p>
            <a:r>
              <a:rPr kumimoji="1" lang="en-US" altLang="ja-JP" sz="2800" dirty="0" smtClean="0"/>
              <a:t>+</a:t>
            </a:r>
            <a:endParaRPr kumimoji="1" lang="ja-JP" altLang="en-US" sz="2800" dirty="0"/>
          </a:p>
        </p:txBody>
      </p:sp>
    </p:spTree>
    <p:extLst>
      <p:ext uri="{BB962C8B-B14F-4D97-AF65-F5344CB8AC3E}">
        <p14:creationId xmlns:p14="http://schemas.microsoft.com/office/powerpoint/2010/main" val="146472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5157932" y="466275"/>
            <a:ext cx="3967533" cy="329835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smtClean="0"/>
          </a:p>
        </p:txBody>
      </p:sp>
      <p:sp>
        <p:nvSpPr>
          <p:cNvPr id="4" name="タイトル 3"/>
          <p:cNvSpPr>
            <a:spLocks noGrp="1"/>
          </p:cNvSpPr>
          <p:nvPr>
            <p:ph type="title"/>
          </p:nvPr>
        </p:nvSpPr>
        <p:spPr>
          <a:xfrm>
            <a:off x="431588" y="118891"/>
            <a:ext cx="8345488" cy="731837"/>
          </a:xfrm>
        </p:spPr>
        <p:txBody>
          <a:bodyPr/>
          <a:lstStyle/>
          <a:p>
            <a:r>
              <a:rPr lang="en-US" altLang="ja-JP" dirty="0"/>
              <a:t>Cisco ONE</a:t>
            </a:r>
            <a:r>
              <a:rPr lang="ja-JP" altLang="ja-JP" dirty="0"/>
              <a:t>ワイヤレス プロモーション</a:t>
            </a:r>
            <a:r>
              <a:rPr lang="en-US" altLang="ja-JP" dirty="0"/>
              <a:t> (5520/8540</a:t>
            </a:r>
            <a:r>
              <a:rPr lang="ja-JP" altLang="ja-JP" dirty="0"/>
              <a:t>向け</a:t>
            </a:r>
            <a:r>
              <a:rPr lang="en-US" altLang="ja-JP" dirty="0"/>
              <a:t>)</a:t>
            </a:r>
            <a:endParaRPr kumimoji="1" lang="ja-JP" altLang="en-US" dirty="0"/>
          </a:p>
        </p:txBody>
      </p:sp>
      <p:pic>
        <p:nvPicPr>
          <p:cNvPr id="7" name="Picture 13" descr="4400 fron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94" y="2362849"/>
            <a:ext cx="1320114" cy="1056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Airespace WLAN Controller 4000 MKF055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411" r="6871" b="31990"/>
          <a:stretch>
            <a:fillRect/>
          </a:stretch>
        </p:blipFill>
        <p:spPr bwMode="auto">
          <a:xfrm>
            <a:off x="970007" y="3311025"/>
            <a:ext cx="1322213" cy="427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1" descr="HKF06197-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01" y="2730327"/>
            <a:ext cx="601932" cy="237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4" descr="wism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69" y="1731052"/>
            <a:ext cx="1249777" cy="9998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descr="HKF061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04" y="1918108"/>
            <a:ext cx="616217" cy="578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isco.com/c/dam/en/us/products/wireless/ps6302/ps8322/ps10315/ps10325/prod_large_photo_5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916" y="1459820"/>
            <a:ext cx="1337146" cy="341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isco.com/en/US/prod/collateral/wireless/ps6302/ps8322/ps11630/images/data_sheet_c78-645111-2.jpg"/>
          <p:cNvPicPr>
            <a:picLocks noChangeAspect="1" noChangeArrowheads="1"/>
          </p:cNvPicPr>
          <p:nvPr/>
        </p:nvPicPr>
        <p:blipFill rotWithShape="1">
          <a:blip r:embed="rId8" cstate="email">
            <a:clrChange>
              <a:clrFrom>
                <a:srgbClr val="EFEFEF"/>
              </a:clrFrom>
              <a:clrTo>
                <a:srgbClr val="EFEFEF">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1913" r="-2179"/>
          <a:stretch/>
        </p:blipFill>
        <p:spPr bwMode="auto">
          <a:xfrm>
            <a:off x="59676" y="3398540"/>
            <a:ext cx="750982" cy="219455"/>
          </a:xfrm>
          <a:prstGeom prst="snip2DiagRect">
            <a:avLst>
              <a:gd name="adj1" fmla="val 36787"/>
              <a:gd name="adj2" fmla="val 16667"/>
            </a:avLst>
          </a:prstGeom>
          <a:noFill/>
          <a:extLst>
            <a:ext uri="{909E8E84-426E-40dd-AFC4-6F175D3DCCD1}">
              <a14:hiddenFill xmlns:a14="http://schemas.microsoft.com/office/drawing/2010/main" xmlns="">
                <a:solidFill>
                  <a:srgbClr val="FFFFFF"/>
                </a:solidFill>
              </a14:hiddenFill>
            </a:ext>
          </a:extLst>
        </p:spPr>
      </p:pic>
      <p:sp>
        <p:nvSpPr>
          <p:cNvPr id="17" name="テキスト ボックス 16"/>
          <p:cNvSpPr txBox="1"/>
          <p:nvPr/>
        </p:nvSpPr>
        <p:spPr>
          <a:xfrm>
            <a:off x="968781" y="2386442"/>
            <a:ext cx="1292341" cy="307777"/>
          </a:xfrm>
          <a:prstGeom prst="rect">
            <a:avLst/>
          </a:prstGeom>
          <a:noFill/>
        </p:spPr>
        <p:txBody>
          <a:bodyPr wrap="none" rtlCol="0">
            <a:spAutoFit/>
          </a:bodyPr>
          <a:lstStyle/>
          <a:p>
            <a:r>
              <a:rPr kumimoji="1" lang="en-US" altLang="ja-JP" sz="1400" dirty="0" err="1" smtClean="0"/>
              <a:t>WiSM</a:t>
            </a:r>
            <a:r>
              <a:rPr kumimoji="1" lang="en-US" altLang="ja-JP" sz="1400" dirty="0" smtClean="0"/>
              <a:t>/WiSM2</a:t>
            </a:r>
            <a:endParaRPr kumimoji="1" lang="ja-JP" altLang="en-US" sz="1400" dirty="0"/>
          </a:p>
        </p:txBody>
      </p:sp>
      <p:sp>
        <p:nvSpPr>
          <p:cNvPr id="18" name="テキスト ボックス 17"/>
          <p:cNvSpPr txBox="1"/>
          <p:nvPr/>
        </p:nvSpPr>
        <p:spPr>
          <a:xfrm>
            <a:off x="77765" y="2301194"/>
            <a:ext cx="732893" cy="307777"/>
          </a:xfrm>
          <a:prstGeom prst="rect">
            <a:avLst/>
          </a:prstGeom>
          <a:noFill/>
        </p:spPr>
        <p:txBody>
          <a:bodyPr wrap="none" rtlCol="0">
            <a:spAutoFit/>
          </a:bodyPr>
          <a:lstStyle/>
          <a:p>
            <a:r>
              <a:rPr kumimoji="1" lang="en-US" altLang="ja-JP" sz="1400" dirty="0" smtClean="0"/>
              <a:t>WLCM</a:t>
            </a:r>
            <a:endParaRPr kumimoji="1" lang="ja-JP" altLang="en-US" sz="1400" dirty="0"/>
          </a:p>
        </p:txBody>
      </p:sp>
      <p:sp>
        <p:nvSpPr>
          <p:cNvPr id="19" name="テキスト ボックス 18"/>
          <p:cNvSpPr txBox="1"/>
          <p:nvPr/>
        </p:nvSpPr>
        <p:spPr>
          <a:xfrm>
            <a:off x="1029603" y="3000869"/>
            <a:ext cx="981359" cy="307777"/>
          </a:xfrm>
          <a:prstGeom prst="rect">
            <a:avLst/>
          </a:prstGeom>
          <a:noFill/>
        </p:spPr>
        <p:txBody>
          <a:bodyPr wrap="none" rtlCol="0">
            <a:spAutoFit/>
          </a:bodyPr>
          <a:lstStyle/>
          <a:p>
            <a:r>
              <a:rPr kumimoji="1" lang="en-US" altLang="ja-JP" sz="1400" dirty="0" smtClean="0"/>
              <a:t>WLC4400</a:t>
            </a:r>
            <a:endParaRPr kumimoji="1" lang="ja-JP" altLang="en-US" sz="1400" dirty="0"/>
          </a:p>
        </p:txBody>
      </p:sp>
      <p:sp>
        <p:nvSpPr>
          <p:cNvPr id="20" name="テキスト ボックス 19"/>
          <p:cNvSpPr txBox="1"/>
          <p:nvPr/>
        </p:nvSpPr>
        <p:spPr>
          <a:xfrm>
            <a:off x="1073281" y="3655278"/>
            <a:ext cx="1005403" cy="307777"/>
          </a:xfrm>
          <a:prstGeom prst="rect">
            <a:avLst/>
          </a:prstGeom>
          <a:noFill/>
        </p:spPr>
        <p:txBody>
          <a:bodyPr wrap="none" rtlCol="0">
            <a:spAutoFit/>
          </a:bodyPr>
          <a:lstStyle/>
          <a:p>
            <a:r>
              <a:rPr kumimoji="1" lang="en-US" altLang="ja-JP" sz="1400" dirty="0" smtClean="0"/>
              <a:t>WLC4100</a:t>
            </a:r>
            <a:endParaRPr kumimoji="1" lang="ja-JP" altLang="en-US" sz="1400" dirty="0"/>
          </a:p>
        </p:txBody>
      </p:sp>
      <p:sp>
        <p:nvSpPr>
          <p:cNvPr id="21" name="テキスト ボックス 20"/>
          <p:cNvSpPr txBox="1"/>
          <p:nvPr/>
        </p:nvSpPr>
        <p:spPr>
          <a:xfrm>
            <a:off x="-55513" y="2960747"/>
            <a:ext cx="981359" cy="307777"/>
          </a:xfrm>
          <a:prstGeom prst="rect">
            <a:avLst/>
          </a:prstGeom>
          <a:noFill/>
        </p:spPr>
        <p:txBody>
          <a:bodyPr wrap="none" rtlCol="0">
            <a:spAutoFit/>
          </a:bodyPr>
          <a:lstStyle/>
          <a:p>
            <a:r>
              <a:rPr kumimoji="1" lang="en-US" altLang="ja-JP" sz="1400" dirty="0" smtClean="0"/>
              <a:t>WLC2006</a:t>
            </a:r>
            <a:endParaRPr kumimoji="1" lang="ja-JP" altLang="en-US" sz="1400" dirty="0"/>
          </a:p>
        </p:txBody>
      </p:sp>
      <p:sp>
        <p:nvSpPr>
          <p:cNvPr id="22" name="テキスト ボックス 21"/>
          <p:cNvSpPr txBox="1"/>
          <p:nvPr/>
        </p:nvSpPr>
        <p:spPr>
          <a:xfrm>
            <a:off x="-29018" y="3585462"/>
            <a:ext cx="821059" cy="307777"/>
          </a:xfrm>
          <a:prstGeom prst="rect">
            <a:avLst/>
          </a:prstGeom>
          <a:noFill/>
        </p:spPr>
        <p:txBody>
          <a:bodyPr wrap="none" rtlCol="0">
            <a:spAutoFit/>
          </a:bodyPr>
          <a:lstStyle/>
          <a:p>
            <a:r>
              <a:rPr kumimoji="1" lang="en-US" altLang="ja-JP" sz="1400" dirty="0" smtClean="0"/>
              <a:t>CT2504</a:t>
            </a:r>
            <a:endParaRPr kumimoji="1" lang="ja-JP" altLang="en-US" sz="1400" dirty="0"/>
          </a:p>
        </p:txBody>
      </p:sp>
      <p:sp>
        <p:nvSpPr>
          <p:cNvPr id="23" name="テキスト ボックス 22"/>
          <p:cNvSpPr txBox="1"/>
          <p:nvPr/>
        </p:nvSpPr>
        <p:spPr>
          <a:xfrm>
            <a:off x="1140479" y="1701176"/>
            <a:ext cx="821059" cy="307777"/>
          </a:xfrm>
          <a:prstGeom prst="rect">
            <a:avLst/>
          </a:prstGeom>
          <a:noFill/>
        </p:spPr>
        <p:txBody>
          <a:bodyPr wrap="none" rtlCol="0">
            <a:spAutoFit/>
          </a:bodyPr>
          <a:lstStyle/>
          <a:p>
            <a:r>
              <a:rPr kumimoji="1" lang="en-US" altLang="ja-JP" sz="1400" dirty="0" smtClean="0"/>
              <a:t>CT5508</a:t>
            </a:r>
            <a:endParaRPr kumimoji="1" lang="ja-JP" altLang="en-US" sz="1400" dirty="0"/>
          </a:p>
        </p:txBody>
      </p:sp>
      <p:pic>
        <p:nvPicPr>
          <p:cNvPr id="24" name="Picture 6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92499" y="1748074"/>
            <a:ext cx="1205786" cy="297090"/>
          </a:xfrm>
          <a:prstGeom prst="rect">
            <a:avLst/>
          </a:prstGeom>
        </p:spPr>
      </p:pic>
      <p:pic>
        <p:nvPicPr>
          <p:cNvPr id="25" name="Picture 6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27888" y="1737149"/>
            <a:ext cx="1263702" cy="309245"/>
          </a:xfrm>
          <a:prstGeom prst="rect">
            <a:avLst/>
          </a:prstGeom>
        </p:spPr>
      </p:pic>
      <p:sp>
        <p:nvSpPr>
          <p:cNvPr id="26" name="フローチャート: 複数書類 25"/>
          <p:cNvSpPr/>
          <p:nvPr/>
        </p:nvSpPr>
        <p:spPr>
          <a:xfrm>
            <a:off x="1063754" y="956718"/>
            <a:ext cx="1426724" cy="460354"/>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AP</a:t>
            </a:r>
            <a:r>
              <a:rPr kumimoji="1" lang="ja-JP" altLang="en-US" sz="1400" dirty="0" smtClean="0"/>
              <a:t>ライセンス</a:t>
            </a:r>
          </a:p>
        </p:txBody>
      </p:sp>
      <p:sp>
        <p:nvSpPr>
          <p:cNvPr id="27" name="右矢印 26"/>
          <p:cNvSpPr/>
          <p:nvPr/>
        </p:nvSpPr>
        <p:spPr>
          <a:xfrm>
            <a:off x="2604050" y="962671"/>
            <a:ext cx="2524298" cy="512322"/>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smtClean="0"/>
              <a:t>移行</a:t>
            </a:r>
          </a:p>
        </p:txBody>
      </p:sp>
      <p:sp>
        <p:nvSpPr>
          <p:cNvPr id="28" name="フローチャート: 複数書類 27"/>
          <p:cNvSpPr/>
          <p:nvPr/>
        </p:nvSpPr>
        <p:spPr>
          <a:xfrm>
            <a:off x="6304930" y="906438"/>
            <a:ext cx="1426724" cy="460354"/>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AP</a:t>
            </a:r>
            <a:r>
              <a:rPr kumimoji="1" lang="ja-JP" altLang="en-US" sz="1400" dirty="0" smtClean="0"/>
              <a:t>ライセンス</a:t>
            </a:r>
          </a:p>
        </p:txBody>
      </p:sp>
      <p:sp>
        <p:nvSpPr>
          <p:cNvPr id="29" name="左中かっこ 28"/>
          <p:cNvSpPr/>
          <p:nvPr/>
        </p:nvSpPr>
        <p:spPr>
          <a:xfrm flipH="1">
            <a:off x="2349169" y="1475718"/>
            <a:ext cx="205457" cy="2390083"/>
          </a:xfrm>
          <a:prstGeom prst="leftBrace">
            <a:avLst>
              <a:gd name="adj1" fmla="val 8333"/>
              <a:gd name="adj2" fmla="val 15618"/>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0" name="右矢印 29"/>
          <p:cNvSpPr/>
          <p:nvPr/>
        </p:nvSpPr>
        <p:spPr>
          <a:xfrm>
            <a:off x="2604050" y="1631980"/>
            <a:ext cx="2524298" cy="512322"/>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smtClean="0"/>
              <a:t>新規</a:t>
            </a:r>
          </a:p>
        </p:txBody>
      </p:sp>
      <p:sp>
        <p:nvSpPr>
          <p:cNvPr id="32" name="1 つの角を丸めた四角形 31"/>
          <p:cNvSpPr/>
          <p:nvPr/>
        </p:nvSpPr>
        <p:spPr>
          <a:xfrm>
            <a:off x="5467871" y="638174"/>
            <a:ext cx="3157145" cy="234979"/>
          </a:xfrm>
          <a:prstGeom prst="snip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1600" dirty="0" smtClean="0"/>
              <a:t>既存ライセンス利用</a:t>
            </a:r>
            <a:r>
              <a:rPr kumimoji="1" lang="en-US" altLang="ja-JP" sz="1600" dirty="0" smtClean="0"/>
              <a:t>(</a:t>
            </a:r>
            <a:r>
              <a:rPr kumimoji="1" lang="ja-JP" altLang="en-US" sz="1600" dirty="0" smtClean="0"/>
              <a:t>追加購入可</a:t>
            </a:r>
            <a:r>
              <a:rPr kumimoji="1" lang="en-US" altLang="ja-JP" sz="1600" dirty="0" smtClean="0"/>
              <a:t>)</a:t>
            </a:r>
            <a:endParaRPr kumimoji="1" lang="ja-JP" altLang="en-US" sz="1600" dirty="0" smtClean="0"/>
          </a:p>
        </p:txBody>
      </p:sp>
      <p:sp>
        <p:nvSpPr>
          <p:cNvPr id="33" name="フローチャート: 複数書類 32"/>
          <p:cNvSpPr/>
          <p:nvPr/>
        </p:nvSpPr>
        <p:spPr>
          <a:xfrm>
            <a:off x="5245609" y="2476015"/>
            <a:ext cx="1298660" cy="601428"/>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PI</a:t>
            </a:r>
            <a:r>
              <a:rPr kumimoji="1" lang="ja-JP" altLang="en-US" sz="1400" dirty="0" smtClean="0"/>
              <a:t> </a:t>
            </a:r>
            <a:r>
              <a:rPr kumimoji="1" lang="en-US" altLang="ja-JP" sz="1400" dirty="0" smtClean="0"/>
              <a:t>Lifecycle</a:t>
            </a:r>
            <a:r>
              <a:rPr kumimoji="1" lang="ja-JP" altLang="en-US" sz="1400" dirty="0" smtClean="0"/>
              <a:t> </a:t>
            </a:r>
            <a:endParaRPr kumimoji="1" lang="en-US" altLang="ja-JP" sz="1400" dirty="0" smtClean="0"/>
          </a:p>
          <a:p>
            <a:pPr algn="ctr"/>
            <a:r>
              <a:rPr kumimoji="1" lang="ja-JP" altLang="en-US" sz="1400" dirty="0" smtClean="0"/>
              <a:t>ライセンス</a:t>
            </a:r>
          </a:p>
        </p:txBody>
      </p:sp>
      <p:sp>
        <p:nvSpPr>
          <p:cNvPr id="36" name="フローチャート: 複数書類 35"/>
          <p:cNvSpPr/>
          <p:nvPr/>
        </p:nvSpPr>
        <p:spPr>
          <a:xfrm>
            <a:off x="6483261" y="2457327"/>
            <a:ext cx="1481164" cy="601428"/>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PI</a:t>
            </a:r>
            <a:r>
              <a:rPr kumimoji="1" lang="ja-JP" altLang="en-US" sz="1400" dirty="0" smtClean="0"/>
              <a:t> </a:t>
            </a:r>
            <a:r>
              <a:rPr kumimoji="1" lang="en-US" altLang="ja-JP" sz="1400" dirty="0" smtClean="0"/>
              <a:t>Assurance</a:t>
            </a:r>
            <a:r>
              <a:rPr kumimoji="1" lang="ja-JP" altLang="en-US" sz="1400" dirty="0" smtClean="0"/>
              <a:t> </a:t>
            </a:r>
            <a:endParaRPr kumimoji="1" lang="en-US" altLang="ja-JP" sz="1400" dirty="0" smtClean="0"/>
          </a:p>
          <a:p>
            <a:pPr algn="ctr"/>
            <a:r>
              <a:rPr kumimoji="1" lang="ja-JP" altLang="en-US" sz="1400" dirty="0" smtClean="0"/>
              <a:t>ライセンス</a:t>
            </a:r>
          </a:p>
        </p:txBody>
      </p:sp>
      <p:sp>
        <p:nvSpPr>
          <p:cNvPr id="37" name="フローチャート: 複数書類 36"/>
          <p:cNvSpPr/>
          <p:nvPr/>
        </p:nvSpPr>
        <p:spPr>
          <a:xfrm>
            <a:off x="7884993" y="2461875"/>
            <a:ext cx="1200948" cy="601428"/>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CMX</a:t>
            </a:r>
            <a:r>
              <a:rPr kumimoji="1" lang="ja-JP" altLang="en-US" sz="1400" dirty="0"/>
              <a:t> </a:t>
            </a:r>
            <a:r>
              <a:rPr kumimoji="1" lang="en-US" altLang="ja-JP" sz="1400" dirty="0" smtClean="0"/>
              <a:t>Base</a:t>
            </a:r>
            <a:br>
              <a:rPr kumimoji="1" lang="en-US" altLang="ja-JP" sz="1400" dirty="0" smtClean="0"/>
            </a:br>
            <a:r>
              <a:rPr kumimoji="1" lang="ja-JP" altLang="en-US" sz="1400" dirty="0" smtClean="0"/>
              <a:t>ライセンス</a:t>
            </a:r>
          </a:p>
        </p:txBody>
      </p:sp>
      <p:sp>
        <p:nvSpPr>
          <p:cNvPr id="38" name="フローチャート: 複数書類 37"/>
          <p:cNvSpPr/>
          <p:nvPr/>
        </p:nvSpPr>
        <p:spPr>
          <a:xfrm>
            <a:off x="6415842" y="3139912"/>
            <a:ext cx="1343897" cy="601428"/>
          </a:xfrm>
          <a:prstGeom prst="flowChartMultidocumen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smtClean="0"/>
              <a:t>ISE</a:t>
            </a:r>
            <a:r>
              <a:rPr kumimoji="1" lang="ja-JP" altLang="en-US" sz="1400" dirty="0" smtClean="0"/>
              <a:t> </a:t>
            </a:r>
            <a:r>
              <a:rPr kumimoji="1" lang="en-US" altLang="ja-JP" sz="1400" dirty="0" smtClean="0"/>
              <a:t>Base</a:t>
            </a:r>
            <a:br>
              <a:rPr kumimoji="1" lang="en-US" altLang="ja-JP" sz="1400" dirty="0" smtClean="0"/>
            </a:br>
            <a:r>
              <a:rPr kumimoji="1" lang="ja-JP" altLang="en-US" sz="1400" dirty="0" smtClean="0"/>
              <a:t>ライセンス</a:t>
            </a:r>
          </a:p>
        </p:txBody>
      </p:sp>
      <p:sp>
        <p:nvSpPr>
          <p:cNvPr id="39" name="1 つの角を丸めた四角形 38"/>
          <p:cNvSpPr/>
          <p:nvPr/>
        </p:nvSpPr>
        <p:spPr>
          <a:xfrm>
            <a:off x="6112274" y="2265058"/>
            <a:ext cx="2165576" cy="234979"/>
          </a:xfrm>
          <a:prstGeom prst="snip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ja-JP" sz="1600" dirty="0" smtClean="0"/>
              <a:t>Cisco</a:t>
            </a:r>
            <a:r>
              <a:rPr kumimoji="1" lang="ja-JP" altLang="en-US" sz="1600" dirty="0" smtClean="0"/>
              <a:t> </a:t>
            </a:r>
            <a:r>
              <a:rPr kumimoji="1" lang="en-US" altLang="ja-JP" sz="1600" dirty="0" smtClean="0"/>
              <a:t>ONE</a:t>
            </a:r>
            <a:r>
              <a:rPr kumimoji="1" lang="ja-JP" altLang="en-US" sz="1600" dirty="0" smtClean="0"/>
              <a:t>枠で提供</a:t>
            </a:r>
          </a:p>
        </p:txBody>
      </p:sp>
      <p:grpSp>
        <p:nvGrpSpPr>
          <p:cNvPr id="42" name="グループ化 41"/>
          <p:cNvGrpSpPr/>
          <p:nvPr/>
        </p:nvGrpSpPr>
        <p:grpSpPr>
          <a:xfrm>
            <a:off x="8176964" y="1252788"/>
            <a:ext cx="978085" cy="907103"/>
            <a:chOff x="7455292" y="1417479"/>
            <a:chExt cx="978085" cy="907103"/>
          </a:xfrm>
        </p:grpSpPr>
        <p:sp>
          <p:nvSpPr>
            <p:cNvPr id="40" name="32-Point Star 55"/>
            <p:cNvSpPr/>
            <p:nvPr/>
          </p:nvSpPr>
          <p:spPr>
            <a:xfrm>
              <a:off x="7455292" y="1417479"/>
              <a:ext cx="978085" cy="907103"/>
            </a:xfrm>
            <a:prstGeom prst="star32">
              <a:avLst/>
            </a:prstGeom>
            <a:solidFill>
              <a:srgbClr val="FA6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200" dirty="0">
                <a:latin typeface="Arial Narrow"/>
                <a:cs typeface="Arial Narrow"/>
              </a:endParaRPr>
            </a:p>
          </p:txBody>
        </p:sp>
        <p:sp>
          <p:nvSpPr>
            <p:cNvPr id="41" name="Rectangle 56"/>
            <p:cNvSpPr/>
            <p:nvPr/>
          </p:nvSpPr>
          <p:spPr>
            <a:xfrm>
              <a:off x="7619582" y="1548088"/>
              <a:ext cx="649504" cy="646315"/>
            </a:xfrm>
            <a:prstGeom prst="rect">
              <a:avLst/>
            </a:prstGeom>
          </p:spPr>
          <p:txBody>
            <a:bodyPr wrap="none" lIns="91424" tIns="45712" rIns="91424" bIns="45712">
              <a:spAutoFit/>
            </a:bodyPr>
            <a:lstStyle/>
            <a:p>
              <a:pPr algn="ctr"/>
              <a:r>
                <a:rPr lang="ja-JP" altLang="en-US" b="1" dirty="0" smtClean="0">
                  <a:solidFill>
                    <a:schemeClr val="bg1"/>
                  </a:solidFill>
                  <a:latin typeface="Arial Narrow"/>
                  <a:cs typeface="Arial Narrow"/>
                </a:rPr>
                <a:t>新規</a:t>
              </a:r>
              <a:endParaRPr lang="en-US" altLang="ja-JP" b="1" dirty="0" smtClean="0">
                <a:solidFill>
                  <a:schemeClr val="bg1"/>
                </a:solidFill>
                <a:latin typeface="Arial Narrow"/>
                <a:cs typeface="Arial Narrow"/>
              </a:endParaRPr>
            </a:p>
            <a:p>
              <a:pPr algn="ctr"/>
              <a:r>
                <a:rPr lang="ja-JP" altLang="en-US" b="1" dirty="0" smtClean="0">
                  <a:solidFill>
                    <a:schemeClr val="bg1"/>
                  </a:solidFill>
                  <a:latin typeface="Arial Narrow"/>
                  <a:cs typeface="Arial Narrow"/>
                </a:rPr>
                <a:t>購入</a:t>
              </a:r>
              <a:endParaRPr lang="en-US" b="1" dirty="0">
                <a:solidFill>
                  <a:schemeClr val="bg1"/>
                </a:solidFill>
                <a:latin typeface="Arial Narrow"/>
                <a:cs typeface="Arial Narrow"/>
              </a:endParaRPr>
            </a:p>
          </p:txBody>
        </p:sp>
      </p:grpSp>
      <p:sp>
        <p:nvSpPr>
          <p:cNvPr id="43" name="右矢印 42"/>
          <p:cNvSpPr/>
          <p:nvPr/>
        </p:nvSpPr>
        <p:spPr>
          <a:xfrm>
            <a:off x="2604050" y="2554804"/>
            <a:ext cx="2530184" cy="510660"/>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t>提供 </a:t>
            </a:r>
            <a:r>
              <a:rPr kumimoji="1" lang="en-US" altLang="ja-JP" sz="1400" dirty="0" smtClean="0"/>
              <a:t>(AP</a:t>
            </a:r>
            <a:r>
              <a:rPr kumimoji="1" lang="ja-JP" altLang="en-US" sz="1400" dirty="0" smtClean="0"/>
              <a:t>数</a:t>
            </a:r>
            <a:r>
              <a:rPr kumimoji="1" lang="en-US" altLang="ja-JP" sz="1400" dirty="0" smtClean="0"/>
              <a:t>)</a:t>
            </a:r>
            <a:endParaRPr kumimoji="1" lang="ja-JP" altLang="en-US" sz="1400" dirty="0" smtClean="0"/>
          </a:p>
        </p:txBody>
      </p:sp>
      <p:sp>
        <p:nvSpPr>
          <p:cNvPr id="44" name="右矢印 43"/>
          <p:cNvSpPr/>
          <p:nvPr/>
        </p:nvSpPr>
        <p:spPr>
          <a:xfrm>
            <a:off x="2604050" y="3205442"/>
            <a:ext cx="2530184" cy="510660"/>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t>提供 </a:t>
            </a:r>
            <a:r>
              <a:rPr kumimoji="1" lang="en-US" altLang="ja-JP" sz="1400" dirty="0" smtClean="0"/>
              <a:t>(AP</a:t>
            </a:r>
            <a:r>
              <a:rPr kumimoji="1" lang="ja-JP" altLang="en-US" sz="1400" dirty="0" smtClean="0"/>
              <a:t>数</a:t>
            </a:r>
            <a:r>
              <a:rPr kumimoji="1" lang="en-US" altLang="ja-JP" sz="1400" dirty="0" smtClean="0"/>
              <a:t>×25</a:t>
            </a:r>
            <a:r>
              <a:rPr kumimoji="1" lang="ja-JP" altLang="en-US" sz="1400" dirty="0" smtClean="0"/>
              <a:t>デバイス</a:t>
            </a:r>
            <a:r>
              <a:rPr kumimoji="1" lang="en-US" altLang="ja-JP" sz="1400" dirty="0" smtClean="0"/>
              <a:t>)</a:t>
            </a:r>
            <a:endParaRPr kumimoji="1" lang="ja-JP" altLang="en-US" sz="1400" dirty="0" smtClean="0"/>
          </a:p>
        </p:txBody>
      </p:sp>
      <p:pic>
        <p:nvPicPr>
          <p:cNvPr id="45" name="Picture 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47588" y="4039211"/>
            <a:ext cx="1088299" cy="572211"/>
          </a:xfrm>
          <a:prstGeom prst="rect">
            <a:avLst/>
          </a:prstGeom>
          <a:ln>
            <a:solidFill>
              <a:schemeClr val="tx1">
                <a:lumMod val="20000"/>
                <a:lumOff val="80000"/>
              </a:schemeClr>
            </a:solidFill>
          </a:ln>
        </p:spPr>
      </p:pic>
      <p:pic>
        <p:nvPicPr>
          <p:cNvPr id="46" name="Picture 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87366" y="4039211"/>
            <a:ext cx="1080582" cy="568885"/>
          </a:xfrm>
          <a:prstGeom prst="rect">
            <a:avLst/>
          </a:prstGeom>
          <a:ln>
            <a:solidFill>
              <a:schemeClr val="tx1">
                <a:lumMod val="20000"/>
                <a:lumOff val="80000"/>
              </a:schemeClr>
            </a:solidFill>
          </a:ln>
        </p:spPr>
      </p:pic>
      <p:pic>
        <p:nvPicPr>
          <p:cNvPr id="4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9943" y="4038353"/>
            <a:ext cx="1049510" cy="574741"/>
          </a:xfrm>
          <a:prstGeom prst="rect">
            <a:avLst/>
          </a:prstGeom>
          <a:noFill/>
          <a:ln w="9525">
            <a:solidFill>
              <a:schemeClr val="tx1">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8" name="テキスト ボックス 47"/>
          <p:cNvSpPr txBox="1"/>
          <p:nvPr/>
        </p:nvSpPr>
        <p:spPr>
          <a:xfrm>
            <a:off x="5527968" y="1908162"/>
            <a:ext cx="821059" cy="307777"/>
          </a:xfrm>
          <a:prstGeom prst="rect">
            <a:avLst/>
          </a:prstGeom>
          <a:noFill/>
        </p:spPr>
        <p:txBody>
          <a:bodyPr wrap="none" rtlCol="0">
            <a:spAutoFit/>
          </a:bodyPr>
          <a:lstStyle/>
          <a:p>
            <a:r>
              <a:rPr kumimoji="1" lang="en-US" altLang="ja-JP" sz="1400" dirty="0" smtClean="0"/>
              <a:t>CT5520</a:t>
            </a:r>
            <a:endParaRPr kumimoji="1" lang="ja-JP" altLang="en-US" sz="1400" dirty="0"/>
          </a:p>
        </p:txBody>
      </p:sp>
      <p:sp>
        <p:nvSpPr>
          <p:cNvPr id="49" name="テキスト ボックス 48"/>
          <p:cNvSpPr txBox="1"/>
          <p:nvPr/>
        </p:nvSpPr>
        <p:spPr>
          <a:xfrm>
            <a:off x="7287948" y="1941705"/>
            <a:ext cx="821059" cy="307777"/>
          </a:xfrm>
          <a:prstGeom prst="rect">
            <a:avLst/>
          </a:prstGeom>
          <a:noFill/>
        </p:spPr>
        <p:txBody>
          <a:bodyPr wrap="none" rtlCol="0">
            <a:spAutoFit/>
          </a:bodyPr>
          <a:lstStyle/>
          <a:p>
            <a:r>
              <a:rPr kumimoji="1" lang="en-US" altLang="ja-JP" sz="1400" dirty="0" smtClean="0"/>
              <a:t>CT8540</a:t>
            </a:r>
            <a:endParaRPr kumimoji="1" lang="ja-JP" altLang="en-US" sz="1400" dirty="0"/>
          </a:p>
        </p:txBody>
      </p:sp>
      <p:grpSp>
        <p:nvGrpSpPr>
          <p:cNvPr id="51" name="グループ化 50"/>
          <p:cNvGrpSpPr/>
          <p:nvPr/>
        </p:nvGrpSpPr>
        <p:grpSpPr>
          <a:xfrm>
            <a:off x="6432327" y="3787378"/>
            <a:ext cx="978085" cy="907103"/>
            <a:chOff x="7455292" y="1417479"/>
            <a:chExt cx="978085" cy="907103"/>
          </a:xfrm>
        </p:grpSpPr>
        <p:sp>
          <p:nvSpPr>
            <p:cNvPr id="52" name="32-Point Star 55"/>
            <p:cNvSpPr/>
            <p:nvPr/>
          </p:nvSpPr>
          <p:spPr>
            <a:xfrm>
              <a:off x="7455292" y="1417479"/>
              <a:ext cx="978085" cy="907103"/>
            </a:xfrm>
            <a:prstGeom prst="star32">
              <a:avLst/>
            </a:prstGeom>
            <a:solidFill>
              <a:srgbClr val="FA6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200" dirty="0">
                <a:latin typeface="Arial Narrow"/>
                <a:cs typeface="Arial Narrow"/>
              </a:endParaRPr>
            </a:p>
          </p:txBody>
        </p:sp>
        <p:sp>
          <p:nvSpPr>
            <p:cNvPr id="53" name="Rectangle 56"/>
            <p:cNvSpPr/>
            <p:nvPr/>
          </p:nvSpPr>
          <p:spPr>
            <a:xfrm>
              <a:off x="7619582" y="1548088"/>
              <a:ext cx="649504" cy="646315"/>
            </a:xfrm>
            <a:prstGeom prst="rect">
              <a:avLst/>
            </a:prstGeom>
          </p:spPr>
          <p:txBody>
            <a:bodyPr wrap="none" lIns="91424" tIns="45712" rIns="91424" bIns="45712">
              <a:spAutoFit/>
            </a:bodyPr>
            <a:lstStyle/>
            <a:p>
              <a:pPr algn="ctr"/>
              <a:r>
                <a:rPr lang="ja-JP" altLang="en-US" b="1" dirty="0" smtClean="0">
                  <a:solidFill>
                    <a:schemeClr val="bg1"/>
                  </a:solidFill>
                  <a:latin typeface="Arial Narrow"/>
                  <a:cs typeface="Arial Narrow"/>
                </a:rPr>
                <a:t>別途</a:t>
              </a:r>
              <a:endParaRPr lang="en-US" altLang="ja-JP" b="1" dirty="0" smtClean="0">
                <a:solidFill>
                  <a:schemeClr val="bg1"/>
                </a:solidFill>
                <a:latin typeface="Arial Narrow"/>
                <a:cs typeface="Arial Narrow"/>
              </a:endParaRPr>
            </a:p>
            <a:p>
              <a:pPr algn="ctr"/>
              <a:r>
                <a:rPr lang="ja-JP" altLang="en-US" b="1" dirty="0" smtClean="0">
                  <a:solidFill>
                    <a:schemeClr val="bg1"/>
                  </a:solidFill>
                  <a:latin typeface="Arial Narrow"/>
                  <a:cs typeface="Arial Narrow"/>
                </a:rPr>
                <a:t>購入</a:t>
              </a:r>
              <a:endParaRPr lang="en-US" b="1" dirty="0">
                <a:solidFill>
                  <a:schemeClr val="bg1"/>
                </a:solidFill>
                <a:latin typeface="Arial Narrow"/>
                <a:cs typeface="Arial Narrow"/>
              </a:endParaRPr>
            </a:p>
          </p:txBody>
        </p:sp>
      </p:grpSp>
      <p:sp>
        <p:nvSpPr>
          <p:cNvPr id="56" name="1 つの角を丸めた四角形 55"/>
          <p:cNvSpPr/>
          <p:nvPr/>
        </p:nvSpPr>
        <p:spPr>
          <a:xfrm>
            <a:off x="5665776" y="1503323"/>
            <a:ext cx="2511188" cy="234979"/>
          </a:xfrm>
          <a:prstGeom prst="snip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1600" dirty="0" smtClean="0"/>
              <a:t>プロモーション型番で購入</a:t>
            </a:r>
          </a:p>
        </p:txBody>
      </p:sp>
      <p:sp>
        <p:nvSpPr>
          <p:cNvPr id="57" name="1 つの角を丸めた四角形 56"/>
          <p:cNvSpPr/>
          <p:nvPr/>
        </p:nvSpPr>
        <p:spPr>
          <a:xfrm>
            <a:off x="2816012" y="3822497"/>
            <a:ext cx="3656656" cy="234979"/>
          </a:xfrm>
          <a:prstGeom prst="snipRound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kumimoji="1" lang="ja-JP" altLang="en-US" sz="1600" dirty="0"/>
              <a:t>ソフトウェアまたはアプライアンスを購入</a:t>
            </a:r>
          </a:p>
        </p:txBody>
      </p:sp>
      <p:sp>
        <p:nvSpPr>
          <p:cNvPr id="58" name="テキスト ボックス 57"/>
          <p:cNvSpPr txBox="1"/>
          <p:nvPr/>
        </p:nvSpPr>
        <p:spPr>
          <a:xfrm>
            <a:off x="3182918" y="4567079"/>
            <a:ext cx="354584" cy="307777"/>
          </a:xfrm>
          <a:prstGeom prst="rect">
            <a:avLst/>
          </a:prstGeom>
          <a:noFill/>
        </p:spPr>
        <p:txBody>
          <a:bodyPr wrap="none" rtlCol="0">
            <a:spAutoFit/>
          </a:bodyPr>
          <a:lstStyle/>
          <a:p>
            <a:r>
              <a:rPr kumimoji="1" lang="en-US" altLang="ja-JP" sz="1400" dirty="0" smtClean="0"/>
              <a:t>PI</a:t>
            </a:r>
            <a:endParaRPr kumimoji="1" lang="ja-JP" altLang="en-US" sz="1400" dirty="0"/>
          </a:p>
        </p:txBody>
      </p:sp>
      <p:sp>
        <p:nvSpPr>
          <p:cNvPr id="59" name="テキスト ボックス 58"/>
          <p:cNvSpPr txBox="1"/>
          <p:nvPr/>
        </p:nvSpPr>
        <p:spPr>
          <a:xfrm>
            <a:off x="3762432" y="4564856"/>
            <a:ext cx="1728358" cy="523220"/>
          </a:xfrm>
          <a:prstGeom prst="rect">
            <a:avLst/>
          </a:prstGeom>
          <a:noFill/>
        </p:spPr>
        <p:txBody>
          <a:bodyPr wrap="none" rtlCol="0">
            <a:spAutoFit/>
          </a:bodyPr>
          <a:lstStyle/>
          <a:p>
            <a:pPr algn="ctr"/>
            <a:r>
              <a:rPr kumimoji="1" lang="en-US" altLang="ja-JP" sz="1400" dirty="0" smtClean="0"/>
              <a:t>MSE/CMX</a:t>
            </a:r>
          </a:p>
          <a:p>
            <a:pPr algn="ctr"/>
            <a:r>
              <a:rPr kumimoji="1" lang="en-US" altLang="ja-JP" sz="1400" dirty="0" smtClean="0"/>
              <a:t>CMX</a:t>
            </a:r>
            <a:r>
              <a:rPr kumimoji="1" lang="ja-JP" altLang="en-US" sz="1400" dirty="0"/>
              <a:t> </a:t>
            </a:r>
            <a:r>
              <a:rPr kumimoji="1" lang="en-US" altLang="ja-JP" sz="1400" dirty="0" smtClean="0"/>
              <a:t>Cloud</a:t>
            </a:r>
            <a:r>
              <a:rPr kumimoji="1" lang="ja-JP" altLang="en-US" sz="1400" dirty="0"/>
              <a:t> </a:t>
            </a:r>
            <a:r>
              <a:rPr kumimoji="1" lang="en-US" altLang="ja-JP" sz="1400" dirty="0" smtClean="0"/>
              <a:t>(8.3</a:t>
            </a:r>
            <a:r>
              <a:rPr kumimoji="1" lang="ja-JP" altLang="en-US" sz="1400" dirty="0" smtClean="0"/>
              <a:t>～</a:t>
            </a:r>
            <a:r>
              <a:rPr kumimoji="1" lang="en-US" altLang="ja-JP" sz="1400" dirty="0" smtClean="0"/>
              <a:t>)</a:t>
            </a:r>
            <a:endParaRPr kumimoji="1" lang="ja-JP" altLang="en-US" sz="1400" dirty="0"/>
          </a:p>
        </p:txBody>
      </p:sp>
      <p:sp>
        <p:nvSpPr>
          <p:cNvPr id="60" name="テキスト ボックス 59"/>
          <p:cNvSpPr txBox="1"/>
          <p:nvPr/>
        </p:nvSpPr>
        <p:spPr>
          <a:xfrm>
            <a:off x="5660077" y="4567079"/>
            <a:ext cx="474810" cy="307777"/>
          </a:xfrm>
          <a:prstGeom prst="rect">
            <a:avLst/>
          </a:prstGeom>
          <a:noFill/>
        </p:spPr>
        <p:txBody>
          <a:bodyPr wrap="none" rtlCol="0">
            <a:spAutoFit/>
          </a:bodyPr>
          <a:lstStyle/>
          <a:p>
            <a:pPr algn="ctr"/>
            <a:r>
              <a:rPr kumimoji="1" lang="en-US" altLang="ja-JP" sz="1400" dirty="0" smtClean="0"/>
              <a:t>ISE</a:t>
            </a:r>
            <a:endParaRPr kumimoji="1" lang="ja-JP" altLang="en-US" sz="1400" dirty="0"/>
          </a:p>
        </p:txBody>
      </p:sp>
    </p:spTree>
    <p:extLst>
      <p:ext uri="{BB962C8B-B14F-4D97-AF65-F5344CB8AC3E}">
        <p14:creationId xmlns:p14="http://schemas.microsoft.com/office/powerpoint/2010/main" val="4233333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コントローラプログラム</a:t>
            </a:r>
            <a:r>
              <a:rPr lang="en-US" altLang="ja-JP" dirty="0"/>
              <a:t>/</a:t>
            </a:r>
            <a:r>
              <a:rPr lang="ja-JP" altLang="en-US" dirty="0" smtClean="0"/>
              <a:t>バンドル</a:t>
            </a:r>
            <a:endParaRPr kumimoji="1" lang="ja-JP" altLang="en-US" dirty="0"/>
          </a:p>
        </p:txBody>
      </p:sp>
      <p:sp>
        <p:nvSpPr>
          <p:cNvPr id="117" name="Rectangle 85"/>
          <p:cNvSpPr/>
          <p:nvPr/>
        </p:nvSpPr>
        <p:spPr>
          <a:xfrm flipV="1">
            <a:off x="228240" y="2709661"/>
            <a:ext cx="8873428" cy="1706174"/>
          </a:xfrm>
          <a:prstGeom prst="rect">
            <a:avLst/>
          </a:prstGeom>
          <a:gradFill>
            <a:gsLst>
              <a:gs pos="0">
                <a:srgbClr val="71DAFF">
                  <a:lumMod val="0"/>
                  <a:alpha val="11000"/>
                </a:srgbClr>
              </a:gs>
              <a:gs pos="100000">
                <a:srgbClr val="000000">
                  <a:lumMod val="20000"/>
                  <a:lumOff val="80000"/>
                  <a:alpha val="0"/>
                </a:srgbClr>
              </a:gs>
            </a:gsLst>
            <a:lin ang="5400000" scaled="1"/>
          </a:gradFill>
          <a:ln w="25400" cap="flat" cmpd="sng" algn="ctr">
            <a:noFill/>
            <a:prstDash val="solid"/>
          </a:ln>
          <a:effectLst>
            <a:outerShdw blurRad="76200" dist="50800" dir="5400000" algn="ctr" rotWithShape="0">
              <a:srgbClr val="000000">
                <a:alpha val="27000"/>
              </a:srgbClr>
            </a:outerShdw>
          </a:effectLst>
        </p:spPr>
        <p:txBody>
          <a:bodyPr lIns="68589" tIns="34295" rIns="68589" bIns="34295"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8E909E"/>
              </a:solidFill>
              <a:effectLst/>
              <a:uLnTx/>
              <a:uFillTx/>
              <a:latin typeface="Arial"/>
              <a:ea typeface="ＭＳ Ｐゴシック" panose="020B0600070205080204" pitchFamily="50" charset="-128"/>
              <a:cs typeface="+mn-cs"/>
            </a:endParaRPr>
          </a:p>
        </p:txBody>
      </p:sp>
      <p:pic>
        <p:nvPicPr>
          <p:cNvPr id="118" name="Picture 2" descr="http://www.cisco.com/en/US/prod/collateral/wireless/ps6302/ps8322/ps11630/images/data_sheet_c78-645111-2.jpg"/>
          <p:cNvPicPr>
            <a:picLocks noChangeAspect="1" noChangeArrowheads="1"/>
          </p:cNvPicPr>
          <p:nvPr/>
        </p:nvPicPr>
        <p:blipFill rotWithShape="1">
          <a:blip r:embed="rId3" cstate="email">
            <a:clrChange>
              <a:clrFrom>
                <a:srgbClr val="EFEFEF"/>
              </a:clrFrom>
              <a:clrTo>
                <a:srgbClr val="EFEFE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913" r="-2179"/>
          <a:stretch/>
        </p:blipFill>
        <p:spPr bwMode="auto">
          <a:xfrm>
            <a:off x="2496885" y="2839979"/>
            <a:ext cx="750982" cy="219455"/>
          </a:xfrm>
          <a:prstGeom prst="snip2DiagRect">
            <a:avLst>
              <a:gd name="adj1" fmla="val 36787"/>
              <a:gd name="adj2" fmla="val 16667"/>
            </a:avLst>
          </a:prstGeom>
          <a:noFill/>
          <a:extLst>
            <a:ext uri="{909E8E84-426E-40dd-AFC4-6F175D3DCCD1}">
              <a14:hiddenFill xmlns:a14="http://schemas.microsoft.com/office/drawing/2010/main" xmlns="">
                <a:solidFill>
                  <a:srgbClr val="FFFFFF"/>
                </a:solidFill>
              </a14:hiddenFill>
            </a:ext>
          </a:extLst>
        </p:spPr>
      </p:pic>
      <p:pic>
        <p:nvPicPr>
          <p:cNvPr id="119" name="Picture 2"/>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65704" y="2224609"/>
            <a:ext cx="748898" cy="172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0" name="Group 1"/>
          <p:cNvGrpSpPr/>
          <p:nvPr/>
        </p:nvGrpSpPr>
        <p:grpSpPr>
          <a:xfrm>
            <a:off x="228245" y="835146"/>
            <a:ext cx="8873429" cy="3952446"/>
            <a:chOff x="4790373" y="1826911"/>
            <a:chExt cx="14875339" cy="6052321"/>
          </a:xfrm>
        </p:grpSpPr>
        <p:sp>
          <p:nvSpPr>
            <p:cNvPr id="121" name="Pentagon 58"/>
            <p:cNvSpPr/>
            <p:nvPr/>
          </p:nvSpPr>
          <p:spPr>
            <a:xfrm rot="16200000">
              <a:off x="2050053" y="4567234"/>
              <a:ext cx="6052320" cy="571673"/>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rotWithShape="0">
                      <a:prstClr val="black">
                        <a:alpha val="40000"/>
                      </a:prstClr>
                    </a:outerShdw>
                  </a:effectLst>
                  <a:latin typeface="Arial"/>
                  <a:ea typeface="ＭＳ Ｐゴシック" charset="0"/>
                </a:rPr>
                <a:t>価格</a:t>
              </a:r>
            </a:p>
          </p:txBody>
        </p:sp>
        <p:sp>
          <p:nvSpPr>
            <p:cNvPr id="122" name="Pentagon 65"/>
            <p:cNvSpPr/>
            <p:nvPr/>
          </p:nvSpPr>
          <p:spPr>
            <a:xfrm>
              <a:off x="4790373" y="7307559"/>
              <a:ext cx="14875339" cy="571673"/>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a:prstClr val="black">
                        <a:alpha val="40000"/>
                      </a:prstClr>
                    </a:outerShdw>
                  </a:effectLst>
                  <a:latin typeface="Arial"/>
                  <a:ea typeface="ＭＳ Ｐゴシック" charset="0"/>
                </a:rPr>
                <a:t> </a:t>
              </a:r>
              <a:r>
                <a:rPr lang="ja-JP" altLang="en-US" sz="1500" b="1" spc="-113" dirty="0">
                  <a:solidFill>
                    <a:srgbClr val="FFFFFF"/>
                  </a:solidFill>
                  <a:effectLst>
                    <a:outerShdw blurRad="50800" dist="38100" dir="5400000" algn="t" rotWithShape="0">
                      <a:prstClr val="black">
                        <a:alpha val="40000"/>
                      </a:prstClr>
                    </a:outerShdw>
                  </a:effectLst>
                  <a:latin typeface="Arial"/>
                  <a:ea typeface="ＭＳ Ｐゴシック" charset="0"/>
                </a:rPr>
                <a:t>スケール（クライアント数と </a:t>
              </a:r>
              <a:r>
                <a:rPr lang="en-US" altLang="ja-JP" sz="1500" b="1" spc="-113" dirty="0">
                  <a:solidFill>
                    <a:srgbClr val="FFFFFF"/>
                  </a:solidFill>
                  <a:effectLst>
                    <a:outerShdw blurRad="50800" dist="38100" dir="5400000" algn="t" rotWithShape="0">
                      <a:prstClr val="black">
                        <a:alpha val="40000"/>
                      </a:prstClr>
                    </a:outerShdw>
                  </a:effectLst>
                  <a:latin typeface="Arial"/>
                  <a:ea typeface="ＭＳ Ｐゴシック" charset="0"/>
                </a:rPr>
                <a:t>AP </a:t>
              </a:r>
              <a:r>
                <a:rPr lang="ja-JP" altLang="en-US" sz="1500" b="1" spc="-113" dirty="0">
                  <a:solidFill>
                    <a:srgbClr val="FFFFFF"/>
                  </a:solidFill>
                  <a:effectLst>
                    <a:outerShdw blurRad="50800" dist="38100" dir="5400000" algn="t" rotWithShape="0">
                      <a:prstClr val="black">
                        <a:alpha val="40000"/>
                      </a:prstClr>
                    </a:outerShdw>
                  </a:effectLst>
                  <a:latin typeface="Arial"/>
                  <a:ea typeface="ＭＳ Ｐゴシック" charset="0"/>
                </a:rPr>
                <a:t>数）</a:t>
              </a:r>
            </a:p>
          </p:txBody>
        </p:sp>
      </p:grpSp>
      <p:pic>
        <p:nvPicPr>
          <p:cNvPr id="123"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1423" y="1704781"/>
            <a:ext cx="1205786" cy="297090"/>
          </a:xfrm>
          <a:prstGeom prst="rect">
            <a:avLst/>
          </a:prstGeom>
        </p:spPr>
      </p:pic>
      <p:pic>
        <p:nvPicPr>
          <p:cNvPr id="124" name="Picture 6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7922" y="877473"/>
            <a:ext cx="1263702" cy="309245"/>
          </a:xfrm>
          <a:prstGeom prst="rect">
            <a:avLst/>
          </a:prstGeom>
        </p:spPr>
      </p:pic>
      <p:grpSp>
        <p:nvGrpSpPr>
          <p:cNvPr id="125" name="Group 40"/>
          <p:cNvGrpSpPr/>
          <p:nvPr/>
        </p:nvGrpSpPr>
        <p:grpSpPr>
          <a:xfrm>
            <a:off x="760439" y="2804931"/>
            <a:ext cx="1110856" cy="611369"/>
            <a:chOff x="-3478195" y="-1029154"/>
            <a:chExt cx="3159877" cy="1719968"/>
          </a:xfrm>
        </p:grpSpPr>
        <p:pic>
          <p:nvPicPr>
            <p:cNvPr id="126"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9" name="グループ化 128"/>
          <p:cNvGrpSpPr/>
          <p:nvPr/>
        </p:nvGrpSpPr>
        <p:grpSpPr>
          <a:xfrm>
            <a:off x="592719" y="3361919"/>
            <a:ext cx="1402810" cy="743140"/>
            <a:chOff x="1020722" y="3356337"/>
            <a:chExt cx="1402810" cy="743140"/>
          </a:xfrm>
        </p:grpSpPr>
        <p:sp>
          <p:nvSpPr>
            <p:cNvPr id="130"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31"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Mobility</a:t>
              </a:r>
              <a:r>
                <a:rPr kumimoji="0" lang="ja-JP" altLang="en-US" sz="12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Express</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25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500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日本語</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GUI</a:t>
              </a:r>
              <a:endPar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grpSp>
        <p:nvGrpSpPr>
          <p:cNvPr id="132" name="グループ化 131"/>
          <p:cNvGrpSpPr/>
          <p:nvPr/>
        </p:nvGrpSpPr>
        <p:grpSpPr>
          <a:xfrm>
            <a:off x="2051339" y="3070146"/>
            <a:ext cx="1592705" cy="743140"/>
            <a:chOff x="1020722" y="3356337"/>
            <a:chExt cx="1402810" cy="743140"/>
          </a:xfrm>
        </p:grpSpPr>
        <p:sp>
          <p:nvSpPr>
            <p:cNvPr id="133"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34"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2504</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75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1,000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CME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バンドル対象</a:t>
              </a:r>
            </a:p>
          </p:txBody>
        </p:sp>
      </p:grpSp>
      <p:sp>
        <p:nvSpPr>
          <p:cNvPr id="135" name="左右矢印 134"/>
          <p:cNvSpPr/>
          <p:nvPr/>
        </p:nvSpPr>
        <p:spPr>
          <a:xfrm>
            <a:off x="569261" y="3990098"/>
            <a:ext cx="8532408" cy="464734"/>
          </a:xfrm>
          <a:prstGeom prst="leftRightArrow">
            <a:avLst/>
          </a:prstGeom>
          <a:gradFill rotWithShape="1">
            <a:gsLst>
              <a:gs pos="0">
                <a:srgbClr val="57B74E">
                  <a:shade val="51000"/>
                  <a:satMod val="130000"/>
                </a:srgbClr>
              </a:gs>
              <a:gs pos="80000">
                <a:srgbClr val="57B74E">
                  <a:shade val="93000"/>
                  <a:satMod val="130000"/>
                </a:srgbClr>
              </a:gs>
              <a:gs pos="100000">
                <a:srgbClr val="57B74E">
                  <a:shade val="94000"/>
                  <a:satMod val="135000"/>
                </a:srgbClr>
              </a:gs>
            </a:gsLst>
            <a:lin ang="16200000" scaled="0"/>
          </a:gradFill>
          <a:ln w="9525" cap="flat" cmpd="sng" algn="ctr">
            <a:solidFill>
              <a:srgbClr val="57B74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WLAN Express setup </a:t>
            </a:r>
            <a:r>
              <a:rPr kumimoji="0" lang="ja-JP" altLang="en-US"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対応</a:t>
            </a:r>
            <a:r>
              <a:rPr kumimoji="0" lang="en-US" altLang="ja-JP"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endParaRPr kumimoji="0" lang="ja-JP" altLang="en-US" sz="16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36" name="角丸四角形吹き出し 135"/>
          <p:cNvSpPr/>
          <p:nvPr/>
        </p:nvSpPr>
        <p:spPr>
          <a:xfrm>
            <a:off x="1132450" y="2257282"/>
            <a:ext cx="860693"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簡単！</a:t>
            </a:r>
          </a:p>
        </p:txBody>
      </p:sp>
      <p:grpSp>
        <p:nvGrpSpPr>
          <p:cNvPr id="137" name="グループ化 136"/>
          <p:cNvGrpSpPr/>
          <p:nvPr/>
        </p:nvGrpSpPr>
        <p:grpSpPr>
          <a:xfrm>
            <a:off x="5659323" y="2460403"/>
            <a:ext cx="1853382" cy="754539"/>
            <a:chOff x="1020722" y="3356337"/>
            <a:chExt cx="1402810" cy="743140"/>
          </a:xfrm>
        </p:grpSpPr>
        <p:sp>
          <p:nvSpPr>
            <p:cNvPr id="138"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39"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4B6B"/>
                  </a:solidFill>
                  <a:effectLst/>
                  <a:uLnTx/>
                  <a:uFillTx/>
                  <a:latin typeface="Arial"/>
                  <a:ea typeface="MS PGothic"/>
                  <a:cs typeface="MS PGothic"/>
                </a:rPr>
                <a:t>バーチャルコントローラ</a:t>
              </a:r>
              <a:endPar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3,000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32,000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1" i="0" u="none" strike="noStrike" kern="0" cap="none" spc="0" normalizeH="0" baseline="0" noProof="0" dirty="0" err="1" smtClean="0">
                  <a:ln>
                    <a:noFill/>
                  </a:ln>
                  <a:solidFill>
                    <a:srgbClr val="004B6B"/>
                  </a:solidFill>
                  <a:effectLst/>
                  <a:uLnTx/>
                  <a:uFillTx/>
                  <a:latin typeface="Arial"/>
                  <a:ea typeface="MS PGothic"/>
                  <a:cs typeface="MS PGothic"/>
                </a:rPr>
                <a:t>FlexConnect</a:t>
              </a:r>
              <a:r>
                <a:rPr kumimoji="0" lang="ja-JP" altLang="en-US" sz="1000" b="1" i="0" u="none" strike="noStrike" kern="0" cap="none" spc="0" normalizeH="0" baseline="0" noProof="0" dirty="0" smtClean="0">
                  <a:ln>
                    <a:noFill/>
                  </a:ln>
                  <a:solidFill>
                    <a:srgbClr val="004B6B"/>
                  </a:solidFill>
                  <a:effectLst/>
                  <a:uLnTx/>
                  <a:uFillTx/>
                  <a:latin typeface="Arial"/>
                  <a:ea typeface="MS PGothic"/>
                  <a:cs typeface="MS PGothic"/>
                </a:rPr>
                <a:t> のみ</a:t>
              </a:r>
              <a:endParaRPr kumimoji="0" lang="en-US" altLang="ja-JP" sz="1000" b="1" i="0" u="none" strike="noStrike" kern="0" cap="none" spc="0" normalizeH="0" baseline="0" noProof="0" dirty="0" smtClean="0">
                <a:ln>
                  <a:noFill/>
                </a:ln>
                <a:solidFill>
                  <a:srgbClr val="004B6B"/>
                </a:solidFill>
                <a:effectLst/>
                <a:uLnTx/>
                <a:uFillTx/>
                <a:latin typeface="Arial"/>
                <a:ea typeface="MS PGothic"/>
                <a:cs typeface="MS PGothic"/>
              </a:endParaRPr>
            </a:p>
          </p:txBody>
        </p:sp>
      </p:grpSp>
      <p:sp>
        <p:nvSpPr>
          <p:cNvPr id="140" name="角丸四角形吹き出し 139"/>
          <p:cNvSpPr/>
          <p:nvPr/>
        </p:nvSpPr>
        <p:spPr>
          <a:xfrm>
            <a:off x="2469158" y="2154898"/>
            <a:ext cx="1167375"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バンドルで</a:t>
            </a:r>
            <a:r>
              <a:rPr kumimoji="0" lang="en-US" altLang="ja-JP"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
            </a:r>
            <a:br>
              <a:rPr kumimoji="0" lang="en-US" altLang="ja-JP"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b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お得に！</a:t>
            </a:r>
          </a:p>
        </p:txBody>
      </p:sp>
      <p:sp>
        <p:nvSpPr>
          <p:cNvPr id="141" name="角丸四角形吹き出し 140"/>
          <p:cNvSpPr/>
          <p:nvPr/>
        </p:nvSpPr>
        <p:spPr>
          <a:xfrm>
            <a:off x="4661211" y="1126296"/>
            <a:ext cx="1301314"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フル機能搭載</a:t>
            </a:r>
          </a:p>
        </p:txBody>
      </p:sp>
      <p:sp>
        <p:nvSpPr>
          <p:cNvPr id="142" name="角丸四角形吹き出し 141"/>
          <p:cNvSpPr/>
          <p:nvPr/>
        </p:nvSpPr>
        <p:spPr>
          <a:xfrm>
            <a:off x="6028622" y="1572280"/>
            <a:ext cx="1167375"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拡張が容易</a:t>
            </a:r>
          </a:p>
        </p:txBody>
      </p:sp>
      <p:sp>
        <p:nvSpPr>
          <p:cNvPr id="143" name="角丸四角形吹き出し 142"/>
          <p:cNvSpPr/>
          <p:nvPr/>
        </p:nvSpPr>
        <p:spPr>
          <a:xfrm>
            <a:off x="7752285" y="277407"/>
            <a:ext cx="1301314" cy="410996"/>
          </a:xfrm>
          <a:prstGeom prst="wedgeRoundRectCallout">
            <a:avLst>
              <a:gd name="adj1" fmla="val -30252"/>
              <a:gd name="adj2" fmla="val 81094"/>
              <a:gd name="adj3" fmla="val 16667"/>
            </a:avLst>
          </a:prstGeom>
          <a:solidFill>
            <a:srgbClr val="FFFFFF"/>
          </a:solidFill>
          <a:ln w="25400" cap="flat" cmpd="sng" algn="ctr">
            <a:solidFill>
              <a:srgbClr val="32B2DF"/>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latin typeface="Arial"/>
                <a:ea typeface="ＭＳ Ｐゴシック" panose="020B0600070205080204" pitchFamily="50" charset="-128"/>
                <a:cs typeface="+mn-cs"/>
              </a:rPr>
              <a:t>フル機能搭載</a:t>
            </a:r>
          </a:p>
        </p:txBody>
      </p:sp>
      <p:sp>
        <p:nvSpPr>
          <p:cNvPr id="144" name="左中かっこ 143"/>
          <p:cNvSpPr/>
          <p:nvPr/>
        </p:nvSpPr>
        <p:spPr>
          <a:xfrm rot="5400000">
            <a:off x="1235083" y="1183489"/>
            <a:ext cx="245054" cy="1387457"/>
          </a:xfrm>
          <a:prstGeom prst="leftBrace">
            <a:avLst/>
          </a:prstGeom>
          <a:noFill/>
          <a:ln w="57150" cap="flat" cmpd="sng" algn="ctr">
            <a:solidFill>
              <a:srgbClr val="C00000"/>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smtClean="0">
              <a:ln>
                <a:noFill/>
              </a:ln>
              <a:solidFill>
                <a:srgbClr val="676767"/>
              </a:solidFill>
              <a:effectLst/>
              <a:uLnTx/>
              <a:uFillTx/>
              <a:latin typeface="Arial"/>
              <a:ea typeface="ＭＳ Ｐゴシック" panose="020B0600070205080204" pitchFamily="50" charset="-128"/>
              <a:cs typeface="+mn-cs"/>
            </a:endParaRPr>
          </a:p>
        </p:txBody>
      </p:sp>
      <p:sp>
        <p:nvSpPr>
          <p:cNvPr id="145" name="正方形/長方形 144"/>
          <p:cNvSpPr/>
          <p:nvPr/>
        </p:nvSpPr>
        <p:spPr>
          <a:xfrm>
            <a:off x="717260" y="1356524"/>
            <a:ext cx="1351612" cy="325853"/>
          </a:xfrm>
          <a:prstGeom prst="rect">
            <a:avLst/>
          </a:prstGeom>
          <a:solidFill>
            <a:srgbClr val="C0000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Wireless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Competitive</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0"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Japan</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46" name="左中かっこ 145"/>
          <p:cNvSpPr/>
          <p:nvPr/>
        </p:nvSpPr>
        <p:spPr>
          <a:xfrm rot="5400000">
            <a:off x="2740238" y="1181238"/>
            <a:ext cx="245054" cy="1387457"/>
          </a:xfrm>
          <a:prstGeom prst="leftBrace">
            <a:avLst/>
          </a:prstGeom>
          <a:noFill/>
          <a:ln w="57150" cap="flat" cmpd="sng" algn="ctr">
            <a:solidFill>
              <a:srgbClr val="C00000"/>
            </a:solid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smtClean="0">
              <a:ln>
                <a:noFill/>
              </a:ln>
              <a:solidFill>
                <a:srgbClr val="676767"/>
              </a:solidFill>
              <a:effectLst/>
              <a:uLnTx/>
              <a:uFillTx/>
              <a:latin typeface="Arial"/>
              <a:ea typeface="ＭＳ Ｐゴシック" panose="020B0600070205080204" pitchFamily="50" charset="-128"/>
              <a:cs typeface="+mn-cs"/>
            </a:endParaRPr>
          </a:p>
        </p:txBody>
      </p:sp>
      <p:sp>
        <p:nvSpPr>
          <p:cNvPr id="147" name="正方形/長方形 146"/>
          <p:cNvSpPr/>
          <p:nvPr/>
        </p:nvSpPr>
        <p:spPr>
          <a:xfrm>
            <a:off x="2300143" y="1356524"/>
            <a:ext cx="1140956" cy="325853"/>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Mobility</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Express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Bundle</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48" name="正方形/長方形 147"/>
          <p:cNvSpPr/>
          <p:nvPr/>
        </p:nvSpPr>
        <p:spPr>
          <a:xfrm>
            <a:off x="5962673" y="3618341"/>
            <a:ext cx="2611484" cy="194109"/>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Cisco</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ONE</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ワイヤレスプロモーション</a:t>
            </a:r>
          </a:p>
        </p:txBody>
      </p:sp>
      <p:cxnSp>
        <p:nvCxnSpPr>
          <p:cNvPr id="149" name="直線矢印コネクタ 148"/>
          <p:cNvCxnSpPr/>
          <p:nvPr/>
        </p:nvCxnSpPr>
        <p:spPr>
          <a:xfrm>
            <a:off x="4893043" y="3256325"/>
            <a:ext cx="990922" cy="319998"/>
          </a:xfrm>
          <a:prstGeom prst="straightConnector1">
            <a:avLst/>
          </a:prstGeom>
          <a:noFill/>
          <a:ln w="57150" cap="flat" cmpd="sng" algn="ctr">
            <a:solidFill>
              <a:srgbClr val="C00000"/>
            </a:solidFill>
            <a:prstDash val="solid"/>
            <a:tailEnd type="triangle"/>
          </a:ln>
          <a:effectLst/>
        </p:spPr>
      </p:cxnSp>
      <p:cxnSp>
        <p:nvCxnSpPr>
          <p:cNvPr id="150" name="直線矢印コネクタ 149"/>
          <p:cNvCxnSpPr/>
          <p:nvPr/>
        </p:nvCxnSpPr>
        <p:spPr>
          <a:xfrm flipH="1">
            <a:off x="7857337" y="2562917"/>
            <a:ext cx="388699" cy="787655"/>
          </a:xfrm>
          <a:prstGeom prst="straightConnector1">
            <a:avLst/>
          </a:prstGeom>
          <a:noFill/>
          <a:ln w="57150" cap="flat" cmpd="sng" algn="ctr">
            <a:solidFill>
              <a:srgbClr val="C00000"/>
            </a:solidFill>
            <a:prstDash val="solid"/>
            <a:tailEnd type="triangle"/>
          </a:ln>
          <a:effectLst/>
        </p:spPr>
      </p:cxnSp>
      <p:sp>
        <p:nvSpPr>
          <p:cNvPr id="151" name="正方形/長方形 150"/>
          <p:cNvSpPr/>
          <p:nvPr/>
        </p:nvSpPr>
        <p:spPr>
          <a:xfrm>
            <a:off x="5962525" y="3377264"/>
            <a:ext cx="2611632" cy="199059"/>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Winning with Wireless Take Down Offer</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52" name="正方形/長方形 151"/>
          <p:cNvSpPr/>
          <p:nvPr/>
        </p:nvSpPr>
        <p:spPr>
          <a:xfrm>
            <a:off x="56163" y="290250"/>
            <a:ext cx="2005972" cy="202682"/>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その他プロモーション型番</a:t>
            </a:r>
          </a:p>
        </p:txBody>
      </p:sp>
      <p:grpSp>
        <p:nvGrpSpPr>
          <p:cNvPr id="153" name="グループ化 152"/>
          <p:cNvGrpSpPr/>
          <p:nvPr/>
        </p:nvGrpSpPr>
        <p:grpSpPr>
          <a:xfrm>
            <a:off x="3937625" y="1973288"/>
            <a:ext cx="1853382" cy="1309020"/>
            <a:chOff x="1020722" y="3356337"/>
            <a:chExt cx="1402810" cy="743140"/>
          </a:xfrm>
        </p:grpSpPr>
        <p:sp>
          <p:nvSpPr>
            <p:cNvPr id="154"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5"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5520</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1,000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20,000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フル機能搭載</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AP/Client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SSO</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Smart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Licensing</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err="1" smtClean="0">
                  <a:ln>
                    <a:noFill/>
                  </a:ln>
                  <a:solidFill>
                    <a:srgbClr val="004B6B"/>
                  </a:solidFill>
                  <a:effectLst/>
                  <a:uLnTx/>
                  <a:uFillTx/>
                  <a:latin typeface="Arial"/>
                  <a:ea typeface="MS PGothic"/>
                  <a:cs typeface="MS PGothic"/>
                </a:rPr>
                <a:t>NaaS</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Cisco</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ONE</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プロモーション</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grpSp>
        <p:nvGrpSpPr>
          <p:cNvPr id="156" name="グループ化 155"/>
          <p:cNvGrpSpPr/>
          <p:nvPr/>
        </p:nvGrpSpPr>
        <p:grpSpPr>
          <a:xfrm>
            <a:off x="7290618" y="1173572"/>
            <a:ext cx="1853382" cy="1389345"/>
            <a:chOff x="1020722" y="3356337"/>
            <a:chExt cx="1402810" cy="743140"/>
          </a:xfrm>
        </p:grpSpPr>
        <p:sp>
          <p:nvSpPr>
            <p:cNvPr id="157" name="Rectangle 3"/>
            <p:cNvSpPr/>
            <p:nvPr/>
          </p:nvSpPr>
          <p:spPr>
            <a:xfrm>
              <a:off x="1020722" y="3387008"/>
              <a:ext cx="1402810" cy="67108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8"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610428" eaLnBrk="1" fontAlgn="auto" latinLnBrk="0" hangingPunct="1">
                <a:lnSpc>
                  <a:spcPct val="9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4B6B"/>
                  </a:solidFill>
                  <a:effectLst/>
                  <a:uLnTx/>
                  <a:uFillTx/>
                  <a:latin typeface="Arial"/>
                  <a:ea typeface="MS PGothic"/>
                  <a:cs typeface="MS PGothic"/>
                </a:rPr>
                <a:t>8540</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6,000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64,000 </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クライアント</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フル機能搭載</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AP/Client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SSO</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Smart</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Licensing</a:t>
              </a: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err="1" smtClean="0">
                  <a:ln>
                    <a:noFill/>
                  </a:ln>
                  <a:solidFill>
                    <a:srgbClr val="004B6B"/>
                  </a:solidFill>
                  <a:effectLst/>
                  <a:uLnTx/>
                  <a:uFillTx/>
                  <a:latin typeface="Arial"/>
                  <a:ea typeface="MS PGothic"/>
                  <a:cs typeface="MS PGothic"/>
                </a:rPr>
                <a:t>NaaS</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a:p>
              <a:pPr marL="171446" marR="0" lvl="0" indent="-171446" defTabSz="610428"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Cisco</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 </a:t>
              </a:r>
              <a:r>
                <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rPr>
                <a:t>ONE</a:t>
              </a:r>
              <a:r>
                <a:rPr kumimoji="0" lang="ja-JP" altLang="en-US" sz="1000" b="0" i="0" u="none" strike="noStrike" kern="0" cap="none" spc="0" normalizeH="0" baseline="0" noProof="0" dirty="0" smtClean="0">
                  <a:ln>
                    <a:noFill/>
                  </a:ln>
                  <a:solidFill>
                    <a:srgbClr val="004B6B"/>
                  </a:solidFill>
                  <a:effectLst/>
                  <a:uLnTx/>
                  <a:uFillTx/>
                  <a:latin typeface="Arial"/>
                  <a:ea typeface="MS PGothic"/>
                  <a:cs typeface="MS PGothic"/>
                </a:rPr>
                <a:t>プロモーション</a:t>
              </a:r>
              <a:endParaRPr kumimoji="0" lang="en-US" altLang="ja-JP" sz="1000" b="0" i="0" u="none" strike="noStrike" kern="0" cap="none" spc="0" normalizeH="0" baseline="0" noProof="0" dirty="0" smtClean="0">
                <a:ln>
                  <a:noFill/>
                </a:ln>
                <a:solidFill>
                  <a:srgbClr val="004B6B"/>
                </a:solidFill>
                <a:effectLst/>
                <a:uLnTx/>
                <a:uFillTx/>
                <a:latin typeface="Arial"/>
                <a:ea typeface="MS PGothic"/>
                <a:cs typeface="MS PGothic"/>
              </a:endParaRPr>
            </a:p>
          </p:txBody>
        </p:sp>
      </p:grpSp>
    </p:spTree>
    <p:extLst>
      <p:ext uri="{BB962C8B-B14F-4D97-AF65-F5344CB8AC3E}">
        <p14:creationId xmlns:p14="http://schemas.microsoft.com/office/powerpoint/2010/main" val="38654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3"/>
          <p:cNvSpPr/>
          <p:nvPr/>
        </p:nvSpPr>
        <p:spPr>
          <a:xfrm>
            <a:off x="10048" y="4253260"/>
            <a:ext cx="9144000" cy="884924"/>
          </a:xfrm>
          <a:prstGeom prst="rect">
            <a:avLst/>
          </a:prstGeom>
          <a:solidFill>
            <a:srgbClr val="FFFFFF"/>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32" name="タイトル 1"/>
          <p:cNvSpPr txBox="1">
            <a:spLocks/>
          </p:cNvSpPr>
          <p:nvPr/>
        </p:nvSpPr>
        <p:spPr bwMode="auto">
          <a:xfrm>
            <a:off x="437766" y="-4779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3843" tIns="46921" rIns="93843" bIns="46921" numCol="1" anchor="ctr" anchorCtr="0" compatLnSpc="1">
            <a:prstTxWarp prst="textNoShape">
              <a:avLst/>
            </a:prstTxWarp>
            <a:normAutofit/>
          </a:bodyPr>
          <a:lstStyle>
            <a:lvl1pPr algn="l" defTabSz="702305" rtl="0" eaLnBrk="1" fontAlgn="base" hangingPunct="1">
              <a:lnSpc>
                <a:spcPct val="80000"/>
              </a:lnSpc>
              <a:spcBef>
                <a:spcPct val="0"/>
              </a:spcBef>
              <a:spcAft>
                <a:spcPct val="0"/>
              </a:spcAft>
              <a:defRPr lang="en-US" sz="3100" kern="1200" dirty="0">
                <a:solidFill>
                  <a:srgbClr val="676767"/>
                </a:solidFill>
                <a:latin typeface="+mj-lt"/>
                <a:ea typeface="ＭＳ Ｐゴシック" charset="0"/>
                <a:cs typeface="CiscoSans"/>
              </a:defRPr>
            </a:lvl1pPr>
            <a:lvl2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69290"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3858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407871"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77162" algn="l" defTabSz="702305"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702305" rtl="0" eaLnBrk="1" fontAlgn="base" latinLnBrk="0" hangingPunct="1">
              <a:lnSpc>
                <a:spcPct val="80000"/>
              </a:lnSpc>
              <a:spcBef>
                <a:spcPct val="0"/>
              </a:spcBef>
              <a:spcAft>
                <a:spcPct val="0"/>
              </a:spcAft>
              <a:buClrTx/>
              <a:buSzTx/>
              <a:buFontTx/>
              <a:buNone/>
              <a:tabLst/>
              <a:defRPr/>
            </a:pPr>
            <a:r>
              <a:rPr kumimoji="1" lang="en-US" altLang="ja-JP" sz="3100" b="0" i="0" u="none" strike="noStrike" kern="1200" cap="none" spc="0" normalizeH="0" baseline="0" noProof="0" smtClean="0">
                <a:ln>
                  <a:noFill/>
                </a:ln>
                <a:solidFill>
                  <a:srgbClr val="676767"/>
                </a:solidFill>
                <a:effectLst/>
                <a:uLnTx/>
                <a:uFillTx/>
                <a:latin typeface="Arial"/>
                <a:ea typeface="ＭＳ Ｐゴシック" charset="0"/>
              </a:rPr>
              <a:t>Aironet</a:t>
            </a:r>
            <a:r>
              <a:rPr kumimoji="1" lang="ja-JP" altLang="en-US" sz="3100" b="0" i="0" u="none" strike="noStrike" kern="1200" cap="none" spc="0" normalizeH="0" baseline="0" noProof="0" smtClean="0">
                <a:ln>
                  <a:noFill/>
                </a:ln>
                <a:solidFill>
                  <a:srgbClr val="676767"/>
                </a:solidFill>
                <a:effectLst/>
                <a:uLnTx/>
                <a:uFillTx/>
                <a:latin typeface="Arial"/>
                <a:ea typeface="ＭＳ Ｐゴシック" charset="0"/>
              </a:rPr>
              <a:t>プログラム</a:t>
            </a:r>
            <a:r>
              <a:rPr kumimoji="1" lang="en-US" altLang="ja-JP" sz="3100" b="0" i="0" u="none" strike="noStrike" kern="1200" cap="none" spc="0" normalizeH="0" baseline="0" noProof="0" smtClean="0">
                <a:ln>
                  <a:noFill/>
                </a:ln>
                <a:solidFill>
                  <a:srgbClr val="676767"/>
                </a:solidFill>
                <a:effectLst/>
                <a:uLnTx/>
                <a:uFillTx/>
                <a:latin typeface="Arial"/>
                <a:ea typeface="ＭＳ Ｐゴシック" charset="0"/>
              </a:rPr>
              <a:t>/</a:t>
            </a:r>
            <a:r>
              <a:rPr kumimoji="1" lang="ja-JP" altLang="en-US" sz="3100" b="0" i="0" u="none" strike="noStrike" kern="1200" cap="none" spc="0" normalizeH="0" baseline="0" noProof="0" smtClean="0">
                <a:ln>
                  <a:noFill/>
                </a:ln>
                <a:solidFill>
                  <a:srgbClr val="676767"/>
                </a:solidFill>
                <a:effectLst/>
                <a:uLnTx/>
                <a:uFillTx/>
                <a:latin typeface="Arial"/>
                <a:ea typeface="ＭＳ Ｐゴシック" charset="0"/>
              </a:rPr>
              <a:t>バンドル</a:t>
            </a:r>
            <a:endParaRPr kumimoji="1" lang="ja-JP" altLang="en-US" sz="3100" b="0" i="0" u="none" strike="noStrike" kern="1200" cap="none" spc="0" normalizeH="0" baseline="0" noProof="0" dirty="0">
              <a:ln>
                <a:noFill/>
              </a:ln>
              <a:solidFill>
                <a:srgbClr val="676767"/>
              </a:solidFill>
              <a:effectLst/>
              <a:uLnTx/>
              <a:uFillTx/>
              <a:latin typeface="Arial"/>
              <a:ea typeface="ＭＳ Ｐゴシック" charset="0"/>
            </a:endParaRPr>
          </a:p>
        </p:txBody>
      </p:sp>
      <p:sp>
        <p:nvSpPr>
          <p:cNvPr id="133" name="TextBox 15"/>
          <p:cNvSpPr txBox="1"/>
          <p:nvPr/>
        </p:nvSpPr>
        <p:spPr>
          <a:xfrm>
            <a:off x="1999624" y="415092"/>
            <a:ext cx="3284448" cy="369332"/>
          </a:xfrm>
          <a:prstGeom prst="rect">
            <a:avLst/>
          </a:prstGeom>
          <a:noFill/>
        </p:spPr>
        <p:txBody>
          <a:bodyPr wrap="square" rtlCol="0">
            <a:spAutoFit/>
          </a:bodyPr>
          <a:lstStyle/>
          <a:p>
            <a:pPr algn="ctr" defTabSz="469290"/>
            <a:r>
              <a:rPr lang="ja-JP" altLang="en-US" dirty="0">
                <a:solidFill>
                  <a:srgbClr val="214794"/>
                </a:solidFill>
                <a:ea typeface="ＭＳ Ｐゴシック" charset="0"/>
              </a:rPr>
              <a:t>スタンダード</a:t>
            </a:r>
            <a:endParaRPr lang="en-US" dirty="0">
              <a:solidFill>
                <a:srgbClr val="214794"/>
              </a:solidFill>
              <a:ea typeface="ＭＳ Ｐゴシック" charset="0"/>
            </a:endParaRPr>
          </a:p>
        </p:txBody>
      </p:sp>
      <p:sp>
        <p:nvSpPr>
          <p:cNvPr id="134" name="TextBox 17"/>
          <p:cNvSpPr txBox="1"/>
          <p:nvPr/>
        </p:nvSpPr>
        <p:spPr>
          <a:xfrm>
            <a:off x="5381197" y="415091"/>
            <a:ext cx="1687014" cy="369332"/>
          </a:xfrm>
          <a:prstGeom prst="rect">
            <a:avLst/>
          </a:prstGeom>
          <a:noFill/>
        </p:spPr>
        <p:txBody>
          <a:bodyPr wrap="square" rtlCol="0">
            <a:spAutoFit/>
          </a:bodyPr>
          <a:lstStyle/>
          <a:p>
            <a:pPr algn="ctr" defTabSz="469290"/>
            <a:r>
              <a:rPr lang="ja-JP" altLang="en-US" dirty="0">
                <a:solidFill>
                  <a:srgbClr val="214794"/>
                </a:solidFill>
                <a:ea typeface="ＭＳ Ｐゴシック" charset="0"/>
              </a:rPr>
              <a:t>ハイスペック</a:t>
            </a:r>
            <a:endParaRPr lang="en-US" dirty="0">
              <a:solidFill>
                <a:srgbClr val="214794"/>
              </a:solidFill>
              <a:ea typeface="ＭＳ Ｐゴシック" charset="0"/>
            </a:endParaRPr>
          </a:p>
        </p:txBody>
      </p:sp>
      <p:sp>
        <p:nvSpPr>
          <p:cNvPr id="135" name="TextBox 18"/>
          <p:cNvSpPr txBox="1"/>
          <p:nvPr/>
        </p:nvSpPr>
        <p:spPr>
          <a:xfrm>
            <a:off x="7290419" y="415092"/>
            <a:ext cx="1597437" cy="369332"/>
          </a:xfrm>
          <a:prstGeom prst="rect">
            <a:avLst/>
          </a:prstGeom>
          <a:noFill/>
        </p:spPr>
        <p:txBody>
          <a:bodyPr wrap="square" rtlCol="0">
            <a:spAutoFit/>
          </a:bodyPr>
          <a:lstStyle/>
          <a:p>
            <a:pPr algn="ctr" defTabSz="469290"/>
            <a:r>
              <a:rPr lang="ja-JP" altLang="en-US" dirty="0">
                <a:solidFill>
                  <a:srgbClr val="214794"/>
                </a:solidFill>
                <a:ea typeface="ＭＳ Ｐゴシック" charset="0"/>
              </a:rPr>
              <a:t>最高水準</a:t>
            </a:r>
            <a:endParaRPr lang="en-US" dirty="0">
              <a:solidFill>
                <a:srgbClr val="214794"/>
              </a:solidFill>
              <a:ea typeface="ＭＳ Ｐゴシック" charset="0"/>
            </a:endParaRPr>
          </a:p>
        </p:txBody>
      </p:sp>
      <p:cxnSp>
        <p:nvCxnSpPr>
          <p:cNvPr id="136" name="Straight Connector 20"/>
          <p:cNvCxnSpPr/>
          <p:nvPr/>
        </p:nvCxnSpPr>
        <p:spPr>
          <a:xfrm>
            <a:off x="933450" y="921046"/>
            <a:ext cx="4376022" cy="0"/>
          </a:xfrm>
          <a:prstGeom prst="line">
            <a:avLst/>
          </a:prstGeom>
          <a:noFill/>
          <a:ln w="9525" cap="flat" cmpd="sng" algn="ctr">
            <a:solidFill>
              <a:srgbClr val="676767"/>
            </a:solidFill>
            <a:prstDash val="solid"/>
          </a:ln>
          <a:effectLst/>
        </p:spPr>
      </p:cxnSp>
      <p:cxnSp>
        <p:nvCxnSpPr>
          <p:cNvPr id="137" name="Straight Connector 23"/>
          <p:cNvCxnSpPr/>
          <p:nvPr/>
        </p:nvCxnSpPr>
        <p:spPr>
          <a:xfrm>
            <a:off x="5470775" y="922306"/>
            <a:ext cx="1597437" cy="0"/>
          </a:xfrm>
          <a:prstGeom prst="line">
            <a:avLst/>
          </a:prstGeom>
          <a:noFill/>
          <a:ln w="9525" cap="flat" cmpd="sng" algn="ctr">
            <a:solidFill>
              <a:srgbClr val="676767"/>
            </a:solidFill>
            <a:prstDash val="solid"/>
          </a:ln>
          <a:effectLst/>
        </p:spPr>
      </p:cxnSp>
      <p:cxnSp>
        <p:nvCxnSpPr>
          <p:cNvPr id="138" name="Straight Connector 24"/>
          <p:cNvCxnSpPr/>
          <p:nvPr/>
        </p:nvCxnSpPr>
        <p:spPr>
          <a:xfrm>
            <a:off x="7290419" y="922306"/>
            <a:ext cx="1597437" cy="0"/>
          </a:xfrm>
          <a:prstGeom prst="line">
            <a:avLst/>
          </a:prstGeom>
          <a:noFill/>
          <a:ln w="9525" cap="flat" cmpd="sng" algn="ctr">
            <a:solidFill>
              <a:srgbClr val="676767"/>
            </a:solidFill>
            <a:prstDash val="solid"/>
          </a:ln>
          <a:effectLst/>
        </p:spPr>
      </p:cxnSp>
      <p:cxnSp>
        <p:nvCxnSpPr>
          <p:cNvPr id="139" name="Straight Connector 20"/>
          <p:cNvCxnSpPr/>
          <p:nvPr/>
        </p:nvCxnSpPr>
        <p:spPr>
          <a:xfrm>
            <a:off x="98765" y="3072826"/>
            <a:ext cx="8965722" cy="0"/>
          </a:xfrm>
          <a:prstGeom prst="line">
            <a:avLst/>
          </a:prstGeom>
          <a:noFill/>
          <a:ln w="9525" cap="flat" cmpd="sng" algn="ctr">
            <a:solidFill>
              <a:srgbClr val="676767"/>
            </a:solidFill>
            <a:prstDash val="solid"/>
          </a:ln>
          <a:effectLst/>
        </p:spPr>
      </p:cxnSp>
      <p:sp>
        <p:nvSpPr>
          <p:cNvPr id="140" name="TextBox 15"/>
          <p:cNvSpPr txBox="1"/>
          <p:nvPr/>
        </p:nvSpPr>
        <p:spPr>
          <a:xfrm rot="16200000">
            <a:off x="-626198" y="1523677"/>
            <a:ext cx="1998078" cy="738664"/>
          </a:xfrm>
          <a:prstGeom prst="rect">
            <a:avLst/>
          </a:prstGeom>
          <a:noFill/>
        </p:spPr>
        <p:txBody>
          <a:bodyPr wrap="square" rtlCol="0">
            <a:spAutoFit/>
          </a:bodyPr>
          <a:lstStyle/>
          <a:p>
            <a:pPr algn="ctr" defTabSz="469290"/>
            <a:r>
              <a:rPr lang="en-US" altLang="ja-JP" dirty="0">
                <a:solidFill>
                  <a:srgbClr val="214794"/>
                </a:solidFill>
                <a:ea typeface="ＭＳ Ｐゴシック" charset="0"/>
              </a:rPr>
              <a:t>802.11ac</a:t>
            </a:r>
            <a:r>
              <a:rPr lang="ja-JP" altLang="en-US" dirty="0">
                <a:solidFill>
                  <a:srgbClr val="214794"/>
                </a:solidFill>
                <a:ea typeface="ＭＳ Ｐゴシック" charset="0"/>
              </a:rPr>
              <a:t> </a:t>
            </a:r>
            <a:r>
              <a:rPr lang="en-US" altLang="ja-JP" dirty="0">
                <a:solidFill>
                  <a:srgbClr val="214794"/>
                </a:solidFill>
                <a:ea typeface="ＭＳ Ｐゴシック" charset="0"/>
              </a:rPr>
              <a:t>Wave</a:t>
            </a:r>
            <a:r>
              <a:rPr lang="ja-JP" altLang="en-US" dirty="0">
                <a:solidFill>
                  <a:srgbClr val="214794"/>
                </a:solidFill>
                <a:ea typeface="ＭＳ Ｐゴシック" charset="0"/>
              </a:rPr>
              <a:t> </a:t>
            </a:r>
            <a:r>
              <a:rPr lang="en-US" altLang="ja-JP" dirty="0">
                <a:solidFill>
                  <a:srgbClr val="214794"/>
                </a:solidFill>
                <a:ea typeface="ＭＳ Ｐゴシック" charset="0"/>
              </a:rPr>
              <a:t>2</a:t>
            </a:r>
          </a:p>
          <a:p>
            <a:pPr algn="ctr" defTabSz="469290"/>
            <a:r>
              <a:rPr lang="en-US" sz="1200" dirty="0">
                <a:solidFill>
                  <a:srgbClr val="214794"/>
                </a:solidFill>
                <a:ea typeface="ＭＳ Ｐゴシック" charset="0"/>
              </a:rPr>
              <a:t>MU-MIMO</a:t>
            </a:r>
          </a:p>
          <a:p>
            <a:pPr algn="ctr" defTabSz="469290"/>
            <a:r>
              <a:rPr lang="ja-JP" altLang="en-US" sz="1200" dirty="0">
                <a:solidFill>
                  <a:srgbClr val="214794"/>
                </a:solidFill>
                <a:ea typeface="ＭＳ Ｐゴシック" charset="0"/>
              </a:rPr>
              <a:t>最大</a:t>
            </a:r>
            <a:r>
              <a:rPr lang="en-US" sz="1200" dirty="0">
                <a:solidFill>
                  <a:srgbClr val="214794"/>
                </a:solidFill>
                <a:ea typeface="ＭＳ Ｐゴシック" charset="0"/>
              </a:rPr>
              <a:t>160MHz</a:t>
            </a:r>
            <a:r>
              <a:rPr lang="ja-JP" altLang="en-US" sz="1200" dirty="0">
                <a:solidFill>
                  <a:srgbClr val="214794"/>
                </a:solidFill>
                <a:ea typeface="ＭＳ Ｐゴシック" charset="0"/>
              </a:rPr>
              <a:t>ボンディング</a:t>
            </a:r>
            <a:endParaRPr lang="en-US" sz="1200" dirty="0">
              <a:solidFill>
                <a:srgbClr val="214794"/>
              </a:solidFill>
              <a:ea typeface="ＭＳ Ｐゴシック" charset="0"/>
            </a:endParaRPr>
          </a:p>
        </p:txBody>
      </p:sp>
      <p:sp>
        <p:nvSpPr>
          <p:cNvPr id="141" name="TextBox 15"/>
          <p:cNvSpPr txBox="1"/>
          <p:nvPr/>
        </p:nvSpPr>
        <p:spPr>
          <a:xfrm rot="16200000">
            <a:off x="-607357" y="3770807"/>
            <a:ext cx="1998080" cy="738664"/>
          </a:xfrm>
          <a:prstGeom prst="rect">
            <a:avLst/>
          </a:prstGeom>
          <a:solidFill>
            <a:srgbClr val="FFFFFF"/>
          </a:solidFill>
        </p:spPr>
        <p:txBody>
          <a:bodyPr wrap="square" rtlCol="0">
            <a:spAutoFit/>
          </a:bodyPr>
          <a:lstStyle/>
          <a:p>
            <a:pPr marL="0" marR="0" lvl="0" indent="0" algn="ctr" defTabSz="46929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214794"/>
                </a:solidFill>
                <a:effectLst/>
                <a:uLnTx/>
                <a:uFillTx/>
                <a:ea typeface="ＭＳ Ｐゴシック" charset="0"/>
              </a:rPr>
              <a:t>802.11ac</a:t>
            </a:r>
            <a:r>
              <a:rPr kumimoji="0" lang="ja-JP" altLang="en-US" sz="1800" b="0" i="0" u="none" strike="noStrike" kern="0" cap="none" spc="0" normalizeH="0" baseline="0" noProof="0" dirty="0" smtClean="0">
                <a:ln>
                  <a:noFill/>
                </a:ln>
                <a:solidFill>
                  <a:srgbClr val="214794"/>
                </a:solidFill>
                <a:effectLst/>
                <a:uLnTx/>
                <a:uFillTx/>
                <a:ea typeface="ＭＳ Ｐゴシック" charset="0"/>
              </a:rPr>
              <a:t> </a:t>
            </a:r>
            <a:r>
              <a:rPr kumimoji="0" lang="en-US" altLang="ja-JP" sz="1800" b="0" i="0" u="none" strike="noStrike" kern="0" cap="none" spc="0" normalizeH="0" baseline="0" noProof="0" dirty="0" smtClean="0">
                <a:ln>
                  <a:noFill/>
                </a:ln>
                <a:solidFill>
                  <a:srgbClr val="214794"/>
                </a:solidFill>
                <a:effectLst/>
                <a:uLnTx/>
                <a:uFillTx/>
                <a:ea typeface="ＭＳ Ｐゴシック" charset="0"/>
              </a:rPr>
              <a:t>Wave</a:t>
            </a:r>
            <a:r>
              <a:rPr kumimoji="0" lang="ja-JP" altLang="en-US" sz="1800" b="0" i="0" u="none" strike="noStrike" kern="0" cap="none" spc="0" normalizeH="0" baseline="0" noProof="0" dirty="0" smtClean="0">
                <a:ln>
                  <a:noFill/>
                </a:ln>
                <a:solidFill>
                  <a:srgbClr val="214794"/>
                </a:solidFill>
                <a:effectLst/>
                <a:uLnTx/>
                <a:uFillTx/>
                <a:ea typeface="ＭＳ Ｐゴシック" charset="0"/>
              </a:rPr>
              <a:t> </a:t>
            </a:r>
            <a:r>
              <a:rPr kumimoji="0" lang="en-US" altLang="ja-JP" sz="1800" b="0" i="0" u="none" strike="noStrike" kern="0" cap="none" spc="0" normalizeH="0" baseline="0" noProof="0" dirty="0" smtClean="0">
                <a:ln>
                  <a:noFill/>
                </a:ln>
                <a:solidFill>
                  <a:srgbClr val="214794"/>
                </a:solidFill>
                <a:effectLst/>
                <a:uLnTx/>
                <a:uFillTx/>
                <a:ea typeface="ＭＳ Ｐゴシック" charset="0"/>
              </a:rPr>
              <a:t>1</a:t>
            </a:r>
          </a:p>
          <a:p>
            <a:pPr marL="0" marR="0" lvl="0" indent="0" algn="ctr" defTabSz="46929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214794"/>
                </a:solidFill>
                <a:effectLst/>
                <a:uLnTx/>
                <a:uFillTx/>
                <a:ea typeface="ＭＳ Ｐゴシック" charset="0"/>
              </a:rPr>
              <a:t>S</a:t>
            </a:r>
            <a:r>
              <a:rPr kumimoji="0" lang="en-US" sz="1200" b="0" i="0" u="none" strike="noStrike" kern="0" cap="none" spc="0" normalizeH="0" baseline="0" noProof="0" dirty="0" smtClean="0">
                <a:ln>
                  <a:noFill/>
                </a:ln>
                <a:solidFill>
                  <a:srgbClr val="214794"/>
                </a:solidFill>
                <a:effectLst/>
                <a:uLnTx/>
                <a:uFillTx/>
                <a:ea typeface="ＭＳ Ｐゴシック" charset="0"/>
              </a:rPr>
              <a:t>U-MIMO</a:t>
            </a:r>
          </a:p>
          <a:p>
            <a:pPr marL="0" marR="0" lvl="0" indent="0" algn="ctr" defTabSz="46929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214794"/>
                </a:solidFill>
                <a:effectLst/>
                <a:uLnTx/>
                <a:uFillTx/>
                <a:ea typeface="ＭＳ Ｐゴシック" charset="0"/>
              </a:rPr>
              <a:t>最大</a:t>
            </a:r>
            <a:r>
              <a:rPr kumimoji="0" lang="en-US" altLang="ja-JP" sz="1200" b="0" i="0" u="none" strike="noStrike" kern="0" cap="none" spc="0" normalizeH="0" baseline="0" noProof="0" dirty="0" smtClean="0">
                <a:ln>
                  <a:noFill/>
                </a:ln>
                <a:solidFill>
                  <a:srgbClr val="214794"/>
                </a:solidFill>
                <a:effectLst/>
                <a:uLnTx/>
                <a:uFillTx/>
                <a:ea typeface="ＭＳ Ｐゴシック" charset="0"/>
              </a:rPr>
              <a:t>80</a:t>
            </a:r>
            <a:r>
              <a:rPr kumimoji="0" lang="en-US" sz="1200" b="0" i="0" u="none" strike="noStrike" kern="0" cap="none" spc="0" normalizeH="0" baseline="0" noProof="0" dirty="0" smtClean="0">
                <a:ln>
                  <a:noFill/>
                </a:ln>
                <a:solidFill>
                  <a:srgbClr val="214794"/>
                </a:solidFill>
                <a:effectLst/>
                <a:uLnTx/>
                <a:uFillTx/>
                <a:ea typeface="ＭＳ Ｐゴシック" charset="0"/>
              </a:rPr>
              <a:t>MHz</a:t>
            </a:r>
            <a:r>
              <a:rPr kumimoji="0" lang="ja-JP" altLang="en-US" sz="1200" b="0" i="0" u="none" strike="noStrike" kern="0" cap="none" spc="0" normalizeH="0" baseline="0" noProof="0" dirty="0" smtClean="0">
                <a:ln>
                  <a:noFill/>
                </a:ln>
                <a:solidFill>
                  <a:srgbClr val="214794"/>
                </a:solidFill>
                <a:effectLst/>
                <a:uLnTx/>
                <a:uFillTx/>
                <a:ea typeface="ＭＳ Ｐゴシック" charset="0"/>
              </a:rPr>
              <a:t>ボンディング</a:t>
            </a:r>
          </a:p>
        </p:txBody>
      </p:sp>
      <p:pic>
        <p:nvPicPr>
          <p:cNvPr id="142"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17133">
            <a:off x="2772223" y="1464419"/>
            <a:ext cx="582468" cy="563351"/>
          </a:xfrm>
          <a:prstGeom prst="rect">
            <a:avLst/>
          </a:prstGeom>
        </p:spPr>
      </p:pic>
      <p:grpSp>
        <p:nvGrpSpPr>
          <p:cNvPr id="143" name="Group 40"/>
          <p:cNvGrpSpPr/>
          <p:nvPr/>
        </p:nvGrpSpPr>
        <p:grpSpPr>
          <a:xfrm>
            <a:off x="3715604" y="1205302"/>
            <a:ext cx="1442979" cy="757325"/>
            <a:chOff x="-3478195" y="-1029154"/>
            <a:chExt cx="3159877" cy="1719968"/>
          </a:xfrm>
        </p:grpSpPr>
        <p:pic>
          <p:nvPicPr>
            <p:cNvPr id="144"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6" name="Group 43"/>
          <p:cNvGrpSpPr/>
          <p:nvPr/>
        </p:nvGrpSpPr>
        <p:grpSpPr>
          <a:xfrm>
            <a:off x="5626540" y="1133206"/>
            <a:ext cx="1196328" cy="591908"/>
            <a:chOff x="7117765" y="2016697"/>
            <a:chExt cx="1396181" cy="742966"/>
          </a:xfrm>
        </p:grpSpPr>
        <p:pic>
          <p:nvPicPr>
            <p:cNvPr id="147" name="Picture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148" name="Picture 4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7765" y="2063999"/>
              <a:ext cx="719270" cy="695664"/>
            </a:xfrm>
            <a:prstGeom prst="rect">
              <a:avLst/>
            </a:prstGeom>
          </p:spPr>
        </p:pic>
      </p:grpSp>
      <p:grpSp>
        <p:nvGrpSpPr>
          <p:cNvPr id="149" name="Group 49"/>
          <p:cNvGrpSpPr/>
          <p:nvPr/>
        </p:nvGrpSpPr>
        <p:grpSpPr>
          <a:xfrm>
            <a:off x="7574190" y="953605"/>
            <a:ext cx="1029895" cy="578850"/>
            <a:chOff x="7117765" y="2016697"/>
            <a:chExt cx="1396181" cy="742966"/>
          </a:xfrm>
        </p:grpSpPr>
        <p:pic>
          <p:nvPicPr>
            <p:cNvPr id="150" name="Picture 5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151" name="Picture 5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17765" y="2063999"/>
              <a:ext cx="719270" cy="695664"/>
            </a:xfrm>
            <a:prstGeom prst="rect">
              <a:avLst/>
            </a:prstGeom>
          </p:spPr>
        </p:pic>
      </p:grpSp>
      <p:pic>
        <p:nvPicPr>
          <p:cNvPr id="152"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9849" y="2981224"/>
            <a:ext cx="1437380" cy="1031994"/>
          </a:xfrm>
          <a:prstGeom prst="rect">
            <a:avLst/>
          </a:prstGeom>
        </p:spPr>
      </p:pic>
      <p:pic>
        <p:nvPicPr>
          <p:cNvPr id="153" name="Picture 58" descr="KN79002.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64303" y="2987418"/>
            <a:ext cx="1494549" cy="1195017"/>
          </a:xfrm>
          <a:prstGeom prst="rect">
            <a:avLst/>
          </a:prstGeom>
        </p:spPr>
      </p:pic>
      <p:pic>
        <p:nvPicPr>
          <p:cNvPr id="154" name="Picture 2" descr="http://www.cisco.com/web/JP/product/hs/wireless/airo1700/prodlit/images/datasheet-c78-732347_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6691" y="3724397"/>
            <a:ext cx="484663" cy="484663"/>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3"/>
          <p:cNvSpPr/>
          <p:nvPr/>
        </p:nvSpPr>
        <p:spPr>
          <a:xfrm>
            <a:off x="2344180" y="2057199"/>
            <a:ext cx="1446296" cy="975521"/>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6" name="TextBox 9"/>
          <p:cNvSpPr txBox="1"/>
          <p:nvPr/>
        </p:nvSpPr>
        <p:spPr>
          <a:xfrm>
            <a:off x="2410539" y="2057200"/>
            <a:ext cx="1319758" cy="276999"/>
          </a:xfrm>
          <a:prstGeom prst="rect">
            <a:avLst/>
          </a:prstGeom>
          <a:noFill/>
        </p:spPr>
        <p:txBody>
          <a:bodyPr wrap="square" rtlCol="0">
            <a:spAutoFit/>
          </a:bodyPr>
          <a:lstStyle/>
          <a:p>
            <a:pPr algn="ctr" defTabSz="469290"/>
            <a:r>
              <a:rPr lang="en-US" sz="1200" dirty="0">
                <a:solidFill>
                  <a:srgbClr val="676767"/>
                </a:solidFill>
                <a:ea typeface="ＭＳ Ｐゴシック" charset="0"/>
              </a:rPr>
              <a:t>1830</a:t>
            </a:r>
            <a:r>
              <a:rPr lang="ja-JP" altLang="en-US" sz="1200" dirty="0">
                <a:solidFill>
                  <a:srgbClr val="676767"/>
                </a:solidFill>
                <a:ea typeface="ＭＳ Ｐゴシック" charset="0"/>
              </a:rPr>
              <a:t> </a:t>
            </a:r>
            <a:r>
              <a:rPr lang="en-US" sz="1200" dirty="0">
                <a:solidFill>
                  <a:srgbClr val="676767"/>
                </a:solidFill>
                <a:ea typeface="ＭＳ Ｐゴシック" charset="0"/>
              </a:rPr>
              <a:t>(</a:t>
            </a:r>
            <a:r>
              <a:rPr lang="ja-JP" altLang="en-US" sz="1200" dirty="0">
                <a:solidFill>
                  <a:srgbClr val="676767"/>
                </a:solidFill>
                <a:ea typeface="ＭＳ Ｐゴシック" charset="0"/>
              </a:rPr>
              <a:t>内蔵</a:t>
            </a:r>
            <a:r>
              <a:rPr lang="en-US" sz="1200" dirty="0">
                <a:solidFill>
                  <a:srgbClr val="676767"/>
                </a:solidFill>
                <a:ea typeface="ＭＳ Ｐゴシック" charset="0"/>
              </a:rPr>
              <a:t>)</a:t>
            </a:r>
          </a:p>
        </p:txBody>
      </p:sp>
      <p:sp>
        <p:nvSpPr>
          <p:cNvPr id="157" name="Rectangle 26"/>
          <p:cNvSpPr/>
          <p:nvPr/>
        </p:nvSpPr>
        <p:spPr>
          <a:xfrm>
            <a:off x="2344180" y="2299207"/>
            <a:ext cx="1529772" cy="656929"/>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ea typeface="ＭＳ Ｐゴシック" charset="0"/>
              </a:rPr>
              <a:t>Mobility</a:t>
            </a:r>
            <a:r>
              <a:rPr lang="ja-JP" altLang="en-US" sz="1000" dirty="0">
                <a:solidFill>
                  <a:srgbClr val="676767"/>
                </a:solidFill>
                <a:ea typeface="ＭＳ Ｐゴシック" charset="0"/>
              </a:rPr>
              <a:t> </a:t>
            </a:r>
            <a:r>
              <a:rPr lang="en-US" altLang="ja-JP" sz="1000" dirty="0">
                <a:solidFill>
                  <a:srgbClr val="676767"/>
                </a:solidFill>
                <a:ea typeface="ＭＳ Ｐゴシック" charset="0"/>
              </a:rPr>
              <a:t>Express(So)</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870 Mbps</a:t>
            </a: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1 GE </a:t>
            </a:r>
            <a:r>
              <a:rPr lang="ja-JP" altLang="en-US" sz="1000" dirty="0">
                <a:solidFill>
                  <a:srgbClr val="676767"/>
                </a:solidFill>
                <a:latin typeface="Arial"/>
                <a:ea typeface="ＭＳ Ｐゴシック" charset="0"/>
              </a:rPr>
              <a:t>ポート</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err="1">
                <a:solidFill>
                  <a:srgbClr val="676767"/>
                </a:solidFill>
                <a:latin typeface="Arial"/>
                <a:ea typeface="ＭＳ Ｐゴシック" charset="0"/>
              </a:rPr>
              <a:t>Tx</a:t>
            </a:r>
            <a:r>
              <a:rPr lang="en-US" sz="1000" dirty="0">
                <a:solidFill>
                  <a:srgbClr val="676767"/>
                </a:solidFill>
                <a:latin typeface="Arial"/>
                <a:ea typeface="ＭＳ Ｐゴシック" charset="0"/>
              </a:rPr>
              <a:t> Beam Forming </a:t>
            </a:r>
          </a:p>
        </p:txBody>
      </p:sp>
      <p:sp>
        <p:nvSpPr>
          <p:cNvPr id="158" name="Rectangle 3"/>
          <p:cNvSpPr/>
          <p:nvPr/>
        </p:nvSpPr>
        <p:spPr>
          <a:xfrm>
            <a:off x="3840196" y="2050753"/>
            <a:ext cx="1446296" cy="975521"/>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59" name="TextBox 9"/>
          <p:cNvSpPr txBox="1"/>
          <p:nvPr/>
        </p:nvSpPr>
        <p:spPr>
          <a:xfrm>
            <a:off x="3873952" y="2050754"/>
            <a:ext cx="1410120" cy="276999"/>
          </a:xfrm>
          <a:prstGeom prst="rect">
            <a:avLst/>
          </a:prstGeom>
          <a:noFill/>
        </p:spPr>
        <p:txBody>
          <a:bodyPr wrap="square" rtlCol="0">
            <a:spAutoFit/>
          </a:bodyPr>
          <a:lstStyle/>
          <a:p>
            <a:pPr algn="ctr" defTabSz="469290"/>
            <a:r>
              <a:rPr lang="en-US" sz="1200" dirty="0">
                <a:solidFill>
                  <a:srgbClr val="676767"/>
                </a:solidFill>
                <a:ea typeface="ＭＳ Ｐゴシック" charset="0"/>
              </a:rPr>
              <a:t>18</a:t>
            </a:r>
            <a:r>
              <a:rPr lang="en-US" altLang="ja-JP" sz="1200" dirty="0">
                <a:solidFill>
                  <a:srgbClr val="676767"/>
                </a:solidFill>
                <a:ea typeface="ＭＳ Ｐゴシック" charset="0"/>
              </a:rPr>
              <a:t>5</a:t>
            </a:r>
            <a:r>
              <a:rPr lang="en-US" sz="1200" dirty="0">
                <a:solidFill>
                  <a:srgbClr val="676767"/>
                </a:solidFill>
                <a:ea typeface="ＭＳ Ｐゴシック" charset="0"/>
              </a:rPr>
              <a:t>0</a:t>
            </a:r>
            <a:r>
              <a:rPr lang="ja-JP" altLang="en-US" sz="1200" dirty="0">
                <a:solidFill>
                  <a:srgbClr val="676767"/>
                </a:solidFill>
                <a:ea typeface="ＭＳ Ｐゴシック" charset="0"/>
              </a:rPr>
              <a:t> </a:t>
            </a:r>
            <a:r>
              <a:rPr lang="en-US" sz="1200" dirty="0">
                <a:solidFill>
                  <a:srgbClr val="676767"/>
                </a:solidFill>
                <a:ea typeface="ＭＳ Ｐゴシック" charset="0"/>
              </a:rPr>
              <a:t>(</a:t>
            </a:r>
            <a:r>
              <a:rPr lang="ja-JP" altLang="en-US" sz="1200" dirty="0">
                <a:solidFill>
                  <a:srgbClr val="676767"/>
                </a:solidFill>
                <a:ea typeface="ＭＳ Ｐゴシック" charset="0"/>
              </a:rPr>
              <a:t>内蔵、外付</a:t>
            </a:r>
            <a:r>
              <a:rPr lang="en-US" sz="1200" dirty="0">
                <a:solidFill>
                  <a:srgbClr val="676767"/>
                </a:solidFill>
                <a:ea typeface="ＭＳ Ｐゴシック" charset="0"/>
              </a:rPr>
              <a:t>)</a:t>
            </a:r>
          </a:p>
        </p:txBody>
      </p:sp>
      <p:sp>
        <p:nvSpPr>
          <p:cNvPr id="160" name="Rectangle 26"/>
          <p:cNvSpPr/>
          <p:nvPr/>
        </p:nvSpPr>
        <p:spPr>
          <a:xfrm>
            <a:off x="3840197" y="2292761"/>
            <a:ext cx="1529772" cy="656929"/>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ea typeface="ＭＳ Ｐゴシック" charset="0"/>
              </a:rPr>
              <a:t>Mobility</a:t>
            </a:r>
            <a:r>
              <a:rPr lang="ja-JP" altLang="en-US" sz="1000" dirty="0">
                <a:solidFill>
                  <a:srgbClr val="676767"/>
                </a:solidFill>
                <a:ea typeface="ＭＳ Ｐゴシック" charset="0"/>
              </a:rPr>
              <a:t> </a:t>
            </a:r>
            <a:r>
              <a:rPr lang="en-US" altLang="ja-JP" sz="1000" dirty="0">
                <a:solidFill>
                  <a:srgbClr val="676767"/>
                </a:solidFill>
                <a:ea typeface="ＭＳ Ｐゴシック" charset="0"/>
              </a:rPr>
              <a:t>Express(So)</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1.7 </a:t>
            </a:r>
            <a:r>
              <a:rPr lang="en-US" sz="1000" dirty="0" err="1">
                <a:solidFill>
                  <a:srgbClr val="676767"/>
                </a:solidFill>
                <a:latin typeface="Arial"/>
                <a:ea typeface="ＭＳ Ｐゴシック" charset="0"/>
              </a:rPr>
              <a:t>Gbps</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2 GE </a:t>
            </a:r>
            <a:r>
              <a:rPr lang="ja-JP" altLang="en-US" sz="1000" dirty="0">
                <a:solidFill>
                  <a:srgbClr val="676767"/>
                </a:solidFill>
                <a:latin typeface="Arial"/>
                <a:ea typeface="ＭＳ Ｐゴシック" charset="0"/>
              </a:rPr>
              <a:t>ポート</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1000" dirty="0" err="1">
                <a:solidFill>
                  <a:srgbClr val="676767"/>
                </a:solidFill>
                <a:ea typeface="ＭＳ Ｐゴシック" charset="0"/>
              </a:rPr>
              <a:t>Tx</a:t>
            </a:r>
            <a:r>
              <a:rPr lang="en-US" altLang="ja-JP" sz="1000" dirty="0">
                <a:solidFill>
                  <a:srgbClr val="676767"/>
                </a:solidFill>
                <a:ea typeface="ＭＳ Ｐゴシック" charset="0"/>
              </a:rPr>
              <a:t> Beam Forming </a:t>
            </a:r>
          </a:p>
        </p:txBody>
      </p:sp>
      <p:sp>
        <p:nvSpPr>
          <p:cNvPr id="161" name="Rectangle 3"/>
          <p:cNvSpPr/>
          <p:nvPr/>
        </p:nvSpPr>
        <p:spPr>
          <a:xfrm>
            <a:off x="5488717" y="1772280"/>
            <a:ext cx="1579494" cy="1260439"/>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62" name="TextBox 9"/>
          <p:cNvSpPr txBox="1"/>
          <p:nvPr/>
        </p:nvSpPr>
        <p:spPr>
          <a:xfrm>
            <a:off x="5477744" y="1772281"/>
            <a:ext cx="1575397" cy="276999"/>
          </a:xfrm>
          <a:prstGeom prst="rect">
            <a:avLst/>
          </a:prstGeom>
          <a:noFill/>
        </p:spPr>
        <p:txBody>
          <a:bodyPr wrap="square" rtlCol="0">
            <a:spAutoFit/>
          </a:bodyPr>
          <a:lstStyle/>
          <a:p>
            <a:pPr algn="ctr" defTabSz="469290"/>
            <a:r>
              <a:rPr lang="en-US" sz="1200" dirty="0">
                <a:solidFill>
                  <a:srgbClr val="676767"/>
                </a:solidFill>
                <a:ea typeface="ＭＳ Ｐゴシック" charset="0"/>
              </a:rPr>
              <a:t>2800</a:t>
            </a:r>
            <a:r>
              <a:rPr lang="ja-JP" altLang="en-US" sz="1200" dirty="0">
                <a:solidFill>
                  <a:srgbClr val="676767"/>
                </a:solidFill>
                <a:ea typeface="ＭＳ Ｐゴシック" charset="0"/>
              </a:rPr>
              <a:t> </a:t>
            </a:r>
            <a:r>
              <a:rPr lang="en-US" sz="1200" dirty="0">
                <a:solidFill>
                  <a:srgbClr val="676767"/>
                </a:solidFill>
                <a:ea typeface="ＭＳ Ｐゴシック" charset="0"/>
              </a:rPr>
              <a:t>(</a:t>
            </a:r>
            <a:r>
              <a:rPr lang="ja-JP" altLang="en-US" sz="1200" dirty="0">
                <a:solidFill>
                  <a:srgbClr val="676767"/>
                </a:solidFill>
                <a:ea typeface="ＭＳ Ｐゴシック" charset="0"/>
              </a:rPr>
              <a:t>内蔵、外付</a:t>
            </a:r>
            <a:r>
              <a:rPr lang="en-US" sz="1200" dirty="0">
                <a:solidFill>
                  <a:srgbClr val="676767"/>
                </a:solidFill>
                <a:ea typeface="ＭＳ Ｐゴシック" charset="0"/>
              </a:rPr>
              <a:t>)</a:t>
            </a:r>
          </a:p>
        </p:txBody>
      </p:sp>
      <p:sp>
        <p:nvSpPr>
          <p:cNvPr id="163" name="Rectangle 26"/>
          <p:cNvSpPr/>
          <p:nvPr/>
        </p:nvSpPr>
        <p:spPr>
          <a:xfrm>
            <a:off x="5436631" y="1967401"/>
            <a:ext cx="1708040" cy="880625"/>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latin typeface="Arial"/>
                <a:ea typeface="ＭＳ Ｐゴシック" charset="0"/>
              </a:rPr>
              <a:t>HDX</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2.6 </a:t>
            </a:r>
            <a:r>
              <a:rPr lang="en-US" sz="1000" dirty="0" err="1">
                <a:solidFill>
                  <a:srgbClr val="676767"/>
                </a:solidFill>
                <a:latin typeface="Arial"/>
                <a:ea typeface="ＭＳ Ｐゴシック" charset="0"/>
              </a:rPr>
              <a:t>Gbps</a:t>
            </a:r>
            <a:r>
              <a:rPr lang="en-US" sz="1000" dirty="0">
                <a:solidFill>
                  <a:srgbClr val="676767"/>
                </a:solidFill>
                <a:latin typeface="Arial"/>
                <a:ea typeface="ＭＳ Ｐゴシック" charset="0"/>
              </a:rPr>
              <a:t> </a:t>
            </a:r>
            <a:r>
              <a:rPr lang="en-US" altLang="ja-JP" sz="1000" dirty="0">
                <a:solidFill>
                  <a:srgbClr val="676767"/>
                </a:solidFill>
                <a:latin typeface="Arial"/>
                <a:ea typeface="ＭＳ Ｐゴシック" charset="0"/>
              </a:rPr>
              <a:t>(</a:t>
            </a:r>
            <a:r>
              <a:rPr lang="ja-JP" altLang="en-US" sz="1000" dirty="0">
                <a:solidFill>
                  <a:srgbClr val="676767"/>
                </a:solidFill>
                <a:latin typeface="Arial"/>
                <a:ea typeface="ＭＳ Ｐゴシック" charset="0"/>
              </a:rPr>
              <a:t>最大</a:t>
            </a:r>
            <a:r>
              <a:rPr lang="en-US" altLang="ja-JP" sz="1000" dirty="0">
                <a:solidFill>
                  <a:srgbClr val="676767"/>
                </a:solidFill>
                <a:latin typeface="Arial"/>
                <a:ea typeface="ＭＳ Ｐゴシック" charset="0"/>
              </a:rPr>
              <a:t>5.2Gbps)</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2 GE </a:t>
            </a:r>
            <a:r>
              <a:rPr lang="ja-JP" altLang="en-US" sz="1000" dirty="0">
                <a:solidFill>
                  <a:srgbClr val="676767"/>
                </a:solidFill>
                <a:latin typeface="Arial"/>
                <a:ea typeface="ＭＳ Ｐゴシック" charset="0"/>
              </a:rPr>
              <a:t>ポート</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err="1">
                <a:solidFill>
                  <a:srgbClr val="676767"/>
                </a:solidFill>
                <a:latin typeface="Arial"/>
                <a:ea typeface="ＭＳ Ｐゴシック" charset="0"/>
              </a:rPr>
              <a:t>CleanAir</a:t>
            </a:r>
            <a:r>
              <a:rPr lang="en-US" sz="1000" dirty="0">
                <a:solidFill>
                  <a:srgbClr val="676767"/>
                </a:solidFill>
                <a:latin typeface="Arial"/>
                <a:ea typeface="ＭＳ Ｐゴシック" charset="0"/>
              </a:rPr>
              <a:t> 160MHz</a:t>
            </a:r>
          </a:p>
          <a:p>
            <a:pPr marL="115885" indent="-115885" defTabSz="469290">
              <a:lnSpc>
                <a:spcPct val="90000"/>
              </a:lnSpc>
              <a:spcAft>
                <a:spcPts val="300"/>
              </a:spcAft>
              <a:buFont typeface="Arial" panose="020B0604020202020204" pitchFamily="34" charset="0"/>
              <a:buChar char="•"/>
              <a:defRPr/>
            </a:pPr>
            <a:r>
              <a:rPr lang="en-US" sz="1000" dirty="0" err="1">
                <a:solidFill>
                  <a:srgbClr val="676767"/>
                </a:solidFill>
                <a:latin typeface="Arial"/>
                <a:ea typeface="ＭＳ Ｐゴシック" charset="0"/>
              </a:rPr>
              <a:t>ClientLink</a:t>
            </a:r>
            <a:r>
              <a:rPr lang="en-US" sz="1000" dirty="0">
                <a:solidFill>
                  <a:srgbClr val="676767"/>
                </a:solidFill>
                <a:latin typeface="Arial"/>
                <a:ea typeface="ＭＳ Ｐゴシック" charset="0"/>
              </a:rPr>
              <a:t> 4.0</a:t>
            </a:r>
          </a:p>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ea typeface="ＭＳ Ｐゴシック" charset="0"/>
              </a:rPr>
              <a:t>Mobility</a:t>
            </a:r>
            <a:r>
              <a:rPr lang="ja-JP" altLang="en-US" sz="1000" dirty="0">
                <a:solidFill>
                  <a:srgbClr val="676767"/>
                </a:solidFill>
                <a:ea typeface="ＭＳ Ｐゴシック" charset="0"/>
              </a:rPr>
              <a:t> </a:t>
            </a:r>
            <a:r>
              <a:rPr lang="en-US" altLang="ja-JP" sz="1000" dirty="0">
                <a:solidFill>
                  <a:srgbClr val="676767"/>
                </a:solidFill>
                <a:ea typeface="ＭＳ Ｐゴシック" charset="0"/>
              </a:rPr>
              <a:t>Express(So)*</a:t>
            </a:r>
          </a:p>
          <a:p>
            <a:pPr marL="115885" indent="-115885" defTabSz="469290">
              <a:lnSpc>
                <a:spcPct val="90000"/>
              </a:lnSpc>
              <a:spcAft>
                <a:spcPts val="300"/>
              </a:spcAft>
              <a:buFont typeface="Arial" panose="020B0604020202020204" pitchFamily="34" charset="0"/>
              <a:buChar char="•"/>
              <a:defRPr/>
            </a:pPr>
            <a:endParaRPr lang="en-US" sz="1000" dirty="0">
              <a:solidFill>
                <a:srgbClr val="676767"/>
              </a:solidFill>
              <a:latin typeface="Arial"/>
              <a:ea typeface="ＭＳ Ｐゴシック" charset="0"/>
            </a:endParaRPr>
          </a:p>
        </p:txBody>
      </p:sp>
      <p:sp>
        <p:nvSpPr>
          <p:cNvPr id="164" name="Rectangle 3"/>
          <p:cNvSpPr/>
          <p:nvPr/>
        </p:nvSpPr>
        <p:spPr>
          <a:xfrm>
            <a:off x="7205688" y="1591517"/>
            <a:ext cx="1726876" cy="1441202"/>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65" name="TextBox 9"/>
          <p:cNvSpPr txBox="1"/>
          <p:nvPr/>
        </p:nvSpPr>
        <p:spPr>
          <a:xfrm>
            <a:off x="7284922" y="1591518"/>
            <a:ext cx="1575791" cy="276999"/>
          </a:xfrm>
          <a:prstGeom prst="rect">
            <a:avLst/>
          </a:prstGeom>
          <a:noFill/>
        </p:spPr>
        <p:txBody>
          <a:bodyPr wrap="square" rtlCol="0">
            <a:spAutoFit/>
          </a:bodyPr>
          <a:lstStyle/>
          <a:p>
            <a:pPr algn="ctr" defTabSz="469290"/>
            <a:r>
              <a:rPr lang="en-US" altLang="ja-JP" sz="1200" dirty="0">
                <a:solidFill>
                  <a:srgbClr val="676767"/>
                </a:solidFill>
                <a:ea typeface="ＭＳ Ｐゴシック" charset="0"/>
              </a:rPr>
              <a:t>3</a:t>
            </a:r>
            <a:r>
              <a:rPr lang="en-US" sz="1200" dirty="0">
                <a:solidFill>
                  <a:srgbClr val="676767"/>
                </a:solidFill>
                <a:ea typeface="ＭＳ Ｐゴシック" charset="0"/>
              </a:rPr>
              <a:t>800</a:t>
            </a:r>
            <a:r>
              <a:rPr lang="ja-JP" altLang="en-US" sz="1200" dirty="0">
                <a:solidFill>
                  <a:srgbClr val="676767"/>
                </a:solidFill>
                <a:ea typeface="ＭＳ Ｐゴシック" charset="0"/>
              </a:rPr>
              <a:t> </a:t>
            </a:r>
            <a:r>
              <a:rPr lang="en-US" sz="1200" dirty="0">
                <a:solidFill>
                  <a:srgbClr val="676767"/>
                </a:solidFill>
                <a:ea typeface="ＭＳ Ｐゴシック" charset="0"/>
              </a:rPr>
              <a:t>(</a:t>
            </a:r>
            <a:r>
              <a:rPr lang="ja-JP" altLang="en-US" sz="1200" dirty="0">
                <a:solidFill>
                  <a:srgbClr val="676767"/>
                </a:solidFill>
                <a:ea typeface="ＭＳ Ｐゴシック" charset="0"/>
              </a:rPr>
              <a:t>内蔵、外付</a:t>
            </a:r>
            <a:r>
              <a:rPr lang="en-US" sz="1200" dirty="0">
                <a:solidFill>
                  <a:srgbClr val="676767"/>
                </a:solidFill>
                <a:ea typeface="ＭＳ Ｐゴシック" charset="0"/>
              </a:rPr>
              <a:t>)</a:t>
            </a:r>
          </a:p>
        </p:txBody>
      </p:sp>
      <p:sp>
        <p:nvSpPr>
          <p:cNvPr id="166" name="Rectangle 26"/>
          <p:cNvSpPr/>
          <p:nvPr/>
        </p:nvSpPr>
        <p:spPr>
          <a:xfrm>
            <a:off x="7205689" y="1809536"/>
            <a:ext cx="1826547" cy="1029774"/>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latin typeface="Arial"/>
                <a:ea typeface="ＭＳ Ｐゴシック" charset="0"/>
              </a:rPr>
              <a:t>HDX</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2.6 </a:t>
            </a:r>
            <a:r>
              <a:rPr lang="en-US" sz="1000" dirty="0" err="1">
                <a:solidFill>
                  <a:srgbClr val="676767"/>
                </a:solidFill>
                <a:latin typeface="Arial"/>
                <a:ea typeface="ＭＳ Ｐゴシック" charset="0"/>
              </a:rPr>
              <a:t>Gbps</a:t>
            </a:r>
            <a:r>
              <a:rPr lang="en-US" sz="1000" dirty="0">
                <a:solidFill>
                  <a:srgbClr val="676767"/>
                </a:solidFill>
                <a:latin typeface="Arial"/>
                <a:ea typeface="ＭＳ Ｐゴシック" charset="0"/>
              </a:rPr>
              <a:t> </a:t>
            </a:r>
            <a:r>
              <a:rPr lang="en-US" altLang="ja-JP" sz="1000" dirty="0">
                <a:solidFill>
                  <a:srgbClr val="676767"/>
                </a:solidFill>
                <a:latin typeface="Arial"/>
                <a:ea typeface="ＭＳ Ｐゴシック" charset="0"/>
              </a:rPr>
              <a:t>(</a:t>
            </a:r>
            <a:r>
              <a:rPr lang="ja-JP" altLang="en-US" sz="1000" dirty="0">
                <a:solidFill>
                  <a:srgbClr val="676767"/>
                </a:solidFill>
                <a:latin typeface="Arial"/>
                <a:ea typeface="ＭＳ Ｐゴシック" charset="0"/>
              </a:rPr>
              <a:t>最大</a:t>
            </a:r>
            <a:r>
              <a:rPr lang="en-US" altLang="ja-JP" sz="1000" dirty="0">
                <a:solidFill>
                  <a:srgbClr val="676767"/>
                </a:solidFill>
                <a:latin typeface="Arial"/>
                <a:ea typeface="ＭＳ Ｐゴシック" charset="0"/>
              </a:rPr>
              <a:t>5.2Gbps)</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1000" dirty="0" err="1">
                <a:solidFill>
                  <a:srgbClr val="676767"/>
                </a:solidFill>
                <a:latin typeface="Arial"/>
                <a:ea typeface="ＭＳ Ｐゴシック" charset="0"/>
              </a:rPr>
              <a:t>mGig</a:t>
            </a:r>
            <a:r>
              <a:rPr lang="en-US" sz="1000" dirty="0">
                <a:solidFill>
                  <a:srgbClr val="676767"/>
                </a:solidFill>
                <a:latin typeface="Arial"/>
                <a:ea typeface="ＭＳ Ｐゴシック" charset="0"/>
              </a:rPr>
              <a:t> </a:t>
            </a:r>
            <a:r>
              <a:rPr lang="ja-JP" altLang="en-US" sz="1000" dirty="0">
                <a:solidFill>
                  <a:srgbClr val="676767"/>
                </a:solidFill>
                <a:latin typeface="Arial"/>
                <a:ea typeface="ＭＳ Ｐゴシック" charset="0"/>
              </a:rPr>
              <a:t>ポート </a:t>
            </a:r>
            <a:r>
              <a:rPr lang="en-US" altLang="ja-JP" sz="1000" dirty="0">
                <a:solidFill>
                  <a:srgbClr val="676767"/>
                </a:solidFill>
                <a:latin typeface="Arial"/>
                <a:ea typeface="ＭＳ Ｐゴシック" charset="0"/>
              </a:rPr>
              <a:t>(</a:t>
            </a:r>
            <a:r>
              <a:rPr lang="ja-JP" altLang="en-US" sz="1000" dirty="0">
                <a:solidFill>
                  <a:srgbClr val="676767"/>
                </a:solidFill>
                <a:latin typeface="Arial"/>
                <a:ea typeface="ＭＳ Ｐゴシック" charset="0"/>
              </a:rPr>
              <a:t>最大</a:t>
            </a:r>
            <a:r>
              <a:rPr lang="en-US" altLang="ja-JP" sz="1000" dirty="0">
                <a:solidFill>
                  <a:srgbClr val="676767"/>
                </a:solidFill>
                <a:latin typeface="Arial"/>
                <a:ea typeface="ＭＳ Ｐゴシック" charset="0"/>
              </a:rPr>
              <a:t>5Gbps)</a:t>
            </a:r>
          </a:p>
          <a:p>
            <a:pPr marL="115885" indent="-115885" defTabSz="469290">
              <a:lnSpc>
                <a:spcPct val="90000"/>
              </a:lnSpc>
              <a:spcAft>
                <a:spcPts val="300"/>
              </a:spcAft>
              <a:buFont typeface="Arial" panose="020B0604020202020204" pitchFamily="34" charset="0"/>
              <a:buChar char="•"/>
              <a:defRPr/>
            </a:pPr>
            <a:r>
              <a:rPr lang="en-US" altLang="ja-JP" sz="1000" dirty="0" err="1">
                <a:solidFill>
                  <a:srgbClr val="676767"/>
                </a:solidFill>
                <a:ea typeface="ＭＳ Ｐゴシック" charset="0"/>
              </a:rPr>
              <a:t>CleanAir</a:t>
            </a:r>
            <a:r>
              <a:rPr lang="en-US" altLang="ja-JP" sz="1000" dirty="0">
                <a:solidFill>
                  <a:srgbClr val="676767"/>
                </a:solidFill>
                <a:ea typeface="ＭＳ Ｐゴシック" charset="0"/>
              </a:rPr>
              <a:t> 160MHz</a:t>
            </a:r>
          </a:p>
          <a:p>
            <a:pPr marL="115885" indent="-115885" defTabSz="469290">
              <a:lnSpc>
                <a:spcPct val="90000"/>
              </a:lnSpc>
              <a:spcAft>
                <a:spcPts val="300"/>
              </a:spcAft>
              <a:buFont typeface="Arial" panose="020B0604020202020204" pitchFamily="34" charset="0"/>
              <a:buChar char="•"/>
              <a:defRPr/>
            </a:pPr>
            <a:r>
              <a:rPr lang="en-US" altLang="ja-JP" sz="1000" dirty="0" err="1">
                <a:solidFill>
                  <a:srgbClr val="676767"/>
                </a:solidFill>
                <a:ea typeface="ＭＳ Ｐゴシック" charset="0"/>
              </a:rPr>
              <a:t>ClientLink</a:t>
            </a:r>
            <a:r>
              <a:rPr lang="en-US" altLang="ja-JP" sz="1000" dirty="0">
                <a:solidFill>
                  <a:srgbClr val="676767"/>
                </a:solidFill>
                <a:ea typeface="ＭＳ Ｐゴシック" charset="0"/>
              </a:rPr>
              <a:t> 4.0</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ea typeface="ＭＳ Ｐゴシック" charset="0"/>
              </a:rPr>
              <a:t>Mobility</a:t>
            </a:r>
            <a:r>
              <a:rPr lang="ja-JP" altLang="en-US" sz="1000" dirty="0">
                <a:solidFill>
                  <a:srgbClr val="676767"/>
                </a:solidFill>
                <a:ea typeface="ＭＳ Ｐゴシック" charset="0"/>
              </a:rPr>
              <a:t> </a:t>
            </a:r>
            <a:r>
              <a:rPr lang="en-US" altLang="ja-JP" sz="1000" dirty="0">
                <a:solidFill>
                  <a:srgbClr val="676767"/>
                </a:solidFill>
                <a:ea typeface="ＭＳ Ｐゴシック" charset="0"/>
              </a:rPr>
              <a:t>Express(So)*</a:t>
            </a:r>
          </a:p>
          <a:p>
            <a:pPr marL="115885" indent="-115885" defTabSz="469290">
              <a:lnSpc>
                <a:spcPct val="90000"/>
              </a:lnSpc>
              <a:spcAft>
                <a:spcPts val="300"/>
              </a:spcAft>
              <a:buFont typeface="Arial" panose="020B0604020202020204" pitchFamily="34" charset="0"/>
              <a:buChar char="•"/>
              <a:defRPr/>
            </a:pPr>
            <a:r>
              <a:rPr lang="ja-JP" altLang="en-US" sz="1000" dirty="0">
                <a:solidFill>
                  <a:srgbClr val="676767"/>
                </a:solidFill>
                <a:ea typeface="ＭＳ Ｐゴシック" charset="0"/>
              </a:rPr>
              <a:t>モジュール対応</a:t>
            </a:r>
            <a:r>
              <a:rPr lang="en-US" altLang="ja-JP" sz="1000" dirty="0">
                <a:solidFill>
                  <a:srgbClr val="676767"/>
                </a:solidFill>
                <a:ea typeface="ＭＳ Ｐゴシック" charset="0"/>
              </a:rPr>
              <a:t>*</a:t>
            </a:r>
          </a:p>
          <a:p>
            <a:pPr marL="115885" indent="-115885" defTabSz="469290">
              <a:lnSpc>
                <a:spcPct val="90000"/>
              </a:lnSpc>
              <a:spcAft>
                <a:spcPts val="300"/>
              </a:spcAft>
              <a:buFont typeface="Arial" panose="020B0604020202020204" pitchFamily="34" charset="0"/>
              <a:buChar char="•"/>
              <a:defRPr/>
            </a:pPr>
            <a:endParaRPr lang="en-US" sz="1000" dirty="0">
              <a:solidFill>
                <a:srgbClr val="676767"/>
              </a:solidFill>
              <a:latin typeface="Arial"/>
              <a:ea typeface="ＭＳ Ｐゴシック" charset="0"/>
            </a:endParaRPr>
          </a:p>
        </p:txBody>
      </p:sp>
      <p:sp>
        <p:nvSpPr>
          <p:cNvPr id="167" name="テキスト ボックス 166"/>
          <p:cNvSpPr txBox="1"/>
          <p:nvPr/>
        </p:nvSpPr>
        <p:spPr>
          <a:xfrm>
            <a:off x="8512059" y="2877321"/>
            <a:ext cx="663964" cy="215444"/>
          </a:xfrm>
          <a:prstGeom prst="rect">
            <a:avLst/>
          </a:prstGeom>
          <a:noFill/>
        </p:spPr>
        <p:txBody>
          <a:bodyPr wrap="none" rtlCol="0">
            <a:spAutoFit/>
          </a:bodyPr>
          <a:lstStyle/>
          <a:p>
            <a:pPr defTabSz="469290"/>
            <a:r>
              <a:rPr lang="en-US" altLang="ja-JP" sz="800" dirty="0">
                <a:solidFill>
                  <a:srgbClr val="676767"/>
                </a:solidFill>
                <a:ea typeface="ＭＳ Ｐゴシック" charset="0"/>
              </a:rPr>
              <a:t>* </a:t>
            </a:r>
            <a:r>
              <a:rPr lang="ja-JP" altLang="en-US" sz="800" dirty="0">
                <a:solidFill>
                  <a:srgbClr val="676767"/>
                </a:solidFill>
                <a:ea typeface="ＭＳ Ｐゴシック" charset="0"/>
              </a:rPr>
              <a:t>将来対応</a:t>
            </a:r>
          </a:p>
        </p:txBody>
      </p:sp>
      <p:sp>
        <p:nvSpPr>
          <p:cNvPr id="168" name="Rectangle 3"/>
          <p:cNvSpPr/>
          <p:nvPr/>
        </p:nvSpPr>
        <p:spPr>
          <a:xfrm>
            <a:off x="2930114" y="4241102"/>
            <a:ext cx="1730017" cy="887085"/>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69" name="TextBox 9"/>
          <p:cNvSpPr txBox="1"/>
          <p:nvPr/>
        </p:nvSpPr>
        <p:spPr>
          <a:xfrm>
            <a:off x="3009492" y="4241103"/>
            <a:ext cx="1578656" cy="261610"/>
          </a:xfrm>
          <a:prstGeom prst="rect">
            <a:avLst/>
          </a:prstGeom>
          <a:noFill/>
        </p:spPr>
        <p:txBody>
          <a:bodyPr wrap="square" rtlCol="0">
            <a:spAutoFit/>
          </a:bodyPr>
          <a:lstStyle/>
          <a:p>
            <a:pPr algn="ctr" defTabSz="469290"/>
            <a:r>
              <a:rPr lang="en-US" sz="1100" dirty="0">
                <a:solidFill>
                  <a:srgbClr val="676767"/>
                </a:solidFill>
                <a:ea typeface="ＭＳ Ｐゴシック" charset="0"/>
              </a:rPr>
              <a:t>1</a:t>
            </a:r>
            <a:r>
              <a:rPr lang="en-US" altLang="ja-JP" sz="1100" dirty="0">
                <a:solidFill>
                  <a:srgbClr val="676767"/>
                </a:solidFill>
                <a:ea typeface="ＭＳ Ｐゴシック" charset="0"/>
              </a:rPr>
              <a:t>700</a:t>
            </a:r>
            <a:r>
              <a:rPr lang="ja-JP" altLang="en-US" sz="1100" dirty="0">
                <a:solidFill>
                  <a:srgbClr val="676767"/>
                </a:solidFill>
                <a:ea typeface="ＭＳ Ｐゴシック" charset="0"/>
              </a:rPr>
              <a:t> </a:t>
            </a:r>
            <a:r>
              <a:rPr lang="en-US" sz="1100" dirty="0">
                <a:solidFill>
                  <a:srgbClr val="676767"/>
                </a:solidFill>
                <a:ea typeface="ＭＳ Ｐゴシック" charset="0"/>
              </a:rPr>
              <a:t>(</a:t>
            </a:r>
            <a:r>
              <a:rPr lang="ja-JP" altLang="en-US" sz="1100" dirty="0">
                <a:solidFill>
                  <a:srgbClr val="676767"/>
                </a:solidFill>
                <a:ea typeface="ＭＳ Ｐゴシック" charset="0"/>
              </a:rPr>
              <a:t>内蔵</a:t>
            </a:r>
            <a:r>
              <a:rPr lang="en-US" sz="1100" dirty="0">
                <a:solidFill>
                  <a:srgbClr val="676767"/>
                </a:solidFill>
                <a:ea typeface="ＭＳ Ｐゴシック" charset="0"/>
              </a:rPr>
              <a:t>)</a:t>
            </a:r>
          </a:p>
        </p:txBody>
      </p:sp>
      <p:sp>
        <p:nvSpPr>
          <p:cNvPr id="170" name="Rectangle 26"/>
          <p:cNvSpPr/>
          <p:nvPr/>
        </p:nvSpPr>
        <p:spPr>
          <a:xfrm>
            <a:off x="2930115" y="4483110"/>
            <a:ext cx="1829869" cy="610023"/>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ea typeface="ＭＳ Ｐゴシック" charset="0"/>
              </a:rPr>
              <a:t>Mobility</a:t>
            </a:r>
            <a:r>
              <a:rPr lang="ja-JP" altLang="en-US" sz="900" dirty="0">
                <a:solidFill>
                  <a:srgbClr val="676767"/>
                </a:solidFill>
                <a:ea typeface="ＭＳ Ｐゴシック" charset="0"/>
              </a:rPr>
              <a:t> </a:t>
            </a:r>
            <a:r>
              <a:rPr lang="en-US" altLang="ja-JP" sz="900" dirty="0">
                <a:solidFill>
                  <a:srgbClr val="676767"/>
                </a:solidFill>
                <a:ea typeface="ＭＳ Ｐゴシック" charset="0"/>
              </a:rPr>
              <a:t>Express</a:t>
            </a:r>
            <a:r>
              <a:rPr lang="ja-JP" altLang="en-US" sz="900" dirty="0">
                <a:solidFill>
                  <a:srgbClr val="676767"/>
                </a:solidFill>
                <a:ea typeface="ＭＳ Ｐゴシック" charset="0"/>
              </a:rPr>
              <a:t>バンドル</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900" dirty="0">
                <a:solidFill>
                  <a:srgbClr val="676767"/>
                </a:solidFill>
                <a:latin typeface="Arial"/>
                <a:ea typeface="ＭＳ Ｐゴシック" charset="0"/>
              </a:rPr>
              <a:t>870 Mbps</a:t>
            </a: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latin typeface="Arial"/>
                <a:ea typeface="ＭＳ Ｐゴシック" charset="0"/>
              </a:rPr>
              <a:t>2</a:t>
            </a:r>
            <a:r>
              <a:rPr lang="en-US" sz="900" dirty="0">
                <a:solidFill>
                  <a:srgbClr val="676767"/>
                </a:solidFill>
                <a:latin typeface="Arial"/>
                <a:ea typeface="ＭＳ Ｐゴシック" charset="0"/>
              </a:rPr>
              <a:t> GE </a:t>
            </a:r>
            <a:r>
              <a:rPr lang="ja-JP" altLang="en-US" sz="900" dirty="0">
                <a:solidFill>
                  <a:srgbClr val="676767"/>
                </a:solidFill>
                <a:latin typeface="Arial"/>
                <a:ea typeface="ＭＳ Ｐゴシック" charset="0"/>
              </a:rPr>
              <a:t>ポート</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900" dirty="0" err="1">
                <a:solidFill>
                  <a:srgbClr val="676767"/>
                </a:solidFill>
                <a:latin typeface="Arial"/>
                <a:ea typeface="ＭＳ Ｐゴシック" charset="0"/>
              </a:rPr>
              <a:t>CleanAir</a:t>
            </a:r>
            <a:r>
              <a:rPr lang="en-US" sz="900" dirty="0">
                <a:solidFill>
                  <a:srgbClr val="676767"/>
                </a:solidFill>
                <a:latin typeface="Arial"/>
                <a:ea typeface="ＭＳ Ｐゴシック" charset="0"/>
              </a:rPr>
              <a:t> Express</a:t>
            </a:r>
          </a:p>
        </p:txBody>
      </p:sp>
      <p:sp>
        <p:nvSpPr>
          <p:cNvPr id="171" name="Rectangle 3"/>
          <p:cNvSpPr/>
          <p:nvPr/>
        </p:nvSpPr>
        <p:spPr>
          <a:xfrm>
            <a:off x="5470775" y="3933968"/>
            <a:ext cx="1597437" cy="1209205"/>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72" name="TextBox 9"/>
          <p:cNvSpPr txBox="1"/>
          <p:nvPr/>
        </p:nvSpPr>
        <p:spPr>
          <a:xfrm>
            <a:off x="5455932" y="3933970"/>
            <a:ext cx="1578656" cy="261610"/>
          </a:xfrm>
          <a:prstGeom prst="rect">
            <a:avLst/>
          </a:prstGeom>
          <a:noFill/>
        </p:spPr>
        <p:txBody>
          <a:bodyPr wrap="square" rtlCol="0">
            <a:spAutoFit/>
          </a:bodyPr>
          <a:lstStyle/>
          <a:p>
            <a:pPr algn="ctr" defTabSz="469290"/>
            <a:r>
              <a:rPr lang="en-US" altLang="ja-JP" sz="1100" dirty="0">
                <a:solidFill>
                  <a:srgbClr val="676767"/>
                </a:solidFill>
                <a:ea typeface="ＭＳ Ｐゴシック" charset="0"/>
              </a:rPr>
              <a:t>2700</a:t>
            </a:r>
            <a:r>
              <a:rPr lang="ja-JP" altLang="en-US" sz="1100" dirty="0">
                <a:solidFill>
                  <a:srgbClr val="676767"/>
                </a:solidFill>
                <a:ea typeface="ＭＳ Ｐゴシック" charset="0"/>
              </a:rPr>
              <a:t> </a:t>
            </a:r>
            <a:r>
              <a:rPr lang="en-US" sz="1100" dirty="0">
                <a:solidFill>
                  <a:srgbClr val="676767"/>
                </a:solidFill>
                <a:ea typeface="ＭＳ Ｐゴシック" charset="0"/>
              </a:rPr>
              <a:t>(</a:t>
            </a:r>
            <a:r>
              <a:rPr lang="ja-JP" altLang="en-US" sz="1100" dirty="0">
                <a:solidFill>
                  <a:srgbClr val="676767"/>
                </a:solidFill>
                <a:ea typeface="ＭＳ Ｐゴシック" charset="0"/>
              </a:rPr>
              <a:t>内蔵、外付</a:t>
            </a:r>
            <a:r>
              <a:rPr lang="en-US" sz="1100" dirty="0">
                <a:solidFill>
                  <a:srgbClr val="676767"/>
                </a:solidFill>
                <a:ea typeface="ＭＳ Ｐゴシック" charset="0"/>
              </a:rPr>
              <a:t>)</a:t>
            </a:r>
          </a:p>
        </p:txBody>
      </p:sp>
      <p:sp>
        <p:nvSpPr>
          <p:cNvPr id="173" name="Rectangle 26"/>
          <p:cNvSpPr/>
          <p:nvPr/>
        </p:nvSpPr>
        <p:spPr>
          <a:xfrm>
            <a:off x="5440055" y="4175977"/>
            <a:ext cx="1704615" cy="610023"/>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ea typeface="ＭＳ Ｐゴシック" charset="0"/>
              </a:rPr>
              <a:t>HDX</a:t>
            </a: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latin typeface="Arial"/>
                <a:ea typeface="ＭＳ Ｐゴシック" charset="0"/>
              </a:rPr>
              <a:t>1.3</a:t>
            </a:r>
            <a:r>
              <a:rPr lang="en-US" sz="900" dirty="0">
                <a:solidFill>
                  <a:srgbClr val="676767"/>
                </a:solidFill>
                <a:latin typeface="Arial"/>
                <a:ea typeface="ＭＳ Ｐゴシック" charset="0"/>
              </a:rPr>
              <a:t> Mbps</a:t>
            </a: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latin typeface="Arial"/>
                <a:ea typeface="ＭＳ Ｐゴシック" charset="0"/>
              </a:rPr>
              <a:t>2</a:t>
            </a:r>
            <a:r>
              <a:rPr lang="en-US" sz="900" dirty="0">
                <a:solidFill>
                  <a:srgbClr val="676767"/>
                </a:solidFill>
                <a:latin typeface="Arial"/>
                <a:ea typeface="ＭＳ Ｐゴシック" charset="0"/>
              </a:rPr>
              <a:t> GE </a:t>
            </a:r>
            <a:r>
              <a:rPr lang="ja-JP" altLang="en-US" sz="900" dirty="0">
                <a:solidFill>
                  <a:srgbClr val="676767"/>
                </a:solidFill>
                <a:latin typeface="Arial"/>
                <a:ea typeface="ＭＳ Ｐゴシック" charset="0"/>
              </a:rPr>
              <a:t>ポート</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900" dirty="0" err="1">
                <a:solidFill>
                  <a:srgbClr val="676767"/>
                </a:solidFill>
                <a:ea typeface="ＭＳ Ｐゴシック" charset="0"/>
              </a:rPr>
              <a:t>CleanAir</a:t>
            </a:r>
            <a:r>
              <a:rPr lang="en-US" altLang="ja-JP" sz="900" dirty="0">
                <a:solidFill>
                  <a:srgbClr val="676767"/>
                </a:solidFill>
                <a:ea typeface="ＭＳ Ｐゴシック" charset="0"/>
              </a:rPr>
              <a:t> 80MHz</a:t>
            </a:r>
          </a:p>
          <a:p>
            <a:pPr marL="115885" indent="-115885" defTabSz="469290">
              <a:lnSpc>
                <a:spcPct val="90000"/>
              </a:lnSpc>
              <a:spcAft>
                <a:spcPts val="300"/>
              </a:spcAft>
              <a:buFont typeface="Arial" panose="020B0604020202020204" pitchFamily="34" charset="0"/>
              <a:buChar char="•"/>
              <a:defRPr/>
            </a:pPr>
            <a:r>
              <a:rPr lang="en-US" altLang="ja-JP" sz="900" dirty="0" err="1">
                <a:solidFill>
                  <a:srgbClr val="676767"/>
                </a:solidFill>
                <a:ea typeface="ＭＳ Ｐゴシック" charset="0"/>
              </a:rPr>
              <a:t>ClientLink</a:t>
            </a:r>
            <a:r>
              <a:rPr lang="en-US" altLang="ja-JP" sz="900" dirty="0">
                <a:solidFill>
                  <a:srgbClr val="676767"/>
                </a:solidFill>
                <a:ea typeface="ＭＳ Ｐゴシック" charset="0"/>
              </a:rPr>
              <a:t> 3.0</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ea typeface="ＭＳ Ｐゴシック" charset="0"/>
              </a:rPr>
              <a:t>Mobility</a:t>
            </a:r>
            <a:r>
              <a:rPr lang="ja-JP" altLang="en-US" sz="900" dirty="0">
                <a:solidFill>
                  <a:srgbClr val="676767"/>
                </a:solidFill>
                <a:ea typeface="ＭＳ Ｐゴシック" charset="0"/>
              </a:rPr>
              <a:t> </a:t>
            </a:r>
            <a:r>
              <a:rPr lang="en-US" altLang="ja-JP" sz="900" dirty="0">
                <a:solidFill>
                  <a:srgbClr val="676767"/>
                </a:solidFill>
                <a:ea typeface="ＭＳ Ｐゴシック" charset="0"/>
              </a:rPr>
              <a:t>Express</a:t>
            </a:r>
            <a:r>
              <a:rPr lang="ja-JP" altLang="en-US" sz="900" dirty="0">
                <a:solidFill>
                  <a:srgbClr val="676767"/>
                </a:solidFill>
                <a:ea typeface="ＭＳ Ｐゴシック" charset="0"/>
              </a:rPr>
              <a:t>バンドル</a:t>
            </a:r>
            <a:endParaRPr lang="en-US" altLang="ja-JP" sz="900" dirty="0">
              <a:solidFill>
                <a:srgbClr val="676767"/>
              </a:solidFill>
              <a:ea typeface="ＭＳ Ｐゴシック" charset="0"/>
            </a:endParaRPr>
          </a:p>
        </p:txBody>
      </p:sp>
      <p:sp>
        <p:nvSpPr>
          <p:cNvPr id="174" name="Rectangle 3"/>
          <p:cNvSpPr/>
          <p:nvPr/>
        </p:nvSpPr>
        <p:spPr>
          <a:xfrm>
            <a:off x="7236055" y="3919036"/>
            <a:ext cx="1730017" cy="1209205"/>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75" name="TextBox 9"/>
          <p:cNvSpPr txBox="1"/>
          <p:nvPr/>
        </p:nvSpPr>
        <p:spPr>
          <a:xfrm>
            <a:off x="7315432" y="3919037"/>
            <a:ext cx="1578656" cy="261610"/>
          </a:xfrm>
          <a:prstGeom prst="rect">
            <a:avLst/>
          </a:prstGeom>
          <a:noFill/>
        </p:spPr>
        <p:txBody>
          <a:bodyPr wrap="square" rtlCol="0">
            <a:spAutoFit/>
          </a:bodyPr>
          <a:lstStyle/>
          <a:p>
            <a:pPr algn="ctr" defTabSz="469290"/>
            <a:r>
              <a:rPr lang="en-US" altLang="ja-JP" sz="1100" dirty="0">
                <a:solidFill>
                  <a:srgbClr val="676767"/>
                </a:solidFill>
                <a:ea typeface="ＭＳ Ｐゴシック" charset="0"/>
              </a:rPr>
              <a:t>3700</a:t>
            </a:r>
            <a:r>
              <a:rPr lang="ja-JP" altLang="en-US" sz="1100" dirty="0">
                <a:solidFill>
                  <a:srgbClr val="676767"/>
                </a:solidFill>
                <a:ea typeface="ＭＳ Ｐゴシック" charset="0"/>
              </a:rPr>
              <a:t> </a:t>
            </a:r>
            <a:r>
              <a:rPr lang="en-US" sz="1100" dirty="0">
                <a:solidFill>
                  <a:srgbClr val="676767"/>
                </a:solidFill>
                <a:ea typeface="ＭＳ Ｐゴシック" charset="0"/>
              </a:rPr>
              <a:t>(</a:t>
            </a:r>
            <a:r>
              <a:rPr lang="ja-JP" altLang="en-US" sz="1100" dirty="0">
                <a:solidFill>
                  <a:srgbClr val="676767"/>
                </a:solidFill>
                <a:ea typeface="ＭＳ Ｐゴシック" charset="0"/>
              </a:rPr>
              <a:t>内蔵、外付</a:t>
            </a:r>
            <a:r>
              <a:rPr lang="en-US" sz="1100" dirty="0">
                <a:solidFill>
                  <a:srgbClr val="676767"/>
                </a:solidFill>
                <a:ea typeface="ＭＳ Ｐゴシック" charset="0"/>
              </a:rPr>
              <a:t>)</a:t>
            </a:r>
          </a:p>
        </p:txBody>
      </p:sp>
      <p:sp>
        <p:nvSpPr>
          <p:cNvPr id="176" name="Rectangle 26"/>
          <p:cNvSpPr/>
          <p:nvPr/>
        </p:nvSpPr>
        <p:spPr>
          <a:xfrm>
            <a:off x="7236056" y="4161044"/>
            <a:ext cx="1829869" cy="610023"/>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ea typeface="ＭＳ Ｐゴシック" charset="0"/>
              </a:rPr>
              <a:t>HDX</a:t>
            </a: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latin typeface="Arial"/>
                <a:ea typeface="ＭＳ Ｐゴシック" charset="0"/>
              </a:rPr>
              <a:t>1.3</a:t>
            </a:r>
            <a:r>
              <a:rPr lang="en-US" sz="900" dirty="0">
                <a:solidFill>
                  <a:srgbClr val="676767"/>
                </a:solidFill>
                <a:latin typeface="Arial"/>
                <a:ea typeface="ＭＳ Ｐゴシック" charset="0"/>
              </a:rPr>
              <a:t> Mbps</a:t>
            </a:r>
          </a:p>
          <a:p>
            <a:pPr marL="115885" indent="-115885" defTabSz="469290">
              <a:lnSpc>
                <a:spcPct val="90000"/>
              </a:lnSpc>
              <a:spcAft>
                <a:spcPts val="300"/>
              </a:spcAft>
              <a:buFont typeface="Arial" panose="020B0604020202020204" pitchFamily="34" charset="0"/>
              <a:buChar char="•"/>
              <a:defRPr/>
            </a:pPr>
            <a:r>
              <a:rPr lang="en-US" altLang="ja-JP" sz="900" dirty="0">
                <a:solidFill>
                  <a:srgbClr val="676767"/>
                </a:solidFill>
                <a:latin typeface="Arial"/>
                <a:ea typeface="ＭＳ Ｐゴシック" charset="0"/>
              </a:rPr>
              <a:t>1</a:t>
            </a:r>
            <a:r>
              <a:rPr lang="en-US" sz="900" dirty="0">
                <a:solidFill>
                  <a:srgbClr val="676767"/>
                </a:solidFill>
                <a:latin typeface="Arial"/>
                <a:ea typeface="ＭＳ Ｐゴシック" charset="0"/>
              </a:rPr>
              <a:t> GE </a:t>
            </a:r>
            <a:r>
              <a:rPr lang="ja-JP" altLang="en-US" sz="900" dirty="0">
                <a:solidFill>
                  <a:srgbClr val="676767"/>
                </a:solidFill>
                <a:latin typeface="Arial"/>
                <a:ea typeface="ＭＳ Ｐゴシック" charset="0"/>
              </a:rPr>
              <a:t>ポート</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altLang="ja-JP" sz="900" dirty="0" err="1">
                <a:solidFill>
                  <a:srgbClr val="676767"/>
                </a:solidFill>
                <a:ea typeface="ＭＳ Ｐゴシック" charset="0"/>
              </a:rPr>
              <a:t>CleanAir</a:t>
            </a:r>
            <a:r>
              <a:rPr lang="en-US" altLang="ja-JP" sz="900" dirty="0">
                <a:solidFill>
                  <a:srgbClr val="676767"/>
                </a:solidFill>
                <a:ea typeface="ＭＳ Ｐゴシック" charset="0"/>
              </a:rPr>
              <a:t> 80MHz</a:t>
            </a:r>
          </a:p>
          <a:p>
            <a:pPr marL="115885" indent="-115885" defTabSz="469290">
              <a:lnSpc>
                <a:spcPct val="90000"/>
              </a:lnSpc>
              <a:spcAft>
                <a:spcPts val="300"/>
              </a:spcAft>
              <a:buFont typeface="Arial" panose="020B0604020202020204" pitchFamily="34" charset="0"/>
              <a:buChar char="•"/>
              <a:defRPr/>
            </a:pPr>
            <a:r>
              <a:rPr lang="en-US" altLang="ja-JP" sz="900" dirty="0" err="1">
                <a:solidFill>
                  <a:srgbClr val="676767"/>
                </a:solidFill>
                <a:ea typeface="ＭＳ Ｐゴシック" charset="0"/>
              </a:rPr>
              <a:t>ClientLink</a:t>
            </a:r>
            <a:r>
              <a:rPr lang="en-US" altLang="ja-JP" sz="900" dirty="0">
                <a:solidFill>
                  <a:srgbClr val="676767"/>
                </a:solidFill>
                <a:ea typeface="ＭＳ Ｐゴシック" charset="0"/>
              </a:rPr>
              <a:t> 3.0</a:t>
            </a:r>
            <a:endParaRPr lang="en-US" sz="9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ja-JP" altLang="en-US" sz="900" dirty="0">
                <a:solidFill>
                  <a:srgbClr val="676767"/>
                </a:solidFill>
                <a:ea typeface="ＭＳ Ｐゴシック" charset="0"/>
              </a:rPr>
              <a:t>モジュール対応</a:t>
            </a:r>
            <a:endParaRPr lang="en-US" altLang="ja-JP" sz="900" dirty="0">
              <a:solidFill>
                <a:srgbClr val="676767"/>
              </a:solidFill>
              <a:ea typeface="ＭＳ Ｐゴシック" charset="0"/>
            </a:endParaRPr>
          </a:p>
        </p:txBody>
      </p:sp>
      <p:sp>
        <p:nvSpPr>
          <p:cNvPr id="177" name="テキスト ボックス 176"/>
          <p:cNvSpPr txBox="1"/>
          <p:nvPr/>
        </p:nvSpPr>
        <p:spPr>
          <a:xfrm>
            <a:off x="654149" y="4912010"/>
            <a:ext cx="1050288" cy="215444"/>
          </a:xfrm>
          <a:prstGeom prst="rect">
            <a:avLst/>
          </a:prstGeom>
          <a:noFill/>
        </p:spPr>
        <p:txBody>
          <a:bodyPr wrap="none" rtlCol="0">
            <a:spAutoFit/>
          </a:bodyPr>
          <a:lstStyle/>
          <a:p>
            <a:pPr defTabSz="469290"/>
            <a:r>
              <a:rPr lang="en-US" altLang="ja-JP" sz="800" dirty="0">
                <a:solidFill>
                  <a:srgbClr val="676767"/>
                </a:solidFill>
                <a:ea typeface="ＭＳ Ｐゴシック" charset="0"/>
              </a:rPr>
              <a:t>※</a:t>
            </a:r>
            <a:r>
              <a:rPr lang="ja-JP" altLang="en-US" sz="800" dirty="0">
                <a:solidFill>
                  <a:srgbClr val="676767"/>
                </a:solidFill>
                <a:ea typeface="ＭＳ Ｐゴシック" charset="0"/>
              </a:rPr>
              <a:t>スピードは規格値</a:t>
            </a:r>
          </a:p>
        </p:txBody>
      </p:sp>
      <p:pic>
        <p:nvPicPr>
          <p:cNvPr id="178" name="Picture 2" descr="X:\WNC\ID\NETWORKING\Hydra-WP\03-render\0318\0318.20.png"/>
          <p:cNvPicPr>
            <a:picLocks noChangeAspect="1" noChangeArrowheads="1"/>
          </p:cNvPicPr>
          <p:nvPr/>
        </p:nvPicPr>
        <p:blipFill>
          <a:blip r:embed="rId13" cstate="screen"/>
          <a:srcRect r="-22" b="-5"/>
          <a:stretch>
            <a:fillRect/>
          </a:stretch>
        </p:blipFill>
        <p:spPr bwMode="auto">
          <a:xfrm>
            <a:off x="1215312" y="1347017"/>
            <a:ext cx="1092870" cy="795265"/>
          </a:xfrm>
          <a:prstGeom prst="rect">
            <a:avLst/>
          </a:prstGeom>
          <a:noFill/>
        </p:spPr>
      </p:pic>
      <p:pic>
        <p:nvPicPr>
          <p:cNvPr id="179"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94" y="1489475"/>
            <a:ext cx="693599" cy="555024"/>
          </a:xfrm>
          <a:prstGeom prst="rect">
            <a:avLst/>
          </a:prstGeom>
        </p:spPr>
      </p:pic>
      <p:sp>
        <p:nvSpPr>
          <p:cNvPr id="180" name="Rectangle 3"/>
          <p:cNvSpPr/>
          <p:nvPr/>
        </p:nvSpPr>
        <p:spPr>
          <a:xfrm>
            <a:off x="704664" y="2057199"/>
            <a:ext cx="1606177" cy="975521"/>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81" name="TextBox 9"/>
          <p:cNvSpPr txBox="1"/>
          <p:nvPr/>
        </p:nvSpPr>
        <p:spPr>
          <a:xfrm>
            <a:off x="704664" y="2044500"/>
            <a:ext cx="1629416" cy="276999"/>
          </a:xfrm>
          <a:prstGeom prst="rect">
            <a:avLst/>
          </a:prstGeom>
          <a:noFill/>
        </p:spPr>
        <p:txBody>
          <a:bodyPr wrap="square" rtlCol="0">
            <a:spAutoFit/>
          </a:bodyPr>
          <a:lstStyle/>
          <a:p>
            <a:pPr algn="ctr" defTabSz="469290"/>
            <a:r>
              <a:rPr lang="en-US" sz="1200" dirty="0">
                <a:solidFill>
                  <a:srgbClr val="676767"/>
                </a:solidFill>
                <a:ea typeface="ＭＳ Ｐゴシック" charset="0"/>
              </a:rPr>
              <a:t>18</a:t>
            </a:r>
            <a:r>
              <a:rPr lang="en-US" altLang="ja-JP" sz="1200" dirty="0">
                <a:solidFill>
                  <a:srgbClr val="676767"/>
                </a:solidFill>
                <a:ea typeface="ＭＳ Ｐゴシック" charset="0"/>
              </a:rPr>
              <a:t>10W, OEAP</a:t>
            </a:r>
            <a:r>
              <a:rPr lang="ja-JP" altLang="en-US" sz="1200" dirty="0">
                <a:solidFill>
                  <a:srgbClr val="676767"/>
                </a:solidFill>
                <a:ea typeface="ＭＳ Ｐゴシック" charset="0"/>
              </a:rPr>
              <a:t> </a:t>
            </a:r>
            <a:r>
              <a:rPr lang="en-US" altLang="ja-JP" sz="1200" dirty="0">
                <a:solidFill>
                  <a:srgbClr val="676767"/>
                </a:solidFill>
                <a:ea typeface="ＭＳ Ｐゴシック" charset="0"/>
              </a:rPr>
              <a:t>(</a:t>
            </a:r>
            <a:r>
              <a:rPr lang="ja-JP" altLang="en-US" sz="1200" dirty="0">
                <a:solidFill>
                  <a:srgbClr val="676767"/>
                </a:solidFill>
                <a:ea typeface="ＭＳ Ｐゴシック" charset="0"/>
              </a:rPr>
              <a:t>内蔵</a:t>
            </a:r>
            <a:r>
              <a:rPr lang="en-US" altLang="ja-JP" sz="1200" dirty="0">
                <a:solidFill>
                  <a:srgbClr val="676767"/>
                </a:solidFill>
                <a:ea typeface="ＭＳ Ｐゴシック" charset="0"/>
              </a:rPr>
              <a:t>)</a:t>
            </a:r>
            <a:endParaRPr lang="en-US" sz="1200" dirty="0">
              <a:solidFill>
                <a:srgbClr val="676767"/>
              </a:solidFill>
              <a:ea typeface="ＭＳ Ｐゴシック" charset="0"/>
            </a:endParaRPr>
          </a:p>
        </p:txBody>
      </p:sp>
      <p:sp>
        <p:nvSpPr>
          <p:cNvPr id="182" name="Rectangle 26"/>
          <p:cNvSpPr/>
          <p:nvPr/>
        </p:nvSpPr>
        <p:spPr>
          <a:xfrm>
            <a:off x="639048" y="2286507"/>
            <a:ext cx="1781718" cy="656929"/>
          </a:xfrm>
          <a:prstGeom prst="rect">
            <a:avLst/>
          </a:prstGeom>
        </p:spPr>
        <p:txBody>
          <a:bodyPr wrap="square">
            <a:noAutofit/>
          </a:bodyPr>
          <a:lstStyle/>
          <a:p>
            <a:pPr marL="115885" indent="-115885" defTabSz="469290">
              <a:lnSpc>
                <a:spcPct val="90000"/>
              </a:lnSpc>
              <a:spcAft>
                <a:spcPts val="300"/>
              </a:spcAft>
              <a:buFont typeface="Arial" panose="020B0604020202020204" pitchFamily="34" charset="0"/>
              <a:buChar char="•"/>
              <a:defRPr/>
            </a:pPr>
            <a:r>
              <a:rPr lang="en-US" altLang="ja-JP" sz="1000" dirty="0">
                <a:solidFill>
                  <a:srgbClr val="676767"/>
                </a:solidFill>
                <a:ea typeface="ＭＳ Ｐゴシック" charset="0"/>
              </a:rPr>
              <a:t>Mobility</a:t>
            </a:r>
            <a:r>
              <a:rPr lang="ja-JP" altLang="en-US" sz="1000" dirty="0">
                <a:solidFill>
                  <a:srgbClr val="676767"/>
                </a:solidFill>
                <a:ea typeface="ＭＳ Ｐゴシック" charset="0"/>
              </a:rPr>
              <a:t> </a:t>
            </a:r>
            <a:r>
              <a:rPr lang="en-US" altLang="ja-JP" sz="1000" dirty="0">
                <a:solidFill>
                  <a:srgbClr val="676767"/>
                </a:solidFill>
                <a:ea typeface="ＭＳ Ｐゴシック" charset="0"/>
              </a:rPr>
              <a:t>Express(1810W)*</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870 Mbps</a:t>
            </a:r>
          </a:p>
          <a:p>
            <a:pPr marL="115885" indent="-115885" defTabSz="469290">
              <a:lnSpc>
                <a:spcPct val="90000"/>
              </a:lnSpc>
              <a:spcAft>
                <a:spcPts val="300"/>
              </a:spcAft>
              <a:buFont typeface="Arial" panose="020B0604020202020204" pitchFamily="34" charset="0"/>
              <a:buChar char="•"/>
              <a:defRPr/>
            </a:pPr>
            <a:r>
              <a:rPr lang="en-US" sz="1000" dirty="0">
                <a:solidFill>
                  <a:srgbClr val="676767"/>
                </a:solidFill>
                <a:latin typeface="Arial"/>
                <a:ea typeface="ＭＳ Ｐゴシック" charset="0"/>
              </a:rPr>
              <a:t>3 GE </a:t>
            </a:r>
            <a:r>
              <a:rPr lang="ja-JP" altLang="en-US" sz="1000" dirty="0">
                <a:solidFill>
                  <a:srgbClr val="676767"/>
                </a:solidFill>
                <a:latin typeface="Arial"/>
                <a:ea typeface="ＭＳ Ｐゴシック" charset="0"/>
              </a:rPr>
              <a:t>ポート、</a:t>
            </a:r>
            <a:r>
              <a:rPr lang="en-US" altLang="ja-JP" sz="1000" dirty="0">
                <a:solidFill>
                  <a:srgbClr val="676767"/>
                </a:solidFill>
                <a:latin typeface="Arial"/>
                <a:ea typeface="ＭＳ Ｐゴシック" charset="0"/>
              </a:rPr>
              <a:t>1PoE</a:t>
            </a:r>
            <a:r>
              <a:rPr lang="ja-JP" altLang="en-US" sz="1000" dirty="0">
                <a:solidFill>
                  <a:srgbClr val="676767"/>
                </a:solidFill>
                <a:latin typeface="Arial"/>
                <a:ea typeface="ＭＳ Ｐゴシック" charset="0"/>
              </a:rPr>
              <a:t> </a:t>
            </a:r>
            <a:r>
              <a:rPr lang="en-US" altLang="ja-JP" sz="1000" dirty="0">
                <a:solidFill>
                  <a:srgbClr val="676767"/>
                </a:solidFill>
                <a:latin typeface="Arial"/>
                <a:ea typeface="ＭＳ Ｐゴシック" charset="0"/>
              </a:rPr>
              <a:t>out</a:t>
            </a:r>
            <a:endParaRPr lang="en-US" sz="1000" dirty="0">
              <a:solidFill>
                <a:srgbClr val="676767"/>
              </a:solidFill>
              <a:latin typeface="Arial"/>
              <a:ea typeface="ＭＳ Ｐゴシック" charset="0"/>
            </a:endParaRPr>
          </a:p>
          <a:p>
            <a:pPr marL="115885" indent="-115885" defTabSz="469290">
              <a:lnSpc>
                <a:spcPct val="90000"/>
              </a:lnSpc>
              <a:spcAft>
                <a:spcPts val="300"/>
              </a:spcAft>
              <a:buFont typeface="Arial" panose="020B0604020202020204" pitchFamily="34" charset="0"/>
              <a:buChar char="•"/>
              <a:defRPr/>
            </a:pPr>
            <a:r>
              <a:rPr lang="en-US" sz="1000" dirty="0" err="1">
                <a:solidFill>
                  <a:srgbClr val="676767"/>
                </a:solidFill>
                <a:latin typeface="Arial"/>
                <a:ea typeface="ＭＳ Ｐゴシック" charset="0"/>
              </a:rPr>
              <a:t>Tx</a:t>
            </a:r>
            <a:r>
              <a:rPr lang="en-US" sz="1000" dirty="0">
                <a:solidFill>
                  <a:srgbClr val="676767"/>
                </a:solidFill>
                <a:latin typeface="Arial"/>
                <a:ea typeface="ＭＳ Ｐゴシック" charset="0"/>
              </a:rPr>
              <a:t> Beam Forming </a:t>
            </a:r>
          </a:p>
        </p:txBody>
      </p:sp>
      <p:sp>
        <p:nvSpPr>
          <p:cNvPr id="183" name="正方形/長方形 182"/>
          <p:cNvSpPr/>
          <p:nvPr/>
        </p:nvSpPr>
        <p:spPr>
          <a:xfrm>
            <a:off x="2339228" y="956986"/>
            <a:ext cx="2939892" cy="170685"/>
          </a:xfrm>
          <a:prstGeom prst="rect">
            <a:avLst/>
          </a:prstGeom>
          <a:solidFill>
            <a:srgbClr val="C0000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Wireless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Competitive</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0"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Japan</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84" name="正方形/長方形 183"/>
          <p:cNvSpPr/>
          <p:nvPr/>
        </p:nvSpPr>
        <p:spPr>
          <a:xfrm>
            <a:off x="2930115" y="3338618"/>
            <a:ext cx="4138096" cy="209454"/>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Mobility</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Express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Bundle</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85" name="正方形/長方形 184"/>
          <p:cNvSpPr/>
          <p:nvPr/>
        </p:nvSpPr>
        <p:spPr>
          <a:xfrm>
            <a:off x="5483765" y="948866"/>
            <a:ext cx="3443846" cy="177055"/>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Pure</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Wireless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Bundle</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86" name="正方形/長方形 185"/>
          <p:cNvSpPr/>
          <p:nvPr/>
        </p:nvSpPr>
        <p:spPr>
          <a:xfrm>
            <a:off x="728311" y="503355"/>
            <a:ext cx="8214352" cy="195248"/>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Winning with Wireless Take Down Offer</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87" name="正方形/長方形 186"/>
          <p:cNvSpPr/>
          <p:nvPr/>
        </p:nvSpPr>
        <p:spPr>
          <a:xfrm>
            <a:off x="7101775" y="270049"/>
            <a:ext cx="2005972" cy="202682"/>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その他プロモーション型番</a:t>
            </a:r>
          </a:p>
        </p:txBody>
      </p:sp>
      <p:sp>
        <p:nvSpPr>
          <p:cNvPr id="188" name="正方形/長方形 187"/>
          <p:cNvSpPr/>
          <p:nvPr/>
        </p:nvSpPr>
        <p:spPr>
          <a:xfrm>
            <a:off x="2930114" y="3107395"/>
            <a:ext cx="6035958" cy="189621"/>
          </a:xfrm>
          <a:prstGeom prst="rect">
            <a:avLst/>
          </a:prstGeom>
          <a:solidFill>
            <a:srgbClr val="FF99CC"/>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Winning with Wireless Take Down Offer</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
        <p:nvSpPr>
          <p:cNvPr id="189" name="正方形/長方形 188"/>
          <p:cNvSpPr/>
          <p:nvPr/>
        </p:nvSpPr>
        <p:spPr>
          <a:xfrm>
            <a:off x="2346599" y="1176331"/>
            <a:ext cx="6596063" cy="160185"/>
          </a:xfrm>
          <a:prstGeom prst="rect">
            <a:avLst/>
          </a:prstGeom>
          <a:solidFill>
            <a:srgbClr val="C0000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6929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Mobility</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Express</a:t>
            </a:r>
            <a:r>
              <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 </a:t>
            </a:r>
            <a:r>
              <a:rPr kumimoji="1" lang="en-US" altLang="ja-JP"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rPr>
              <a:t>Offer</a:t>
            </a:r>
            <a:endParaRPr kumimoji="1" lang="ja-JP" altLang="en-US" sz="105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09643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376852921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smtClean="0"/>
              <a:t>Apple-Cisco</a:t>
            </a:r>
            <a:r>
              <a:rPr lang="ja-JP" altLang="en-US" dirty="0" smtClean="0"/>
              <a:t>の実装</a:t>
            </a:r>
            <a:endParaRPr kumimoji="1" lang="ja-JP" altLang="en-US" dirty="0"/>
          </a:p>
        </p:txBody>
      </p:sp>
    </p:spTree>
    <p:extLst>
      <p:ext uri="{BB962C8B-B14F-4D97-AF65-F5344CB8AC3E}">
        <p14:creationId xmlns:p14="http://schemas.microsoft.com/office/powerpoint/2010/main" val="584944770"/>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71838" y="1224571"/>
            <a:ext cx="8277344" cy="3168210"/>
          </a:xfrm>
        </p:spPr>
        <p:txBody>
          <a:bodyPr/>
          <a:lstStyle/>
          <a:p>
            <a:pPr>
              <a:buFont typeface="Wingdings" panose="05000000000000000000" pitchFamily="2" charset="2"/>
              <a:buChar char="ü"/>
            </a:pPr>
            <a:r>
              <a:rPr kumimoji="1" lang="en-US" altLang="ja-JP" dirty="0" smtClean="0"/>
              <a:t>Apple</a:t>
            </a:r>
            <a:r>
              <a:rPr lang="ja-JP" altLang="en-US" dirty="0"/>
              <a:t> </a:t>
            </a:r>
            <a:r>
              <a:rPr kumimoji="1" lang="ja-JP" altLang="en-US" dirty="0" smtClean="0"/>
              <a:t>リレーションシップによりユーザの利便性を向上させます</a:t>
            </a:r>
            <a:endParaRPr kumimoji="1" lang="en-US" altLang="ja-JP" dirty="0" smtClean="0"/>
          </a:p>
          <a:p>
            <a:pPr>
              <a:buFont typeface="Wingdings" panose="05000000000000000000" pitchFamily="2" charset="2"/>
              <a:buChar char="ü"/>
            </a:pPr>
            <a:r>
              <a:rPr lang="en-US" altLang="ja-JP" dirty="0" smtClean="0"/>
              <a:t>Mobility</a:t>
            </a:r>
            <a:r>
              <a:rPr lang="ja-JP" altLang="en-US" dirty="0" smtClean="0"/>
              <a:t> </a:t>
            </a:r>
            <a:r>
              <a:rPr lang="en-US" altLang="ja-JP" dirty="0" smtClean="0"/>
              <a:t>Express</a:t>
            </a:r>
            <a:r>
              <a:rPr lang="ja-JP" altLang="en-US" dirty="0" smtClean="0"/>
              <a:t> </a:t>
            </a:r>
            <a:r>
              <a:rPr lang="en-US" altLang="ja-JP" dirty="0" smtClean="0"/>
              <a:t>Solution</a:t>
            </a:r>
            <a:r>
              <a:rPr lang="ja-JP" altLang="en-US" dirty="0" smtClean="0"/>
              <a:t>は進化を続けてます</a:t>
            </a:r>
            <a:endParaRPr lang="en-US" altLang="ja-JP" dirty="0" smtClean="0"/>
          </a:p>
          <a:p>
            <a:pPr>
              <a:buFont typeface="Wingdings" panose="05000000000000000000" pitchFamily="2" charset="2"/>
              <a:buChar char="ü"/>
            </a:pPr>
            <a:r>
              <a:rPr lang="en-US" altLang="ja-JP" dirty="0" smtClean="0"/>
              <a:t>CMX</a:t>
            </a:r>
            <a:r>
              <a:rPr lang="ja-JP" altLang="en-US" dirty="0" smtClean="0"/>
              <a:t> クラウドサービスをお試しください</a:t>
            </a:r>
            <a:endParaRPr lang="en-US" altLang="ja-JP" dirty="0" smtClean="0"/>
          </a:p>
          <a:p>
            <a:pPr>
              <a:buFont typeface="Wingdings" panose="05000000000000000000" pitchFamily="2" charset="2"/>
              <a:buChar char="ü"/>
            </a:pPr>
            <a:r>
              <a:rPr kumimoji="1" lang="ja-JP" altLang="en-US" dirty="0" smtClean="0"/>
              <a:t>アウトドア </a:t>
            </a:r>
            <a:r>
              <a:rPr kumimoji="1" lang="en-US" altLang="ja-JP" dirty="0" smtClean="0"/>
              <a:t>Wave2</a:t>
            </a:r>
            <a:r>
              <a:rPr kumimoji="1" lang="ja-JP" altLang="en-US" dirty="0" smtClean="0"/>
              <a:t> アクセスポイントが揃いました</a:t>
            </a:r>
            <a:endParaRPr kumimoji="1" lang="en-US" altLang="ja-JP" dirty="0" smtClean="0"/>
          </a:p>
          <a:p>
            <a:pPr>
              <a:buFont typeface="Wingdings" panose="05000000000000000000" pitchFamily="2" charset="2"/>
              <a:buChar char="ü"/>
            </a:pPr>
            <a:r>
              <a:rPr kumimoji="1" lang="ja-JP" altLang="en-US" dirty="0" smtClean="0"/>
              <a:t>コントローラもアクセスポイントも</a:t>
            </a:r>
            <a:r>
              <a:rPr kumimoji="1" lang="en-US" altLang="ja-JP" dirty="0" smtClean="0"/>
              <a:t>Wave2</a:t>
            </a:r>
            <a:r>
              <a:rPr kumimoji="1" lang="ja-JP" altLang="en-US" dirty="0" smtClean="0"/>
              <a:t> </a:t>
            </a:r>
            <a:r>
              <a:rPr kumimoji="1" lang="en-US" altLang="ja-JP" dirty="0" smtClean="0"/>
              <a:t>Ready</a:t>
            </a:r>
            <a:r>
              <a:rPr kumimoji="1" lang="ja-JP" altLang="en-US" dirty="0" smtClean="0"/>
              <a:t>になりました</a:t>
            </a:r>
            <a:endParaRPr kumimoji="1" lang="en-US" altLang="ja-JP" dirty="0" smtClean="0"/>
          </a:p>
          <a:p>
            <a:pPr>
              <a:buFont typeface="Wingdings" panose="05000000000000000000" pitchFamily="2" charset="2"/>
              <a:buChar char="ü"/>
            </a:pPr>
            <a:r>
              <a:rPr lang="ja-JP" altLang="en-US" dirty="0" smtClean="0"/>
              <a:t>キャンペーンを使って売り上げアップ！　</a:t>
            </a:r>
            <a:endParaRPr lang="en-US" altLang="ja-JP" dirty="0" smtClean="0"/>
          </a:p>
        </p:txBody>
      </p:sp>
      <p:sp>
        <p:nvSpPr>
          <p:cNvPr id="3" name="タイトル 2"/>
          <p:cNvSpPr>
            <a:spLocks noGrp="1"/>
          </p:cNvSpPr>
          <p:nvPr>
            <p:ph type="title"/>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658064832"/>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3291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Adaptive</a:t>
            </a:r>
            <a:r>
              <a:rPr lang="ja-JP" altLang="en-US" dirty="0" smtClean="0"/>
              <a:t> </a:t>
            </a:r>
            <a:r>
              <a:rPr lang="en-US" altLang="ja-JP" dirty="0" smtClean="0"/>
              <a:t>11r</a:t>
            </a:r>
            <a:endParaRPr kumimoji="1" lang="ja-JP" altLang="en-US" dirty="0"/>
          </a:p>
        </p:txBody>
      </p:sp>
    </p:spTree>
    <p:extLst>
      <p:ext uri="{BB962C8B-B14F-4D97-AF65-F5344CB8AC3E}">
        <p14:creationId xmlns:p14="http://schemas.microsoft.com/office/powerpoint/2010/main" val="52016125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smtClean="0"/>
              <a:t>iOS10</a:t>
            </a:r>
            <a:r>
              <a:rPr lang="ja-JP" altLang="en-US" dirty="0" smtClean="0"/>
              <a:t>と</a:t>
            </a:r>
            <a:r>
              <a:rPr lang="en-US" altLang="ja-JP" dirty="0" smtClean="0"/>
              <a:t>AireOS8.3</a:t>
            </a:r>
            <a:r>
              <a:rPr lang="ja-JP" altLang="en-US" dirty="0"/>
              <a:t> </a:t>
            </a:r>
            <a:r>
              <a:rPr lang="en-US" altLang="ja-JP" dirty="0" smtClean="0"/>
              <a:t>AP</a:t>
            </a:r>
            <a:r>
              <a:rPr lang="ja-JP" altLang="en-US" dirty="0" smtClean="0"/>
              <a:t> との間のビーコンで情報を</a:t>
            </a:r>
            <a:r>
              <a:rPr lang="ja-JP" altLang="en-US" dirty="0"/>
              <a:t>追加</a:t>
            </a:r>
            <a:endParaRPr lang="en-US" dirty="0" smtClean="0"/>
          </a:p>
          <a:p>
            <a:r>
              <a:rPr lang="en-US" dirty="0" smtClean="0"/>
              <a:t>Apple</a:t>
            </a:r>
            <a:r>
              <a:rPr lang="ja-JP" altLang="en-US" dirty="0" smtClean="0"/>
              <a:t>との連携により、</a:t>
            </a:r>
            <a:r>
              <a:rPr lang="en-US" dirty="0" smtClean="0"/>
              <a:t>iOS10 </a:t>
            </a:r>
            <a:r>
              <a:rPr lang="ja-JP" altLang="en-US" dirty="0" smtClean="0"/>
              <a:t>対応端末</a:t>
            </a:r>
            <a:r>
              <a:rPr lang="en-US" dirty="0" err="1" smtClean="0"/>
              <a:t>のみ</a:t>
            </a:r>
            <a:r>
              <a:rPr lang="en-US" dirty="0" smtClean="0"/>
              <a:t> 11r </a:t>
            </a:r>
            <a:r>
              <a:rPr lang="ja-JP" altLang="en-US" dirty="0" smtClean="0"/>
              <a:t>の恩恵が受けられるよう制限をかけられるようになった</a:t>
            </a:r>
            <a:endParaRPr lang="en-US" altLang="ja-JP" dirty="0" smtClean="0"/>
          </a:p>
          <a:p>
            <a:r>
              <a:rPr lang="ja-JP" altLang="ja-JP" dirty="0" smtClean="0"/>
              <a:t>8</a:t>
            </a:r>
            <a:r>
              <a:rPr lang="en-US" altLang="ja-JP" dirty="0" smtClean="0"/>
              <a:t>02.11r </a:t>
            </a:r>
            <a:r>
              <a:rPr lang="ja-JP" altLang="en-US" dirty="0" err="1" smtClean="0"/>
              <a:t>だけで</a:t>
            </a:r>
            <a:r>
              <a:rPr lang="ja-JP" altLang="en-US" dirty="0" smtClean="0"/>
              <a:t>なく</a:t>
            </a:r>
            <a:r>
              <a:rPr lang="en-US" altLang="ja-JP" dirty="0" smtClean="0"/>
              <a:t> 802.11k, 802.11v </a:t>
            </a:r>
            <a:r>
              <a:rPr lang="ja-JP" altLang="en-US" dirty="0" smtClean="0"/>
              <a:t>についても同時にサポートすることでスムーズなローミングが可能となった</a:t>
            </a:r>
            <a:endParaRPr lang="en-US" altLang="ja-JP" dirty="0" smtClean="0"/>
          </a:p>
        </p:txBody>
      </p:sp>
      <p:sp>
        <p:nvSpPr>
          <p:cNvPr id="3" name="Title 2"/>
          <p:cNvSpPr>
            <a:spLocks noGrp="1"/>
          </p:cNvSpPr>
          <p:nvPr>
            <p:ph type="title"/>
          </p:nvPr>
        </p:nvSpPr>
        <p:spPr/>
        <p:txBody>
          <a:bodyPr/>
          <a:lstStyle/>
          <a:p>
            <a:r>
              <a:rPr lang="en-US" altLang="ja-JP" smtClean="0"/>
              <a:t>A</a:t>
            </a:r>
            <a:r>
              <a:rPr lang="en-US" smtClean="0"/>
              <a:t>daptive 11r</a:t>
            </a:r>
            <a:endParaRPr lang="en-US" dirty="0"/>
          </a:p>
        </p:txBody>
      </p:sp>
    </p:spTree>
    <p:extLst>
      <p:ext uri="{BB962C8B-B14F-4D97-AF65-F5344CB8AC3E}">
        <p14:creationId xmlns:p14="http://schemas.microsoft.com/office/powerpoint/2010/main" val="362750100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NBABT_Open and Close Theme_J_20160727 [Read-Only]" id="{5E535B6C-D561-425B-8C1A-E3F7245DECDB}" vid="{4CCA0F08-5E6C-4F0A-A045-AE82EDAB02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TNBABT_Open and Close Theme_J_20160727_tk</Template>
  <TotalTime>5212</TotalTime>
  <Words>3939</Words>
  <Application>Microsoft Office PowerPoint</Application>
  <PresentationFormat>画面に合わせる (16:9)</PresentationFormat>
  <Paragraphs>771</Paragraphs>
  <Slides>71</Slides>
  <Notes>32</Notes>
  <HiddenSlides>5</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71</vt:i4>
      </vt:variant>
    </vt:vector>
  </HeadingPairs>
  <TitlesOfParts>
    <vt:vector size="90" baseType="lpstr">
      <vt:lpstr>Ciscolight</vt:lpstr>
      <vt:lpstr>CiscoSans</vt:lpstr>
      <vt:lpstr>CiscoSans ExtraLight</vt:lpstr>
      <vt:lpstr>CiscoSans Thin</vt:lpstr>
      <vt:lpstr>Gill Sans Light</vt:lpstr>
      <vt:lpstr>KaiTi</vt:lpstr>
      <vt:lpstr>Microsoft JhengHei</vt:lpstr>
      <vt:lpstr>ＭＳ Ｐゴシック</vt:lpstr>
      <vt:lpstr>ＭＳ Ｐゴシック</vt:lpstr>
      <vt:lpstr>Arial</vt:lpstr>
      <vt:lpstr>Arial Narrow</vt:lpstr>
      <vt:lpstr>Bernard MT Condensed</vt:lpstr>
      <vt:lpstr>Broadway</vt:lpstr>
      <vt:lpstr>Calibri</vt:lpstr>
      <vt:lpstr>Script MT Bold</vt:lpstr>
      <vt:lpstr>Times</vt:lpstr>
      <vt:lpstr>Times New Roman</vt:lpstr>
      <vt:lpstr>Wingdings</vt:lpstr>
      <vt:lpstr>Blue theme 2016 16x9</vt:lpstr>
      <vt:lpstr>[EN-1]  Wave2 Outdoor AP、小規模向け アクセスポイントなど秋の新製品紹介</vt:lpstr>
      <vt:lpstr>アジェンダ</vt:lpstr>
      <vt:lpstr>Apple パートナシップ</vt:lpstr>
      <vt:lpstr>Ciscoワイヤレスネットワーク上でAppleデバイスに何を提供するのか?</vt:lpstr>
      <vt:lpstr>スムーズなローミングを行う為の規格</vt:lpstr>
      <vt:lpstr>スムーズなローミングを行う為の規格</vt:lpstr>
      <vt:lpstr>Apple-Ciscoの実装</vt:lpstr>
      <vt:lpstr>Adaptive 11r</vt:lpstr>
      <vt:lpstr>Adaptive 11r</vt:lpstr>
      <vt:lpstr>一般的な無線製品</vt:lpstr>
      <vt:lpstr>8.2までのCiscoの無線製品</vt:lpstr>
      <vt:lpstr>CiscoとiOSの無線製品</vt:lpstr>
      <vt:lpstr>Roaming Performance : 10倍良くなります</vt:lpstr>
      <vt:lpstr>Adaptive 11r : 設定画面</vt:lpstr>
      <vt:lpstr>Adaptive 11r パケットキャプチャ</vt:lpstr>
      <vt:lpstr>802.11k : 設定画面 (default値)</vt:lpstr>
      <vt:lpstr>802.11v : 設定画面 (default値)</vt:lpstr>
      <vt:lpstr>Fast Lane</vt:lpstr>
      <vt:lpstr>今までの課題</vt:lpstr>
      <vt:lpstr>Fast Laneの場合</vt:lpstr>
      <vt:lpstr>AppleデバイスがCiscoワイヤレスネットワークに接続する際、Fast Laneはどう動作するのか?</vt:lpstr>
      <vt:lpstr>Fast Lane 対応と非対応の違い</vt:lpstr>
      <vt:lpstr>Fast Lane 通信内容の識別</vt:lpstr>
      <vt:lpstr>WLC 設定画面</vt:lpstr>
      <vt:lpstr>Fast Laneで自動的に入る設定</vt:lpstr>
      <vt:lpstr>Fast Laneで自動的に入る設定</vt:lpstr>
      <vt:lpstr>Fast Laneで自動的に入る設定</vt:lpstr>
      <vt:lpstr>FastLaneで自動的に入る設定</vt:lpstr>
      <vt:lpstr>FastLaneで自動的に入る設定</vt:lpstr>
      <vt:lpstr>Apple Configurator 2 設定画面</vt:lpstr>
      <vt:lpstr>CiscoとAppleがFast laneの構築のために提携</vt:lpstr>
      <vt:lpstr>AirOS 8.3MR1</vt:lpstr>
      <vt:lpstr>AirOS 8.3MR1で追加された機能</vt:lpstr>
      <vt:lpstr>サイトサーベイ サポート</vt:lpstr>
      <vt:lpstr>サイトサーベイ時にMEが利用できます</vt:lpstr>
      <vt:lpstr>Mobility Express Solution</vt:lpstr>
      <vt:lpstr>次のリリースで予定されている機能拡張</vt:lpstr>
      <vt:lpstr>Mobility Express Solution Cisco.com アップデート注意事項</vt:lpstr>
      <vt:lpstr>アウトドア アクセスポイント AP1560</vt:lpstr>
      <vt:lpstr>アウトドア アクセスポイント ポートフォリオ</vt:lpstr>
      <vt:lpstr>次世代 Wave 2 802.11ac Outdoor Access Point</vt:lpstr>
      <vt:lpstr>Cisco Aironet 1562I Series Access Point  内蔵アンテナタイプ</vt:lpstr>
      <vt:lpstr>Cisco Aironet 1562E Series Access Point  外付けアンテナタイプ</vt:lpstr>
      <vt:lpstr>Cisco Aironet 1562D Series Access Point  指向性アンテナタイプ</vt:lpstr>
      <vt:lpstr>AP-1562d Radiation Patterns 5 GHz</vt:lpstr>
      <vt:lpstr>Cisco Aironet 1562PS Series Access Point  4.9GHz パブリックセーフティ</vt:lpstr>
      <vt:lpstr>PowerPoint プレゼンテーション</vt:lpstr>
      <vt:lpstr>AP1560 SFP サポート</vt:lpstr>
      <vt:lpstr>AP1560E/PS フレキシブルアンテナポート</vt:lpstr>
      <vt:lpstr>Prime Infrastructure 3.1 アップデート</vt:lpstr>
      <vt:lpstr>Prime Infrastructure アップデート</vt:lpstr>
      <vt:lpstr>CMX Cloud</vt:lpstr>
      <vt:lpstr>Delivering Experiences and Gaining Insights</vt:lpstr>
      <vt:lpstr>CMX Cloud – WLC 8.3  </vt:lpstr>
      <vt:lpstr>CMX Cloud － Mobility Express 8.3</vt:lpstr>
      <vt:lpstr>コントローラポジショニング</vt:lpstr>
      <vt:lpstr>Wave-2 Ready コントローラ ポートフォリオ</vt:lpstr>
      <vt:lpstr>コントローラポートフォリオ</vt:lpstr>
      <vt:lpstr> コントローラ EOSアナウンス</vt:lpstr>
      <vt:lpstr>ワイヤレスコントローラ推奨AireOS</vt:lpstr>
      <vt:lpstr>キャンペーン</vt:lpstr>
      <vt:lpstr>Wireless Competitive</vt:lpstr>
      <vt:lpstr>夏の暑さを吹き飛ばせ！  Cisco Beat Summer Heat オファーのご案内</vt:lpstr>
      <vt:lpstr>Beat Summer Heat：Mobiity Express Offer!</vt:lpstr>
      <vt:lpstr>Cisco ONEワイヤレス プロモーション (5520/8540向け)</vt:lpstr>
      <vt:lpstr>Cisco ONEワイヤレス プロモーション (5520/8540向け)</vt:lpstr>
      <vt:lpstr>コントローラプログラム/バンドル</vt:lpstr>
      <vt:lpstr>PowerPoint プレゼンテーション</vt:lpstr>
      <vt:lpstr>まとめ</vt:lpstr>
      <vt:lpstr>まとめ</vt:lpstr>
      <vt:lpstr>PowerPoint プレゼンテーション</vt:lpstr>
    </vt:vector>
  </TitlesOfParts>
  <Company>Cisco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Toyomi Kitamura -T (toykitam - Adecco at Cisco)</dc:creator>
  <cp:lastModifiedBy>mueoka</cp:lastModifiedBy>
  <cp:revision>81</cp:revision>
  <dcterms:created xsi:type="dcterms:W3CDTF">2016-07-27T07:52:09Z</dcterms:created>
  <dcterms:modified xsi:type="dcterms:W3CDTF">2016-12-08T02:04:20Z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